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7"/>
  </p:notesMasterIdLst>
  <p:sldIdLst>
    <p:sldId id="835" r:id="rId3"/>
    <p:sldId id="653" r:id="rId4"/>
    <p:sldId id="781" r:id="rId5"/>
    <p:sldId id="782" r:id="rId6"/>
    <p:sldId id="785" r:id="rId7"/>
    <p:sldId id="786" r:id="rId8"/>
    <p:sldId id="787" r:id="rId9"/>
    <p:sldId id="788" r:id="rId10"/>
    <p:sldId id="789" r:id="rId11"/>
    <p:sldId id="790" r:id="rId12"/>
    <p:sldId id="791" r:id="rId13"/>
    <p:sldId id="792" r:id="rId14"/>
    <p:sldId id="793" r:id="rId15"/>
    <p:sldId id="794" r:id="rId16"/>
    <p:sldId id="795" r:id="rId17"/>
    <p:sldId id="796" r:id="rId18"/>
    <p:sldId id="797" r:id="rId19"/>
    <p:sldId id="798" r:id="rId20"/>
    <p:sldId id="799" r:id="rId21"/>
    <p:sldId id="800" r:id="rId22"/>
    <p:sldId id="801" r:id="rId23"/>
    <p:sldId id="802" r:id="rId24"/>
    <p:sldId id="803" r:id="rId25"/>
    <p:sldId id="804" r:id="rId26"/>
    <p:sldId id="805" r:id="rId27"/>
    <p:sldId id="806" r:id="rId28"/>
    <p:sldId id="807" r:id="rId29"/>
    <p:sldId id="808" r:id="rId30"/>
    <p:sldId id="809" r:id="rId31"/>
    <p:sldId id="810" r:id="rId32"/>
    <p:sldId id="811" r:id="rId33"/>
    <p:sldId id="812" r:id="rId34"/>
    <p:sldId id="813" r:id="rId35"/>
    <p:sldId id="814" r:id="rId36"/>
    <p:sldId id="815" r:id="rId37"/>
    <p:sldId id="816" r:id="rId38"/>
    <p:sldId id="817" r:id="rId39"/>
    <p:sldId id="818" r:id="rId40"/>
    <p:sldId id="819" r:id="rId41"/>
    <p:sldId id="820" r:id="rId42"/>
    <p:sldId id="821" r:id="rId43"/>
    <p:sldId id="822" r:id="rId44"/>
    <p:sldId id="823" r:id="rId45"/>
    <p:sldId id="824" r:id="rId46"/>
    <p:sldId id="825" r:id="rId47"/>
    <p:sldId id="826" r:id="rId48"/>
    <p:sldId id="827" r:id="rId49"/>
    <p:sldId id="828" r:id="rId50"/>
    <p:sldId id="829" r:id="rId51"/>
    <p:sldId id="830" r:id="rId52"/>
    <p:sldId id="831" r:id="rId53"/>
    <p:sldId id="832" r:id="rId54"/>
    <p:sldId id="833" r:id="rId55"/>
    <p:sldId id="83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85968" autoAdjust="0"/>
  </p:normalViewPr>
  <p:slideViewPr>
    <p:cSldViewPr snapToGrid="0" snapToObjects="1">
      <p:cViewPr varScale="1">
        <p:scale>
          <a:sx n="62" d="100"/>
          <a:sy n="62" d="100"/>
        </p:scale>
        <p:origin x="1396" y="44"/>
      </p:cViewPr>
      <p:guideLst>
        <p:guide orient="horz" pos="2160"/>
        <p:guide pos="2880"/>
      </p:guideLst>
    </p:cSldViewPr>
  </p:slideViewPr>
  <p:outlineViewPr>
    <p:cViewPr>
      <p:scale>
        <a:sx n="33" d="100"/>
        <a:sy n="33" d="100"/>
      </p:scale>
      <p:origin x="0" y="233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2181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9035C93-E8A9-2A40-B4BB-7DABD3EE5F71}" type="slidenum">
              <a:rPr lang="en-US" sz="1200" smtClean="0"/>
              <a:pPr>
                <a:defRPr/>
              </a:pPr>
              <a:t>16</a:t>
            </a:fld>
            <a:endParaRPr lang="en-US" sz="1200"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28.8 Structure of the drug carrier human serum albumin.</a:t>
            </a:r>
            <a:r>
              <a:rPr lang="en-US" sz="1200" b="0" i="0" u="none" strike="noStrike" kern="1200" baseline="0" dirty="0" smtClean="0">
                <a:solidFill>
                  <a:schemeClr val="tx1"/>
                </a:solidFill>
                <a:latin typeface="+mn-lt"/>
                <a:ea typeface="+mn-ea"/>
                <a:cs typeface="+mn-cs"/>
              </a:rPr>
              <a:t> Seven hydrophobic molecules (in red) are shown bound to the molecule. [Drawn from 1BKE.pdb.]</a:t>
            </a:r>
            <a:endParaRPr lang="en-US" dirty="0" smtClean="0">
              <a:cs typeface="+mn-cs"/>
            </a:endParaRPr>
          </a:p>
        </p:txBody>
      </p:sp>
    </p:spTree>
    <p:extLst>
      <p:ext uri="{BB962C8B-B14F-4D97-AF65-F5344CB8AC3E}">
        <p14:creationId xmlns:p14="http://schemas.microsoft.com/office/powerpoint/2010/main" val="209283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64E28B2-7ED2-DE42-BC32-1EDAC7CADA06}" type="slidenum">
              <a:rPr lang="en-US" sz="1200" smtClean="0"/>
              <a:pPr>
                <a:defRPr/>
              </a:pPr>
              <a:t>17</a:t>
            </a:fld>
            <a:endParaRPr lang="en-US" sz="1200" dirty="0"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28.9 Distribution of the drug fluconazole. </a:t>
            </a:r>
            <a:r>
              <a:rPr lang="en-US" sz="1200" b="0" i="0" u="none" strike="noStrike" kern="1200" baseline="0" dirty="0" smtClean="0">
                <a:solidFill>
                  <a:schemeClr val="tx1"/>
                </a:solidFill>
                <a:latin typeface="+mn-lt"/>
                <a:ea typeface="+mn-ea"/>
                <a:cs typeface="+mn-cs"/>
              </a:rPr>
              <a:t>After having been taken in, compounds distribute themselves to various organs within the body. The distribution of the antifungal agent fluconazole has been monitored through the use of positron emission tomography (PET) scanning. These images were taken of a healthy human volunteer 90 minutes after injection of a dose of 5 mg kg</a:t>
            </a:r>
            <a:r>
              <a:rPr lang="en-US" sz="1200" b="0" i="0" u="none" strike="noStrike" kern="1200" baseline="30000" dirty="0" smtClean="0">
                <a:solidFill>
                  <a:schemeClr val="tx1"/>
                </a:solidFill>
                <a:latin typeface="+mn-lt"/>
                <a:ea typeface="+mn-ea"/>
                <a:cs typeface="+mn-cs"/>
              </a:rPr>
              <a:t>−1</a:t>
            </a:r>
            <a:r>
              <a:rPr lang="en-US" sz="1200" b="0" i="0" u="none" strike="noStrike" kern="1200" baseline="0" dirty="0" smtClean="0">
                <a:solidFill>
                  <a:schemeClr val="tx1"/>
                </a:solidFill>
                <a:latin typeface="+mn-lt"/>
                <a:ea typeface="+mn-ea"/>
                <a:cs typeface="+mn-cs"/>
              </a:rPr>
              <a:t> of fluconazole containing trace amounts of fluconazole labeled with the positron-emitting isotope </a:t>
            </a:r>
            <a:r>
              <a:rPr lang="en-US" sz="1200" b="0" i="0" u="none" strike="noStrike" kern="1200" baseline="30000" dirty="0" smtClean="0">
                <a:solidFill>
                  <a:schemeClr val="tx1"/>
                </a:solidFill>
                <a:latin typeface="+mn-lt"/>
                <a:ea typeface="+mn-ea"/>
                <a:cs typeface="+mn-cs"/>
              </a:rPr>
              <a:t>18</a:t>
            </a:r>
            <a:r>
              <a:rPr lang="en-US" sz="1200" b="0" i="0" u="none" strike="noStrike" kern="1200" baseline="0" dirty="0" smtClean="0">
                <a:solidFill>
                  <a:schemeClr val="tx1"/>
                </a:solidFill>
                <a:latin typeface="+mn-lt"/>
                <a:ea typeface="+mn-ea"/>
                <a:cs typeface="+mn-cs"/>
              </a:rPr>
              <a:t>F. [Reprinted by permission from Macmillan Publishers Ltd:</a:t>
            </a:r>
            <a:r>
              <a:rPr lang="en-US" sz="1200" b="0" i="1" u="none" strike="noStrike" kern="1200" baseline="0" dirty="0" smtClean="0">
                <a:solidFill>
                  <a:schemeClr val="tx1"/>
                </a:solidFill>
                <a:latin typeface="+mn-lt"/>
                <a:ea typeface="+mn-ea"/>
                <a:cs typeface="+mn-cs"/>
              </a:rPr>
              <a:t>Nature Reviews Drug Discovery</a:t>
            </a:r>
            <a:r>
              <a:rPr lang="en-US" sz="1200" b="0" i="0" u="none" strike="noStrike" kern="1200" baseline="0" dirty="0" smtClean="0">
                <a:solidFill>
                  <a:schemeClr val="tx1"/>
                </a:solidFill>
                <a:latin typeface="+mn-lt"/>
                <a:ea typeface="+mn-ea"/>
                <a:cs typeface="+mn-cs"/>
              </a:rPr>
              <a:t>, Rudin, M., and Weissleder, R., “Molecular imaging in drug discovery and development,” 2: 2, p. 123–131, Copyright 2003.]</a:t>
            </a:r>
            <a:endParaRPr lang="en-US" dirty="0"/>
          </a:p>
        </p:txBody>
      </p:sp>
    </p:spTree>
    <p:extLst>
      <p:ext uri="{BB962C8B-B14F-4D97-AF65-F5344CB8AC3E}">
        <p14:creationId xmlns:p14="http://schemas.microsoft.com/office/powerpoint/2010/main" val="86183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64903B5-C02F-514E-922B-C40D26E1D448}" type="slidenum">
              <a:rPr lang="en-US" sz="1200" smtClean="0"/>
              <a:pPr>
                <a:defRPr/>
              </a:pPr>
              <a:t>19</a:t>
            </a:fld>
            <a:endParaRPr lang="en-US" sz="1200" dirty="0"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28.10 P450 conversion of ibuprofen. </a:t>
            </a:r>
            <a:r>
              <a:rPr lang="en-US" sz="1200" b="0" i="0" u="none" strike="noStrike" kern="1200" baseline="0" dirty="0" smtClean="0">
                <a:solidFill>
                  <a:schemeClr val="tx1"/>
                </a:solidFill>
                <a:latin typeface="+mn-lt"/>
                <a:ea typeface="+mn-ea"/>
                <a:cs typeface="+mn-cs"/>
              </a:rPr>
              <a:t>Cytochrome P450 isozymes, primarily in the liver, catalyze xenobiotic metabolic reactions such as hydroxylation. The reaction introduces an oxygen atom derived from molecular oxygen.</a:t>
            </a:r>
            <a:endParaRPr lang="en-US" dirty="0" smtClean="0">
              <a:cs typeface="+mn-cs"/>
            </a:endParaRPr>
          </a:p>
        </p:txBody>
      </p:sp>
    </p:spTree>
    <p:extLst>
      <p:ext uri="{BB962C8B-B14F-4D97-AF65-F5344CB8AC3E}">
        <p14:creationId xmlns:p14="http://schemas.microsoft.com/office/powerpoint/2010/main" val="198271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359CE58-3E00-F546-AF0E-2776072D22DA}" type="slidenum">
              <a:rPr lang="en-US" sz="1200" smtClean="0"/>
              <a:pPr>
                <a:defRPr/>
              </a:pPr>
              <a:t>21</a:t>
            </a:fld>
            <a:endParaRPr lang="en-US" sz="1200" dirty="0"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28.11 Conjugation reactions. </a:t>
            </a:r>
            <a:r>
              <a:rPr lang="en-US" sz="1200" b="0" i="0" u="none" strike="noStrike" kern="1200" baseline="0" dirty="0" smtClean="0">
                <a:solidFill>
                  <a:schemeClr val="tx1"/>
                </a:solidFill>
                <a:latin typeface="+mn-lt"/>
                <a:ea typeface="+mn-ea"/>
                <a:cs typeface="+mn-cs"/>
              </a:rPr>
              <a:t>Compounds that have appropriate groups are often modified by conjugation reactions. Such reactions include the addition of glutathione (top), glucuronic acid (middle), or sulfate (bottom). The conjugated product is shown boxed.</a:t>
            </a:r>
            <a:endParaRPr lang="en-US" dirty="0" smtClean="0">
              <a:cs typeface="+mn-cs"/>
            </a:endParaRPr>
          </a:p>
        </p:txBody>
      </p:sp>
    </p:spTree>
    <p:extLst>
      <p:ext uri="{BB962C8B-B14F-4D97-AF65-F5344CB8AC3E}">
        <p14:creationId xmlns:p14="http://schemas.microsoft.com/office/powerpoint/2010/main" val="2365052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DCED252-6A2E-5A44-81FA-09CAA5580BC0}" type="slidenum">
              <a:rPr lang="en-US" sz="1200" smtClean="0"/>
              <a:pPr>
                <a:defRPr/>
              </a:pPr>
              <a:t>23</a:t>
            </a:fld>
            <a:endParaRPr lang="en-US" sz="1200" dirty="0" smtClean="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28.12 Enterohepatic cycling. </a:t>
            </a:r>
            <a:r>
              <a:rPr lang="en-US" sz="1200" b="0" i="0" u="none" strike="noStrike" kern="1200" baseline="0" dirty="0" smtClean="0">
                <a:solidFill>
                  <a:schemeClr val="tx1"/>
                </a:solidFill>
                <a:latin typeface="+mn-lt"/>
                <a:ea typeface="+mn-ea"/>
                <a:cs typeface="+mn-cs"/>
              </a:rPr>
              <a:t>Some drugs can move from the blood circulation to the liver, into the bile, into the intestine, to the liver, and back into circulation. This cycling decreases the rate of drug excretion.</a:t>
            </a:r>
            <a:endParaRPr lang="en-US" dirty="0" smtClean="0"/>
          </a:p>
          <a:p>
            <a:pPr eaLnBrk="1" hangingPunct="1">
              <a:defRPr/>
            </a:pPr>
            <a:endParaRPr lang="en-US" dirty="0" smtClean="0">
              <a:cs typeface="+mn-cs"/>
            </a:endParaRPr>
          </a:p>
        </p:txBody>
      </p:sp>
    </p:spTree>
    <p:extLst>
      <p:ext uri="{BB962C8B-B14F-4D97-AF65-F5344CB8AC3E}">
        <p14:creationId xmlns:p14="http://schemas.microsoft.com/office/powerpoint/2010/main" val="271979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FE9D5EA-D9F2-A04A-BD02-172E427C0A88}" type="slidenum">
              <a:rPr lang="en-US" sz="1200" smtClean="0"/>
              <a:pPr>
                <a:defRPr/>
              </a:pPr>
              <a:t>24</a:t>
            </a:fld>
            <a:endParaRPr lang="en-US" sz="1200" dirty="0"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28.13 Half-life of drug excretion. </a:t>
            </a:r>
            <a:r>
              <a:rPr lang="en-US" sz="1200" b="0" i="0" u="none" strike="noStrike" kern="1200" baseline="0" dirty="0" smtClean="0">
                <a:solidFill>
                  <a:schemeClr val="tx1"/>
                </a:solidFill>
                <a:latin typeface="+mn-lt"/>
                <a:ea typeface="+mn-ea"/>
                <a:cs typeface="+mn-cs"/>
              </a:rPr>
              <a:t>In the case shown, the concentration of a drug in the bloodstream decreases to one-half of its value in a period of time, </a:t>
            </a:r>
            <a:r>
              <a:rPr lang="en-US" sz="1200" b="0" i="1" u="none" strike="noStrike" kern="1200" baseline="0" dirty="0" smtClean="0">
                <a:solidFill>
                  <a:schemeClr val="tx1"/>
                </a:solidFill>
                <a:latin typeface="+mn-lt"/>
                <a:ea typeface="+mn-ea"/>
                <a:cs typeface="+mn-cs"/>
              </a:rPr>
              <a:t>t</a:t>
            </a:r>
            <a:r>
              <a:rPr lang="en-US" sz="1200" b="0" i="0" u="none" strike="noStrike" kern="1200" baseline="-25000" dirty="0" smtClean="0">
                <a:solidFill>
                  <a:schemeClr val="tx1"/>
                </a:solidFill>
                <a:latin typeface="+mn-lt"/>
                <a:ea typeface="+mn-ea"/>
                <a:cs typeface="+mn-cs"/>
              </a:rPr>
              <a:t>1/2</a:t>
            </a:r>
            <a:r>
              <a:rPr lang="en-US" sz="1200" b="0" i="0" u="none" strike="noStrike" kern="1200" baseline="0" dirty="0" smtClean="0">
                <a:solidFill>
                  <a:schemeClr val="tx1"/>
                </a:solidFill>
                <a:latin typeface="+mn-lt"/>
                <a:ea typeface="+mn-ea"/>
                <a:cs typeface="+mn-cs"/>
              </a:rPr>
              <a:t>, referred to as its half-life.</a:t>
            </a:r>
            <a:endParaRPr lang="en-US" dirty="0" smtClean="0">
              <a:cs typeface="+mn-cs"/>
            </a:endParaRPr>
          </a:p>
        </p:txBody>
      </p:sp>
    </p:spTree>
    <p:extLst>
      <p:ext uri="{BB962C8B-B14F-4D97-AF65-F5344CB8AC3E}">
        <p14:creationId xmlns:p14="http://schemas.microsoft.com/office/powerpoint/2010/main" val="54211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BAAC65A-DF07-EF41-8C59-687A3BE5C551}" type="slidenum">
              <a:rPr lang="en-US" sz="1200" smtClean="0"/>
              <a:pPr>
                <a:defRPr/>
              </a:pPr>
              <a:t>26</a:t>
            </a:fld>
            <a:endParaRPr lang="en-US" sz="1200" dirty="0"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28.14 Acetaminophen toxicity. </a:t>
            </a:r>
            <a:r>
              <a:rPr lang="en-US" sz="1200" b="0" i="0" u="none" strike="noStrike" kern="1200" baseline="0" dirty="0" smtClean="0">
                <a:solidFill>
                  <a:schemeClr val="tx1"/>
                </a:solidFill>
                <a:latin typeface="+mn-lt"/>
                <a:ea typeface="+mn-ea"/>
                <a:cs typeface="+mn-cs"/>
              </a:rPr>
              <a:t>A minor metabolic product of acetaminophen is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-acetyl-</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-benzoquinone imine. This metabolite is conjugated to glutathione. Large doses of acetaminophen can deplete liver glutathione stores.</a:t>
            </a:r>
            <a:endParaRPr lang="en-US" dirty="0" smtClean="0">
              <a:cs typeface="+mn-cs"/>
            </a:endParaRPr>
          </a:p>
        </p:txBody>
      </p:sp>
    </p:spTree>
    <p:extLst>
      <p:ext uri="{BB962C8B-B14F-4D97-AF65-F5344CB8AC3E}">
        <p14:creationId xmlns:p14="http://schemas.microsoft.com/office/powerpoint/2010/main" val="102546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7DCEEA3-1954-6F41-B67F-61D439E9C4CB}" type="slidenum">
              <a:rPr lang="en-US" sz="1200" smtClean="0"/>
              <a:pPr>
                <a:defRPr/>
              </a:pPr>
              <a:t>28</a:t>
            </a:fld>
            <a:endParaRPr lang="en-US" sz="1200"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28.15 Mechanism of cell-wall biosynthesis disrupted by penicillin.</a:t>
            </a:r>
            <a:r>
              <a:rPr lang="en-US" sz="1200" b="0" i="0" u="none" strike="noStrike" kern="1200" baseline="0" dirty="0" smtClean="0">
                <a:solidFill>
                  <a:schemeClr val="tx1"/>
                </a:solidFill>
                <a:latin typeface="+mn-lt"/>
                <a:ea typeface="+mn-ea"/>
                <a:cs typeface="+mn-cs"/>
              </a:rPr>
              <a:t> A transpeptidase enzyme catalyzes the formation of cross-links between peptidoglycan groups. In the case shown, the transpeptidase catalyzes the linkage of </a:t>
            </a:r>
            <a:r>
              <a:rPr lang="en-US" sz="1200" b="0" i="0" u="none" strike="noStrike" kern="1200" cap="small"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-alanine at the end of one peptide chain to the amino acid diaminopimelic acid (DAP) on another peptide chain. The diaminopimelic acid linkage (bottom left) is found in Gram-negative bacteria such as </a:t>
            </a:r>
            <a:r>
              <a:rPr lang="en-US" sz="1200" b="0" i="1" u="none" strike="noStrike" kern="1200" baseline="0" dirty="0" smtClean="0">
                <a:solidFill>
                  <a:schemeClr val="tx1"/>
                </a:solidFill>
                <a:latin typeface="+mn-lt"/>
                <a:ea typeface="+mn-ea"/>
                <a:cs typeface="+mn-cs"/>
              </a:rPr>
              <a:t>E. coli</a:t>
            </a:r>
            <a:r>
              <a:rPr lang="en-US" sz="1200" b="0" i="0" u="none" strike="noStrike" kern="1200" baseline="0" dirty="0" smtClean="0">
                <a:solidFill>
                  <a:schemeClr val="tx1"/>
                </a:solidFill>
                <a:latin typeface="+mn-lt"/>
                <a:ea typeface="+mn-ea"/>
                <a:cs typeface="+mn-cs"/>
              </a:rPr>
              <a:t>. Linkages of glycine-rich peptides are found in Gram-positive bacteria. Penicillin inhibits the action of the </a:t>
            </a:r>
            <a:r>
              <a:rPr lang="en-US" sz="1200" b="0" i="0" u="none" strike="noStrike" kern="1200" baseline="0" dirty="0" err="1" smtClean="0">
                <a:solidFill>
                  <a:schemeClr val="tx1"/>
                </a:solidFill>
                <a:latin typeface="+mn-lt"/>
                <a:ea typeface="+mn-ea"/>
                <a:cs typeface="+mn-cs"/>
              </a:rPr>
              <a:t>transpeptidase</a:t>
            </a:r>
            <a:r>
              <a:rPr lang="en-US" sz="1200" b="0" i="0" u="none" strike="noStrike" kern="1200" baseline="0" dirty="0" smtClean="0">
                <a:solidFill>
                  <a:schemeClr val="tx1"/>
                </a:solidFill>
                <a:latin typeface="+mn-lt"/>
                <a:ea typeface="+mn-ea"/>
                <a:cs typeface="+mn-cs"/>
              </a:rPr>
              <a:t>, so bacteria exposed to the drug have weak cell walls that are susceptible to lysis.</a:t>
            </a:r>
            <a:endParaRPr lang="en-US" dirty="0"/>
          </a:p>
        </p:txBody>
      </p:sp>
    </p:spTree>
    <p:extLst>
      <p:ext uri="{BB962C8B-B14F-4D97-AF65-F5344CB8AC3E}">
        <p14:creationId xmlns:p14="http://schemas.microsoft.com/office/powerpoint/2010/main" val="76951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C26BD44-53B5-2A4B-B662-D5AE87B0E1A6}" type="slidenum">
              <a:rPr lang="en-US" sz="1200" smtClean="0"/>
              <a:pPr>
                <a:defRPr/>
              </a:pPr>
              <a:t>30</a:t>
            </a:fld>
            <a:endParaRPr lang="en-US" sz="1200" dirty="0"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28.16 Sildenafil, a mimic of cGMP. </a:t>
            </a:r>
            <a:r>
              <a:rPr lang="en-US" sz="1200" b="0" i="0" u="none" strike="noStrike" kern="1200" baseline="0" dirty="0" smtClean="0">
                <a:solidFill>
                  <a:schemeClr val="tx1"/>
                </a:solidFill>
                <a:latin typeface="+mn-lt"/>
                <a:ea typeface="+mn-ea"/>
                <a:cs typeface="+mn-cs"/>
              </a:rPr>
              <a:t>Sildenafil was designed to resemble cGMP, the substrate of phosphodiesterase 5 (PDE5).</a:t>
            </a:r>
            <a:endParaRPr lang="en-US" dirty="0" smtClean="0">
              <a:cs typeface="+mn-cs"/>
            </a:endParaRPr>
          </a:p>
        </p:txBody>
      </p:sp>
    </p:spTree>
    <p:extLst>
      <p:ext uri="{BB962C8B-B14F-4D97-AF65-F5344CB8AC3E}">
        <p14:creationId xmlns:p14="http://schemas.microsoft.com/office/powerpoint/2010/main" val="201371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9A41B01-3121-6544-AAF0-6BB5FDF49106}" type="slidenum">
              <a:rPr lang="en-US" sz="1200" smtClean="0"/>
              <a:pPr>
                <a:defRPr/>
              </a:pPr>
              <a:t>31</a:t>
            </a:fld>
            <a:endParaRPr lang="en-US" sz="1200"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28.17 Muscle-relaxation pathway. </a:t>
            </a:r>
            <a:r>
              <a:rPr lang="en-US" sz="1200" b="0" i="0" u="none" strike="noStrike" kern="1200" baseline="0" dirty="0" smtClean="0">
                <a:solidFill>
                  <a:schemeClr val="tx1"/>
                </a:solidFill>
                <a:latin typeface="+mn-lt"/>
                <a:ea typeface="+mn-ea"/>
                <a:cs typeface="+mn-cs"/>
              </a:rPr>
              <a:t>Increases in nitric oxide levels stimulate guanylate cyclase, which produces cGMP. The increased cGMP concentration promotes smooth-muscle relaxation. PDE5 hydrolyzes cGMP, which lowers the cGMP concentration. The inhibition of PDE5 by sildenafil maintains elevated levels of cGMP.</a:t>
            </a:r>
            <a:endParaRPr lang="en-US" dirty="0"/>
          </a:p>
        </p:txBody>
      </p:sp>
    </p:spTree>
    <p:extLst>
      <p:ext uri="{BB962C8B-B14F-4D97-AF65-F5344CB8AC3E}">
        <p14:creationId xmlns:p14="http://schemas.microsoft.com/office/powerpoint/2010/main" val="158355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Many drugs are based on natural products.</a:t>
            </a:r>
            <a:r>
              <a:rPr lang="en-US" sz="1200" i="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Taxol</a:t>
            </a:r>
            <a:r>
              <a:rPr lang="en-US" sz="1200" kern="1200" dirty="0" smtClean="0">
                <a:solidFill>
                  <a:schemeClr val="tx1"/>
                </a:solidFill>
                <a:effectLst/>
                <a:latin typeface="+mn-lt"/>
                <a:ea typeface="+mn-ea"/>
                <a:cs typeface="+mn-cs"/>
              </a:rPr>
              <a:t> (above) is a molecule isolated from the bark of the Pacific yew tree (</a:t>
            </a:r>
            <a:r>
              <a:rPr lang="en-US" sz="1200" i="1" kern="1200" dirty="0" err="1" smtClean="0">
                <a:solidFill>
                  <a:schemeClr val="tx1"/>
                </a:solidFill>
                <a:effectLst/>
                <a:latin typeface="+mn-lt"/>
                <a:ea typeface="+mn-ea"/>
                <a:cs typeface="+mn-cs"/>
              </a:rPr>
              <a:t>Taxus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brevifolia</a:t>
            </a:r>
            <a:r>
              <a:rPr lang="en-US" sz="1200" kern="1200" dirty="0" smtClean="0">
                <a:solidFill>
                  <a:schemeClr val="tx1"/>
                </a:solidFill>
                <a:effectLst/>
                <a:latin typeface="+mn-lt"/>
                <a:ea typeface="+mn-ea"/>
                <a:cs typeface="+mn-cs"/>
              </a:rPr>
              <a:t>) that potently inhibits cell division and is used to treat various forms of cancer. More recently, methods have been developed to synthesize </a:t>
            </a:r>
            <a:r>
              <a:rPr lang="en-US" sz="1200" kern="1200" dirty="0" err="1" smtClean="0">
                <a:solidFill>
                  <a:schemeClr val="tx1"/>
                </a:solidFill>
                <a:effectLst/>
                <a:latin typeface="+mn-lt"/>
                <a:ea typeface="+mn-ea"/>
                <a:cs typeface="+mn-cs"/>
              </a:rPr>
              <a:t>Taxol</a:t>
            </a:r>
            <a:r>
              <a:rPr lang="en-US" sz="1200" kern="1200" dirty="0" smtClean="0">
                <a:solidFill>
                  <a:schemeClr val="tx1"/>
                </a:solidFill>
                <a:effectLst/>
                <a:latin typeface="+mn-lt"/>
                <a:ea typeface="+mn-ea"/>
                <a:cs typeface="+mn-cs"/>
              </a:rPr>
              <a:t> without destruction of the Pacific yew, significantly reducing the ecological impact of drug preparation. [Credit: Courtesy Bristol-Myers Squibb, Inga Spence/Science Source]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29A229A-7565-F84F-809E-E8BCDACAF392}" type="slidenum">
              <a:rPr lang="en-US" sz="1200" smtClean="0"/>
              <a:pPr>
                <a:defRPr/>
              </a:pPr>
              <a:t>35</a:t>
            </a:fld>
            <a:endParaRPr lang="en-US" sz="1200"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28.18 Synthetic statins. </a:t>
            </a:r>
            <a:r>
              <a:rPr lang="en-US" sz="1200" b="0" i="0" u="none" strike="noStrike" kern="1200" baseline="0" dirty="0" smtClean="0">
                <a:solidFill>
                  <a:schemeClr val="tx1"/>
                </a:solidFill>
                <a:latin typeface="+mn-lt"/>
                <a:ea typeface="+mn-ea"/>
                <a:cs typeface="+mn-cs"/>
              </a:rPr>
              <a:t>Atorvastatin (Lipitor) and rosuvastatin (Crestor) are completely synthetic drugs that inhibit HMG-CoA reductase.</a:t>
            </a:r>
            <a:endParaRPr lang="en-US" dirty="0" smtClean="0">
              <a:cs typeface="+mn-cs"/>
            </a:endParaRPr>
          </a:p>
        </p:txBody>
      </p:sp>
    </p:spTree>
    <p:extLst>
      <p:ext uri="{BB962C8B-B14F-4D97-AF65-F5344CB8AC3E}">
        <p14:creationId xmlns:p14="http://schemas.microsoft.com/office/powerpoint/2010/main" val="10639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1DA27B1-15DC-AB42-A971-B4AB78BD8ACE}" type="slidenum">
              <a:rPr lang="en-US" sz="1200" smtClean="0"/>
              <a:pPr>
                <a:defRPr/>
              </a:pPr>
              <a:t>36</a:t>
            </a:fld>
            <a:endParaRPr lang="en-US" sz="1200"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28.19 Split-pool synthesis. </a:t>
            </a:r>
            <a:r>
              <a:rPr lang="en-US" sz="1200" b="0" i="0" u="none" strike="noStrike" kern="1200" baseline="0" dirty="0" smtClean="0">
                <a:solidFill>
                  <a:schemeClr val="tx1"/>
                </a:solidFill>
                <a:latin typeface="+mn-lt"/>
                <a:ea typeface="+mn-ea"/>
                <a:cs typeface="+mn-cs"/>
              </a:rPr>
              <a:t>Reactions are performed on beads. Each of the reactions with the first set of reactants is performed on a separate set of beads. The beads are then pooled, mixed, and split into sets. The second set of reactants is then added. Many different compounds will be produced, but all of the compounds on a single bead will be identical.</a:t>
            </a:r>
            <a:endParaRPr lang="en-US" dirty="0"/>
          </a:p>
        </p:txBody>
      </p:sp>
    </p:spTree>
    <p:extLst>
      <p:ext uri="{BB962C8B-B14F-4D97-AF65-F5344CB8AC3E}">
        <p14:creationId xmlns:p14="http://schemas.microsoft.com/office/powerpoint/2010/main" val="383629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A0A4FD7-877D-DA47-A5F7-1D9A0B7F3BDF}" type="slidenum">
              <a:rPr lang="en-US" sz="1200" smtClean="0"/>
              <a:pPr>
                <a:defRPr/>
              </a:pPr>
              <a:t>37</a:t>
            </a:fld>
            <a:endParaRPr lang="en-US" sz="1200"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28.20 Screening a library of synthesized carbohydrates. </a:t>
            </a:r>
            <a:r>
              <a:rPr lang="en-US" sz="1200" b="0" i="0" u="none" strike="noStrike" kern="1200" baseline="0" dirty="0" smtClean="0">
                <a:solidFill>
                  <a:schemeClr val="tx1"/>
                </a:solidFill>
                <a:latin typeface="+mn-lt"/>
                <a:ea typeface="+mn-ea"/>
                <a:cs typeface="+mn-cs"/>
              </a:rPr>
              <a:t>A small combinatorial library of carbohydrates synthesized on the surface of 130-mm beads is screened for carbohydrates that are bound tightly by a lectin from peanuts. Beads that have such carbohydrates are darkly stained through the action of an enzyme linked to the lectin. [From Figure 3 in Liang et al., “Polyvalent binding to carbohydrates immobilized on an insoluble resin,” </a:t>
            </a:r>
            <a:r>
              <a:rPr lang="en-US" sz="1200" b="0" i="1" u="none" strike="noStrike" kern="1200" baseline="0" dirty="0" smtClean="0">
                <a:solidFill>
                  <a:schemeClr val="tx1"/>
                </a:solidFill>
                <a:latin typeface="+mn-lt"/>
                <a:ea typeface="+mn-ea"/>
                <a:cs typeface="+mn-cs"/>
              </a:rPr>
              <a:t>Proceedings of the National Academy of Sciences, USA</a:t>
            </a:r>
            <a:r>
              <a:rPr lang="en-US" sz="1200" b="0" i="0" u="none" strike="noStrike" kern="1200" baseline="0" dirty="0" smtClean="0">
                <a:solidFill>
                  <a:schemeClr val="tx1"/>
                </a:solidFill>
                <a:latin typeface="+mn-lt"/>
                <a:ea typeface="+mn-ea"/>
                <a:cs typeface="+mn-cs"/>
              </a:rPr>
              <a:t>, vol. 94, pp. 10554–10559, September 1997. Copyright 2004 National Academy of Sciences, USA.]  </a:t>
            </a:r>
            <a:r>
              <a:rPr lang="en-US" sz="1200" b="1" i="0" u="none" strike="noStrike" kern="1200" baseline="0" dirty="0" smtClean="0">
                <a:solidFill>
                  <a:schemeClr val="tx1"/>
                </a:solidFill>
                <a:latin typeface="+mn-lt"/>
                <a:ea typeface="+mn-ea"/>
                <a:cs typeface="+mn-cs"/>
              </a:rPr>
              <a:t>AU: Text shows the year in the source as 1997, not 2004. I assume 2004 is correct. Also, “September 1997” isn’t included in the text.</a:t>
            </a:r>
            <a:endParaRPr lang="en-US" dirty="0"/>
          </a:p>
        </p:txBody>
      </p:sp>
    </p:spTree>
    <p:extLst>
      <p:ext uri="{BB962C8B-B14F-4D97-AF65-F5344CB8AC3E}">
        <p14:creationId xmlns:p14="http://schemas.microsoft.com/office/powerpoint/2010/main" val="3473324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4B005DB-74EC-684A-9CCE-32931FD6D2B3}" type="slidenum">
              <a:rPr lang="en-US" sz="1200" smtClean="0"/>
              <a:pPr>
                <a:defRPr/>
              </a:pPr>
              <a:t>39</a:t>
            </a:fld>
            <a:endParaRPr lang="en-US" sz="1200"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28.21 Initial design of an HIV protease inhibitor. </a:t>
            </a:r>
            <a:r>
              <a:rPr lang="en-US" sz="1200" b="0" i="0" u="none" strike="noStrike" kern="1200" baseline="0" dirty="0" smtClean="0">
                <a:solidFill>
                  <a:schemeClr val="tx1"/>
                </a:solidFill>
                <a:latin typeface="+mn-lt"/>
                <a:ea typeface="+mn-ea"/>
                <a:cs typeface="+mn-cs"/>
              </a:rPr>
              <a:t>This compound was designed by combining part of one compound with good inhibition activity but poor solubility (shown in red) with part of another compound with better solubility (shown in blue).</a:t>
            </a:r>
            <a:endParaRPr lang="en-US" dirty="0" smtClean="0">
              <a:cs typeface="+mn-cs"/>
            </a:endParaRPr>
          </a:p>
        </p:txBody>
      </p:sp>
    </p:spTree>
    <p:extLst>
      <p:ext uri="{BB962C8B-B14F-4D97-AF65-F5344CB8AC3E}">
        <p14:creationId xmlns:p14="http://schemas.microsoft.com/office/powerpoint/2010/main" val="3128472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9AF7426-B2A9-0548-A780-0C9A03F34E04}" type="slidenum">
              <a:rPr lang="en-US" sz="1200" smtClean="0"/>
              <a:pPr>
                <a:defRPr/>
              </a:pPr>
              <a:t>40</a:t>
            </a:fld>
            <a:endParaRPr lang="en-US" sz="1200" dirty="0" smtClean="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28.22 Compound optimization. </a:t>
            </a:r>
            <a:r>
              <a:rPr lang="en-US" sz="1200" b="0" i="0" u="none" strike="noStrike" kern="1200" baseline="0" dirty="0" smtClean="0">
                <a:solidFill>
                  <a:schemeClr val="tx1"/>
                </a:solidFill>
                <a:latin typeface="+mn-lt"/>
                <a:ea typeface="+mn-ea"/>
                <a:cs typeface="+mn-cs"/>
              </a:rPr>
              <a:t>Four compounds are evaluated for characteristics including the IC</a:t>
            </a:r>
            <a:r>
              <a:rPr lang="en-US" sz="1200" b="0" i="0" u="none" strike="noStrike" kern="1200" baseline="-25000" dirty="0" smtClean="0">
                <a:solidFill>
                  <a:schemeClr val="tx1"/>
                </a:solidFill>
                <a:latin typeface="+mn-lt"/>
                <a:ea typeface="+mn-ea"/>
                <a:cs typeface="+mn-cs"/>
              </a:rPr>
              <a:t>50,</a:t>
            </a:r>
            <a:r>
              <a:rPr lang="en-US" sz="1200" b="0" i="0" u="none" strike="noStrike" kern="1200" baseline="0" dirty="0" smtClean="0">
                <a:solidFill>
                  <a:schemeClr val="tx1"/>
                </a:solidFill>
                <a:latin typeface="+mn-lt"/>
                <a:ea typeface="+mn-ea"/>
                <a:cs typeface="+mn-cs"/>
              </a:rPr>
              <a:t> log(</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c</a:t>
            </a:r>
            <a:r>
              <a:rPr lang="en-US" sz="1200" b="0" i="0" u="none" strike="noStrike" kern="1200" baseline="-25000" dirty="0"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(the maximal concentration of compound present) measured in the serum of dogs. The compound shown at the bottom (highlighted in yellow) has the weakest inhibitory power (measured by IC</a:t>
            </a:r>
            <a:r>
              <a:rPr lang="en-US" sz="1200" b="0" i="0" u="none" strike="noStrike" kern="1200" baseline="-25000" dirty="0" smtClean="0">
                <a:solidFill>
                  <a:schemeClr val="tx1"/>
                </a:solidFill>
                <a:latin typeface="+mn-lt"/>
                <a:ea typeface="+mn-ea"/>
                <a:cs typeface="+mn-cs"/>
              </a:rPr>
              <a:t>50</a:t>
            </a:r>
            <a:r>
              <a:rPr lang="en-US" sz="1200" b="0" i="0" u="none" strike="noStrike" kern="1200" baseline="0" dirty="0" smtClean="0">
                <a:solidFill>
                  <a:schemeClr val="tx1"/>
                </a:solidFill>
                <a:latin typeface="+mn-lt"/>
                <a:ea typeface="+mn-ea"/>
                <a:cs typeface="+mn-cs"/>
              </a:rPr>
              <a:t>) but by far the best bioavailability (measured by </a:t>
            </a:r>
            <a:r>
              <a:rPr lang="en-US" sz="1200" b="0" i="1" u="none" strike="noStrike" kern="1200" baseline="0" dirty="0" smtClean="0">
                <a:solidFill>
                  <a:schemeClr val="tx1"/>
                </a:solidFill>
                <a:latin typeface="+mn-lt"/>
                <a:ea typeface="+mn-ea"/>
                <a:cs typeface="+mn-cs"/>
              </a:rPr>
              <a:t>c</a:t>
            </a:r>
            <a:r>
              <a:rPr lang="en-US" sz="1200" b="0" i="0" u="none" strike="noStrike" kern="1200" baseline="-25000" dirty="0"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This compound was selected for further development, leading to the drug indinavir (Crixivan).</a:t>
            </a:r>
            <a:endParaRPr lang="en-US" dirty="0" smtClean="0">
              <a:cs typeface="+mn-cs"/>
            </a:endParaRPr>
          </a:p>
        </p:txBody>
      </p:sp>
    </p:spTree>
    <p:extLst>
      <p:ext uri="{BB962C8B-B14F-4D97-AF65-F5344CB8AC3E}">
        <p14:creationId xmlns:p14="http://schemas.microsoft.com/office/powerpoint/2010/main" val="2958199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4CD6FBA-085B-2C4E-9572-C5BE818A135F}" type="slidenum">
              <a:rPr lang="en-US" sz="1200" smtClean="0"/>
              <a:pPr>
                <a:defRPr/>
              </a:pPr>
              <a:t>41</a:t>
            </a:fld>
            <a:endParaRPr lang="en-US" sz="1200"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28.23 The effect of anti-HIV drug development. </a:t>
            </a:r>
            <a:r>
              <a:rPr lang="en-US" sz="1200" b="0" i="0" u="none" strike="noStrike" kern="1200" baseline="0" dirty="0" smtClean="0">
                <a:solidFill>
                  <a:schemeClr val="tx1"/>
                </a:solidFill>
                <a:latin typeface="+mn-lt"/>
                <a:ea typeface="+mn-ea"/>
                <a:cs typeface="+mn-cs"/>
              </a:rPr>
              <a:t>Death rates from HIV infection (AIDS) reveal the tremendous effect of HIV protease inhibitors and their use in combination with inhibitors of HIV reverse transcriptase. The death rates in this graph are from the leading causes of death among persons 24 to 44 years old in the United States. [Data from Centers for Disease Control.] </a:t>
            </a:r>
            <a:r>
              <a:rPr lang="en-US" sz="1200" b="1" i="0" u="none" strike="noStrike" kern="1200" baseline="0" dirty="0" smtClean="0">
                <a:solidFill>
                  <a:schemeClr val="tx1"/>
                </a:solidFill>
                <a:latin typeface="+mn-lt"/>
                <a:ea typeface="+mn-ea"/>
                <a:cs typeface="+mn-cs"/>
              </a:rPr>
              <a:t>AU: Caption differs slightly from what is shown in the chapter. OK?</a:t>
            </a:r>
            <a:endParaRPr lang="en-US" dirty="0"/>
          </a:p>
        </p:txBody>
      </p:sp>
    </p:spTree>
    <p:extLst>
      <p:ext uri="{BB962C8B-B14F-4D97-AF65-F5344CB8AC3E}">
        <p14:creationId xmlns:p14="http://schemas.microsoft.com/office/powerpoint/2010/main" val="2286976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E95D191-9761-1343-B709-F3C2D72B0C6E}" type="slidenum">
              <a:rPr lang="en-US" sz="1200" smtClean="0"/>
              <a:pPr>
                <a:defRPr/>
              </a:pPr>
              <a:t>42</a:t>
            </a:fld>
            <a:endParaRPr lang="en-US" sz="1200" dirty="0" smtClean="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28.24 COX2-specific inhibitors. </a:t>
            </a:r>
            <a:r>
              <a:rPr lang="en-US" sz="1200" b="0" i="0" u="none" strike="noStrike" kern="1200" baseline="0" dirty="0" smtClean="0">
                <a:solidFill>
                  <a:schemeClr val="tx1"/>
                </a:solidFill>
                <a:latin typeface="+mn-lt"/>
                <a:ea typeface="+mn-ea"/>
                <a:cs typeface="+mn-cs"/>
              </a:rPr>
              <a:t>These compounds have protuberances (shown in red) that fit into a pocket in the COX2 isozyme but sterically clash with the COX1 isozyme.</a:t>
            </a:r>
            <a:endParaRPr lang="en-US" dirty="0"/>
          </a:p>
        </p:txBody>
      </p:sp>
    </p:spTree>
    <p:extLst>
      <p:ext uri="{BB962C8B-B14F-4D97-AF65-F5344CB8AC3E}">
        <p14:creationId xmlns:p14="http://schemas.microsoft.com/office/powerpoint/2010/main" val="3922653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A066F91-1477-204A-8BA0-5A7714ECEBAF}" type="slidenum">
              <a:rPr lang="en-US" sz="1200" smtClean="0"/>
              <a:pPr>
                <a:defRPr/>
              </a:pPr>
              <a:t>46</a:t>
            </a:fld>
            <a:endParaRPr lang="en-US" sz="1200" dirty="0"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28.25 Emerging drug target. </a:t>
            </a:r>
            <a:r>
              <a:rPr lang="en-US" sz="1200" b="0" i="0" u="none" strike="noStrike" kern="1200" baseline="0" dirty="0" smtClean="0">
                <a:solidFill>
                  <a:schemeClr val="tx1"/>
                </a:solidFill>
                <a:latin typeface="+mn-lt"/>
                <a:ea typeface="+mn-ea"/>
                <a:cs typeface="+mn-cs"/>
              </a:rPr>
              <a:t>The structure of a protease from the coronavirus that causes SARS (severe acute respiratory syndrome) is shown bound to an inhibitor. This structure was determined less than a year after the identification of the virus. [Drawn from 1P9S.pdb.]  </a:t>
            </a:r>
            <a:r>
              <a:rPr lang="en-US" sz="1200" b="1" i="0" u="none" strike="noStrike" kern="1200" baseline="0" dirty="0" smtClean="0">
                <a:solidFill>
                  <a:schemeClr val="tx1"/>
                </a:solidFill>
                <a:latin typeface="+mn-lt"/>
                <a:ea typeface="+mn-ea"/>
                <a:cs typeface="+mn-cs"/>
              </a:rPr>
              <a:t>AU: Caption differs slightly from that shown in the chapter. OK?</a:t>
            </a:r>
            <a:endParaRPr lang="en-US" dirty="0"/>
          </a:p>
        </p:txBody>
      </p:sp>
    </p:spTree>
    <p:extLst>
      <p:ext uri="{BB962C8B-B14F-4D97-AF65-F5344CB8AC3E}">
        <p14:creationId xmlns:p14="http://schemas.microsoft.com/office/powerpoint/2010/main" val="126978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3564325-5BA9-BC47-B48A-D11036FECFD6}" type="slidenum">
              <a:rPr lang="en-US" sz="1200" smtClean="0"/>
              <a:pPr>
                <a:defRPr/>
              </a:pPr>
              <a:t>48</a:t>
            </a:fld>
            <a:endParaRPr lang="en-US" sz="1200" dirty="0"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dirty="0" smtClean="0"/>
              <a:t>FIGURE 28.26 Phenotype–genotype correlation. Average changes in diastolic blood pressure on treatment with metoprolol. Persons with two copies of the most common allele (S49R389) showed significant decreases in blood pressure. Those with one variant allele (GR or SG) showed more modest decreases, and those with two variant alleles (GR/SG) showed no decrease. [Data from J. A. Johnson et al., </a:t>
            </a:r>
            <a:r>
              <a:rPr lang="en-US" i="1" dirty="0" smtClean="0"/>
              <a:t>Clin.Pharmacol. Ther.</a:t>
            </a:r>
            <a:r>
              <a:rPr lang="en-US" dirty="0" smtClean="0"/>
              <a:t> 74:44–52, 2003.]  </a:t>
            </a:r>
            <a:r>
              <a:rPr lang="en-US" b="1" dirty="0" smtClean="0"/>
              <a:t>AU: The data info differed slightly from what is shown in the chapter. OK?</a:t>
            </a:r>
            <a:endParaRPr lang="en-US" dirty="0"/>
          </a:p>
        </p:txBody>
      </p:sp>
    </p:spTree>
    <p:extLst>
      <p:ext uri="{BB962C8B-B14F-4D97-AF65-F5344CB8AC3E}">
        <p14:creationId xmlns:p14="http://schemas.microsoft.com/office/powerpoint/2010/main" val="2420013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A13BECA-E447-6146-B823-C946624ECB44}" type="slidenum">
              <a:rPr lang="en-US" sz="1200" smtClean="0"/>
              <a:pPr>
                <a:defRPr/>
              </a:pPr>
              <a:t>51</a:t>
            </a:fld>
            <a:endParaRPr lang="en-US" sz="1200"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28.27 Clinical-trial phases. </a:t>
            </a:r>
            <a:r>
              <a:rPr lang="en-US" sz="1200" b="0" i="0" u="none" strike="noStrike" kern="1200" baseline="0" dirty="0" smtClean="0">
                <a:solidFill>
                  <a:schemeClr val="tx1"/>
                </a:solidFill>
                <a:latin typeface="+mn-lt"/>
                <a:ea typeface="+mn-ea"/>
                <a:cs typeface="+mn-cs"/>
              </a:rPr>
              <a:t>Clinical trials proceed in phases examining safety and efficacy in increasingly large groups.</a:t>
            </a:r>
            <a:endParaRPr lang="en-US" dirty="0" smtClean="0">
              <a:cs typeface="+mn-cs"/>
            </a:endParaRPr>
          </a:p>
        </p:txBody>
      </p:sp>
    </p:spTree>
    <p:extLst>
      <p:ext uri="{BB962C8B-B14F-4D97-AF65-F5344CB8AC3E}">
        <p14:creationId xmlns:p14="http://schemas.microsoft.com/office/powerpoint/2010/main" val="33357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28.1 The targets of drugs in current use.</a:t>
            </a:r>
            <a:r>
              <a:rPr lang="en-US" sz="1200" b="0" i="0" u="none" strike="noStrike" kern="1200" baseline="0" dirty="0" smtClean="0">
                <a:solidFill>
                  <a:schemeClr val="tx1"/>
                </a:solidFill>
                <a:latin typeface="+mn-lt"/>
                <a:ea typeface="+mn-ea"/>
                <a:cs typeface="+mn-cs"/>
              </a:rPr>
              <a:t> In this pie chart, currently used drugs that modulate human proteins are sorted by target type: enzymes in green, receptors in blue, transporters in red, and other targets in gray. [Data from M. Rask-Andersen et al., </a:t>
            </a:r>
            <a:r>
              <a:rPr lang="en-US" sz="1200" b="0" i="1" u="none" strike="noStrike" kern="1200" baseline="0" dirty="0" smtClean="0">
                <a:solidFill>
                  <a:schemeClr val="tx1"/>
                </a:solidFill>
                <a:latin typeface="+mn-lt"/>
                <a:ea typeface="+mn-ea"/>
                <a:cs typeface="+mn-cs"/>
              </a:rPr>
              <a:t>Nat. Rev. </a:t>
            </a:r>
            <a:r>
              <a:rPr lang="hr-HR" sz="1200" b="0" i="1" u="none" strike="noStrike" kern="1200" baseline="0" dirty="0" smtClean="0">
                <a:solidFill>
                  <a:schemeClr val="tx1"/>
                </a:solidFill>
                <a:latin typeface="+mn-lt"/>
                <a:ea typeface="+mn-ea"/>
                <a:cs typeface="+mn-cs"/>
              </a:rPr>
              <a:t>Drug Discov</a:t>
            </a:r>
            <a:r>
              <a:rPr lang="hr-HR" sz="1200" b="0" i="0" u="none" strike="noStrike" kern="1200" baseline="0" dirty="0" smtClean="0">
                <a:solidFill>
                  <a:schemeClr val="tx1"/>
                </a:solidFill>
                <a:latin typeface="+mn-lt"/>
                <a:ea typeface="+mn-ea"/>
                <a:cs typeface="+mn-cs"/>
              </a:rPr>
              <a:t>. 10:579–590, 2011</a:t>
            </a:r>
            <a:r>
              <a:rPr lang="en-US" sz="1200" b="0" i="0" u="none" strike="noStrike" kern="1200" baseline="0" dirty="0" smtClean="0">
                <a:solidFill>
                  <a:schemeClr val="tx1"/>
                </a:solidFill>
                <a:latin typeface="+mn-lt"/>
                <a:ea typeface="+mn-ea"/>
                <a:cs typeface="+mn-cs"/>
              </a:rPr>
              <a:t>.</a:t>
            </a:r>
            <a:r>
              <a:rPr lang="hr-HR"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18B2049-896B-7A4C-833D-C4A718FE631F}" type="slidenum">
              <a:rPr lang="en-US" smtClean="0"/>
              <a:pPr/>
              <a:t>6</a:t>
            </a:fld>
            <a:endParaRPr lang="en-US" dirty="0"/>
          </a:p>
        </p:txBody>
      </p:sp>
    </p:spTree>
    <p:extLst>
      <p:ext uri="{BB962C8B-B14F-4D97-AF65-F5344CB8AC3E}">
        <p14:creationId xmlns:p14="http://schemas.microsoft.com/office/powerpoint/2010/main" val="92355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D7C0036-9CA2-7A46-8284-A7A7A3BA3925}" type="slidenum">
              <a:rPr lang="en-US" sz="1200" smtClean="0"/>
              <a:pPr>
                <a:defRPr/>
              </a:pPr>
              <a:t>7</a:t>
            </a:fld>
            <a:endParaRPr lang="en-US" sz="1200"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mn-ea"/>
                <a:cs typeface="+mn-cs"/>
              </a:rPr>
              <a:t>FIGURE 28.2 Two paths to early drug discovery. </a:t>
            </a:r>
            <a:r>
              <a:rPr lang="en-US" sz="1200" kern="1200" dirty="0" smtClean="0">
                <a:solidFill>
                  <a:schemeClr val="tx1"/>
                </a:solidFill>
                <a:effectLst/>
                <a:latin typeface="+mn-lt"/>
                <a:ea typeface="+mn-ea"/>
                <a:cs typeface="+mn-cs"/>
              </a:rPr>
              <a:t>(A) Target-based screening. A molecular target is identified and validated. An assay for this target’s activity is used to screen a compound library. Hits can then be tested for their physiological effects and optimized into drug candidates. (B) Phenotypic screening. A phenotypic assay is developed in a cellular or animal model system. This assay is used to screen a compound library, from which hits can be optimized into drug candidates. These compounds can also be used to identify the molecular target.</a:t>
            </a:r>
            <a:endParaRPr lang="en-US" dirty="0"/>
          </a:p>
        </p:txBody>
      </p:sp>
    </p:spTree>
    <p:extLst>
      <p:ext uri="{BB962C8B-B14F-4D97-AF65-F5344CB8AC3E}">
        <p14:creationId xmlns:p14="http://schemas.microsoft.com/office/powerpoint/2010/main" val="272094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A82E492-59E6-F342-B7E8-5624A6619D98}" type="slidenum">
              <a:rPr lang="en-US" sz="1200" smtClean="0"/>
              <a:pPr>
                <a:defRPr/>
              </a:pPr>
              <a:t>9</a:t>
            </a:fld>
            <a:endParaRPr lang="en-US" sz="1200" dirty="0"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28.3 Ligand binding. </a:t>
            </a:r>
            <a:r>
              <a:rPr lang="en-US" sz="1200" b="0" i="0" u="none" strike="noStrike" kern="1200" baseline="0" dirty="0" smtClean="0">
                <a:solidFill>
                  <a:schemeClr val="tx1"/>
                </a:solidFill>
                <a:latin typeface="+mn-lt"/>
                <a:ea typeface="+mn-ea"/>
                <a:cs typeface="+mn-cs"/>
              </a:rPr>
              <a:t>The titration of a receptor, R, with a ligand, L, results in the formation of the complex RL. In uncomplicated cases, the binding reaction follows a simple saturation curve. Half of the receptors are bound to ligand when the ligand concentration equals the dissociation constant,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for the RL complex.</a:t>
            </a:r>
            <a:endParaRPr lang="en-US" dirty="0"/>
          </a:p>
        </p:txBody>
      </p:sp>
    </p:spTree>
    <p:extLst>
      <p:ext uri="{BB962C8B-B14F-4D97-AF65-F5344CB8AC3E}">
        <p14:creationId xmlns:p14="http://schemas.microsoft.com/office/powerpoint/2010/main" val="138320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47BAE8A-03EE-2241-8DE5-82FCA696A4EA}" type="slidenum">
              <a:rPr lang="en-US" sz="1200" smtClean="0"/>
              <a:pPr>
                <a:defRPr/>
              </a:pPr>
              <a:t>10</a:t>
            </a:fld>
            <a:endParaRPr lang="en-US" sz="1200"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28.4 Effective concentrations. </a:t>
            </a:r>
            <a:r>
              <a:rPr lang="en-US" sz="1200" b="0" i="0" u="none" strike="noStrike" kern="1200" baseline="0" dirty="0" smtClean="0">
                <a:solidFill>
                  <a:schemeClr val="tx1"/>
                </a:solidFill>
                <a:latin typeface="+mn-lt"/>
                <a:ea typeface="+mn-ea"/>
                <a:cs typeface="+mn-cs"/>
              </a:rPr>
              <a:t>The concentration of a ligand required to elicit a biological response can be quantified in terms of EC</a:t>
            </a:r>
            <a:r>
              <a:rPr lang="en-US" sz="1200" b="0" i="0" u="none" strike="noStrike" kern="1200" baseline="-25000" dirty="0" smtClean="0">
                <a:solidFill>
                  <a:schemeClr val="tx1"/>
                </a:solidFill>
                <a:latin typeface="+mn-lt"/>
                <a:ea typeface="+mn-ea"/>
                <a:cs typeface="+mn-cs"/>
              </a:rPr>
              <a:t>50</a:t>
            </a:r>
            <a:r>
              <a:rPr lang="en-US" sz="1200" b="0" i="0" u="none" strike="noStrike" kern="1200" baseline="0" dirty="0" smtClean="0">
                <a:solidFill>
                  <a:schemeClr val="tx1"/>
                </a:solidFill>
                <a:latin typeface="+mn-lt"/>
                <a:ea typeface="+mn-ea"/>
                <a:cs typeface="+mn-cs"/>
              </a:rPr>
              <a:t>, the concentration required to give 50% of the maximum response, and EC</a:t>
            </a:r>
            <a:r>
              <a:rPr lang="en-US" sz="1200" b="0" i="0" u="none" strike="noStrike" kern="1200" baseline="-25000" dirty="0" smtClean="0">
                <a:solidFill>
                  <a:schemeClr val="tx1"/>
                </a:solidFill>
                <a:latin typeface="+mn-lt"/>
                <a:ea typeface="+mn-ea"/>
                <a:cs typeface="+mn-cs"/>
              </a:rPr>
              <a:t>90</a:t>
            </a:r>
            <a:r>
              <a:rPr lang="en-US" sz="1200" b="0" i="0" u="none" strike="noStrike" kern="1200" baseline="0" dirty="0" smtClean="0">
                <a:solidFill>
                  <a:schemeClr val="tx1"/>
                </a:solidFill>
                <a:latin typeface="+mn-lt"/>
                <a:ea typeface="+mn-ea"/>
                <a:cs typeface="+mn-cs"/>
              </a:rPr>
              <a:t>, the concentration required to give 90% of the maximum response.</a:t>
            </a:r>
            <a:endParaRPr lang="en-US" dirty="0" smtClean="0">
              <a:cs typeface="+mn-cs"/>
            </a:endParaRPr>
          </a:p>
        </p:txBody>
      </p:sp>
    </p:spTree>
    <p:extLst>
      <p:ext uri="{BB962C8B-B14F-4D97-AF65-F5344CB8AC3E}">
        <p14:creationId xmlns:p14="http://schemas.microsoft.com/office/powerpoint/2010/main" val="36225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A2A33EB-DF69-D045-87B1-05F6914418F3}" type="slidenum">
              <a:rPr lang="en-US" sz="1200" smtClean="0"/>
              <a:pPr>
                <a:defRPr/>
              </a:pPr>
              <a:t>11</a:t>
            </a:fld>
            <a:endParaRPr lang="en-US" sz="1200" dirty="0"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28.5 Inhibitors compete with substrates for enzyme active sites. </a:t>
            </a:r>
            <a:r>
              <a:rPr lang="en-US" sz="1200" b="0" i="0" u="none" strike="noStrike" kern="1200" baseline="0" dirty="0" smtClean="0">
                <a:solidFill>
                  <a:schemeClr val="tx1"/>
                </a:solidFill>
                <a:latin typeface="+mn-lt"/>
                <a:ea typeface="+mn-ea"/>
                <a:cs typeface="+mn-cs"/>
              </a:rPr>
              <a:t>The measured IC</a:t>
            </a:r>
            <a:r>
              <a:rPr lang="en-US" sz="1200" b="0" i="0" u="none" strike="noStrike" kern="1200" baseline="-25000" dirty="0" smtClean="0">
                <a:solidFill>
                  <a:schemeClr val="tx1"/>
                </a:solidFill>
                <a:latin typeface="+mn-lt"/>
                <a:ea typeface="+mn-ea"/>
                <a:cs typeface="+mn-cs"/>
              </a:rPr>
              <a:t>50</a:t>
            </a:r>
            <a:r>
              <a:rPr lang="en-US" sz="1200" b="0" i="0" u="none" strike="noStrike" kern="1200" baseline="0" dirty="0" smtClean="0">
                <a:solidFill>
                  <a:schemeClr val="tx1"/>
                </a:solidFill>
                <a:latin typeface="+mn-lt"/>
                <a:ea typeface="+mn-ea"/>
                <a:cs typeface="+mn-cs"/>
              </a:rPr>
              <a:t> of a competitive inhibitor to its target enzyme depends on the concentration of substrate present.</a:t>
            </a:r>
            <a:endParaRPr lang="en-US" dirty="0" smtClean="0">
              <a:cs typeface="+mn-cs"/>
            </a:endParaRPr>
          </a:p>
        </p:txBody>
      </p:sp>
    </p:spTree>
    <p:extLst>
      <p:ext uri="{BB962C8B-B14F-4D97-AF65-F5344CB8AC3E}">
        <p14:creationId xmlns:p14="http://schemas.microsoft.com/office/powerpoint/2010/main" val="167709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E18F3FD-D005-3A40-8591-3E4FBE556892}" type="slidenum">
              <a:rPr lang="en-US" sz="1200" smtClean="0"/>
              <a:pPr>
                <a:defRPr/>
              </a:pPr>
              <a:t>13</a:t>
            </a:fld>
            <a:endParaRPr lang="en-US" sz="1200"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18.6 Absorption, distribution, metabolism, and excretion (ADME). </a:t>
            </a:r>
            <a:r>
              <a:rPr lang="en-US" sz="1200" b="0" i="0" u="none" strike="noStrike" kern="1200" baseline="0" dirty="0" smtClean="0">
                <a:solidFill>
                  <a:schemeClr val="tx1"/>
                </a:solidFill>
                <a:latin typeface="+mn-lt"/>
                <a:ea typeface="+mn-ea"/>
                <a:cs typeface="+mn-cs"/>
              </a:rPr>
              <a:t>The concentration of a compound at its target site (yellow) is affected by the extents and rates of absorption, distribution, metabolism, and excretion.</a:t>
            </a:r>
            <a:endParaRPr lang="en-US" dirty="0" smtClean="0">
              <a:cs typeface="+mn-cs"/>
            </a:endParaRPr>
          </a:p>
        </p:txBody>
      </p:sp>
    </p:spTree>
    <p:extLst>
      <p:ext uri="{BB962C8B-B14F-4D97-AF65-F5344CB8AC3E}">
        <p14:creationId xmlns:p14="http://schemas.microsoft.com/office/powerpoint/2010/main" val="226744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66E1AB7-ED31-ED4C-B6AE-79129AE74F5A}" type="slidenum">
              <a:rPr lang="en-US" sz="1200" smtClean="0"/>
              <a:pPr>
                <a:defRPr/>
              </a:pPr>
              <a:t>14</a:t>
            </a:fld>
            <a:endParaRPr lang="en-US" sz="1200" dirty="0"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28.7 Lipinski’s rules applied to morphine. </a:t>
            </a:r>
            <a:r>
              <a:rPr lang="en-US" sz="1200" b="0" i="0" u="none" strike="noStrike" kern="1200" baseline="0" dirty="0" smtClean="0">
                <a:solidFill>
                  <a:schemeClr val="tx1"/>
                </a:solidFill>
                <a:latin typeface="+mn-lt"/>
                <a:ea typeface="+mn-ea"/>
                <a:cs typeface="+mn-cs"/>
              </a:rPr>
              <a:t>Morphine satisfies all of Lipinski's rules and has an oral bioavailability in human beings of 33%.</a:t>
            </a:r>
            <a:endParaRPr lang="en-US" dirty="0"/>
          </a:p>
        </p:txBody>
      </p:sp>
    </p:spTree>
    <p:extLst>
      <p:ext uri="{BB962C8B-B14F-4D97-AF65-F5344CB8AC3E}">
        <p14:creationId xmlns:p14="http://schemas.microsoft.com/office/powerpoint/2010/main" val="362156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26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29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93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775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545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18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483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229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408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775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3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27920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28</a:t>
            </a:r>
            <a:endParaRPr lang="en-US" altLang="en-US" sz="3600" b="1" dirty="0" smtClean="0">
              <a:solidFill>
                <a:srgbClr val="843C0C"/>
              </a:solidFill>
            </a:endParaRPr>
          </a:p>
          <a:p>
            <a:pPr defTabSz="914400">
              <a:buFontTx/>
              <a:buNone/>
            </a:pPr>
            <a:r>
              <a:rPr lang="en-US" altLang="en-US" sz="2800" b="1" dirty="0" smtClean="0">
                <a:solidFill>
                  <a:srgbClr val="843C0C"/>
                </a:solidFill>
              </a:rPr>
              <a:t>Drug Development</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802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Effective </a:t>
            </a:r>
            <a:r>
              <a:rPr lang="en-US" dirty="0" smtClean="0">
                <a:solidFill>
                  <a:srgbClr val="843C0C"/>
                </a:solidFill>
                <a:latin typeface="Arial" pitchFamily="34" charset="0"/>
                <a:cs typeface="Arial" pitchFamily="34" charset="0"/>
              </a:rPr>
              <a:t>Concentrations</a:t>
            </a:r>
            <a:endParaRPr lang="en-US" dirty="0">
              <a:solidFill>
                <a:srgbClr val="843C0C"/>
              </a:solidFill>
              <a:latin typeface="Arial" pitchFamily="34" charset="0"/>
              <a:cs typeface="Arial" pitchFamily="34" charset="0"/>
            </a:endParaRPr>
          </a:p>
        </p:txBody>
      </p:sp>
      <p:pic>
        <p:nvPicPr>
          <p:cNvPr id="9" name="Picture 2" descr="A graph shows the relation between ligand concentration and biological response.&#10;The horizontal axis shows ligand concentration with an increasing scale and the vertical axis shows percent biological response. The curve rises sharply and then levels off. When the biological response is 50%, the ligand concentration is EC subscript 50. When the biological response is 90%, the ligand concentration is EC subscript 9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40043" y="1804048"/>
            <a:ext cx="6063915" cy="3316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664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Inhibitors </a:t>
            </a:r>
            <a:r>
              <a:rPr lang="en-US" dirty="0" smtClean="0">
                <a:solidFill>
                  <a:srgbClr val="843C0C"/>
                </a:solidFill>
                <a:latin typeface="Arial" pitchFamily="34" charset="0"/>
                <a:cs typeface="Arial" pitchFamily="34" charset="0"/>
              </a:rPr>
              <a:t>Compete </a:t>
            </a:r>
            <a:r>
              <a:rPr lang="en-US" dirty="0">
                <a:solidFill>
                  <a:srgbClr val="843C0C"/>
                </a:solidFill>
                <a:latin typeface="Arial" pitchFamily="34" charset="0"/>
                <a:cs typeface="Arial" pitchFamily="34" charset="0"/>
              </a:rPr>
              <a:t>with </a:t>
            </a:r>
            <a:r>
              <a:rPr lang="en-US" dirty="0" smtClean="0">
                <a:solidFill>
                  <a:srgbClr val="843C0C"/>
                </a:solidFill>
                <a:latin typeface="Arial" pitchFamily="34" charset="0"/>
                <a:cs typeface="Arial" pitchFamily="34" charset="0"/>
              </a:rPr>
              <a:t>Substrates </a:t>
            </a:r>
            <a:r>
              <a:rPr lang="en-US" dirty="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ctive Sites</a:t>
            </a:r>
            <a:endParaRPr lang="en-US" dirty="0">
              <a:solidFill>
                <a:srgbClr val="843C0C"/>
              </a:solidFill>
              <a:latin typeface="Arial" pitchFamily="34" charset="0"/>
              <a:cs typeface="Arial" pitchFamily="34" charset="0"/>
            </a:endParaRPr>
          </a:p>
        </p:txBody>
      </p:sp>
      <p:pic>
        <p:nvPicPr>
          <p:cNvPr id="9" name="Picture 2" descr="A graph shows the relation between the log of inhibitor concentration and the percent of enzyme activity.&#10;The horizontal axis shows log of inhibitor concentration. The vertical axis shows percent of enzyme activity ranging from 0 to 100, labeled in increments of 50. The curve corresponding to concentration of S equals K subscript M, falls from 100 to 0. When the enzyme activity is 50 percent, inhibitor concentration equals I C subscript 50. Two curves, corresponding to concentration of S equals 5 times K subscript M and S equals 50 times K subscript M, trace similar paths but at slightly higher values of log of inhibitor concentration, with the graph of concentration of S equals 50 times K subscript M being farthest to the right on the horizontal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9728" y="1876284"/>
            <a:ext cx="6544545" cy="36863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9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Drugs </a:t>
            </a:r>
            <a:r>
              <a:rPr lang="en-US" dirty="0" smtClean="0">
                <a:solidFill>
                  <a:srgbClr val="843C0C"/>
                </a:solidFill>
                <a:latin typeface="Arial" pitchFamily="34" charset="0"/>
                <a:cs typeface="Arial" pitchFamily="34" charset="0"/>
              </a:rPr>
              <a:t>Must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ave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uitable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roperties </a:t>
            </a:r>
            <a:r>
              <a:rPr lang="en-US" dirty="0">
                <a:solidFill>
                  <a:srgbClr val="843C0C"/>
                </a:solidFill>
                <a:latin typeface="Arial" pitchFamily="34" charset="0"/>
                <a:cs typeface="Arial" pitchFamily="34" charset="0"/>
              </a:rPr>
              <a:t>to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each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heir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argets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1/4</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5029200"/>
          </a:xfrm>
        </p:spPr>
        <p:txBody>
          <a:bodyPr>
            <a:normAutofit/>
          </a:bodyPr>
          <a:lstStyle/>
          <a:p>
            <a:pPr>
              <a:spcBef>
                <a:spcPts val="600"/>
              </a:spcBef>
              <a:spcAft>
                <a:spcPts val="600"/>
              </a:spcAft>
            </a:pPr>
            <a:r>
              <a:rPr lang="en-US" dirty="0">
                <a:latin typeface="Arial" pitchFamily="34" charset="0"/>
                <a:cs typeface="Arial" pitchFamily="34" charset="0"/>
              </a:rPr>
              <a:t>The absorption, distribution, metabolism, and excretion (ADME) of a drug are key pharmacological </a:t>
            </a:r>
            <a:r>
              <a:rPr lang="en-US" dirty="0" smtClean="0">
                <a:latin typeface="Arial" pitchFamily="34" charset="0"/>
                <a:cs typeface="Arial" pitchFamily="34" charset="0"/>
              </a:rPr>
              <a:t>characteristics.</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Administration and </a:t>
            </a:r>
            <a:r>
              <a:rPr lang="en-US" dirty="0" smtClean="0">
                <a:latin typeface="Arial" pitchFamily="34" charset="0"/>
                <a:cs typeface="Arial" pitchFamily="34" charset="0"/>
              </a:rPr>
              <a:t>absorption:</a:t>
            </a:r>
            <a:endParaRPr lang="en-US" b="1" dirty="0">
              <a:latin typeface="Arial" pitchFamily="34" charset="0"/>
              <a:cs typeface="Arial" pitchFamily="34" charset="0"/>
            </a:endParaRPr>
          </a:p>
          <a:p>
            <a:pPr lvl="1">
              <a:spcBef>
                <a:spcPts val="600"/>
              </a:spcBef>
              <a:spcAft>
                <a:spcPts val="600"/>
              </a:spcAft>
              <a:buFont typeface="Arial" pitchFamily="34" charset="0"/>
              <a:buChar char="–"/>
            </a:pPr>
            <a:r>
              <a:rPr lang="en-US" dirty="0">
                <a:latin typeface="Arial" pitchFamily="34" charset="0"/>
                <a:cs typeface="Arial" pitchFamily="34" charset="0"/>
              </a:rPr>
              <a:t>Lipinski’s rules help to determine bioavailability. Poor absorption </a:t>
            </a:r>
            <a:r>
              <a:rPr lang="en-US" dirty="0" smtClean="0">
                <a:latin typeface="Arial" pitchFamily="34" charset="0"/>
                <a:cs typeface="Arial" pitchFamily="34" charset="0"/>
              </a:rPr>
              <a:t>is likely when</a:t>
            </a:r>
          </a:p>
          <a:p>
            <a:pPr marL="1371600" lvl="2" indent="-457200">
              <a:spcBef>
                <a:spcPts val="600"/>
              </a:spcBef>
              <a:spcAft>
                <a:spcPts val="600"/>
              </a:spcAft>
              <a:buFont typeface="+mj-lt"/>
              <a:buAutoNum type="arabicPeriod"/>
            </a:pPr>
            <a:r>
              <a:rPr lang="en-US" dirty="0" smtClean="0">
                <a:latin typeface="Arial" pitchFamily="34" charset="0"/>
                <a:cs typeface="Arial" pitchFamily="34" charset="0"/>
              </a:rPr>
              <a:t>the molecular </a:t>
            </a:r>
            <a:r>
              <a:rPr lang="en-US" dirty="0">
                <a:latin typeface="Arial" pitchFamily="34" charset="0"/>
                <a:cs typeface="Arial" pitchFamily="34" charset="0"/>
              </a:rPr>
              <a:t>weight is greater than </a:t>
            </a:r>
            <a:r>
              <a:rPr lang="en-US" dirty="0" smtClean="0">
                <a:latin typeface="Arial" pitchFamily="34" charset="0"/>
                <a:cs typeface="Arial" pitchFamily="34" charset="0"/>
              </a:rPr>
              <a:t>500.</a:t>
            </a:r>
          </a:p>
          <a:p>
            <a:pPr marL="1371600" lvl="2" indent="-457200">
              <a:spcBef>
                <a:spcPts val="600"/>
              </a:spcBef>
              <a:spcAft>
                <a:spcPts val="600"/>
              </a:spcAft>
              <a:buFont typeface="+mj-lt"/>
              <a:buAutoNum type="arabicPeriod"/>
            </a:pPr>
            <a:r>
              <a:rPr lang="en-US" dirty="0" smtClean="0">
                <a:latin typeface="Arial" pitchFamily="34" charset="0"/>
                <a:cs typeface="Arial" pitchFamily="34" charset="0"/>
              </a:rPr>
              <a:t>the </a:t>
            </a:r>
            <a:r>
              <a:rPr lang="en-US" dirty="0">
                <a:latin typeface="Arial" pitchFamily="34" charset="0"/>
                <a:cs typeface="Arial" pitchFamily="34" charset="0"/>
              </a:rPr>
              <a:t>number of hydrogen-bond donors is greater than </a:t>
            </a:r>
            <a:r>
              <a:rPr lang="en-US" dirty="0" smtClean="0">
                <a:latin typeface="Arial" pitchFamily="34" charset="0"/>
                <a:cs typeface="Arial" pitchFamily="34" charset="0"/>
              </a:rPr>
              <a:t>5.</a:t>
            </a:r>
          </a:p>
          <a:p>
            <a:pPr marL="1371600" lvl="2" indent="-457200">
              <a:spcBef>
                <a:spcPts val="600"/>
              </a:spcBef>
              <a:spcAft>
                <a:spcPts val="600"/>
              </a:spcAft>
              <a:buFont typeface="+mj-lt"/>
              <a:buAutoNum type="arabicPeriod"/>
            </a:pPr>
            <a:r>
              <a:rPr lang="en-US" dirty="0" smtClean="0">
                <a:latin typeface="Arial" pitchFamily="34" charset="0"/>
                <a:cs typeface="Arial" pitchFamily="34" charset="0"/>
              </a:rPr>
              <a:t>the </a:t>
            </a:r>
            <a:r>
              <a:rPr lang="en-US" dirty="0">
                <a:latin typeface="Arial" pitchFamily="34" charset="0"/>
                <a:cs typeface="Arial" pitchFamily="34" charset="0"/>
              </a:rPr>
              <a:t>number of hydrogen-bond acceptors is greater than </a:t>
            </a:r>
            <a:r>
              <a:rPr lang="en-US" dirty="0" smtClean="0">
                <a:latin typeface="Arial" pitchFamily="34" charset="0"/>
                <a:cs typeface="Arial" pitchFamily="34" charset="0"/>
              </a:rPr>
              <a:t>10.</a:t>
            </a:r>
          </a:p>
          <a:p>
            <a:pPr marL="1371600" lvl="2" indent="-457200">
              <a:spcBef>
                <a:spcPts val="600"/>
              </a:spcBef>
              <a:spcAft>
                <a:spcPts val="600"/>
              </a:spcAft>
              <a:buFont typeface="+mj-lt"/>
              <a:buAutoNum type="arabicPeriod"/>
            </a:pPr>
            <a:r>
              <a:rPr lang="en-US" dirty="0" smtClean="0">
                <a:latin typeface="Arial" pitchFamily="34" charset="0"/>
                <a:cs typeface="Arial" pitchFamily="34" charset="0"/>
              </a:rPr>
              <a:t>the </a:t>
            </a:r>
            <a:r>
              <a:rPr lang="en-US" dirty="0">
                <a:latin typeface="Arial" pitchFamily="34" charset="0"/>
                <a:cs typeface="Arial" pitchFamily="34" charset="0"/>
              </a:rPr>
              <a:t>partition coefficient (P)  [measured as log (</a:t>
            </a:r>
            <a:r>
              <a:rPr lang="en-US" i="1" dirty="0">
                <a:latin typeface="Arial" pitchFamily="34" charset="0"/>
                <a:cs typeface="Arial" pitchFamily="34" charset="0"/>
              </a:rPr>
              <a:t>P</a:t>
            </a:r>
            <a:r>
              <a:rPr lang="en-US" dirty="0">
                <a:latin typeface="Arial" pitchFamily="34" charset="0"/>
                <a:cs typeface="Arial" pitchFamily="34" charset="0"/>
              </a:rPr>
              <a:t>)] is greater than </a:t>
            </a:r>
            <a:r>
              <a:rPr lang="en-US" dirty="0" smtClean="0">
                <a:latin typeface="Arial" pitchFamily="34" charset="0"/>
                <a:cs typeface="Arial" pitchFamily="34" charset="0"/>
              </a:rPr>
              <a:t>5.</a:t>
            </a:r>
            <a:endParaRPr lang="en-US" dirty="0">
              <a:latin typeface="Arial" pitchFamily="34" charset="0"/>
              <a:cs typeface="Arial" pitchFamily="34" charset="0"/>
            </a:endParaRPr>
          </a:p>
        </p:txBody>
      </p:sp>
    </p:spTree>
    <p:extLst>
      <p:ext uri="{BB962C8B-B14F-4D97-AF65-F5344CB8AC3E}">
        <p14:creationId xmlns:p14="http://schemas.microsoft.com/office/powerpoint/2010/main" val="1092375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Absorption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Distribution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Metabolism</a:t>
            </a:r>
            <a:r>
              <a:rPr lang="en-US" dirty="0">
                <a:solidFill>
                  <a:srgbClr val="843C0C"/>
                </a:solidFill>
                <a:latin typeface="Arial" pitchFamily="34" charset="0"/>
                <a:cs typeface="Arial" pitchFamily="34" charset="0"/>
              </a:rPr>
              <a:t>, and </a:t>
            </a:r>
            <a:r>
              <a:rPr lang="en-US" dirty="0" smtClean="0">
                <a:solidFill>
                  <a:srgbClr val="843C0C"/>
                </a:solidFill>
                <a:latin typeface="Arial" pitchFamily="34" charset="0"/>
                <a:cs typeface="Arial" pitchFamily="34" charset="0"/>
              </a:rPr>
              <a:t>Excretion </a:t>
            </a:r>
            <a:r>
              <a:rPr lang="en-US" dirty="0">
                <a:solidFill>
                  <a:srgbClr val="843C0C"/>
                </a:solidFill>
                <a:latin typeface="Arial" pitchFamily="34" charset="0"/>
                <a:cs typeface="Arial" pitchFamily="34" charset="0"/>
              </a:rPr>
              <a:t>(ADME)</a:t>
            </a:r>
          </a:p>
        </p:txBody>
      </p:sp>
      <p:pic>
        <p:nvPicPr>
          <p:cNvPr id="9" name="Picture 2" descr="An illustration depicts distribution, absorption, metabolism, and excretion of a compound.&#10;Bound and free components are in target and other compartments. In both cases, there is equilibrium between bound and free compound. Free compound travels to the bloodstream in a reaction that is in equilibrium. Free compound in the bloodstream is in equilibrium with bound compound in the bloodstream. Free compound in the bloodstream leaves the bloodstream, undergoes transformation by metabolic processes, and is transported in the bloodstream as metabolites. The portion of the bloodstream shown has an arrow reading absorption pointing towards it and an arrow labeled excretion pointing away from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042450"/>
            <a:ext cx="6705046" cy="41937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7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Lipinski’s </a:t>
            </a:r>
            <a:r>
              <a:rPr lang="en-US" dirty="0" smtClean="0">
                <a:solidFill>
                  <a:srgbClr val="843C0C"/>
                </a:solidFill>
                <a:latin typeface="Arial" pitchFamily="34" charset="0"/>
                <a:cs typeface="Arial" pitchFamily="34" charset="0"/>
              </a:rPr>
              <a:t>Rules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pplied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Morphine</a:t>
            </a:r>
            <a:endParaRPr lang="en-US" dirty="0">
              <a:solidFill>
                <a:srgbClr val="843C0C"/>
              </a:solidFill>
              <a:latin typeface="Arial" pitchFamily="34" charset="0"/>
              <a:cs typeface="Arial" pitchFamily="34" charset="0"/>
            </a:endParaRPr>
          </a:p>
        </p:txBody>
      </p:sp>
      <p:pic>
        <p:nvPicPr>
          <p:cNvPr id="7" name="Picture Placeholder 6" descr="An illustration shows the structure of morphine along with Lipinski’s rule application.&#10;The structure of morphine shows a cyclohexene ring fused to another cyclohexane ring, and a cyclopentane ring with an oxygen atom. The cyclopentane ring is further fused to a benzene ring at the top. The top left carbon of the benzene ring is bonded to a hydroxyl group. The bottom right carbon of the cyclohexane ring is dash bonded to a hydrogen atom and wedge bonded to a nitrogen atom that is further bonded to a methyl group. The nitrogen atom forms a bridge between the bottom left carbon of the cyclohexane ring which is also the center top carbon of the cyclohexene ring. The cyclohexene ring and the cyclohexane ring share a common wedge bonded hydrogen atom. The cyclohexene ring and the cyclopentane ring also share a wedge bonded hydrogen atom. The bottom left carbon of the cyclohexene ring is dash bonded to a hydroxyl group. The hydroxyl groups bonded to the benzene ring at the top and to the cyclohexene ring at the bottom are labeled two hydrogen bond donors. A double headed curved pink arrow points toward both the hydroxyl groups at either end, while pointing at the nitrogen atom bonded on the cyclohexane ring. An accompanying label reads: four hydrogen bond acceptors. Another arrow from it points toward the oxygen of the cyclopentane ring. Molecular weight equals 285 and log open parenthesis P close parenthesis equals 1 point 2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590434" y="2075581"/>
            <a:ext cx="5963132" cy="4007874"/>
          </a:xfrm>
          <a:prstGeom prst="rect">
            <a:avLst/>
          </a:prstGeom>
          <a:noFill/>
          <a:ln>
            <a:noFill/>
          </a:ln>
        </p:spPr>
      </p:pic>
    </p:spTree>
    <p:extLst>
      <p:ext uri="{BB962C8B-B14F-4D97-AF65-F5344CB8AC3E}">
        <p14:creationId xmlns:p14="http://schemas.microsoft.com/office/powerpoint/2010/main" val="3264294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Drugs Must Have Suitable Properties to Reach Their Targets </a:t>
            </a:r>
            <a:r>
              <a:rPr lang="en-US" dirty="0" smtClean="0">
                <a:solidFill>
                  <a:srgbClr val="843C0C"/>
                </a:solidFill>
                <a:latin typeface="Arial" pitchFamily="34" charset="0"/>
                <a:cs typeface="Arial" pitchFamily="34" charset="0"/>
              </a:rPr>
              <a:t>(2/4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4" name="Content Placeholder 3"/>
          <p:cNvSpPr>
            <a:spLocks noGrp="1"/>
          </p:cNvSpPr>
          <p:nvPr>
            <p:ph idx="1"/>
          </p:nvPr>
        </p:nvSpPr>
        <p:spPr/>
        <p:txBody>
          <a:bodyPr/>
          <a:lstStyle/>
          <a:p>
            <a:pPr>
              <a:spcAft>
                <a:spcPts val="600"/>
              </a:spcAft>
            </a:pPr>
            <a:r>
              <a:rPr lang="en-US" sz="2600" dirty="0" smtClean="0">
                <a:latin typeface="Arial" pitchFamily="34" charset="0"/>
                <a:cs typeface="Arial" pitchFamily="34" charset="0"/>
              </a:rPr>
              <a:t>Distribution</a:t>
            </a:r>
            <a:endParaRPr lang="en-US" sz="2600"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Compounds that do not dissolve readily in the blood bind to blood proteins, such as </a:t>
            </a:r>
            <a:r>
              <a:rPr lang="en-US" sz="2400" dirty="0" smtClean="0">
                <a:latin typeface="Arial" pitchFamily="34" charset="0"/>
                <a:cs typeface="Arial" pitchFamily="34" charset="0"/>
              </a:rPr>
              <a:t>albumin.</a:t>
            </a:r>
            <a:endParaRPr lang="en-US" sz="2400"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Compounds </a:t>
            </a:r>
            <a:r>
              <a:rPr lang="en-US" sz="2400" dirty="0" smtClean="0">
                <a:latin typeface="Arial" pitchFamily="34" charset="0"/>
                <a:cs typeface="Arial" pitchFamily="34" charset="0"/>
              </a:rPr>
              <a:t>can </a:t>
            </a:r>
            <a:r>
              <a:rPr lang="en-US" sz="2400" dirty="0">
                <a:latin typeface="Arial" pitchFamily="34" charset="0"/>
                <a:cs typeface="Arial" pitchFamily="34" charset="0"/>
              </a:rPr>
              <a:t>be distributed to different fluids or </a:t>
            </a:r>
            <a:r>
              <a:rPr lang="en-US" sz="2400" dirty="0" smtClean="0">
                <a:latin typeface="Arial" pitchFamily="34" charset="0"/>
                <a:cs typeface="Arial" pitchFamily="34" charset="0"/>
              </a:rPr>
              <a:t>tissues</a:t>
            </a:r>
            <a:r>
              <a:rPr lang="en-US" sz="2400" dirty="0">
                <a:latin typeface="Arial" pitchFamily="34" charset="0"/>
                <a:cs typeface="Arial" pitchFamily="34" charset="0"/>
              </a:rPr>
              <a:t> </a:t>
            </a:r>
            <a:r>
              <a:rPr lang="en-US" sz="2400" dirty="0" smtClean="0">
                <a:latin typeface="Arial" pitchFamily="34" charset="0"/>
                <a:cs typeface="Arial" pitchFamily="34" charset="0"/>
              </a:rPr>
              <a:t>(compartments).</a:t>
            </a:r>
            <a:endParaRPr lang="en-US" sz="2400"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The brain and the central nervous system are difficult for drugs to reach because of the </a:t>
            </a:r>
            <a:r>
              <a:rPr lang="en-US" sz="2400" i="1" dirty="0" smtClean="0">
                <a:latin typeface="Arial" pitchFamily="34" charset="0"/>
                <a:cs typeface="Arial" pitchFamily="34" charset="0"/>
              </a:rPr>
              <a:t>blood–brain barrier</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6816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 of the </a:t>
            </a:r>
            <a:r>
              <a:rPr lang="en-US" dirty="0" smtClean="0">
                <a:solidFill>
                  <a:srgbClr val="843C0C"/>
                </a:solidFill>
                <a:latin typeface="Arial" pitchFamily="34" charset="0"/>
                <a:cs typeface="Arial" pitchFamily="34" charset="0"/>
              </a:rPr>
              <a:t>Drug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arrier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uman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erum Albumin</a:t>
            </a:r>
            <a:endParaRPr lang="en-US" dirty="0">
              <a:solidFill>
                <a:srgbClr val="843C0C"/>
              </a:solidFill>
              <a:latin typeface="Arial" pitchFamily="34" charset="0"/>
              <a:cs typeface="Arial" pitchFamily="34" charset="0"/>
            </a:endParaRPr>
          </a:p>
        </p:txBody>
      </p:sp>
      <p:pic>
        <p:nvPicPr>
          <p:cNvPr id="9" name="Picture 2" descr="An illustration shows seven hydrophobic molecules in red bound to the helices of a ribbon structure of a serum albumin molecule.&#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2080197"/>
            <a:ext cx="4480190" cy="39986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24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Distribution of the </a:t>
            </a:r>
            <a:r>
              <a:rPr lang="en-US" dirty="0" smtClean="0">
                <a:solidFill>
                  <a:srgbClr val="843C0C"/>
                </a:solidFill>
                <a:latin typeface="Arial" pitchFamily="34" charset="0"/>
                <a:cs typeface="Arial" pitchFamily="34" charset="0"/>
              </a:rPr>
              <a:t>Drug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luconazole</a:t>
            </a:r>
            <a:endParaRPr lang="en-US" dirty="0">
              <a:solidFill>
                <a:srgbClr val="843C0C"/>
              </a:solidFill>
              <a:latin typeface="Arial" pitchFamily="34" charset="0"/>
              <a:cs typeface="Arial" pitchFamily="34" charset="0"/>
            </a:endParaRPr>
          </a:p>
        </p:txBody>
      </p:sp>
      <p:pic>
        <p:nvPicPr>
          <p:cNvPr id="9" name="Picture Placeholder 8" descr="A PET scan shows fluconazole in different parts of the body 90 minutes after an injection.&#10;Five images are shown with a rectangular scale on the right showing which colors correspond to quantities ranging rom 0 point 0 to 60 micrograms per milliliter. The upper right image is oval with the longest part vertical, labeled brain, and shows no fluconazole. The central image in the top row is a larger oval with the longest part horizontal, labeled heart, has rougher edges, and shows concentrations of about 10 to 12 micrograms per milliliter at sponts in the upper left center extending towards the center right (but not along the edges). The third image in the top row is similar in overall shape, has rough edges, is labeled liver, and shows no fluconazole along the edges but concentrations of 10 to 12 micrograms per milliliter throughout most of the structure and with a small area with concentration of 36 to 48 micrograms per milliliter in the upper left side. The bottom left image has the appearance of two vertical ovals joined together, has rough edges, is labeled kidney, and shows concentrations of 10 to 12 micrograms per milliliter in spots in the center left and center right. The bottom right image is mushroom-shaped, rough on the edges, is labeled muscle, has a rough appearance, and has some spots of 10 to 12 micrograms per milliliter in the central region, especially on the upper left side. All data are approxima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81940" y="1626590"/>
            <a:ext cx="3980120" cy="3022559"/>
          </a:xfrm>
          <a:prstGeom prst="rect">
            <a:avLst/>
          </a:prstGeom>
          <a:noFill/>
          <a:ln>
            <a:noFill/>
          </a:ln>
        </p:spPr>
      </p:pic>
      <p:pic>
        <p:nvPicPr>
          <p:cNvPr id="13" name="Picture Placeholder 12" descr="An illustration shows the structure of fluconazole.&#10;Fluconazole has a central carbon atom that is bonded to O H, bonded to a benzene ring with red highlighted F atoms in the ortho and para positions, and is hash and wedge bonded to two identical substituents that have C H 2 bonded to a five-membered ring. The ring are attached by N at one vertex that is bonded to another N, which is double bonded to C, which is single bonded to N, which is double bonded to C, which is single bonded to the original N that connects the ring to the main molecule."/>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677826" y="4925155"/>
            <a:ext cx="1788348" cy="1793386"/>
          </a:xfrm>
          <a:prstGeom prst="rect">
            <a:avLst/>
          </a:prstGeom>
          <a:noFill/>
          <a:ln>
            <a:noFill/>
          </a:ln>
        </p:spPr>
      </p:pic>
    </p:spTree>
    <p:extLst>
      <p:ext uri="{BB962C8B-B14F-4D97-AF65-F5344CB8AC3E}">
        <p14:creationId xmlns:p14="http://schemas.microsoft.com/office/powerpoint/2010/main" val="4001352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Drugs Must Have Suitable Properties to Reach Their Targets </a:t>
            </a:r>
            <a:r>
              <a:rPr lang="en-US" dirty="0" smtClean="0">
                <a:solidFill>
                  <a:srgbClr val="843C0C"/>
                </a:solidFill>
                <a:latin typeface="Arial" pitchFamily="34" charset="0"/>
                <a:cs typeface="Arial" pitchFamily="34" charset="0"/>
              </a:rPr>
              <a:t>(3/4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sz="2600" dirty="0" smtClean="0">
                <a:latin typeface="Arial" pitchFamily="34" charset="0"/>
                <a:cs typeface="Arial" pitchFamily="34" charset="0"/>
              </a:rPr>
              <a:t>Metabolism</a:t>
            </a:r>
            <a:endParaRPr lang="en-US" sz="2600"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Drugs are metabolized by oxidation and </a:t>
            </a:r>
            <a:r>
              <a:rPr lang="en-US" sz="2400" dirty="0" smtClean="0">
                <a:latin typeface="Arial" pitchFamily="34" charset="0"/>
                <a:cs typeface="Arial" pitchFamily="34" charset="0"/>
              </a:rPr>
              <a:t>conjugation.</a:t>
            </a:r>
            <a:endParaRPr lang="en-US" sz="2400"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Oxidation reactions, catalyzed by cytochrome P450 enzymes, are called </a:t>
            </a:r>
            <a:r>
              <a:rPr lang="en-US" sz="2400" i="1" dirty="0">
                <a:latin typeface="Arial" pitchFamily="34" charset="0"/>
                <a:cs typeface="Arial" pitchFamily="34" charset="0"/>
              </a:rPr>
              <a:t>phase I </a:t>
            </a:r>
            <a:r>
              <a:rPr lang="en-US" sz="2400" i="1" dirty="0" smtClean="0">
                <a:latin typeface="Arial" pitchFamily="34" charset="0"/>
                <a:cs typeface="Arial" pitchFamily="34" charset="0"/>
              </a:rPr>
              <a:t>transformations</a:t>
            </a:r>
            <a:r>
              <a:rPr lang="en-US" sz="2400" dirty="0" smtClean="0">
                <a:latin typeface="Arial" pitchFamily="34" charset="0"/>
                <a:cs typeface="Arial" pitchFamily="34" charset="0"/>
              </a:rPr>
              <a:t>.</a:t>
            </a:r>
            <a:endParaRPr lang="en-US" sz="2400" i="1"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Conjugation reactions are called </a:t>
            </a:r>
            <a:r>
              <a:rPr lang="en-US" sz="2400" i="1" dirty="0">
                <a:latin typeface="Arial" pitchFamily="34" charset="0"/>
                <a:cs typeface="Arial" pitchFamily="34" charset="0"/>
              </a:rPr>
              <a:t>phase II </a:t>
            </a:r>
            <a:r>
              <a:rPr lang="en-US" sz="2400" i="1" dirty="0" smtClean="0">
                <a:latin typeface="Arial" pitchFamily="34" charset="0"/>
                <a:cs typeface="Arial" pitchFamily="34" charset="0"/>
              </a:rPr>
              <a:t>transformations</a:t>
            </a:r>
            <a:r>
              <a:rPr lang="en-US" sz="2400" dirty="0" smtClean="0">
                <a:latin typeface="Arial" pitchFamily="34" charset="0"/>
                <a:cs typeface="Arial" pitchFamily="34" charset="0"/>
              </a:rPr>
              <a:t>.</a:t>
            </a:r>
            <a:endParaRPr lang="en-US" sz="2400" i="1" dirty="0">
              <a:latin typeface="Arial" pitchFamily="34" charset="0"/>
              <a:cs typeface="Arial" pitchFamily="34" charset="0"/>
            </a:endParaRPr>
          </a:p>
          <a:p>
            <a:pPr lvl="1">
              <a:spcAft>
                <a:spcPts val="600"/>
              </a:spcAft>
              <a:buFont typeface="Arial" pitchFamily="34" charset="0"/>
              <a:buChar char="–"/>
            </a:pPr>
            <a:r>
              <a:rPr lang="en-US" sz="2400" dirty="0">
                <a:latin typeface="Arial" pitchFamily="34" charset="0"/>
                <a:cs typeface="Arial" pitchFamily="34" charset="0"/>
              </a:rPr>
              <a:t>Oxidation and conjugation reactions increase the solubility of the drugs and aid in </a:t>
            </a:r>
            <a:r>
              <a:rPr lang="en-US" sz="2400" dirty="0" smtClean="0">
                <a:latin typeface="Arial" pitchFamily="34" charset="0"/>
                <a:cs typeface="Arial" pitchFamily="34" charset="0"/>
              </a:rPr>
              <a:t>excretion.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61730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P450 </a:t>
            </a:r>
            <a:r>
              <a:rPr lang="en-US" dirty="0" smtClean="0">
                <a:solidFill>
                  <a:srgbClr val="843C0C"/>
                </a:solidFill>
                <a:latin typeface="Arial" pitchFamily="34" charset="0"/>
                <a:cs typeface="Arial" pitchFamily="34" charset="0"/>
              </a:rPr>
              <a:t>Conversion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Ibuprofen</a:t>
            </a:r>
            <a:endParaRPr lang="en-US" dirty="0">
              <a:solidFill>
                <a:srgbClr val="843C0C"/>
              </a:solidFill>
              <a:latin typeface="Arial" pitchFamily="34" charset="0"/>
              <a:cs typeface="Arial" pitchFamily="34" charset="0"/>
            </a:endParaRPr>
          </a:p>
        </p:txBody>
      </p:sp>
      <p:pic>
        <p:nvPicPr>
          <p:cNvPr id="9" name="Picture 2" descr="An illustration shows the action of N A D P H, a hydrogen ion, and an oxygen atom on ibuprofen.&#10;Ibuprofen has a benzene ring with para substituents. One substituent has a central carbon that is bonded to H and 2 C H 3 groups. The other substituent has a central carbon that is bonded to H, C H 3, and C O O H. It reacts with N A D P H, a hydrogen ion, and a red highlighted oxygen molecule to produce a similar structure that has red highlighted O bonded to H in place of H on the substituent with 2 C H 3 groups, N A D P plus, and H 2 O with a red highlighted 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700588"/>
            <a:ext cx="8923807" cy="14568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36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CHAPTER 28</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dirty="0" smtClean="0">
                <a:solidFill>
                  <a:srgbClr val="843C0C"/>
                </a:solidFill>
                <a:latin typeface="Arial" pitchFamily="34" charset="0"/>
                <a:cs typeface="Arial" pitchFamily="34" charset="0"/>
              </a:rPr>
              <a:t> Drug Development</a:t>
            </a:r>
            <a:endParaRPr lang="en-US" dirty="0">
              <a:solidFill>
                <a:srgbClr val="843C0C"/>
              </a:solidFill>
              <a:latin typeface="Arial" pitchFamily="34" charset="0"/>
              <a:cs typeface="Arial" pitchFamily="34" charset="0"/>
            </a:endParaRPr>
          </a:p>
        </p:txBody>
      </p:sp>
      <p:pic>
        <p:nvPicPr>
          <p:cNvPr id="11" name="Picture Placeholder 10" descr="A photo shows a vial of the drug Taxol, the plant from which Taxol is extracted.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200" y="2363401"/>
            <a:ext cx="4494043" cy="3485515"/>
          </a:xfrm>
          <a:prstGeom prst="rect">
            <a:avLst/>
          </a:prstGeom>
          <a:noFill/>
          <a:ln>
            <a:noFill/>
          </a:ln>
        </p:spPr>
      </p:pic>
      <p:pic>
        <p:nvPicPr>
          <p:cNvPr id="10" name="Picture Placeholder 9" descr="An illustration of the structure of Taxol.&#10;The first photo shows semisynthetic liquid Taxol in a glass vial. The second photo shows bark in the background with an evergreen leaf and two red berries in the foreground. The skeletal structure of Taxol shows five ring structures in addition to branched chains with amino, ketone, and hydroxyl groups."/>
          <p:cNvPicPr>
            <a:picLocks noGrp="1" noChangeAspect="1"/>
          </p:cNvPicPr>
          <p:nvPr>
            <p:ph type="pic" sz="quarter" idx="14"/>
          </p:nvPr>
        </p:nvPicPr>
        <p:blipFill>
          <a:blip r:embed="rId4"/>
          <a:stretch>
            <a:fillRect/>
          </a:stretch>
        </p:blipFill>
        <p:spPr>
          <a:xfrm>
            <a:off x="5055870" y="2411609"/>
            <a:ext cx="3905250" cy="3095625"/>
          </a:xfrm>
          <a:prstGeom prst="rect">
            <a:avLst/>
          </a:prstGeom>
          <a:noFill/>
          <a:ln>
            <a:noFill/>
          </a:ln>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Example of </a:t>
            </a:r>
            <a:r>
              <a:rPr lang="en-US" dirty="0" smtClean="0">
                <a:solidFill>
                  <a:srgbClr val="843C0C"/>
                </a:solidFill>
                <a:latin typeface="Arial" pitchFamily="34" charset="0"/>
                <a:cs typeface="Arial" pitchFamily="34" charset="0"/>
              </a:rPr>
              <a:t>Conjugates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ormed </a:t>
            </a:r>
            <a:r>
              <a:rPr lang="en-US" dirty="0" smtClean="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Phase </a:t>
            </a:r>
            <a:r>
              <a:rPr lang="en-US" dirty="0" smtClean="0">
                <a:solidFill>
                  <a:srgbClr val="843C0C"/>
                </a:solidFill>
                <a:latin typeface="Arial" pitchFamily="34" charset="0"/>
                <a:cs typeface="Arial" pitchFamily="34" charset="0"/>
              </a:rPr>
              <a:t>II </a:t>
            </a:r>
            <a:r>
              <a:rPr lang="en-US" dirty="0" smtClean="0">
                <a:solidFill>
                  <a:srgbClr val="843C0C"/>
                </a:solidFill>
                <a:latin typeface="Arial" pitchFamily="34" charset="0"/>
                <a:cs typeface="Arial" pitchFamily="34" charset="0"/>
              </a:rPr>
              <a:t>Transformations</a:t>
            </a:r>
            <a:endParaRPr lang="en-US" dirty="0">
              <a:solidFill>
                <a:srgbClr val="843C0C"/>
              </a:solidFill>
              <a:latin typeface="Arial" pitchFamily="34" charset="0"/>
              <a:cs typeface="Arial" pitchFamily="34" charset="0"/>
            </a:endParaRPr>
          </a:p>
        </p:txBody>
      </p:sp>
      <p:pic>
        <p:nvPicPr>
          <p:cNvPr id="9" name="Picture 2" descr="An illustration shows the skeletal structures of cyclophosphamide-glutathione conjugate, morphine glucuronidate, and minoxidil sulfate.&#10;Cyclophosphamide-glutathione conjugate has a nitrogen atom is bonded to a carbon chain ending with a chloride group, phosphorus atom which is part of a six-membered ring consisting of nitrogen and oxygen, and a carbon chain ending with sulfur atom. This sulfur atom is branch of a long chain which includes two nitrogen atoms and branches consisting of double-bonded oxygen atoms. Skeletal structure of morphine glucuronidate shows morphine. Hydrogen atom of one of the hydroxy groups is replaced by a bond to carbon atom of a six-membered ring consisting of oxygen and hydroxy groups. Skeletal structure of minoxidil sulfate shows that a nitrogen atom of a six-membered ring is bonded to another six-membered ring consisting of two nitrogen atoms. One of these nitrogen atoms is bonded to a oxygen atom, which in turn is bonded to three sulfur atom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2226442"/>
            <a:ext cx="8923807" cy="26332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7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Conjugation </a:t>
            </a:r>
            <a:r>
              <a:rPr lang="en-US" dirty="0" smtClean="0">
                <a:solidFill>
                  <a:srgbClr val="843C0C"/>
                </a:solidFill>
                <a:latin typeface="Arial" pitchFamily="34" charset="0"/>
                <a:cs typeface="Arial" pitchFamily="34" charset="0"/>
              </a:rPr>
              <a:t>Reactions</a:t>
            </a:r>
            <a:endParaRPr lang="en-US" dirty="0">
              <a:solidFill>
                <a:srgbClr val="843C0C"/>
              </a:solidFill>
              <a:latin typeface="Arial" pitchFamily="34" charset="0"/>
              <a:cs typeface="Arial" pitchFamily="34" charset="0"/>
            </a:endParaRPr>
          </a:p>
        </p:txBody>
      </p:sp>
      <p:pic>
        <p:nvPicPr>
          <p:cNvPr id="9" name="Picture 2" descr="An illustration shows reactions of glutathione, U D P-alpha-D-glucuronic acid, and 3 prime-phosphoadenosine-5 prime-phosphosulfate (P A P S).&#10;The reactant in the first equation is glutathione. It consists of a linear chain of atoms, in which one of the branches is bonded to SH group. When the reactant is treated with an alkyl halide, the hydrogen atom in the SH group is replaced by an alkyl group. The reactant in the second equation is UDP-alpha-D-glucuronic acid. One of the nitrogen atoms in a six-membered ring is bonded to a carbon atom of a five-membered ring, which is adjacent to an oxygen atom. The other adjacent carbon atom is bonded to a chain consisting of alternating phosphorus and oxygen. The terminal oxygen atom is bonded to a six-membered ring. When the reactant is treated with an alcohol, the six-membered ring bonded to the terminal oxygen atom splits from the reactant. The reactant in the third equation is 3 prime-phosphoadenosine-5 prime-phosphosulfate or PAPS. It consists of two fused rings. One of the atoms is bonded to a carbon atom of a five-membered ring, which is adjacent to an oxygen atom. The other adjacent carbon atom is bonded to a chain consisting of oxygen, phosphorus, and oxygen. This oxygen atom is bonded to a sulfur atom, which is turn is bonded to three more oxygen atoms. When the reactant is treated with alcohol, the sulfur atom splits from the reacta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85377" y="1508057"/>
            <a:ext cx="6973246" cy="518230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34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Drugs Must Have Suitable Properties to Reach Their Targets </a:t>
            </a:r>
            <a:r>
              <a:rPr lang="en-US" dirty="0" smtClean="0">
                <a:solidFill>
                  <a:srgbClr val="843C0C"/>
                </a:solidFill>
                <a:latin typeface="Arial" pitchFamily="34" charset="0"/>
                <a:cs typeface="Arial" pitchFamily="34" charset="0"/>
              </a:rPr>
              <a:t>(4/4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4" name="Content Placeholder 3"/>
          <p:cNvSpPr>
            <a:spLocks noGrp="1"/>
          </p:cNvSpPr>
          <p:nvPr>
            <p:ph idx="1"/>
          </p:nvPr>
        </p:nvSpPr>
        <p:spPr>
          <a:xfrm>
            <a:off x="457200" y="1600200"/>
            <a:ext cx="8229600" cy="5074920"/>
          </a:xfrm>
        </p:spPr>
        <p:txBody>
          <a:bodyPr>
            <a:normAutofit fontScale="92500" lnSpcReduction="10000"/>
          </a:bodyPr>
          <a:lstStyle/>
          <a:p>
            <a:pPr>
              <a:lnSpc>
                <a:spcPct val="110000"/>
              </a:lnSpc>
              <a:spcBef>
                <a:spcPts val="600"/>
              </a:spcBef>
              <a:spcAft>
                <a:spcPts val="600"/>
              </a:spcAft>
            </a:pPr>
            <a:r>
              <a:rPr lang="en-US" dirty="0" smtClean="0">
                <a:latin typeface="Arial" pitchFamily="34" charset="0"/>
                <a:cs typeface="Arial" pitchFamily="34" charset="0"/>
              </a:rPr>
              <a:t>Excretion</a:t>
            </a:r>
            <a:endParaRPr lang="en-US" dirty="0">
              <a:latin typeface="Arial" pitchFamily="34" charset="0"/>
              <a:cs typeface="Arial" pitchFamily="34" charset="0"/>
            </a:endParaRPr>
          </a:p>
          <a:p>
            <a:pPr lvl="1">
              <a:lnSpc>
                <a:spcPct val="110000"/>
              </a:lnSpc>
              <a:spcBef>
                <a:spcPts val="600"/>
              </a:spcBef>
              <a:spcAft>
                <a:spcPts val="600"/>
              </a:spcAft>
              <a:buFont typeface="Arial" pitchFamily="34" charset="0"/>
              <a:buChar char="–"/>
            </a:pPr>
            <a:r>
              <a:rPr lang="en-US" dirty="0">
                <a:latin typeface="Arial" pitchFamily="34" charset="0"/>
                <a:cs typeface="Arial" pitchFamily="34" charset="0"/>
              </a:rPr>
              <a:t>Excretion can occur through the </a:t>
            </a:r>
            <a:r>
              <a:rPr lang="en-US" dirty="0" smtClean="0">
                <a:latin typeface="Arial" pitchFamily="34" charset="0"/>
                <a:cs typeface="Arial" pitchFamily="34" charset="0"/>
              </a:rPr>
              <a:t>kidneys, </a:t>
            </a:r>
            <a:r>
              <a:rPr lang="en-US" dirty="0">
                <a:latin typeface="Arial" pitchFamily="34" charset="0"/>
                <a:cs typeface="Arial" pitchFamily="34" charset="0"/>
              </a:rPr>
              <a:t>or the drug can be concentrated in the </a:t>
            </a:r>
            <a:r>
              <a:rPr lang="en-US" dirty="0" smtClean="0">
                <a:latin typeface="Arial" pitchFamily="34" charset="0"/>
                <a:cs typeface="Arial" pitchFamily="34" charset="0"/>
              </a:rPr>
              <a:t>gallbladder </a:t>
            </a:r>
            <a:r>
              <a:rPr lang="en-US" dirty="0">
                <a:latin typeface="Arial" pitchFamily="34" charset="0"/>
                <a:cs typeface="Arial" pitchFamily="34" charset="0"/>
              </a:rPr>
              <a:t>and then excreted into the </a:t>
            </a:r>
            <a:r>
              <a:rPr lang="en-US" dirty="0" smtClean="0">
                <a:latin typeface="Arial" pitchFamily="34" charset="0"/>
                <a:cs typeface="Arial" pitchFamily="34" charset="0"/>
              </a:rPr>
              <a:t>intestine.</a:t>
            </a:r>
            <a:endParaRPr lang="en-US" dirty="0">
              <a:latin typeface="Arial" pitchFamily="34" charset="0"/>
              <a:cs typeface="Arial" pitchFamily="34" charset="0"/>
            </a:endParaRPr>
          </a:p>
          <a:p>
            <a:pPr lvl="1">
              <a:lnSpc>
                <a:spcPct val="110000"/>
              </a:lnSpc>
              <a:spcBef>
                <a:spcPts val="600"/>
              </a:spcBef>
              <a:spcAft>
                <a:spcPts val="600"/>
              </a:spcAft>
              <a:buFont typeface="Arial" pitchFamily="34" charset="0"/>
              <a:buChar char="–"/>
            </a:pPr>
            <a:r>
              <a:rPr lang="en-US" dirty="0">
                <a:latin typeface="Arial" pitchFamily="34" charset="0"/>
                <a:cs typeface="Arial" pitchFamily="34" charset="0"/>
              </a:rPr>
              <a:t>In the intestine, the drugs and metabolites can be excreted through the stool, reabsorbed into the bloodstream, or further degraded by digestive </a:t>
            </a:r>
            <a:r>
              <a:rPr lang="en-US" dirty="0" smtClean="0">
                <a:latin typeface="Arial" pitchFamily="34" charset="0"/>
                <a:cs typeface="Arial" pitchFamily="34" charset="0"/>
              </a:rPr>
              <a:t>enzymes.</a:t>
            </a:r>
            <a:endParaRPr lang="en-US" dirty="0">
              <a:latin typeface="Arial" pitchFamily="34" charset="0"/>
              <a:cs typeface="Arial" pitchFamily="34" charset="0"/>
            </a:endParaRPr>
          </a:p>
          <a:p>
            <a:pPr lvl="1">
              <a:lnSpc>
                <a:spcPct val="110000"/>
              </a:lnSpc>
              <a:spcBef>
                <a:spcPts val="600"/>
              </a:spcBef>
              <a:spcAft>
                <a:spcPts val="600"/>
              </a:spcAft>
              <a:buFont typeface="Arial" pitchFamily="34" charset="0"/>
              <a:buChar char="–"/>
            </a:pPr>
            <a:r>
              <a:rPr lang="en-US" dirty="0">
                <a:latin typeface="Arial" pitchFamily="34" charset="0"/>
                <a:cs typeface="Arial" pitchFamily="34" charset="0"/>
              </a:rPr>
              <a:t>Sometimes, compounds are recycled from the </a:t>
            </a:r>
            <a:r>
              <a:rPr lang="en-US" dirty="0" smtClean="0">
                <a:latin typeface="Arial" pitchFamily="34" charset="0"/>
                <a:cs typeface="Arial" pitchFamily="34" charset="0"/>
              </a:rPr>
              <a:t>bloodstream </a:t>
            </a:r>
            <a:r>
              <a:rPr lang="en-US" dirty="0">
                <a:latin typeface="Arial" pitchFamily="34" charset="0"/>
                <a:cs typeface="Arial" pitchFamily="34" charset="0"/>
              </a:rPr>
              <a:t>into the intestine and back into the </a:t>
            </a:r>
            <a:r>
              <a:rPr lang="en-US" dirty="0" smtClean="0">
                <a:latin typeface="Arial" pitchFamily="34" charset="0"/>
                <a:cs typeface="Arial" pitchFamily="34" charset="0"/>
              </a:rPr>
              <a:t>bloodstream; this </a:t>
            </a:r>
            <a:r>
              <a:rPr lang="en-US" dirty="0">
                <a:latin typeface="Arial" pitchFamily="34" charset="0"/>
                <a:cs typeface="Arial" pitchFamily="34" charset="0"/>
              </a:rPr>
              <a:t>process </a:t>
            </a:r>
            <a:r>
              <a:rPr lang="en-US" dirty="0" smtClean="0">
                <a:latin typeface="Arial" pitchFamily="34" charset="0"/>
                <a:cs typeface="Arial" pitchFamily="34" charset="0"/>
              </a:rPr>
              <a:t>is called enterohepatic cycling and can significantly slow the excretion rate.</a:t>
            </a:r>
            <a:endParaRPr lang="en-US" dirty="0">
              <a:latin typeface="Arial" pitchFamily="34" charset="0"/>
              <a:cs typeface="Arial" pitchFamily="34" charset="0"/>
            </a:endParaRPr>
          </a:p>
          <a:p>
            <a:pPr lvl="1">
              <a:lnSpc>
                <a:spcPct val="110000"/>
              </a:lnSpc>
              <a:spcBef>
                <a:spcPts val="600"/>
              </a:spcBef>
              <a:spcAft>
                <a:spcPts val="600"/>
              </a:spcAft>
              <a:buFont typeface="Arial" pitchFamily="34" charset="0"/>
              <a:buChar char="–"/>
            </a:pPr>
            <a:r>
              <a:rPr lang="en-US" dirty="0">
                <a:latin typeface="Arial" pitchFamily="34" charset="0"/>
                <a:cs typeface="Arial" pitchFamily="34" charset="0"/>
              </a:rPr>
              <a:t>The half-life of a drug is the time required to eliminate 50% of the </a:t>
            </a:r>
            <a:r>
              <a:rPr lang="en-US" dirty="0" smtClean="0">
                <a:latin typeface="Arial" pitchFamily="34" charset="0"/>
                <a:cs typeface="Arial" pitchFamily="34" charset="0"/>
              </a:rPr>
              <a:t>compound.</a:t>
            </a:r>
            <a:endParaRPr lang="en-US" dirty="0">
              <a:latin typeface="Arial" pitchFamily="34" charset="0"/>
              <a:cs typeface="Arial" pitchFamily="34" charset="0"/>
            </a:endParaRPr>
          </a:p>
        </p:txBody>
      </p:sp>
    </p:spTree>
    <p:extLst>
      <p:ext uri="{BB962C8B-B14F-4D97-AF65-F5344CB8AC3E}">
        <p14:creationId xmlns:p14="http://schemas.microsoft.com/office/powerpoint/2010/main" val="62746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Enterohepatic </a:t>
            </a:r>
            <a:r>
              <a:rPr lang="en-US" dirty="0" smtClean="0">
                <a:solidFill>
                  <a:srgbClr val="843C0C"/>
                </a:solidFill>
                <a:latin typeface="Arial" pitchFamily="34" charset="0"/>
                <a:cs typeface="Arial" pitchFamily="34" charset="0"/>
              </a:rPr>
              <a:t>Cycling</a:t>
            </a:r>
            <a:endParaRPr lang="en-US" dirty="0">
              <a:solidFill>
                <a:srgbClr val="843C0C"/>
              </a:solidFill>
              <a:latin typeface="Arial" pitchFamily="34" charset="0"/>
              <a:cs typeface="Arial" pitchFamily="34" charset="0"/>
            </a:endParaRPr>
          </a:p>
        </p:txBody>
      </p:sp>
      <p:pic>
        <p:nvPicPr>
          <p:cNvPr id="9" name="Picture 2" descr="An illustration shows enterohepatic cycling. This is a cyclical process in which compounds are absorbed from the intestine into the portal vein, carried to the liver, moved into the circulation, returned to the liver, excreted from the liver into the bile duct, and returned to the intestine to continue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41983" y="1713701"/>
            <a:ext cx="5060034" cy="41925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64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Half-life of </a:t>
            </a:r>
            <a:r>
              <a:rPr lang="en-US" dirty="0" smtClean="0">
                <a:solidFill>
                  <a:srgbClr val="843C0C"/>
                </a:solidFill>
                <a:latin typeface="Arial" pitchFamily="34" charset="0"/>
                <a:cs typeface="Arial" pitchFamily="34" charset="0"/>
              </a:rPr>
              <a:t>Drug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xcretion</a:t>
            </a:r>
            <a:endParaRPr lang="en-US" dirty="0">
              <a:solidFill>
                <a:srgbClr val="843C0C"/>
              </a:solidFill>
              <a:latin typeface="Arial" pitchFamily="34" charset="0"/>
              <a:cs typeface="Arial" pitchFamily="34" charset="0"/>
            </a:endParaRPr>
          </a:p>
        </p:txBody>
      </p:sp>
      <p:pic>
        <p:nvPicPr>
          <p:cNvPr id="9" name="Picture 2" descr="A graph shows the relationship between drug concentration and time.&#10;The horizontal axis shows time and the vertical axis shows drug concentration. As time increases, the concentration decreases. At time t subscript half, the concentration is half of the concentration at time 0. Dotted lines show where the concentration will halve again, and then when it will halve for a third ti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3938" y="1924698"/>
            <a:ext cx="5956125" cy="35007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532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Toxicity can </a:t>
            </a:r>
            <a:r>
              <a:rPr lang="en-US" dirty="0" smtClean="0">
                <a:solidFill>
                  <a:srgbClr val="843C0C"/>
                </a:solidFill>
                <a:latin typeface="Arial" pitchFamily="34" charset="0"/>
                <a:cs typeface="Arial" pitchFamily="34" charset="0"/>
              </a:rPr>
              <a:t>Limit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rug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ffectiveness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Drug toxicity can result if the drug is too effective or if it acts on proteins other than the </a:t>
            </a:r>
            <a:r>
              <a:rPr lang="en-US" dirty="0" smtClean="0">
                <a:latin typeface="Arial" pitchFamily="34" charset="0"/>
                <a:cs typeface="Arial" pitchFamily="34" charset="0"/>
              </a:rPr>
              <a:t>target.</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Drug transformations </a:t>
            </a:r>
            <a:r>
              <a:rPr lang="en-US" dirty="0">
                <a:latin typeface="Arial" pitchFamily="34" charset="0"/>
                <a:cs typeface="Arial" pitchFamily="34" charset="0"/>
              </a:rPr>
              <a:t>sometimes generate a toxic </a:t>
            </a:r>
            <a:r>
              <a:rPr lang="en-US" dirty="0" smtClean="0">
                <a:latin typeface="Arial" pitchFamily="34" charset="0"/>
                <a:cs typeface="Arial" pitchFamily="34" charset="0"/>
              </a:rPr>
              <a:t>metabolite; acetaminophen is a common example. Large doses of acetaminophen can cause severe liver toxicity.</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therapeutic index is the ratio of the concentration of the drug required to kill 50% of the test organisms (LD</a:t>
            </a:r>
            <a:r>
              <a:rPr lang="en-US" baseline="-25000" dirty="0">
                <a:latin typeface="Arial" pitchFamily="34" charset="0"/>
                <a:cs typeface="Arial" pitchFamily="34" charset="0"/>
              </a:rPr>
              <a:t>50</a:t>
            </a:r>
            <a:r>
              <a:rPr lang="en-US" dirty="0">
                <a:latin typeface="Arial" pitchFamily="34" charset="0"/>
                <a:cs typeface="Arial" pitchFamily="34" charset="0"/>
              </a:rPr>
              <a:t>) to the </a:t>
            </a:r>
            <a:r>
              <a:rPr lang="en-US" dirty="0" smtClean="0">
                <a:latin typeface="Arial" pitchFamily="34" charset="0"/>
                <a:cs typeface="Arial" pitchFamily="34" charset="0"/>
              </a:rPr>
              <a:t>EC</a:t>
            </a:r>
            <a:r>
              <a:rPr lang="en-US" baseline="-25000" dirty="0" smtClean="0">
                <a:latin typeface="Arial" pitchFamily="34" charset="0"/>
                <a:cs typeface="Arial" pitchFamily="34" charset="0"/>
              </a:rPr>
              <a:t>50</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354858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Acetaminophen </a:t>
            </a:r>
            <a:r>
              <a:rPr lang="en-US" dirty="0" smtClean="0">
                <a:solidFill>
                  <a:srgbClr val="843C0C"/>
                </a:solidFill>
                <a:latin typeface="Arial" pitchFamily="34" charset="0"/>
                <a:cs typeface="Arial" pitchFamily="34" charset="0"/>
              </a:rPr>
              <a:t>Toxicity</a:t>
            </a:r>
            <a:endParaRPr lang="en-US" dirty="0">
              <a:solidFill>
                <a:srgbClr val="843C0C"/>
              </a:solidFill>
              <a:latin typeface="Arial" pitchFamily="34" charset="0"/>
              <a:cs typeface="Arial" pitchFamily="34" charset="0"/>
            </a:endParaRPr>
          </a:p>
        </p:txBody>
      </p:sp>
      <p:pic>
        <p:nvPicPr>
          <p:cNvPr id="9" name="Picture 2" descr="An equation shows the addition of glutathione to acetaminophen.&#10;Acetaminophen is a benzene ring with a hydroxyl group and an N H group bonded in para positions. The N H group is further bonded to a carbon atom, which in turn is single bonded to a methyl group and double bonded to an oxygen atom. When acetaminophen is treated with cytochrome P450, N-acetyl-p-benzoquinone imine is formed. This has a similar structure to acetaminophen except that the O H and N H groups bonded to the ring are converted to double bonded O and double bonded N, respectively. Glutathione is added in the presence of glutathione S-transferase. The product is acetaminophen with the carbon atom in the meta position relative to N H bonded to a substituent that is highlighted in red, glutathione. This has a sulfur atom, which in turn is bonded to a long chain which includes nitrogen and multiple branch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4917" y="1867298"/>
            <a:ext cx="7994167" cy="31234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6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solidFill>
                  <a:srgbClr val="843C0C"/>
                </a:solidFill>
                <a:latin typeface="Arial" pitchFamily="34" charset="0"/>
                <a:cs typeface="Arial" pitchFamily="34" charset="0"/>
              </a:rPr>
              <a:t>Section 28.2 </a:t>
            </a:r>
            <a:r>
              <a:rPr lang="en-US" sz="3200" dirty="0">
                <a:solidFill>
                  <a:srgbClr val="843C0C"/>
                </a:solidFill>
                <a:latin typeface="Arial" pitchFamily="34" charset="0"/>
                <a:cs typeface="Arial" pitchFamily="34" charset="0"/>
              </a:rPr>
              <a:t>Drug Candidates Can Be Discovered by Serendipity, Screening, or </a:t>
            </a:r>
            <a:r>
              <a:rPr lang="en-US" sz="3200" dirty="0" smtClean="0">
                <a:solidFill>
                  <a:srgbClr val="843C0C"/>
                </a:solidFill>
                <a:latin typeface="Arial" pitchFamily="34" charset="0"/>
                <a:cs typeface="Arial" pitchFamily="34" charset="0"/>
              </a:rPr>
              <a:t>Design</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2859404"/>
          </a:xfrm>
        </p:spPr>
        <p:txBody>
          <a:bodyPr>
            <a:normAutofit/>
          </a:bodyPr>
          <a:lstStyle/>
          <a:p>
            <a:pPr>
              <a:spcBef>
                <a:spcPts val="600"/>
              </a:spcBef>
              <a:spcAft>
                <a:spcPts val="600"/>
              </a:spcAft>
            </a:pPr>
            <a:r>
              <a:rPr lang="en-US" sz="2200" dirty="0">
                <a:latin typeface="Arial" pitchFamily="34" charset="0"/>
                <a:cs typeface="Arial" pitchFamily="34" charset="0"/>
              </a:rPr>
              <a:t>Serendipitous observations can drive drug </a:t>
            </a:r>
            <a:r>
              <a:rPr lang="en-US" sz="2200" dirty="0" smtClean="0">
                <a:latin typeface="Arial" pitchFamily="34" charset="0"/>
                <a:cs typeface="Arial" pitchFamily="34" charset="0"/>
              </a:rPr>
              <a:t>development. Examples:</a:t>
            </a:r>
            <a:endParaRPr lang="en-US" sz="2200" dirty="0">
              <a:latin typeface="Arial" pitchFamily="34" charset="0"/>
              <a:cs typeface="Arial" pitchFamily="34" charset="0"/>
            </a:endParaRPr>
          </a:p>
          <a:p>
            <a:pPr lvl="1">
              <a:spcBef>
                <a:spcPts val="600"/>
              </a:spcBef>
              <a:spcAft>
                <a:spcPts val="600"/>
              </a:spcAft>
              <a:buFont typeface="Arial" pitchFamily="34" charset="0"/>
              <a:buChar char="–"/>
            </a:pPr>
            <a:r>
              <a:rPr lang="en-US" sz="2000" dirty="0">
                <a:latin typeface="Arial" pitchFamily="34" charset="0"/>
                <a:cs typeface="Arial" pitchFamily="34" charset="0"/>
              </a:rPr>
              <a:t>Penicillin was discovered by a chance observation made by Alexander Fleming. Penicillin acts by blocking bacterial cell-wall </a:t>
            </a:r>
            <a:r>
              <a:rPr lang="en-US" sz="2000" dirty="0" smtClean="0">
                <a:latin typeface="Arial" pitchFamily="34" charset="0"/>
                <a:cs typeface="Arial" pitchFamily="34" charset="0"/>
              </a:rPr>
              <a:t>synthesis.</a:t>
            </a:r>
            <a:endParaRPr lang="en-US" sz="2000" dirty="0">
              <a:latin typeface="Arial" pitchFamily="34" charset="0"/>
              <a:cs typeface="Arial" pitchFamily="34" charset="0"/>
            </a:endParaRPr>
          </a:p>
          <a:p>
            <a:pPr lvl="1">
              <a:spcBef>
                <a:spcPts val="600"/>
              </a:spcBef>
              <a:spcAft>
                <a:spcPts val="600"/>
              </a:spcAft>
              <a:buFont typeface="Arial" pitchFamily="34" charset="0"/>
              <a:buChar char="–"/>
            </a:pPr>
            <a:r>
              <a:rPr lang="en-US" sz="2000" dirty="0">
                <a:latin typeface="Arial" pitchFamily="34" charset="0"/>
                <a:cs typeface="Arial" pitchFamily="34" charset="0"/>
              </a:rPr>
              <a:t>The </a:t>
            </a:r>
            <a:r>
              <a:rPr lang="en-US" sz="2000" dirty="0" err="1">
                <a:latin typeface="Arial" pitchFamily="34" charset="0"/>
                <a:cs typeface="Arial" pitchFamily="34" charset="0"/>
              </a:rPr>
              <a:t>antineuroleptic</a:t>
            </a:r>
            <a:r>
              <a:rPr lang="en-US" sz="2000" dirty="0">
                <a:latin typeface="Arial" pitchFamily="34" charset="0"/>
                <a:cs typeface="Arial" pitchFamily="34" charset="0"/>
              </a:rPr>
              <a:t> drug chlorpromazine (</a:t>
            </a:r>
            <a:r>
              <a:rPr lang="en-US" sz="2000" dirty="0" err="1">
                <a:latin typeface="Arial" pitchFamily="34" charset="0"/>
                <a:cs typeface="Arial" pitchFamily="34" charset="0"/>
              </a:rPr>
              <a:t>Thorazine</a:t>
            </a:r>
            <a:r>
              <a:rPr lang="en-US" sz="2000" dirty="0">
                <a:latin typeface="Arial" pitchFamily="34" charset="0"/>
                <a:cs typeface="Arial" pitchFamily="34" charset="0"/>
              </a:rPr>
              <a:t>), which blocks dopamine receptors, was also a chance </a:t>
            </a:r>
            <a:r>
              <a:rPr lang="en-US" sz="2000" dirty="0" smtClean="0">
                <a:latin typeface="Arial" pitchFamily="34" charset="0"/>
                <a:cs typeface="Arial" pitchFamily="34" charset="0"/>
              </a:rPr>
              <a:t>discovery.</a:t>
            </a:r>
            <a:endParaRPr lang="en-US" sz="2000" dirty="0">
              <a:latin typeface="Arial" pitchFamily="34" charset="0"/>
              <a:cs typeface="Arial" pitchFamily="34" charset="0"/>
            </a:endParaRPr>
          </a:p>
        </p:txBody>
      </p:sp>
      <p:pic>
        <p:nvPicPr>
          <p:cNvPr id="12" name="Picture Placeholder 11" descr="An illustration shows the structures of penicillin &#10;Penicillin has a four-membered ring and a five-membered ring fused together. A nitrogen atom is part of both rings. The five-membered ring consists of sulfur atom and its carbon atoms are bonded to two methyl groups and a carboxylic acid anion. The four-membered ring is labeled beta-lactam ring and its carbon atoms are double-bonded to an oxygen atom and single bonded to a nitrogen atom, which is bonded to alkyl and carboxyl groups."/>
          <p:cNvPicPr>
            <a:picLocks noGrp="1" noChangeAspect="1"/>
          </p:cNvPicPr>
          <p:nvPr>
            <p:ph type="pic" sz="quarter" idx="13"/>
          </p:nvPr>
        </p:nvPicPr>
        <p:blipFill>
          <a:blip r:embed="rId2"/>
          <a:stretch>
            <a:fillRect/>
          </a:stretch>
        </p:blipFill>
        <p:spPr>
          <a:xfrm>
            <a:off x="868680" y="4762500"/>
            <a:ext cx="2286000" cy="1866900"/>
          </a:xfrm>
          <a:prstGeom prst="rect">
            <a:avLst/>
          </a:prstGeom>
          <a:noFill/>
          <a:ln>
            <a:noFill/>
          </a:ln>
        </p:spPr>
      </p:pic>
      <p:pic>
        <p:nvPicPr>
          <p:cNvPr id="13" name="Picture Placeholder 12" descr="An illustration shows the structures of chlorpromazine.&#10;Skeletal structure of chlorpromazine shows that two adjacent carbon atoms of two six-membered rings are bonded to the same sulfur and nitrogen atoms. The nitrogen atom is also bonded to a long carbon chain."/>
          <p:cNvPicPr>
            <a:picLocks noGrp="1" noChangeAspect="1"/>
          </p:cNvPicPr>
          <p:nvPr>
            <p:ph type="pic" sz="quarter" idx="14"/>
          </p:nvPr>
        </p:nvPicPr>
        <p:blipFill>
          <a:blip r:embed="rId3"/>
          <a:stretch>
            <a:fillRect/>
          </a:stretch>
        </p:blipFill>
        <p:spPr>
          <a:xfrm>
            <a:off x="3697605" y="4733925"/>
            <a:ext cx="2533650" cy="2000250"/>
          </a:xfrm>
          <a:prstGeom prst="rect">
            <a:avLst/>
          </a:prstGeom>
          <a:noFill/>
          <a:ln>
            <a:noFill/>
          </a:ln>
        </p:spPr>
      </p:pic>
      <p:pic>
        <p:nvPicPr>
          <p:cNvPr id="14" name="Picture Placeholder 13" descr="An illustration shows the skeletal structure of dopamine.&#10;Dopamine has two hydroxyl groups bonded to the carbon atoms in the first and second position of the benzene ring and ethyl amine bonded to the carbon atom in the fourth position."/>
          <p:cNvPicPr>
            <a:picLocks noGrp="1" noChangeAspect="1"/>
          </p:cNvPicPr>
          <p:nvPr>
            <p:ph type="tbl" sz="quarter" idx="15"/>
          </p:nvPr>
        </p:nvPicPr>
        <p:blipFill>
          <a:blip r:embed="rId4"/>
          <a:stretch>
            <a:fillRect/>
          </a:stretch>
        </p:blipFill>
        <p:spPr>
          <a:xfrm>
            <a:off x="6917055" y="4459605"/>
            <a:ext cx="1495425" cy="2276475"/>
          </a:xfrm>
          <a:prstGeom prst="rect">
            <a:avLst/>
          </a:prstGeom>
          <a:noFill/>
          <a:ln>
            <a:noFill/>
          </a:ln>
        </p:spPr>
      </p:pic>
    </p:spTree>
    <p:extLst>
      <p:ext uri="{BB962C8B-B14F-4D97-AF65-F5344CB8AC3E}">
        <p14:creationId xmlns:p14="http://schemas.microsoft.com/office/powerpoint/2010/main" val="2104746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Mechanism of </a:t>
            </a:r>
            <a:r>
              <a:rPr lang="en-US" dirty="0" smtClean="0">
                <a:solidFill>
                  <a:srgbClr val="843C0C"/>
                </a:solidFill>
                <a:latin typeface="Arial" pitchFamily="34" charset="0"/>
                <a:cs typeface="Arial" pitchFamily="34" charset="0"/>
              </a:rPr>
              <a:t>Cell-wall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iosynthesis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isrupted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Penicillin</a:t>
            </a:r>
            <a:endParaRPr lang="en-US" dirty="0">
              <a:solidFill>
                <a:srgbClr val="843C0C"/>
              </a:solidFill>
              <a:latin typeface="Arial" pitchFamily="34" charset="0"/>
              <a:cs typeface="Arial" pitchFamily="34" charset="0"/>
            </a:endParaRPr>
          </a:p>
        </p:txBody>
      </p:sp>
      <p:pic>
        <p:nvPicPr>
          <p:cNvPr id="9" name="Picture 2" descr="An illustration shows the formation of D A P – D – A l a linkage.&#10;The illustration shows two chains consisting of alternating N-acetylglucosamine and N-Acetylmuramic acid. An acid in each chain is bonded to a chain of D-glutamine, L-alanine, DAP, D-alanine, and D-alanine. One of the chains loses the terminal D-alanine and is attached to transpeptidase serum, thus forming a bond between the penultimate D-alanine of one chain and the DAP of the other chain. The skeletal structure of the DAP-D-Ala linkage shows a linear chain of atoms consisting of a nitrogen atom and multiple branch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4997" y="1650972"/>
            <a:ext cx="6714007" cy="48107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74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Serendipitous </a:t>
            </a:r>
            <a:r>
              <a:rPr lang="en-US" dirty="0" smtClean="0">
                <a:solidFill>
                  <a:srgbClr val="843C0C"/>
                </a:solidFill>
                <a:latin typeface="Arial" pitchFamily="34" charset="0"/>
                <a:cs typeface="Arial" pitchFamily="34" charset="0"/>
              </a:rPr>
              <a:t>Observations </a:t>
            </a:r>
            <a:r>
              <a:rPr lang="en-US" dirty="0">
                <a:solidFill>
                  <a:srgbClr val="843C0C"/>
                </a:solidFill>
                <a:latin typeface="Arial" pitchFamily="34" charset="0"/>
                <a:cs typeface="Arial" pitchFamily="34" charset="0"/>
              </a:rPr>
              <a:t>can </a:t>
            </a:r>
            <a:r>
              <a:rPr lang="en-US" dirty="0" smtClean="0">
                <a:solidFill>
                  <a:srgbClr val="843C0C"/>
                </a:solidFill>
                <a:latin typeface="Arial" pitchFamily="34" charset="0"/>
                <a:cs typeface="Arial" pitchFamily="34" charset="0"/>
              </a:rPr>
              <a:t>Drive Drug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evelopment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600"/>
              </a:spcAft>
            </a:pPr>
            <a:r>
              <a:rPr lang="en-US" dirty="0" smtClean="0">
                <a:latin typeface="Arial" pitchFamily="34" charset="0"/>
                <a:cs typeface="Arial" pitchFamily="34" charset="0"/>
              </a:rPr>
              <a:t>In a more recent example, inhibitors </a:t>
            </a:r>
            <a:r>
              <a:rPr lang="en-US" dirty="0">
                <a:latin typeface="Arial" pitchFamily="34" charset="0"/>
                <a:cs typeface="Arial" pitchFamily="34" charset="0"/>
              </a:rPr>
              <a:t>of phosphodiesterase 5, which hydrolyzes cGMP to GMP, were investigated for use in treating hypertension and </a:t>
            </a:r>
            <a:r>
              <a:rPr lang="en-US" dirty="0" smtClean="0">
                <a:latin typeface="Arial" pitchFamily="34" charset="0"/>
                <a:cs typeface="Arial" pitchFamily="34" charset="0"/>
              </a:rPr>
              <a:t>angina, because cGMP is involved in relaxing smooth-muscle cells in blood vessels.</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These studies </a:t>
            </a:r>
            <a:r>
              <a:rPr lang="en-US" dirty="0" smtClean="0">
                <a:latin typeface="Arial" pitchFamily="34" charset="0"/>
                <a:cs typeface="Arial" pitchFamily="34" charset="0"/>
              </a:rPr>
              <a:t>led </a:t>
            </a:r>
            <a:r>
              <a:rPr lang="en-US" dirty="0">
                <a:latin typeface="Arial" pitchFamily="34" charset="0"/>
                <a:cs typeface="Arial" pitchFamily="34" charset="0"/>
              </a:rPr>
              <a:t>to the use of sildenafil (Viagra) for treatment of erectile </a:t>
            </a:r>
            <a:r>
              <a:rPr lang="en-US" dirty="0" smtClean="0">
                <a:latin typeface="Arial" pitchFamily="34" charset="0"/>
                <a:cs typeface="Arial" pitchFamily="34" charset="0"/>
              </a:rPr>
              <a:t>dysfunction.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168409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 28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200"/>
            <a:ext cx="8229600" cy="5020056"/>
          </a:xfrm>
        </p:spPr>
        <p:txBody>
          <a:bodyPr>
            <a:noAutofit/>
          </a:bodyPr>
          <a:lstStyle/>
          <a:p>
            <a:pPr marL="0" indent="0">
              <a:lnSpc>
                <a:spcPct val="110000"/>
              </a:lnSpc>
              <a:spcBef>
                <a:spcPts val="624"/>
              </a:spcBef>
              <a:spcAft>
                <a:spcPts val="1200"/>
              </a:spcAft>
              <a:buNone/>
            </a:pPr>
            <a:r>
              <a:rPr lang="en-US" sz="2200" i="1" dirty="0">
                <a:latin typeface="Arial" pitchFamily="34" charset="0"/>
                <a:cs typeface="Arial" pitchFamily="34" charset="0"/>
              </a:rPr>
              <a:t>By the end of this chapter, you should be able to</a:t>
            </a:r>
            <a:r>
              <a:rPr lang="en-US" sz="2200" i="1" dirty="0" smtClean="0">
                <a:latin typeface="Arial" pitchFamily="34" charset="0"/>
                <a:cs typeface="Arial" pitchFamily="34" charset="0"/>
              </a:rPr>
              <a:t>:</a:t>
            </a:r>
            <a:endParaRPr lang="en-US" sz="2200" dirty="0" smtClean="0">
              <a:latin typeface="Arial" pitchFamily="34" charset="0"/>
              <a:cs typeface="Arial" pitchFamily="34" charset="0"/>
            </a:endParaRP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Describe two approaches to early drug discovery.</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Identify the criteria the compounds must meet in order to be developed into drugs.</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Describe the processes by which the body interacts with drug molecules.</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Describe how structural information can be used to assist in drug development.</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Provide examples of how genetics and genomics can be used to progress drug discovery.</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Distinguish the clinical phases of drug development.</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Sildenafil, a </a:t>
            </a:r>
            <a:r>
              <a:rPr lang="en-US" dirty="0" smtClean="0">
                <a:solidFill>
                  <a:srgbClr val="843C0C"/>
                </a:solidFill>
                <a:latin typeface="Arial" pitchFamily="34" charset="0"/>
                <a:cs typeface="Arial" pitchFamily="34" charset="0"/>
              </a:rPr>
              <a:t>Mimic </a:t>
            </a:r>
            <a:r>
              <a:rPr lang="en-US" dirty="0">
                <a:solidFill>
                  <a:srgbClr val="843C0C"/>
                </a:solidFill>
                <a:latin typeface="Arial" pitchFamily="34" charset="0"/>
                <a:cs typeface="Arial" pitchFamily="34" charset="0"/>
              </a:rPr>
              <a:t>of cGMP</a:t>
            </a:r>
          </a:p>
        </p:txBody>
      </p:sp>
      <p:pic>
        <p:nvPicPr>
          <p:cNvPr id="9" name="Picture 2" descr="An illustration shows the structures of Sildenafil and cGMP.&#10;Sildenafil has three six-membered rings and a five-membered ring. The atoms comprising the molecule are sulfur, nitrogen, oxygen, carbon, and hydrogen. c G M P has two five-membered rings and a six-membered ring. The atoms comprising the molecule are phosphorus, nitrogen, carbon, oxygen, and hydrog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38697" y="2393404"/>
            <a:ext cx="8466607" cy="27528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0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Muscle-relaxation </a:t>
            </a:r>
            <a:r>
              <a:rPr lang="en-US" dirty="0" smtClean="0">
                <a:solidFill>
                  <a:srgbClr val="843C0C"/>
                </a:solidFill>
                <a:latin typeface="Arial" pitchFamily="34" charset="0"/>
                <a:cs typeface="Arial" pitchFamily="34" charset="0"/>
              </a:rPr>
              <a:t>Pathway</a:t>
            </a:r>
            <a:endParaRPr lang="en-US" dirty="0">
              <a:solidFill>
                <a:srgbClr val="843C0C"/>
              </a:solidFill>
              <a:latin typeface="Arial" pitchFamily="34" charset="0"/>
              <a:cs typeface="Arial" pitchFamily="34" charset="0"/>
            </a:endParaRPr>
          </a:p>
        </p:txBody>
      </p:sp>
      <p:pic>
        <p:nvPicPr>
          <p:cNvPr id="9" name="Picture 2" descr="An illustration shows the formation of G M P from G T P.&#10;Nitric oxide activates guanylate cyclase to release P P i from F T P, forming c G M P, which helps in muscle relaxation. Sildenafil inhibits phosphodiesterase 5. Water is added to c G M P, forming G M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5519" y="2028318"/>
            <a:ext cx="5372962" cy="29094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72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Natural </a:t>
            </a:r>
            <a:r>
              <a:rPr lang="en-US" sz="3200" dirty="0" smtClean="0">
                <a:solidFill>
                  <a:srgbClr val="843C0C"/>
                </a:solidFill>
                <a:latin typeface="Arial" pitchFamily="34" charset="0"/>
                <a:cs typeface="Arial" pitchFamily="34" charset="0"/>
              </a:rPr>
              <a:t>Products </a:t>
            </a:r>
            <a:r>
              <a:rPr lang="en-US" sz="3200" dirty="0">
                <a:solidFill>
                  <a:srgbClr val="843C0C"/>
                </a:solidFill>
                <a:latin typeface="Arial" pitchFamily="34" charset="0"/>
                <a:cs typeface="Arial" pitchFamily="34" charset="0"/>
              </a:rPr>
              <a:t>are a </a:t>
            </a:r>
            <a:r>
              <a:rPr lang="en-US" sz="3200" dirty="0" smtClean="0">
                <a:solidFill>
                  <a:srgbClr val="843C0C"/>
                </a:solidFill>
                <a:latin typeface="Arial" pitchFamily="34" charset="0"/>
                <a:cs typeface="Arial" pitchFamily="34" charset="0"/>
              </a:rPr>
              <a:t>Valuable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ource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Drugs </a:t>
            </a:r>
            <a:r>
              <a:rPr lang="en-US" sz="3200" dirty="0">
                <a:solidFill>
                  <a:srgbClr val="843C0C"/>
                </a:solidFill>
                <a:latin typeface="Arial" pitchFamily="34" charset="0"/>
                <a:cs typeface="Arial" pitchFamily="34" charset="0"/>
              </a:rPr>
              <a:t>and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rug </a:t>
            </a:r>
            <a:r>
              <a:rPr lang="en-US" sz="3200" dirty="0">
                <a:solidFill>
                  <a:srgbClr val="843C0C"/>
                </a:solidFill>
                <a:latin typeface="Arial" pitchFamily="34" charset="0"/>
                <a:cs typeface="Arial" pitchFamily="34" charset="0"/>
              </a:rPr>
              <a:t>L</a:t>
            </a:r>
            <a:r>
              <a:rPr lang="en-US" sz="3200" dirty="0" smtClean="0">
                <a:solidFill>
                  <a:srgbClr val="843C0C"/>
                </a:solidFill>
                <a:latin typeface="Arial" pitchFamily="34" charset="0"/>
                <a:cs typeface="Arial" pitchFamily="34" charset="0"/>
              </a:rPr>
              <a:t>eads </a:t>
            </a:r>
            <a:r>
              <a:rPr lang="en-US" sz="3200" dirty="0" smtClean="0">
                <a:solidFill>
                  <a:srgbClr val="843C0C"/>
                </a:solidFill>
                <a:latin typeface="Arial" pitchFamily="34" charset="0"/>
                <a:cs typeface="Arial" pitchFamily="34" charset="0"/>
              </a:rPr>
              <a:t>(</a:t>
            </a:r>
            <a:r>
              <a:rPr lang="en-US" sz="3200" dirty="0" smtClean="0">
                <a:solidFill>
                  <a:srgbClr val="843C0C"/>
                </a:solidFill>
                <a:latin typeface="Arial" pitchFamily="34" charset="0"/>
                <a:cs typeface="Arial" pitchFamily="34" charset="0"/>
              </a:rPr>
              <a:t>1/2</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2554704"/>
          </a:xfrm>
        </p:spPr>
        <p:txBody>
          <a:bodyPr>
            <a:normAutofit/>
          </a:bodyPr>
          <a:lstStyle/>
          <a:p>
            <a:pPr>
              <a:spcAft>
                <a:spcPts val="600"/>
              </a:spcAft>
            </a:pPr>
            <a:r>
              <a:rPr lang="en-US" sz="2600" dirty="0">
                <a:latin typeface="Arial" pitchFamily="34" charset="0"/>
                <a:cs typeface="Arial" pitchFamily="34" charset="0"/>
              </a:rPr>
              <a:t>Aspirin, the most widely used drug, is a less irritating derivative of salicylic </a:t>
            </a:r>
            <a:r>
              <a:rPr lang="en-US" sz="2600" dirty="0" smtClean="0">
                <a:latin typeface="Arial" pitchFamily="34" charset="0"/>
                <a:cs typeface="Arial" pitchFamily="34" charset="0"/>
              </a:rPr>
              <a:t>acid.</a:t>
            </a:r>
            <a:endParaRPr lang="en-US" sz="2600" dirty="0">
              <a:latin typeface="Arial" pitchFamily="34" charset="0"/>
              <a:cs typeface="Arial" pitchFamily="34" charset="0"/>
            </a:endParaRPr>
          </a:p>
          <a:p>
            <a:pPr>
              <a:spcAft>
                <a:spcPts val="600"/>
              </a:spcAft>
            </a:pPr>
            <a:r>
              <a:rPr lang="en-US" sz="2600" dirty="0" smtClean="0">
                <a:latin typeface="Arial" pitchFamily="34" charset="0"/>
                <a:cs typeface="Arial" pitchFamily="34" charset="0"/>
              </a:rPr>
              <a:t>Aspirin </a:t>
            </a:r>
            <a:r>
              <a:rPr lang="en-US" sz="2600" dirty="0">
                <a:latin typeface="Arial" pitchFamily="34" charset="0"/>
                <a:cs typeface="Arial" pitchFamily="34" charset="0"/>
              </a:rPr>
              <a:t>acts by acetylating a serine residue in the active site of the cyclooxygenase component of prostaglandin H</a:t>
            </a:r>
            <a:r>
              <a:rPr lang="en-US" sz="2600" baseline="-25000" dirty="0">
                <a:latin typeface="Arial" pitchFamily="34" charset="0"/>
                <a:cs typeface="Arial" pitchFamily="34" charset="0"/>
              </a:rPr>
              <a:t>2 </a:t>
            </a:r>
            <a:r>
              <a:rPr lang="en-US" sz="2600" dirty="0" smtClean="0">
                <a:latin typeface="Arial" pitchFamily="34" charset="0"/>
                <a:cs typeface="Arial" pitchFamily="34" charset="0"/>
              </a:rPr>
              <a:t>synthase.</a:t>
            </a:r>
            <a:endParaRPr lang="en-US" sz="2600" dirty="0">
              <a:latin typeface="Arial" pitchFamily="34" charset="0"/>
              <a:cs typeface="Arial" pitchFamily="34" charset="0"/>
            </a:endParaRPr>
          </a:p>
        </p:txBody>
      </p:sp>
      <p:pic>
        <p:nvPicPr>
          <p:cNvPr id="11" name="Picture Placeholder 10" descr="An illustration shows the structure of salicylic acid&#10;Salicylic acid shows that a carboxylic acid group ortho to a hydroxyl group on a a benzene ring."/>
          <p:cNvPicPr>
            <a:picLocks noGrp="1" noChangeAspect="1"/>
          </p:cNvPicPr>
          <p:nvPr>
            <p:ph type="pic" sz="quarter" idx="13"/>
          </p:nvPr>
        </p:nvPicPr>
        <p:blipFill>
          <a:blip r:embed="rId2"/>
          <a:stretch>
            <a:fillRect/>
          </a:stretch>
        </p:blipFill>
        <p:spPr>
          <a:xfrm>
            <a:off x="1781175" y="4575595"/>
            <a:ext cx="1950741" cy="1992843"/>
          </a:xfrm>
          <a:prstGeom prst="rect">
            <a:avLst/>
          </a:prstGeom>
          <a:noFill/>
          <a:ln>
            <a:noFill/>
          </a:ln>
        </p:spPr>
      </p:pic>
      <p:pic>
        <p:nvPicPr>
          <p:cNvPr id="12" name="Picture Placeholder 11" descr="An illustration shows the structure of aspirin.&#10;Aspirin (acetylsalicylic acid) has a similar structure except that the hydrogen atom in the hydroxyl group of the salicylic acid is replaced by a red highlighted acetyl group."/>
          <p:cNvPicPr>
            <a:picLocks noGrp="1" noChangeAspect="1"/>
          </p:cNvPicPr>
          <p:nvPr>
            <p:ph type="pic" sz="quarter" idx="14"/>
          </p:nvPr>
        </p:nvPicPr>
        <p:blipFill>
          <a:blip r:embed="rId3"/>
          <a:stretch>
            <a:fillRect/>
          </a:stretch>
        </p:blipFill>
        <p:spPr>
          <a:xfrm>
            <a:off x="5114925" y="4575596"/>
            <a:ext cx="2951899" cy="1992843"/>
          </a:xfrm>
          <a:prstGeom prst="rect">
            <a:avLst/>
          </a:prstGeom>
          <a:noFill/>
          <a:ln>
            <a:noFill/>
          </a:ln>
        </p:spPr>
      </p:pic>
    </p:spTree>
    <p:extLst>
      <p:ext uri="{BB962C8B-B14F-4D97-AF65-F5344CB8AC3E}">
        <p14:creationId xmlns:p14="http://schemas.microsoft.com/office/powerpoint/2010/main" val="3159686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Natural Products are a Valuable Source of Drugs and Drug Leads </a:t>
            </a:r>
            <a:r>
              <a:rPr lang="en-US" sz="3200" dirty="0" smtClean="0">
                <a:solidFill>
                  <a:srgbClr val="843C0C"/>
                </a:solidFill>
                <a:latin typeface="Arial" pitchFamily="34" charset="0"/>
                <a:cs typeface="Arial" pitchFamily="34" charset="0"/>
              </a:rPr>
              <a:t>(2/2</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2633515"/>
          </a:xfrm>
        </p:spPr>
        <p:txBody>
          <a:bodyPr>
            <a:normAutofit fontScale="92500"/>
          </a:bodyPr>
          <a:lstStyle/>
          <a:p>
            <a:pPr>
              <a:spcBef>
                <a:spcPts val="600"/>
              </a:spcBef>
              <a:spcAft>
                <a:spcPts val="600"/>
              </a:spcAft>
            </a:pPr>
            <a:r>
              <a:rPr lang="en-US" dirty="0">
                <a:latin typeface="Arial" pitchFamily="34" charset="0"/>
                <a:cs typeface="Arial" pitchFamily="34" charset="0"/>
              </a:rPr>
              <a:t>Studies have shown a high correlation between cholesterol levels and mortality from heart </a:t>
            </a:r>
            <a:r>
              <a:rPr lang="en-US" dirty="0" smtClean="0">
                <a:latin typeface="Arial" pitchFamily="34" charset="0"/>
                <a:cs typeface="Arial" pitchFamily="34" charset="0"/>
              </a:rPr>
              <a:t>disease.</a:t>
            </a:r>
            <a:endParaRPr lang="en-US" dirty="0">
              <a:latin typeface="Arial" pitchFamily="34" charset="0"/>
              <a:cs typeface="Arial" pitchFamily="34" charset="0"/>
            </a:endParaRPr>
          </a:p>
          <a:p>
            <a:pPr>
              <a:spcBef>
                <a:spcPts val="600"/>
              </a:spcBef>
              <a:spcAft>
                <a:spcPts val="600"/>
              </a:spcAft>
            </a:pPr>
            <a:r>
              <a:rPr lang="en-US" dirty="0" err="1">
                <a:latin typeface="Arial" pitchFamily="34" charset="0"/>
                <a:cs typeface="Arial" pitchFamily="34" charset="0"/>
              </a:rPr>
              <a:t>Compactin</a:t>
            </a:r>
            <a:r>
              <a:rPr lang="en-US" dirty="0">
                <a:latin typeface="Arial" pitchFamily="34" charset="0"/>
                <a:cs typeface="Arial" pitchFamily="34" charset="0"/>
              </a:rPr>
              <a:t> and lovastatin are natural products that are used to lower cholesterol levels by inhibiting HMG-CoA reductase, the allosteric enzyme that controls cholesterol </a:t>
            </a:r>
            <a:r>
              <a:rPr lang="en-US" dirty="0" smtClean="0">
                <a:latin typeface="Arial" pitchFamily="34" charset="0"/>
                <a:cs typeface="Arial" pitchFamily="34" charset="0"/>
              </a:rPr>
              <a:t>synthesis.</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Synthetic inhibitors have also been </a:t>
            </a:r>
            <a:r>
              <a:rPr lang="en-US" dirty="0" smtClean="0">
                <a:latin typeface="Arial" pitchFamily="34" charset="0"/>
                <a:cs typeface="Arial" pitchFamily="34" charset="0"/>
              </a:rPr>
              <a:t>developed.</a:t>
            </a:r>
            <a:endParaRPr lang="en-US" dirty="0">
              <a:latin typeface="Arial" pitchFamily="34" charset="0"/>
              <a:cs typeface="Arial" pitchFamily="34" charset="0"/>
            </a:endParaRPr>
          </a:p>
        </p:txBody>
      </p:sp>
      <p:pic>
        <p:nvPicPr>
          <p:cNvPr id="10" name="Picture Placeholder 9" descr="An illustration shows the skeletal structures of compactin.&#10;compactin consists of two fused six-membered rings, each with a double bond. A carbon atom in the first ring is bonded to an oxygen atom, which is in turn is bonded to a carbon chain. A carbon atom in the second ring is bonded to another six-membered ring consisting of oxygen atom, and the adjacent carbon atom is bonded to a methyl group. "/>
          <p:cNvPicPr>
            <a:picLocks noGrp="1" noChangeAspect="1"/>
          </p:cNvPicPr>
          <p:nvPr>
            <p:ph type="pic" sz="quarter" idx="13"/>
          </p:nvPr>
        </p:nvPicPr>
        <p:blipFill>
          <a:blip r:embed="rId2"/>
          <a:stretch>
            <a:fillRect/>
          </a:stretch>
        </p:blipFill>
        <p:spPr>
          <a:xfrm>
            <a:off x="1554481" y="4233716"/>
            <a:ext cx="2529840" cy="2408960"/>
          </a:xfrm>
          <a:prstGeom prst="rect">
            <a:avLst/>
          </a:prstGeom>
          <a:noFill/>
          <a:ln>
            <a:noFill/>
          </a:ln>
        </p:spPr>
      </p:pic>
      <p:pic>
        <p:nvPicPr>
          <p:cNvPr id="11" name="Picture Placeholder 10" descr="An illustration shows the skeletal structures of lovastatin.&#10;lovastatin consists of two fused six-membered rings, each with a double bond. A carbon atom in the first ring is bonded to an oxygen atom, which is in turn is bonded to a carbon chain. A carbon atom in the second ring is bonded to another six-membered ring consisting of oxygen atom, and the adjacent carbon atom is bonded to a methyl group. In lovastatin, another carbon atom in the first ring is bonded to a methyl group."/>
          <p:cNvPicPr>
            <a:picLocks noGrp="1" noChangeAspect="1"/>
          </p:cNvPicPr>
          <p:nvPr>
            <p:ph type="pic" sz="quarter" idx="14"/>
          </p:nvPr>
        </p:nvPicPr>
        <p:blipFill>
          <a:blip r:embed="rId3"/>
          <a:stretch>
            <a:fillRect/>
          </a:stretch>
        </p:blipFill>
        <p:spPr>
          <a:xfrm>
            <a:off x="5173980" y="4306200"/>
            <a:ext cx="2392680" cy="2336476"/>
          </a:xfrm>
          <a:prstGeom prst="rect">
            <a:avLst/>
          </a:prstGeom>
          <a:noFill/>
          <a:ln>
            <a:noFill/>
          </a:ln>
        </p:spPr>
      </p:pic>
    </p:spTree>
    <p:extLst>
      <p:ext uri="{BB962C8B-B14F-4D97-AF65-F5344CB8AC3E}">
        <p14:creationId xmlns:p14="http://schemas.microsoft.com/office/powerpoint/2010/main" val="467508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Screening </a:t>
            </a:r>
            <a:r>
              <a:rPr lang="en-US" sz="3200" dirty="0" smtClean="0">
                <a:solidFill>
                  <a:srgbClr val="843C0C"/>
                </a:solidFill>
                <a:latin typeface="Arial" pitchFamily="34" charset="0"/>
                <a:cs typeface="Arial" pitchFamily="34" charset="0"/>
              </a:rPr>
              <a:t>Libraries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Synthetic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ompounds Expands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Opportunity </a:t>
            </a:r>
            <a:r>
              <a:rPr lang="en-US" sz="3200" dirty="0">
                <a:solidFill>
                  <a:srgbClr val="843C0C"/>
                </a:solidFill>
                <a:latin typeface="Arial" pitchFamily="34" charset="0"/>
                <a:cs typeface="Arial" pitchFamily="34" charset="0"/>
              </a:rPr>
              <a:t>for </a:t>
            </a:r>
            <a:r>
              <a:rPr lang="en-US" sz="3200" dirty="0" smtClean="0">
                <a:solidFill>
                  <a:srgbClr val="843C0C"/>
                </a:solidFill>
                <a:latin typeface="Arial" pitchFamily="34" charset="0"/>
                <a:cs typeface="Arial" pitchFamily="34" charset="0"/>
              </a:rPr>
              <a:t>Identification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Drug </a:t>
            </a:r>
            <a:r>
              <a:rPr lang="en-US" sz="3200" dirty="0">
                <a:solidFill>
                  <a:srgbClr val="843C0C"/>
                </a:solidFill>
                <a:latin typeface="Arial" pitchFamily="34" charset="0"/>
                <a:cs typeface="Arial" pitchFamily="34" charset="0"/>
              </a:rPr>
              <a:t>L</a:t>
            </a:r>
            <a:r>
              <a:rPr lang="en-US" sz="3200" dirty="0" smtClean="0">
                <a:solidFill>
                  <a:srgbClr val="843C0C"/>
                </a:solidFill>
                <a:latin typeface="Arial" pitchFamily="34" charset="0"/>
                <a:cs typeface="Arial" pitchFamily="34" charset="0"/>
              </a:rPr>
              <a:t>eads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sz="2200" dirty="0">
                <a:latin typeface="Arial" pitchFamily="34" charset="0"/>
                <a:cs typeface="Arial" pitchFamily="34" charset="0"/>
              </a:rPr>
              <a:t>Combinatorial chemistry and high-throughput screening allow for the testing of hundreds of thousands of </a:t>
            </a:r>
            <a:r>
              <a:rPr lang="en-US" sz="2200" dirty="0" smtClean="0">
                <a:latin typeface="Arial" pitchFamily="34" charset="0"/>
                <a:cs typeface="Arial" pitchFamily="34" charset="0"/>
              </a:rPr>
              <a:t>compounds.</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In split-pool synthesis, compounds are synthesized on beads. At the completion of the synthesis, each bead contains one compound, but the entire library of beads contains many </a:t>
            </a:r>
            <a:r>
              <a:rPr lang="en-US" sz="2200" dirty="0" smtClean="0">
                <a:latin typeface="Arial" pitchFamily="34" charset="0"/>
                <a:cs typeface="Arial" pitchFamily="34" charset="0"/>
              </a:rPr>
              <a:t>compounds.</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Beads can be isolated and the compound removed from the bead for </a:t>
            </a:r>
            <a:r>
              <a:rPr lang="en-US" sz="2200" dirty="0" smtClean="0">
                <a:latin typeface="Arial" pitchFamily="34" charset="0"/>
                <a:cs typeface="Arial" pitchFamily="34" charset="0"/>
              </a:rPr>
              <a:t>analysis.</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Assays may also be performed while the compounds are still attached to the </a:t>
            </a:r>
            <a:r>
              <a:rPr lang="en-US" sz="2200" dirty="0" smtClean="0">
                <a:latin typeface="Arial" pitchFamily="34" charset="0"/>
                <a:cs typeface="Arial" pitchFamily="34" charset="0"/>
              </a:rPr>
              <a:t>bead.</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869812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Synthetic </a:t>
            </a:r>
            <a:r>
              <a:rPr lang="en-US" dirty="0" smtClean="0">
                <a:solidFill>
                  <a:srgbClr val="843C0C"/>
                </a:solidFill>
                <a:latin typeface="Arial" pitchFamily="34" charset="0"/>
                <a:cs typeface="Arial" pitchFamily="34" charset="0"/>
              </a:rPr>
              <a:t>Statins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463841"/>
          </a:xfrm>
        </p:spPr>
        <p:txBody>
          <a:bodyPr>
            <a:normAutofit/>
          </a:bodyPr>
          <a:lstStyle/>
          <a:p>
            <a:r>
              <a:rPr lang="en-US" sz="2600" dirty="0">
                <a:latin typeface="Arial" pitchFamily="34" charset="0"/>
                <a:cs typeface="Arial" pitchFamily="34" charset="0"/>
              </a:rPr>
              <a:t>Atorvastatin (Lipitor) and </a:t>
            </a:r>
            <a:r>
              <a:rPr lang="en-US" sz="2600" dirty="0" err="1">
                <a:latin typeface="Arial" pitchFamily="34" charset="0"/>
                <a:cs typeface="Arial" pitchFamily="34" charset="0"/>
              </a:rPr>
              <a:t>rosuvastatin</a:t>
            </a:r>
            <a:r>
              <a:rPr lang="en-US" sz="2600" dirty="0">
                <a:latin typeface="Arial" pitchFamily="34" charset="0"/>
                <a:cs typeface="Arial" pitchFamily="34" charset="0"/>
              </a:rPr>
              <a:t> (Crestor) are completely synthetic drugs that inhibit HMG-CoA </a:t>
            </a:r>
            <a:r>
              <a:rPr lang="en-US" sz="2600" dirty="0" smtClean="0">
                <a:latin typeface="Arial" pitchFamily="34" charset="0"/>
                <a:cs typeface="Arial" pitchFamily="34" charset="0"/>
              </a:rPr>
              <a:t>reductase.</a:t>
            </a:r>
            <a:endParaRPr lang="en-US" sz="2600" dirty="0">
              <a:latin typeface="Arial" pitchFamily="34" charset="0"/>
              <a:cs typeface="Arial" pitchFamily="34" charset="0"/>
            </a:endParaRPr>
          </a:p>
        </p:txBody>
      </p:sp>
      <p:pic>
        <p:nvPicPr>
          <p:cNvPr id="9" name="Picture 2" descr="An illustration shows the skeletal structures of atorvastatin and rosuvastatin.&#10;Atorvastatin has a five-membered ring with a nitrogen atom, which is bonded to a long carbon chain. The other carbon atoms are bonded to fluorobenzene, benzene, second carbon atom of propane, and a carbon atom that is double bonded to an oxygen atom and single bonded to aminobenzene. Rosuvastatin has a six-membered ring, which consists of three nitrogen atoms. The carbon atoms are bonded to fluorobenzene, a long carbon chain, a short carbon chain, and nitrogen atom. The nitrogen atom is bonded to a methyl group and sulfur atom, which in turn is double bonded to two oxygen atoms and single bonded to a meth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3300533"/>
            <a:ext cx="8229600" cy="27600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78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Split-pool </a:t>
            </a:r>
            <a:r>
              <a:rPr lang="en-US" dirty="0" smtClean="0">
                <a:solidFill>
                  <a:srgbClr val="843C0C"/>
                </a:solidFill>
                <a:latin typeface="Arial" pitchFamily="34" charset="0"/>
                <a:cs typeface="Arial" pitchFamily="34" charset="0"/>
              </a:rPr>
              <a:t>Synthesis</a:t>
            </a:r>
            <a:endParaRPr lang="en-US" dirty="0">
              <a:solidFill>
                <a:srgbClr val="843C0C"/>
              </a:solidFill>
              <a:latin typeface="Arial" pitchFamily="34" charset="0"/>
              <a:cs typeface="Arial" pitchFamily="34" charset="0"/>
            </a:endParaRPr>
          </a:p>
        </p:txBody>
      </p:sp>
      <p:pic>
        <p:nvPicPr>
          <p:cNvPr id="9" name="Picture 2" descr="An illustration shows the mechanism of split-pool synthesis.&#10;Initially, there are three sets, each consisting of three beads. Each set is treated with a different reactant. After the reaction, each set consists of beads attached to one type of reactant. They are pooled and mixed, such that each set consists of beads that have different types of reactants. Each set is now treated with different reactan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52037" y="1585278"/>
            <a:ext cx="3839926" cy="47475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5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Screening a </a:t>
            </a:r>
            <a:r>
              <a:rPr lang="en-US" dirty="0" smtClean="0">
                <a:solidFill>
                  <a:srgbClr val="843C0C"/>
                </a:solidFill>
                <a:latin typeface="Arial" pitchFamily="34" charset="0"/>
                <a:cs typeface="Arial" pitchFamily="34" charset="0"/>
              </a:rPr>
              <a:t>Library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Synthesized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arbohydrates</a:t>
            </a:r>
            <a:endParaRPr lang="en-US" dirty="0">
              <a:solidFill>
                <a:srgbClr val="843C0C"/>
              </a:solidFill>
              <a:latin typeface="Arial" pitchFamily="34" charset="0"/>
              <a:cs typeface="Arial" pitchFamily="34" charset="0"/>
            </a:endParaRPr>
          </a:p>
        </p:txBody>
      </p:sp>
      <p:pic>
        <p:nvPicPr>
          <p:cNvPr id="9" name="Picture 2" descr="A micrograph shows flat, circular particles of different shades, ranging in color from white to black."/>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2019263"/>
            <a:ext cx="4480190" cy="41205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79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Drugs can be </a:t>
            </a:r>
            <a:r>
              <a:rPr lang="en-US" sz="3200" dirty="0" smtClean="0">
                <a:solidFill>
                  <a:srgbClr val="843C0C"/>
                </a:solidFill>
                <a:latin typeface="Arial" pitchFamily="34" charset="0"/>
                <a:cs typeface="Arial" pitchFamily="34" charset="0"/>
              </a:rPr>
              <a:t>Designed </a:t>
            </a:r>
            <a:r>
              <a:rPr lang="en-US" sz="3200" dirty="0">
                <a:solidFill>
                  <a:srgbClr val="843C0C"/>
                </a:solidFill>
                <a:latin typeface="Arial" pitchFamily="34" charset="0"/>
                <a:cs typeface="Arial" pitchFamily="34" charset="0"/>
              </a:rPr>
              <a:t>on the </a:t>
            </a:r>
            <a:r>
              <a:rPr lang="en-US" sz="3200" dirty="0" smtClean="0">
                <a:solidFill>
                  <a:srgbClr val="843C0C"/>
                </a:solidFill>
                <a:latin typeface="Arial" pitchFamily="34" charset="0"/>
                <a:cs typeface="Arial" pitchFamily="34" charset="0"/>
              </a:rPr>
              <a:t>Basis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hree-dimensional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tructural Information </a:t>
            </a:r>
            <a:r>
              <a:rPr lang="en-US" sz="3200" dirty="0">
                <a:solidFill>
                  <a:srgbClr val="843C0C"/>
                </a:solidFill>
                <a:latin typeface="Arial" pitchFamily="34" charset="0"/>
                <a:cs typeface="Arial" pitchFamily="34" charset="0"/>
              </a:rPr>
              <a:t>about </a:t>
            </a:r>
            <a:r>
              <a:rPr lang="en-US" sz="3200" dirty="0" smtClean="0">
                <a:solidFill>
                  <a:srgbClr val="843C0C"/>
                </a:solidFill>
                <a:latin typeface="Arial" pitchFamily="34" charset="0"/>
                <a:cs typeface="Arial" pitchFamily="34" charset="0"/>
              </a:rPr>
              <a:t>Their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argets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dirty="0">
                <a:latin typeface="Arial" pitchFamily="34" charset="0"/>
                <a:cs typeface="Arial" pitchFamily="34" charset="0"/>
              </a:rPr>
              <a:t>Knowledge of the structure of a drug target allows structure-based drug </a:t>
            </a:r>
            <a:r>
              <a:rPr lang="en-US" dirty="0" smtClean="0">
                <a:latin typeface="Arial" pitchFamily="34" charset="0"/>
                <a:cs typeface="Arial" pitchFamily="34" charset="0"/>
              </a:rPr>
              <a:t>design.</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HIV protease inhibitors were synthesized using structure-based drug design and then improved with compound </a:t>
            </a:r>
            <a:r>
              <a:rPr lang="en-US" dirty="0" smtClean="0">
                <a:latin typeface="Arial" pitchFamily="34" charset="0"/>
                <a:cs typeface="Arial" pitchFamily="34" charset="0"/>
              </a:rPr>
              <a:t>optimization.</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Structure-based drug design was </a:t>
            </a:r>
            <a:r>
              <a:rPr lang="en-US" dirty="0" smtClean="0">
                <a:latin typeface="Arial" pitchFamily="34" charset="0"/>
                <a:cs typeface="Arial" pitchFamily="34" charset="0"/>
              </a:rPr>
              <a:t>also used </a:t>
            </a:r>
            <a:r>
              <a:rPr lang="en-US" dirty="0">
                <a:latin typeface="Arial" pitchFamily="34" charset="0"/>
                <a:cs typeface="Arial" pitchFamily="34" charset="0"/>
              </a:rPr>
              <a:t>to synthesize inhibitors of cyclooxygenase </a:t>
            </a:r>
            <a:r>
              <a:rPr lang="en-US" dirty="0" smtClean="0">
                <a:latin typeface="Arial" pitchFamily="34" charset="0"/>
                <a:cs typeface="Arial" pitchFamily="34" charset="0"/>
              </a:rPr>
              <a:t>2 (COX2), </a:t>
            </a:r>
            <a:r>
              <a:rPr lang="en-US" dirty="0">
                <a:latin typeface="Arial" pitchFamily="34" charset="0"/>
                <a:cs typeface="Arial" pitchFamily="34" charset="0"/>
              </a:rPr>
              <a:t>an important component of the inflammatory immune </a:t>
            </a:r>
            <a:r>
              <a:rPr lang="en-US" dirty="0" smtClean="0">
                <a:latin typeface="Arial" pitchFamily="34" charset="0"/>
                <a:cs typeface="Arial" pitchFamily="34" charset="0"/>
              </a:rPr>
              <a:t>response.</a:t>
            </a:r>
            <a:endParaRPr lang="en-US" dirty="0">
              <a:latin typeface="Arial" pitchFamily="34" charset="0"/>
              <a:cs typeface="Arial" pitchFamily="34" charset="0"/>
            </a:endParaRPr>
          </a:p>
        </p:txBody>
      </p:sp>
    </p:spTree>
    <p:extLst>
      <p:ext uri="{BB962C8B-B14F-4D97-AF65-F5344CB8AC3E}">
        <p14:creationId xmlns:p14="http://schemas.microsoft.com/office/powerpoint/2010/main" val="61420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Initial </a:t>
            </a:r>
            <a:r>
              <a:rPr lang="en-US" dirty="0" smtClean="0">
                <a:solidFill>
                  <a:srgbClr val="843C0C"/>
                </a:solidFill>
                <a:latin typeface="Arial" pitchFamily="34" charset="0"/>
                <a:cs typeface="Arial" pitchFamily="34" charset="0"/>
              </a:rPr>
              <a:t>Design </a:t>
            </a:r>
            <a:r>
              <a:rPr lang="en-US" dirty="0">
                <a:solidFill>
                  <a:srgbClr val="843C0C"/>
                </a:solidFill>
                <a:latin typeface="Arial" pitchFamily="34" charset="0"/>
                <a:cs typeface="Arial" pitchFamily="34" charset="0"/>
              </a:rPr>
              <a:t>of an HIV </a:t>
            </a:r>
            <a:r>
              <a:rPr lang="en-US" dirty="0" smtClean="0">
                <a:solidFill>
                  <a:srgbClr val="843C0C"/>
                </a:solidFill>
                <a:latin typeface="Arial" pitchFamily="34" charset="0"/>
                <a:cs typeface="Arial" pitchFamily="34" charset="0"/>
              </a:rPr>
              <a:t>Protease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r>
              <a:rPr lang="en-US" sz="2600" dirty="0">
                <a:latin typeface="Arial" pitchFamily="34" charset="0"/>
                <a:cs typeface="Arial" pitchFamily="34" charset="0"/>
              </a:rPr>
              <a:t>This compound was designed by combining part of one compound with good inhibition activity but poor solubility (shown in red) with part of another compound with better solubility (shown in </a:t>
            </a:r>
            <a:r>
              <a:rPr lang="en-US" sz="2600" dirty="0" smtClean="0">
                <a:latin typeface="Arial" pitchFamily="34" charset="0"/>
                <a:cs typeface="Arial" pitchFamily="34" charset="0"/>
              </a:rPr>
              <a:t>blue).</a:t>
            </a:r>
            <a:endParaRPr lang="en-US" sz="2600" dirty="0">
              <a:latin typeface="Arial" pitchFamily="34" charset="0"/>
              <a:cs typeface="Arial" pitchFamily="34" charset="0"/>
            </a:endParaRPr>
          </a:p>
        </p:txBody>
      </p:sp>
      <p:pic>
        <p:nvPicPr>
          <p:cNvPr id="9" name="Picture 2" descr="An illustration shows the structure of an HIV protease inhibitor.&#10;There are two parts bonded to a central carbon atom that is wedge bonded to O H, single bonded to a carbon on each side, and further bonded to a large blue structure on the left and a large red structure on the right. The blue part consists of two fused six-membered rings. One of these rings has a N that is bonded to the carbon that connects with the central carbon. The other ring shares a side with the side of this ring. Ortho to the N is a substituent that has a hashed bond to a carbon that is double bonded to oxygen and single bonded to nitrogen that is further bonded to H and to a C that is further bonded to 3 methyl groups. The red part has a benzene ring that is bonded to a C H 2 that is bonded to a C that connects to the C that bonds to the central carbon on the left and that bonds to a different C on the right. The C on the right is double bonded to oxygen and further bonded to N H, which is hash bonded to the upper left vertex of a five-membered ring that shares its bottom side with a six-membered ring below it. The top vertex of the five-membered ring is hash bonded to 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3850944"/>
            <a:ext cx="4480190" cy="27307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4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Ch.28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600" b="1" dirty="0" smtClean="0">
                <a:latin typeface="Arial" pitchFamily="34" charset="0"/>
                <a:cs typeface="Arial" pitchFamily="34" charset="0"/>
              </a:rPr>
              <a:t>28.1 Compounds Must Meet Stringent Criteria to Be Developed into Drugs</a:t>
            </a:r>
          </a:p>
          <a:p>
            <a:pPr>
              <a:spcBef>
                <a:spcPts val="624"/>
              </a:spcBef>
              <a:spcAft>
                <a:spcPts val="1200"/>
              </a:spcAft>
            </a:pPr>
            <a:r>
              <a:rPr lang="en-US" sz="2600" b="1" dirty="0" smtClean="0">
                <a:latin typeface="Arial" pitchFamily="34" charset="0"/>
                <a:cs typeface="Arial" pitchFamily="34" charset="0"/>
              </a:rPr>
              <a:t>28.2 Drug Candidates Can Be Discovered by Serendipity, Screening, or Design</a:t>
            </a:r>
          </a:p>
          <a:p>
            <a:pPr>
              <a:spcBef>
                <a:spcPts val="624"/>
              </a:spcBef>
              <a:spcAft>
                <a:spcPts val="1200"/>
              </a:spcAft>
            </a:pPr>
            <a:r>
              <a:rPr lang="en-US" sz="2600" b="1" dirty="0" smtClean="0">
                <a:latin typeface="Arial" pitchFamily="34" charset="0"/>
                <a:cs typeface="Arial" pitchFamily="34" charset="0"/>
              </a:rPr>
              <a:t>28.3 Genomic Analyses Can Aid Drug Discovery</a:t>
            </a:r>
          </a:p>
          <a:p>
            <a:pPr>
              <a:spcBef>
                <a:spcPts val="624"/>
              </a:spcBef>
              <a:spcAft>
                <a:spcPts val="1200"/>
              </a:spcAft>
            </a:pPr>
            <a:r>
              <a:rPr lang="en-US" sz="2600" b="1" dirty="0" smtClean="0">
                <a:latin typeface="Arial" pitchFamily="34" charset="0"/>
                <a:cs typeface="Arial" pitchFamily="34" charset="0"/>
              </a:rPr>
              <a:t>28.4 The Clinical Development of Drugs Proceeds Through Several Phases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Compound </a:t>
            </a:r>
            <a:r>
              <a:rPr lang="en-US" dirty="0" smtClean="0">
                <a:solidFill>
                  <a:srgbClr val="843C0C"/>
                </a:solidFill>
                <a:latin typeface="Arial" pitchFamily="34" charset="0"/>
                <a:cs typeface="Arial" pitchFamily="34" charset="0"/>
              </a:rPr>
              <a:t>Optimization</a:t>
            </a:r>
            <a:endParaRPr lang="en-US" dirty="0">
              <a:solidFill>
                <a:srgbClr val="843C0C"/>
              </a:solidFill>
              <a:latin typeface="Arial" pitchFamily="34" charset="0"/>
              <a:cs typeface="Arial" pitchFamily="34" charset="0"/>
            </a:endParaRPr>
          </a:p>
        </p:txBody>
      </p:sp>
      <p:pic>
        <p:nvPicPr>
          <p:cNvPr id="9" name="Picture 2" descr="An illustration shows an HIV protease inhibitor and a table shows the I C subscript 50, log P, and c subscript max values of different compounds.&#10;An H I V protease inhibitor is shown on the left and has a red highlighted R group on the left. I C subscript 50 value is in nanomoles and c subscript max value is in micromole. Row entries are as follows. Row 1. Structure: The central oxygen atom is bonded to benzyl group and a carbon atom, which is double bonded to an oxygen atom and single bonded to a methyl group. IC subscript 50: 0.4. log of P: 4.67. c subscript max: less than 0.1. Row 2. Structure: Pyridine is fused with benzene. A carbon atom of benzene is bonded to an oxygen atom, which is bonded to a sulfur atom. The sulfur atom is bonded to two oxygen atoms and a methyl group. I C subscript 50: 0.01. log of P: 3.70. c subscript max: less than 0.1. Row 3. Structure: Carbon atom in the first and third positions of benzene is bonded to fluorine atom and the carbon atom in the fourth position is bonded to an ethyl group. I C subscript 50: 0.3. log of p: 3.69. c subscript max: 0.7. Row 4. Structure: The central carbon atom is bonded to pyridine and a methyl group. IC subscript 50: 0.6. log of P: 2.92. c subscript max: 1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8737" y="1884079"/>
            <a:ext cx="7826527" cy="40362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27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Effect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Anti-HIV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rug Development</a:t>
            </a:r>
            <a:endParaRPr lang="en-US" dirty="0">
              <a:solidFill>
                <a:srgbClr val="843C0C"/>
              </a:solidFill>
              <a:latin typeface="Arial" pitchFamily="34" charset="0"/>
              <a:cs typeface="Arial" pitchFamily="34" charset="0"/>
            </a:endParaRPr>
          </a:p>
        </p:txBody>
      </p:sp>
      <p:pic>
        <p:nvPicPr>
          <p:cNvPr id="9" name="Picture 2" descr="A graph shows causes of deaths between 1988 and 2000.&#10;The horizontal axis shows years ranging from 1988 to 2000, labeled in increments of 1. The vertical axis shows deaths per 100,000 ranging from 0 to 45, labeled in increments of 5. All data are approximate. The graph for diabetes is plotted between (1988, 2.5) and (2000, 3). The graph for cerebrovascular diseases is plotted between (1988, 4.5) and (2000, 4.5). The graph for chronic liver disease is plotted between (1988, 5.5) and (2000, 5). The graph for homicide is plotted between (1988, 14) and (2000, 10). The graph for suicide is plotted between (1988, 15) and (2000, 15). The graph for heart disease is plotted through (1988, 21), (1990, 19.5) and (2000, 20). The graph for cancer is plotted between (1988, 26) and (2000, 25). The graph for unintentional injury is plotted through (1988, 35.5), (1992, 32), and (2000, 34). The graph for HIV infection is plotted through (1988, 14), (1994, 40), (1995, 40), (1998, 12), and (2000, 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22525" y="1609495"/>
            <a:ext cx="6698951" cy="36390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44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COX2-specific </a:t>
            </a:r>
            <a:r>
              <a:rPr lang="en-US" dirty="0" smtClean="0">
                <a:solidFill>
                  <a:srgbClr val="843C0C"/>
                </a:solidFill>
                <a:latin typeface="Arial" pitchFamily="34" charset="0"/>
                <a:cs typeface="Arial" pitchFamily="34" charset="0"/>
              </a:rPr>
              <a:t>Inhibitors</a:t>
            </a:r>
            <a:endParaRPr lang="en-US" dirty="0">
              <a:solidFill>
                <a:srgbClr val="843C0C"/>
              </a:solidFill>
              <a:latin typeface="Arial" pitchFamily="34" charset="0"/>
              <a:cs typeface="Arial" pitchFamily="34" charset="0"/>
            </a:endParaRPr>
          </a:p>
        </p:txBody>
      </p:sp>
      <p:pic>
        <p:nvPicPr>
          <p:cNvPr id="9" name="Picture 2" descr="An illustration shows the structures of Celecoxib (Celebrex) and Rofecoxib (Vioxx).&#10;Celecoxib has a five-membered ring that has two adjacent nitrogen atoms in the lower right and bottom vertices. There are double bonds on the lower left and top edges. The upper right vertex is bonded to toluene and the left side vertex is bonded to C F 3. The N in the lower right vertex is bonded to a benzene ring, which is bonded to the sulfur atom in the para position. The sulfur atom is bonded to two oxygen atoms and an amide group. Rofecoxib has a five-membered ring with a double bond on the right side,  an oxygen atom at the left side vertex, oxygen double bonded to the top left vertex, a phenyl group bonded to the top right vertex, and a benzene ring bonded to the lower right vertex that is bonded to the sulfur atom in the para position. The sulfur atom is bonded to two oxygen atoms and an amid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81436" y="1726692"/>
            <a:ext cx="7581129" cy="34046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03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28.3 </a:t>
            </a:r>
            <a:r>
              <a:rPr lang="en-US" dirty="0">
                <a:solidFill>
                  <a:srgbClr val="843C0C"/>
                </a:solidFill>
                <a:latin typeface="Arial" pitchFamily="34" charset="0"/>
                <a:cs typeface="Arial" pitchFamily="34" charset="0"/>
              </a:rPr>
              <a:t>Genomic Analyses Can Aid Drug </a:t>
            </a:r>
            <a:r>
              <a:rPr lang="en-US" dirty="0" smtClean="0">
                <a:solidFill>
                  <a:srgbClr val="843C0C"/>
                </a:solidFill>
                <a:latin typeface="Arial" pitchFamily="34" charset="0"/>
                <a:cs typeface="Arial" pitchFamily="34" charset="0"/>
              </a:rPr>
              <a:t>Discovery</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2548889"/>
          </a:xfrm>
        </p:spPr>
        <p:txBody>
          <a:bodyPr>
            <a:normAutofit fontScale="92500" lnSpcReduction="10000"/>
          </a:bodyPr>
          <a:lstStyle/>
          <a:p>
            <a:pPr>
              <a:spcAft>
                <a:spcPts val="1200"/>
              </a:spcAft>
            </a:pPr>
            <a:r>
              <a:rPr lang="en-US" dirty="0" smtClean="0">
                <a:latin typeface="Arial" pitchFamily="34" charset="0"/>
                <a:cs typeface="Arial" pitchFamily="34" charset="0"/>
              </a:rPr>
              <a:t>Potential </a:t>
            </a:r>
            <a:r>
              <a:rPr lang="en-US" dirty="0">
                <a:latin typeface="Arial" pitchFamily="34" charset="0"/>
                <a:cs typeface="Arial" pitchFamily="34" charset="0"/>
              </a:rPr>
              <a:t>targets can be identified in the human </a:t>
            </a:r>
            <a:r>
              <a:rPr lang="en-US" dirty="0" smtClean="0">
                <a:latin typeface="Arial" pitchFamily="34" charset="0"/>
                <a:cs typeface="Arial" pitchFamily="34" charset="0"/>
              </a:rPr>
              <a:t>proteome.</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Protein kinases and 7TM receptors are among the many potential drug targets in the human </a:t>
            </a:r>
            <a:r>
              <a:rPr lang="en-US" dirty="0" smtClean="0">
                <a:latin typeface="Arial" pitchFamily="34" charset="0"/>
                <a:cs typeface="Arial" pitchFamily="34" charset="0"/>
              </a:rPr>
              <a:t>proteome.</a:t>
            </a:r>
            <a:endParaRPr lang="en-US" dirty="0">
              <a:latin typeface="Arial" pitchFamily="34" charset="0"/>
              <a:cs typeface="Arial" pitchFamily="34" charset="0"/>
            </a:endParaRPr>
          </a:p>
          <a:p>
            <a:pPr lvl="1">
              <a:spcAft>
                <a:spcPts val="1200"/>
              </a:spcAft>
              <a:buFont typeface="Arial" pitchFamily="34" charset="0"/>
              <a:buChar char="–"/>
            </a:pPr>
            <a:r>
              <a:rPr lang="en-US" dirty="0" smtClean="0">
                <a:latin typeface="Arial" pitchFamily="34" charset="0"/>
                <a:cs typeface="Arial" pitchFamily="34" charset="0"/>
              </a:rPr>
              <a:t>Examples: atenolol</a:t>
            </a:r>
            <a:r>
              <a:rPr lang="en-US" dirty="0">
                <a:latin typeface="Arial" pitchFamily="34" charset="0"/>
                <a:cs typeface="Arial" pitchFamily="34" charset="0"/>
              </a:rPr>
              <a:t>, used to treat hypertension, acts as a β-blocker by targeting the 7TM β-adrenergic receptor, whereas ranitidine (Zantac) is an antagonist </a:t>
            </a:r>
            <a:r>
              <a:rPr lang="en-US" dirty="0" smtClean="0">
                <a:latin typeface="Arial" pitchFamily="34" charset="0"/>
                <a:cs typeface="Arial" pitchFamily="34" charset="0"/>
              </a:rPr>
              <a:t>of </a:t>
            </a:r>
            <a:r>
              <a:rPr lang="en-US" dirty="0">
                <a:latin typeface="Arial" pitchFamily="34" charset="0"/>
                <a:cs typeface="Arial" pitchFamily="34" charset="0"/>
              </a:rPr>
              <a:t>the 7TM histamine H</a:t>
            </a:r>
            <a:r>
              <a:rPr lang="en-US" baseline="-25000" dirty="0">
                <a:latin typeface="Arial" pitchFamily="34" charset="0"/>
                <a:cs typeface="Arial" pitchFamily="34" charset="0"/>
              </a:rPr>
              <a:t>2</a:t>
            </a:r>
            <a:r>
              <a:rPr lang="en-US" dirty="0">
                <a:latin typeface="Arial" pitchFamily="34" charset="0"/>
                <a:cs typeface="Arial" pitchFamily="34" charset="0"/>
              </a:rPr>
              <a:t> </a:t>
            </a:r>
            <a:r>
              <a:rPr lang="en-US" dirty="0" smtClean="0">
                <a:latin typeface="Arial" pitchFamily="34" charset="0"/>
                <a:cs typeface="Arial" pitchFamily="34" charset="0"/>
              </a:rPr>
              <a:t>receptor.</a:t>
            </a:r>
            <a:endParaRPr lang="en-US" dirty="0">
              <a:latin typeface="Arial" pitchFamily="34" charset="0"/>
              <a:cs typeface="Arial" pitchFamily="34" charset="0"/>
            </a:endParaRPr>
          </a:p>
        </p:txBody>
      </p:sp>
      <p:pic>
        <p:nvPicPr>
          <p:cNvPr id="11" name="Picture Placeholder 10" descr="An illustration shows the structures of atenolol &#10;Atenolol shows a benzene ring. One of the carbon atoms is bonded to an oxygen atom of a long chain group consisting of a nitrogen atom and multiple branches. Another carbon atom in the para position is bonded to a short chain group"/>
          <p:cNvPicPr>
            <a:picLocks noGrp="1" noChangeAspect="1"/>
          </p:cNvPicPr>
          <p:nvPr>
            <p:ph type="pic" sz="quarter" idx="13"/>
          </p:nvPr>
        </p:nvPicPr>
        <p:blipFill>
          <a:blip r:embed="rId2"/>
          <a:stretch>
            <a:fillRect/>
          </a:stretch>
        </p:blipFill>
        <p:spPr>
          <a:xfrm>
            <a:off x="808037" y="4149090"/>
            <a:ext cx="2276475" cy="2495550"/>
          </a:xfrm>
          <a:prstGeom prst="rect">
            <a:avLst/>
          </a:prstGeom>
          <a:noFill/>
          <a:ln>
            <a:noFill/>
          </a:ln>
        </p:spPr>
      </p:pic>
      <p:pic>
        <p:nvPicPr>
          <p:cNvPr id="12" name="Picture Placeholder 11" descr="An illustration shows the structures of ranitidine.&#10;Ranitidine has a central sulfur atom bonded to a long chain, consisting of two nitrogen atom and a branch, and to a five-membered ring with an oxygen atom in one of the vertices."/>
          <p:cNvPicPr>
            <a:picLocks noGrp="1" noChangeAspect="1"/>
          </p:cNvPicPr>
          <p:nvPr>
            <p:ph type="pic" sz="quarter" idx="14"/>
          </p:nvPr>
        </p:nvPicPr>
        <p:blipFill>
          <a:blip r:embed="rId3"/>
          <a:stretch>
            <a:fillRect/>
          </a:stretch>
        </p:blipFill>
        <p:spPr>
          <a:xfrm>
            <a:off x="3957244" y="4836223"/>
            <a:ext cx="4729556" cy="1457897"/>
          </a:xfrm>
          <a:prstGeom prst="rect">
            <a:avLst/>
          </a:prstGeom>
          <a:noFill/>
          <a:ln>
            <a:noFill/>
          </a:ln>
        </p:spPr>
      </p:pic>
    </p:spTree>
    <p:extLst>
      <p:ext uri="{BB962C8B-B14F-4D97-AF65-F5344CB8AC3E}">
        <p14:creationId xmlns:p14="http://schemas.microsoft.com/office/powerpoint/2010/main" val="2723642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Animal </a:t>
            </a:r>
            <a:r>
              <a:rPr lang="en-US" sz="3200" dirty="0" smtClean="0">
                <a:solidFill>
                  <a:srgbClr val="843C0C"/>
                </a:solidFill>
                <a:latin typeface="Arial" pitchFamily="34" charset="0"/>
                <a:cs typeface="Arial" pitchFamily="34" charset="0"/>
              </a:rPr>
              <a:t>Models </a:t>
            </a:r>
            <a:r>
              <a:rPr lang="en-US" sz="3200" dirty="0">
                <a:solidFill>
                  <a:srgbClr val="843C0C"/>
                </a:solidFill>
                <a:latin typeface="Arial" pitchFamily="34" charset="0"/>
                <a:cs typeface="Arial" pitchFamily="34" charset="0"/>
              </a:rPr>
              <a:t>can be </a:t>
            </a:r>
            <a:r>
              <a:rPr lang="en-US" sz="3200" dirty="0" smtClean="0">
                <a:solidFill>
                  <a:srgbClr val="843C0C"/>
                </a:solidFill>
                <a:latin typeface="Arial" pitchFamily="34" charset="0"/>
                <a:cs typeface="Arial" pitchFamily="34" charset="0"/>
              </a:rPr>
              <a:t>Developed </a:t>
            </a:r>
            <a:r>
              <a:rPr lang="en-US" sz="3200" dirty="0">
                <a:solidFill>
                  <a:srgbClr val="843C0C"/>
                </a:solidFill>
                <a:latin typeface="Arial" pitchFamily="34" charset="0"/>
                <a:cs typeface="Arial" pitchFamily="34" charset="0"/>
              </a:rPr>
              <a:t>to </a:t>
            </a:r>
            <a:r>
              <a:rPr lang="en-US" sz="3200" dirty="0" smtClean="0">
                <a:solidFill>
                  <a:srgbClr val="843C0C"/>
                </a:solidFill>
                <a:latin typeface="Arial" pitchFamily="34" charset="0"/>
                <a:cs typeface="Arial" pitchFamily="34" charset="0"/>
              </a:rPr>
              <a:t>Test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Validity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otential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rug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argets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3654827"/>
          </a:xfrm>
        </p:spPr>
        <p:txBody>
          <a:bodyPr>
            <a:normAutofit/>
          </a:bodyPr>
          <a:lstStyle/>
          <a:p>
            <a:pPr>
              <a:spcBef>
                <a:spcPts val="600"/>
              </a:spcBef>
              <a:spcAft>
                <a:spcPts val="600"/>
              </a:spcAft>
            </a:pPr>
            <a:r>
              <a:rPr lang="en-US" sz="2000" dirty="0">
                <a:latin typeface="Arial" pitchFamily="34" charset="0"/>
                <a:cs typeface="Arial" pitchFamily="34" charset="0"/>
              </a:rPr>
              <a:t>M</a:t>
            </a:r>
            <a:r>
              <a:rPr lang="en-US" sz="2000" dirty="0" smtClean="0">
                <a:latin typeface="Arial" pitchFamily="34" charset="0"/>
                <a:cs typeface="Arial" pitchFamily="34" charset="0"/>
              </a:rPr>
              <a:t>ouse </a:t>
            </a:r>
            <a:r>
              <a:rPr lang="en-US" sz="2000" dirty="0">
                <a:latin typeface="Arial" pitchFamily="34" charset="0"/>
                <a:cs typeface="Arial" pitchFamily="34" charset="0"/>
              </a:rPr>
              <a:t>and human genomes are approximately 85% identical in sequence, and more than 98% of all human genes have recognizable mouse </a:t>
            </a:r>
            <a:r>
              <a:rPr lang="en-US" sz="2000" dirty="0" smtClean="0">
                <a:latin typeface="Arial" pitchFamily="34" charset="0"/>
                <a:cs typeface="Arial" pitchFamily="34" charset="0"/>
              </a:rPr>
              <a:t>counterparts.</a:t>
            </a:r>
          </a:p>
          <a:p>
            <a:pPr>
              <a:spcBef>
                <a:spcPts val="600"/>
              </a:spcBef>
              <a:spcAft>
                <a:spcPts val="600"/>
              </a:spcAft>
            </a:pPr>
            <a:r>
              <a:rPr lang="en-US" sz="2000" dirty="0" smtClean="0">
                <a:latin typeface="Arial" pitchFamily="34" charset="0"/>
                <a:cs typeface="Arial" pitchFamily="34" charset="0"/>
              </a:rPr>
              <a:t>‘Knockout’ </a:t>
            </a:r>
            <a:r>
              <a:rPr lang="en-US" sz="2000" dirty="0">
                <a:latin typeface="Arial" pitchFamily="34" charset="0"/>
                <a:cs typeface="Arial" pitchFamily="34" charset="0"/>
              </a:rPr>
              <a:t>mice </a:t>
            </a:r>
            <a:r>
              <a:rPr lang="en-US" sz="2000" dirty="0" smtClean="0">
                <a:latin typeface="Arial" pitchFamily="34" charset="0"/>
                <a:cs typeface="Arial" pitchFamily="34" charset="0"/>
              </a:rPr>
              <a:t>(those with targeted disruption of a particular gene) can </a:t>
            </a:r>
            <a:r>
              <a:rPr lang="en-US" sz="2000" dirty="0">
                <a:latin typeface="Arial" pitchFamily="34" charset="0"/>
                <a:cs typeface="Arial" pitchFamily="34" charset="0"/>
              </a:rPr>
              <a:t>be used to identify drug </a:t>
            </a:r>
            <a:r>
              <a:rPr lang="en-US" sz="2000" dirty="0" smtClean="0">
                <a:latin typeface="Arial" pitchFamily="34" charset="0"/>
                <a:cs typeface="Arial" pitchFamily="34" charset="0"/>
              </a:rPr>
              <a:t>targets.</a:t>
            </a:r>
            <a:endParaRPr lang="en-US" sz="2000" dirty="0">
              <a:latin typeface="Arial" pitchFamily="34" charset="0"/>
              <a:cs typeface="Arial" pitchFamily="34" charset="0"/>
            </a:endParaRPr>
          </a:p>
          <a:p>
            <a:pPr lvl="1">
              <a:spcBef>
                <a:spcPts val="600"/>
              </a:spcBef>
              <a:spcAft>
                <a:spcPts val="600"/>
              </a:spcAft>
              <a:buFont typeface="Arial" pitchFamily="34" charset="0"/>
              <a:buChar char="–"/>
            </a:pPr>
            <a:r>
              <a:rPr lang="en-US" sz="1800" dirty="0" smtClean="0">
                <a:latin typeface="Arial" pitchFamily="34" charset="0"/>
                <a:cs typeface="Arial" pitchFamily="34" charset="0"/>
              </a:rPr>
              <a:t>For example: </a:t>
            </a:r>
            <a:r>
              <a:rPr lang="en-US" sz="1800" dirty="0">
                <a:latin typeface="Arial" pitchFamily="34" charset="0"/>
                <a:cs typeface="Arial" pitchFamily="34" charset="0"/>
              </a:rPr>
              <a:t>disruption of the gene </a:t>
            </a:r>
            <a:r>
              <a:rPr lang="en-US" sz="1800" dirty="0" smtClean="0">
                <a:latin typeface="Arial" pitchFamily="34" charset="0"/>
                <a:cs typeface="Arial" pitchFamily="34" charset="0"/>
              </a:rPr>
              <a:t>encoding the alpha subunit of the H</a:t>
            </a:r>
            <a:r>
              <a:rPr lang="en-US" sz="1800" baseline="30000" dirty="0" smtClean="0">
                <a:latin typeface="Arial" pitchFamily="34" charset="0"/>
                <a:cs typeface="Arial" pitchFamily="34" charset="0"/>
              </a:rPr>
              <a:t>+</a:t>
            </a:r>
            <a:r>
              <a:rPr lang="en-US" sz="1800" dirty="0">
                <a:latin typeface="Arial" pitchFamily="34" charset="0"/>
                <a:cs typeface="Arial" pitchFamily="34" charset="0"/>
              </a:rPr>
              <a:t>–</a:t>
            </a:r>
            <a:r>
              <a:rPr lang="en-US" sz="1800" dirty="0" smtClean="0">
                <a:latin typeface="Arial" pitchFamily="34" charset="0"/>
                <a:cs typeface="Arial" pitchFamily="34" charset="0"/>
              </a:rPr>
              <a:t>K</a:t>
            </a:r>
            <a:r>
              <a:rPr lang="en-US" sz="1800" baseline="30000" dirty="0" smtClean="0">
                <a:latin typeface="Arial" pitchFamily="34" charset="0"/>
                <a:cs typeface="Arial" pitchFamily="34" charset="0"/>
              </a:rPr>
              <a:t>+ </a:t>
            </a:r>
            <a:r>
              <a:rPr lang="en-US" sz="1800" dirty="0" smtClean="0">
                <a:latin typeface="Arial" pitchFamily="34" charset="0"/>
                <a:cs typeface="Arial" pitchFamily="34" charset="0"/>
              </a:rPr>
              <a:t>ATPase </a:t>
            </a:r>
            <a:r>
              <a:rPr lang="en-US" sz="1800" dirty="0">
                <a:latin typeface="Arial" pitchFamily="34" charset="0"/>
                <a:cs typeface="Arial" pitchFamily="34" charset="0"/>
              </a:rPr>
              <a:t>reduced the stomach acidity of the </a:t>
            </a:r>
            <a:r>
              <a:rPr lang="en-US" sz="1800" dirty="0" smtClean="0">
                <a:latin typeface="Arial" pitchFamily="34" charset="0"/>
                <a:cs typeface="Arial" pitchFamily="34" charset="0"/>
              </a:rPr>
              <a:t>mice.</a:t>
            </a:r>
            <a:endParaRPr lang="en-US" sz="1800" dirty="0">
              <a:latin typeface="Arial" pitchFamily="34" charset="0"/>
              <a:cs typeface="Arial" pitchFamily="34" charset="0"/>
            </a:endParaRPr>
          </a:p>
          <a:p>
            <a:pPr lvl="1">
              <a:spcBef>
                <a:spcPts val="600"/>
              </a:spcBef>
              <a:spcAft>
                <a:spcPts val="600"/>
              </a:spcAft>
              <a:buFont typeface="Arial" pitchFamily="34" charset="0"/>
              <a:buChar char="–"/>
            </a:pPr>
            <a:r>
              <a:rPr lang="en-US" sz="1800" dirty="0">
                <a:latin typeface="Arial" pitchFamily="34" charset="0"/>
                <a:cs typeface="Arial" pitchFamily="34" charset="0"/>
              </a:rPr>
              <a:t>Omeprazole (Prilosec) and lansoprazole (</a:t>
            </a:r>
            <a:r>
              <a:rPr lang="en-US" sz="1800" dirty="0" err="1">
                <a:latin typeface="Arial" pitchFamily="34" charset="0"/>
                <a:cs typeface="Arial" pitchFamily="34" charset="0"/>
              </a:rPr>
              <a:t>Prevacid</a:t>
            </a:r>
            <a:r>
              <a:rPr lang="en-US" sz="1800" dirty="0">
                <a:latin typeface="Arial" pitchFamily="34" charset="0"/>
                <a:cs typeface="Arial" pitchFamily="34" charset="0"/>
              </a:rPr>
              <a:t> and </a:t>
            </a:r>
            <a:r>
              <a:rPr lang="en-US" sz="1800" dirty="0" err="1">
                <a:latin typeface="Arial" pitchFamily="34" charset="0"/>
                <a:cs typeface="Arial" pitchFamily="34" charset="0"/>
              </a:rPr>
              <a:t>Takepron</a:t>
            </a:r>
            <a:r>
              <a:rPr lang="en-US" sz="1800" dirty="0">
                <a:latin typeface="Arial" pitchFamily="34" charset="0"/>
                <a:cs typeface="Arial" pitchFamily="34" charset="0"/>
              </a:rPr>
              <a:t>) target </a:t>
            </a:r>
            <a:r>
              <a:rPr lang="en-US" sz="1800" dirty="0" smtClean="0">
                <a:latin typeface="Arial" pitchFamily="34" charset="0"/>
                <a:cs typeface="Arial" pitchFamily="34" charset="0"/>
              </a:rPr>
              <a:t>this same ATPase and </a:t>
            </a:r>
            <a:r>
              <a:rPr lang="en-US" sz="1800" dirty="0">
                <a:latin typeface="Arial" pitchFamily="34" charset="0"/>
                <a:cs typeface="Arial" pitchFamily="34" charset="0"/>
              </a:rPr>
              <a:t>are used to treat  gastroesophageal reflux </a:t>
            </a:r>
            <a:r>
              <a:rPr lang="en-US" sz="1800" dirty="0" smtClean="0">
                <a:latin typeface="Arial" pitchFamily="34" charset="0"/>
                <a:cs typeface="Arial" pitchFamily="34" charset="0"/>
              </a:rPr>
              <a:t>disease.</a:t>
            </a:r>
            <a:endParaRPr lang="en-US" sz="1800" dirty="0">
              <a:latin typeface="Arial" pitchFamily="34" charset="0"/>
              <a:cs typeface="Arial" pitchFamily="34" charset="0"/>
            </a:endParaRPr>
          </a:p>
        </p:txBody>
      </p:sp>
      <p:pic>
        <p:nvPicPr>
          <p:cNvPr id="9" name="Picture 2" descr="An illustration shows the structures of omeprazole and lansoprazole.&#10;Omeprazole and lansoprazole have similar structures. The central sulfur atom is bonded to a five-membered ring that has two nitrogen atoms at two vertices. This ring is fused with a six-membered ring. The sulfur atom is also double bonded to an oxygen atom and single bonded to a carbon atom of pyridine. In omeprazole, a carbon atom in the six-membered ring is bonded to a methoxy group, while the carbon atoms of pyridine are bonded to methyl and methoxy groups. In lansoprazole, the carbon atoms of pyridine are bonded to methyl group and an oxygen atom, which is bonded to trifluoro ethan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5255028"/>
            <a:ext cx="8923807" cy="12678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33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Potential </a:t>
            </a:r>
            <a:r>
              <a:rPr lang="en-US" dirty="0" smtClean="0">
                <a:solidFill>
                  <a:srgbClr val="843C0C"/>
                </a:solidFill>
                <a:latin typeface="Arial" pitchFamily="34" charset="0"/>
                <a:cs typeface="Arial" pitchFamily="34" charset="0"/>
              </a:rPr>
              <a:t>Targets </a:t>
            </a:r>
            <a:r>
              <a:rPr lang="en-US" dirty="0">
                <a:solidFill>
                  <a:srgbClr val="843C0C"/>
                </a:solidFill>
                <a:latin typeface="Arial" pitchFamily="34" charset="0"/>
                <a:cs typeface="Arial" pitchFamily="34" charset="0"/>
              </a:rPr>
              <a:t>can be </a:t>
            </a:r>
            <a:r>
              <a:rPr lang="en-US" dirty="0" smtClean="0">
                <a:solidFill>
                  <a:srgbClr val="843C0C"/>
                </a:solidFill>
                <a:latin typeface="Arial" pitchFamily="34" charset="0"/>
                <a:cs typeface="Arial" pitchFamily="34" charset="0"/>
              </a:rPr>
              <a:t>Identified </a:t>
            </a:r>
            <a:r>
              <a:rPr lang="en-US" dirty="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Genomes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athogens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Drug targets in pathogens are often highly conserved proteins that are essential for pathogen survival. Drugs that target such proteins would be expected to be broad-spectrum </a:t>
            </a:r>
            <a:r>
              <a:rPr lang="en-US" dirty="0" smtClean="0">
                <a:latin typeface="Arial" pitchFamily="34" charset="0"/>
                <a:cs typeface="Arial" pitchFamily="34" charset="0"/>
              </a:rPr>
              <a:t>antibiotics.</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Alternatively, drugs targeting a specific protein in a specific pathogen can be developed. Research is underway to develop an inhibitor for a protease essential for replication of the viral cause of severe acute respiratory syndrome (SARS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516550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Emerging </a:t>
            </a:r>
            <a:r>
              <a:rPr lang="en-US" dirty="0" smtClean="0">
                <a:solidFill>
                  <a:srgbClr val="843C0C"/>
                </a:solidFill>
                <a:latin typeface="Arial" pitchFamily="34" charset="0"/>
                <a:cs typeface="Arial" pitchFamily="34" charset="0"/>
              </a:rPr>
              <a:t>Drug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arget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2194559"/>
          </a:xfrm>
        </p:spPr>
        <p:txBody>
          <a:bodyPr>
            <a:noAutofit/>
          </a:bodyPr>
          <a:lstStyle/>
          <a:p>
            <a:r>
              <a:rPr lang="en-US" sz="2600" dirty="0">
                <a:latin typeface="Arial" pitchFamily="34" charset="0"/>
                <a:cs typeface="Arial" pitchFamily="34" charset="0"/>
              </a:rPr>
              <a:t>The structure of a protease from the coronavirus that causes SARS (severe acute respiratory syndrome) is shown bound to an inhibitor. This structure was determined less than a year after the identification of the </a:t>
            </a:r>
            <a:r>
              <a:rPr lang="en-US" sz="2600" dirty="0" smtClean="0">
                <a:latin typeface="Arial" pitchFamily="34" charset="0"/>
                <a:cs typeface="Arial" pitchFamily="34" charset="0"/>
              </a:rPr>
              <a:t>virus.</a:t>
            </a:r>
            <a:endParaRPr lang="en-US" sz="2600" dirty="0">
              <a:latin typeface="Arial" pitchFamily="34" charset="0"/>
              <a:cs typeface="Arial" pitchFamily="34" charset="0"/>
            </a:endParaRPr>
          </a:p>
        </p:txBody>
      </p:sp>
      <p:pic>
        <p:nvPicPr>
          <p:cNvPr id="9" name="Picture 2" descr="An illustration shows a protease, Mpro, shown as a ball and stick structure, is bound to an inhibitor, shown as a ribbon diagram with helices and shee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12897" y="4008095"/>
            <a:ext cx="5318206" cy="26639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48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Genetic </a:t>
            </a:r>
            <a:r>
              <a:rPr lang="en-US" sz="3200" dirty="0" smtClean="0">
                <a:solidFill>
                  <a:srgbClr val="843C0C"/>
                </a:solidFill>
                <a:latin typeface="Arial" pitchFamily="34" charset="0"/>
                <a:cs typeface="Arial" pitchFamily="34" charset="0"/>
              </a:rPr>
              <a:t>Differences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nfluence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ndividual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esponses </a:t>
            </a:r>
            <a:r>
              <a:rPr lang="en-US" sz="3200" dirty="0">
                <a:solidFill>
                  <a:srgbClr val="843C0C"/>
                </a:solidFill>
                <a:latin typeface="Arial" pitchFamily="34" charset="0"/>
                <a:cs typeface="Arial" pitchFamily="34" charset="0"/>
              </a:rPr>
              <a:t>to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rugs </a:t>
            </a:r>
            <a:r>
              <a:rPr lang="en-US" sz="3200" dirty="0" smtClean="0">
                <a:solidFill>
                  <a:srgbClr val="843C0C"/>
                </a:solidFill>
                <a:latin typeface="Arial" pitchFamily="34" charset="0"/>
                <a:cs typeface="Arial" pitchFamily="34" charset="0"/>
              </a:rPr>
              <a:t>(</a:t>
            </a:r>
            <a:r>
              <a:rPr lang="en-US" sz="3200" dirty="0" smtClean="0">
                <a:solidFill>
                  <a:srgbClr val="843C0C"/>
                </a:solidFill>
                <a:latin typeface="Arial" pitchFamily="34" charset="0"/>
                <a:cs typeface="Arial" pitchFamily="34" charset="0"/>
              </a:rPr>
              <a:t>1/2</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3413759"/>
          </a:xfrm>
        </p:spPr>
        <p:txBody>
          <a:bodyPr>
            <a:normAutofit/>
          </a:bodyPr>
          <a:lstStyle/>
          <a:p>
            <a:pPr>
              <a:spcAft>
                <a:spcPts val="1200"/>
              </a:spcAft>
            </a:pPr>
            <a:r>
              <a:rPr lang="en-US" sz="2200" dirty="0" smtClean="0">
                <a:latin typeface="Arial" pitchFamily="34" charset="0"/>
                <a:cs typeface="Arial" pitchFamily="34" charset="0"/>
              </a:rPr>
              <a:t>The fields of pharmacogenetics and pharmacogenomics aim to design drugs that either </a:t>
            </a:r>
            <a:r>
              <a:rPr lang="en-US" sz="2200" dirty="0">
                <a:latin typeface="Arial" pitchFamily="34" charset="0"/>
                <a:cs typeface="Arial" pitchFamily="34" charset="0"/>
              </a:rPr>
              <a:t>act more consistently from person to person or are tailored to individuals with particular </a:t>
            </a:r>
            <a:r>
              <a:rPr lang="en-US" sz="2200" dirty="0" smtClean="0">
                <a:latin typeface="Arial" pitchFamily="34" charset="0"/>
                <a:cs typeface="Arial" pitchFamily="34" charset="0"/>
              </a:rPr>
              <a:t>genotypes.</a:t>
            </a:r>
            <a:endParaRPr lang="en-US" sz="2200" dirty="0">
              <a:latin typeface="Arial" pitchFamily="34" charset="0"/>
              <a:cs typeface="Arial" pitchFamily="34" charset="0"/>
            </a:endParaRPr>
          </a:p>
          <a:p>
            <a:pPr lvl="1">
              <a:spcAft>
                <a:spcPts val="1200"/>
              </a:spcAft>
              <a:buFont typeface="Arial" pitchFamily="34" charset="0"/>
              <a:buChar char="–"/>
            </a:pPr>
            <a:r>
              <a:rPr lang="en-US" sz="2000" dirty="0" smtClean="0">
                <a:latin typeface="Arial" pitchFamily="34" charset="0"/>
                <a:cs typeface="Arial" pitchFamily="34" charset="0"/>
              </a:rPr>
              <a:t>For example: metoprolol</a:t>
            </a:r>
            <a:r>
              <a:rPr lang="en-US" sz="2000" dirty="0">
                <a:latin typeface="Arial" pitchFamily="34" charset="0"/>
                <a:cs typeface="Arial" pitchFamily="34" charset="0"/>
              </a:rPr>
              <a:t>, a beta blocker, is used to treat hypertension by acting as an antagonist to the β</a:t>
            </a:r>
            <a:r>
              <a:rPr lang="en-US" sz="2000" baseline="-25000" dirty="0">
                <a:latin typeface="Arial" pitchFamily="34" charset="0"/>
                <a:cs typeface="Arial" pitchFamily="34" charset="0"/>
              </a:rPr>
              <a:t>1</a:t>
            </a:r>
            <a:r>
              <a:rPr lang="en-US" sz="2000" dirty="0">
                <a:latin typeface="Arial" pitchFamily="34" charset="0"/>
                <a:cs typeface="Arial" pitchFamily="34" charset="0"/>
              </a:rPr>
              <a:t>-adrenergic </a:t>
            </a:r>
            <a:r>
              <a:rPr lang="en-US" sz="2000" dirty="0" smtClean="0">
                <a:latin typeface="Arial" pitchFamily="34" charset="0"/>
                <a:cs typeface="Arial" pitchFamily="34" charset="0"/>
              </a:rPr>
              <a:t>receptor.</a:t>
            </a:r>
            <a:endParaRPr lang="en-US" sz="2000" dirty="0">
              <a:latin typeface="Arial" pitchFamily="34" charset="0"/>
              <a:cs typeface="Arial" pitchFamily="34" charset="0"/>
            </a:endParaRPr>
          </a:p>
          <a:p>
            <a:pPr lvl="1">
              <a:spcAft>
                <a:spcPts val="1200"/>
              </a:spcAft>
              <a:buFont typeface="Arial" pitchFamily="34" charset="0"/>
              <a:buChar char="–"/>
            </a:pPr>
            <a:r>
              <a:rPr lang="en-US" sz="2000" dirty="0">
                <a:latin typeface="Arial" pitchFamily="34" charset="0"/>
                <a:cs typeface="Arial" pitchFamily="34" charset="0"/>
              </a:rPr>
              <a:t>The types of alleles for the β</a:t>
            </a:r>
            <a:r>
              <a:rPr lang="en-US" sz="2000" baseline="-25000" dirty="0">
                <a:latin typeface="Arial" pitchFamily="34" charset="0"/>
                <a:cs typeface="Arial" pitchFamily="34" charset="0"/>
              </a:rPr>
              <a:t>1</a:t>
            </a:r>
            <a:r>
              <a:rPr lang="en-US" sz="2000" dirty="0">
                <a:latin typeface="Arial" pitchFamily="34" charset="0"/>
                <a:cs typeface="Arial" pitchFamily="34" charset="0"/>
              </a:rPr>
              <a:t>-adrenergic receptor that an individual possesses determine the effectiveness of </a:t>
            </a:r>
            <a:r>
              <a:rPr lang="en-US" sz="2000" dirty="0" err="1" smtClean="0">
                <a:latin typeface="Arial" pitchFamily="34" charset="0"/>
                <a:cs typeface="Arial" pitchFamily="34" charset="0"/>
              </a:rPr>
              <a:t>metoprolol</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9" name="Picture 2" descr="An illustration shows the structure of metoprolol.&#10;A carbon atom of the benzene ring is bonded to ethyl methyl ether group, while the carbon atom in the para position is bonded to a long chain consisting of nitrogen atom and multiple branche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5252085"/>
            <a:ext cx="6705046" cy="12861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77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Phenotype–Genotype Correlation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2712720"/>
          </a:xfrm>
        </p:spPr>
        <p:txBody>
          <a:bodyPr>
            <a:normAutofit/>
          </a:bodyPr>
          <a:lstStyle/>
          <a:p>
            <a:r>
              <a:rPr lang="en-US" dirty="0" smtClean="0">
                <a:latin typeface="Arial" pitchFamily="34" charset="0"/>
                <a:cs typeface="Arial" pitchFamily="34" charset="0"/>
              </a:rPr>
              <a:t>Average </a:t>
            </a:r>
            <a:r>
              <a:rPr lang="en-US" dirty="0">
                <a:latin typeface="Arial" pitchFamily="34" charset="0"/>
                <a:cs typeface="Arial" pitchFamily="34" charset="0"/>
              </a:rPr>
              <a:t>changes in diastolic blood pressure on treatment with </a:t>
            </a:r>
            <a:r>
              <a:rPr lang="en-US" dirty="0" err="1">
                <a:latin typeface="Arial" pitchFamily="34" charset="0"/>
                <a:cs typeface="Arial" pitchFamily="34" charset="0"/>
              </a:rPr>
              <a:t>metoprolol</a:t>
            </a:r>
            <a:r>
              <a:rPr lang="en-US" dirty="0">
                <a:latin typeface="Arial" pitchFamily="34" charset="0"/>
                <a:cs typeface="Arial" pitchFamily="34" charset="0"/>
              </a:rPr>
              <a:t>. Persons with two copies of the most common allele (</a:t>
            </a:r>
            <a:r>
              <a:rPr lang="en-US" i="1" dirty="0">
                <a:latin typeface="Arial" pitchFamily="34" charset="0"/>
                <a:cs typeface="Arial" pitchFamily="34" charset="0"/>
              </a:rPr>
              <a:t>S</a:t>
            </a:r>
            <a:r>
              <a:rPr lang="en-US" baseline="-25000" dirty="0">
                <a:latin typeface="Arial" pitchFamily="34" charset="0"/>
                <a:cs typeface="Arial" pitchFamily="34" charset="0"/>
              </a:rPr>
              <a:t>49</a:t>
            </a:r>
            <a:r>
              <a:rPr lang="en-US" i="1" dirty="0">
                <a:latin typeface="Arial" pitchFamily="34" charset="0"/>
                <a:cs typeface="Arial" pitchFamily="34" charset="0"/>
              </a:rPr>
              <a:t>R</a:t>
            </a:r>
            <a:r>
              <a:rPr lang="en-US" baseline="-25000" dirty="0">
                <a:latin typeface="Arial" pitchFamily="34" charset="0"/>
                <a:cs typeface="Arial" pitchFamily="34" charset="0"/>
              </a:rPr>
              <a:t>389</a:t>
            </a:r>
            <a:r>
              <a:rPr lang="en-US" dirty="0">
                <a:latin typeface="Arial" pitchFamily="34" charset="0"/>
                <a:cs typeface="Arial" pitchFamily="34" charset="0"/>
              </a:rPr>
              <a:t>) showed significant decreases in blood pressure. Those with one variant allele (</a:t>
            </a:r>
            <a:r>
              <a:rPr lang="en-US" i="1" dirty="0">
                <a:latin typeface="Arial" pitchFamily="34" charset="0"/>
                <a:cs typeface="Arial" pitchFamily="34" charset="0"/>
              </a:rPr>
              <a:t>GR</a:t>
            </a:r>
            <a:r>
              <a:rPr lang="en-US" dirty="0">
                <a:latin typeface="Arial" pitchFamily="34" charset="0"/>
                <a:cs typeface="Arial" pitchFamily="34" charset="0"/>
              </a:rPr>
              <a:t> or </a:t>
            </a:r>
            <a:r>
              <a:rPr lang="en-US" i="1" dirty="0">
                <a:latin typeface="Arial" pitchFamily="34" charset="0"/>
                <a:cs typeface="Arial" pitchFamily="34" charset="0"/>
              </a:rPr>
              <a:t>SG</a:t>
            </a:r>
            <a:r>
              <a:rPr lang="en-US" dirty="0">
                <a:latin typeface="Arial" pitchFamily="34" charset="0"/>
                <a:cs typeface="Arial" pitchFamily="34" charset="0"/>
              </a:rPr>
              <a:t>) showed more modest decreases, and those with two variant alleles (</a:t>
            </a:r>
            <a:r>
              <a:rPr lang="en-US" i="1" dirty="0">
                <a:latin typeface="Arial" pitchFamily="34" charset="0"/>
                <a:cs typeface="Arial" pitchFamily="34" charset="0"/>
              </a:rPr>
              <a:t>GR</a:t>
            </a:r>
            <a:r>
              <a:rPr lang="en-US" dirty="0">
                <a:latin typeface="Arial" pitchFamily="34" charset="0"/>
                <a:cs typeface="Arial" pitchFamily="34" charset="0"/>
              </a:rPr>
              <a:t>/</a:t>
            </a:r>
            <a:r>
              <a:rPr lang="en-US" i="1" dirty="0">
                <a:latin typeface="Arial" pitchFamily="34" charset="0"/>
                <a:cs typeface="Arial" pitchFamily="34" charset="0"/>
              </a:rPr>
              <a:t>SG</a:t>
            </a:r>
            <a:r>
              <a:rPr lang="en-US" dirty="0">
                <a:latin typeface="Arial" pitchFamily="34" charset="0"/>
                <a:cs typeface="Arial" pitchFamily="34" charset="0"/>
              </a:rPr>
              <a:t>) showed no </a:t>
            </a:r>
            <a:r>
              <a:rPr lang="en-US" dirty="0" smtClean="0">
                <a:latin typeface="Arial" pitchFamily="34" charset="0"/>
                <a:cs typeface="Arial" pitchFamily="34" charset="0"/>
              </a:rPr>
              <a:t>decrease.</a:t>
            </a:r>
            <a:endParaRPr lang="en-US" dirty="0">
              <a:latin typeface="Arial" pitchFamily="34" charset="0"/>
              <a:cs typeface="Arial" pitchFamily="34" charset="0"/>
            </a:endParaRPr>
          </a:p>
        </p:txBody>
      </p:sp>
      <p:pic>
        <p:nvPicPr>
          <p:cNvPr id="9" name="Picture 2" descr="A bar graph shows changes in diastolic blood pressure from baseline for different genotypes.&#10;The horizontal axis shows different genotypes. The vertical axis shows change in diastolic blood pressure from baseline in millimeters of mercury ranging from negative 18 to 0, labeled in increments of 2. All data are approximate. SR SR: negative 14.5, SR GR: negative 9, SR SG: negative 6, and GR SG: negative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4079530"/>
            <a:ext cx="4480190" cy="25662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28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Genetic </a:t>
            </a:r>
            <a:r>
              <a:rPr lang="en-US" sz="3200" dirty="0" smtClean="0">
                <a:solidFill>
                  <a:srgbClr val="843C0C"/>
                </a:solidFill>
                <a:latin typeface="Arial" pitchFamily="34" charset="0"/>
                <a:cs typeface="Arial" pitchFamily="34" charset="0"/>
              </a:rPr>
              <a:t>Differences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nfluence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ndividual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esponses </a:t>
            </a:r>
            <a:r>
              <a:rPr lang="en-US" sz="3200" dirty="0">
                <a:solidFill>
                  <a:srgbClr val="843C0C"/>
                </a:solidFill>
                <a:latin typeface="Arial" pitchFamily="34" charset="0"/>
                <a:cs typeface="Arial" pitchFamily="34" charset="0"/>
              </a:rPr>
              <a:t>to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rugs </a:t>
            </a:r>
            <a:r>
              <a:rPr lang="en-US" sz="3200" dirty="0" smtClean="0">
                <a:solidFill>
                  <a:srgbClr val="843C0C"/>
                </a:solidFill>
                <a:latin typeface="Arial" pitchFamily="34" charset="0"/>
                <a:cs typeface="Arial" pitchFamily="34" charset="0"/>
              </a:rPr>
              <a:t>(</a:t>
            </a:r>
            <a:r>
              <a:rPr lang="en-US" sz="3200" dirty="0" smtClean="0">
                <a:solidFill>
                  <a:srgbClr val="843C0C"/>
                </a:solidFill>
                <a:latin typeface="Arial" pitchFamily="34" charset="0"/>
                <a:cs typeface="Arial" pitchFamily="34" charset="0"/>
              </a:rPr>
              <a:t>2/2</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865932"/>
          </a:xfrm>
        </p:spPr>
        <p:txBody>
          <a:bodyPr>
            <a:normAutofit/>
          </a:bodyPr>
          <a:lstStyle/>
          <a:p>
            <a:r>
              <a:rPr lang="en-US" sz="2200" dirty="0" err="1">
                <a:latin typeface="Arial" pitchFamily="34" charset="0"/>
                <a:cs typeface="Arial" pitchFamily="34" charset="0"/>
              </a:rPr>
              <a:t>Thiopurine</a:t>
            </a:r>
            <a:r>
              <a:rPr lang="en-US" sz="2200" dirty="0">
                <a:latin typeface="Arial" pitchFamily="34" charset="0"/>
                <a:cs typeface="Arial" pitchFamily="34" charset="0"/>
              </a:rPr>
              <a:t> drugs are used to treat leukemia, immune disorders, and inflammatory bowel </a:t>
            </a:r>
            <a:r>
              <a:rPr lang="en-US" sz="2200" dirty="0" smtClean="0">
                <a:latin typeface="Arial" pitchFamily="34" charset="0"/>
                <a:cs typeface="Arial" pitchFamily="34" charset="0"/>
              </a:rPr>
              <a:t>disease.</a:t>
            </a:r>
          </a:p>
        </p:txBody>
      </p:sp>
      <p:pic>
        <p:nvPicPr>
          <p:cNvPr id="10" name="Picture 2" descr="An illustration shows the structures of 6-thioguanine, 6-mercaptopurine, and azathioprine.&#10;All skeletal structures show a five-membered ring and a six-membered ring, each containing two nitrogen atoms, are fused together. In 6-thioguanine, a carbon atom in the six-membered ring is bonded to SH group and another carbon atom in the same ring is bonded to amide group. In 6-mercaptopurine, a carbon atom in the six-membered ring is bonded to SH group. In azathioprine, a carbon atom in the six-membered ring is bonded to sulfur atom, which is bonded to another five-membered ring consisting of two nitrogen atom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049283" y="2420413"/>
            <a:ext cx="5099408" cy="16967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6"/>
          </p:nvPr>
        </p:nvSpPr>
        <p:spPr>
          <a:xfrm>
            <a:off x="457200" y="4236720"/>
            <a:ext cx="8229600" cy="1371600"/>
          </a:xfrm>
        </p:spPr>
        <p:txBody>
          <a:bodyPr>
            <a:normAutofit/>
          </a:bodyPr>
          <a:lstStyle/>
          <a:p>
            <a:r>
              <a:rPr lang="en-US" sz="2000" dirty="0" smtClean="0">
                <a:latin typeface="Arial" pitchFamily="34" charset="0"/>
                <a:cs typeface="Arial" pitchFamily="34" charset="0"/>
              </a:rPr>
              <a:t>A small minority of patients show toxicity at low doses of these drugs because they possess a rare, less-stable variant of the enzyme </a:t>
            </a:r>
            <a:r>
              <a:rPr lang="en-US" sz="2000" dirty="0" err="1" smtClean="0">
                <a:latin typeface="Arial" pitchFamily="34" charset="0"/>
                <a:cs typeface="Arial" pitchFamily="34" charset="0"/>
              </a:rPr>
              <a:t>thiopurine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methyltransferase</a:t>
            </a:r>
            <a:r>
              <a:rPr lang="en-US" sz="2000" dirty="0" smtClean="0">
                <a:latin typeface="Arial" pitchFamily="34" charset="0"/>
                <a:cs typeface="Arial" pitchFamily="34" charset="0"/>
              </a:rPr>
              <a:t> so that they are less efficient in metabolizing the drug and it can build up to toxic levels.</a:t>
            </a:r>
          </a:p>
        </p:txBody>
      </p:sp>
      <p:pic>
        <p:nvPicPr>
          <p:cNvPr id="11" name="Picture 3" descr="An illustration shows a reaction involving 6-mercaptopurine and thiopurine methyltransferase.&#10;6-Mercaptopurine and S-adenosylmethionine in the presence of thiopurine methyltransferase undergo a reversible reaction. In the product, the hydrogen atom of the SH group of 6-mercaptopurine is replaced with a methyl group. The other products are S-adenosylhomocysteine and a hydrogen catio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26335" y="5560514"/>
            <a:ext cx="7291330" cy="12102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Drug </a:t>
            </a:r>
            <a:r>
              <a:rPr lang="en-US" dirty="0" smtClean="0">
                <a:solidFill>
                  <a:srgbClr val="843C0C"/>
                </a:solidFill>
                <a:latin typeface="Arial" pitchFamily="34" charset="0"/>
                <a:cs typeface="Arial" pitchFamily="34" charset="0"/>
              </a:rPr>
              <a:t>Development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sz="2600" dirty="0">
                <a:latin typeface="Arial" pitchFamily="34" charset="0"/>
                <a:cs typeface="Arial" pitchFamily="34" charset="0"/>
              </a:rPr>
              <a:t>Initial </a:t>
            </a:r>
            <a:r>
              <a:rPr lang="en-US" sz="2600" dirty="0" smtClean="0">
                <a:latin typeface="Arial" pitchFamily="34" charset="0"/>
                <a:cs typeface="Arial" pitchFamily="34" charset="0"/>
              </a:rPr>
              <a:t>drug-like </a:t>
            </a:r>
            <a:r>
              <a:rPr lang="en-US" sz="2600" dirty="0">
                <a:latin typeface="Arial" pitchFamily="34" charset="0"/>
                <a:cs typeface="Arial" pitchFamily="34" charset="0"/>
              </a:rPr>
              <a:t>molecules are typically discovered by two </a:t>
            </a:r>
            <a:r>
              <a:rPr lang="en-US" sz="2600" dirty="0" smtClean="0">
                <a:latin typeface="Arial" pitchFamily="34" charset="0"/>
                <a:cs typeface="Arial" pitchFamily="34" charset="0"/>
              </a:rPr>
              <a:t>fundamentally </a:t>
            </a:r>
            <a:r>
              <a:rPr lang="en-US" sz="2600" dirty="0">
                <a:latin typeface="Arial" pitchFamily="34" charset="0"/>
                <a:cs typeface="Arial" pitchFamily="34" charset="0"/>
              </a:rPr>
              <a:t>distinct </a:t>
            </a:r>
            <a:r>
              <a:rPr lang="en-US" sz="2600" dirty="0" smtClean="0">
                <a:latin typeface="Arial" pitchFamily="34" charset="0"/>
                <a:cs typeface="Arial" pitchFamily="34" charset="0"/>
              </a:rPr>
              <a:t>approaches: target-based screening or phenotypic screening.</a:t>
            </a:r>
          </a:p>
          <a:p>
            <a:pPr>
              <a:spcBef>
                <a:spcPts val="600"/>
              </a:spcBef>
              <a:spcAft>
                <a:spcPts val="600"/>
              </a:spcAft>
            </a:pPr>
            <a:r>
              <a:rPr lang="en-US" sz="2600" dirty="0" smtClean="0">
                <a:latin typeface="Arial" pitchFamily="34" charset="0"/>
                <a:cs typeface="Arial" pitchFamily="34" charset="0"/>
              </a:rPr>
              <a:t>Target-based screening involves identification of a target, which must be both (1) valid and (2) tractable (</a:t>
            </a:r>
            <a:r>
              <a:rPr lang="en-US" sz="2600" dirty="0" err="1" smtClean="0">
                <a:latin typeface="Arial" pitchFamily="34" charset="0"/>
                <a:cs typeface="Arial" pitchFamily="34" charset="0"/>
              </a:rPr>
              <a:t>druggable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Bef>
                <a:spcPts val="600"/>
              </a:spcBef>
              <a:spcAft>
                <a:spcPts val="600"/>
              </a:spcAft>
            </a:pPr>
            <a:r>
              <a:rPr lang="en-US" sz="2600" dirty="0" smtClean="0">
                <a:latin typeface="Arial" pitchFamily="34" charset="0"/>
                <a:cs typeface="Arial" pitchFamily="34" charset="0"/>
              </a:rPr>
              <a:t>In phenotypic screening, a </a:t>
            </a:r>
            <a:r>
              <a:rPr lang="en-US" sz="2600" dirty="0">
                <a:latin typeface="Arial" pitchFamily="34" charset="0"/>
                <a:cs typeface="Arial" pitchFamily="34" charset="0"/>
              </a:rPr>
              <a:t>biological effect is known before the target is </a:t>
            </a:r>
            <a:r>
              <a:rPr lang="en-US" sz="2600" dirty="0" smtClean="0">
                <a:latin typeface="Arial" pitchFamily="34" charset="0"/>
                <a:cs typeface="Arial" pitchFamily="34" charset="0"/>
              </a:rPr>
              <a:t>identified; </a:t>
            </a:r>
            <a:r>
              <a:rPr lang="en-US" sz="2600" dirty="0">
                <a:latin typeface="Arial" pitchFamily="34" charset="0"/>
                <a:cs typeface="Arial" pitchFamily="34" charset="0"/>
              </a:rPr>
              <a:t>t</a:t>
            </a:r>
            <a:r>
              <a:rPr lang="en-US" sz="2600" dirty="0" smtClean="0">
                <a:latin typeface="Arial" pitchFamily="34" charset="0"/>
                <a:cs typeface="Arial" pitchFamily="34" charset="0"/>
              </a:rPr>
              <a:t>he </a:t>
            </a:r>
            <a:r>
              <a:rPr lang="en-US" sz="2600" dirty="0">
                <a:latin typeface="Arial" pitchFamily="34" charset="0"/>
                <a:cs typeface="Arial" pitchFamily="34" charset="0"/>
              </a:rPr>
              <a:t>mode of action of the compound is only later </a:t>
            </a:r>
            <a:r>
              <a:rPr lang="en-US" sz="2600" dirty="0" smtClean="0">
                <a:latin typeface="Arial" pitchFamily="34" charset="0"/>
                <a:cs typeface="Arial" pitchFamily="34" charset="0"/>
              </a:rPr>
              <a:t>identified.</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773889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3C0C"/>
                </a:solidFill>
                <a:latin typeface="Arial" pitchFamily="34" charset="0"/>
                <a:cs typeface="Arial" pitchFamily="34" charset="0"/>
              </a:rPr>
              <a:t>Section 28.4 </a:t>
            </a:r>
            <a:r>
              <a:rPr lang="en-US" sz="3200" dirty="0">
                <a:solidFill>
                  <a:srgbClr val="843C0C"/>
                </a:solidFill>
                <a:latin typeface="Arial" pitchFamily="34" charset="0"/>
                <a:cs typeface="Arial" pitchFamily="34" charset="0"/>
              </a:rPr>
              <a:t>The Clinical Development of Drugs Proceeds Through Several </a:t>
            </a:r>
            <a:r>
              <a:rPr lang="en-US" sz="3200" dirty="0" smtClean="0">
                <a:solidFill>
                  <a:srgbClr val="843C0C"/>
                </a:solidFill>
                <a:latin typeface="Arial" pitchFamily="34" charset="0"/>
                <a:cs typeface="Arial" pitchFamily="34" charset="0"/>
              </a:rPr>
              <a:t>Phases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92159"/>
          </a:xfrm>
        </p:spPr>
        <p:txBody>
          <a:bodyPr>
            <a:normAutofit/>
          </a:bodyPr>
          <a:lstStyle/>
          <a:p>
            <a:pPr>
              <a:spcAft>
                <a:spcPts val="1200"/>
              </a:spcAft>
            </a:pPr>
            <a:r>
              <a:rPr lang="en-US" sz="2000" dirty="0">
                <a:latin typeface="Arial" pitchFamily="34" charset="0"/>
                <a:cs typeface="Arial" pitchFamily="34" charset="0"/>
              </a:rPr>
              <a:t>Clinical trials are time-consuming and </a:t>
            </a:r>
            <a:r>
              <a:rPr lang="en-US" sz="2000" dirty="0" smtClean="0">
                <a:latin typeface="Arial" pitchFamily="34" charset="0"/>
                <a:cs typeface="Arial" pitchFamily="34" charset="0"/>
              </a:rPr>
              <a:t>expensive. They are </a:t>
            </a:r>
            <a:r>
              <a:rPr lang="en-US" sz="2000" dirty="0">
                <a:latin typeface="Arial" pitchFamily="34" charset="0"/>
                <a:cs typeface="Arial" pitchFamily="34" charset="0"/>
              </a:rPr>
              <a:t>conducted in the following phases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lvl="1">
              <a:spcAft>
                <a:spcPts val="1200"/>
              </a:spcAft>
              <a:buFont typeface="Arial" pitchFamily="34" charset="0"/>
              <a:buChar char="–"/>
            </a:pPr>
            <a:r>
              <a:rPr lang="en-US" sz="1800" dirty="0">
                <a:latin typeface="Arial" pitchFamily="34" charset="0"/>
                <a:cs typeface="Arial" pitchFamily="34" charset="0"/>
              </a:rPr>
              <a:t>Phase I trials involve a small number of healthy volunteers who take the drug and are monitored for signs of toxicity over a range of </a:t>
            </a:r>
            <a:r>
              <a:rPr lang="en-US" sz="1800" dirty="0" smtClean="0">
                <a:latin typeface="Arial" pitchFamily="34" charset="0"/>
                <a:cs typeface="Arial" pitchFamily="34" charset="0"/>
              </a:rPr>
              <a:t>doses.</a:t>
            </a:r>
            <a:endParaRPr lang="en-US" sz="1800" dirty="0">
              <a:latin typeface="Arial" pitchFamily="34" charset="0"/>
              <a:cs typeface="Arial" pitchFamily="34" charset="0"/>
            </a:endParaRPr>
          </a:p>
          <a:p>
            <a:pPr lvl="1">
              <a:spcAft>
                <a:spcPts val="1200"/>
              </a:spcAft>
              <a:buFont typeface="Arial" pitchFamily="34" charset="0"/>
              <a:buChar char="–"/>
            </a:pPr>
            <a:r>
              <a:rPr lang="en-US" sz="1800" dirty="0">
                <a:latin typeface="Arial" pitchFamily="34" charset="0"/>
                <a:cs typeface="Arial" pitchFamily="34" charset="0"/>
              </a:rPr>
              <a:t>Phase II trials test the efficacy of the drug in a small number of persons who might benefit from the drug. Such trials are usually double-blinded where neither the experimenter nor the test subjects know who has been treated with the drug or with the </a:t>
            </a:r>
            <a:r>
              <a:rPr lang="en-US" sz="1800" dirty="0" smtClean="0">
                <a:latin typeface="Arial" pitchFamily="34" charset="0"/>
                <a:cs typeface="Arial" pitchFamily="34" charset="0"/>
              </a:rPr>
              <a:t>placebo.</a:t>
            </a:r>
            <a:endParaRPr lang="en-US" sz="1800" dirty="0">
              <a:latin typeface="Arial" pitchFamily="34" charset="0"/>
              <a:cs typeface="Arial" pitchFamily="34" charset="0"/>
            </a:endParaRPr>
          </a:p>
          <a:p>
            <a:pPr lvl="1">
              <a:spcAft>
                <a:spcPts val="1200"/>
              </a:spcAft>
              <a:buFont typeface="Arial" pitchFamily="34" charset="0"/>
              <a:buChar char="–"/>
            </a:pPr>
            <a:r>
              <a:rPr lang="en-US" sz="1800" dirty="0">
                <a:latin typeface="Arial" pitchFamily="34" charset="0"/>
                <a:cs typeface="Arial" pitchFamily="34" charset="0"/>
              </a:rPr>
              <a:t>Phase III trials are similar to those of phase II, but with much larger subject </a:t>
            </a:r>
            <a:r>
              <a:rPr lang="en-US" sz="1800" dirty="0" smtClean="0">
                <a:latin typeface="Arial" pitchFamily="34" charset="0"/>
                <a:cs typeface="Arial" pitchFamily="34" charset="0"/>
              </a:rPr>
              <a:t>pools.</a:t>
            </a:r>
            <a:endParaRPr lang="en-US" sz="1800" dirty="0">
              <a:latin typeface="Arial" pitchFamily="34" charset="0"/>
              <a:cs typeface="Arial" pitchFamily="34" charset="0"/>
            </a:endParaRPr>
          </a:p>
          <a:p>
            <a:pPr lvl="1">
              <a:spcAft>
                <a:spcPts val="1200"/>
              </a:spcAft>
              <a:buFont typeface="Arial" pitchFamily="34" charset="0"/>
              <a:buChar char="–"/>
            </a:pPr>
            <a:r>
              <a:rPr lang="en-US" sz="1800" dirty="0">
                <a:latin typeface="Arial" pitchFamily="34" charset="0"/>
                <a:cs typeface="Arial" pitchFamily="34" charset="0"/>
              </a:rPr>
              <a:t>Phase IV trials are clinical trials run after a drug has entered the market and may reveal low-frequency side </a:t>
            </a:r>
            <a:r>
              <a:rPr lang="en-US" sz="1800" dirty="0" smtClean="0">
                <a:latin typeface="Arial" pitchFamily="34" charset="0"/>
                <a:cs typeface="Arial" pitchFamily="34" charset="0"/>
              </a:rPr>
              <a:t>effects.</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848658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Clinical-trial </a:t>
            </a:r>
            <a:r>
              <a:rPr lang="en-US" dirty="0" smtClean="0">
                <a:solidFill>
                  <a:srgbClr val="843C0C"/>
                </a:solidFill>
                <a:latin typeface="Arial" pitchFamily="34" charset="0"/>
                <a:cs typeface="Arial" pitchFamily="34" charset="0"/>
              </a:rPr>
              <a:t>Phases</a:t>
            </a:r>
            <a:endParaRPr lang="en-US" dirty="0">
              <a:solidFill>
                <a:srgbClr val="843C0C"/>
              </a:solidFill>
              <a:latin typeface="Arial" pitchFamily="34" charset="0"/>
              <a:cs typeface="Arial" pitchFamily="34" charset="0"/>
            </a:endParaRPr>
          </a:p>
        </p:txBody>
      </p:sp>
      <p:pic>
        <p:nvPicPr>
          <p:cNvPr id="9" name="Picture 2" descr="An illustration shows four phases of clinical trials.&#10;After preclinical drug discovery, there are four phases: Phase 1 examines safety; phase 2 examines safety, efficacy, and dosage; phase 3 examines safety, efficacy, and side effects; and phase 4 examines low-frequency side effects. Phase 4 includes clinical use of the drug. As the phases progress, the duration of each phase increas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463165"/>
            <a:ext cx="8923807" cy="1536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2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935" y="274638"/>
            <a:ext cx="8722759" cy="1143000"/>
          </a:xfrm>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Evolution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Drug </a:t>
            </a:r>
            <a:r>
              <a:rPr lang="en-US" sz="2800" dirty="0">
                <a:solidFill>
                  <a:srgbClr val="843C0C"/>
                </a:solidFill>
                <a:latin typeface="Arial" pitchFamily="34" charset="0"/>
                <a:cs typeface="Arial" pitchFamily="34" charset="0"/>
              </a:rPr>
              <a:t>R</a:t>
            </a:r>
            <a:r>
              <a:rPr lang="en-US" sz="2800" dirty="0" smtClean="0">
                <a:solidFill>
                  <a:srgbClr val="843C0C"/>
                </a:solidFill>
                <a:latin typeface="Arial" pitchFamily="34" charset="0"/>
                <a:cs typeface="Arial" pitchFamily="34" charset="0"/>
              </a:rPr>
              <a:t>esistance </a:t>
            </a:r>
            <a:r>
              <a:rPr lang="en-US" sz="2800" dirty="0">
                <a:solidFill>
                  <a:srgbClr val="843C0C"/>
                </a:solidFill>
                <a:latin typeface="Arial" pitchFamily="34" charset="0"/>
                <a:cs typeface="Arial" pitchFamily="34" charset="0"/>
              </a:rPr>
              <a:t>can </a:t>
            </a:r>
            <a:r>
              <a:rPr lang="en-US" sz="2800" dirty="0" smtClean="0">
                <a:solidFill>
                  <a:srgbClr val="843C0C"/>
                </a:solidFill>
                <a:latin typeface="Arial" pitchFamily="34" charset="0"/>
                <a:cs typeface="Arial" pitchFamily="34" charset="0"/>
              </a:rPr>
              <a:t>Limit </a:t>
            </a:r>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Utility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Drugs </a:t>
            </a:r>
            <a:r>
              <a:rPr lang="en-US" sz="2800" dirty="0">
                <a:solidFill>
                  <a:srgbClr val="843C0C"/>
                </a:solidFill>
                <a:latin typeface="Arial" pitchFamily="34" charset="0"/>
                <a:cs typeface="Arial" pitchFamily="34" charset="0"/>
              </a:rPr>
              <a:t>for </a:t>
            </a:r>
            <a:r>
              <a:rPr lang="en-US" sz="2800" dirty="0">
                <a:solidFill>
                  <a:srgbClr val="843C0C"/>
                </a:solidFill>
                <a:latin typeface="Arial" pitchFamily="34" charset="0"/>
                <a:cs typeface="Arial" pitchFamily="34" charset="0"/>
              </a:rPr>
              <a:t>I</a:t>
            </a:r>
            <a:r>
              <a:rPr lang="en-US" sz="2800" dirty="0" smtClean="0">
                <a:solidFill>
                  <a:srgbClr val="843C0C"/>
                </a:solidFill>
                <a:latin typeface="Arial" pitchFamily="34" charset="0"/>
                <a:cs typeface="Arial" pitchFamily="34" charset="0"/>
              </a:rPr>
              <a:t>nfectious Agents </a:t>
            </a:r>
            <a:r>
              <a:rPr lang="en-US" sz="2800" dirty="0">
                <a:solidFill>
                  <a:srgbClr val="843C0C"/>
                </a:solidFill>
                <a:latin typeface="Arial" pitchFamily="34" charset="0"/>
                <a:cs typeface="Arial" pitchFamily="34" charset="0"/>
              </a:rPr>
              <a:t>and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ancer</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3002453"/>
          </a:xfrm>
        </p:spPr>
        <p:txBody>
          <a:bodyPr>
            <a:normAutofit/>
          </a:bodyPr>
          <a:lstStyle/>
          <a:p>
            <a:pPr>
              <a:spcBef>
                <a:spcPts val="600"/>
              </a:spcBef>
              <a:spcAft>
                <a:spcPts val="600"/>
              </a:spcAft>
            </a:pPr>
            <a:r>
              <a:rPr lang="en-US" sz="2200" dirty="0">
                <a:latin typeface="Arial" pitchFamily="34" charset="0"/>
                <a:cs typeface="Arial" pitchFamily="34" charset="0"/>
              </a:rPr>
              <a:t>In some instances, drugs that effectively treat cancer or infectious </a:t>
            </a:r>
            <a:r>
              <a:rPr lang="en-US" sz="2200" dirty="0" smtClean="0">
                <a:latin typeface="Arial" pitchFamily="34" charset="0"/>
                <a:cs typeface="Arial" pitchFamily="34" charset="0"/>
              </a:rPr>
              <a:t>diseases </a:t>
            </a:r>
            <a:r>
              <a:rPr lang="en-US" sz="2200" dirty="0">
                <a:latin typeface="Arial" pitchFamily="34" charset="0"/>
                <a:cs typeface="Arial" pitchFamily="34" charset="0"/>
              </a:rPr>
              <a:t>lose their potency over </a:t>
            </a:r>
            <a:r>
              <a:rPr lang="en-US" sz="2200" dirty="0" smtClean="0">
                <a:latin typeface="Arial" pitchFamily="34" charset="0"/>
                <a:cs typeface="Arial" pitchFamily="34" charset="0"/>
              </a:rPr>
              <a:t>time, and the </a:t>
            </a:r>
            <a:r>
              <a:rPr lang="en-US" sz="2200" dirty="0">
                <a:latin typeface="Arial" pitchFamily="34" charset="0"/>
                <a:cs typeface="Arial" pitchFamily="34" charset="0"/>
              </a:rPr>
              <a:t>cancer cells and pathogens become resistant to the </a:t>
            </a:r>
            <a:r>
              <a:rPr lang="en-US" sz="2200" dirty="0" smtClean="0">
                <a:latin typeface="Arial" pitchFamily="34" charset="0"/>
                <a:cs typeface="Arial" pitchFamily="34" charset="0"/>
              </a:rPr>
              <a:t>drug.</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In the case of HIV, mutations in the protease occur that render the enzyme less sensitive to protease </a:t>
            </a:r>
            <a:r>
              <a:rPr lang="en-US" sz="2200" dirty="0" smtClean="0">
                <a:latin typeface="Arial" pitchFamily="34" charset="0"/>
                <a:cs typeface="Arial" pitchFamily="34" charset="0"/>
              </a:rPr>
              <a:t>inhibitors.</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Some pathogens acquire enzymes that inactivate drugs. Penicillin </a:t>
            </a:r>
            <a:r>
              <a:rPr lang="en-US" sz="2200" dirty="0" smtClean="0">
                <a:latin typeface="Arial" pitchFamily="34" charset="0"/>
                <a:cs typeface="Arial" pitchFamily="34" charset="0"/>
              </a:rPr>
              <a:t>can be </a:t>
            </a:r>
            <a:r>
              <a:rPr lang="en-US" sz="2200" dirty="0">
                <a:latin typeface="Arial" pitchFamily="34" charset="0"/>
                <a:cs typeface="Arial" pitchFamily="34" charset="0"/>
              </a:rPr>
              <a:t>inactivated by </a:t>
            </a:r>
            <a:r>
              <a:rPr lang="en-US" sz="2200" dirty="0" smtClean="0">
                <a:latin typeface="Arial" pitchFamily="34" charset="0"/>
                <a:cs typeface="Arial" pitchFamily="34" charset="0"/>
              </a:rPr>
              <a:t>β-lactamase.</a:t>
            </a:r>
            <a:endParaRPr lang="en-US" sz="2200" dirty="0">
              <a:latin typeface="Arial" pitchFamily="34" charset="0"/>
              <a:cs typeface="Arial" pitchFamily="34" charset="0"/>
            </a:endParaRPr>
          </a:p>
        </p:txBody>
      </p:sp>
      <p:pic>
        <p:nvPicPr>
          <p:cNvPr id="9" name="Picture 2" descr="An equation shows a reaction that inactivates penicillin.&#10;Penicillin and water in the presence of beta-lactamase undergo a reversible reaction. In the product, the beta-lactam ring has been broke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25573" y="4602654"/>
            <a:ext cx="6692855" cy="21029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55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Monoclonal </a:t>
            </a:r>
            <a:r>
              <a:rPr lang="en-US" dirty="0" smtClean="0">
                <a:solidFill>
                  <a:srgbClr val="843C0C"/>
                </a:solidFill>
                <a:latin typeface="Arial" pitchFamily="34" charset="0"/>
                <a:cs typeface="Arial" pitchFamily="34" charset="0"/>
              </a:rPr>
              <a:t>Antibodies</a:t>
            </a:r>
            <a:r>
              <a:rPr lang="en-US" dirty="0">
                <a:solidFill>
                  <a:srgbClr val="843C0C"/>
                </a:solidFill>
                <a:latin typeface="Arial" pitchFamily="34" charset="0"/>
                <a:cs typeface="Arial" pitchFamily="34" charset="0"/>
              </a:rPr>
              <a:t>: Expanding the </a:t>
            </a:r>
            <a:r>
              <a:rPr lang="en-US" dirty="0" smtClean="0">
                <a:solidFill>
                  <a:srgbClr val="843C0C"/>
                </a:solidFill>
                <a:latin typeface="Arial" pitchFamily="34" charset="0"/>
                <a:cs typeface="Arial" pitchFamily="34" charset="0"/>
              </a:rPr>
              <a:t>Drug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eveloper’s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oolbox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pPr>
              <a:spcBef>
                <a:spcPts val="600"/>
              </a:spcBef>
              <a:spcAft>
                <a:spcPts val="600"/>
              </a:spcAft>
            </a:pPr>
            <a:r>
              <a:rPr lang="en-US" sz="2200" dirty="0" smtClean="0">
                <a:latin typeface="Arial" pitchFamily="34" charset="0"/>
                <a:cs typeface="Arial" pitchFamily="34" charset="0"/>
              </a:rPr>
              <a:t>Although many drugs are small molecules, proteins (biologics) can be useful as well; monoclonal antibodies are one example.</a:t>
            </a:r>
            <a:endParaRPr lang="en-US" sz="2200" dirty="0">
              <a:latin typeface="Arial" pitchFamily="34" charset="0"/>
              <a:cs typeface="Arial" pitchFamily="34" charset="0"/>
            </a:endParaRPr>
          </a:p>
          <a:p>
            <a:pPr>
              <a:spcBef>
                <a:spcPts val="600"/>
              </a:spcBef>
              <a:spcAft>
                <a:spcPts val="600"/>
              </a:spcAft>
            </a:pPr>
            <a:r>
              <a:rPr lang="en-US" sz="2200" dirty="0" smtClean="0">
                <a:latin typeface="Arial" pitchFamily="34" charset="0"/>
                <a:cs typeface="Arial" pitchFamily="34" charset="0"/>
              </a:rPr>
              <a:t>Advantages of monoclonal antibodies:</a:t>
            </a:r>
          </a:p>
          <a:p>
            <a:pPr lvl="1">
              <a:spcBef>
                <a:spcPts val="600"/>
              </a:spcBef>
              <a:spcAft>
                <a:spcPts val="600"/>
              </a:spcAft>
              <a:buFont typeface="Arial" pitchFamily="34" charset="0"/>
              <a:buChar char="–"/>
            </a:pPr>
            <a:r>
              <a:rPr lang="en-US" sz="2000" dirty="0" smtClean="0">
                <a:latin typeface="Arial" pitchFamily="34" charset="0"/>
                <a:cs typeface="Arial" pitchFamily="34" charset="0"/>
              </a:rPr>
              <a:t>They recognize a larger surface area of the target, which can allow high potency.</a:t>
            </a:r>
          </a:p>
          <a:p>
            <a:pPr lvl="1">
              <a:spcBef>
                <a:spcPts val="600"/>
              </a:spcBef>
              <a:spcAft>
                <a:spcPts val="600"/>
              </a:spcAft>
              <a:buFont typeface="Arial" pitchFamily="34" charset="0"/>
              <a:buChar char="–"/>
            </a:pPr>
            <a:r>
              <a:rPr lang="en-US" sz="2000" dirty="0">
                <a:latin typeface="Arial" pitchFamily="34" charset="0"/>
                <a:cs typeface="Arial" pitchFamily="34" charset="0"/>
              </a:rPr>
              <a:t>T</a:t>
            </a:r>
            <a:r>
              <a:rPr lang="en-US" sz="2000" dirty="0" smtClean="0">
                <a:latin typeface="Arial" pitchFamily="34" charset="0"/>
                <a:cs typeface="Arial" pitchFamily="34" charset="0"/>
              </a:rPr>
              <a:t>he </a:t>
            </a:r>
            <a:r>
              <a:rPr lang="en-US" sz="2000" dirty="0">
                <a:latin typeface="Arial" pitchFamily="34" charset="0"/>
                <a:cs typeface="Arial" pitchFamily="34" charset="0"/>
              </a:rPr>
              <a:t>Fc region of monoclonal antibodies binds to an endogenous salvage pathway </a:t>
            </a:r>
            <a:r>
              <a:rPr lang="en-US" sz="2000" dirty="0" smtClean="0">
                <a:latin typeface="Arial" pitchFamily="34" charset="0"/>
                <a:cs typeface="Arial" pitchFamily="34" charset="0"/>
              </a:rPr>
              <a:t>receptor</a:t>
            </a:r>
            <a:r>
              <a:rPr lang="en-US" sz="2000" dirty="0">
                <a:latin typeface="Arial" pitchFamily="34" charset="0"/>
                <a:cs typeface="Arial" pitchFamily="34" charset="0"/>
              </a:rPr>
              <a:t> </a:t>
            </a:r>
            <a:r>
              <a:rPr lang="en-US" sz="2000" dirty="0" smtClean="0">
                <a:latin typeface="Arial" pitchFamily="34" charset="0"/>
                <a:cs typeface="Arial" pitchFamily="34" charset="0"/>
              </a:rPr>
              <a:t>(the </a:t>
            </a:r>
            <a:r>
              <a:rPr lang="en-US" sz="2000" i="1" dirty="0">
                <a:latin typeface="Arial" pitchFamily="34" charset="0"/>
                <a:cs typeface="Arial" pitchFamily="34" charset="0"/>
              </a:rPr>
              <a:t>neonatal Fc </a:t>
            </a:r>
            <a:r>
              <a:rPr lang="en-US" sz="2000" i="1" dirty="0" smtClean="0">
                <a:latin typeface="Arial" pitchFamily="34" charset="0"/>
                <a:cs typeface="Arial" pitchFamily="34" charset="0"/>
              </a:rPr>
              <a:t>receptor</a:t>
            </a:r>
            <a:r>
              <a:rPr lang="en-US" sz="2000" dirty="0" smtClean="0">
                <a:latin typeface="Arial" pitchFamily="34" charset="0"/>
                <a:cs typeface="Arial" pitchFamily="34" charset="0"/>
              </a:rPr>
              <a:t>,</a:t>
            </a:r>
            <a:r>
              <a:rPr lang="en-US" sz="2000" i="1" dirty="0" smtClean="0">
                <a:latin typeface="Arial" pitchFamily="34" charset="0"/>
                <a:cs typeface="Arial" pitchFamily="34" charset="0"/>
              </a:rPr>
              <a:t> </a:t>
            </a:r>
            <a:r>
              <a:rPr lang="en-US" sz="2000" dirty="0" err="1" smtClean="0">
                <a:latin typeface="Arial" pitchFamily="34" charset="0"/>
                <a:cs typeface="Arial" pitchFamily="34" charset="0"/>
              </a:rPr>
              <a:t>FcRn</a:t>
            </a:r>
            <a:r>
              <a:rPr lang="en-US" sz="2000" dirty="0">
                <a:latin typeface="Arial" pitchFamily="34" charset="0"/>
                <a:cs typeface="Arial" pitchFamily="34" charset="0"/>
              </a:rPr>
              <a:t>)</a:t>
            </a:r>
            <a:r>
              <a:rPr lang="en-US" sz="2000" dirty="0" smtClean="0">
                <a:latin typeface="Arial" pitchFamily="34" charset="0"/>
                <a:cs typeface="Arial" pitchFamily="34" charset="0"/>
              </a:rPr>
              <a:t>, </a:t>
            </a:r>
            <a:r>
              <a:rPr lang="en-US" sz="2000" dirty="0">
                <a:latin typeface="Arial" pitchFamily="34" charset="0"/>
                <a:cs typeface="Arial" pitchFamily="34" charset="0"/>
              </a:rPr>
              <a:t>permitting the drug to persist in an active form for very long half-</a:t>
            </a:r>
            <a:r>
              <a:rPr lang="en-US" sz="2000" dirty="0" smtClean="0">
                <a:latin typeface="Arial" pitchFamily="34" charset="0"/>
                <a:cs typeface="Arial" pitchFamily="34" charset="0"/>
              </a:rPr>
              <a:t>lives (~weeks). Therefore, </a:t>
            </a:r>
            <a:r>
              <a:rPr lang="en-US" sz="2000" dirty="0">
                <a:latin typeface="Arial" pitchFamily="34" charset="0"/>
                <a:cs typeface="Arial" pitchFamily="34" charset="0"/>
              </a:rPr>
              <a:t>monoclonal antibodies can be dosed much less frequently </a:t>
            </a:r>
            <a:r>
              <a:rPr lang="en-US" sz="2000" dirty="0" smtClean="0">
                <a:latin typeface="Arial" pitchFamily="34" charset="0"/>
                <a:cs typeface="Arial" pitchFamily="34" charset="0"/>
              </a:rPr>
              <a:t>(weekly to monthly) </a:t>
            </a:r>
            <a:r>
              <a:rPr lang="en-US" sz="2000" dirty="0">
                <a:latin typeface="Arial" pitchFamily="34" charset="0"/>
                <a:cs typeface="Arial" pitchFamily="34" charset="0"/>
              </a:rPr>
              <a:t>than small-molecule drugs </a:t>
            </a:r>
            <a:r>
              <a:rPr lang="en-US" sz="2000" dirty="0" smtClean="0">
                <a:latin typeface="Arial" pitchFamily="34" charset="0"/>
                <a:cs typeface="Arial" pitchFamily="34" charset="0"/>
              </a:rPr>
              <a:t>(~daily).</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714725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solidFill>
                  <a:srgbClr val="843C0C"/>
                </a:solidFill>
                <a:latin typeface="Arial" pitchFamily="34" charset="0"/>
                <a:cs typeface="Arial" pitchFamily="34" charset="0"/>
              </a:rPr>
              <a:t>Monoclonal Antibodies: Expanding the Drug Developer’s </a:t>
            </a:r>
            <a:r>
              <a:rPr lang="en-US">
                <a:solidFill>
                  <a:srgbClr val="843C0C"/>
                </a:solidFill>
                <a:latin typeface="Arial" pitchFamily="34" charset="0"/>
                <a:cs typeface="Arial" pitchFamily="34" charset="0"/>
              </a:rPr>
              <a:t>Toolbox </a:t>
            </a:r>
            <a:r>
              <a:rPr lang="en-US" smtClean="0">
                <a:solidFill>
                  <a:srgbClr val="843C0C"/>
                </a:solidFill>
                <a:latin typeface="Arial" pitchFamily="34" charset="0"/>
                <a:cs typeface="Arial" pitchFamily="34" charset="0"/>
              </a:rPr>
              <a:t>(2/2</a:t>
            </a:r>
            <a:r>
              <a:rPr lang="en-US">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pPr>
              <a:lnSpc>
                <a:spcPct val="120000"/>
              </a:lnSpc>
            </a:pPr>
            <a:r>
              <a:rPr lang="en-US" sz="2600" dirty="0" smtClean="0">
                <a:latin typeface="Arial" pitchFamily="34" charset="0"/>
                <a:cs typeface="Arial" pitchFamily="34" charset="0"/>
              </a:rPr>
              <a:t>Limitations of </a:t>
            </a:r>
            <a:r>
              <a:rPr lang="en-US" sz="2600" dirty="0">
                <a:latin typeface="Arial" pitchFamily="34" charset="0"/>
                <a:cs typeface="Arial" pitchFamily="34" charset="0"/>
              </a:rPr>
              <a:t>monoclonal antibodies</a:t>
            </a:r>
            <a:r>
              <a:rPr lang="en-US" sz="2600" dirty="0" smtClean="0">
                <a:latin typeface="Arial" pitchFamily="34" charset="0"/>
                <a:cs typeface="Arial" pitchFamily="34" charset="0"/>
              </a:rPr>
              <a:t>:</a:t>
            </a:r>
          </a:p>
          <a:p>
            <a:pPr lvl="1">
              <a:lnSpc>
                <a:spcPct val="120000"/>
              </a:lnSpc>
              <a:buFont typeface="Arial" pitchFamily="34" charset="0"/>
              <a:buChar char="–"/>
            </a:pPr>
            <a:r>
              <a:rPr lang="en-US" sz="2300" dirty="0" smtClean="0">
                <a:latin typeface="Arial" pitchFamily="34" charset="0"/>
                <a:cs typeface="Arial" pitchFamily="34" charset="0"/>
              </a:rPr>
              <a:t>As proteins</a:t>
            </a:r>
            <a:r>
              <a:rPr lang="en-US" sz="2300" dirty="0">
                <a:latin typeface="Arial" pitchFamily="34" charset="0"/>
                <a:cs typeface="Arial" pitchFamily="34" charset="0"/>
              </a:rPr>
              <a:t>, they </a:t>
            </a:r>
            <a:r>
              <a:rPr lang="en-US" sz="2300" dirty="0" smtClean="0">
                <a:latin typeface="Arial" pitchFamily="34" charset="0"/>
                <a:cs typeface="Arial" pitchFamily="34" charset="0"/>
              </a:rPr>
              <a:t>cannot withstand </a:t>
            </a:r>
            <a:r>
              <a:rPr lang="en-US" sz="2300" dirty="0">
                <a:latin typeface="Arial" pitchFamily="34" charset="0"/>
                <a:cs typeface="Arial" pitchFamily="34" charset="0"/>
              </a:rPr>
              <a:t>the harsh environment of the gastrointestinal </a:t>
            </a:r>
            <a:r>
              <a:rPr lang="en-US" sz="2300" dirty="0" smtClean="0">
                <a:latin typeface="Arial" pitchFamily="34" charset="0"/>
                <a:cs typeface="Arial" pitchFamily="34" charset="0"/>
              </a:rPr>
              <a:t>tract, so convenient oral administration is not appropriate.</a:t>
            </a:r>
          </a:p>
          <a:p>
            <a:pPr lvl="1">
              <a:lnSpc>
                <a:spcPct val="120000"/>
              </a:lnSpc>
              <a:buFont typeface="Arial" pitchFamily="34" charset="0"/>
              <a:buChar char="–"/>
            </a:pPr>
            <a:r>
              <a:rPr lang="en-US" sz="2300" dirty="0">
                <a:latin typeface="Arial" pitchFamily="34" charset="0"/>
                <a:cs typeface="Arial" pitchFamily="34" charset="0"/>
              </a:rPr>
              <a:t>A</a:t>
            </a:r>
            <a:r>
              <a:rPr lang="en-US" sz="2300" dirty="0" smtClean="0">
                <a:latin typeface="Arial" pitchFamily="34" charset="0"/>
                <a:cs typeface="Arial" pitchFamily="34" charset="0"/>
              </a:rPr>
              <a:t>ntibodies </a:t>
            </a:r>
            <a:r>
              <a:rPr lang="en-US" sz="2300" dirty="0">
                <a:latin typeface="Arial" pitchFamily="34" charset="0"/>
                <a:cs typeface="Arial" pitchFamily="34" charset="0"/>
              </a:rPr>
              <a:t>do not cross membranes readily, so </a:t>
            </a:r>
            <a:r>
              <a:rPr lang="en-US" sz="2300" dirty="0" smtClean="0">
                <a:latin typeface="Arial" pitchFamily="34" charset="0"/>
                <a:cs typeface="Arial" pitchFamily="34" charset="0"/>
              </a:rPr>
              <a:t>typically they can only be used against </a:t>
            </a:r>
            <a:r>
              <a:rPr lang="en-US" sz="2300" dirty="0">
                <a:latin typeface="Arial" pitchFamily="34" charset="0"/>
                <a:cs typeface="Arial" pitchFamily="34" charset="0"/>
              </a:rPr>
              <a:t>secreted or cell-surface </a:t>
            </a:r>
            <a:r>
              <a:rPr lang="en-US" sz="2300" dirty="0" smtClean="0">
                <a:latin typeface="Arial" pitchFamily="34" charset="0"/>
                <a:cs typeface="Arial" pitchFamily="34" charset="0"/>
              </a:rPr>
              <a:t>targets.</a:t>
            </a:r>
            <a:endParaRPr lang="en-US" sz="2300" dirty="0">
              <a:latin typeface="Arial" pitchFamily="34" charset="0"/>
              <a:cs typeface="Arial" pitchFamily="34" charset="0"/>
            </a:endParaRPr>
          </a:p>
          <a:p>
            <a:pPr>
              <a:lnSpc>
                <a:spcPct val="120000"/>
              </a:lnSpc>
            </a:pPr>
            <a:r>
              <a:rPr lang="en-US" sz="2600" dirty="0" smtClean="0">
                <a:latin typeface="Arial" pitchFamily="34" charset="0"/>
                <a:cs typeface="Arial" pitchFamily="34" charset="0"/>
              </a:rPr>
              <a:t>Possible mechanisms of monoclonal antibodies:</a:t>
            </a:r>
          </a:p>
          <a:p>
            <a:pPr lvl="1">
              <a:lnSpc>
                <a:spcPct val="120000"/>
              </a:lnSpc>
              <a:buFont typeface="Arial" pitchFamily="34" charset="0"/>
              <a:buChar char="–"/>
            </a:pPr>
            <a:r>
              <a:rPr lang="en-US" sz="2300" dirty="0" smtClean="0">
                <a:latin typeface="Arial" pitchFamily="34" charset="0"/>
                <a:cs typeface="Arial" pitchFamily="34" charset="0"/>
              </a:rPr>
              <a:t>Some are </a:t>
            </a:r>
            <a:r>
              <a:rPr lang="en-US" sz="2300" dirty="0">
                <a:latin typeface="Arial" pitchFamily="34" charset="0"/>
                <a:cs typeface="Arial" pitchFamily="34" charset="0"/>
              </a:rPr>
              <a:t>antagonists, blocking receptors from interacting with their corresponding </a:t>
            </a:r>
            <a:r>
              <a:rPr lang="en-US" sz="2300" dirty="0" smtClean="0">
                <a:latin typeface="Arial" pitchFamily="34" charset="0"/>
                <a:cs typeface="Arial" pitchFamily="34" charset="0"/>
              </a:rPr>
              <a:t>ligands.</a:t>
            </a:r>
          </a:p>
          <a:p>
            <a:pPr lvl="1">
              <a:lnSpc>
                <a:spcPct val="120000"/>
              </a:lnSpc>
              <a:buFont typeface="Arial" pitchFamily="34" charset="0"/>
              <a:buChar char="–"/>
            </a:pPr>
            <a:r>
              <a:rPr lang="en-US" sz="2300" dirty="0" smtClean="0">
                <a:latin typeface="Arial" pitchFamily="34" charset="0"/>
                <a:cs typeface="Arial" pitchFamily="34" charset="0"/>
              </a:rPr>
              <a:t>Some bind circulating ligands, blocking them from performing their functions.</a:t>
            </a:r>
          </a:p>
          <a:p>
            <a:pPr lvl="1">
              <a:lnSpc>
                <a:spcPct val="120000"/>
              </a:lnSpc>
              <a:buFont typeface="Arial" pitchFamily="34" charset="0"/>
              <a:buChar char="–"/>
            </a:pPr>
            <a:r>
              <a:rPr lang="en-US" sz="2300" dirty="0" smtClean="0">
                <a:latin typeface="Arial" pitchFamily="34" charset="0"/>
                <a:cs typeface="Arial" pitchFamily="34" charset="0"/>
              </a:rPr>
              <a:t>Some can be used to target specific </a:t>
            </a:r>
            <a:r>
              <a:rPr lang="en-US" sz="2300" dirty="0">
                <a:latin typeface="Arial" pitchFamily="34" charset="0"/>
                <a:cs typeface="Arial" pitchFamily="34" charset="0"/>
              </a:rPr>
              <a:t>cell-surface </a:t>
            </a:r>
            <a:r>
              <a:rPr lang="en-US" sz="2300" dirty="0" smtClean="0">
                <a:latin typeface="Arial" pitchFamily="34" charset="0"/>
                <a:cs typeface="Arial" pitchFamily="34" charset="0"/>
              </a:rPr>
              <a:t>proteins (e.g., markers for specific tumor cell types) for </a:t>
            </a:r>
            <a:r>
              <a:rPr lang="en-US" sz="2300" dirty="0">
                <a:latin typeface="Arial" pitchFamily="34" charset="0"/>
                <a:cs typeface="Arial" pitchFamily="34" charset="0"/>
              </a:rPr>
              <a:t>degradation by the host’s own immune </a:t>
            </a:r>
            <a:r>
              <a:rPr lang="en-US" sz="2300" dirty="0" smtClean="0">
                <a:latin typeface="Arial" pitchFamily="34" charset="0"/>
                <a:cs typeface="Arial" pitchFamily="34" charset="0"/>
              </a:rPr>
              <a:t>system.</a:t>
            </a:r>
          </a:p>
          <a:p>
            <a:pPr lvl="1">
              <a:lnSpc>
                <a:spcPct val="120000"/>
              </a:lnSpc>
              <a:buFont typeface="Arial" pitchFamily="34" charset="0"/>
              <a:buChar char="–"/>
            </a:pPr>
            <a:r>
              <a:rPr lang="en-US" sz="2300" dirty="0" smtClean="0">
                <a:latin typeface="Arial" pitchFamily="34" charset="0"/>
                <a:cs typeface="Arial" pitchFamily="34" charset="0"/>
              </a:rPr>
              <a:t>It is also possible to create an antibody-drug conjugate (ADC). In this case, a small molecule drug </a:t>
            </a:r>
            <a:r>
              <a:rPr lang="en-US" sz="2300" dirty="0">
                <a:latin typeface="Arial" pitchFamily="34" charset="0"/>
                <a:cs typeface="Arial" pitchFamily="34" charset="0"/>
              </a:rPr>
              <a:t>is conjugated to an antibody specific for a particular cell </a:t>
            </a:r>
            <a:r>
              <a:rPr lang="en-US" sz="2300" dirty="0" smtClean="0">
                <a:latin typeface="Arial" pitchFamily="34" charset="0"/>
                <a:cs typeface="Arial" pitchFamily="34" charset="0"/>
              </a:rPr>
              <a:t>type, and when the ADC is internalized by the cell, the linker between antibody and drug is cleaved. The free drug can then exert </a:t>
            </a:r>
            <a:r>
              <a:rPr lang="en-US" sz="2300" dirty="0">
                <a:latin typeface="Arial" pitchFamily="34" charset="0"/>
                <a:cs typeface="Arial" pitchFamily="34" charset="0"/>
              </a:rPr>
              <a:t>its </a:t>
            </a:r>
            <a:r>
              <a:rPr lang="en-US" sz="2300" dirty="0" smtClean="0">
                <a:latin typeface="Arial" pitchFamily="34" charset="0"/>
                <a:cs typeface="Arial" pitchFamily="34" charset="0"/>
              </a:rPr>
              <a:t>effects in a directed manner to those specific target cells.</a:t>
            </a:r>
            <a:endParaRPr lang="en-US" sz="2300" dirty="0">
              <a:latin typeface="Arial" pitchFamily="34" charset="0"/>
              <a:cs typeface="Arial" pitchFamily="34" charset="0"/>
            </a:endParaRPr>
          </a:p>
        </p:txBody>
      </p:sp>
    </p:spTree>
    <p:extLst>
      <p:ext uri="{BB962C8B-B14F-4D97-AF65-F5344CB8AC3E}">
        <p14:creationId xmlns:p14="http://schemas.microsoft.com/office/powerpoint/2010/main" val="166407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Targets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Drugs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Current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se</a:t>
            </a:r>
            <a:endParaRPr lang="en-US" dirty="0">
              <a:solidFill>
                <a:srgbClr val="843C0C"/>
              </a:solidFill>
              <a:latin typeface="Arial" pitchFamily="34" charset="0"/>
              <a:cs typeface="Arial" pitchFamily="34" charset="0"/>
            </a:endParaRPr>
          </a:p>
        </p:txBody>
      </p:sp>
      <p:pic>
        <p:nvPicPr>
          <p:cNvPr id="9" name="Picture 2" descr="A pie chart shows the classification of drugs by their targets.&#10;The pie chart shows different drug targets. In decreasing order of size of the pie piece and with their section in the book listed, these are: G-protein-coupled receptors, section 14.1; enzymes, chapters 8 and others; ligand-gated ion channels, section 13.4; voltage-gated ion channels, section 13.4 and equivalent in size to ligand-gated ion channels; other protein targets; nuclear receptors, section 33.3 and similar in size to other protein targets; solute carriers, section 13.3; other transporters; and other receptors. Solute carriers, other transporters, and other receptors have pie pieces of similar siz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409337"/>
            <a:ext cx="8923807" cy="29685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22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Two </a:t>
            </a:r>
            <a:r>
              <a:rPr lang="en-US" dirty="0" smtClean="0">
                <a:solidFill>
                  <a:srgbClr val="843C0C"/>
                </a:solidFill>
                <a:latin typeface="Arial" pitchFamily="34" charset="0"/>
                <a:cs typeface="Arial" pitchFamily="34" charset="0"/>
              </a:rPr>
              <a:t>Paths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Early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rug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iscovery</a:t>
            </a:r>
            <a:endParaRPr lang="en-US" dirty="0">
              <a:solidFill>
                <a:srgbClr val="843C0C"/>
              </a:solidFill>
              <a:latin typeface="Arial" pitchFamily="34" charset="0"/>
              <a:cs typeface="Arial" pitchFamily="34" charset="0"/>
            </a:endParaRPr>
          </a:p>
        </p:txBody>
      </p:sp>
      <p:pic>
        <p:nvPicPr>
          <p:cNvPr id="9" name="Picture 2" descr="Two images, A and B, show pathways in target-based screening and phenotypic screening for drug discovery.&#10;The stages in the pathway of target-based screening are target validation, assay development, library screening, and positive hits. B. The stages in the pathway of phenotypic screening are phenotypic assay, library screening, positive hits, and target identific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436828"/>
            <a:ext cx="8923807" cy="21273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4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28.1 </a:t>
            </a:r>
            <a:r>
              <a:rPr lang="en-US" dirty="0">
                <a:solidFill>
                  <a:srgbClr val="843C0C"/>
                </a:solidFill>
                <a:latin typeface="Arial" pitchFamily="34" charset="0"/>
                <a:cs typeface="Arial" pitchFamily="34" charset="0"/>
              </a:rPr>
              <a:t>Compounds Must Meet Stringent Criteria to Be Developed into </a:t>
            </a:r>
            <a:r>
              <a:rPr lang="en-US" dirty="0" smtClean="0">
                <a:solidFill>
                  <a:srgbClr val="843C0C"/>
                </a:solidFill>
                <a:latin typeface="Arial" pitchFamily="34" charset="0"/>
                <a:cs typeface="Arial" pitchFamily="34" charset="0"/>
              </a:rPr>
              <a:t>Drugs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142999"/>
          </a:xfrm>
        </p:spPr>
        <p:txBody>
          <a:bodyPr>
            <a:normAutofit/>
          </a:bodyPr>
          <a:lstStyle/>
          <a:p>
            <a:pPr>
              <a:spcBef>
                <a:spcPts val="600"/>
              </a:spcBef>
            </a:pPr>
            <a:r>
              <a:rPr lang="en-US" sz="2000" dirty="0">
                <a:latin typeface="Arial" pitchFamily="34" charset="0"/>
                <a:cs typeface="Arial" pitchFamily="34" charset="0"/>
              </a:rPr>
              <a:t>Drugs must be potent and </a:t>
            </a:r>
            <a:r>
              <a:rPr lang="en-US" sz="2000" dirty="0" smtClean="0">
                <a:latin typeface="Arial" pitchFamily="34" charset="0"/>
                <a:cs typeface="Arial" pitchFamily="34" charset="0"/>
              </a:rPr>
              <a:t>selective.</a:t>
            </a:r>
            <a:endParaRPr lang="en-US" sz="2000" dirty="0">
              <a:latin typeface="Arial" pitchFamily="34" charset="0"/>
              <a:cs typeface="Arial" pitchFamily="34" charset="0"/>
            </a:endParaRPr>
          </a:p>
          <a:p>
            <a:pPr>
              <a:spcBef>
                <a:spcPts val="600"/>
              </a:spcBef>
            </a:pPr>
            <a:r>
              <a:rPr lang="en-US" sz="2000" dirty="0">
                <a:latin typeface="Arial" pitchFamily="34" charset="0"/>
                <a:cs typeface="Arial" pitchFamily="34" charset="0"/>
              </a:rPr>
              <a:t>The tendency of a ligand or drug to bind to its target, often a receptor,  is measured by the dissociation constant </a:t>
            </a:r>
            <a:r>
              <a:rPr lang="en-US" sz="2000" i="1" dirty="0" err="1" smtClean="0">
                <a:latin typeface="Arial" pitchFamily="34" charset="0"/>
                <a:cs typeface="Arial" pitchFamily="34" charset="0"/>
              </a:rPr>
              <a:t>K</a:t>
            </a:r>
            <a:r>
              <a:rPr lang="en-US" sz="2000" baseline="-25000" dirty="0" err="1" smtClean="0">
                <a:latin typeface="Arial" pitchFamily="34" charset="0"/>
                <a:cs typeface="Arial" pitchFamily="34" charset="0"/>
              </a:rPr>
              <a:t>d</a:t>
            </a:r>
            <a:endParaRPr lang="en-US" sz="2000" dirty="0">
              <a:latin typeface="Arial" pitchFamily="34" charset="0"/>
              <a:cs typeface="Arial" pitchFamily="34" charset="0"/>
            </a:endParaRPr>
          </a:p>
        </p:txBody>
      </p:sp>
      <p:pic>
        <p:nvPicPr>
          <p:cNvPr id="10" name="Picture Placeholder 9" descr="Formula for calculating equilibrium dissociation constant in terms of receptor and ligand concentrations. &#10;Formula equation reads: K subscript lowercase D, equilibrium constant equals concentration of R, receptor times concentration of L, ligand over concentration of R L."/>
          <p:cNvPicPr>
            <a:picLocks noGrp="1" noChangeAspect="1"/>
          </p:cNvPicPr>
          <p:nvPr>
            <p:ph type="pic" sz="quarter" idx="13"/>
          </p:nvPr>
        </p:nvPicPr>
        <p:blipFill>
          <a:blip r:embed="rId2"/>
          <a:stretch>
            <a:fillRect/>
          </a:stretch>
        </p:blipFill>
        <p:spPr>
          <a:xfrm>
            <a:off x="812479" y="2743200"/>
            <a:ext cx="2875744" cy="508635"/>
          </a:xfrm>
          <a:prstGeom prst="rect">
            <a:avLst/>
          </a:prstGeom>
          <a:noFill/>
          <a:ln>
            <a:noFill/>
          </a:ln>
        </p:spPr>
      </p:pic>
      <p:sp>
        <p:nvSpPr>
          <p:cNvPr id="9" name="Content Placeholder 8"/>
          <p:cNvSpPr>
            <a:spLocks noGrp="1"/>
          </p:cNvSpPr>
          <p:nvPr>
            <p:ph sz="quarter" idx="16"/>
          </p:nvPr>
        </p:nvSpPr>
        <p:spPr>
          <a:xfrm>
            <a:off x="457200" y="3489960"/>
            <a:ext cx="8229600" cy="2386965"/>
          </a:xfrm>
        </p:spPr>
        <p:txBody>
          <a:bodyPr>
            <a:normAutofit/>
          </a:bodyPr>
          <a:lstStyle/>
          <a:p>
            <a:pPr>
              <a:spcBef>
                <a:spcPts val="600"/>
              </a:spcBef>
            </a:pPr>
            <a:r>
              <a:rPr lang="en-US" sz="2000" dirty="0" smtClean="0">
                <a:latin typeface="Arial" pitchFamily="34" charset="0"/>
                <a:cs typeface="Arial" pitchFamily="34" charset="0"/>
              </a:rPr>
              <a:t>where [R] is the concentration of free receptor, [L] is the concentration of free </a:t>
            </a:r>
            <a:r>
              <a:rPr lang="en-US" sz="2000" dirty="0" err="1" smtClean="0">
                <a:latin typeface="Arial" pitchFamily="34" charset="0"/>
                <a:cs typeface="Arial" pitchFamily="34" charset="0"/>
              </a:rPr>
              <a:t>ligand</a:t>
            </a:r>
            <a:r>
              <a:rPr lang="en-US" sz="2000" dirty="0" smtClean="0">
                <a:latin typeface="Arial" pitchFamily="34" charset="0"/>
                <a:cs typeface="Arial" pitchFamily="34" charset="0"/>
              </a:rPr>
              <a:t>, and [RL] is the concentration of the receptor–</a:t>
            </a:r>
            <a:r>
              <a:rPr lang="en-US" sz="2000" dirty="0" err="1" smtClean="0">
                <a:latin typeface="Arial" pitchFamily="34" charset="0"/>
                <a:cs typeface="Arial" pitchFamily="34" charset="0"/>
              </a:rPr>
              <a:t>ligand</a:t>
            </a:r>
            <a:r>
              <a:rPr lang="en-US" sz="2000" dirty="0" smtClean="0">
                <a:latin typeface="Arial" pitchFamily="34" charset="0"/>
                <a:cs typeface="Arial" pitchFamily="34" charset="0"/>
              </a:rPr>
              <a:t> complex.</a:t>
            </a:r>
          </a:p>
          <a:p>
            <a:pPr>
              <a:spcBef>
                <a:spcPts val="600"/>
              </a:spcBef>
            </a:pPr>
            <a:r>
              <a:rPr lang="en-US" sz="2000" dirty="0" smtClean="0">
                <a:latin typeface="Arial" pitchFamily="34" charset="0"/>
                <a:cs typeface="Arial" pitchFamily="34" charset="0"/>
              </a:rPr>
              <a:t>EC</a:t>
            </a:r>
            <a:r>
              <a:rPr lang="en-US" sz="2000" baseline="-25000" dirty="0" smtClean="0">
                <a:latin typeface="Arial" pitchFamily="34" charset="0"/>
                <a:cs typeface="Arial" pitchFamily="34" charset="0"/>
              </a:rPr>
              <a:t>50</a:t>
            </a:r>
            <a:r>
              <a:rPr lang="en-US" sz="2000" dirty="0" smtClean="0">
                <a:latin typeface="Arial" pitchFamily="34" charset="0"/>
                <a:cs typeface="Arial" pitchFamily="34" charset="0"/>
              </a:rPr>
              <a:t> is the concentration of drug that elicits 50% of the maximal response. If the drug is an inhibitor, the corresponding term is IC</a:t>
            </a:r>
            <a:r>
              <a:rPr lang="en-US" sz="2000" baseline="-25000" dirty="0" smtClean="0">
                <a:latin typeface="Arial" pitchFamily="34" charset="0"/>
                <a:cs typeface="Arial" pitchFamily="34" charset="0"/>
              </a:rPr>
              <a:t>50</a:t>
            </a:r>
            <a:r>
              <a:rPr lang="en-US" sz="2000" dirty="0" smtClean="0">
                <a:latin typeface="Arial" pitchFamily="34" charset="0"/>
                <a:cs typeface="Arial" pitchFamily="34" charset="0"/>
              </a:rPr>
              <a:t>.</a:t>
            </a:r>
          </a:p>
          <a:p>
            <a:pPr>
              <a:spcBef>
                <a:spcPts val="600"/>
              </a:spcBef>
            </a:pPr>
            <a:r>
              <a:rPr lang="en-US" sz="2000" dirty="0" smtClean="0">
                <a:latin typeface="Arial" pitchFamily="34" charset="0"/>
                <a:cs typeface="Arial" pitchFamily="34" charset="0"/>
              </a:rPr>
              <a:t>The relationship between the IC</a:t>
            </a:r>
            <a:r>
              <a:rPr lang="en-US" sz="2000" baseline="-25000" dirty="0" smtClean="0">
                <a:latin typeface="Arial" pitchFamily="34" charset="0"/>
                <a:cs typeface="Arial" pitchFamily="34" charset="0"/>
              </a:rPr>
              <a:t>50</a:t>
            </a:r>
            <a:r>
              <a:rPr lang="en-US" sz="2000" dirty="0" smtClean="0">
                <a:latin typeface="Arial" pitchFamily="34" charset="0"/>
                <a:cs typeface="Arial" pitchFamily="34" charset="0"/>
              </a:rPr>
              <a:t> and its inhibition constant is given by the Cheng–</a:t>
            </a:r>
            <a:r>
              <a:rPr lang="en-US" sz="2000" dirty="0" err="1" smtClean="0">
                <a:latin typeface="Arial" pitchFamily="34" charset="0"/>
                <a:cs typeface="Arial" pitchFamily="34" charset="0"/>
              </a:rPr>
              <a:t>Prusoff</a:t>
            </a:r>
            <a:r>
              <a:rPr lang="en-US" sz="2000" dirty="0" smtClean="0">
                <a:latin typeface="Arial" pitchFamily="34" charset="0"/>
                <a:cs typeface="Arial" pitchFamily="34" charset="0"/>
              </a:rPr>
              <a:t> equation.</a:t>
            </a:r>
          </a:p>
        </p:txBody>
      </p:sp>
      <p:pic>
        <p:nvPicPr>
          <p:cNvPr id="12" name="Picture Placeholder 11" descr="Formula for calculating half maximal inhibitory concentration ().&#10;Formula equation reads: I C subscript 50 equals K subscript lowercase I open parentheses 1 plus concentration of S over K subscript M close parentheses. I C subscript 50 is half maximal inhibitory concentration; K subscript lowercase I is inhibitor constant; S is substrate concentration; K subscript uppercase M is Michaelis-Menten constant."/>
          <p:cNvPicPr>
            <a:picLocks noGrp="1" noChangeAspect="1"/>
          </p:cNvPicPr>
          <p:nvPr>
            <p:ph type="pic" sz="quarter" idx="14"/>
          </p:nvPr>
        </p:nvPicPr>
        <p:blipFill>
          <a:blip r:embed="rId3"/>
          <a:stretch>
            <a:fillRect/>
          </a:stretch>
        </p:blipFill>
        <p:spPr>
          <a:xfrm>
            <a:off x="812479" y="5953125"/>
            <a:ext cx="3815385" cy="507365"/>
          </a:xfrm>
          <a:prstGeom prst="rect">
            <a:avLst/>
          </a:prstGeom>
          <a:noFill/>
          <a:ln>
            <a:noFill/>
          </a:ln>
        </p:spPr>
      </p:pic>
    </p:spTree>
    <p:extLst>
      <p:ext uri="{BB962C8B-B14F-4D97-AF65-F5344CB8AC3E}">
        <p14:creationId xmlns:p14="http://schemas.microsoft.com/office/powerpoint/2010/main" val="735245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Ligand </a:t>
            </a:r>
            <a:r>
              <a:rPr lang="en-US" dirty="0" smtClean="0">
                <a:solidFill>
                  <a:srgbClr val="843C0C"/>
                </a:solidFill>
                <a:latin typeface="Arial" pitchFamily="34" charset="0"/>
                <a:cs typeface="Arial" pitchFamily="34" charset="0"/>
              </a:rPr>
              <a:t>Binding</a:t>
            </a:r>
            <a:endParaRPr lang="en-US" dirty="0">
              <a:solidFill>
                <a:srgbClr val="843C0C"/>
              </a:solidFill>
              <a:latin typeface="Arial" pitchFamily="34" charset="0"/>
              <a:cs typeface="Arial" pitchFamily="34" charset="0"/>
            </a:endParaRPr>
          </a:p>
        </p:txBody>
      </p:sp>
      <p:pic>
        <p:nvPicPr>
          <p:cNvPr id="9" name="Picture 2" descr="A graph shows the relation between fraction of receptors bound and ligand concentration.&#10;The horizontal axis shows ligand concentration with an increasing scale. The vertical axis shows fraction of receptors bound, concentration of RL over (RL plus R) ranging from 0 to 1.0, labeled in increments of 0.5. The curve rises sharply and then begins to level off. When the fraction of receptors bound is 0.5, ligand concentration equals k subscript 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98448" y="2375808"/>
            <a:ext cx="5747104" cy="33544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53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6029</TotalTime>
  <Words>4031</Words>
  <Application>Microsoft Office PowerPoint</Application>
  <PresentationFormat>On-screen Show (4:3)</PresentationFormat>
  <Paragraphs>212</Paragraphs>
  <Slides>54</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ＭＳ Ｐゴシック</vt:lpstr>
      <vt:lpstr>Arial</vt:lpstr>
      <vt:lpstr>Calibri</vt:lpstr>
      <vt:lpstr>Calibri Light</vt:lpstr>
      <vt:lpstr>Georgia</vt:lpstr>
      <vt:lpstr>Times</vt:lpstr>
      <vt:lpstr>Office Theme</vt:lpstr>
      <vt:lpstr>1_Office Theme</vt:lpstr>
      <vt:lpstr>PowerPoint Presentation</vt:lpstr>
      <vt:lpstr>CHAPTER 28  Drug Development</vt:lpstr>
      <vt:lpstr>Ch 28 Learning Objectives</vt:lpstr>
      <vt:lpstr>Ch.28 Outline</vt:lpstr>
      <vt:lpstr>Drug Development</vt:lpstr>
      <vt:lpstr>The Targets of Drugs in Current Use</vt:lpstr>
      <vt:lpstr>Two Paths to Early Drug Discovery</vt:lpstr>
      <vt:lpstr>Section 28.1 Compounds Must Meet Stringent Criteria to Be Developed into Drugs</vt:lpstr>
      <vt:lpstr>Ligand Binding</vt:lpstr>
      <vt:lpstr>Effective Concentrations</vt:lpstr>
      <vt:lpstr>Inhibitors Compete with Substrates for Enzyme Active Sites</vt:lpstr>
      <vt:lpstr>Drugs Must Have Suitable Properties to Reach Their Targets (1/4)</vt:lpstr>
      <vt:lpstr>Absorption, Distribution, Metabolism, and Excretion (ADME)</vt:lpstr>
      <vt:lpstr>Lipinski’s Rules Applied to Morphine</vt:lpstr>
      <vt:lpstr>Drugs Must Have Suitable Properties to Reach Their Targets (2/4)</vt:lpstr>
      <vt:lpstr>Structure of the Drug Carrier Human Serum Albumin</vt:lpstr>
      <vt:lpstr>Distribution of the Drug Fluconazole</vt:lpstr>
      <vt:lpstr>Drugs Must Have Suitable Properties to Reach Their Targets (3/4)</vt:lpstr>
      <vt:lpstr>P450 Conversion of Ibuprofen</vt:lpstr>
      <vt:lpstr>Example of Conjugates Formed by Phase II Transformations</vt:lpstr>
      <vt:lpstr>Conjugation Reactions</vt:lpstr>
      <vt:lpstr>Drugs Must Have Suitable Properties to Reach Their Targets (4/4)</vt:lpstr>
      <vt:lpstr>Enterohepatic Cycling</vt:lpstr>
      <vt:lpstr>Half-life of Drug Excretion</vt:lpstr>
      <vt:lpstr>Toxicity can Limit Drug Effectiveness</vt:lpstr>
      <vt:lpstr>Acetaminophen Toxicity</vt:lpstr>
      <vt:lpstr>Section 28.2 Drug Candidates Can Be Discovered by Serendipity, Screening, or Design</vt:lpstr>
      <vt:lpstr>Mechanism of Cell-wall Biosynthesis Disrupted by Penicillin</vt:lpstr>
      <vt:lpstr>Serendipitous Observations can Drive Drug Development</vt:lpstr>
      <vt:lpstr>Sildenafil, a Mimic of cGMP</vt:lpstr>
      <vt:lpstr>Muscle-relaxation Pathway</vt:lpstr>
      <vt:lpstr>Natural Products are a Valuable Source of Drugs and Drug Leads (1/2)</vt:lpstr>
      <vt:lpstr>Natural Products are a Valuable Source of Drugs and Drug Leads (2/2)</vt:lpstr>
      <vt:lpstr>Screening Libraries of Synthetic Compounds Expands the Opportunity for Identification of Drug Leads</vt:lpstr>
      <vt:lpstr>Synthetic Statins</vt:lpstr>
      <vt:lpstr>Split-pool Synthesis</vt:lpstr>
      <vt:lpstr>Screening a Library of Synthesized Carbohydrates</vt:lpstr>
      <vt:lpstr>Drugs can be Designed on the Basis of Three-dimensional Structural Information about Their Targets</vt:lpstr>
      <vt:lpstr>Initial Design of an HIV Protease Inhibitor</vt:lpstr>
      <vt:lpstr>Compound Optimization</vt:lpstr>
      <vt:lpstr>The Effect of Anti-HIV Drug Development</vt:lpstr>
      <vt:lpstr>COX2-specific Inhibitors</vt:lpstr>
      <vt:lpstr>Section 28.3 Genomic Analyses Can Aid Drug Discovery</vt:lpstr>
      <vt:lpstr>Animal Models can be Developed to Test the Validity of Potential Drug Targets</vt:lpstr>
      <vt:lpstr>Potential Targets can be Identified in the Genomes of Pathogens</vt:lpstr>
      <vt:lpstr>Emerging Drug Target</vt:lpstr>
      <vt:lpstr>Genetic Differences Influence Individual Responses to Drugs (1/2)</vt:lpstr>
      <vt:lpstr>Phenotype–Genotype Correlation</vt:lpstr>
      <vt:lpstr>Genetic Differences Influence Individual Responses to Drugs (2/2)</vt:lpstr>
      <vt:lpstr>Section 28.4 The Clinical Development of Drugs Proceeds Through Several Phases</vt:lpstr>
      <vt:lpstr>Clinical-trial Phases</vt:lpstr>
      <vt:lpstr>The Evolution of Drug Resistance can Limit the Utility of Drugs for Infectious Agents and Cancer</vt:lpstr>
      <vt:lpstr>Monoclonal Antibodies: Expanding the Drug Developer’s Toolbox (1/2)</vt:lpstr>
      <vt:lpstr>Monoclonal Antibodies: Expanding the Drug Developer’s Toolbox (2/2)</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 Drug Development</dc:title>
  <dc:creator>Berg</dc:creator>
  <cp:lastModifiedBy>Piotrowski, Angela</cp:lastModifiedBy>
  <cp:revision>783</cp:revision>
  <dcterms:created xsi:type="dcterms:W3CDTF">2015-05-20T13:49:30Z</dcterms:created>
  <dcterms:modified xsi:type="dcterms:W3CDTF">2019-05-01T14:43:14Z</dcterms:modified>
</cp:coreProperties>
</file>