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5"/>
  </p:notesMasterIdLst>
  <p:sldIdLst>
    <p:sldId id="843" r:id="rId3"/>
    <p:sldId id="653" r:id="rId4"/>
    <p:sldId id="781" r:id="rId5"/>
    <p:sldId id="782" r:id="rId6"/>
    <p:sldId id="783" r:id="rId7"/>
    <p:sldId id="784" r:id="rId8"/>
    <p:sldId id="786" r:id="rId9"/>
    <p:sldId id="787" r:id="rId10"/>
    <p:sldId id="788" r:id="rId11"/>
    <p:sldId id="789" r:id="rId12"/>
    <p:sldId id="790" r:id="rId13"/>
    <p:sldId id="791" r:id="rId14"/>
    <p:sldId id="792" r:id="rId15"/>
    <p:sldId id="793" r:id="rId16"/>
    <p:sldId id="794" r:id="rId17"/>
    <p:sldId id="795" r:id="rId18"/>
    <p:sldId id="796" r:id="rId19"/>
    <p:sldId id="797" r:id="rId20"/>
    <p:sldId id="798" r:id="rId21"/>
    <p:sldId id="799" r:id="rId22"/>
    <p:sldId id="800" r:id="rId23"/>
    <p:sldId id="801" r:id="rId24"/>
    <p:sldId id="802" r:id="rId25"/>
    <p:sldId id="803" r:id="rId26"/>
    <p:sldId id="804" r:id="rId27"/>
    <p:sldId id="805" r:id="rId28"/>
    <p:sldId id="806" r:id="rId29"/>
    <p:sldId id="807" r:id="rId30"/>
    <p:sldId id="808" r:id="rId31"/>
    <p:sldId id="809" r:id="rId32"/>
    <p:sldId id="810" r:id="rId33"/>
    <p:sldId id="842" r:id="rId34"/>
    <p:sldId id="812" r:id="rId35"/>
    <p:sldId id="813" r:id="rId36"/>
    <p:sldId id="814" r:id="rId37"/>
    <p:sldId id="815" r:id="rId38"/>
    <p:sldId id="816" r:id="rId39"/>
    <p:sldId id="817" r:id="rId40"/>
    <p:sldId id="818" r:id="rId41"/>
    <p:sldId id="819" r:id="rId42"/>
    <p:sldId id="820" r:id="rId43"/>
    <p:sldId id="821" r:id="rId44"/>
    <p:sldId id="822" r:id="rId45"/>
    <p:sldId id="823" r:id="rId46"/>
    <p:sldId id="824" r:id="rId47"/>
    <p:sldId id="825" r:id="rId48"/>
    <p:sldId id="826" r:id="rId49"/>
    <p:sldId id="827" r:id="rId50"/>
    <p:sldId id="828" r:id="rId51"/>
    <p:sldId id="829" r:id="rId52"/>
    <p:sldId id="830" r:id="rId53"/>
    <p:sldId id="831" r:id="rId54"/>
    <p:sldId id="832" r:id="rId55"/>
    <p:sldId id="833" r:id="rId56"/>
    <p:sldId id="834" r:id="rId57"/>
    <p:sldId id="835" r:id="rId58"/>
    <p:sldId id="836" r:id="rId59"/>
    <p:sldId id="837" r:id="rId60"/>
    <p:sldId id="838" r:id="rId61"/>
    <p:sldId id="839" r:id="rId62"/>
    <p:sldId id="840" r:id="rId63"/>
    <p:sldId id="84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9" autoAdjust="0"/>
    <p:restoredTop sz="85930" autoAdjust="0"/>
  </p:normalViewPr>
  <p:slideViewPr>
    <p:cSldViewPr snapToGrid="0" snapToObjects="1">
      <p:cViewPr varScale="1">
        <p:scale>
          <a:sx n="62" d="100"/>
          <a:sy n="62" d="100"/>
        </p:scale>
        <p:origin x="1396" y="40"/>
      </p:cViewPr>
      <p:guideLst>
        <p:guide orient="horz" pos="2160"/>
        <p:guide pos="2880"/>
      </p:guideLst>
    </p:cSldViewPr>
  </p:slideViewPr>
  <p:outlineViewPr>
    <p:cViewPr>
      <p:scale>
        <a:sx n="33" d="100"/>
        <a:sy n="33" d="100"/>
      </p:scale>
      <p:origin x="0" y="-406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pPr/>
              <a:t>5/1/2019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pPr/>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smtClean="0">
                <a:ea typeface="ＭＳ Ｐゴシック" panose="020B0600070205080204" pitchFamily="34" charset="-128"/>
              </a:rPr>
              <a:t>Corresponding Chapters: 1, 2, 8, 9, 10</a:t>
            </a:r>
          </a:p>
          <a:p>
            <a:pPr marL="228600" indent="-228600" eaLnBrk="1" hangingPunct="1">
              <a:spcBef>
                <a:spcPct val="0"/>
              </a:spcBef>
            </a:pPr>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228085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5EA9AB23-A51D-3446-94FB-DAD11BF03132}" type="slidenum">
              <a:rPr lang="en-US" sz="1200" smtClean="0"/>
              <a:pPr>
                <a:defRPr/>
              </a:pPr>
              <a:t>25</a:t>
            </a:fld>
            <a:endParaRPr lang="en-US" sz="1200" dirty="0" smtClean="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68339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42877992-AC2B-984D-A6D0-2E5CB71B7B0B}" type="slidenum">
              <a:rPr lang="en-US" sz="1200" smtClean="0"/>
              <a:pPr>
                <a:defRPr/>
              </a:pPr>
              <a:t>27</a:t>
            </a:fld>
            <a:endParaRPr lang="en-US" sz="1200" dirty="0" smtClean="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25.6 De novo purine biosynthesis. </a:t>
            </a:r>
            <a:r>
              <a:rPr lang="en-US" sz="1200" b="0" i="0" u="none" strike="noStrike" kern="1200" baseline="0" dirty="0" smtClean="0">
                <a:solidFill>
                  <a:schemeClr val="tx1"/>
                </a:solidFill>
                <a:latin typeface="+mn-lt"/>
                <a:ea typeface="+mn-ea"/>
                <a:cs typeface="+mn-cs"/>
              </a:rPr>
              <a:t>(1) Glycine is coupled to the amino group of phosphoribosylamine. (2) </a:t>
            </a:r>
            <a:r>
              <a:rPr lang="en-US" sz="1200" b="0" i="1" u="none" strike="noStrike" kern="1200" baseline="0" dirty="0" smtClean="0">
                <a:solidFill>
                  <a:schemeClr val="tx1"/>
                </a:solidFill>
                <a:latin typeface="+mn-lt"/>
                <a:ea typeface="+mn-ea"/>
                <a:cs typeface="+mn-cs"/>
              </a:rPr>
              <a:t>N</a:t>
            </a:r>
            <a:r>
              <a:rPr lang="en-US" sz="1200" b="0" i="0" u="none" strike="noStrike" kern="1200" baseline="30000" dirty="0" smtClean="0">
                <a:solidFill>
                  <a:schemeClr val="tx1"/>
                </a:solidFill>
                <a:latin typeface="+mn-lt"/>
                <a:ea typeface="+mn-ea"/>
                <a:cs typeface="+mn-cs"/>
              </a:rPr>
              <a:t>10</a:t>
            </a:r>
            <a:r>
              <a:rPr lang="en-US" sz="1200" b="0" i="0" u="none" strike="noStrike" kern="1200" baseline="0" dirty="0" smtClean="0">
                <a:solidFill>
                  <a:schemeClr val="tx1"/>
                </a:solidFill>
                <a:latin typeface="+mn-lt"/>
                <a:ea typeface="+mn-ea"/>
                <a:cs typeface="+mn-cs"/>
              </a:rPr>
              <a:t>-Formyltetrahydrofolate (THF) transfers a formyl group to the amino group of the glycine residue. (3) The inner amide group is phosphorylated and converted into an amidine by the addition of ammonia derived from glutamine. (4) An intramolecular coupling reaction forms the five-membered imidazole ring. (5) Bicarbonate adds first to the exocyclic amino group and then to a carbon atom of the imidazole ring. (6) The imidazole carboxylate is phosphorylated, and the phosphate is displaced by the amino group of aspartate. (7) Fumarate is released. (8) A second formyl group is donated from </a:t>
            </a:r>
            <a:r>
              <a:rPr lang="en-US" sz="1200" b="0" i="1" u="none" strike="noStrike" kern="1200" baseline="0" dirty="0" smtClean="0">
                <a:solidFill>
                  <a:schemeClr val="tx1"/>
                </a:solidFill>
                <a:latin typeface="+mn-lt"/>
                <a:ea typeface="+mn-ea"/>
                <a:cs typeface="+mn-cs"/>
              </a:rPr>
              <a:t>N</a:t>
            </a:r>
            <a:r>
              <a:rPr lang="en-US" sz="1200" b="0" i="0" u="none" strike="noStrike" kern="1200" baseline="30000" dirty="0" smtClean="0">
                <a:solidFill>
                  <a:schemeClr val="tx1"/>
                </a:solidFill>
                <a:latin typeface="+mn-lt"/>
                <a:ea typeface="+mn-ea"/>
                <a:cs typeface="+mn-cs"/>
              </a:rPr>
              <a:t>10</a:t>
            </a:r>
            <a:r>
              <a:rPr lang="en-US" sz="1200" b="0" i="0" u="none" strike="noStrike" kern="1200" baseline="0" dirty="0" smtClean="0">
                <a:solidFill>
                  <a:schemeClr val="tx1"/>
                </a:solidFill>
                <a:latin typeface="+mn-lt"/>
                <a:ea typeface="+mn-ea"/>
                <a:cs typeface="+mn-cs"/>
              </a:rPr>
              <a:t>-formyltetrahydrofolate (THF). (9) Cyclization completes the synthesis of inosinate, a purine nucleotide.</a:t>
            </a:r>
            <a:endParaRPr lang="en-US" dirty="0"/>
          </a:p>
        </p:txBody>
      </p:sp>
    </p:spTree>
    <p:extLst>
      <p:ext uri="{BB962C8B-B14F-4D97-AF65-F5344CB8AC3E}">
        <p14:creationId xmlns:p14="http://schemas.microsoft.com/office/powerpoint/2010/main" val="969159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2A5FA466-5EFA-4246-ABAC-E0476F19183F}" type="slidenum">
              <a:rPr lang="en-US" sz="1200" smtClean="0"/>
              <a:pPr>
                <a:defRPr/>
              </a:pPr>
              <a:t>29</a:t>
            </a:fld>
            <a:endParaRPr lang="en-US" sz="1200" dirty="0" smtClean="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25.7 Generating AMP and GMP. </a:t>
            </a:r>
            <a:r>
              <a:rPr lang="en-US" sz="1200" b="0" i="0" u="none" strike="noStrike" kern="1200" baseline="0" dirty="0" smtClean="0">
                <a:solidFill>
                  <a:schemeClr val="tx1"/>
                </a:solidFill>
                <a:latin typeface="+mn-lt"/>
                <a:ea typeface="+mn-ea"/>
                <a:cs typeface="+mn-cs"/>
              </a:rPr>
              <a:t>Inosinate is the precursor of AMP and GMP. AMP is formed by the addition of aspartate followed by the release of fumarate. GMP is generated by the addition of water, dehydrogenation by NAD</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and the replacement of the carbonyl oxygen atom by —NH</a:t>
            </a:r>
            <a:r>
              <a:rPr lang="en-US" sz="1200" b="0" i="0" u="none" strike="noStrike" kern="1200" baseline="-25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 derived by the hydrolysis of glutamine.</a:t>
            </a:r>
            <a:endParaRPr lang="en-US" dirty="0" smtClean="0">
              <a:cs typeface="+mn-cs"/>
            </a:endParaRPr>
          </a:p>
        </p:txBody>
      </p:sp>
    </p:spTree>
    <p:extLst>
      <p:ext uri="{BB962C8B-B14F-4D97-AF65-F5344CB8AC3E}">
        <p14:creationId xmlns:p14="http://schemas.microsoft.com/office/powerpoint/2010/main" val="366147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24708C87-AE6B-9544-A575-B2A39D60E1CA}" type="slidenum">
              <a:rPr lang="en-US" sz="1200" smtClean="0"/>
              <a:pPr>
                <a:defRPr/>
              </a:pPr>
              <a:t>31</a:t>
            </a:fld>
            <a:endParaRPr lang="en-US" sz="1200" dirty="0" smtClean="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sz="1200" b="1" kern="1200" dirty="0" smtClean="0">
                <a:solidFill>
                  <a:schemeClr val="tx1"/>
                </a:solidFill>
                <a:effectLst/>
                <a:latin typeface="+mn-lt"/>
                <a:ea typeface="+mn-ea"/>
                <a:cs typeface="+mn-cs"/>
              </a:rPr>
              <a:t>FIGURE 25.8 Formation of </a:t>
            </a:r>
            <a:r>
              <a:rPr lang="en-US" sz="1200" b="1" kern="1200" dirty="0" err="1" smtClean="0">
                <a:solidFill>
                  <a:schemeClr val="tx1"/>
                </a:solidFill>
                <a:effectLst/>
                <a:latin typeface="+mn-lt"/>
                <a:ea typeface="+mn-ea"/>
                <a:cs typeface="+mn-cs"/>
              </a:rPr>
              <a:t>purinosomes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gene construct encoding a fusion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protein consisting of </a:t>
            </a:r>
            <a:r>
              <a:rPr lang="en-US" sz="1200" kern="1200" dirty="0" err="1" smtClean="0">
                <a:solidFill>
                  <a:schemeClr val="tx1"/>
                </a:solidFill>
                <a:effectLst/>
                <a:latin typeface="+mn-lt"/>
                <a:ea typeface="+mn-ea"/>
                <a:cs typeface="+mn-cs"/>
              </a:rPr>
              <a:t>formylglycinamidine</a:t>
            </a:r>
            <a:r>
              <a:rPr lang="en-US" sz="1200" kern="1200" dirty="0" smtClean="0">
                <a:solidFill>
                  <a:schemeClr val="tx1"/>
                </a:solidFill>
                <a:effectLst/>
                <a:latin typeface="+mn-lt"/>
                <a:ea typeface="+mn-ea"/>
                <a:cs typeface="+mn-cs"/>
              </a:rPr>
              <a:t> synthase and GFP was transfected into and expressed in </a:t>
            </a:r>
            <a:r>
              <a:rPr lang="en-US" sz="1200" kern="1200" dirty="0" err="1" smtClean="0">
                <a:solidFill>
                  <a:schemeClr val="tx1"/>
                </a:solidFill>
                <a:effectLst/>
                <a:latin typeface="+mn-lt"/>
                <a:ea typeface="+mn-ea"/>
                <a:cs typeface="+mn-cs"/>
              </a:rPr>
              <a:t>Hela</a:t>
            </a:r>
            <a:r>
              <a:rPr lang="en-US" sz="1200" kern="1200" dirty="0" smtClean="0">
                <a:solidFill>
                  <a:schemeClr val="tx1"/>
                </a:solidFill>
                <a:effectLst/>
                <a:latin typeface="+mn-lt"/>
                <a:ea typeface="+mn-ea"/>
                <a:cs typeface="+mn-cs"/>
              </a:rPr>
              <a:t> cells, a human cell line. (A) In the presence of purines (the absence of purine synthesis), the GFP was seen as a diffuse stain throughout the cytoplasm. (B) When the cells were shifted to a purine-free medium, </a:t>
            </a:r>
            <a:r>
              <a:rPr lang="en-US" sz="1200" kern="1200" dirty="0" err="1" smtClean="0">
                <a:solidFill>
                  <a:schemeClr val="tx1"/>
                </a:solidFill>
                <a:effectLst/>
                <a:latin typeface="+mn-lt"/>
                <a:ea typeface="+mn-ea"/>
                <a:cs typeface="+mn-cs"/>
              </a:rPr>
              <a:t>purinosomes</a:t>
            </a:r>
            <a:r>
              <a:rPr lang="en-US" sz="1200" kern="1200" dirty="0" smtClean="0">
                <a:solidFill>
                  <a:schemeClr val="tx1"/>
                </a:solidFill>
                <a:effectLst/>
                <a:latin typeface="+mn-lt"/>
                <a:ea typeface="+mn-ea"/>
                <a:cs typeface="+mn-cs"/>
              </a:rPr>
              <a:t> formed, seen as cytoplasmic granules, and purine synthesis occurred. White scale bars, 10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[From An, S., Kumar, R., Sheets, E. D., and </a:t>
            </a:r>
            <a:r>
              <a:rPr lang="en-US" sz="1200" kern="1200" dirty="0" err="1" smtClean="0">
                <a:solidFill>
                  <a:schemeClr val="tx1"/>
                </a:solidFill>
                <a:effectLst/>
                <a:latin typeface="+mn-lt"/>
                <a:ea typeface="+mn-ea"/>
                <a:cs typeface="+mn-cs"/>
              </a:rPr>
              <a:t>Benkovic</a:t>
            </a:r>
            <a:r>
              <a:rPr lang="en-US" sz="1200" kern="1200" dirty="0" smtClean="0">
                <a:solidFill>
                  <a:schemeClr val="tx1"/>
                </a:solidFill>
                <a:effectLst/>
                <a:latin typeface="+mn-lt"/>
                <a:ea typeface="+mn-ea"/>
                <a:cs typeface="+mn-cs"/>
              </a:rPr>
              <a:t>, S. J. 2008. Reversible compartmentalization of de novo purine biosynthetic complexes in living cells. </a:t>
            </a:r>
            <a:r>
              <a:rPr lang="en-US" sz="1200" i="1" kern="1200" dirty="0" smtClean="0">
                <a:solidFill>
                  <a:schemeClr val="tx1"/>
                </a:solidFill>
                <a:effectLst/>
                <a:latin typeface="+mn-lt"/>
                <a:ea typeface="+mn-ea"/>
                <a:cs typeface="+mn-cs"/>
              </a:rPr>
              <a:t>Science </a:t>
            </a:r>
            <a:r>
              <a:rPr lang="en-US" sz="1200" kern="1200" dirty="0" smtClean="0">
                <a:solidFill>
                  <a:schemeClr val="tx1"/>
                </a:solidFill>
                <a:effectLst/>
                <a:latin typeface="+mn-lt"/>
                <a:ea typeface="+mn-ea"/>
                <a:cs typeface="+mn-cs"/>
              </a:rPr>
              <a:t>320:103–106. Reprinted with permission from AAAS.]</a:t>
            </a:r>
            <a:endParaRPr lang="en-US" dirty="0"/>
          </a:p>
        </p:txBody>
      </p:sp>
    </p:spTree>
    <p:extLst>
      <p:ext uri="{BB962C8B-B14F-4D97-AF65-F5344CB8AC3E}">
        <p14:creationId xmlns:p14="http://schemas.microsoft.com/office/powerpoint/2010/main" val="34905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011AEC83-323E-8F4C-A658-654250F4E747}" type="slidenum">
              <a:rPr lang="en-US" sz="1200" smtClean="0"/>
              <a:pPr>
                <a:defRPr/>
              </a:pPr>
              <a:t>35</a:t>
            </a:fld>
            <a:endParaRPr lang="en-US" sz="1200" dirty="0" smtClean="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25.9 Ribonucleotide reductase. </a:t>
            </a:r>
            <a:r>
              <a:rPr lang="en-US" sz="1200" b="0" i="0" u="none" strike="noStrike" kern="1200" baseline="0" dirty="0" smtClean="0">
                <a:solidFill>
                  <a:schemeClr val="tx1"/>
                </a:solidFill>
                <a:latin typeface="+mn-lt"/>
                <a:ea typeface="+mn-ea"/>
                <a:cs typeface="+mn-cs"/>
              </a:rPr>
              <a:t>Ribonucleotide reductase reduces ribonucleotides to deoxyribonucleotides in its active site, which contains three key cysteine residues and one glutamate residue. Each R2 subunit contains a tyrosyl radical that accepts an electron from one of the cysteine residues in the active site to initiate the reduction reaction. Two R1 subunits come together to form a dimer as do two R2 subunits.</a:t>
            </a:r>
            <a:endParaRPr lang="en-US" dirty="0"/>
          </a:p>
        </p:txBody>
      </p:sp>
    </p:spTree>
    <p:extLst>
      <p:ext uri="{BB962C8B-B14F-4D97-AF65-F5344CB8AC3E}">
        <p14:creationId xmlns:p14="http://schemas.microsoft.com/office/powerpoint/2010/main" val="3989816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B7EACF42-1DBA-1342-A75E-481527C5F99E}" type="slidenum">
              <a:rPr lang="en-US" sz="1200" smtClean="0"/>
              <a:pPr>
                <a:defRPr/>
              </a:pPr>
              <a:t>36</a:t>
            </a:fld>
            <a:endParaRPr lang="en-US" sz="1200" dirty="0" smtClean="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25.10 Ribonucleotide reductase R2 subunit. </a:t>
            </a:r>
            <a:r>
              <a:rPr lang="en-US" sz="1200" b="0" i="0" u="none" strike="noStrike" kern="1200" baseline="0" dirty="0" smtClean="0">
                <a:solidFill>
                  <a:schemeClr val="tx1"/>
                </a:solidFill>
                <a:latin typeface="+mn-lt"/>
                <a:ea typeface="+mn-ea"/>
                <a:cs typeface="+mn-cs"/>
              </a:rPr>
              <a:t>The R2 subunit contains a stable free radical on a tyrosine residue. This radical is generated by the reaction of oxygen (not shown) at a nearby site containing two iron atoms. Two R2 subunits come together to form a dimer. [Drawn from 1RIB.pdb.]</a:t>
            </a:r>
            <a:endParaRPr lang="en-US" dirty="0" smtClean="0">
              <a:cs typeface="+mn-cs"/>
            </a:endParaRPr>
          </a:p>
        </p:txBody>
      </p:sp>
    </p:spTree>
    <p:extLst>
      <p:ext uri="{BB962C8B-B14F-4D97-AF65-F5344CB8AC3E}">
        <p14:creationId xmlns:p14="http://schemas.microsoft.com/office/powerpoint/2010/main" val="707267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CBD3E19-202D-0140-85E3-2C50EF596377}" type="slidenum">
              <a:rPr lang="en-US" sz="1200" smtClean="0"/>
              <a:pPr>
                <a:defRPr/>
              </a:pPr>
              <a:t>38</a:t>
            </a:fld>
            <a:endParaRPr lang="en-US" sz="1200" dirty="0" smtClean="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25.11 Ribonucleotide reductase mechanism. </a:t>
            </a:r>
            <a:r>
              <a:rPr lang="en-US" sz="1200" b="0" i="0" u="none" strike="noStrike" kern="1200" baseline="0" dirty="0" smtClean="0">
                <a:solidFill>
                  <a:schemeClr val="tx1"/>
                </a:solidFill>
                <a:latin typeface="+mn-lt"/>
                <a:ea typeface="+mn-ea"/>
                <a:cs typeface="+mn-cs"/>
              </a:rPr>
              <a:t>(1) An electron is transferred from a cysteine residue on R1 to a tyrosine radical on R2, generating a highly reactive cysteine thiyl radical. (2) This radical abstracts a hydrogen atom from </a:t>
            </a:r>
            <a:r>
              <a:rPr lang="en-US" sz="1200" kern="1200" dirty="0" smtClean="0">
                <a:solidFill>
                  <a:schemeClr val="tx1"/>
                </a:solidFill>
                <a:effectLst/>
                <a:latin typeface="+mn-lt"/>
                <a:ea typeface="+mn-ea"/>
                <a:cs typeface="+mn-cs"/>
              </a:rPr>
              <a:t>C-3</a:t>
            </a:r>
            <a:r>
              <a:rPr lang="en-US" sz="1200" kern="1200" dirty="0" smtClean="0">
                <a:solidFill>
                  <a:schemeClr val="tx1"/>
                </a:solidFill>
                <a:effectLst/>
                <a:latin typeface="+mn-lt"/>
                <a:ea typeface="+mn-ea"/>
                <a:cs typeface="+mn-cs"/>
                <a:sym typeface="Symbol"/>
              </a:rPr>
              <a:t></a:t>
            </a:r>
            <a:r>
              <a:rPr lang="en-US" sz="1200" kern="1200" baseline="0" dirty="0" smtClean="0">
                <a:solidFill>
                  <a:schemeClr val="tx1"/>
                </a:solidFill>
                <a:effectLst/>
                <a:latin typeface="+mn-lt"/>
                <a:ea typeface="+mn-ea"/>
                <a:cs typeface="+mn-cs"/>
                <a:sym typeface="Symbol"/>
              </a:rPr>
              <a:t> </a:t>
            </a:r>
            <a:r>
              <a:rPr lang="en-US" sz="1200" b="0" i="0" u="none" strike="noStrike" kern="1200" baseline="0" dirty="0" smtClean="0">
                <a:solidFill>
                  <a:schemeClr val="tx1"/>
                </a:solidFill>
                <a:latin typeface="+mn-lt"/>
                <a:ea typeface="+mn-ea"/>
                <a:cs typeface="+mn-cs"/>
              </a:rPr>
              <a:t>of the ribose unit. (3) The radical at </a:t>
            </a:r>
            <a:r>
              <a:rPr lang="en-US" sz="1200" kern="1200" dirty="0" smtClean="0">
                <a:solidFill>
                  <a:schemeClr val="tx1"/>
                </a:solidFill>
                <a:effectLst/>
                <a:latin typeface="+mn-lt"/>
                <a:ea typeface="+mn-ea"/>
                <a:cs typeface="+mn-cs"/>
              </a:rPr>
              <a:t>C-3</a:t>
            </a:r>
            <a:r>
              <a:rPr lang="en-US" sz="1200" kern="1200" dirty="0" smtClean="0">
                <a:solidFill>
                  <a:schemeClr val="tx1"/>
                </a:solidFill>
                <a:effectLst/>
                <a:latin typeface="+mn-lt"/>
                <a:ea typeface="+mn-ea"/>
                <a:cs typeface="+mn-cs"/>
                <a:sym typeface="Symbol"/>
              </a:rPr>
              <a:t></a:t>
            </a:r>
            <a:r>
              <a:rPr lang="en-US" sz="1200" kern="1200" baseline="0" dirty="0" smtClean="0">
                <a:solidFill>
                  <a:schemeClr val="tx1"/>
                </a:solidFill>
                <a:effectLst/>
                <a:latin typeface="+mn-lt"/>
                <a:ea typeface="+mn-ea"/>
                <a:cs typeface="+mn-cs"/>
                <a:sym typeface="Symbol"/>
              </a:rPr>
              <a:t> </a:t>
            </a:r>
            <a:r>
              <a:rPr lang="en-US" sz="1200" b="0" i="0" u="none" strike="noStrike" kern="1200" baseline="0" dirty="0" smtClean="0">
                <a:solidFill>
                  <a:schemeClr val="tx1"/>
                </a:solidFill>
                <a:latin typeface="+mn-lt"/>
                <a:ea typeface="+mn-ea"/>
                <a:cs typeface="+mn-cs"/>
              </a:rPr>
              <a:t>releases OH</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from the </a:t>
            </a:r>
            <a:r>
              <a:rPr lang="en-US" sz="1200" kern="1200" dirty="0" smtClean="0">
                <a:solidFill>
                  <a:schemeClr val="tx1"/>
                </a:solidFill>
                <a:effectLst/>
                <a:latin typeface="+mn-lt"/>
                <a:ea typeface="+mn-ea"/>
                <a:cs typeface="+mn-cs"/>
              </a:rPr>
              <a:t>C-2</a:t>
            </a:r>
            <a:r>
              <a:rPr lang="en-US" sz="1200" kern="1200" dirty="0" smtClean="0">
                <a:solidFill>
                  <a:schemeClr val="tx1"/>
                </a:solidFill>
                <a:effectLst/>
                <a:latin typeface="+mn-lt"/>
                <a:ea typeface="+mn-ea"/>
                <a:cs typeface="+mn-cs"/>
                <a:sym typeface="Symbol"/>
              </a:rPr>
              <a:t></a:t>
            </a:r>
            <a:r>
              <a:rPr lang="en-US" sz="1200" kern="1200" baseline="0" dirty="0" smtClean="0">
                <a:solidFill>
                  <a:schemeClr val="tx1"/>
                </a:solidFill>
                <a:effectLst/>
                <a:latin typeface="+mn-lt"/>
                <a:ea typeface="+mn-ea"/>
                <a:cs typeface="+mn-cs"/>
                <a:sym typeface="Symbol"/>
              </a:rPr>
              <a:t> </a:t>
            </a:r>
            <a:r>
              <a:rPr lang="en-US" sz="1200" b="0" i="0" u="none" strike="noStrike" kern="1200" baseline="0" dirty="0" smtClean="0">
                <a:solidFill>
                  <a:schemeClr val="tx1"/>
                </a:solidFill>
                <a:latin typeface="+mn-lt"/>
                <a:ea typeface="+mn-ea"/>
                <a:cs typeface="+mn-cs"/>
              </a:rPr>
              <a:t>carbon atom. Combined with a proton from a second cysteine residue, the OH</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is eliminated as water. (4) A hydride ion is transferred from a third cysteine residue with the concomitant formation of a disulfide bond. (5) The </a:t>
            </a:r>
            <a:r>
              <a:rPr lang="en-US" sz="1200" kern="1200" dirty="0" smtClean="0">
                <a:solidFill>
                  <a:schemeClr val="tx1"/>
                </a:solidFill>
                <a:effectLst/>
                <a:latin typeface="+mn-lt"/>
                <a:ea typeface="+mn-ea"/>
                <a:cs typeface="+mn-cs"/>
              </a:rPr>
              <a:t>C-3</a:t>
            </a:r>
            <a:r>
              <a:rPr lang="en-US" sz="1200" kern="1200" dirty="0" smtClean="0">
                <a:solidFill>
                  <a:schemeClr val="tx1"/>
                </a:solidFill>
                <a:effectLst/>
                <a:latin typeface="+mn-lt"/>
                <a:ea typeface="+mn-ea"/>
                <a:cs typeface="+mn-cs"/>
                <a:sym typeface="Symbol"/>
              </a:rPr>
              <a:t></a:t>
            </a:r>
            <a:r>
              <a:rPr lang="en-US" sz="1200" kern="1200" baseline="0" dirty="0" smtClean="0">
                <a:solidFill>
                  <a:schemeClr val="tx1"/>
                </a:solidFill>
                <a:effectLst/>
                <a:latin typeface="+mn-lt"/>
                <a:ea typeface="+mn-ea"/>
                <a:cs typeface="+mn-cs"/>
                <a:sym typeface="Symbol"/>
              </a:rPr>
              <a:t> </a:t>
            </a:r>
            <a:r>
              <a:rPr lang="en-US" sz="1200" b="0" i="0" u="none" strike="noStrike" kern="1200" baseline="0" dirty="0" smtClean="0">
                <a:solidFill>
                  <a:schemeClr val="tx1"/>
                </a:solidFill>
                <a:latin typeface="+mn-lt"/>
                <a:ea typeface="+mn-ea"/>
                <a:cs typeface="+mn-cs"/>
              </a:rPr>
              <a:t>radical recaptures the originally abstracted hydrogen atom. (6) An electron is transferred from R2 to reduce the thiyl radical, which also accepts a proton. The deoxyribonucleotide is free to leave R1. The disulfide formed in the active site must be reduced to begin another cycle.</a:t>
            </a:r>
            <a:endParaRPr lang="en-US" dirty="0"/>
          </a:p>
        </p:txBody>
      </p:sp>
    </p:spTree>
    <p:extLst>
      <p:ext uri="{BB962C8B-B14F-4D97-AF65-F5344CB8AC3E}">
        <p14:creationId xmlns:p14="http://schemas.microsoft.com/office/powerpoint/2010/main" val="2355878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1529CA21-81B7-3743-B8C3-205457ED333D}" type="slidenum">
              <a:rPr lang="en-US" sz="1200" smtClean="0"/>
              <a:pPr>
                <a:defRPr/>
              </a:pPr>
              <a:t>42</a:t>
            </a:fld>
            <a:endParaRPr lang="en-US" sz="1200" dirty="0" smtClean="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25.12 Thymidylate synthesis.</a:t>
            </a:r>
            <a:r>
              <a:rPr lang="en-US" sz="1200" b="0" i="0" u="none" strike="noStrike" kern="1200" baseline="0" dirty="0" smtClean="0">
                <a:solidFill>
                  <a:schemeClr val="tx1"/>
                </a:solidFill>
                <a:latin typeface="+mn-lt"/>
                <a:ea typeface="+mn-ea"/>
                <a:cs typeface="+mn-cs"/>
              </a:rPr>
              <a:t> Thymidylate synthase catalyzes the addition of a methyl group (derived from </a:t>
            </a:r>
            <a:r>
              <a:rPr lang="en-US" sz="1200" b="0" i="1" u="none" strike="noStrike" kern="1200" baseline="0" dirty="0" smtClean="0">
                <a:solidFill>
                  <a:schemeClr val="tx1"/>
                </a:solidFill>
                <a:latin typeface="+mn-lt"/>
                <a:ea typeface="+mn-ea"/>
                <a:cs typeface="+mn-cs"/>
              </a:rPr>
              <a:t>N</a:t>
            </a:r>
            <a:r>
              <a:rPr lang="en-US" sz="1200" b="0" i="0" u="none" strike="noStrike" kern="1200" baseline="30000" dirty="0" smtClean="0">
                <a:solidFill>
                  <a:schemeClr val="tx1"/>
                </a:solidFill>
                <a:latin typeface="+mn-lt"/>
                <a:ea typeface="+mn-ea"/>
                <a:cs typeface="+mn-cs"/>
              </a:rPr>
              <a:t>5</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 N</a:t>
            </a:r>
            <a:r>
              <a:rPr lang="en-US" sz="1200" b="0" i="0" u="none" strike="noStrike" kern="1200" baseline="30000" dirty="0" smtClean="0">
                <a:solidFill>
                  <a:schemeClr val="tx1"/>
                </a:solidFill>
                <a:latin typeface="+mn-lt"/>
                <a:ea typeface="+mn-ea"/>
                <a:cs typeface="+mn-cs"/>
              </a:rPr>
              <a:t>10</a:t>
            </a:r>
            <a:r>
              <a:rPr lang="en-US" sz="1200" b="0" i="0" u="none" strike="noStrike" kern="1200" baseline="0" dirty="0" smtClean="0">
                <a:solidFill>
                  <a:schemeClr val="tx1"/>
                </a:solidFill>
                <a:latin typeface="+mn-lt"/>
                <a:ea typeface="+mn-ea"/>
                <a:cs typeface="+mn-cs"/>
              </a:rPr>
              <a:t>- methylenetetrahydrofolate) to dUMP to form TMP. The addition of a thiolate from the enzyme activates dUMP. Opening the five-membered ring of the THF derivative prepares the methylene group for nucleophilic attack by the activated dUMP. The reaction is completed by the transfer of a hydride ion to form dihydrofolate.</a:t>
            </a:r>
            <a:endParaRPr lang="en-US" dirty="0"/>
          </a:p>
        </p:txBody>
      </p:sp>
    </p:spTree>
    <p:extLst>
      <p:ext uri="{BB962C8B-B14F-4D97-AF65-F5344CB8AC3E}">
        <p14:creationId xmlns:p14="http://schemas.microsoft.com/office/powerpoint/2010/main" val="1288645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DE0A82B8-4251-D541-AC88-5D96F879D3D1}" type="slidenum">
              <a:rPr lang="en-US" sz="1200" smtClean="0"/>
              <a:pPr>
                <a:defRPr/>
              </a:pPr>
              <a:t>46</a:t>
            </a:fld>
            <a:endParaRPr lang="en-US" sz="1200" dirty="0" smtClean="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25.13 Anticancer drug targets. </a:t>
            </a:r>
            <a:r>
              <a:rPr lang="en-US" sz="1200" b="0" i="0" u="none" strike="noStrike" kern="1200" baseline="0" dirty="0" smtClean="0">
                <a:solidFill>
                  <a:schemeClr val="tx1"/>
                </a:solidFill>
                <a:latin typeface="+mn-lt"/>
                <a:ea typeface="+mn-ea"/>
                <a:cs typeface="+mn-cs"/>
              </a:rPr>
              <a:t>Thymidylate synthase and dihydrofolate reductase are choice targets in cancer chemotherapy because the generation of large quantities of precursors for DNA synthesis is required for rapidly dividing cancer cells.</a:t>
            </a:r>
            <a:endParaRPr lang="en-US" dirty="0" smtClean="0">
              <a:cs typeface="+mn-cs"/>
            </a:endParaRPr>
          </a:p>
        </p:txBody>
      </p:sp>
    </p:spTree>
    <p:extLst>
      <p:ext uri="{BB962C8B-B14F-4D97-AF65-F5344CB8AC3E}">
        <p14:creationId xmlns:p14="http://schemas.microsoft.com/office/powerpoint/2010/main" val="140158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359EC72-50B1-934E-8875-A2D18AD061DD}" type="slidenum">
              <a:rPr lang="en-US" sz="1200" smtClean="0"/>
              <a:pPr>
                <a:defRPr/>
              </a:pPr>
              <a:t>47</a:t>
            </a:fld>
            <a:endParaRPr lang="en-US" sz="1200" dirty="0" smtClean="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25.14 Suicide inhibition. </a:t>
            </a:r>
            <a:r>
              <a:rPr lang="en-US" sz="1200" b="0" i="0" u="none" strike="noStrike" kern="1200" baseline="0" dirty="0" smtClean="0">
                <a:solidFill>
                  <a:schemeClr val="tx1"/>
                </a:solidFill>
                <a:latin typeface="+mn-lt"/>
                <a:ea typeface="+mn-ea"/>
                <a:cs typeface="+mn-cs"/>
              </a:rPr>
              <a:t>Fluorodeoxyuridylate (generated from fluorouracil) traps thymidylate synthase in a form that cannot proceed down the reaction pathway.</a:t>
            </a:r>
            <a:endParaRPr lang="en-US" dirty="0" smtClean="0">
              <a:cs typeface="+mn-cs"/>
            </a:endParaRPr>
          </a:p>
        </p:txBody>
      </p:sp>
    </p:spTree>
    <p:extLst>
      <p:ext uri="{BB962C8B-B14F-4D97-AF65-F5344CB8AC3E}">
        <p14:creationId xmlns:p14="http://schemas.microsoft.com/office/powerpoint/2010/main" val="54912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Charles V, Holy Roman Emperor (1519–1558), who also ruled as Charles I, king of Spain (1516–1556), was one of Europe’s most powerful rulers. Under his reign, the Aztec and Inca empires of the New World fell to the Spanish. Charles V also suffered from severe gout, a pathological condition caused by the accumulation of the purine urate in the joints. This painting by Titian shows the emperor’s swollen left hand, which he rests gingerly in his lap. Recent analysis of a part of his finger, saved as a religious relic, confirms the diagnosis of gout. Xanthine oxidase (right) is the enzyme responsible for the synthesis of urate in the process of purine degradation. [(</a:t>
            </a:r>
            <a:r>
              <a:rPr lang="en-US" sz="1200" kern="1200" dirty="0" err="1" smtClean="0">
                <a:solidFill>
                  <a:schemeClr val="tx1"/>
                </a:solidFill>
                <a:effectLst/>
                <a:latin typeface="+mn-lt"/>
                <a:ea typeface="+mn-ea"/>
                <a:cs typeface="+mn-cs"/>
              </a:rPr>
              <a:t>Lleft</a:t>
            </a:r>
            <a:r>
              <a:rPr lang="en-US" sz="1200" kern="1200" dirty="0" smtClean="0">
                <a:solidFill>
                  <a:schemeClr val="tx1"/>
                </a:solidFill>
                <a:effectLst/>
                <a:latin typeface="+mn-lt"/>
                <a:ea typeface="+mn-ea"/>
                <a:cs typeface="+mn-cs"/>
              </a:rPr>
              <a:t>) Erich Lessing/Art Resource, NY.]</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pPr/>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6F954BEF-EE87-A04C-8A6C-D3C3C0790D43}" type="slidenum">
              <a:rPr lang="en-US" sz="1200" smtClean="0"/>
              <a:pPr>
                <a:defRPr/>
              </a:pPr>
              <a:t>51</a:t>
            </a:fld>
            <a:endParaRPr lang="en-US" sz="1200" dirty="0" smtClean="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25.15 Control of purine biosynthesis. </a:t>
            </a:r>
            <a:r>
              <a:rPr lang="en-US" sz="1200" b="0" i="0" u="none" strike="noStrike" kern="1200" baseline="0" dirty="0" smtClean="0">
                <a:solidFill>
                  <a:schemeClr val="tx1"/>
                </a:solidFill>
                <a:latin typeface="+mn-lt"/>
                <a:ea typeface="+mn-ea"/>
                <a:cs typeface="+mn-cs"/>
              </a:rPr>
              <a:t>Feedback inhibition controls both the overall rate of purine biosynthesis and the balance between AMP and GMP production.</a:t>
            </a:r>
            <a:endParaRPr lang="en-US" dirty="0" smtClean="0">
              <a:cs typeface="+mn-cs"/>
            </a:endParaRPr>
          </a:p>
        </p:txBody>
      </p:sp>
    </p:spTree>
    <p:extLst>
      <p:ext uri="{BB962C8B-B14F-4D97-AF65-F5344CB8AC3E}">
        <p14:creationId xmlns:p14="http://schemas.microsoft.com/office/powerpoint/2010/main" val="963549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019E286E-5A0D-1A48-A335-6C0BDE167D8F}" type="slidenum">
              <a:rPr lang="en-US" sz="1200" smtClean="0"/>
              <a:pPr>
                <a:defRPr/>
              </a:pPr>
              <a:t>53</a:t>
            </a:fld>
            <a:endParaRPr lang="en-US" sz="1200" dirty="0" smtClean="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25.16 Regulation of ribonucleotide reductase.</a:t>
            </a:r>
            <a:r>
              <a:rPr lang="en-US" sz="1200" b="0" i="0" u="none" strike="noStrike" kern="1200" baseline="0" dirty="0" smtClean="0">
                <a:solidFill>
                  <a:schemeClr val="tx1"/>
                </a:solidFill>
                <a:latin typeface="+mn-lt"/>
                <a:ea typeface="+mn-ea"/>
                <a:cs typeface="+mn-cs"/>
              </a:rPr>
              <a:t> (A) Each subunit in the R1 dimer contains two allosteric sites in addition to the active site. One site regulates the overall activity and the other site regulates substrate specificity. (B) The patterns of regulation with regard to different nucleoside diphosphates demonstrated by ribonucleotide reductase.</a:t>
            </a:r>
            <a:endParaRPr lang="en-US" dirty="0"/>
          </a:p>
        </p:txBody>
      </p:sp>
    </p:spTree>
    <p:extLst>
      <p:ext uri="{BB962C8B-B14F-4D97-AF65-F5344CB8AC3E}">
        <p14:creationId xmlns:p14="http://schemas.microsoft.com/office/powerpoint/2010/main" val="1553798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DF6EAF68-EC41-F141-8711-3561176986E7}" type="slidenum">
              <a:rPr lang="en-US" sz="1200" smtClean="0"/>
              <a:pPr>
                <a:defRPr/>
              </a:pPr>
              <a:t>56</a:t>
            </a:fld>
            <a:endParaRPr lang="en-US" sz="1200" dirty="0" smtClean="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25.17 Purine catabolism. </a:t>
            </a:r>
            <a:r>
              <a:rPr lang="en-US" sz="1200" b="0" i="0" u="none" strike="noStrike" kern="1200" baseline="0" dirty="0" smtClean="0">
                <a:solidFill>
                  <a:schemeClr val="tx1"/>
                </a:solidFill>
                <a:latin typeface="+mn-lt"/>
                <a:ea typeface="+mn-ea"/>
                <a:cs typeface="+mn-cs"/>
              </a:rPr>
              <a:t>Purine bases are converted first into xanthine and then into urate for excretion. Xanthine oxidase catalyzes two steps in this process.</a:t>
            </a:r>
            <a:endParaRPr lang="en-US" dirty="0" smtClean="0">
              <a:cs typeface="+mn-cs"/>
            </a:endParaRPr>
          </a:p>
        </p:txBody>
      </p:sp>
    </p:spTree>
    <p:extLst>
      <p:ext uri="{BB962C8B-B14F-4D97-AF65-F5344CB8AC3E}">
        <p14:creationId xmlns:p14="http://schemas.microsoft.com/office/powerpoint/2010/main" val="339066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pPr/>
              <a:t>5</a:t>
            </a:fld>
            <a:endParaRPr lang="en-US" dirty="0"/>
          </a:p>
        </p:txBody>
      </p:sp>
    </p:spTree>
    <p:extLst>
      <p:ext uri="{BB962C8B-B14F-4D97-AF65-F5344CB8AC3E}">
        <p14:creationId xmlns:p14="http://schemas.microsoft.com/office/powerpoint/2010/main" val="212781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25.1 De novo and salvage pathways.</a:t>
            </a:r>
            <a:r>
              <a:rPr lang="en-US" sz="1200" b="0" i="0" u="none" strike="noStrike" kern="1200" baseline="0" dirty="0" smtClean="0">
                <a:solidFill>
                  <a:schemeClr val="tx1"/>
                </a:solidFill>
                <a:latin typeface="+mn-lt"/>
                <a:ea typeface="+mn-ea"/>
                <a:cs typeface="+mn-cs"/>
              </a:rPr>
              <a:t> In de novo synthesis, the base itself is synthesized from simpler starting materials, including amino acids. ATP hydrolysis is required for de novo synthesis. In a salvage pathway, a base is reattached to a ribose, activated in the form of 5-phosphoribosyl-1-pyrophosphate (PRPP).</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pPr/>
              <a:t>6</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FFDF8343-5C03-E740-A011-4EB68983E7F3}" type="slidenum">
              <a:rPr lang="en-US" sz="1200" smtClean="0"/>
              <a:pPr>
                <a:defRPr/>
              </a:pPr>
              <a:t>7</a:t>
            </a:fld>
            <a:endParaRPr lang="en-US" sz="1200" dirty="0" smtClean="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230145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ED2B8213-138A-1946-8A35-B1D90A2B6703}" type="slidenum">
              <a:rPr lang="en-US" sz="1200" smtClean="0"/>
              <a:pPr>
                <a:defRPr/>
              </a:pPr>
              <a:t>9</a:t>
            </a:fld>
            <a:endParaRPr lang="en-US" sz="1200" dirty="0" smtClean="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25.2 De novo pathway for pyrimidine nucleotide synthesis. </a:t>
            </a:r>
            <a:r>
              <a:rPr lang="en-US" sz="1200" b="0" i="0" u="none" strike="noStrike" kern="1200" baseline="0" dirty="0" smtClean="0">
                <a:solidFill>
                  <a:schemeClr val="tx1"/>
                </a:solidFill>
                <a:latin typeface="+mn-lt"/>
                <a:ea typeface="+mn-ea"/>
                <a:cs typeface="+mn-cs"/>
              </a:rPr>
              <a:t>The C-2 and N-3 atoms in the pyrimidine ring come from carbamoyl phosphate, whereas the other atoms of the ring come from aspartate.</a:t>
            </a:r>
            <a:endParaRPr lang="en-US" dirty="0" smtClean="0">
              <a:cs typeface="+mn-cs"/>
            </a:endParaRPr>
          </a:p>
        </p:txBody>
      </p:sp>
    </p:spTree>
    <p:extLst>
      <p:ext uri="{BB962C8B-B14F-4D97-AF65-F5344CB8AC3E}">
        <p14:creationId xmlns:p14="http://schemas.microsoft.com/office/powerpoint/2010/main" val="4205392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90616AE1-5316-EA48-BF76-1E88A323CE68}" type="slidenum">
              <a:rPr lang="en-US" sz="1200" smtClean="0"/>
              <a:pPr>
                <a:defRPr/>
              </a:pPr>
              <a:t>11</a:t>
            </a:fld>
            <a:endParaRPr lang="en-US" sz="1200" dirty="0" smtClean="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25.3 Structure of carbamoyl phosphate synthetase II.</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enzyme contains sites for three reactions. This enzyme consists of two chains. The smaller chain (yellow) contains a site for glutamine hydrolysis to generate ammonia. The larger chain includes two ATP-grasp domains (blue and red). In one ATP-grasp domain (blue), bicarbonate is phosphorylated to carboxyphosphate, which then reacts with ammonia to generate carbamic acid. In the other ATP-grasp domain, the carbamic acid is phosphorylated to produce carbamoyl phosphate. [Drawn from 1JDB.pdb.]</a:t>
            </a:r>
            <a:endParaRPr lang="en-US" dirty="0"/>
          </a:p>
        </p:txBody>
      </p:sp>
    </p:spTree>
    <p:extLst>
      <p:ext uri="{BB962C8B-B14F-4D97-AF65-F5344CB8AC3E}">
        <p14:creationId xmlns:p14="http://schemas.microsoft.com/office/powerpoint/2010/main" val="322655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20981E5B-55B4-6D4E-B4A9-27DEFECB61F4}" type="slidenum">
              <a:rPr lang="en-US" sz="1200" smtClean="0"/>
              <a:pPr>
                <a:defRPr/>
              </a:pPr>
              <a:t>14</a:t>
            </a:fld>
            <a:endParaRPr lang="en-US" sz="1200" dirty="0" smtClean="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25.4 Substrate channeling. </a:t>
            </a:r>
            <a:r>
              <a:rPr lang="en-US" sz="1200" b="0" i="0" u="none" strike="noStrike" kern="1200" baseline="0" dirty="0" smtClean="0">
                <a:solidFill>
                  <a:schemeClr val="tx1"/>
                </a:solidFill>
                <a:latin typeface="+mn-lt"/>
                <a:ea typeface="+mn-ea"/>
                <a:cs typeface="+mn-cs"/>
              </a:rPr>
              <a:t>The three active sites of carbamoyl phosphate synthetase II are linked by a channel (yellow) through which intermediates pass. Glutamine enters one active site, and carbamoyl phosphate, which includes the nitrogen atom from the glutamine side chain, leaves another 80 Å away. [Drawn from 1JDB.pdb.]</a:t>
            </a:r>
            <a:endParaRPr lang="en-US" dirty="0"/>
          </a:p>
        </p:txBody>
      </p:sp>
    </p:spTree>
    <p:extLst>
      <p:ext uri="{BB962C8B-B14F-4D97-AF65-F5344CB8AC3E}">
        <p14:creationId xmlns:p14="http://schemas.microsoft.com/office/powerpoint/2010/main" val="2741249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A7E9684B-4BD2-714F-A946-88FE7CDA98EB}" type="slidenum">
              <a:rPr lang="en-US" sz="1200" smtClean="0"/>
              <a:pPr>
                <a:defRPr/>
              </a:pPr>
              <a:t>23</a:t>
            </a:fld>
            <a:endParaRPr lang="en-US" sz="1200" dirty="0" smtClean="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25.5 De novo pathway for purine nucleotide synthesis. </a:t>
            </a:r>
            <a:r>
              <a:rPr lang="en-US" sz="1200" b="0" i="0" u="none" strike="noStrike" kern="1200" baseline="0" dirty="0" smtClean="0">
                <a:solidFill>
                  <a:schemeClr val="tx1"/>
                </a:solidFill>
                <a:latin typeface="+mn-lt"/>
                <a:ea typeface="+mn-ea"/>
                <a:cs typeface="+mn-cs"/>
              </a:rPr>
              <a:t>The origins of the atoms in the purine ring are indicated.</a:t>
            </a:r>
            <a:endParaRPr lang="en-US" dirty="0" smtClean="0">
              <a:cs typeface="+mn-cs"/>
            </a:endParaRPr>
          </a:p>
        </p:txBody>
      </p:sp>
    </p:spTree>
    <p:extLst>
      <p:ext uri="{BB962C8B-B14F-4D97-AF65-F5344CB8AC3E}">
        <p14:creationId xmlns:p14="http://schemas.microsoft.com/office/powerpoint/2010/main" val="1823852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pPr/>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194659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18556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Picture Placeholder 12"/>
          <p:cNvSpPr>
            <a:spLocks noGrp="1"/>
          </p:cNvSpPr>
          <p:nvPr>
            <p:ph type="pic" sz="quarter" idx="17"/>
          </p:nvPr>
        </p:nvSpPr>
        <p:spPr>
          <a:xfrm>
            <a:off x="6553200" y="4572000"/>
            <a:ext cx="2133600" cy="739775"/>
          </a:xfrm>
        </p:spPr>
        <p:txBody>
          <a:bodyPr/>
          <a:lstStyle/>
          <a:p>
            <a:endParaRPr lang="en-US"/>
          </a:p>
        </p:txBody>
      </p:sp>
      <p:sp>
        <p:nvSpPr>
          <p:cNvPr id="16" name="Content Placeholder 15"/>
          <p:cNvSpPr>
            <a:spLocks noGrp="1"/>
          </p:cNvSpPr>
          <p:nvPr>
            <p:ph sz="quarter" idx="18"/>
          </p:nvPr>
        </p:nvSpPr>
        <p:spPr>
          <a:xfrm>
            <a:off x="457200" y="5880100"/>
            <a:ext cx="8229600" cy="66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633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3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43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314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633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705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89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836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702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897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946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5/1/2019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84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pPr/>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pPr/>
              <a:t>5/1/2019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pPr/>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5/1/2019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8905705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25</a:t>
            </a:r>
          </a:p>
          <a:p>
            <a:pPr defTabSz="914400">
              <a:buFontTx/>
              <a:buNone/>
            </a:pPr>
            <a:r>
              <a:rPr lang="en-US" altLang="en-US" sz="2800" b="1" dirty="0" smtClean="0">
                <a:solidFill>
                  <a:srgbClr val="843C0C"/>
                </a:solidFill>
              </a:rPr>
              <a:t>Nucleotide Biosynthesis</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798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Bicarbonate and </a:t>
            </a:r>
            <a:r>
              <a:rPr lang="en-US" dirty="0" smtClean="0">
                <a:solidFill>
                  <a:srgbClr val="843C0C"/>
                </a:solidFill>
                <a:latin typeface="Arial" pitchFamily="34" charset="0"/>
                <a:cs typeface="Arial" pitchFamily="34" charset="0"/>
              </a:rPr>
              <a:t>Other Oxygenated Carbon Compounds Are Activated </a:t>
            </a:r>
            <a:r>
              <a:rPr lang="en-US" dirty="0">
                <a:solidFill>
                  <a:srgbClr val="843C0C"/>
                </a:solidFill>
                <a:latin typeface="Arial" pitchFamily="34" charset="0"/>
                <a:cs typeface="Arial" pitchFamily="34" charset="0"/>
              </a:rPr>
              <a:t>by </a:t>
            </a:r>
            <a:r>
              <a:rPr lang="en-US" dirty="0" smtClean="0">
                <a:solidFill>
                  <a:srgbClr val="843C0C"/>
                </a:solidFill>
                <a:latin typeface="Arial" pitchFamily="34" charset="0"/>
                <a:cs typeface="Arial" pitchFamily="34" charset="0"/>
              </a:rPr>
              <a:t>Phosphorylation</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758838"/>
            <a:ext cx="8229600" cy="1478279"/>
          </a:xfrm>
        </p:spPr>
        <p:txBody>
          <a:bodyPr>
            <a:normAutofit/>
          </a:bodyPr>
          <a:lstStyle/>
          <a:p>
            <a:r>
              <a:rPr lang="en-US" dirty="0">
                <a:latin typeface="Arial" pitchFamily="34" charset="0"/>
                <a:cs typeface="Arial" pitchFamily="34" charset="0"/>
              </a:rPr>
              <a:t>The first step in pyrimidine synthesis is a two-step reaction to form carbamoyl phosphate catalyzed by carbamoyl phosphate synthase II (CPS II</a:t>
            </a:r>
            <a:r>
              <a:rPr lang="en-US" dirty="0" smtClean="0">
                <a:latin typeface="Arial" pitchFamily="34" charset="0"/>
                <a:cs typeface="Arial" pitchFamily="34" charset="0"/>
              </a:rPr>
              <a:t>).</a:t>
            </a:r>
          </a:p>
        </p:txBody>
      </p:sp>
      <p:pic>
        <p:nvPicPr>
          <p:cNvPr id="10" name="Picture 2" descr="The conversion of Bicarbonate to Carbamic acid is shown.&#10;Bicarbonate, O H C O O 1 negative charge undergoes a reaction with the conversion of A T P to A D P that gives Carboxyphosphate, O H C O O and the O in O H C O O is further bonded to P O 3 2 negative charge with the phosphate group from A T P.  Carboxyphosphate, on addition of N H 3 and removal of P sub I gives, Carbamic acid O H C O N H 2 with the N H 2 from N H 3."/>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844032" y="3387796"/>
            <a:ext cx="7375551" cy="11532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3" descr="A reaction shows carbamic acid, O H C O N H 2 reacting with A T P to A D P to gives carbamoyl phosphate, in which P O 3 2 negative charge from the A T P has the P bonded to O C O N H 2."/>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44032" y="4842422"/>
            <a:ext cx="7375551" cy="11465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529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Structure of </a:t>
            </a:r>
            <a:r>
              <a:rPr lang="en-US" dirty="0" smtClean="0">
                <a:solidFill>
                  <a:srgbClr val="843C0C"/>
                </a:solidFill>
                <a:latin typeface="Arial" pitchFamily="34" charset="0"/>
                <a:cs typeface="Arial" pitchFamily="34" charset="0"/>
              </a:rPr>
              <a:t>Carbamoyl Phosphate </a:t>
            </a:r>
            <a:r>
              <a:rPr lang="en-US" dirty="0" err="1" smtClean="0">
                <a:solidFill>
                  <a:srgbClr val="843C0C"/>
                </a:solidFill>
                <a:latin typeface="Arial" pitchFamily="34" charset="0"/>
                <a:cs typeface="Arial" pitchFamily="34" charset="0"/>
              </a:rPr>
              <a:t>Synthetase</a:t>
            </a:r>
            <a:r>
              <a:rPr lang="en-US" dirty="0" smtClean="0">
                <a:solidFill>
                  <a:srgbClr val="843C0C"/>
                </a:solidFill>
                <a:latin typeface="Arial" pitchFamily="34" charset="0"/>
                <a:cs typeface="Arial" pitchFamily="34" charset="0"/>
              </a:rPr>
              <a:t> </a:t>
            </a:r>
            <a:r>
              <a:rPr lang="en-US" dirty="0">
                <a:solidFill>
                  <a:srgbClr val="843C0C"/>
                </a:solidFill>
                <a:latin typeface="Arial" pitchFamily="34" charset="0"/>
                <a:cs typeface="Arial" pitchFamily="34" charset="0"/>
              </a:rPr>
              <a:t>II</a:t>
            </a:r>
          </a:p>
        </p:txBody>
      </p:sp>
      <p:pic>
        <p:nvPicPr>
          <p:cNvPr id="9" name="Picture 2" descr="The structure of carbomyl phosphate synthesase 2 is shown.&#10;There are two chains, one of which has two subchains. The top, yellow chain has a ball and stick model in the middle that is labeled as Glutamine hydrolysis site. The first subchain of the second chain has a ball and stick model labeled Bicarbonate phosphorylation site and the second one, at the bottom, as a ball and stick model labeled Carbamic acid phosphorylation 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1905" y="1918684"/>
            <a:ext cx="4480190" cy="432170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534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The Side Chain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Glutamine Can Be Hydrolyzed </a:t>
            </a:r>
            <a:r>
              <a:rPr lang="en-US" dirty="0">
                <a:solidFill>
                  <a:srgbClr val="843C0C"/>
                </a:solidFill>
                <a:latin typeface="Arial" pitchFamily="34" charset="0"/>
                <a:cs typeface="Arial" pitchFamily="34" charset="0"/>
              </a:rPr>
              <a:t>to </a:t>
            </a:r>
            <a:r>
              <a:rPr lang="en-US" dirty="0" smtClean="0">
                <a:solidFill>
                  <a:srgbClr val="843C0C"/>
                </a:solidFill>
                <a:latin typeface="Arial" pitchFamily="34" charset="0"/>
                <a:cs typeface="Arial" pitchFamily="34" charset="0"/>
              </a:rPr>
              <a:t>Generate Ammonia</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834116"/>
            <a:ext cx="8229600" cy="1578935"/>
          </a:xfrm>
        </p:spPr>
        <p:txBody>
          <a:bodyPr>
            <a:normAutofit/>
          </a:bodyPr>
          <a:lstStyle/>
          <a:p>
            <a:r>
              <a:rPr lang="en-US" dirty="0" smtClean="0">
                <a:latin typeface="Arial" pitchFamily="34" charset="0"/>
                <a:cs typeface="Arial" pitchFamily="34" charset="0"/>
              </a:rPr>
              <a:t>The </a:t>
            </a:r>
            <a:r>
              <a:rPr lang="en-US" dirty="0">
                <a:latin typeface="Arial" pitchFamily="34" charset="0"/>
                <a:cs typeface="Arial" pitchFamily="34" charset="0"/>
              </a:rPr>
              <a:t>NH</a:t>
            </a:r>
            <a:r>
              <a:rPr lang="en-US" baseline="-25000" dirty="0">
                <a:latin typeface="Arial" pitchFamily="34" charset="0"/>
                <a:cs typeface="Arial" pitchFamily="34" charset="0"/>
              </a:rPr>
              <a:t>3</a:t>
            </a:r>
            <a:r>
              <a:rPr lang="en-US" dirty="0">
                <a:latin typeface="Arial" pitchFamily="34" charset="0"/>
                <a:cs typeface="Arial" pitchFamily="34" charset="0"/>
              </a:rPr>
              <a:t> required for the formation of carbamoyl phosphate is generated by the hydrolysis of glutamine at one of the three active sites of CPS </a:t>
            </a:r>
            <a:r>
              <a:rPr lang="en-US" dirty="0" smtClean="0">
                <a:latin typeface="Arial" pitchFamily="34" charset="0"/>
                <a:cs typeface="Arial" pitchFamily="34" charset="0"/>
              </a:rPr>
              <a:t>II.</a:t>
            </a:r>
            <a:endParaRPr lang="en-US" dirty="0">
              <a:latin typeface="Arial" pitchFamily="34" charset="0"/>
              <a:cs typeface="Arial" pitchFamily="34" charset="0"/>
            </a:endParaRPr>
          </a:p>
        </p:txBody>
      </p:sp>
    </p:spTree>
    <p:extLst>
      <p:ext uri="{BB962C8B-B14F-4D97-AF65-F5344CB8AC3E}">
        <p14:creationId xmlns:p14="http://schemas.microsoft.com/office/powerpoint/2010/main" val="1866356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Intermediates </a:t>
            </a:r>
            <a:r>
              <a:rPr lang="en-US" dirty="0" smtClean="0">
                <a:solidFill>
                  <a:srgbClr val="843C0C"/>
                </a:solidFill>
                <a:latin typeface="Arial" pitchFamily="34" charset="0"/>
                <a:cs typeface="Arial" pitchFamily="34" charset="0"/>
              </a:rPr>
              <a:t>Can Move </a:t>
            </a:r>
            <a:r>
              <a:rPr lang="en-US" dirty="0">
                <a:solidFill>
                  <a:srgbClr val="843C0C"/>
                </a:solidFill>
                <a:latin typeface="Arial" pitchFamily="34" charset="0"/>
                <a:cs typeface="Arial" pitchFamily="34" charset="0"/>
              </a:rPr>
              <a:t>between </a:t>
            </a:r>
            <a:r>
              <a:rPr lang="en-US" dirty="0" smtClean="0">
                <a:solidFill>
                  <a:srgbClr val="843C0C"/>
                </a:solidFill>
                <a:latin typeface="Arial" pitchFamily="34" charset="0"/>
                <a:cs typeface="Arial" pitchFamily="34" charset="0"/>
              </a:rPr>
              <a:t>Active Sites </a:t>
            </a:r>
            <a:r>
              <a:rPr lang="en-US" dirty="0">
                <a:solidFill>
                  <a:srgbClr val="843C0C"/>
                </a:solidFill>
                <a:latin typeface="Arial" pitchFamily="34" charset="0"/>
                <a:cs typeface="Arial" pitchFamily="34" charset="0"/>
              </a:rPr>
              <a:t>by </a:t>
            </a:r>
            <a:r>
              <a:rPr lang="en-US" dirty="0" smtClean="0">
                <a:solidFill>
                  <a:srgbClr val="843C0C"/>
                </a:solidFill>
                <a:latin typeface="Arial" pitchFamily="34" charset="0"/>
                <a:cs typeface="Arial" pitchFamily="34" charset="0"/>
              </a:rPr>
              <a:t>Channeling</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Aft>
                <a:spcPts val="1200"/>
              </a:spcAft>
            </a:pPr>
            <a:r>
              <a:rPr lang="en-US" dirty="0" err="1">
                <a:latin typeface="Arial" pitchFamily="34" charset="0"/>
                <a:cs typeface="Arial" pitchFamily="34" charset="0"/>
              </a:rPr>
              <a:t>Carbamoyl</a:t>
            </a:r>
            <a:r>
              <a:rPr lang="en-US" dirty="0">
                <a:latin typeface="Arial" pitchFamily="34" charset="0"/>
                <a:cs typeface="Arial" pitchFamily="34" charset="0"/>
              </a:rPr>
              <a:t> phosphate </a:t>
            </a:r>
            <a:r>
              <a:rPr lang="en-US" dirty="0" err="1">
                <a:latin typeface="Arial" pitchFamily="34" charset="0"/>
                <a:cs typeface="Arial" pitchFamily="34" charset="0"/>
              </a:rPr>
              <a:t>synthetase</a:t>
            </a:r>
            <a:r>
              <a:rPr lang="en-US" dirty="0">
                <a:latin typeface="Arial" pitchFamily="34" charset="0"/>
                <a:cs typeface="Arial" pitchFamily="34" charset="0"/>
              </a:rPr>
              <a:t> II has three different active sites</a:t>
            </a:r>
            <a:r>
              <a:rPr lang="en-US" dirty="0" smtClean="0">
                <a:latin typeface="Arial" pitchFamily="34" charset="0"/>
                <a:cs typeface="Arial" pitchFamily="34" charset="0"/>
              </a:rPr>
              <a:t>:</a:t>
            </a:r>
            <a:endParaRPr lang="en-US" dirty="0">
              <a:latin typeface="Arial" pitchFamily="34" charset="0"/>
              <a:cs typeface="Arial" pitchFamily="34" charset="0"/>
            </a:endParaRPr>
          </a:p>
          <a:p>
            <a:pPr lvl="1">
              <a:spcAft>
                <a:spcPts val="1200"/>
              </a:spcAft>
              <a:buFontTx/>
              <a:buAutoNum type="arabicPeriod"/>
            </a:pPr>
            <a:r>
              <a:rPr lang="en-US" sz="2400" dirty="0" smtClean="0">
                <a:latin typeface="Arial" pitchFamily="34" charset="0"/>
                <a:cs typeface="Arial" pitchFamily="34" charset="0"/>
              </a:rPr>
              <a:t>A </a:t>
            </a:r>
            <a:r>
              <a:rPr lang="en-US" sz="2400" dirty="0">
                <a:latin typeface="Arial" pitchFamily="34" charset="0"/>
                <a:cs typeface="Arial" pitchFamily="34" charset="0"/>
              </a:rPr>
              <a:t>glutamine hydrolysis active </a:t>
            </a:r>
            <a:r>
              <a:rPr lang="en-US" sz="2400" dirty="0" smtClean="0">
                <a:latin typeface="Arial" pitchFamily="34" charset="0"/>
                <a:cs typeface="Arial" pitchFamily="34" charset="0"/>
              </a:rPr>
              <a:t>site</a:t>
            </a:r>
            <a:endParaRPr lang="en-US" sz="2400" dirty="0">
              <a:latin typeface="Arial" pitchFamily="34" charset="0"/>
              <a:cs typeface="Arial" pitchFamily="34" charset="0"/>
            </a:endParaRPr>
          </a:p>
          <a:p>
            <a:pPr lvl="1">
              <a:spcAft>
                <a:spcPts val="1200"/>
              </a:spcAft>
              <a:buFontTx/>
              <a:buAutoNum type="arabicPeriod"/>
            </a:pPr>
            <a:r>
              <a:rPr lang="en-US" sz="2400" dirty="0" smtClean="0">
                <a:latin typeface="Arial" pitchFamily="34" charset="0"/>
                <a:cs typeface="Arial" pitchFamily="34" charset="0"/>
              </a:rPr>
              <a:t>A </a:t>
            </a:r>
            <a:r>
              <a:rPr lang="en-US" sz="2400" dirty="0">
                <a:latin typeface="Arial" pitchFamily="34" charset="0"/>
                <a:cs typeface="Arial" pitchFamily="34" charset="0"/>
              </a:rPr>
              <a:t>bicarbonate phosphorylation active </a:t>
            </a:r>
            <a:r>
              <a:rPr lang="en-US" sz="2400" dirty="0" smtClean="0">
                <a:latin typeface="Arial" pitchFamily="34" charset="0"/>
                <a:cs typeface="Arial" pitchFamily="34" charset="0"/>
              </a:rPr>
              <a:t>site</a:t>
            </a:r>
            <a:endParaRPr lang="en-US" sz="2400" dirty="0">
              <a:latin typeface="Arial" pitchFamily="34" charset="0"/>
              <a:cs typeface="Arial" pitchFamily="34" charset="0"/>
            </a:endParaRPr>
          </a:p>
          <a:p>
            <a:pPr lvl="1">
              <a:spcAft>
                <a:spcPts val="1200"/>
              </a:spcAft>
              <a:buFontTx/>
              <a:buAutoNum type="arabicPeriod"/>
            </a:pPr>
            <a:r>
              <a:rPr lang="en-US" sz="2400" dirty="0" smtClean="0">
                <a:latin typeface="Arial" pitchFamily="34" charset="0"/>
                <a:cs typeface="Arial" pitchFamily="34" charset="0"/>
              </a:rPr>
              <a:t>A </a:t>
            </a:r>
            <a:r>
              <a:rPr lang="en-US" sz="2400" dirty="0" err="1">
                <a:latin typeface="Arial" pitchFamily="34" charset="0"/>
                <a:cs typeface="Arial" pitchFamily="34" charset="0"/>
              </a:rPr>
              <a:t>carbamic</a:t>
            </a:r>
            <a:r>
              <a:rPr lang="en-US" sz="2400" dirty="0">
                <a:latin typeface="Arial" pitchFamily="34" charset="0"/>
                <a:cs typeface="Arial" pitchFamily="34" charset="0"/>
              </a:rPr>
              <a:t> acid phosphorylation active </a:t>
            </a:r>
            <a:r>
              <a:rPr lang="en-US" sz="2400" dirty="0" smtClean="0">
                <a:latin typeface="Arial" pitchFamily="34" charset="0"/>
                <a:cs typeface="Arial" pitchFamily="34" charset="0"/>
              </a:rPr>
              <a:t>site</a:t>
            </a:r>
            <a:endParaRPr lang="en-US" sz="2400" dirty="0">
              <a:latin typeface="Arial" pitchFamily="34" charset="0"/>
              <a:cs typeface="Arial" pitchFamily="34" charset="0"/>
            </a:endParaRPr>
          </a:p>
          <a:p>
            <a:pPr>
              <a:spcAft>
                <a:spcPts val="1200"/>
              </a:spcAft>
            </a:pPr>
            <a:r>
              <a:rPr lang="en-US" dirty="0">
                <a:latin typeface="Arial" pitchFamily="34" charset="0"/>
                <a:cs typeface="Arial" pitchFamily="34" charset="0"/>
              </a:rPr>
              <a:t>Intermediates never leave the </a:t>
            </a:r>
            <a:r>
              <a:rPr lang="en-US" dirty="0" smtClean="0">
                <a:latin typeface="Arial" pitchFamily="34" charset="0"/>
                <a:cs typeface="Arial" pitchFamily="34" charset="0"/>
              </a:rPr>
              <a:t>enzyme, </a:t>
            </a:r>
            <a:r>
              <a:rPr lang="en-US" dirty="0">
                <a:latin typeface="Arial" pitchFamily="34" charset="0"/>
                <a:cs typeface="Arial" pitchFamily="34" charset="0"/>
              </a:rPr>
              <a:t>but move through an 80Å channel that links the active </a:t>
            </a:r>
            <a:r>
              <a:rPr lang="en-US" dirty="0" smtClean="0">
                <a:latin typeface="Arial" pitchFamily="34" charset="0"/>
                <a:cs typeface="Arial" pitchFamily="34" charset="0"/>
              </a:rPr>
              <a:t>sites.</a:t>
            </a:r>
            <a:endParaRPr lang="en-US" dirty="0">
              <a:latin typeface="Arial" pitchFamily="34" charset="0"/>
              <a:cs typeface="Arial" pitchFamily="34" charset="0"/>
            </a:endParaRPr>
          </a:p>
        </p:txBody>
      </p:sp>
    </p:spTree>
    <p:extLst>
      <p:ext uri="{BB962C8B-B14F-4D97-AF65-F5344CB8AC3E}">
        <p14:creationId xmlns:p14="http://schemas.microsoft.com/office/powerpoint/2010/main" val="4125725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Substrate </a:t>
            </a:r>
            <a:r>
              <a:rPr lang="en-US" dirty="0" smtClean="0">
                <a:solidFill>
                  <a:srgbClr val="843C0C"/>
                </a:solidFill>
                <a:latin typeface="Arial" pitchFamily="34" charset="0"/>
                <a:cs typeface="Arial" pitchFamily="34" charset="0"/>
              </a:rPr>
              <a:t>Channeling</a:t>
            </a:r>
            <a:endParaRPr lang="en-US" dirty="0">
              <a:solidFill>
                <a:srgbClr val="843C0C"/>
              </a:solidFill>
              <a:latin typeface="Arial" pitchFamily="34" charset="0"/>
              <a:cs typeface="Arial" pitchFamily="34" charset="0"/>
            </a:endParaRPr>
          </a:p>
        </p:txBody>
      </p:sp>
      <p:pic>
        <p:nvPicPr>
          <p:cNvPr id="9" name="Picture 2" descr="An illustration of substrate channeling shows three active sites of carbamoyl phosphate synthetase 2.&#10;These active sites are linked by a channel (yellow) that runs through the middle and through which intermediates pass. An arrow labeled Glutamine points to the beginning of the yellow channel. Along the left side of the molecule, text reads N H3, with an arrow pointing down to Carbamic acid, with an arrow point down to Carbamoyl phosphate and an arrow pointing from Carbamoyl phosphate to the bottom of the yellow path."/>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331905" y="1787607"/>
            <a:ext cx="4480190" cy="45838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54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4205"/>
            <a:ext cx="8229600" cy="1325563"/>
          </a:xfrm>
        </p:spPr>
        <p:txBody>
          <a:bodyPr>
            <a:noAutofit/>
          </a:bodyPr>
          <a:lstStyle/>
          <a:p>
            <a:r>
              <a:rPr lang="en-US" sz="3200" dirty="0" err="1">
                <a:solidFill>
                  <a:srgbClr val="843C0C"/>
                </a:solidFill>
                <a:latin typeface="Arial" pitchFamily="34" charset="0"/>
                <a:cs typeface="Arial" pitchFamily="34" charset="0"/>
              </a:rPr>
              <a:t>Orotate</a:t>
            </a:r>
            <a:r>
              <a:rPr lang="en-US" sz="3200" dirty="0">
                <a:solidFill>
                  <a:srgbClr val="843C0C"/>
                </a:solidFill>
                <a:latin typeface="Arial" pitchFamily="34" charset="0"/>
                <a:cs typeface="Arial" pitchFamily="34" charset="0"/>
              </a:rPr>
              <a:t> </a:t>
            </a:r>
            <a:r>
              <a:rPr lang="en-US" sz="3200" dirty="0" smtClean="0">
                <a:solidFill>
                  <a:srgbClr val="843C0C"/>
                </a:solidFill>
                <a:latin typeface="Arial" pitchFamily="34" charset="0"/>
                <a:cs typeface="Arial" pitchFamily="34" charset="0"/>
              </a:rPr>
              <a:t>Acquires </a:t>
            </a:r>
            <a:r>
              <a:rPr lang="en-US" sz="3200" dirty="0">
                <a:solidFill>
                  <a:srgbClr val="843C0C"/>
                </a:solidFill>
                <a:latin typeface="Arial" pitchFamily="34" charset="0"/>
                <a:cs typeface="Arial" pitchFamily="34" charset="0"/>
              </a:rPr>
              <a:t>a </a:t>
            </a:r>
            <a:r>
              <a:rPr lang="en-US" sz="3200" dirty="0" smtClean="0">
                <a:solidFill>
                  <a:srgbClr val="843C0C"/>
                </a:solidFill>
                <a:latin typeface="Arial" pitchFamily="34" charset="0"/>
                <a:cs typeface="Arial" pitchFamily="34" charset="0"/>
              </a:rPr>
              <a:t>Ribose Ring </a:t>
            </a:r>
            <a:r>
              <a:rPr lang="en-US" sz="3200" dirty="0">
                <a:solidFill>
                  <a:srgbClr val="843C0C"/>
                </a:solidFill>
                <a:latin typeface="Arial" pitchFamily="34" charset="0"/>
                <a:cs typeface="Arial" pitchFamily="34" charset="0"/>
              </a:rPr>
              <a:t>from PRPP to </a:t>
            </a:r>
            <a:r>
              <a:rPr lang="en-US" sz="3200" dirty="0" smtClean="0">
                <a:solidFill>
                  <a:srgbClr val="843C0C"/>
                </a:solidFill>
                <a:latin typeface="Arial" pitchFamily="34" charset="0"/>
                <a:cs typeface="Arial" pitchFamily="34" charset="0"/>
              </a:rPr>
              <a:t>Form </a:t>
            </a:r>
            <a:r>
              <a:rPr lang="en-US" sz="3200" dirty="0">
                <a:solidFill>
                  <a:srgbClr val="843C0C"/>
                </a:solidFill>
                <a:latin typeface="Arial" pitchFamily="34" charset="0"/>
                <a:cs typeface="Arial" pitchFamily="34" charset="0"/>
              </a:rPr>
              <a:t>a </a:t>
            </a:r>
            <a:r>
              <a:rPr lang="en-US" sz="3200" dirty="0" smtClean="0">
                <a:solidFill>
                  <a:srgbClr val="843C0C"/>
                </a:solidFill>
                <a:latin typeface="Arial" pitchFamily="34" charset="0"/>
                <a:cs typeface="Arial" pitchFamily="34" charset="0"/>
              </a:rPr>
              <a:t>Pyrimidine Nucleotide </a:t>
            </a:r>
            <a:r>
              <a:rPr lang="en-US" sz="3200" dirty="0">
                <a:solidFill>
                  <a:srgbClr val="843C0C"/>
                </a:solidFill>
                <a:latin typeface="Arial" pitchFamily="34" charset="0"/>
                <a:cs typeface="Arial" pitchFamily="34" charset="0"/>
              </a:rPr>
              <a:t>and </a:t>
            </a:r>
            <a:r>
              <a:rPr lang="en-US" sz="3200" dirty="0" smtClean="0">
                <a:solidFill>
                  <a:srgbClr val="843C0C"/>
                </a:solidFill>
                <a:latin typeface="Arial" pitchFamily="34" charset="0"/>
                <a:cs typeface="Arial" pitchFamily="34" charset="0"/>
              </a:rPr>
              <a:t>Is Converted </a:t>
            </a:r>
            <a:r>
              <a:rPr lang="en-US" sz="3200" dirty="0">
                <a:solidFill>
                  <a:srgbClr val="843C0C"/>
                </a:solidFill>
                <a:latin typeface="Arial" pitchFamily="34" charset="0"/>
                <a:cs typeface="Arial" pitchFamily="34" charset="0"/>
              </a:rPr>
              <a:t>into </a:t>
            </a:r>
            <a:r>
              <a:rPr lang="en-US" sz="3200" dirty="0" err="1" smtClean="0">
                <a:solidFill>
                  <a:srgbClr val="843C0C"/>
                </a:solidFill>
                <a:latin typeface="Arial" pitchFamily="34" charset="0"/>
                <a:cs typeface="Arial" pitchFamily="34" charset="0"/>
              </a:rPr>
              <a:t>Uridylate</a:t>
            </a:r>
            <a:r>
              <a:rPr lang="en-US" sz="3200" dirty="0" smtClean="0">
                <a:solidFill>
                  <a:srgbClr val="843C0C"/>
                </a:solidFill>
                <a:latin typeface="Arial" pitchFamily="34" charset="0"/>
                <a:cs typeface="Arial" pitchFamily="34" charset="0"/>
              </a:rPr>
              <a:t> (1/3)</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889759"/>
            <a:ext cx="8229600" cy="655321"/>
          </a:xfrm>
        </p:spPr>
        <p:txBody>
          <a:bodyPr>
            <a:normAutofit/>
          </a:bodyPr>
          <a:lstStyle/>
          <a:p>
            <a:r>
              <a:rPr lang="en-US" dirty="0" err="1" smtClean="0">
                <a:latin typeface="Arial" pitchFamily="34" charset="0"/>
                <a:cs typeface="Arial" pitchFamily="34" charset="0"/>
              </a:rPr>
              <a:t>Carbamoylaspartate</a:t>
            </a:r>
            <a:r>
              <a:rPr lang="en-US" dirty="0" smtClean="0">
                <a:latin typeface="Arial" pitchFamily="34" charset="0"/>
                <a:cs typeface="Arial" pitchFamily="34" charset="0"/>
              </a:rPr>
              <a:t> </a:t>
            </a:r>
            <a:r>
              <a:rPr lang="en-US" dirty="0">
                <a:latin typeface="Arial" pitchFamily="34" charset="0"/>
                <a:cs typeface="Arial" pitchFamily="34" charset="0"/>
              </a:rPr>
              <a:t>is </a:t>
            </a:r>
            <a:r>
              <a:rPr lang="en-US" dirty="0" smtClean="0">
                <a:latin typeface="Arial" pitchFamily="34" charset="0"/>
                <a:cs typeface="Arial" pitchFamily="34" charset="0"/>
              </a:rPr>
              <a:t>next metabolized </a:t>
            </a:r>
            <a:r>
              <a:rPr lang="en-US" dirty="0">
                <a:latin typeface="Arial" pitchFamily="34" charset="0"/>
                <a:cs typeface="Arial" pitchFamily="34" charset="0"/>
              </a:rPr>
              <a:t>to </a:t>
            </a:r>
            <a:r>
              <a:rPr lang="en-US" dirty="0" err="1" smtClean="0">
                <a:latin typeface="Arial" pitchFamily="34" charset="0"/>
                <a:cs typeface="Arial" pitchFamily="34" charset="0"/>
              </a:rPr>
              <a:t>orotate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9" name="Picture 2" descr="The conversion of Carbamoyl phosphate to Orotate is shown.&#10;Carbamoyl phosphate, P O 3 2 negative charge, P in P O 3 2 negative charge bonded to O C double bond O N H 2 reacts with aspartate to release release P sub I and give Carbamoylaspartate, N H 2 C O N H C H C O O 1 negative charge C H 2 C O O negative charge. Carbamoylaaspartate cyclizes to form Dihydroorotate. Carbamoylaaspartate reacts with the addition of H 1 positive charge and the removal of H 2 0 to gives Dihydroorotate, a hexagonal ring with top vertex 1, and, in series with a clockwise direction, vertex 1 bonded with C double bond O, vertex 2 bonded to N H, vertex 3 bonded to C double bond O, vertex 4 bonded to C H 2, and vertex 5 bonded to C H, C O O 1 negative charge, And vertex 6 is bonded to N H. Dihydroortate, with the addition of N A D 1 positive charge, releases N A D H plus H 1 positive charge to give Orotate, a hexagonal ring with top vertex 1, in series with a clockwise direction, has vertex 1 bonded to C double bond O, vertex 2 bonded to N H, vertex 3 bonded to C double bond O, vertex 4 bonded to C H, vertex 5 bonded to C C O O negative charge, and vertex 6 bonded to N H. A double bonds between vertex 4 and vertex 5."/>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16192" y="3590925"/>
            <a:ext cx="8911616" cy="14568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42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solidFill>
                  <a:srgbClr val="843C0C"/>
                </a:solidFill>
                <a:latin typeface="Arial" pitchFamily="34" charset="0"/>
                <a:cs typeface="Arial" pitchFamily="34" charset="0"/>
              </a:rPr>
              <a:t>Orotate</a:t>
            </a:r>
            <a:r>
              <a:rPr lang="en-US" sz="2800" dirty="0">
                <a:solidFill>
                  <a:srgbClr val="843C0C"/>
                </a:solidFill>
                <a:latin typeface="Arial" pitchFamily="34" charset="0"/>
                <a:cs typeface="Arial" pitchFamily="34" charset="0"/>
              </a:rPr>
              <a:t> Acquires a Ribose Ring from PRPP to Form a Pyrimidine Nucleotide and Is Converted into </a:t>
            </a:r>
            <a:r>
              <a:rPr lang="en-US" sz="2800" dirty="0" err="1">
                <a:solidFill>
                  <a:srgbClr val="843C0C"/>
                </a:solidFill>
                <a:latin typeface="Arial" pitchFamily="34" charset="0"/>
                <a:cs typeface="Arial" pitchFamily="34" charset="0"/>
              </a:rPr>
              <a:t>Uridylate</a:t>
            </a:r>
            <a:r>
              <a:rPr lang="en-US" sz="2800" dirty="0">
                <a:solidFill>
                  <a:srgbClr val="843C0C"/>
                </a:solidFill>
                <a:latin typeface="Arial" pitchFamily="34" charset="0"/>
                <a:cs typeface="Arial" pitchFamily="34" charset="0"/>
              </a:rPr>
              <a:t> </a:t>
            </a:r>
            <a:r>
              <a:rPr lang="en-US" sz="2800" dirty="0" smtClean="0">
                <a:solidFill>
                  <a:srgbClr val="843C0C"/>
                </a:solidFill>
                <a:latin typeface="Arial" pitchFamily="34" charset="0"/>
                <a:cs typeface="Arial" pitchFamily="34" charset="0"/>
              </a:rPr>
              <a:t>(2/3</a:t>
            </a:r>
            <a:r>
              <a:rPr lang="en-US" sz="2800" dirty="0">
                <a:solidFill>
                  <a:srgbClr val="843C0C"/>
                </a:solidFill>
                <a:latin typeface="Arial" pitchFamily="34" charset="0"/>
                <a:cs typeface="Arial" pitchFamily="34" charset="0"/>
              </a:rPr>
              <a:t>)</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1249679"/>
          </a:xfrm>
        </p:spPr>
        <p:txBody>
          <a:bodyPr>
            <a:normAutofit/>
          </a:bodyPr>
          <a:lstStyle/>
          <a:p>
            <a:r>
              <a:rPr lang="en-US" dirty="0" err="1">
                <a:latin typeface="Arial" pitchFamily="34" charset="0"/>
                <a:cs typeface="Arial" pitchFamily="34" charset="0"/>
              </a:rPr>
              <a:t>Orotate</a:t>
            </a:r>
            <a:r>
              <a:rPr lang="en-US" dirty="0">
                <a:latin typeface="Arial" pitchFamily="34" charset="0"/>
                <a:cs typeface="Arial" pitchFamily="34" charset="0"/>
              </a:rPr>
              <a:t> reacts with activated ribose in the form of 5-phosphoribosyl-1-pyrophosphate (PRPP) to form </a:t>
            </a:r>
            <a:r>
              <a:rPr lang="en-US" dirty="0" err="1" smtClean="0">
                <a:latin typeface="Arial" pitchFamily="34" charset="0"/>
                <a:cs typeface="Arial" pitchFamily="34" charset="0"/>
              </a:rPr>
              <a:t>orotidylate</a:t>
            </a:r>
            <a:r>
              <a:rPr lang="en-US" dirty="0" smtClean="0">
                <a:latin typeface="Arial" pitchFamily="34" charset="0"/>
                <a:cs typeface="Arial" pitchFamily="34" charset="0"/>
              </a:rPr>
              <a:t>.</a:t>
            </a:r>
          </a:p>
        </p:txBody>
      </p:sp>
      <p:pic>
        <p:nvPicPr>
          <p:cNvPr id="10" name="Picture 2" descr="The addition orOrotate and 5-Phosphoribosyl-1-pyrophosphate (P R P P) to give Orotidylate is shown.&#10;A reaction shows Orotate, a hexagonal ring with top vertex 1, and in series with a clockwise direction, vertex 1 bonded to C double bond O, vertex 3 bonded to C C O O 1 negative charge, vertex 4 bonded to N H, vertex 5 bonded to C double bond O, and vertex 6 bonded to N H. A double bond is in between vertex 2 and vertex 3. 5 phosphoribosyl 1 pyrophosphate (P R P P) is added, a pentagon ring with vertex 1 at top, and, in series with a clockwise direction, vertex 1 bonded to O, vertex 2 bonded to C O, vertex 3 bonded to C O H, vertex 4 bonded to C H O, and vertex 5 bonded to 2 negative charge O 3 P O H 2 C 2. The O in vertex 2 is further bonded to P O 3 negative charge and the O in P O 3 negative charge is further bonded to P O 3 2 negative charge. With the removal of P P subscript i, Orotidylate is produced, a pentagon ring with vertex 1 at top, and, in series with a clockwise direction, vertex 1 bonded to O, vertex 2 bonded to C N, vertex 3 bonded to C O H, vertex 4 bonded to C H O, and vertex 5 bonded to 2 negative charge O 3 P O H 2 C 2. The N in vertex 2 is further bonded to vertex 4 of the hexagonal ring. The hexagonal ring with vertex 1 top right and other vertices in a clockwise direction has vertex 1 bonded to C double bond O, vertex 3 bonded to C C O O 1 negative charge, vertex 4 bonded to N in penagon ring, vertex 5 bonded to C double bond O, and vertex 6 bonded to H N."/>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794669" y="2849880"/>
            <a:ext cx="5554663" cy="12748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Content Placeholder 8"/>
          <p:cNvSpPr>
            <a:spLocks noGrp="1"/>
          </p:cNvSpPr>
          <p:nvPr>
            <p:ph sz="quarter" idx="16"/>
          </p:nvPr>
        </p:nvSpPr>
        <p:spPr>
          <a:xfrm>
            <a:off x="457200" y="4255495"/>
            <a:ext cx="8229600" cy="914400"/>
          </a:xfrm>
        </p:spPr>
        <p:txBody>
          <a:bodyPr>
            <a:normAutofit/>
          </a:bodyPr>
          <a:lstStyle/>
          <a:p>
            <a:r>
              <a:rPr lang="en-US" dirty="0" smtClean="0">
                <a:latin typeface="Arial" pitchFamily="34" charset="0"/>
                <a:cs typeface="Arial" pitchFamily="34" charset="0"/>
              </a:rPr>
              <a:t>The PRPP is generated from ribose 5-phosphate and ATP by PRPP </a:t>
            </a:r>
            <a:r>
              <a:rPr lang="en-US" dirty="0" err="1" smtClean="0">
                <a:latin typeface="Arial" pitchFamily="34" charset="0"/>
                <a:cs typeface="Arial" pitchFamily="34" charset="0"/>
              </a:rPr>
              <a:t>synthetase</a:t>
            </a:r>
            <a:r>
              <a:rPr lang="en-US" dirty="0" smtClean="0">
                <a:latin typeface="Arial" pitchFamily="34" charset="0"/>
                <a:cs typeface="Arial" pitchFamily="34" charset="0"/>
              </a:rPr>
              <a:t>.</a:t>
            </a:r>
          </a:p>
        </p:txBody>
      </p:sp>
      <p:pic>
        <p:nvPicPr>
          <p:cNvPr id="11" name="Picture 3" descr="The conversion of Ribose 5-phosphate to P R P P is shown.&#10;Ribose 5 phosphate is a pentagon ring with vertex 1 at top, and in series with a clockwise direction, has vertex 1 bonded to O, vertex 2 bonded to C O H, vertex 3 bonded  to C O H, vertex 4 bonded to C H O, and vertex 5 bonded to 2 negative charge O 3 P O H 2 C 2. With the addition of A T P and removal of A M P in the presence of P R P Psynthetase, P R P P is produced and is a pentagon ring with vertex 1 at top, and, in series with a clockwise direction, vertex 1 bonded to O, vertex 2 bonded to C O, vertex 3 bonded to C O H, vertex 4 bonded to C H O, and vertex 5 bonded to 2 negative charge O 3 P O H 2 C 2. The O in 2 vertex is further bonded to P O 3 negative charge and the O in P O 3 negative charge is further bonded to P O 3 2 negative charge."/>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559486" y="5308990"/>
            <a:ext cx="6025028" cy="12323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74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solidFill>
                  <a:srgbClr val="843C0C"/>
                </a:solidFill>
                <a:latin typeface="Arial" pitchFamily="34" charset="0"/>
                <a:cs typeface="Arial" pitchFamily="34" charset="0"/>
              </a:rPr>
              <a:t>Orotate</a:t>
            </a:r>
            <a:r>
              <a:rPr lang="en-US" sz="2800" dirty="0">
                <a:solidFill>
                  <a:srgbClr val="843C0C"/>
                </a:solidFill>
                <a:latin typeface="Arial" pitchFamily="34" charset="0"/>
                <a:cs typeface="Arial" pitchFamily="34" charset="0"/>
              </a:rPr>
              <a:t> Acquires a Ribose Ring from PRPP to Form a Pyrimidine Nucleotide and Is Converted into </a:t>
            </a:r>
            <a:r>
              <a:rPr lang="en-US" sz="2800" dirty="0" err="1">
                <a:solidFill>
                  <a:srgbClr val="843C0C"/>
                </a:solidFill>
                <a:latin typeface="Arial" pitchFamily="34" charset="0"/>
                <a:cs typeface="Arial" pitchFamily="34" charset="0"/>
              </a:rPr>
              <a:t>Uridylate</a:t>
            </a:r>
            <a:r>
              <a:rPr lang="en-US" sz="2800" dirty="0">
                <a:solidFill>
                  <a:srgbClr val="843C0C"/>
                </a:solidFill>
                <a:latin typeface="Arial" pitchFamily="34" charset="0"/>
                <a:cs typeface="Arial" pitchFamily="34" charset="0"/>
              </a:rPr>
              <a:t> </a:t>
            </a:r>
            <a:r>
              <a:rPr lang="en-US" sz="2800" dirty="0" smtClean="0">
                <a:solidFill>
                  <a:srgbClr val="843C0C"/>
                </a:solidFill>
                <a:latin typeface="Arial" pitchFamily="34" charset="0"/>
                <a:cs typeface="Arial" pitchFamily="34" charset="0"/>
              </a:rPr>
              <a:t>(3/3</a:t>
            </a:r>
            <a:r>
              <a:rPr lang="en-US" sz="2800" dirty="0">
                <a:solidFill>
                  <a:srgbClr val="843C0C"/>
                </a:solidFill>
                <a:latin typeface="Arial" pitchFamily="34" charset="0"/>
                <a:cs typeface="Arial" pitchFamily="34" charset="0"/>
              </a:rPr>
              <a:t>)</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1990725"/>
          </a:xfrm>
        </p:spPr>
        <p:txBody>
          <a:bodyPr>
            <a:normAutofit/>
          </a:bodyPr>
          <a:lstStyle/>
          <a:p>
            <a:pPr>
              <a:spcAft>
                <a:spcPts val="1200"/>
              </a:spcAft>
            </a:pPr>
            <a:r>
              <a:rPr lang="en-US" dirty="0">
                <a:latin typeface="Arial" pitchFamily="34" charset="0"/>
                <a:cs typeface="Arial" pitchFamily="34" charset="0"/>
              </a:rPr>
              <a:t>Uridine monophosphate (UMP) is generated by the decarboxylation of orotidylate by orotidylate </a:t>
            </a:r>
            <a:r>
              <a:rPr lang="en-US" dirty="0" err="1" smtClean="0">
                <a:latin typeface="Arial" pitchFamily="34" charset="0"/>
                <a:cs typeface="Arial" pitchFamily="34" charset="0"/>
              </a:rPr>
              <a:t>decarboxylase</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UMP is a major pyrimidine found in </a:t>
            </a:r>
            <a:r>
              <a:rPr lang="en-US" dirty="0" smtClean="0">
                <a:latin typeface="Arial" pitchFamily="34" charset="0"/>
                <a:cs typeface="Arial" pitchFamily="34" charset="0"/>
              </a:rPr>
              <a:t>RNA.</a:t>
            </a:r>
            <a:endParaRPr lang="en-US" dirty="0">
              <a:latin typeface="Arial" pitchFamily="34" charset="0"/>
              <a:cs typeface="Arial" pitchFamily="34" charset="0"/>
            </a:endParaRPr>
          </a:p>
        </p:txBody>
      </p:sp>
      <p:pic>
        <p:nvPicPr>
          <p:cNvPr id="9" name="Picture 2" descr="The conversion of Orotidylate to Uridylate is shown.&#10;A reaction shows that the addition of H plus to Orotidylate with the removal of C O 2 gives Uridylate. Orotidylate is a pentagon ring with vertex 1 at top, and in series with a clockwise direction, vertex 1 bonded to O, vertex 2 bonded to C N, vertex 3 bonded to C O H, vertex 4 bonded to C H O, and vertex 5 bonded to 2 negative charge O 3 P O H 2 C 2. The N in vertex 2 is further bonded to vertex 4 of the hexagonal ring. The hexagonal ring has vertex 1 at the top right and other vertices in clockwise direction as vertex 1 bonded to C double bond O, vertex 3 bonded to C C O O 1 negative charge, vertex 4 bonded to N in the pentagon ring, vertex 5 bonded to C double bond O, and vertex 6 bonded to H N. Uridylate is a pentagon ring with vertex 1 at the top and, in series with a clockwise direction, vertex 1 bonded to O, vertex 2 bonded to C N, vertex 3 bonded to C O H, vertex 4 bonded to C H O, and vertex 5 bonded to 2 negative charge O 3 P O H 2 C 2. The N in vertex 2 is further bonded to vertex 4 of the hexagonal ring. The hexagonal ring has vertex 1 at the top right and the other vertices in clockwise direction as vertex 1 bonded to C double bond O, vertex 3 bonded to C H, vertex 4 bonded to N in pentagon ring, vertex 5 bonded to C double bond O, and vertex 6 bonded to H N. A double bond is in between vertices 2 and 3."/>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219477" y="3895549"/>
            <a:ext cx="6705046" cy="210294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204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Nucleotide </a:t>
            </a:r>
            <a:r>
              <a:rPr lang="en-US" dirty="0" smtClean="0">
                <a:solidFill>
                  <a:srgbClr val="843C0C"/>
                </a:solidFill>
                <a:latin typeface="Arial" pitchFamily="34" charset="0"/>
                <a:cs typeface="Arial" pitchFamily="34" charset="0"/>
              </a:rPr>
              <a:t>Mono-</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Di-</a:t>
            </a:r>
            <a:r>
              <a:rPr lang="en-US" dirty="0">
                <a:solidFill>
                  <a:srgbClr val="843C0C"/>
                </a:solidFill>
                <a:latin typeface="Arial" pitchFamily="34" charset="0"/>
                <a:cs typeface="Arial" pitchFamily="34" charset="0"/>
              </a:rPr>
              <a:t>, and </a:t>
            </a:r>
            <a:r>
              <a:rPr lang="en-US" dirty="0" smtClean="0">
                <a:solidFill>
                  <a:srgbClr val="843C0C"/>
                </a:solidFill>
                <a:latin typeface="Arial" pitchFamily="34" charset="0"/>
                <a:cs typeface="Arial" pitchFamily="34" charset="0"/>
              </a:rPr>
              <a:t>Triphosphates Are Interconvertible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458200" cy="1295399"/>
          </a:xfrm>
        </p:spPr>
        <p:txBody>
          <a:bodyPr>
            <a:normAutofit/>
          </a:bodyPr>
          <a:lstStyle/>
          <a:p>
            <a:r>
              <a:rPr lang="en-US" dirty="0">
                <a:latin typeface="Arial" pitchFamily="34" charset="0"/>
                <a:cs typeface="Arial" pitchFamily="34" charset="0"/>
              </a:rPr>
              <a:t>Nucleoside monophosphates are converted into diphosphates by specific nucleoside monophosphate kinases. </a:t>
            </a:r>
            <a:r>
              <a:rPr lang="en-US" dirty="0" smtClean="0">
                <a:latin typeface="Arial" pitchFamily="34" charset="0"/>
                <a:cs typeface="Arial" pitchFamily="34" charset="0"/>
              </a:rPr>
              <a:t>For example</a:t>
            </a:r>
            <a:r>
              <a:rPr lang="en-US" dirty="0">
                <a:latin typeface="Arial" pitchFamily="34" charset="0"/>
                <a:cs typeface="Arial" pitchFamily="34" charset="0"/>
              </a:rPr>
              <a:t>,</a:t>
            </a:r>
            <a:r>
              <a:rPr lang="en-US" dirty="0" smtClean="0">
                <a:latin typeface="Arial" pitchFamily="34" charset="0"/>
                <a:cs typeface="Arial" pitchFamily="34" charset="0"/>
              </a:rPr>
              <a:t> </a:t>
            </a:r>
            <a:r>
              <a:rPr lang="en-US" dirty="0">
                <a:latin typeface="Arial" pitchFamily="34" charset="0"/>
                <a:cs typeface="Arial" pitchFamily="34" charset="0"/>
              </a:rPr>
              <a:t>UMP kinase forms UDP from </a:t>
            </a:r>
            <a:r>
              <a:rPr lang="en-US" dirty="0" smtClean="0">
                <a:latin typeface="Arial" pitchFamily="34" charset="0"/>
                <a:cs typeface="Arial" pitchFamily="34" charset="0"/>
              </a:rPr>
              <a:t>UMP.</a:t>
            </a:r>
            <a:endParaRPr lang="en-US" dirty="0">
              <a:latin typeface="Arial" pitchFamily="34" charset="0"/>
              <a:cs typeface="Arial" pitchFamily="34" charset="0"/>
            </a:endParaRPr>
          </a:p>
        </p:txBody>
      </p:sp>
      <p:pic>
        <p:nvPicPr>
          <p:cNvPr id="10" name="Picture Placeholder 9" descr="A reversible reaction in equilibrium shows U M P plus A T P reacts to form U D P plus A D P."/>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926373" y="2895600"/>
            <a:ext cx="5291254"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a:spLocks noGrp="1"/>
          </p:cNvSpPr>
          <p:nvPr>
            <p:ph sz="quarter" idx="16"/>
          </p:nvPr>
        </p:nvSpPr>
        <p:spPr>
          <a:xfrm>
            <a:off x="457200" y="3590925"/>
            <a:ext cx="8229600" cy="1697355"/>
          </a:xfrm>
        </p:spPr>
        <p:txBody>
          <a:bodyPr>
            <a:normAutofit/>
          </a:bodyPr>
          <a:lstStyle/>
          <a:p>
            <a:pPr>
              <a:spcBef>
                <a:spcPts val="600"/>
              </a:spcBef>
            </a:pPr>
            <a:r>
              <a:rPr lang="en-US" dirty="0" smtClean="0">
                <a:latin typeface="Arial" pitchFamily="34" charset="0"/>
                <a:cs typeface="Arial" pitchFamily="34" charset="0"/>
              </a:rPr>
              <a:t>Nucleoside </a:t>
            </a:r>
            <a:r>
              <a:rPr lang="en-US" dirty="0" err="1" smtClean="0">
                <a:latin typeface="Arial" pitchFamily="34" charset="0"/>
                <a:cs typeface="Arial" pitchFamily="34" charset="0"/>
              </a:rPr>
              <a:t>diphosphate</a:t>
            </a:r>
            <a:r>
              <a:rPr lang="en-US" dirty="0" smtClean="0">
                <a:latin typeface="Arial" pitchFamily="34" charset="0"/>
                <a:cs typeface="Arial" pitchFamily="34" charset="0"/>
              </a:rPr>
              <a:t> </a:t>
            </a:r>
            <a:r>
              <a:rPr lang="en-US" dirty="0" err="1" smtClean="0">
                <a:latin typeface="Arial" pitchFamily="34" charset="0"/>
                <a:cs typeface="Arial" pitchFamily="34" charset="0"/>
              </a:rPr>
              <a:t>kinases</a:t>
            </a:r>
            <a:r>
              <a:rPr lang="en-US" dirty="0" smtClean="0">
                <a:latin typeface="Arial" pitchFamily="34" charset="0"/>
                <a:cs typeface="Arial" pitchFamily="34" charset="0"/>
              </a:rPr>
              <a:t>, which have broad specificity, catalyze the </a:t>
            </a:r>
            <a:r>
              <a:rPr lang="en-US" dirty="0" err="1" smtClean="0">
                <a:latin typeface="Arial" pitchFamily="34" charset="0"/>
                <a:cs typeface="Arial" pitchFamily="34" charset="0"/>
              </a:rPr>
              <a:t>interconversion</a:t>
            </a:r>
            <a:r>
              <a:rPr lang="en-US" dirty="0" smtClean="0">
                <a:latin typeface="Arial" pitchFamily="34" charset="0"/>
                <a:cs typeface="Arial" pitchFamily="34" charset="0"/>
              </a:rPr>
              <a:t> of </a:t>
            </a:r>
            <a:r>
              <a:rPr lang="en-US" dirty="0" err="1" smtClean="0">
                <a:latin typeface="Arial" pitchFamily="34" charset="0"/>
                <a:cs typeface="Arial" pitchFamily="34" charset="0"/>
              </a:rPr>
              <a:t>di</a:t>
            </a:r>
            <a:r>
              <a:rPr lang="en-US" dirty="0" smtClean="0">
                <a:latin typeface="Arial" pitchFamily="34" charset="0"/>
                <a:cs typeface="Arial" pitchFamily="34" charset="0"/>
              </a:rPr>
              <a:t>- and </a:t>
            </a:r>
            <a:r>
              <a:rPr lang="en-US" dirty="0" err="1" smtClean="0">
                <a:latin typeface="Arial" pitchFamily="34" charset="0"/>
                <a:cs typeface="Arial" pitchFamily="34" charset="0"/>
              </a:rPr>
              <a:t>triphosphates</a:t>
            </a:r>
            <a:r>
              <a:rPr lang="en-US" dirty="0" smtClean="0">
                <a:latin typeface="Arial" pitchFamily="34" charset="0"/>
                <a:cs typeface="Arial" pitchFamily="34" charset="0"/>
              </a:rPr>
              <a:t>.</a:t>
            </a:r>
          </a:p>
          <a:p>
            <a:pPr>
              <a:spcBef>
                <a:spcPts val="600"/>
              </a:spcBef>
            </a:pPr>
            <a:r>
              <a:rPr lang="en-US" dirty="0" smtClean="0">
                <a:latin typeface="Arial" pitchFamily="34" charset="0"/>
                <a:cs typeface="Arial" pitchFamily="34" charset="0"/>
              </a:rPr>
              <a:t>X and Y represent any nucleotide in the reaction below.</a:t>
            </a:r>
          </a:p>
        </p:txBody>
      </p:sp>
      <p:pic>
        <p:nvPicPr>
          <p:cNvPr id="11" name="Picture 5" descr="A reversible reaction in equilibrium shows X D P plus Y T P reacts to form X T P plus Y D P."/>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926431" y="5473700"/>
            <a:ext cx="52911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92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CTP </a:t>
            </a:r>
            <a:r>
              <a:rPr lang="en-US" dirty="0" smtClean="0">
                <a:solidFill>
                  <a:srgbClr val="843C0C"/>
                </a:solidFill>
                <a:latin typeface="Arial" pitchFamily="34" charset="0"/>
                <a:cs typeface="Arial" pitchFamily="34" charset="0"/>
              </a:rPr>
              <a:t>Is Formed </a:t>
            </a:r>
            <a:r>
              <a:rPr lang="en-US" dirty="0">
                <a:solidFill>
                  <a:srgbClr val="843C0C"/>
                </a:solidFill>
                <a:latin typeface="Arial" pitchFamily="34" charset="0"/>
                <a:cs typeface="Arial" pitchFamily="34" charset="0"/>
              </a:rPr>
              <a:t>by </a:t>
            </a:r>
            <a:r>
              <a:rPr lang="en-US" dirty="0" smtClean="0">
                <a:solidFill>
                  <a:srgbClr val="843C0C"/>
                </a:solidFill>
                <a:latin typeface="Arial" pitchFamily="34" charset="0"/>
                <a:cs typeface="Arial" pitchFamily="34" charset="0"/>
              </a:rPr>
              <a:t>Amination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UTP</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1"/>
            <a:ext cx="8229600" cy="1990724"/>
          </a:xfrm>
        </p:spPr>
        <p:txBody>
          <a:bodyPr>
            <a:normAutofit/>
          </a:bodyPr>
          <a:lstStyle/>
          <a:p>
            <a:pPr>
              <a:spcAft>
                <a:spcPts val="1200"/>
              </a:spcAft>
            </a:pPr>
            <a:r>
              <a:rPr lang="en-US" dirty="0">
                <a:latin typeface="Arial" pitchFamily="34" charset="0"/>
                <a:cs typeface="Arial" pitchFamily="34" charset="0"/>
              </a:rPr>
              <a:t>CTP is formed from UTP by the replacement of a carbonyl group with an amino </a:t>
            </a:r>
            <a:r>
              <a:rPr lang="en-US" dirty="0" smtClean="0">
                <a:latin typeface="Arial" pitchFamily="34" charset="0"/>
                <a:cs typeface="Arial" pitchFamily="34" charset="0"/>
              </a:rPr>
              <a:t>group.</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Glutamine provides the amino group in a reaction catalyzed by cytidine triphosphate </a:t>
            </a:r>
            <a:r>
              <a:rPr lang="en-US" dirty="0" smtClean="0">
                <a:latin typeface="Arial" pitchFamily="34" charset="0"/>
                <a:cs typeface="Arial" pitchFamily="34" charset="0"/>
              </a:rPr>
              <a:t>synthetase.</a:t>
            </a:r>
            <a:endParaRPr lang="en-US" dirty="0">
              <a:latin typeface="Arial" pitchFamily="34" charset="0"/>
              <a:cs typeface="Arial" pitchFamily="34" charset="0"/>
            </a:endParaRPr>
          </a:p>
        </p:txBody>
      </p:sp>
      <p:pic>
        <p:nvPicPr>
          <p:cNvPr id="9" name="Picture 2" descr="The transformation of U T P into C T P is shown.&#10;A reaction shows that U T P in the presence of Gln plus H 2 O releases Glu and gives N H 3 and further, with then conversion of A T P to A D P plus p sub I, gives C T P. U T P, is a pentagon ring with vertex 1 at top, and, in series with a clockwise direction, vertex 1 bonded to O, vertex 2 bonded to C N, vertex 3 bonded to C O H, vertex 4 bonded to C H O, and vertex 5 bonded to 4 negative charge O 3 P O 3 P O 3 P O H 2 C 2. N at vertex 2 is further bonded to vertex 4 of a hexagonal ring. The hexagonal ring with top right vertex 1 has, in series with a clockwise direction, vertex 1 bonded to C double bond O, vertices 2 and 3 bonded in a double bond, vertex 4 bonded to N of the pentagon ring, vertex 5 bonded to C double bond O, and vertex 6 bonded to N H. C T P is a pentagon ring with vertex 1 at the top, and in series with a clockwise direction, vertex 1 bonded to O, vertex 2 bonded to C N, vertex 3 bonded to C O H, vertex 4 bonded to C H O, and vertex 5 bonded to 4 negative charge O 3 P O 3 P O 3 P O H 2 C 2. The N at vertex 2 is further bonded to vertex 4 of a hexagonal ring. A hexagonal ring with top right vertex 1 has, in series with a clockwise direction, vertex 1 bonded to C N H 2, vertices 2 and 3 bonded in a double bond, vertex 4 bonded to N of pentagon ring, vertex 5 bonded to C double bond O, and vertex 6 bonded to N. Vertices 6 and 1 are in a double bond."/>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222525" y="4013757"/>
            <a:ext cx="6698951" cy="21090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334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CHAPTER </a:t>
            </a:r>
            <a:r>
              <a:rPr lang="en-US" dirty="0" smtClean="0">
                <a:solidFill>
                  <a:srgbClr val="843C0C"/>
                </a:solidFill>
                <a:latin typeface="Arial" pitchFamily="34" charset="0"/>
                <a:cs typeface="Arial" pitchFamily="34" charset="0"/>
              </a:rPr>
              <a:t>25</a:t>
            </a:r>
            <a:br>
              <a:rPr lang="en-US" dirty="0" smtClean="0">
                <a:solidFill>
                  <a:srgbClr val="843C0C"/>
                </a:solidFill>
                <a:latin typeface="Arial" pitchFamily="34" charset="0"/>
                <a:cs typeface="Arial" pitchFamily="34" charset="0"/>
              </a:rPr>
            </a:br>
            <a:r>
              <a:rPr lang="en-US" dirty="0" smtClean="0">
                <a:solidFill>
                  <a:srgbClr val="843C0C"/>
                </a:solidFill>
                <a:latin typeface="Arial" pitchFamily="34" charset="0"/>
                <a:cs typeface="Arial" pitchFamily="34" charset="0"/>
              </a:rPr>
              <a:t> Nucleotide Biosynthesis</a:t>
            </a:r>
            <a:endParaRPr lang="en-US" dirty="0">
              <a:solidFill>
                <a:srgbClr val="843C0C"/>
              </a:solidFill>
              <a:latin typeface="Arial" pitchFamily="34" charset="0"/>
              <a:cs typeface="Arial" pitchFamily="34" charset="0"/>
            </a:endParaRPr>
          </a:p>
        </p:txBody>
      </p:sp>
      <p:pic>
        <p:nvPicPr>
          <p:cNvPr id="9" name="Picture 2" descr="An illustration shows a photo of Charles V, Holy Roman emperor, on the left and a ribbon structure of Xanthine oxidase on the right.&#10;The ribbon structure has helices and straight lines with arrows. A ball and stick model of N A D plus is on the left and a ball and stick model of Methotrexate is on the righ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84225" y="1634983"/>
            <a:ext cx="7375551" cy="48343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Salvage </a:t>
            </a:r>
            <a:r>
              <a:rPr lang="en-US" dirty="0" smtClean="0">
                <a:solidFill>
                  <a:srgbClr val="843C0C"/>
                </a:solidFill>
                <a:latin typeface="Arial" pitchFamily="34" charset="0"/>
                <a:cs typeface="Arial" pitchFamily="34" charset="0"/>
              </a:rPr>
              <a:t>Pathways Recycle Pyrimidine Bases (1/2)</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2484120"/>
          </a:xfrm>
        </p:spPr>
        <p:txBody>
          <a:bodyPr>
            <a:normAutofit lnSpcReduction="10000"/>
          </a:bodyPr>
          <a:lstStyle/>
          <a:p>
            <a:pPr>
              <a:lnSpc>
                <a:spcPct val="110000"/>
              </a:lnSpc>
              <a:spcBef>
                <a:spcPts val="600"/>
              </a:spcBef>
              <a:spcAft>
                <a:spcPts val="600"/>
              </a:spcAft>
            </a:pPr>
            <a:r>
              <a:rPr lang="en-US" dirty="0">
                <a:latin typeface="Arial" pitchFamily="34" charset="0"/>
                <a:cs typeface="Arial" pitchFamily="34" charset="0"/>
              </a:rPr>
              <a:t>Salvage pathways use preformed pyrimidine bases, recovered from nucleic acid breakdown, to synthesize </a:t>
            </a:r>
            <a:r>
              <a:rPr lang="en-US" dirty="0" smtClean="0">
                <a:latin typeface="Arial" pitchFamily="34" charset="0"/>
                <a:cs typeface="Arial" pitchFamily="34" charset="0"/>
              </a:rPr>
              <a:t>nucleotides.</a:t>
            </a:r>
            <a:endParaRPr lang="en-US" dirty="0">
              <a:latin typeface="Arial" pitchFamily="34" charset="0"/>
              <a:cs typeface="Arial" pitchFamily="34" charset="0"/>
            </a:endParaRPr>
          </a:p>
          <a:p>
            <a:pPr>
              <a:lnSpc>
                <a:spcPct val="110000"/>
              </a:lnSpc>
              <a:spcBef>
                <a:spcPts val="600"/>
              </a:spcBef>
              <a:spcAft>
                <a:spcPts val="600"/>
              </a:spcAft>
            </a:pPr>
            <a:r>
              <a:rPr lang="en-US" dirty="0">
                <a:latin typeface="Arial" pitchFamily="34" charset="0"/>
                <a:cs typeface="Arial" pitchFamily="34" charset="0"/>
              </a:rPr>
              <a:t>Thymine, a product of DNA degradation, is salvaged by first being incorporated into a nucleoside by thymidine </a:t>
            </a:r>
            <a:r>
              <a:rPr lang="en-US" dirty="0" err="1" smtClean="0">
                <a:latin typeface="Arial" pitchFamily="34" charset="0"/>
                <a:cs typeface="Arial" pitchFamily="34" charset="0"/>
              </a:rPr>
              <a:t>phosphorylase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10" name="Picture Placeholder 9" descr="A reversible reaction in equilibrium shows thymine plus deoxyribose dash 1 dash phosphate reacts to form thymidine plus inorganic phosphate (P subscript lowercase I)."/>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802772" y="4129354"/>
            <a:ext cx="7538456" cy="49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a:spLocks noGrp="1"/>
          </p:cNvSpPr>
          <p:nvPr>
            <p:ph sz="quarter" idx="16"/>
          </p:nvPr>
        </p:nvSpPr>
        <p:spPr>
          <a:xfrm>
            <a:off x="457200" y="4775200"/>
            <a:ext cx="8229600" cy="497840"/>
          </a:xfrm>
        </p:spPr>
        <p:txBody>
          <a:bodyPr/>
          <a:lstStyle/>
          <a:p>
            <a:r>
              <a:rPr lang="en-US" dirty="0" err="1" smtClean="0">
                <a:latin typeface="Arial" pitchFamily="34" charset="0"/>
                <a:cs typeface="Arial" pitchFamily="34" charset="0"/>
              </a:rPr>
              <a:t>Thymidine</a:t>
            </a:r>
            <a:r>
              <a:rPr lang="en-US" dirty="0" smtClean="0">
                <a:latin typeface="Arial" pitchFamily="34" charset="0"/>
                <a:cs typeface="Arial" pitchFamily="34" charset="0"/>
              </a:rPr>
              <a:t> </a:t>
            </a:r>
            <a:r>
              <a:rPr lang="en-US" dirty="0" err="1" smtClean="0">
                <a:latin typeface="Arial" pitchFamily="34" charset="0"/>
                <a:cs typeface="Arial" pitchFamily="34" charset="0"/>
              </a:rPr>
              <a:t>kinase</a:t>
            </a:r>
            <a:r>
              <a:rPr lang="en-US" dirty="0" smtClean="0">
                <a:latin typeface="Arial" pitchFamily="34" charset="0"/>
                <a:cs typeface="Arial" pitchFamily="34" charset="0"/>
              </a:rPr>
              <a:t> then generates the nucleotide.</a:t>
            </a:r>
          </a:p>
        </p:txBody>
      </p:sp>
      <p:pic>
        <p:nvPicPr>
          <p:cNvPr id="11" name="Picture 5" descr="A reversible reaction in equilibrium shows thymidine plus A T P reacts to form T M P plus A D P."/>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1433513" y="5768974"/>
            <a:ext cx="6276975" cy="41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451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Salvage Pathways Recycle Pyrimidine Bases </a:t>
            </a:r>
            <a:r>
              <a:rPr lang="en-US" dirty="0" smtClean="0">
                <a:solidFill>
                  <a:srgbClr val="843C0C"/>
                </a:solidFill>
                <a:latin typeface="Arial" pitchFamily="34" charset="0"/>
                <a:cs typeface="Arial" pitchFamily="34" charset="0"/>
              </a:rPr>
              <a:t>(2/2</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3213976"/>
          </a:xfrm>
        </p:spPr>
        <p:txBody>
          <a:bodyPr>
            <a:normAutofit/>
          </a:bodyPr>
          <a:lstStyle/>
          <a:p>
            <a:pPr>
              <a:spcBef>
                <a:spcPts val="600"/>
              </a:spcBef>
              <a:spcAft>
                <a:spcPts val="600"/>
              </a:spcAft>
            </a:pPr>
            <a:r>
              <a:rPr lang="en-US" dirty="0">
                <a:latin typeface="Arial" pitchFamily="34" charset="0"/>
                <a:cs typeface="Arial" pitchFamily="34" charset="0"/>
              </a:rPr>
              <a:t>Viral thymidine kinase is a therapeutic target because it differs from the mammalian </a:t>
            </a:r>
            <a:r>
              <a:rPr lang="en-US" dirty="0" smtClean="0">
                <a:latin typeface="Arial" pitchFamily="34" charset="0"/>
                <a:cs typeface="Arial" pitchFamily="34" charset="0"/>
              </a:rPr>
              <a:t>enzyme.</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Herpes simplex infections can be treated with acyclovir. Upon conversion into acyclovir triphosphate, the drug competes with </a:t>
            </a:r>
            <a:r>
              <a:rPr lang="en-US" dirty="0" err="1">
                <a:latin typeface="Arial" pitchFamily="34" charset="0"/>
                <a:cs typeface="Arial" pitchFamily="34" charset="0"/>
              </a:rPr>
              <a:t>dGTP</a:t>
            </a:r>
            <a:r>
              <a:rPr lang="en-US" dirty="0">
                <a:latin typeface="Arial" pitchFamily="34" charset="0"/>
                <a:cs typeface="Arial" pitchFamily="34" charset="0"/>
              </a:rPr>
              <a:t> for DNA </a:t>
            </a:r>
            <a:r>
              <a:rPr lang="en-US" dirty="0" smtClean="0">
                <a:latin typeface="Arial" pitchFamily="34" charset="0"/>
                <a:cs typeface="Arial" pitchFamily="34" charset="0"/>
              </a:rPr>
              <a:t>polymerase.</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Once incorporated into viral DNA, it terminates chain </a:t>
            </a:r>
            <a:r>
              <a:rPr lang="en-US" dirty="0" smtClean="0">
                <a:latin typeface="Arial" pitchFamily="34" charset="0"/>
                <a:cs typeface="Arial" pitchFamily="34" charset="0"/>
              </a:rPr>
              <a:t>elongation.</a:t>
            </a:r>
            <a:endParaRPr lang="en-US" dirty="0">
              <a:latin typeface="Arial" pitchFamily="34" charset="0"/>
              <a:cs typeface="Arial" pitchFamily="34" charset="0"/>
            </a:endParaRPr>
          </a:p>
        </p:txBody>
      </p:sp>
      <p:pic>
        <p:nvPicPr>
          <p:cNvPr id="9" name="Picture 2" descr="A structure of Acyclovir is shown.  &#10;The structure is a hexagonal ring with the top vertex as 1 and other vertices is a clockwise direction from 1 to 6 has vertex 1 bonded  to C double bond O, vertices 2 and 3 in a double bond and further bonded  to a pentagon ring, vertex 4 bonded to N, vertex 5 bonded  to C H 2 N, vertex 6 is bonded to H N, and a double bond between vertices 4 and 5. A pentagon ring with the top vertex as 7 and the other vertices as 8 and 9 in a clockwise direction has vertex 7 bonded to N, a double bond between vertices 7 and vertex 8, and vertex 9 bonded to N with N further bonded to C H 2 O C H 2 C H 2 O H."/>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473844" y="4903027"/>
            <a:ext cx="4196313" cy="17356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207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Section 25.2 </a:t>
            </a:r>
            <a:r>
              <a:rPr lang="en-US" dirty="0">
                <a:solidFill>
                  <a:srgbClr val="843C0C"/>
                </a:solidFill>
                <a:latin typeface="Arial" pitchFamily="34" charset="0"/>
                <a:cs typeface="Arial" pitchFamily="34" charset="0"/>
              </a:rPr>
              <a:t>Purine Bases Can Be Synthesized de Novo or Recycled by Salvage </a:t>
            </a:r>
            <a:r>
              <a:rPr lang="en-US" dirty="0" smtClean="0">
                <a:solidFill>
                  <a:srgbClr val="843C0C"/>
                </a:solidFill>
                <a:latin typeface="Arial" pitchFamily="34" charset="0"/>
                <a:cs typeface="Arial" pitchFamily="34" charset="0"/>
              </a:rPr>
              <a:t>Pathways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4206610" cy="4770119"/>
          </a:xfrm>
        </p:spPr>
        <p:txBody>
          <a:bodyPr>
            <a:normAutofit/>
          </a:bodyPr>
          <a:lstStyle/>
          <a:p>
            <a:r>
              <a:rPr lang="en-US" dirty="0">
                <a:latin typeface="Arial" pitchFamily="34" charset="0"/>
                <a:cs typeface="Arial" pitchFamily="34" charset="0"/>
              </a:rPr>
              <a:t>The purine ring system is assembled on ribose </a:t>
            </a:r>
            <a:r>
              <a:rPr lang="en-US" dirty="0" smtClean="0">
                <a:latin typeface="Arial" pitchFamily="34" charset="0"/>
                <a:cs typeface="Arial" pitchFamily="34" charset="0"/>
              </a:rPr>
              <a:t>phosphate.</a:t>
            </a:r>
            <a:endParaRPr lang="en-US" dirty="0">
              <a:latin typeface="Arial" pitchFamily="34" charset="0"/>
              <a:cs typeface="Arial" pitchFamily="34" charset="0"/>
            </a:endParaRPr>
          </a:p>
          <a:p>
            <a:r>
              <a:rPr lang="en-US" dirty="0" smtClean="0">
                <a:latin typeface="Arial" pitchFamily="34" charset="0"/>
                <a:cs typeface="Arial" pitchFamily="34" charset="0"/>
              </a:rPr>
              <a:t>The </a:t>
            </a:r>
            <a:r>
              <a:rPr lang="en-US" dirty="0">
                <a:latin typeface="Arial" pitchFamily="34" charset="0"/>
                <a:cs typeface="Arial" pitchFamily="34" charset="0"/>
              </a:rPr>
              <a:t>initial committed step forms 5-phosphoribosyl-1-amine from PRPP and glutamine where the amine is in the β </a:t>
            </a:r>
            <a:r>
              <a:rPr lang="en-US" dirty="0" smtClean="0">
                <a:latin typeface="Arial" pitchFamily="34" charset="0"/>
                <a:cs typeface="Arial" pitchFamily="34" charset="0"/>
              </a:rPr>
              <a:t>configuration.</a:t>
            </a:r>
            <a:endParaRPr lang="en-US" dirty="0">
              <a:latin typeface="Arial" pitchFamily="34" charset="0"/>
              <a:cs typeface="Arial" pitchFamily="34" charset="0"/>
            </a:endParaRPr>
          </a:p>
          <a:p>
            <a:r>
              <a:rPr lang="en-US" dirty="0">
                <a:latin typeface="Arial" pitchFamily="34" charset="0"/>
                <a:cs typeface="Arial" pitchFamily="34" charset="0"/>
              </a:rPr>
              <a:t>This reaction is catalyzed by glutamine phosphoribosyl </a:t>
            </a:r>
            <a:r>
              <a:rPr lang="en-US" dirty="0" err="1" smtClean="0">
                <a:latin typeface="Arial" pitchFamily="34" charset="0"/>
                <a:cs typeface="Arial" pitchFamily="34" charset="0"/>
              </a:rPr>
              <a:t>amidotransferase</a:t>
            </a:r>
            <a:r>
              <a:rPr lang="en-US" dirty="0" smtClean="0">
                <a:latin typeface="Arial" pitchFamily="34" charset="0"/>
                <a:cs typeface="Arial" pitchFamily="34" charset="0"/>
              </a:rPr>
              <a:t>.</a:t>
            </a:r>
          </a:p>
        </p:txBody>
      </p:sp>
      <p:pic>
        <p:nvPicPr>
          <p:cNvPr id="9" name="Picture 2" descr="The conversion of P R P P to 5-Phosphoribosyl-1-amine is shown.&#10;P R P P is a pentagon ring with vertex 1 at top and, in series with a clockwise direction, vertex 1 bonded to O, vertex 2 bonded to C O, vertex 3 bonded to C O H, vertex 4 bonded to C H O, and vertex 5 bonded to 2 negative charge O 3 P O H 2 C 2. The O in 2 vertex is further bonded to P O 3 negative charge and the O in P O 3 negative charge is further bonded to P O 3 2 negative charge. The forward reaction requires the release of P Pi and the reverse reaction requires the conversion of Gln plus H 2 O to Glu plus N H 3. 5 phosphoribosyl-1-amine is produced and is a pentagon ring with vertex 1 at top and, in series with a clockwise direction, vertex 1 bonded to O, vertex 2 bonded to N H 2, vertex 3 bonded to C O H, vertex 4 bonded to C H O, and vertex 5 bonded to 2 negative charge O 3 P O H 2 C 2."/>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tretch/>
        </p:blipFill>
        <p:spPr bwMode="auto">
          <a:xfrm>
            <a:off x="4729962" y="1878962"/>
            <a:ext cx="4236350" cy="36426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0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De novo </a:t>
            </a:r>
            <a:r>
              <a:rPr lang="en-US" dirty="0" smtClean="0">
                <a:solidFill>
                  <a:srgbClr val="843C0C"/>
                </a:solidFill>
                <a:latin typeface="Arial" pitchFamily="34" charset="0"/>
                <a:cs typeface="Arial" pitchFamily="34" charset="0"/>
              </a:rPr>
              <a:t>Pathway </a:t>
            </a:r>
            <a:r>
              <a:rPr lang="en-US" dirty="0">
                <a:solidFill>
                  <a:srgbClr val="843C0C"/>
                </a:solidFill>
                <a:latin typeface="Arial" pitchFamily="34" charset="0"/>
                <a:cs typeface="Arial" pitchFamily="34" charset="0"/>
              </a:rPr>
              <a:t>for </a:t>
            </a:r>
            <a:r>
              <a:rPr lang="en-US" dirty="0" smtClean="0">
                <a:solidFill>
                  <a:srgbClr val="843C0C"/>
                </a:solidFill>
                <a:latin typeface="Arial" pitchFamily="34" charset="0"/>
                <a:cs typeface="Arial" pitchFamily="34" charset="0"/>
              </a:rPr>
              <a:t>Purine Nucleotide Synthesis</a:t>
            </a:r>
            <a:endParaRPr lang="en-US" dirty="0">
              <a:solidFill>
                <a:srgbClr val="843C0C"/>
              </a:solidFill>
              <a:latin typeface="Arial" pitchFamily="34" charset="0"/>
              <a:cs typeface="Arial" pitchFamily="34" charset="0"/>
            </a:endParaRPr>
          </a:p>
        </p:txBody>
      </p:sp>
      <p:pic>
        <p:nvPicPr>
          <p:cNvPr id="9" name="Picture 2" descr="A de novo pathway for purine nucleotide synthesis is shown.  &#10;A hexagonal ring and pentagon ring are fused together to make a purine ring structure, which further gives I M P. I M P further gives A T P and G T P for synthesis of R N A. A T P further gives d A T P, G T P further gives d G T P for D N A synthesis. Purine ring structure, A hexagonal ring, with vertex 1 at top left and other vertices in a counter clockwise direction has vertex 1 bonded to N, which has an arrow from Aspartate; vertex 2 bonded to C, which has an arrow from N superscript 10 Formyltetrahydrofolate; vertex 3 bonded to N which has an arrow from Glutamine; vertex 4 bonded to C; vertex 5 bonded to C, and vertex 6 bonded to C with an arrow from C O 2. Vertices 4 and 5 are further bonded to a pentagon ring. The pentagon ring, with vertex 7 at top and 8 and 9 in a clockwise direction, has vertex 7 bonded to N; vertices 4, 5, and 7 have an arrow from Glycine; vertex 8 is bonded to C with an arrow from N superscript 10  Formyltetrahydrofolate; and vertex 9 bonded to N with an arrow from ribose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771050" y="1890555"/>
            <a:ext cx="5421030" cy="46392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283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73933"/>
            <a:ext cx="9144000" cy="1143000"/>
          </a:xfrm>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Purine Ring Is Assembled </a:t>
            </a:r>
            <a:r>
              <a:rPr lang="en-US" sz="3200" dirty="0">
                <a:solidFill>
                  <a:srgbClr val="843C0C"/>
                </a:solidFill>
                <a:latin typeface="Arial" pitchFamily="34" charset="0"/>
                <a:cs typeface="Arial" pitchFamily="34" charset="0"/>
              </a:rPr>
              <a:t>by </a:t>
            </a:r>
            <a:r>
              <a:rPr lang="en-US" sz="3200" dirty="0" smtClean="0">
                <a:solidFill>
                  <a:srgbClr val="843C0C"/>
                </a:solidFill>
                <a:latin typeface="Arial" pitchFamily="34" charset="0"/>
                <a:cs typeface="Arial" pitchFamily="34" charset="0"/>
              </a:rPr>
              <a:t>Successive Steps </a:t>
            </a:r>
            <a:r>
              <a:rPr lang="en-US" sz="3200" dirty="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Activation </a:t>
            </a:r>
            <a:r>
              <a:rPr lang="en-US" sz="3200" dirty="0">
                <a:solidFill>
                  <a:srgbClr val="843C0C"/>
                </a:solidFill>
                <a:latin typeface="Arial" pitchFamily="34" charset="0"/>
                <a:cs typeface="Arial" pitchFamily="34" charset="0"/>
              </a:rPr>
              <a:t>by </a:t>
            </a:r>
            <a:r>
              <a:rPr lang="en-US" sz="3200" dirty="0" smtClean="0">
                <a:solidFill>
                  <a:srgbClr val="843C0C"/>
                </a:solidFill>
                <a:latin typeface="Arial" pitchFamily="34" charset="0"/>
                <a:cs typeface="Arial" pitchFamily="34" charset="0"/>
              </a:rPr>
              <a:t>Phosphorylation Followed </a:t>
            </a:r>
            <a:r>
              <a:rPr lang="en-US" sz="3200" dirty="0">
                <a:solidFill>
                  <a:srgbClr val="843C0C"/>
                </a:solidFill>
                <a:latin typeface="Arial" pitchFamily="34" charset="0"/>
                <a:cs typeface="Arial" pitchFamily="34" charset="0"/>
              </a:rPr>
              <a:t>by </a:t>
            </a:r>
            <a:r>
              <a:rPr lang="en-US" sz="3200" dirty="0" smtClean="0">
                <a:solidFill>
                  <a:srgbClr val="843C0C"/>
                </a:solidFill>
                <a:latin typeface="Arial" pitchFamily="34" charset="0"/>
                <a:cs typeface="Arial" pitchFamily="34" charset="0"/>
              </a:rPr>
              <a:t>Displacement (1/2)</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2142460"/>
            <a:ext cx="8229600" cy="2727251"/>
          </a:xfrm>
        </p:spPr>
        <p:txBody>
          <a:bodyPr>
            <a:noAutofit/>
          </a:bodyPr>
          <a:lstStyle/>
          <a:p>
            <a:pPr>
              <a:spcBef>
                <a:spcPts val="600"/>
              </a:spcBef>
              <a:spcAft>
                <a:spcPts val="1200"/>
              </a:spcAft>
            </a:pPr>
            <a:r>
              <a:rPr lang="en-US" dirty="0">
                <a:latin typeface="Arial" pitchFamily="34" charset="0"/>
                <a:cs typeface="Arial" pitchFamily="34" charset="0"/>
              </a:rPr>
              <a:t>Nine additional steps are required for purine synthesis, with the first six being analogous </a:t>
            </a:r>
            <a:r>
              <a:rPr lang="en-US" dirty="0" smtClean="0">
                <a:latin typeface="Arial" pitchFamily="34" charset="0"/>
                <a:cs typeface="Arial" pitchFamily="34" charset="0"/>
              </a:rPr>
              <a:t>reactions.</a:t>
            </a:r>
            <a:endParaRPr lang="en-US" dirty="0">
              <a:latin typeface="Arial" pitchFamily="34" charset="0"/>
              <a:cs typeface="Arial" pitchFamily="34" charset="0"/>
            </a:endParaRPr>
          </a:p>
          <a:p>
            <a:pPr>
              <a:spcBef>
                <a:spcPts val="600"/>
              </a:spcBef>
              <a:spcAft>
                <a:spcPts val="1200"/>
              </a:spcAft>
            </a:pPr>
            <a:r>
              <a:rPr lang="en-US" dirty="0" smtClean="0">
                <a:latin typeface="Arial" pitchFamily="34" charset="0"/>
                <a:cs typeface="Arial" pitchFamily="34" charset="0"/>
              </a:rPr>
              <a:t>Each </a:t>
            </a:r>
            <a:r>
              <a:rPr lang="en-US" dirty="0">
                <a:latin typeface="Arial" pitchFamily="34" charset="0"/>
                <a:cs typeface="Arial" pitchFamily="34" charset="0"/>
              </a:rPr>
              <a:t>of these steps consists of activation of an oxygen by phosphorylation followed by displacement of phosphate by ammonia or an amine group acting as a </a:t>
            </a:r>
            <a:r>
              <a:rPr lang="en-US" dirty="0" smtClean="0">
                <a:latin typeface="Arial" pitchFamily="34" charset="0"/>
                <a:cs typeface="Arial" pitchFamily="34" charset="0"/>
              </a:rPr>
              <a:t>nucleophile.</a:t>
            </a:r>
            <a:endParaRPr lang="en-US" dirty="0">
              <a:latin typeface="Arial" pitchFamily="34" charset="0"/>
              <a:cs typeface="Arial" pitchFamily="34" charset="0"/>
            </a:endParaRPr>
          </a:p>
        </p:txBody>
      </p:sp>
      <p:pic>
        <p:nvPicPr>
          <p:cNvPr id="9" name="Picture 2" descr="A carbonyl oxygen atom, C double bond O, further bonded to other atoms undergoes a reversible Phosphorylation reaction that converts A T P to A D P and adds a phosphate group with a minus 2 charge to the O while converting the double bond to a single bond.&#10;A one-way Displacement reaction that adds Nu and removes P i replaces the O P O 3 minus 2 with the Nu."/>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219477" y="4977765"/>
            <a:ext cx="6705046" cy="10545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550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Enzymes </a:t>
            </a:r>
            <a:r>
              <a:rPr lang="en-US" dirty="0">
                <a:solidFill>
                  <a:srgbClr val="843C0C"/>
                </a:solidFill>
                <a:latin typeface="Arial" pitchFamily="34" charset="0"/>
                <a:cs typeface="Arial" pitchFamily="34" charset="0"/>
              </a:rPr>
              <a:t>of </a:t>
            </a:r>
            <a:r>
              <a:rPr lang="en-US" i="1" dirty="0">
                <a:solidFill>
                  <a:srgbClr val="843C0C"/>
                </a:solidFill>
                <a:latin typeface="Arial" pitchFamily="34" charset="0"/>
                <a:cs typeface="Arial" pitchFamily="34" charset="0"/>
              </a:rPr>
              <a:t>de novo </a:t>
            </a:r>
            <a:r>
              <a:rPr lang="en-US" dirty="0">
                <a:solidFill>
                  <a:srgbClr val="843C0C"/>
                </a:solidFill>
                <a:latin typeface="Arial" pitchFamily="34" charset="0"/>
                <a:cs typeface="Arial" pitchFamily="34" charset="0"/>
              </a:rPr>
              <a:t>P</a:t>
            </a:r>
            <a:r>
              <a:rPr lang="en-US" dirty="0" smtClean="0">
                <a:solidFill>
                  <a:srgbClr val="843C0C"/>
                </a:solidFill>
                <a:latin typeface="Arial" pitchFamily="34" charset="0"/>
                <a:cs typeface="Arial" pitchFamily="34" charset="0"/>
              </a:rPr>
              <a:t>urine </a:t>
            </a:r>
            <a:r>
              <a:rPr lang="en-US" dirty="0">
                <a:solidFill>
                  <a:srgbClr val="843C0C"/>
                </a:solidFill>
                <a:latin typeface="Arial" pitchFamily="34" charset="0"/>
                <a:cs typeface="Arial" pitchFamily="34" charset="0"/>
              </a:rPr>
              <a:t>S</a:t>
            </a:r>
            <a:r>
              <a:rPr lang="en-US" dirty="0" smtClean="0">
                <a:solidFill>
                  <a:srgbClr val="843C0C"/>
                </a:solidFill>
                <a:latin typeface="Arial" pitchFamily="34" charset="0"/>
                <a:cs typeface="Arial" pitchFamily="34" charset="0"/>
              </a:rPr>
              <a:t>ynthesis</a:t>
            </a:r>
            <a:endParaRPr lang="en-US" dirty="0">
              <a:solidFill>
                <a:srgbClr val="843C0C"/>
              </a:solidFill>
              <a:latin typeface="Arial" pitchFamily="34" charset="0"/>
              <a:cs typeface="Arial" pitchFamily="34" charset="0"/>
            </a:endParaRPr>
          </a:p>
        </p:txBody>
      </p:sp>
      <p:pic>
        <p:nvPicPr>
          <p:cNvPr id="7" name="Picture Placeholder 6" descr="A table lists steps involved in the enzymes of de novo purine synthesis.&#10;The table has two columns and nine rows. The column headers are: step and enzyme.&#10;Step: 1; enzyme: glycinamide ribonucleotide open parenthesis G A R close parenthesis synthetase.&#10;Step: 2; enzyme: G A R transformylase.&#10;Step: 3; enzyme: formyl glycinamide synthase.&#10;Step: 4; enzyme: amino imidazole ribonucleotide synthetase.&#10;Step: 5; enzyme: carboxy amino imidazole carboxamide ribonucleotide synthetase.&#10;Step: 6; enzyme: succinyl amino imidazole carboxamide ribonucleotide synthetase.&#10;Step: 7; enzyme: adenylosuccinate lyase.&#10;Step: 8; enzyme: amino imidazole carboxamide ribonucleotide transformylase.&#10;Step: 9; enzyme: inosine monophosphate cyclohydrolyas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42087" y="2086224"/>
            <a:ext cx="8442529" cy="4190566"/>
          </a:xfrm>
          <a:prstGeom prst="rect">
            <a:avLst/>
          </a:prstGeom>
        </p:spPr>
      </p:pic>
    </p:spTree>
    <p:extLst>
      <p:ext uri="{BB962C8B-B14F-4D97-AF65-F5344CB8AC3E}">
        <p14:creationId xmlns:p14="http://schemas.microsoft.com/office/powerpoint/2010/main" val="28564989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140"/>
            <a:ext cx="8229600" cy="1143000"/>
          </a:xfrm>
        </p:spPr>
        <p:txBody>
          <a:bodyPr>
            <a:noAutofit/>
          </a:bodyPr>
          <a:lstStyle/>
          <a:p>
            <a:r>
              <a:rPr lang="en-US" sz="2800" dirty="0">
                <a:solidFill>
                  <a:srgbClr val="843C0C"/>
                </a:solidFill>
                <a:latin typeface="Arial" pitchFamily="34" charset="0"/>
                <a:cs typeface="Arial" pitchFamily="34" charset="0"/>
              </a:rPr>
              <a:t>The Purine Ring Is Assembled by Successive Steps of Activation by Phosphorylation Followed by Displacement </a:t>
            </a:r>
            <a:r>
              <a:rPr lang="en-US" sz="2800" dirty="0" smtClean="0">
                <a:solidFill>
                  <a:srgbClr val="843C0C"/>
                </a:solidFill>
                <a:latin typeface="Arial" pitchFamily="34" charset="0"/>
                <a:cs typeface="Arial" pitchFamily="34" charset="0"/>
              </a:rPr>
              <a:t>(2/2</a:t>
            </a:r>
            <a:r>
              <a:rPr lang="en-US" sz="2800" dirty="0">
                <a:solidFill>
                  <a:srgbClr val="843C0C"/>
                </a:solidFill>
                <a:latin typeface="Arial" pitchFamily="34" charset="0"/>
                <a:cs typeface="Arial" pitchFamily="34" charset="0"/>
              </a:rPr>
              <a:t>)</a:t>
            </a:r>
            <a:endParaRPr lang="en-US" sz="2800" dirty="0">
              <a:latin typeface="Arial" pitchFamily="34" charset="0"/>
              <a:cs typeface="Arial" pitchFamily="34" charset="0"/>
            </a:endParaRPr>
          </a:p>
        </p:txBody>
      </p:sp>
      <p:sp>
        <p:nvSpPr>
          <p:cNvPr id="4" name="Content Placeholder 3"/>
          <p:cNvSpPr>
            <a:spLocks noGrp="1"/>
          </p:cNvSpPr>
          <p:nvPr>
            <p:ph idx="1"/>
          </p:nvPr>
        </p:nvSpPr>
        <p:spPr>
          <a:xfrm>
            <a:off x="457200" y="1291856"/>
            <a:ext cx="8229600" cy="5566144"/>
          </a:xfrm>
        </p:spPr>
        <p:txBody>
          <a:bodyPr>
            <a:noAutofit/>
          </a:bodyPr>
          <a:lstStyle/>
          <a:p>
            <a:pPr>
              <a:defRPr/>
            </a:pPr>
            <a:r>
              <a:rPr lang="en-US" sz="2000" dirty="0">
                <a:latin typeface="Arial" pitchFamily="34" charset="0"/>
                <a:cs typeface="Arial" pitchFamily="34" charset="0"/>
              </a:rPr>
              <a:t>The steps of purine </a:t>
            </a:r>
            <a:r>
              <a:rPr lang="en-US" sz="2000" dirty="0" smtClean="0">
                <a:latin typeface="Arial" pitchFamily="34" charset="0"/>
                <a:cs typeface="Arial" pitchFamily="34" charset="0"/>
              </a:rPr>
              <a:t>synthesis:</a:t>
            </a:r>
            <a:endParaRPr lang="en-US" sz="2000" dirty="0">
              <a:latin typeface="Arial" pitchFamily="34" charset="0"/>
              <a:cs typeface="Arial" pitchFamily="34" charset="0"/>
            </a:endParaRPr>
          </a:p>
          <a:p>
            <a:pPr lvl="1">
              <a:buFontTx/>
              <a:buAutoNum type="arabicPeriod"/>
              <a:defRPr/>
            </a:pPr>
            <a:r>
              <a:rPr lang="en-US" sz="2000" dirty="0">
                <a:latin typeface="Arial" pitchFamily="34" charset="0"/>
                <a:cs typeface="Arial" pitchFamily="34" charset="0"/>
              </a:rPr>
              <a:t>Glycine is bound to the amino group of </a:t>
            </a:r>
            <a:r>
              <a:rPr lang="en-US" sz="2000" dirty="0" err="1" smtClean="0">
                <a:latin typeface="Arial" pitchFamily="34" charset="0"/>
                <a:cs typeface="Arial" pitchFamily="34" charset="0"/>
              </a:rPr>
              <a:t>phosphoribosylamine</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a:p>
            <a:pPr lvl="1">
              <a:buFontTx/>
              <a:buAutoNum type="arabicPeriod"/>
              <a:defRPr/>
            </a:pPr>
            <a:r>
              <a:rPr lang="en-US" sz="2000" dirty="0">
                <a:latin typeface="Arial" pitchFamily="34" charset="0"/>
                <a:cs typeface="Arial" pitchFamily="34" charset="0"/>
              </a:rPr>
              <a:t>Tetrahydrofolate transfers a formyl group to the amino group of </a:t>
            </a:r>
            <a:r>
              <a:rPr lang="en-US" sz="2000" dirty="0" smtClean="0">
                <a:latin typeface="Arial" pitchFamily="34" charset="0"/>
                <a:cs typeface="Arial" pitchFamily="34" charset="0"/>
              </a:rPr>
              <a:t>glycine.</a:t>
            </a:r>
            <a:endParaRPr lang="en-US" sz="2000" dirty="0">
              <a:latin typeface="Arial" pitchFamily="34" charset="0"/>
              <a:cs typeface="Arial" pitchFamily="34" charset="0"/>
            </a:endParaRPr>
          </a:p>
          <a:p>
            <a:pPr lvl="1">
              <a:buFontTx/>
              <a:buAutoNum type="arabicPeriod"/>
              <a:defRPr/>
            </a:pPr>
            <a:r>
              <a:rPr lang="en-US" sz="2000" dirty="0">
                <a:latin typeface="Arial" pitchFamily="34" charset="0"/>
                <a:cs typeface="Arial" pitchFamily="34" charset="0"/>
              </a:rPr>
              <a:t>The inner carbonyl group is activated by phosphorylation and reacts with ammonia to form </a:t>
            </a:r>
            <a:r>
              <a:rPr lang="en-US" sz="2000" dirty="0" err="1">
                <a:latin typeface="Arial" pitchFamily="34" charset="0"/>
                <a:cs typeface="Arial" pitchFamily="34" charset="0"/>
              </a:rPr>
              <a:t>formylglycinamidine</a:t>
            </a:r>
            <a:r>
              <a:rPr lang="en-US" sz="2000" dirty="0">
                <a:latin typeface="Arial" pitchFamily="34" charset="0"/>
                <a:cs typeface="Arial" pitchFamily="34" charset="0"/>
              </a:rPr>
              <a:t> </a:t>
            </a:r>
            <a:r>
              <a:rPr lang="en-US" sz="2000" dirty="0" smtClean="0">
                <a:latin typeface="Arial" pitchFamily="34" charset="0"/>
                <a:cs typeface="Arial" pitchFamily="34" charset="0"/>
              </a:rPr>
              <a:t>ribonucleotide.</a:t>
            </a:r>
            <a:endParaRPr lang="en-US" sz="2000" dirty="0">
              <a:latin typeface="Arial" pitchFamily="34" charset="0"/>
              <a:cs typeface="Arial" pitchFamily="34" charset="0"/>
            </a:endParaRPr>
          </a:p>
          <a:p>
            <a:pPr lvl="1">
              <a:buFontTx/>
              <a:buAutoNum type="arabicPeriod"/>
              <a:defRPr/>
            </a:pPr>
            <a:r>
              <a:rPr lang="en-US" sz="2000" dirty="0" err="1">
                <a:latin typeface="Arial" pitchFamily="34" charset="0"/>
                <a:cs typeface="Arial" pitchFamily="34" charset="0"/>
              </a:rPr>
              <a:t>Formylglycinamidine</a:t>
            </a:r>
            <a:r>
              <a:rPr lang="en-US" sz="2000" dirty="0">
                <a:latin typeface="Arial" pitchFamily="34" charset="0"/>
                <a:cs typeface="Arial" pitchFamily="34" charset="0"/>
              </a:rPr>
              <a:t> ribonucleotide cyclizes to </a:t>
            </a:r>
            <a:r>
              <a:rPr lang="en-US" sz="2000" dirty="0" smtClean="0">
                <a:latin typeface="Arial" pitchFamily="34" charset="0"/>
                <a:cs typeface="Arial" pitchFamily="34" charset="0"/>
              </a:rPr>
              <a:t>form </a:t>
            </a:r>
            <a:r>
              <a:rPr lang="en-US" sz="2000" dirty="0">
                <a:latin typeface="Arial" pitchFamily="34" charset="0"/>
                <a:cs typeface="Arial" pitchFamily="34" charset="0"/>
              </a:rPr>
              <a:t>the five-membered imidazole </a:t>
            </a:r>
            <a:r>
              <a:rPr lang="en-US" sz="2000" dirty="0" smtClean="0">
                <a:latin typeface="Arial" pitchFamily="34" charset="0"/>
                <a:cs typeface="Arial" pitchFamily="34" charset="0"/>
              </a:rPr>
              <a:t>ring.</a:t>
            </a:r>
            <a:endParaRPr lang="en-US" sz="2000" dirty="0">
              <a:latin typeface="Arial" pitchFamily="34" charset="0"/>
              <a:cs typeface="Arial" pitchFamily="34" charset="0"/>
            </a:endParaRPr>
          </a:p>
          <a:p>
            <a:pPr lvl="1">
              <a:buFontTx/>
              <a:buAutoNum type="arabicPeriod"/>
              <a:defRPr/>
            </a:pPr>
            <a:r>
              <a:rPr lang="en-US" sz="2000" dirty="0">
                <a:latin typeface="Arial" pitchFamily="34" charset="0"/>
                <a:cs typeface="Arial" pitchFamily="34" charset="0"/>
              </a:rPr>
              <a:t>Bicarbonate binds first to the exocyclic amino group and then to a carbon atom on the  imidazole </a:t>
            </a:r>
            <a:r>
              <a:rPr lang="en-US" sz="2000" dirty="0" smtClean="0">
                <a:latin typeface="Arial" pitchFamily="34" charset="0"/>
                <a:cs typeface="Arial" pitchFamily="34" charset="0"/>
              </a:rPr>
              <a:t>ring.</a:t>
            </a:r>
            <a:endParaRPr lang="en-US" sz="2000" dirty="0">
              <a:latin typeface="Arial" pitchFamily="34" charset="0"/>
              <a:cs typeface="Arial" pitchFamily="34" charset="0"/>
            </a:endParaRPr>
          </a:p>
          <a:p>
            <a:pPr lvl="1">
              <a:buFontTx/>
              <a:buAutoNum type="arabicPeriod"/>
              <a:defRPr/>
            </a:pPr>
            <a:r>
              <a:rPr lang="en-US" sz="2000" dirty="0">
                <a:latin typeface="Arial" pitchFamily="34" charset="0"/>
                <a:cs typeface="Arial" pitchFamily="34" charset="0"/>
              </a:rPr>
              <a:t>The imidazole carboxylate is activated by phosphorylation, with the phosphate being replaced by the amino group of </a:t>
            </a:r>
            <a:r>
              <a:rPr lang="en-US" sz="2000" dirty="0" smtClean="0">
                <a:latin typeface="Arial" pitchFamily="34" charset="0"/>
                <a:cs typeface="Arial" pitchFamily="34" charset="0"/>
              </a:rPr>
              <a:t>aspartate.</a:t>
            </a:r>
            <a:endParaRPr lang="en-US" sz="2000" dirty="0">
              <a:latin typeface="Arial" pitchFamily="34" charset="0"/>
              <a:cs typeface="Arial" pitchFamily="34" charset="0"/>
            </a:endParaRPr>
          </a:p>
          <a:p>
            <a:pPr lvl="1">
              <a:buFontTx/>
              <a:buAutoNum type="arabicPeriod"/>
              <a:defRPr/>
            </a:pPr>
            <a:r>
              <a:rPr lang="en-US" sz="2000" dirty="0">
                <a:latin typeface="Arial" pitchFamily="34" charset="0"/>
                <a:cs typeface="Arial" pitchFamily="34" charset="0"/>
              </a:rPr>
              <a:t>Fumarate is </a:t>
            </a:r>
            <a:r>
              <a:rPr lang="en-US" sz="2000" dirty="0" smtClean="0">
                <a:latin typeface="Arial" pitchFamily="34" charset="0"/>
                <a:cs typeface="Arial" pitchFamily="34" charset="0"/>
              </a:rPr>
              <a:t>released.</a:t>
            </a:r>
            <a:endParaRPr lang="en-US" sz="2000" dirty="0">
              <a:latin typeface="Arial" pitchFamily="34" charset="0"/>
              <a:cs typeface="Arial" pitchFamily="34" charset="0"/>
            </a:endParaRPr>
          </a:p>
          <a:p>
            <a:pPr lvl="1">
              <a:buFontTx/>
              <a:buAutoNum type="arabicPeriod"/>
              <a:defRPr/>
            </a:pPr>
            <a:r>
              <a:rPr lang="en-US" sz="2000" dirty="0">
                <a:latin typeface="Arial" pitchFamily="34" charset="0"/>
                <a:cs typeface="Arial" pitchFamily="34" charset="0"/>
              </a:rPr>
              <a:t>Tetrahydrofolate donates another formyl </a:t>
            </a:r>
            <a:r>
              <a:rPr lang="en-US" sz="2000" dirty="0" smtClean="0">
                <a:latin typeface="Arial" pitchFamily="34" charset="0"/>
                <a:cs typeface="Arial" pitchFamily="34" charset="0"/>
              </a:rPr>
              <a:t>group.</a:t>
            </a:r>
            <a:endParaRPr lang="en-US" sz="2000" dirty="0">
              <a:latin typeface="Arial" pitchFamily="34" charset="0"/>
              <a:cs typeface="Arial" pitchFamily="34" charset="0"/>
            </a:endParaRPr>
          </a:p>
          <a:p>
            <a:pPr lvl="1">
              <a:buFontTx/>
              <a:buAutoNum type="arabicPeriod"/>
              <a:defRPr/>
            </a:pPr>
            <a:r>
              <a:rPr lang="en-US" sz="2000" dirty="0">
                <a:latin typeface="Arial" pitchFamily="34" charset="0"/>
                <a:cs typeface="Arial" pitchFamily="34" charset="0"/>
              </a:rPr>
              <a:t>Cyclization occurs to form the nucleotide inosinate (IMP</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825955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De novo </a:t>
            </a:r>
            <a:r>
              <a:rPr lang="en-US" dirty="0" smtClean="0">
                <a:solidFill>
                  <a:srgbClr val="843C0C"/>
                </a:solidFill>
                <a:latin typeface="Arial" pitchFamily="34" charset="0"/>
                <a:cs typeface="Arial" pitchFamily="34" charset="0"/>
              </a:rPr>
              <a:t>Purine Biosynthesis</a:t>
            </a:r>
            <a:endParaRPr lang="en-US" dirty="0">
              <a:solidFill>
                <a:srgbClr val="843C0C"/>
              </a:solidFill>
              <a:latin typeface="Arial" pitchFamily="34" charset="0"/>
              <a:cs typeface="Arial" pitchFamily="34" charset="0"/>
            </a:endParaRPr>
          </a:p>
        </p:txBody>
      </p:sp>
      <p:pic>
        <p:nvPicPr>
          <p:cNvPr id="9" name="Picture 2" descr="De novo purine biosynthesis process includes 9 steps.&#10;Step 1: Phosphororibosylamine, P ribose N H 2, reacts with A T P plus Gly to produce A D P plus P sub i and Glycinamideribonucleotide, P ribose N H C double bond O C H 2 N H 3 1 positive charge. Step 2: Glycinamideribonucleotide reacts with T H F C double bond O H to produce T H F and Formylglycinamideribonucleotide, P ribose N H C double bond O C H 2 N H C double bond O H. Step 3: Formylglycinamideribonucleotide and A T P produce A D P and Formylglycinamineribonucleotide. The reverse reaction requires H 2 O plus Gln to produce N H3 and Glu. Formylglycinamidineribonucleotide is P ribose N H C double bond N H C H 2 N H C double bond O H. Step 4: Formylglycinamidineribonucleotide reacts with A T P to produce A D P plus P sub i and 5 Aminoimidazoleribonucleotide, a pentagon with vertex 1 at the top right and the other vertices, in a clockwise direction, as N in vertex 1, C H in vertex 2, C single bond N H 2 vertex 3, N single bond P ribose at vertex 4, and C H at vertex 5. A double bond is in between vertices 1 and 5 and between vertices 2 and 3. Step 5: 5-Aminoimidazole ribonucleotide plus A T P plus C O OO H yields A D P plus P sub i and a pentagon with vertex 1 at the top right and the other vertices, in a clockwise direction, as N at vertex 1, C single bond H at vertex 2, C at vertex 3 with C is further bonded to H N single bond C O O 1 negative charge, N single bond P ribose at vertex 4, C single bond H at vertex 5. This further gives Carboxyamino imidazole ribonucleotide, a pentagon ring with vertex 1 at top right and other vertices, in clockwise direction, as N at vertex 1, C at vertex 2, which is further bonded  to C O O 1 negative charge, C single bond N H 2 at vertex 3, N single bond P ribose bonded to vertex 4, and C single bond H at vertex 5. Step 6: Carboxyaminoimidazoleribonucleotide reacts with A T P and Asp to produce A D P plus P sub i and 5 Aminoimidazole 4 (N succinylcarboxamide) ribonucleotide, a pentagon ring with vertex 1 at top right and the other vertices, in a clockwise direction, as N at vertex 1, C at vertex 2, which is further bonded to C O O 1 negative charge and the C in C O O negative charge is bonded to N H in which N is bonded to C H C O O negative charge and C is further bonded  to C H 2 C O Onegative charge, C single bond N H 2 is at the center of vertex 3, N single bond P ribose bonded to vertex 4, and C single bond H at vertex 5. A double bond is in between vertices 5 and 1 and vertices 2 and 3. Step 7: On removing Fumarate, H C O O 1 negative charge double bond H C O O negative charge, from 5 Aminoimidazole 4 (N succinylcarboxamide) ribonucleotide, 5-Aminoimidazole-4-carboxamide ribonucleotide is produced, a pentagon ring with vertex 1 at the top right and the other vertices, in a clockwise direction as N at vertex 1, C at vertex 2 that is further bonded  to C double bond O and N H 2, C single bond N H 2 at vertex 3, N single bond P ribose bonded to vertex 4, and C single bond H at vertex 5. A double bond is in between vertices 5 and 1 and vertices 2 and 3. Step 8: 5 Aminoimidazole-4-carboxamide ribonucleotide reacts with T H F C O O H to produce T H F and 5-Formaminoimidazole-4-carboxamide ribonucleotide, a pentagon ring with vertex 1 at the top right and the other vertices, in a clockwise direction, as N at vertex 1, C at vertex 2 that is further bonded  to C double bond O and N H 2, C single bond N H and C O O H bonded with C at vertex 3, N single bond P ribose bonded to vertex 4, and C single bond H at the center of vertex 5. A double bond is in between vertices 5 and 1 and vertices 2 and 3. Step 9: 5 Formaminoimidazole-4-carboxamide ribonucleotide releases H 2 O and produces Inosinate (I M P), which has pentagonal and hexagonal rings fused together. The pentagonal ring with vertex 1 at top and the other vertices in clockwise direction has N at vertex 1, vertices 2 and 3 bonded to vertices 5 and 6 of a hexagonal ring, C atat vertex 2 and vertex 3, N at  vertex 4 and further bonded to P-ribose, C H at vertex 5, and a double bond between vertices 1 and 5 vertices and vertices 2 and 3. The hexagonal ring with vertex 1 at the top right and the other vertices in a clockwise direction has vertex 1 double bonded to O, N H at vertex 2, C H at vertex 3, N at vertex 4, vertices 5 and 6 are linked with C double bond C and fused to the pentagon ring, and a double bond is between vertices 3 and 4."/>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216265" y="1630998"/>
            <a:ext cx="4711471" cy="48982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759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AMP and GMP </a:t>
            </a:r>
            <a:r>
              <a:rPr lang="en-US" dirty="0" smtClean="0">
                <a:solidFill>
                  <a:srgbClr val="843C0C"/>
                </a:solidFill>
                <a:latin typeface="Arial" pitchFamily="34" charset="0"/>
                <a:cs typeface="Arial" pitchFamily="34" charset="0"/>
              </a:rPr>
              <a:t>Are Formed </a:t>
            </a:r>
            <a:r>
              <a:rPr lang="en-US" dirty="0">
                <a:solidFill>
                  <a:srgbClr val="843C0C"/>
                </a:solidFill>
                <a:latin typeface="Arial" pitchFamily="34" charset="0"/>
                <a:cs typeface="Arial" pitchFamily="34" charset="0"/>
              </a:rPr>
              <a:t>from </a:t>
            </a:r>
            <a:r>
              <a:rPr lang="en-US" dirty="0" smtClean="0">
                <a:solidFill>
                  <a:srgbClr val="843C0C"/>
                </a:solidFill>
                <a:latin typeface="Arial" pitchFamily="34" charset="0"/>
                <a:cs typeface="Arial" pitchFamily="34" charset="0"/>
              </a:rPr>
              <a:t>IMP</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r>
              <a:rPr lang="en-US" dirty="0">
                <a:latin typeface="Arial" pitchFamily="34" charset="0"/>
                <a:cs typeface="Arial" pitchFamily="34" charset="0"/>
              </a:rPr>
              <a:t>Adenylate is formed from inosinate by the addition of a nitrogen from </a:t>
            </a:r>
            <a:r>
              <a:rPr lang="en-US" dirty="0" err="1" smtClean="0">
                <a:latin typeface="Arial" pitchFamily="34" charset="0"/>
                <a:cs typeface="Arial" pitchFamily="34" charset="0"/>
              </a:rPr>
              <a:t>aspartate</a:t>
            </a:r>
            <a:r>
              <a:rPr lang="en-US" dirty="0" smtClean="0">
                <a:latin typeface="Arial" pitchFamily="34" charset="0"/>
                <a:cs typeface="Arial" pitchFamily="34" charset="0"/>
              </a:rPr>
              <a:t>.</a:t>
            </a:r>
            <a:endParaRPr lang="en-US" dirty="0">
              <a:latin typeface="Arial" pitchFamily="34" charset="0"/>
              <a:cs typeface="Arial" pitchFamily="34" charset="0"/>
            </a:endParaRPr>
          </a:p>
          <a:p>
            <a:pPr lvl="1">
              <a:buFont typeface="Arial" pitchFamily="34" charset="0"/>
              <a:buChar char="–"/>
            </a:pPr>
            <a:r>
              <a:rPr lang="en-US" sz="2400" dirty="0" smtClean="0">
                <a:latin typeface="Arial" pitchFamily="34" charset="0"/>
                <a:cs typeface="Arial" pitchFamily="34" charset="0"/>
              </a:rPr>
              <a:t>GTP </a:t>
            </a:r>
            <a:r>
              <a:rPr lang="en-US" sz="2400" dirty="0">
                <a:latin typeface="Arial" pitchFamily="34" charset="0"/>
                <a:cs typeface="Arial" pitchFamily="34" charset="0"/>
              </a:rPr>
              <a:t>is the phosphate donor in the activation </a:t>
            </a:r>
            <a:r>
              <a:rPr lang="en-US" sz="2400" dirty="0" smtClean="0">
                <a:latin typeface="Arial" pitchFamily="34" charset="0"/>
                <a:cs typeface="Arial" pitchFamily="34" charset="0"/>
              </a:rPr>
              <a:t>step, and </a:t>
            </a:r>
            <a:r>
              <a:rPr lang="en-US" sz="2400" dirty="0" err="1" smtClean="0">
                <a:latin typeface="Arial" pitchFamily="34" charset="0"/>
                <a:cs typeface="Arial" pitchFamily="34" charset="0"/>
              </a:rPr>
              <a:t>adenylosuccinate</a:t>
            </a:r>
            <a:r>
              <a:rPr lang="en-US" sz="2400" dirty="0" smtClean="0">
                <a:latin typeface="Arial" pitchFamily="34" charset="0"/>
                <a:cs typeface="Arial" pitchFamily="34" charset="0"/>
              </a:rPr>
              <a:t> </a:t>
            </a:r>
            <a:r>
              <a:rPr lang="en-US" sz="2400" dirty="0">
                <a:latin typeface="Arial" pitchFamily="34" charset="0"/>
                <a:cs typeface="Arial" pitchFamily="34" charset="0"/>
              </a:rPr>
              <a:t>synthetase catalyzes the </a:t>
            </a:r>
            <a:r>
              <a:rPr lang="en-US" sz="2400" dirty="0" smtClean="0">
                <a:latin typeface="Arial" pitchFamily="34" charset="0"/>
                <a:cs typeface="Arial" pitchFamily="34" charset="0"/>
              </a:rPr>
              <a:t>reaction.</a:t>
            </a:r>
            <a:endParaRPr lang="en-US" sz="2400" dirty="0">
              <a:latin typeface="Arial" pitchFamily="34" charset="0"/>
              <a:cs typeface="Arial" pitchFamily="34" charset="0"/>
            </a:endParaRPr>
          </a:p>
          <a:p>
            <a:r>
              <a:rPr lang="en-US" dirty="0">
                <a:latin typeface="Arial" pitchFamily="34" charset="0"/>
                <a:cs typeface="Arial" pitchFamily="34" charset="0"/>
              </a:rPr>
              <a:t>Guanylate is synthesized from inosinate by an oxidation that forms </a:t>
            </a:r>
            <a:r>
              <a:rPr lang="en-US" dirty="0" err="1">
                <a:latin typeface="Arial" pitchFamily="34" charset="0"/>
                <a:cs typeface="Arial" pitchFamily="34" charset="0"/>
              </a:rPr>
              <a:t>xanthylate</a:t>
            </a:r>
            <a:r>
              <a:rPr lang="en-US" dirty="0">
                <a:latin typeface="Arial" pitchFamily="34" charset="0"/>
                <a:cs typeface="Arial" pitchFamily="34" charset="0"/>
              </a:rPr>
              <a:t> followed by the addition of a nitrogen from </a:t>
            </a:r>
            <a:r>
              <a:rPr lang="en-US" dirty="0" smtClean="0">
                <a:latin typeface="Arial" pitchFamily="34" charset="0"/>
                <a:cs typeface="Arial" pitchFamily="34" charset="0"/>
              </a:rPr>
              <a:t>glutamine.</a:t>
            </a:r>
            <a:endParaRPr lang="en-US" dirty="0">
              <a:latin typeface="Arial" pitchFamily="34" charset="0"/>
              <a:cs typeface="Arial" pitchFamily="34" charset="0"/>
            </a:endParaRPr>
          </a:p>
          <a:p>
            <a:pPr lvl="1">
              <a:buFont typeface="Arial" pitchFamily="34" charset="0"/>
              <a:buChar char="–"/>
            </a:pPr>
            <a:r>
              <a:rPr lang="en-US" sz="2400" dirty="0" err="1" smtClean="0">
                <a:latin typeface="Arial" pitchFamily="34" charset="0"/>
                <a:cs typeface="Arial" pitchFamily="34" charset="0"/>
              </a:rPr>
              <a:t>Xanthylate</a:t>
            </a:r>
            <a:r>
              <a:rPr lang="en-US" sz="2400" dirty="0" smtClean="0">
                <a:latin typeface="Arial" pitchFamily="34" charset="0"/>
                <a:cs typeface="Arial" pitchFamily="34" charset="0"/>
              </a:rPr>
              <a:t> </a:t>
            </a:r>
            <a:r>
              <a:rPr lang="en-US" sz="2400" dirty="0">
                <a:latin typeface="Arial" pitchFamily="34" charset="0"/>
                <a:cs typeface="Arial" pitchFamily="34" charset="0"/>
              </a:rPr>
              <a:t>is activated </a:t>
            </a:r>
            <a:r>
              <a:rPr lang="en-US" sz="2400" dirty="0" smtClean="0">
                <a:latin typeface="Arial" pitchFamily="34" charset="0"/>
                <a:cs typeface="Arial" pitchFamily="34" charset="0"/>
              </a:rPr>
              <a:t>by the </a:t>
            </a:r>
            <a:r>
              <a:rPr lang="en-US" sz="2400" dirty="0">
                <a:latin typeface="Arial" pitchFamily="34" charset="0"/>
                <a:cs typeface="Arial" pitchFamily="34" charset="0"/>
              </a:rPr>
              <a:t>addition of an AMP group from ATP in a reaction catalyzed by GMP </a:t>
            </a:r>
            <a:r>
              <a:rPr lang="en-US" sz="2400" dirty="0" smtClean="0">
                <a:latin typeface="Arial" pitchFamily="34" charset="0"/>
                <a:cs typeface="Arial" pitchFamily="34" charset="0"/>
              </a:rPr>
              <a:t>synthetase.</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941356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Generating AMP and GMP</a:t>
            </a:r>
          </a:p>
        </p:txBody>
      </p:sp>
      <p:pic>
        <p:nvPicPr>
          <p:cNvPr id="9" name="Picture 2" descr="A reaction shows the production of Adenylate (A M P) and Guanylate (G M P) from Inosinate.&#10;Inosinate has a pentagonal and a hexagonal ring fused together. The pentagonal ring has vertex 1 at top, with other vertices in a clockwise direction, and N at vertex 1, vertices 2 and 3 bonded to vertices 5 and 6 of the hexagonal ring, N at vertex 4 and further bonded to P-ribose, and a double bond between vertices 1 and 5. The hexagonal ring has vertex 1 at the top, with other vertices in a clockwise direction and vertex 1 is double bonded to O, N H is at vertex 2, N is at vertex 4, a double bond is between vertices 3 and 4 and vertices 5 and 6. When G T P plus A s p is added, it produces G D P plus P sub i and Adenylosuccinate, which has a pentagonal and a hexagonal ring fused together. The pentagonal ring has vertex 1 at the top with other vertices, in a clockwise direction, as N at vertex 1, vertices 2 and 3 bonded to vertices 5 and 6 of the hexagonal ring, N at vertex 4 and further bonded to P-ribose, and a double bond between vertices 1 and 5 vertices. The hexagonal ring has vertex 1 at the top and the other vertices are in a clockwise direction, with vertex 1 bonded  to H N C O O 1 negative charge C H C OO 1 negative charge, N at vertex 2, N at vertex 4, and double bonds between vertices 1 and 2, vertices 3 and 4, and vertices 5 and 6. With the release of Fumarate, H C O O 1 negative charge double bond H C O O 1 negative charge, it gives Adenylate (A M P), which has a pentagonal and a hexagonal ring fused together. The pentagonal ring has vertex 1 at the top and the other vertices, in a clockwise direction, as N at vertex 1, vertices 2 and 3 bonded to vertices 5 and 6 of the hexagonal ring, N at vertex 4 and further bonded to P-ribose, and a double bond between vertices 1 and 5. The hexagonal ring has vertex 1 at the top and the other vertices, in a clockwise direction, as vertex 1 bonded to N H 2, N at vertex 2, N at vertex 4, and a double bond between vertices 1 and 2, vertices 3 and 4, and vertices 5 and 6. Inosinate with the addition of N A D 1 positive charge plus H 2 O produces N A D H plus H plus and Xanthylate (X M P), a pentagonal and a hexagonal ring fused together. The pentagonal ring has vertex 1 at the top and the other vertices, in a clockwise direction, are Nat  vertex 1, vertices 2 and 3 bonded to vertices 5 and 6 of the hexagonal ring, N at vertex 4 with N further bonded to P-ribose, and a double bond between vertices 1 and 5 vertices. The hexagonal ring with vertex 1 at the top, and the other vertices in a clockwise direction, has vertex 1 bonded to double bond O, N H at vertex 2, a double bond to oxygen at vertex 3, N H at vertex 4, and a double bond between vertices 5 and 6. With the conversion of A T P to A M P plus P P sub i for the forward reaction and the conversion of H 2 O plus G l n to G l u plus H 3 N for the reverse reaction,  Guanylate is produced. Guanylate is a pentagonal and a hexagonal ring fused together. The pentagonal ring has vertex 1 at top and the other vertices, in a clockwise direction, as N at vertex 1, vertices 2 and 3 bonded to vertices 5 and 6 of the hexagonal ring, N at vertex 4 and further bonded to P-ribose, and a double bond between vertices 1 and 5. The hexagonal ring has vertex 1 at the top and the other vertices, in a clockwise direction, are vertex 1 bonded to double bond O, N H at vertex 2, N H 2 bonded to vertex 3, N at vertex 4, and a double bond between vertices 3 and 4 and vertices 5 and 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10097" y="1760158"/>
            <a:ext cx="8923807" cy="42973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681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843C0C"/>
                </a:solidFill>
                <a:latin typeface="Arial" pitchFamily="34" charset="0"/>
                <a:cs typeface="Arial" pitchFamily="34" charset="0"/>
              </a:rPr>
              <a:t>Ch.25 </a:t>
            </a:r>
            <a:r>
              <a:rPr lang="en-US" dirty="0">
                <a:solidFill>
                  <a:srgbClr val="843C0C"/>
                </a:solidFill>
                <a:latin typeface="Arial" pitchFamily="34" charset="0"/>
                <a:cs typeface="Arial" pitchFamily="34" charset="0"/>
              </a:rPr>
              <a:t>Learning Objectives</a:t>
            </a:r>
          </a:p>
        </p:txBody>
      </p:sp>
      <p:sp>
        <p:nvSpPr>
          <p:cNvPr id="4" name="Content Placeholder 3"/>
          <p:cNvSpPr>
            <a:spLocks noGrp="1"/>
          </p:cNvSpPr>
          <p:nvPr>
            <p:ph idx="1"/>
          </p:nvPr>
        </p:nvSpPr>
        <p:spPr>
          <a:xfrm>
            <a:off x="457200" y="1600200"/>
            <a:ext cx="8229600" cy="5020056"/>
          </a:xfrm>
        </p:spPr>
        <p:txBody>
          <a:bodyPr>
            <a:noAutofit/>
          </a:bodyPr>
          <a:lstStyle/>
          <a:p>
            <a:pPr marL="0" indent="0">
              <a:lnSpc>
                <a:spcPct val="110000"/>
              </a:lnSpc>
              <a:spcBef>
                <a:spcPts val="624"/>
              </a:spcBef>
              <a:spcAft>
                <a:spcPts val="1200"/>
              </a:spcAft>
              <a:buNone/>
            </a:pPr>
            <a:r>
              <a:rPr lang="en-US" i="1" dirty="0">
                <a:latin typeface="Arial" pitchFamily="34" charset="0"/>
                <a:cs typeface="Arial" pitchFamily="34" charset="0"/>
              </a:rPr>
              <a:t>By the end of this chapter, you should be able to</a:t>
            </a:r>
            <a:r>
              <a:rPr lang="en-US" i="1" dirty="0" smtClean="0">
                <a:latin typeface="Arial" pitchFamily="34" charset="0"/>
                <a:cs typeface="Arial" pitchFamily="34" charset="0"/>
              </a:rPr>
              <a:t>:</a:t>
            </a:r>
            <a:endParaRPr lang="en-US" dirty="0" smtClean="0">
              <a:latin typeface="Arial" pitchFamily="34" charset="0"/>
              <a:cs typeface="Arial" pitchFamily="34" charset="0"/>
            </a:endParaRPr>
          </a:p>
          <a:p>
            <a:pPr marL="457200" indent="-457200">
              <a:lnSpc>
                <a:spcPct val="110000"/>
              </a:lnSpc>
              <a:spcBef>
                <a:spcPts val="624"/>
              </a:spcBef>
              <a:buFont typeface="+mj-lt"/>
              <a:buAutoNum type="arabicPeriod"/>
            </a:pPr>
            <a:r>
              <a:rPr lang="en-US" b="1" dirty="0" smtClean="0">
                <a:latin typeface="Arial" pitchFamily="34" charset="0"/>
                <a:cs typeface="Arial" pitchFamily="34" charset="0"/>
              </a:rPr>
              <a:t>Describe how </a:t>
            </a:r>
            <a:r>
              <a:rPr lang="en-US" b="1" dirty="0" err="1" smtClean="0">
                <a:latin typeface="Arial" pitchFamily="34" charset="0"/>
                <a:cs typeface="Arial" pitchFamily="34" charset="0"/>
              </a:rPr>
              <a:t>pyrimidine</a:t>
            </a:r>
            <a:r>
              <a:rPr lang="en-US" b="1" dirty="0" smtClean="0">
                <a:latin typeface="Arial" pitchFamily="34" charset="0"/>
                <a:cs typeface="Arial" pitchFamily="34" charset="0"/>
              </a:rPr>
              <a:t> nucleotides are synthesized.</a:t>
            </a:r>
          </a:p>
          <a:p>
            <a:pPr marL="457200" indent="-457200">
              <a:lnSpc>
                <a:spcPct val="110000"/>
              </a:lnSpc>
              <a:spcBef>
                <a:spcPts val="624"/>
              </a:spcBef>
              <a:buFont typeface="+mj-lt"/>
              <a:buAutoNum type="arabicPeriod"/>
            </a:pPr>
            <a:r>
              <a:rPr lang="en-US" b="1" dirty="0" smtClean="0">
                <a:latin typeface="Arial" pitchFamily="34" charset="0"/>
                <a:cs typeface="Arial" pitchFamily="34" charset="0"/>
              </a:rPr>
              <a:t>Describe the pathway for </a:t>
            </a:r>
            <a:r>
              <a:rPr lang="en-US" b="1" dirty="0" err="1" smtClean="0">
                <a:latin typeface="Arial" pitchFamily="34" charset="0"/>
                <a:cs typeface="Arial" pitchFamily="34" charset="0"/>
              </a:rPr>
              <a:t>purine</a:t>
            </a:r>
            <a:r>
              <a:rPr lang="en-US" b="1" dirty="0" smtClean="0">
                <a:latin typeface="Arial" pitchFamily="34" charset="0"/>
                <a:cs typeface="Arial" pitchFamily="34" charset="0"/>
              </a:rPr>
              <a:t> nucleotide synthesis.</a:t>
            </a:r>
          </a:p>
          <a:p>
            <a:pPr marL="457200" indent="-457200">
              <a:lnSpc>
                <a:spcPct val="110000"/>
              </a:lnSpc>
              <a:spcBef>
                <a:spcPts val="624"/>
              </a:spcBef>
              <a:buFont typeface="+mj-lt"/>
              <a:buAutoNum type="arabicPeriod"/>
            </a:pPr>
            <a:r>
              <a:rPr lang="en-US" b="1" dirty="0" smtClean="0">
                <a:latin typeface="Arial" pitchFamily="34" charset="0"/>
                <a:cs typeface="Arial" pitchFamily="34" charset="0"/>
              </a:rPr>
              <a:t>Explain how </a:t>
            </a:r>
            <a:r>
              <a:rPr lang="en-US" b="1" dirty="0" err="1" smtClean="0">
                <a:latin typeface="Arial" pitchFamily="34" charset="0"/>
                <a:cs typeface="Arial" pitchFamily="34" charset="0"/>
              </a:rPr>
              <a:t>deoxyribonucleotides</a:t>
            </a:r>
            <a:r>
              <a:rPr lang="en-US" b="1" dirty="0" smtClean="0">
                <a:latin typeface="Arial" pitchFamily="34" charset="0"/>
                <a:cs typeface="Arial" pitchFamily="34" charset="0"/>
              </a:rPr>
              <a:t> are formed.</a:t>
            </a:r>
          </a:p>
          <a:p>
            <a:pPr marL="457200" indent="-457200">
              <a:lnSpc>
                <a:spcPct val="110000"/>
              </a:lnSpc>
              <a:spcBef>
                <a:spcPts val="624"/>
              </a:spcBef>
              <a:buFont typeface="+mj-lt"/>
              <a:buAutoNum type="arabicPeriod"/>
            </a:pPr>
            <a:r>
              <a:rPr lang="en-US" b="1" dirty="0" smtClean="0">
                <a:latin typeface="Arial" pitchFamily="34" charset="0"/>
                <a:cs typeface="Arial" pitchFamily="34" charset="0"/>
              </a:rPr>
              <a:t>Name the regulatory steps in nucleotide synthesis.</a:t>
            </a:r>
          </a:p>
          <a:p>
            <a:pPr marL="457200" indent="-457200">
              <a:lnSpc>
                <a:spcPct val="110000"/>
              </a:lnSpc>
              <a:spcBef>
                <a:spcPts val="624"/>
              </a:spcBef>
              <a:buFont typeface="+mj-lt"/>
              <a:buAutoNum type="arabicPeriod"/>
            </a:pPr>
            <a:r>
              <a:rPr lang="en-US" b="1" dirty="0" smtClean="0">
                <a:latin typeface="Arial" pitchFamily="34" charset="0"/>
                <a:cs typeface="Arial" pitchFamily="34" charset="0"/>
              </a:rPr>
              <a:t>Identify the pathological conditions resulting from impaired nucleotide synthesis.</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5391"/>
            <a:ext cx="8229600" cy="1143000"/>
          </a:xfrm>
        </p:spPr>
        <p:txBody>
          <a:bodyPr>
            <a:noAutofit/>
          </a:bodyPr>
          <a:lstStyle/>
          <a:p>
            <a:r>
              <a:rPr lang="en-US" dirty="0">
                <a:solidFill>
                  <a:srgbClr val="843C0C"/>
                </a:solidFill>
                <a:latin typeface="Arial" pitchFamily="34" charset="0"/>
                <a:cs typeface="Arial" pitchFamily="34" charset="0"/>
              </a:rPr>
              <a:t>Enzymes of the </a:t>
            </a:r>
            <a:r>
              <a:rPr lang="en-US" dirty="0" smtClean="0">
                <a:solidFill>
                  <a:srgbClr val="843C0C"/>
                </a:solidFill>
                <a:latin typeface="Arial" pitchFamily="34" charset="0"/>
                <a:cs typeface="Arial" pitchFamily="34" charset="0"/>
              </a:rPr>
              <a:t>Purine Synthesis Pathway Associate </a:t>
            </a:r>
            <a:r>
              <a:rPr lang="en-US" dirty="0">
                <a:solidFill>
                  <a:srgbClr val="843C0C"/>
                </a:solidFill>
                <a:latin typeface="Arial" pitchFamily="34" charset="0"/>
                <a:cs typeface="Arial" pitchFamily="34" charset="0"/>
              </a:rPr>
              <a:t>with </a:t>
            </a:r>
            <a:r>
              <a:rPr lang="en-US" dirty="0" smtClean="0">
                <a:solidFill>
                  <a:srgbClr val="843C0C"/>
                </a:solidFill>
                <a:latin typeface="Arial" pitchFamily="34" charset="0"/>
                <a:cs typeface="Arial" pitchFamily="34" charset="0"/>
              </a:rPr>
              <a:t>One Another </a:t>
            </a:r>
            <a:r>
              <a:rPr lang="en-US" dirty="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vivo</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2068034"/>
            <a:ext cx="8229600" cy="2748516"/>
          </a:xfrm>
        </p:spPr>
        <p:txBody>
          <a:bodyPr>
            <a:normAutofit/>
          </a:bodyPr>
          <a:lstStyle/>
          <a:p>
            <a:pPr>
              <a:spcAft>
                <a:spcPts val="1200"/>
              </a:spcAft>
            </a:pPr>
            <a:r>
              <a:rPr lang="en-US" dirty="0">
                <a:latin typeface="Arial" pitchFamily="34" charset="0"/>
                <a:cs typeface="Arial" pitchFamily="34" charset="0"/>
              </a:rPr>
              <a:t>When cells are grown in medium that includes purines, de novo purine synthesis does not </a:t>
            </a:r>
            <a:r>
              <a:rPr lang="en-US" dirty="0" smtClean="0">
                <a:latin typeface="Arial" pitchFamily="34" charset="0"/>
                <a:cs typeface="Arial" pitchFamily="34" charset="0"/>
              </a:rPr>
              <a:t>occur.</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In the absence of purines, the enzymes of de novo purine synthesis associate with one another to form complexes called </a:t>
            </a:r>
            <a:r>
              <a:rPr lang="en-US" dirty="0" err="1" smtClean="0">
                <a:latin typeface="Arial" pitchFamily="34" charset="0"/>
                <a:cs typeface="Arial" pitchFamily="34" charset="0"/>
              </a:rPr>
              <a:t>purinosomes</a:t>
            </a:r>
            <a:r>
              <a:rPr lang="en-US" dirty="0" smtClean="0">
                <a:latin typeface="Arial" pitchFamily="34" charset="0"/>
                <a:cs typeface="Arial" pitchFamily="34" charset="0"/>
              </a:rPr>
              <a:t> </a:t>
            </a:r>
            <a:r>
              <a:rPr lang="en-US" dirty="0">
                <a:latin typeface="Arial" pitchFamily="34" charset="0"/>
                <a:cs typeface="Arial" pitchFamily="34" charset="0"/>
              </a:rPr>
              <a:t>that actively catalyze purine </a:t>
            </a:r>
            <a:r>
              <a:rPr lang="en-US" dirty="0" smtClean="0">
                <a:latin typeface="Arial" pitchFamily="34" charset="0"/>
                <a:cs typeface="Arial" pitchFamily="34" charset="0"/>
              </a:rPr>
              <a:t>synthesis.</a:t>
            </a:r>
            <a:endParaRPr lang="en-US" dirty="0">
              <a:latin typeface="Arial" pitchFamily="34" charset="0"/>
              <a:cs typeface="Arial" pitchFamily="34" charset="0"/>
            </a:endParaRPr>
          </a:p>
        </p:txBody>
      </p:sp>
    </p:spTree>
    <p:extLst>
      <p:ext uri="{BB962C8B-B14F-4D97-AF65-F5344CB8AC3E}">
        <p14:creationId xmlns:p14="http://schemas.microsoft.com/office/powerpoint/2010/main" val="1828987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Formation of </a:t>
            </a:r>
            <a:r>
              <a:rPr lang="en-US" dirty="0" err="1" smtClean="0">
                <a:solidFill>
                  <a:srgbClr val="843C0C"/>
                </a:solidFill>
                <a:latin typeface="Arial" pitchFamily="34" charset="0"/>
                <a:cs typeface="Arial" pitchFamily="34" charset="0"/>
              </a:rPr>
              <a:t>Purinosomes</a:t>
            </a:r>
            <a:endParaRPr lang="en-US" dirty="0">
              <a:solidFill>
                <a:srgbClr val="843C0C"/>
              </a:solidFill>
              <a:latin typeface="Arial" pitchFamily="34" charset="0"/>
              <a:cs typeface="Arial" pitchFamily="34" charset="0"/>
            </a:endParaRPr>
          </a:p>
        </p:txBody>
      </p:sp>
      <p:pic>
        <p:nvPicPr>
          <p:cNvPr id="9" name="Picture 2" descr="Two micrographs show the formation of purinosomes.&#10;The top micrograph shows a cell with a dark center and bright throughout the cytoplasm. The bottom micrograph shows several cells that still have a dark center but have localized bright spots in the cytoplasm instead of an overall bright colo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720340" y="1661570"/>
            <a:ext cx="3703320" cy="47311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082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Salvage Pathways Economize Intracellular Energy Expenditure</a:t>
            </a:r>
            <a:endParaRPr lang="en-US" dirty="0">
              <a:solidFill>
                <a:srgbClr val="843C0C"/>
              </a:solidFill>
            </a:endParaRPr>
          </a:p>
        </p:txBody>
      </p:sp>
      <p:sp>
        <p:nvSpPr>
          <p:cNvPr id="4" name="Content Placeholder 3"/>
          <p:cNvSpPr>
            <a:spLocks noGrp="1"/>
          </p:cNvSpPr>
          <p:nvPr>
            <p:ph idx="1"/>
          </p:nvPr>
        </p:nvSpPr>
        <p:spPr>
          <a:xfrm>
            <a:off x="457200" y="1600201"/>
            <a:ext cx="8229600" cy="1447799"/>
          </a:xfrm>
        </p:spPr>
        <p:txBody>
          <a:bodyPr>
            <a:normAutofit/>
          </a:bodyPr>
          <a:lstStyle/>
          <a:p>
            <a:pPr>
              <a:spcAft>
                <a:spcPts val="600"/>
              </a:spcAft>
            </a:pPr>
            <a:r>
              <a:rPr lang="en-US" dirty="0" smtClean="0">
                <a:latin typeface="Arial" pitchFamily="34" charset="0"/>
                <a:cs typeface="Arial" pitchFamily="34" charset="0"/>
              </a:rPr>
              <a:t>Two salvage enzymes recycle </a:t>
            </a:r>
            <a:r>
              <a:rPr lang="en-US" dirty="0" err="1" smtClean="0">
                <a:latin typeface="Arial" pitchFamily="34" charset="0"/>
                <a:cs typeface="Arial" pitchFamily="34" charset="0"/>
              </a:rPr>
              <a:t>purine</a:t>
            </a:r>
            <a:r>
              <a:rPr lang="en-US" dirty="0" smtClean="0">
                <a:latin typeface="Arial" pitchFamily="34" charset="0"/>
                <a:cs typeface="Arial" pitchFamily="34" charset="0"/>
              </a:rPr>
              <a:t> bases.</a:t>
            </a:r>
          </a:p>
          <a:p>
            <a:pPr lvl="1">
              <a:spcAft>
                <a:spcPts val="600"/>
              </a:spcAft>
              <a:buFont typeface="Arial" pitchFamily="34" charset="0"/>
              <a:buChar char="–"/>
            </a:pPr>
            <a:r>
              <a:rPr lang="en-US" sz="2400" dirty="0" smtClean="0">
                <a:latin typeface="Arial" pitchFamily="34" charset="0"/>
                <a:cs typeface="Arial" pitchFamily="34" charset="0"/>
              </a:rPr>
              <a:t>Adenine </a:t>
            </a:r>
            <a:r>
              <a:rPr lang="en-US" sz="2400" dirty="0" err="1" smtClean="0">
                <a:latin typeface="Arial" pitchFamily="34" charset="0"/>
                <a:cs typeface="Arial" pitchFamily="34" charset="0"/>
              </a:rPr>
              <a:t>phosphoribosyltransferase</a:t>
            </a:r>
            <a:r>
              <a:rPr lang="en-US" sz="2400" dirty="0" smtClean="0">
                <a:latin typeface="Arial" pitchFamily="34" charset="0"/>
                <a:cs typeface="Arial" pitchFamily="34" charset="0"/>
              </a:rPr>
              <a:t> catalyzes the formation of </a:t>
            </a:r>
            <a:r>
              <a:rPr lang="en-US" sz="2400" dirty="0" err="1" smtClean="0">
                <a:latin typeface="Arial" pitchFamily="34" charset="0"/>
                <a:cs typeface="Arial" pitchFamily="34" charset="0"/>
              </a:rPr>
              <a:t>adenylate</a:t>
            </a:r>
            <a:r>
              <a:rPr lang="en-US" sz="2400" dirty="0" smtClean="0">
                <a:latin typeface="Arial" pitchFamily="34" charset="0"/>
                <a:cs typeface="Arial" pitchFamily="34" charset="0"/>
              </a:rPr>
              <a:t>.</a:t>
            </a:r>
          </a:p>
        </p:txBody>
      </p:sp>
      <p:pic>
        <p:nvPicPr>
          <p:cNvPr id="11" name="Picture Placeholder 10" descr="A reaction equation shows adenine plus P R P P gives (forward reaction arrow) adenylate plus pyrophosphate (P P subscript lowercase I)."/>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884366" y="3098750"/>
            <a:ext cx="5375268" cy="48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6"/>
          </p:nvPr>
        </p:nvSpPr>
        <p:spPr>
          <a:xfrm>
            <a:off x="457200" y="3632834"/>
            <a:ext cx="8229600" cy="1213652"/>
          </a:xfrm>
        </p:spPr>
        <p:txBody>
          <a:bodyPr>
            <a:noAutofit/>
          </a:bodyPr>
          <a:lstStyle/>
          <a:p>
            <a:pPr marL="342900" lvl="1" indent="-342900"/>
            <a:r>
              <a:rPr lang="en-US" sz="2400" dirty="0" smtClean="0">
                <a:latin typeface="Arial" pitchFamily="34" charset="0"/>
                <a:cs typeface="Arial" pitchFamily="34" charset="0"/>
              </a:rPr>
              <a:t>Hypoxanthine-guanine </a:t>
            </a:r>
            <a:r>
              <a:rPr lang="en-US" sz="2400" dirty="0" err="1" smtClean="0">
                <a:latin typeface="Arial" pitchFamily="34" charset="0"/>
                <a:cs typeface="Arial" pitchFamily="34" charset="0"/>
              </a:rPr>
              <a:t>phosphoribosyltransferase</a:t>
            </a:r>
            <a:r>
              <a:rPr lang="en-US" sz="2400" dirty="0" smtClean="0">
                <a:latin typeface="Arial" pitchFamily="34" charset="0"/>
                <a:cs typeface="Arial" pitchFamily="34" charset="0"/>
              </a:rPr>
              <a:t> (HGPRT) catalyzes the formation of </a:t>
            </a:r>
            <a:r>
              <a:rPr lang="en-US" sz="2400" dirty="0" err="1" smtClean="0">
                <a:latin typeface="Arial" pitchFamily="34" charset="0"/>
                <a:cs typeface="Arial" pitchFamily="34" charset="0"/>
              </a:rPr>
              <a:t>guanylate</a:t>
            </a:r>
            <a:r>
              <a:rPr lang="en-US" sz="2400" dirty="0" smtClean="0">
                <a:latin typeface="Arial" pitchFamily="34" charset="0"/>
                <a:cs typeface="Arial" pitchFamily="34" charset="0"/>
              </a:rPr>
              <a:t> and </a:t>
            </a:r>
            <a:r>
              <a:rPr lang="en-US" sz="2400" dirty="0" err="1" smtClean="0">
                <a:latin typeface="Arial" pitchFamily="34" charset="0"/>
                <a:cs typeface="Arial" pitchFamily="34" charset="0"/>
              </a:rPr>
              <a:t>inosinate</a:t>
            </a:r>
            <a:r>
              <a:rPr lang="en-US" sz="2400" dirty="0" smtClean="0">
                <a:latin typeface="Arial" pitchFamily="34" charset="0"/>
                <a:cs typeface="Arial" pitchFamily="34" charset="0"/>
              </a:rPr>
              <a:t>.</a:t>
            </a:r>
          </a:p>
        </p:txBody>
      </p:sp>
      <p:pic>
        <p:nvPicPr>
          <p:cNvPr id="12" name="Picture Placeholder 11" descr="Two equations depict the formation of guanylate and inosinate respectively.&#10;The first equation reads: guanine plus P R P P react to form guanylate plus pyrophosphate (P P subscript lowercase I). The second equation reads: hypoxanthine plus P R P P react to form inosinate plus pyrophosphate."/>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0" y="5431320"/>
            <a:ext cx="6034860" cy="84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chemical structure if Inosinate is given with Hypoxanthine shown on the upper right.&#10;Inosinate is a pentagon ring with the top vertex as 1 and the others vertices in a clockwise direction. Vertex 1 is bonded to O, vertex 2 is bonded to N of Hypoxanthine, vertex 3 is bonded to C O H, vertex 4 is bonded to C O H, and vertex 5 is bonded to 2 negative charge O 3 P O H 2 C. Hypoxanthine, a pentagon ring with the top vertex as 1 and other vertices in a clockwise direction, has vertex 1 bonded to N, vertex 4 bonded to N, and a double bond between vertices 2 and 3 and vertices 4 and 5. Vertex 2 and 3 are further bonded to a hexagonal ring with the top vertex as 7 and the other vertices in a clockwise direction as vertex 7 double bonded to O, vertex 8 as N H, vertex 10 as N, and a double bond between vertices 9 and 10."/>
          <p:cNvPicPr>
            <a:picLocks noGrp="1" noChangeAspect="1" noChangeArrowheads="1"/>
          </p:cNvPicPr>
          <p:nvPr>
            <p:ph type="pic" sz="quarter" idx="17"/>
          </p:nvPr>
        </p:nvPicPr>
        <p:blipFill rotWithShape="1">
          <a:blip r:embed="rId4">
            <a:extLst>
              <a:ext uri="{28A0092B-C50C-407E-A947-70E740481C1C}">
                <a14:useLocalDpi xmlns:a14="http://schemas.microsoft.com/office/drawing/2010/main" val="0"/>
              </a:ext>
            </a:extLst>
          </a:blip>
          <a:srcRect l="14997" r="13122"/>
          <a:stretch/>
        </p:blipFill>
        <p:spPr bwMode="auto">
          <a:xfrm>
            <a:off x="6134986" y="4686998"/>
            <a:ext cx="2679404" cy="1673569"/>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000" dirty="0" smtClean="0">
                <a:solidFill>
                  <a:srgbClr val="843C0C"/>
                </a:solidFill>
                <a:latin typeface="Arial" pitchFamily="34" charset="0"/>
                <a:cs typeface="Arial" pitchFamily="34" charset="0"/>
              </a:rPr>
              <a:t>Section 25.3 </a:t>
            </a:r>
            <a:r>
              <a:rPr lang="en-US" sz="3000" dirty="0" err="1">
                <a:solidFill>
                  <a:srgbClr val="843C0C"/>
                </a:solidFill>
                <a:latin typeface="Arial" pitchFamily="34" charset="0"/>
                <a:cs typeface="Arial" pitchFamily="34" charset="0"/>
              </a:rPr>
              <a:t>Deoxyribonucleotides</a:t>
            </a:r>
            <a:r>
              <a:rPr lang="en-US" sz="3000" dirty="0">
                <a:solidFill>
                  <a:srgbClr val="843C0C"/>
                </a:solidFill>
                <a:latin typeface="Arial" pitchFamily="34" charset="0"/>
                <a:cs typeface="Arial" pitchFamily="34" charset="0"/>
              </a:rPr>
              <a:t> Are Synthesized by the Reduction of Ribonucleotides Through a Radical </a:t>
            </a:r>
            <a:r>
              <a:rPr lang="en-US" sz="3000" dirty="0" smtClean="0">
                <a:solidFill>
                  <a:srgbClr val="843C0C"/>
                </a:solidFill>
                <a:latin typeface="Arial" pitchFamily="34" charset="0"/>
                <a:cs typeface="Arial" pitchFamily="34" charset="0"/>
              </a:rPr>
              <a:t>Mechanism</a:t>
            </a:r>
            <a:endParaRPr lang="en-US" sz="3000"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2194559"/>
          </a:xfrm>
        </p:spPr>
        <p:txBody>
          <a:bodyPr>
            <a:normAutofit/>
          </a:bodyPr>
          <a:lstStyle/>
          <a:p>
            <a:pPr>
              <a:spcBef>
                <a:spcPts val="600"/>
              </a:spcBef>
              <a:spcAft>
                <a:spcPts val="600"/>
              </a:spcAft>
            </a:pPr>
            <a:r>
              <a:rPr lang="en-US" dirty="0" err="1">
                <a:latin typeface="Arial" pitchFamily="34" charset="0"/>
                <a:cs typeface="Arial" pitchFamily="34" charset="0"/>
              </a:rPr>
              <a:t>Deoxyribonucleotides</a:t>
            </a:r>
            <a:r>
              <a:rPr lang="en-US" dirty="0">
                <a:latin typeface="Arial" pitchFamily="34" charset="0"/>
                <a:cs typeface="Arial" pitchFamily="34" charset="0"/>
              </a:rPr>
              <a:t> are synthesized from </a:t>
            </a:r>
            <a:r>
              <a:rPr lang="en-US" dirty="0" err="1">
                <a:latin typeface="Arial" pitchFamily="34" charset="0"/>
                <a:cs typeface="Arial" pitchFamily="34" charset="0"/>
              </a:rPr>
              <a:t>ribonucleoside</a:t>
            </a:r>
            <a:r>
              <a:rPr lang="en-US" dirty="0">
                <a:latin typeface="Arial" pitchFamily="34" charset="0"/>
                <a:cs typeface="Arial" pitchFamily="34" charset="0"/>
              </a:rPr>
              <a:t> </a:t>
            </a:r>
            <a:r>
              <a:rPr lang="en-US" dirty="0" err="1" smtClean="0">
                <a:latin typeface="Arial" pitchFamily="34" charset="0"/>
                <a:cs typeface="Arial" pitchFamily="34" charset="0"/>
              </a:rPr>
              <a:t>diphosphates</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600"/>
              </a:spcAft>
            </a:pPr>
            <a:r>
              <a:rPr lang="en-US" dirty="0">
                <a:latin typeface="Arial" pitchFamily="34" charset="0"/>
                <a:cs typeface="Arial" pitchFamily="34" charset="0"/>
              </a:rPr>
              <a:t>The 2</a:t>
            </a:r>
            <a:r>
              <a:rPr lang="en-US" dirty="0">
                <a:latin typeface="Arial" pitchFamily="34" charset="0"/>
                <a:cs typeface="Arial" pitchFamily="34" charset="0"/>
                <a:sym typeface="Symbol" charset="0"/>
              </a:rPr>
              <a:t></a:t>
            </a:r>
            <a:r>
              <a:rPr lang="en-US" dirty="0">
                <a:latin typeface="Arial" pitchFamily="34" charset="0"/>
                <a:cs typeface="Arial" pitchFamily="34" charset="0"/>
              </a:rPr>
              <a:t>-hydroxyl group of ribose is replaced by a hydrogen atom in a reaction catalyzed by ribonucleotide reductase, which acts on all four </a:t>
            </a:r>
            <a:r>
              <a:rPr lang="en-US" dirty="0" smtClean="0">
                <a:latin typeface="Arial" pitchFamily="34" charset="0"/>
                <a:cs typeface="Arial" pitchFamily="34" charset="0"/>
              </a:rPr>
              <a:t>ribonucleotides.</a:t>
            </a:r>
            <a:endParaRPr lang="en-US" dirty="0">
              <a:latin typeface="Arial" pitchFamily="34" charset="0"/>
              <a:cs typeface="Arial" pitchFamily="34" charset="0"/>
            </a:endParaRPr>
          </a:p>
        </p:txBody>
      </p:sp>
      <p:pic>
        <p:nvPicPr>
          <p:cNvPr id="11" name="Picture 2" descr="The production of d N T Ps is shown.&#10;A D P, G D P, C D P, and U D P can react with Ribonucleotidereductase to produce d A D P, d G D P, d C D P, and d U D P, respectively, which are labeled as Products of ribonucleotidereductase. These can further react in a step labeled Further processing yields d N T P to produce d A T P, d G T P, d C T P, and T T P, respectively."/>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2331905" y="3845000"/>
            <a:ext cx="4480190" cy="263935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8127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Mechanism: A </a:t>
            </a:r>
            <a:r>
              <a:rPr lang="en-US" dirty="0" err="1" smtClean="0">
                <a:solidFill>
                  <a:srgbClr val="843C0C"/>
                </a:solidFill>
                <a:latin typeface="Arial" pitchFamily="34" charset="0"/>
                <a:cs typeface="Arial" pitchFamily="34" charset="0"/>
              </a:rPr>
              <a:t>Tyrosyl</a:t>
            </a:r>
            <a:r>
              <a:rPr lang="en-US" dirty="0" smtClean="0">
                <a:solidFill>
                  <a:srgbClr val="843C0C"/>
                </a:solidFill>
                <a:latin typeface="Arial" pitchFamily="34" charset="0"/>
                <a:cs typeface="Arial" pitchFamily="34" charset="0"/>
              </a:rPr>
              <a:t> Radical Is Critical </a:t>
            </a:r>
            <a:r>
              <a:rPr lang="en-US" dirty="0">
                <a:solidFill>
                  <a:srgbClr val="843C0C"/>
                </a:solidFill>
                <a:latin typeface="Arial" pitchFamily="34" charset="0"/>
                <a:cs typeface="Arial" pitchFamily="34" charset="0"/>
              </a:rPr>
              <a:t>to the </a:t>
            </a:r>
            <a:r>
              <a:rPr lang="en-US" dirty="0" smtClean="0">
                <a:solidFill>
                  <a:srgbClr val="843C0C"/>
                </a:solidFill>
                <a:latin typeface="Arial" pitchFamily="34" charset="0"/>
                <a:cs typeface="Arial" pitchFamily="34" charset="0"/>
              </a:rPr>
              <a:t>Action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Ribonucleotide Reductase (1/</a:t>
            </a:r>
            <a:r>
              <a:rPr lang="en-US" baseline="0" dirty="0" smtClean="0">
                <a:solidFill>
                  <a:srgbClr val="843C0C"/>
                </a:solidFill>
                <a:latin typeface="Arial" pitchFamily="34" charset="0"/>
                <a:cs typeface="Arial" pitchFamily="34" charset="0"/>
              </a:rPr>
              <a:t>3</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876648"/>
            <a:ext cx="8229600" cy="3588488"/>
          </a:xfrm>
        </p:spPr>
        <p:txBody>
          <a:bodyPr>
            <a:normAutofit/>
          </a:bodyPr>
          <a:lstStyle/>
          <a:p>
            <a:pPr>
              <a:spcAft>
                <a:spcPts val="600"/>
              </a:spcAft>
            </a:pPr>
            <a:r>
              <a:rPr lang="en-US" dirty="0" err="1">
                <a:latin typeface="Arial" pitchFamily="34" charset="0"/>
                <a:cs typeface="Arial" pitchFamily="34" charset="0"/>
              </a:rPr>
              <a:t>Ribonucleotide</a:t>
            </a:r>
            <a:r>
              <a:rPr lang="en-US" dirty="0">
                <a:latin typeface="Arial" pitchFamily="34" charset="0"/>
                <a:cs typeface="Arial" pitchFamily="34" charset="0"/>
              </a:rPr>
              <a:t> </a:t>
            </a:r>
            <a:r>
              <a:rPr lang="en-US" dirty="0" err="1">
                <a:latin typeface="Arial" pitchFamily="34" charset="0"/>
                <a:cs typeface="Arial" pitchFamily="34" charset="0"/>
              </a:rPr>
              <a:t>reductase</a:t>
            </a:r>
            <a:r>
              <a:rPr lang="en-US" dirty="0">
                <a:latin typeface="Arial" pitchFamily="34" charset="0"/>
                <a:cs typeface="Arial" pitchFamily="34" charset="0"/>
              </a:rPr>
              <a:t> from </a:t>
            </a:r>
            <a:r>
              <a:rPr lang="en-US" i="1" dirty="0">
                <a:latin typeface="Arial" pitchFamily="34" charset="0"/>
                <a:cs typeface="Arial" pitchFamily="34" charset="0"/>
              </a:rPr>
              <a:t>E. coli </a:t>
            </a:r>
            <a:r>
              <a:rPr lang="en-US" dirty="0">
                <a:latin typeface="Arial" pitchFamily="34" charset="0"/>
                <a:cs typeface="Arial" pitchFamily="34" charset="0"/>
              </a:rPr>
              <a:t>consists of two </a:t>
            </a:r>
            <a:r>
              <a:rPr lang="en-US" dirty="0" smtClean="0">
                <a:latin typeface="Arial" pitchFamily="34" charset="0"/>
                <a:cs typeface="Arial" pitchFamily="34" charset="0"/>
              </a:rPr>
              <a:t>subunits.</a:t>
            </a:r>
            <a:endParaRPr lang="en-US" dirty="0">
              <a:latin typeface="Arial" pitchFamily="34" charset="0"/>
              <a:cs typeface="Arial" pitchFamily="34" charset="0"/>
            </a:endParaRPr>
          </a:p>
          <a:p>
            <a:pPr lvl="1">
              <a:spcAft>
                <a:spcPts val="600"/>
              </a:spcAft>
              <a:buFont typeface="Arial" pitchFamily="34" charset="0"/>
              <a:buChar char="–"/>
            </a:pPr>
            <a:r>
              <a:rPr lang="en-US" sz="2400" dirty="0" smtClean="0">
                <a:latin typeface="Arial" pitchFamily="34" charset="0"/>
                <a:cs typeface="Arial" pitchFamily="34" charset="0"/>
              </a:rPr>
              <a:t>An </a:t>
            </a:r>
            <a:r>
              <a:rPr lang="en-US" sz="2400" dirty="0">
                <a:latin typeface="Arial" pitchFamily="34" charset="0"/>
                <a:cs typeface="Arial" pitchFamily="34" charset="0"/>
              </a:rPr>
              <a:t>R1 dimer </a:t>
            </a:r>
            <a:r>
              <a:rPr lang="en-US" sz="2400" dirty="0" smtClean="0">
                <a:latin typeface="Arial" pitchFamily="34" charset="0"/>
                <a:cs typeface="Arial" pitchFamily="34" charset="0"/>
              </a:rPr>
              <a:t>contains </a:t>
            </a:r>
            <a:r>
              <a:rPr lang="en-US" sz="2400" dirty="0">
                <a:latin typeface="Arial" pitchFamily="34" charset="0"/>
                <a:cs typeface="Arial" pitchFamily="34" charset="0"/>
              </a:rPr>
              <a:t>the active site, which has three cysteine residues and a glutamate residue required for catalysis, as well as two allosteric control </a:t>
            </a:r>
            <a:r>
              <a:rPr lang="en-US" sz="2400" dirty="0" smtClean="0">
                <a:latin typeface="Arial" pitchFamily="34" charset="0"/>
                <a:cs typeface="Arial" pitchFamily="34" charset="0"/>
              </a:rPr>
              <a:t>sites.</a:t>
            </a:r>
          </a:p>
          <a:p>
            <a:pPr lvl="1">
              <a:spcAft>
                <a:spcPts val="600"/>
              </a:spcAft>
              <a:buFont typeface="Arial" pitchFamily="34" charset="0"/>
              <a:buChar char="–"/>
            </a:pPr>
            <a:r>
              <a:rPr lang="en-US" sz="2400" dirty="0">
                <a:latin typeface="Arial" pitchFamily="34" charset="0"/>
                <a:cs typeface="Arial" pitchFamily="34" charset="0"/>
              </a:rPr>
              <a:t>A</a:t>
            </a:r>
            <a:r>
              <a:rPr lang="en-US" sz="2400" dirty="0" smtClean="0">
                <a:latin typeface="Arial" pitchFamily="34" charset="0"/>
                <a:cs typeface="Arial" pitchFamily="34" charset="0"/>
              </a:rPr>
              <a:t>n </a:t>
            </a:r>
            <a:r>
              <a:rPr lang="en-US" sz="2400" dirty="0">
                <a:latin typeface="Arial" pitchFamily="34" charset="0"/>
                <a:cs typeface="Arial" pitchFamily="34" charset="0"/>
              </a:rPr>
              <a:t>R2 dimer </a:t>
            </a:r>
            <a:r>
              <a:rPr lang="en-US" sz="2400" dirty="0" smtClean="0">
                <a:latin typeface="Arial" pitchFamily="34" charset="0"/>
                <a:cs typeface="Arial" pitchFamily="34" charset="0"/>
              </a:rPr>
              <a:t>generates </a:t>
            </a:r>
            <a:r>
              <a:rPr lang="en-US" sz="2400" dirty="0">
                <a:latin typeface="Arial" pitchFamily="34" charset="0"/>
                <a:cs typeface="Arial" pitchFamily="34" charset="0"/>
              </a:rPr>
              <a:t>a stable </a:t>
            </a:r>
            <a:r>
              <a:rPr lang="en-US" sz="2400" dirty="0" err="1">
                <a:latin typeface="Arial" pitchFamily="34" charset="0"/>
                <a:cs typeface="Arial" pitchFamily="34" charset="0"/>
              </a:rPr>
              <a:t>tyrosyl</a:t>
            </a:r>
            <a:r>
              <a:rPr lang="en-US" sz="2400" dirty="0">
                <a:latin typeface="Arial" pitchFamily="34" charset="0"/>
                <a:cs typeface="Arial" pitchFamily="34" charset="0"/>
              </a:rPr>
              <a:t> radical in each </a:t>
            </a:r>
            <a:r>
              <a:rPr lang="en-US" sz="2400" dirty="0" smtClean="0">
                <a:latin typeface="Arial" pitchFamily="34" charset="0"/>
                <a:cs typeface="Arial" pitchFamily="34" charset="0"/>
              </a:rPr>
              <a:t>subunit.</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676321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Ribonucleotide </a:t>
            </a:r>
            <a:r>
              <a:rPr lang="en-US" dirty="0" smtClean="0">
                <a:solidFill>
                  <a:srgbClr val="843C0C"/>
                </a:solidFill>
                <a:latin typeface="Arial" pitchFamily="34" charset="0"/>
                <a:cs typeface="Arial" pitchFamily="34" charset="0"/>
              </a:rPr>
              <a:t>Reductase</a:t>
            </a:r>
            <a:endParaRPr lang="en-US" dirty="0">
              <a:solidFill>
                <a:srgbClr val="843C0C"/>
              </a:solidFill>
              <a:latin typeface="Arial" pitchFamily="34" charset="0"/>
              <a:cs typeface="Arial" pitchFamily="34" charset="0"/>
            </a:endParaRPr>
          </a:p>
        </p:txBody>
      </p:sp>
      <p:pic>
        <p:nvPicPr>
          <p:cNvPr id="11" name="Picture 2" descr="The structure of Ribonucleotidereductase is shown. It has two oblong spheres on top labeled R 1 dimer and two smaller spheres on the bottom labeled as R 2 dimer.&#10;Each of the oblong spheres has a circle in it and a callout shows that these are G l u and 3 C y s, which are in the active site. Each of the smaller spheres has a sphere within it and a callout shows a ball and stick structure labeled Tyrosyl-radial 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400501" y="1698149"/>
            <a:ext cx="6342998" cy="487257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9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Ribonucleotide </a:t>
            </a:r>
            <a:r>
              <a:rPr lang="en-US" dirty="0" smtClean="0">
                <a:solidFill>
                  <a:srgbClr val="843C0C"/>
                </a:solidFill>
                <a:latin typeface="Arial" pitchFamily="34" charset="0"/>
                <a:cs typeface="Arial" pitchFamily="34" charset="0"/>
              </a:rPr>
              <a:t>Reductase </a:t>
            </a:r>
            <a:r>
              <a:rPr lang="en-US" dirty="0">
                <a:solidFill>
                  <a:srgbClr val="843C0C"/>
                </a:solidFill>
                <a:latin typeface="Arial" pitchFamily="34" charset="0"/>
                <a:cs typeface="Arial" pitchFamily="34" charset="0"/>
              </a:rPr>
              <a:t>R2 </a:t>
            </a:r>
            <a:r>
              <a:rPr lang="en-US" dirty="0" smtClean="0">
                <a:solidFill>
                  <a:srgbClr val="843C0C"/>
                </a:solidFill>
                <a:latin typeface="Arial" pitchFamily="34" charset="0"/>
                <a:cs typeface="Arial" pitchFamily="34" charset="0"/>
              </a:rPr>
              <a:t>Subunit</a:t>
            </a:r>
            <a:endParaRPr lang="en-US" dirty="0">
              <a:solidFill>
                <a:srgbClr val="843C0C"/>
              </a:solidFill>
              <a:latin typeface="Arial" pitchFamily="34" charset="0"/>
              <a:cs typeface="Arial" pitchFamily="34" charset="0"/>
            </a:endParaRPr>
          </a:p>
        </p:txBody>
      </p:sp>
      <p:pic>
        <p:nvPicPr>
          <p:cNvPr id="11" name="Picture 2" descr="Eight stages explain the formation of tyrosine.  &#10;Stage 1, An electron is transferred from a cysteine residue on R 1 to a tyrosine radical on R 2, generating a highly reactive cysteine thiyl radical. Stage 2, This radical abstracts a hydrogen atom from C-3 dash of the ribose unit. Stage 3, The radical at C-3 dash releases O H 2 from the C-2 dash carbon atom. Combined with a proton from a second cysteine residue, the O H 2 is eliminated as water. Stage 4, A hydride ion is transferred from a third cysteine residue with the concomitant formation of a disulfide bond. Stage 5, The C-3 dash radical recaptures the originally abstracted hydrogen atom. Stage 6, An electron is transferred from R 2 to reduce the thiyl radical, which also accepts a proton. Stage 7, Thedeoxyribonucleotide leaves R 1. Stage 8, The disulfide formed in the active site is reduced to begin another cyc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135" y="2368790"/>
            <a:ext cx="8105731" cy="292809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877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1507" y="141732"/>
            <a:ext cx="8452884" cy="1143000"/>
          </a:xfrm>
        </p:spPr>
        <p:txBody>
          <a:bodyPr>
            <a:noAutofit/>
          </a:bodyPr>
          <a:lstStyle/>
          <a:p>
            <a:r>
              <a:rPr lang="en-US" sz="3000" dirty="0">
                <a:solidFill>
                  <a:srgbClr val="843C0C"/>
                </a:solidFill>
                <a:latin typeface="Arial" pitchFamily="34" charset="0"/>
                <a:cs typeface="Arial" pitchFamily="34" charset="0"/>
              </a:rPr>
              <a:t>Mechanism: A </a:t>
            </a:r>
            <a:r>
              <a:rPr lang="en-US" sz="3000" dirty="0" err="1">
                <a:solidFill>
                  <a:srgbClr val="843C0C"/>
                </a:solidFill>
                <a:latin typeface="Arial" pitchFamily="34" charset="0"/>
                <a:cs typeface="Arial" pitchFamily="34" charset="0"/>
              </a:rPr>
              <a:t>Tyrosyl</a:t>
            </a:r>
            <a:r>
              <a:rPr lang="en-US" sz="3000" dirty="0">
                <a:solidFill>
                  <a:srgbClr val="843C0C"/>
                </a:solidFill>
                <a:latin typeface="Arial" pitchFamily="34" charset="0"/>
                <a:cs typeface="Arial" pitchFamily="34" charset="0"/>
              </a:rPr>
              <a:t> Radical Is Critical to the Action of Ribonucleotide Reductase </a:t>
            </a:r>
            <a:r>
              <a:rPr lang="en-US" sz="3000" dirty="0" smtClean="0">
                <a:solidFill>
                  <a:srgbClr val="843C0C"/>
                </a:solidFill>
                <a:latin typeface="Arial" pitchFamily="34" charset="0"/>
                <a:cs typeface="Arial" pitchFamily="34" charset="0"/>
              </a:rPr>
              <a:t>(2/3</a:t>
            </a:r>
            <a:r>
              <a:rPr lang="en-US" sz="3000" dirty="0">
                <a:solidFill>
                  <a:srgbClr val="843C0C"/>
                </a:solidFill>
                <a:latin typeface="Arial" pitchFamily="34" charset="0"/>
                <a:cs typeface="Arial" pitchFamily="34" charset="0"/>
              </a:rPr>
              <a:t>)</a:t>
            </a:r>
            <a:endParaRPr lang="en-US" sz="3000" dirty="0">
              <a:latin typeface="Arial" pitchFamily="34" charset="0"/>
              <a:cs typeface="Arial" pitchFamily="34" charset="0"/>
            </a:endParaRPr>
          </a:p>
        </p:txBody>
      </p:sp>
      <p:sp>
        <p:nvSpPr>
          <p:cNvPr id="4" name="Content Placeholder 3"/>
          <p:cNvSpPr>
            <a:spLocks noGrp="1"/>
          </p:cNvSpPr>
          <p:nvPr>
            <p:ph idx="1"/>
          </p:nvPr>
        </p:nvSpPr>
        <p:spPr>
          <a:xfrm>
            <a:off x="202019" y="1302489"/>
            <a:ext cx="8941981" cy="4876800"/>
          </a:xfrm>
        </p:spPr>
        <p:txBody>
          <a:bodyPr>
            <a:noAutofit/>
          </a:bodyPr>
          <a:lstStyle/>
          <a:p>
            <a:pPr>
              <a:lnSpc>
                <a:spcPct val="120000"/>
              </a:lnSpc>
            </a:pPr>
            <a:r>
              <a:rPr lang="en-US" sz="2000" dirty="0">
                <a:latin typeface="Arial" pitchFamily="34" charset="0"/>
                <a:cs typeface="Arial" pitchFamily="34" charset="0"/>
              </a:rPr>
              <a:t>The reaction mechanism of </a:t>
            </a:r>
            <a:r>
              <a:rPr lang="en-US" sz="2000" dirty="0" err="1">
                <a:latin typeface="Arial" pitchFamily="34" charset="0"/>
                <a:cs typeface="Arial" pitchFamily="34" charset="0"/>
              </a:rPr>
              <a:t>ribonucleotide</a:t>
            </a:r>
            <a:r>
              <a:rPr lang="en-US" sz="2000" dirty="0">
                <a:latin typeface="Arial" pitchFamily="34" charset="0"/>
                <a:cs typeface="Arial" pitchFamily="34" charset="0"/>
              </a:rPr>
              <a:t> </a:t>
            </a:r>
            <a:r>
              <a:rPr lang="en-US" sz="2000" dirty="0" err="1">
                <a:latin typeface="Arial" pitchFamily="34" charset="0"/>
                <a:cs typeface="Arial" pitchFamily="34" charset="0"/>
              </a:rPr>
              <a:t>reductase</a:t>
            </a:r>
            <a:r>
              <a:rPr lang="en-US" sz="2000" dirty="0">
                <a:latin typeface="Arial" pitchFamily="34" charset="0"/>
                <a:cs typeface="Arial" pitchFamily="34" charset="0"/>
              </a:rPr>
              <a:t> consist of  six steps</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a:p>
            <a:pPr lvl="1">
              <a:lnSpc>
                <a:spcPct val="120000"/>
              </a:lnSpc>
              <a:buFontTx/>
              <a:buAutoNum type="arabicPeriod"/>
            </a:pPr>
            <a:r>
              <a:rPr lang="en-US" sz="2000" dirty="0" smtClean="0">
                <a:latin typeface="Arial" pitchFamily="34" charset="0"/>
                <a:cs typeface="Arial" pitchFamily="34" charset="0"/>
              </a:rPr>
              <a:t>A </a:t>
            </a:r>
            <a:r>
              <a:rPr lang="en-US" sz="2000" dirty="0">
                <a:latin typeface="Arial" pitchFamily="34" charset="0"/>
                <a:cs typeface="Arial" pitchFamily="34" charset="0"/>
              </a:rPr>
              <a:t>cysteine residue at the active site transfers an electron to the </a:t>
            </a:r>
            <a:r>
              <a:rPr lang="en-US" sz="2000" dirty="0" err="1">
                <a:latin typeface="Arial" pitchFamily="34" charset="0"/>
                <a:cs typeface="Arial" pitchFamily="34" charset="0"/>
              </a:rPr>
              <a:t>tyrosyl</a:t>
            </a:r>
            <a:r>
              <a:rPr lang="en-US" sz="2000" dirty="0">
                <a:latin typeface="Arial" pitchFamily="34" charset="0"/>
                <a:cs typeface="Arial" pitchFamily="34" charset="0"/>
              </a:rPr>
              <a:t> radical, generating a </a:t>
            </a:r>
            <a:r>
              <a:rPr lang="en-US" sz="2000" dirty="0" err="1">
                <a:latin typeface="Arial" pitchFamily="34" charset="0"/>
                <a:cs typeface="Arial" pitchFamily="34" charset="0"/>
              </a:rPr>
              <a:t>thiyl</a:t>
            </a:r>
            <a:r>
              <a:rPr lang="en-US" sz="2000" dirty="0">
                <a:latin typeface="Arial" pitchFamily="34" charset="0"/>
                <a:cs typeface="Arial" pitchFamily="34" charset="0"/>
              </a:rPr>
              <a:t> </a:t>
            </a:r>
            <a:r>
              <a:rPr lang="en-US" sz="2000" dirty="0" smtClean="0">
                <a:latin typeface="Arial" pitchFamily="34" charset="0"/>
                <a:cs typeface="Arial" pitchFamily="34" charset="0"/>
              </a:rPr>
              <a:t>radical.</a:t>
            </a:r>
            <a:endParaRPr lang="en-US" sz="2000" dirty="0">
              <a:latin typeface="Arial" pitchFamily="34" charset="0"/>
              <a:cs typeface="Arial" pitchFamily="34" charset="0"/>
            </a:endParaRPr>
          </a:p>
          <a:p>
            <a:pPr lvl="1">
              <a:lnSpc>
                <a:spcPct val="120000"/>
              </a:lnSpc>
              <a:buFontTx/>
              <a:buAutoNum type="arabicPeriod"/>
            </a:pPr>
            <a:r>
              <a:rPr lang="en-US" sz="2000" dirty="0" smtClean="0">
                <a:latin typeface="Arial" pitchFamily="34" charset="0"/>
                <a:cs typeface="Arial" pitchFamily="34" charset="0"/>
              </a:rPr>
              <a:t>The </a:t>
            </a:r>
            <a:r>
              <a:rPr lang="en-US" sz="2000" dirty="0" err="1">
                <a:latin typeface="Arial" pitchFamily="34" charset="0"/>
                <a:cs typeface="Arial" pitchFamily="34" charset="0"/>
              </a:rPr>
              <a:t>thiyl</a:t>
            </a:r>
            <a:r>
              <a:rPr lang="en-US" sz="2000" dirty="0">
                <a:latin typeface="Arial" pitchFamily="34" charset="0"/>
                <a:cs typeface="Arial" pitchFamily="34" charset="0"/>
              </a:rPr>
              <a:t> radical removes a hydrogen atom from C-3</a:t>
            </a:r>
            <a:r>
              <a:rPr lang="en-US" sz="2000" dirty="0">
                <a:latin typeface="Arial" pitchFamily="34" charset="0"/>
                <a:cs typeface="Arial" pitchFamily="34" charset="0"/>
                <a:sym typeface="Symbol" charset="0"/>
              </a:rPr>
              <a:t></a:t>
            </a:r>
            <a:r>
              <a:rPr lang="en-US" sz="2000" dirty="0">
                <a:latin typeface="Arial" pitchFamily="34" charset="0"/>
                <a:cs typeface="Arial" pitchFamily="34" charset="0"/>
              </a:rPr>
              <a:t> of the ribose </a:t>
            </a:r>
            <a:r>
              <a:rPr lang="en-US" sz="2000" dirty="0" smtClean="0">
                <a:latin typeface="Arial" pitchFamily="34" charset="0"/>
                <a:cs typeface="Arial" pitchFamily="34" charset="0"/>
              </a:rPr>
              <a:t>unit.</a:t>
            </a:r>
            <a:endParaRPr lang="en-US" sz="2000" dirty="0">
              <a:latin typeface="Arial" pitchFamily="34" charset="0"/>
              <a:cs typeface="Arial" pitchFamily="34" charset="0"/>
            </a:endParaRPr>
          </a:p>
          <a:p>
            <a:pPr lvl="1">
              <a:lnSpc>
                <a:spcPct val="120000"/>
              </a:lnSpc>
              <a:buFontTx/>
              <a:buAutoNum type="arabicPeriod"/>
            </a:pPr>
            <a:r>
              <a:rPr lang="en-US" sz="2000" dirty="0" smtClean="0">
                <a:latin typeface="Arial" pitchFamily="34" charset="0"/>
                <a:cs typeface="Arial" pitchFamily="34" charset="0"/>
              </a:rPr>
              <a:t>The </a:t>
            </a:r>
            <a:r>
              <a:rPr lang="en-US" sz="2000" dirty="0">
                <a:latin typeface="Arial" pitchFamily="34" charset="0"/>
                <a:cs typeface="Arial" pitchFamily="34" charset="0"/>
              </a:rPr>
              <a:t>radical at C-3</a:t>
            </a:r>
            <a:r>
              <a:rPr lang="en-US" sz="2000" dirty="0">
                <a:latin typeface="Arial" pitchFamily="34" charset="0"/>
                <a:cs typeface="Arial" pitchFamily="34" charset="0"/>
                <a:sym typeface="Symbol" charset="0"/>
              </a:rPr>
              <a:t></a:t>
            </a:r>
            <a:r>
              <a:rPr lang="en-US" sz="2000" dirty="0">
                <a:latin typeface="Arial" pitchFamily="34" charset="0"/>
                <a:cs typeface="Arial" pitchFamily="34" charset="0"/>
              </a:rPr>
              <a:t> releases OH</a:t>
            </a:r>
            <a:r>
              <a:rPr lang="en-US" sz="2000" baseline="30000" dirty="0">
                <a:latin typeface="Arial" pitchFamily="34" charset="0"/>
                <a:cs typeface="Arial" pitchFamily="34" charset="0"/>
              </a:rPr>
              <a:t>–</a:t>
            </a:r>
            <a:r>
              <a:rPr lang="en-US" sz="2000" dirty="0">
                <a:latin typeface="Arial" pitchFamily="34" charset="0"/>
                <a:cs typeface="Arial" pitchFamily="34" charset="0"/>
              </a:rPr>
              <a:t> from C-2</a:t>
            </a:r>
            <a:r>
              <a:rPr lang="en-US" sz="2000" dirty="0">
                <a:latin typeface="Arial" pitchFamily="34" charset="0"/>
                <a:cs typeface="Arial" pitchFamily="34" charset="0"/>
                <a:sym typeface="Symbol" charset="0"/>
              </a:rPr>
              <a:t></a:t>
            </a:r>
            <a:r>
              <a:rPr lang="en-US" sz="2000" dirty="0">
                <a:latin typeface="Arial" pitchFamily="34" charset="0"/>
                <a:cs typeface="Arial" pitchFamily="34" charset="0"/>
              </a:rPr>
              <a:t>. The OH</a:t>
            </a:r>
            <a:r>
              <a:rPr lang="en-US" sz="2000" baseline="30000" dirty="0">
                <a:latin typeface="Arial" pitchFamily="34" charset="0"/>
                <a:cs typeface="Arial" pitchFamily="34" charset="0"/>
              </a:rPr>
              <a:t>–</a:t>
            </a:r>
            <a:r>
              <a:rPr lang="en-US" sz="2000" dirty="0">
                <a:latin typeface="Arial" pitchFamily="34" charset="0"/>
                <a:cs typeface="Arial" pitchFamily="34" charset="0"/>
              </a:rPr>
              <a:t> obtains a proton from another cysteine, forming </a:t>
            </a:r>
            <a:r>
              <a:rPr lang="en-US" sz="2000" dirty="0" smtClean="0">
                <a:latin typeface="Arial" pitchFamily="34" charset="0"/>
                <a:cs typeface="Arial" pitchFamily="34" charset="0"/>
              </a:rPr>
              <a:t>water.</a:t>
            </a:r>
            <a:endParaRPr lang="en-US" sz="2000" dirty="0">
              <a:latin typeface="Arial" pitchFamily="34" charset="0"/>
              <a:cs typeface="Arial" pitchFamily="34" charset="0"/>
            </a:endParaRPr>
          </a:p>
          <a:p>
            <a:pPr lvl="1">
              <a:lnSpc>
                <a:spcPct val="120000"/>
              </a:lnSpc>
              <a:buFontTx/>
              <a:buAutoNum type="arabicPeriod"/>
            </a:pPr>
            <a:r>
              <a:rPr lang="en-US" sz="2000" dirty="0" smtClean="0">
                <a:latin typeface="Arial" pitchFamily="34" charset="0"/>
                <a:cs typeface="Arial" pitchFamily="34" charset="0"/>
              </a:rPr>
              <a:t>The </a:t>
            </a:r>
            <a:r>
              <a:rPr lang="en-US" sz="2000" dirty="0">
                <a:latin typeface="Arial" pitchFamily="34" charset="0"/>
                <a:cs typeface="Arial" pitchFamily="34" charset="0"/>
              </a:rPr>
              <a:t>third cysteine donates a hydride to C-2</a:t>
            </a:r>
            <a:r>
              <a:rPr lang="en-US" sz="2000" dirty="0" smtClean="0">
                <a:latin typeface="Arial" pitchFamily="34" charset="0"/>
                <a:cs typeface="Arial" pitchFamily="34" charset="0"/>
                <a:sym typeface="Symbol" charset="0"/>
              </a:rPr>
              <a:t>,</a:t>
            </a:r>
            <a:r>
              <a:rPr lang="en-US" sz="2000" dirty="0" smtClean="0">
                <a:latin typeface="Arial" pitchFamily="34" charset="0"/>
                <a:cs typeface="Arial" pitchFamily="34" charset="0"/>
              </a:rPr>
              <a:t> </a:t>
            </a:r>
            <a:r>
              <a:rPr lang="en-US" sz="2000" dirty="0">
                <a:latin typeface="Arial" pitchFamily="34" charset="0"/>
                <a:cs typeface="Arial" pitchFamily="34" charset="0"/>
              </a:rPr>
              <a:t>completing the reduction of C-2</a:t>
            </a:r>
            <a:r>
              <a:rPr lang="en-US" sz="2000" dirty="0">
                <a:latin typeface="Arial" pitchFamily="34" charset="0"/>
                <a:cs typeface="Arial" pitchFamily="34" charset="0"/>
                <a:sym typeface="Symbol" charset="0"/>
              </a:rPr>
              <a:t></a:t>
            </a:r>
            <a:r>
              <a:rPr lang="en-US" sz="2000" dirty="0">
                <a:latin typeface="Arial" pitchFamily="34" charset="0"/>
                <a:cs typeface="Arial" pitchFamily="34" charset="0"/>
              </a:rPr>
              <a:t>  while forming a disulfide bond and reforming the radical at C-3</a:t>
            </a:r>
            <a:r>
              <a:rPr lang="en-US" sz="2000" dirty="0" smtClean="0">
                <a:latin typeface="Arial" pitchFamily="34" charset="0"/>
                <a:cs typeface="Arial" pitchFamily="34" charset="0"/>
                <a:sym typeface="Symbol" charset="0"/>
              </a:rPr>
              <a:t>.</a:t>
            </a:r>
            <a:endParaRPr lang="en-US" sz="2000" dirty="0">
              <a:latin typeface="Arial" pitchFamily="34" charset="0"/>
              <a:cs typeface="Arial" pitchFamily="34" charset="0"/>
            </a:endParaRPr>
          </a:p>
          <a:p>
            <a:pPr lvl="1">
              <a:lnSpc>
                <a:spcPct val="120000"/>
              </a:lnSpc>
              <a:buFontTx/>
              <a:buAutoNum type="arabicPeriod"/>
            </a:pPr>
            <a:r>
              <a:rPr lang="en-US" sz="2000" dirty="0" smtClean="0">
                <a:latin typeface="Arial" pitchFamily="34" charset="0"/>
                <a:cs typeface="Arial" pitchFamily="34" charset="0"/>
              </a:rPr>
              <a:t>The </a:t>
            </a:r>
            <a:r>
              <a:rPr lang="en-US" sz="2000" dirty="0">
                <a:latin typeface="Arial" pitchFamily="34" charset="0"/>
                <a:cs typeface="Arial" pitchFamily="34" charset="0"/>
              </a:rPr>
              <a:t>radical at C-3</a:t>
            </a:r>
            <a:r>
              <a:rPr lang="en-US" sz="2000" dirty="0">
                <a:latin typeface="Arial" pitchFamily="34" charset="0"/>
                <a:cs typeface="Arial" pitchFamily="34" charset="0"/>
                <a:sym typeface="Symbol" charset="0"/>
              </a:rPr>
              <a:t></a:t>
            </a:r>
            <a:r>
              <a:rPr lang="en-US" sz="2000" dirty="0">
                <a:latin typeface="Arial" pitchFamily="34" charset="0"/>
                <a:cs typeface="Arial" pitchFamily="34" charset="0"/>
              </a:rPr>
              <a:t> captures a hydrogen atom from the first cysteine residue. With this capture, the </a:t>
            </a:r>
            <a:r>
              <a:rPr lang="en-US" sz="2000" dirty="0" err="1">
                <a:latin typeface="Arial" pitchFamily="34" charset="0"/>
                <a:cs typeface="Arial" pitchFamily="34" charset="0"/>
              </a:rPr>
              <a:t>deoxyribonucleotide</a:t>
            </a:r>
            <a:r>
              <a:rPr lang="en-US" sz="2000" dirty="0">
                <a:latin typeface="Arial" pitchFamily="34" charset="0"/>
                <a:cs typeface="Arial" pitchFamily="34" charset="0"/>
              </a:rPr>
              <a:t> departs the </a:t>
            </a:r>
            <a:r>
              <a:rPr lang="en-US" sz="2000" dirty="0" smtClean="0">
                <a:latin typeface="Arial" pitchFamily="34" charset="0"/>
                <a:cs typeface="Arial" pitchFamily="34" charset="0"/>
              </a:rPr>
              <a:t>enzyme.</a:t>
            </a:r>
            <a:endParaRPr lang="en-US" sz="2000" dirty="0">
              <a:latin typeface="Arial" pitchFamily="34" charset="0"/>
              <a:cs typeface="Arial" pitchFamily="34" charset="0"/>
            </a:endParaRPr>
          </a:p>
          <a:p>
            <a:pPr lvl="1">
              <a:lnSpc>
                <a:spcPct val="120000"/>
              </a:lnSpc>
              <a:buFontTx/>
              <a:buAutoNum type="arabicPeriod"/>
            </a:pPr>
            <a:r>
              <a:rPr lang="en-US" sz="2000" dirty="0" smtClean="0">
                <a:latin typeface="Arial" pitchFamily="34" charset="0"/>
                <a:cs typeface="Arial" pitchFamily="34" charset="0"/>
              </a:rPr>
              <a:t>R2 </a:t>
            </a:r>
            <a:r>
              <a:rPr lang="en-US" sz="2000" dirty="0">
                <a:latin typeface="Arial" pitchFamily="34" charset="0"/>
                <a:cs typeface="Arial" pitchFamily="34" charset="0"/>
              </a:rPr>
              <a:t>donates an electron to reduce the </a:t>
            </a:r>
            <a:r>
              <a:rPr lang="en-US" sz="2000" dirty="0" err="1">
                <a:latin typeface="Arial" pitchFamily="34" charset="0"/>
                <a:cs typeface="Arial" pitchFamily="34" charset="0"/>
              </a:rPr>
              <a:t>thiyl</a:t>
            </a:r>
            <a:r>
              <a:rPr lang="en-US" sz="2000" dirty="0">
                <a:latin typeface="Arial" pitchFamily="34" charset="0"/>
                <a:cs typeface="Arial" pitchFamily="34" charset="0"/>
              </a:rPr>
              <a:t> </a:t>
            </a:r>
            <a:r>
              <a:rPr lang="en-US" sz="2000" dirty="0" smtClean="0">
                <a:latin typeface="Arial" pitchFamily="34" charset="0"/>
                <a:cs typeface="Arial" pitchFamily="34" charset="0"/>
              </a:rPr>
              <a:t>radical.</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7124556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Ribonucleotide </a:t>
            </a:r>
            <a:r>
              <a:rPr lang="en-US" dirty="0" smtClean="0">
                <a:solidFill>
                  <a:srgbClr val="843C0C"/>
                </a:solidFill>
                <a:latin typeface="Arial" pitchFamily="34" charset="0"/>
                <a:cs typeface="Arial" pitchFamily="34" charset="0"/>
              </a:rPr>
              <a:t>Reductase Mechanism</a:t>
            </a:r>
            <a:endParaRPr lang="en-US" dirty="0">
              <a:solidFill>
                <a:srgbClr val="843C0C"/>
              </a:solidFill>
              <a:latin typeface="Arial" pitchFamily="34" charset="0"/>
              <a:cs typeface="Arial" pitchFamily="34" charset="0"/>
            </a:endParaRPr>
          </a:p>
        </p:txBody>
      </p:sp>
      <p:pic>
        <p:nvPicPr>
          <p:cNvPr id="11" name="Picture 2" descr="The R 2 subunit contains a stable free radical on a tyrosine residue.&#10;This radical is generated by the reaction of oxygen (not shown) at a nearby site containing two iron atoms. Two R 2 subunits come together to form a dime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85557" y="1829344"/>
            <a:ext cx="5372887" cy="47086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242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082" y="278146"/>
            <a:ext cx="8601740" cy="1143000"/>
          </a:xfrm>
        </p:spPr>
        <p:txBody>
          <a:bodyPr>
            <a:noAutofit/>
          </a:bodyPr>
          <a:lstStyle/>
          <a:p>
            <a:r>
              <a:rPr lang="en-US" sz="3000" dirty="0">
                <a:solidFill>
                  <a:srgbClr val="843C0C"/>
                </a:solidFill>
                <a:latin typeface="Arial" pitchFamily="34" charset="0"/>
                <a:cs typeface="Arial" pitchFamily="34" charset="0"/>
              </a:rPr>
              <a:t>Mechanism: A </a:t>
            </a:r>
            <a:r>
              <a:rPr lang="en-US" sz="3000" dirty="0" err="1">
                <a:solidFill>
                  <a:srgbClr val="843C0C"/>
                </a:solidFill>
                <a:latin typeface="Arial" pitchFamily="34" charset="0"/>
                <a:cs typeface="Arial" pitchFamily="34" charset="0"/>
              </a:rPr>
              <a:t>Tyrosyl</a:t>
            </a:r>
            <a:r>
              <a:rPr lang="en-US" sz="3000" dirty="0">
                <a:solidFill>
                  <a:srgbClr val="843C0C"/>
                </a:solidFill>
                <a:latin typeface="Arial" pitchFamily="34" charset="0"/>
                <a:cs typeface="Arial" pitchFamily="34" charset="0"/>
              </a:rPr>
              <a:t> Radical Is Critical to the Action of Ribonucleotide Reductase </a:t>
            </a:r>
            <a:r>
              <a:rPr lang="en-US" sz="3000" dirty="0" smtClean="0">
                <a:solidFill>
                  <a:srgbClr val="843C0C"/>
                </a:solidFill>
                <a:latin typeface="Arial" pitchFamily="34" charset="0"/>
                <a:cs typeface="Arial" pitchFamily="34" charset="0"/>
              </a:rPr>
              <a:t>(3/3</a:t>
            </a:r>
            <a:r>
              <a:rPr lang="en-US" sz="3000" dirty="0">
                <a:solidFill>
                  <a:srgbClr val="843C0C"/>
                </a:solidFill>
                <a:latin typeface="Arial" pitchFamily="34" charset="0"/>
                <a:cs typeface="Arial" pitchFamily="34" charset="0"/>
              </a:rPr>
              <a:t>)</a:t>
            </a:r>
            <a:endParaRPr lang="en-US" sz="3000" dirty="0">
              <a:latin typeface="Arial" pitchFamily="34" charset="0"/>
              <a:cs typeface="Arial" pitchFamily="34" charset="0"/>
            </a:endParaRPr>
          </a:p>
        </p:txBody>
      </p:sp>
      <p:sp>
        <p:nvSpPr>
          <p:cNvPr id="4" name="Content Placeholder 3"/>
          <p:cNvSpPr>
            <a:spLocks noGrp="1"/>
          </p:cNvSpPr>
          <p:nvPr>
            <p:ph idx="1"/>
          </p:nvPr>
        </p:nvSpPr>
        <p:spPr>
          <a:xfrm>
            <a:off x="457200" y="1600200"/>
            <a:ext cx="8229600" cy="2819400"/>
          </a:xfrm>
        </p:spPr>
        <p:txBody>
          <a:bodyPr>
            <a:noAutofit/>
          </a:bodyPr>
          <a:lstStyle/>
          <a:p>
            <a:pPr>
              <a:spcBef>
                <a:spcPts val="600"/>
              </a:spcBef>
              <a:spcAft>
                <a:spcPts val="600"/>
              </a:spcAft>
            </a:pPr>
            <a:r>
              <a:rPr lang="en-US" sz="2200" dirty="0">
                <a:latin typeface="Arial" pitchFamily="34" charset="0"/>
                <a:cs typeface="Arial" pitchFamily="34" charset="0"/>
              </a:rPr>
              <a:t>The disulfide bond generated in step </a:t>
            </a:r>
            <a:r>
              <a:rPr lang="en-US" sz="2200" dirty="0" smtClean="0">
                <a:latin typeface="Arial" pitchFamily="34" charset="0"/>
                <a:cs typeface="Arial" pitchFamily="34" charset="0"/>
              </a:rPr>
              <a:t>4 </a:t>
            </a:r>
            <a:r>
              <a:rPr lang="en-US" sz="2200" dirty="0">
                <a:latin typeface="Arial" pitchFamily="34" charset="0"/>
                <a:cs typeface="Arial" pitchFamily="34" charset="0"/>
              </a:rPr>
              <a:t>of the reaction mechanism must be reduced to regenerate the active </a:t>
            </a:r>
            <a:r>
              <a:rPr lang="en-US" sz="2200" dirty="0" smtClean="0">
                <a:latin typeface="Arial" pitchFamily="34" charset="0"/>
                <a:cs typeface="Arial" pitchFamily="34" charset="0"/>
              </a:rPr>
              <a:t>enzyme.</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The immediate source of electrons for the reduction of the reductase is </a:t>
            </a:r>
            <a:r>
              <a:rPr lang="en-US" sz="2200" dirty="0" err="1" smtClean="0">
                <a:latin typeface="Arial" pitchFamily="34" charset="0"/>
                <a:cs typeface="Arial" pitchFamily="34" charset="0"/>
              </a:rPr>
              <a:t>thioredoxin</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a:p>
            <a:pPr>
              <a:spcBef>
                <a:spcPts val="600"/>
              </a:spcBef>
              <a:spcAft>
                <a:spcPts val="600"/>
              </a:spcAft>
            </a:pPr>
            <a:r>
              <a:rPr lang="en-US" sz="2200" dirty="0" err="1">
                <a:latin typeface="Arial" pitchFamily="34" charset="0"/>
                <a:cs typeface="Arial" pitchFamily="34" charset="0"/>
              </a:rPr>
              <a:t>Thioredoxin</a:t>
            </a:r>
            <a:r>
              <a:rPr lang="en-US" sz="2200" dirty="0">
                <a:latin typeface="Arial" pitchFamily="34" charset="0"/>
                <a:cs typeface="Arial" pitchFamily="34" charset="0"/>
              </a:rPr>
              <a:t> reductase catalyzes electron flow from NADPH to </a:t>
            </a:r>
            <a:r>
              <a:rPr lang="en-US" sz="2200" dirty="0" err="1">
                <a:latin typeface="Arial" pitchFamily="34" charset="0"/>
                <a:cs typeface="Arial" pitchFamily="34" charset="0"/>
              </a:rPr>
              <a:t>thioredoxin</a:t>
            </a:r>
            <a:r>
              <a:rPr lang="en-US" sz="2200" dirty="0">
                <a:latin typeface="Arial" pitchFamily="34" charset="0"/>
                <a:cs typeface="Arial" pitchFamily="34" charset="0"/>
              </a:rPr>
              <a:t> and ultimately to the ribonucleotide reductase to regenerate the active </a:t>
            </a:r>
            <a:r>
              <a:rPr lang="en-US" sz="2200" dirty="0" smtClean="0">
                <a:latin typeface="Arial" pitchFamily="34" charset="0"/>
                <a:cs typeface="Arial" pitchFamily="34" charset="0"/>
              </a:rPr>
              <a:t>enzyme.</a:t>
            </a:r>
            <a:endParaRPr lang="en-US" sz="2200" dirty="0">
              <a:latin typeface="Arial" pitchFamily="34" charset="0"/>
              <a:cs typeface="Arial" pitchFamily="34" charset="0"/>
            </a:endParaRPr>
          </a:p>
        </p:txBody>
      </p:sp>
      <p:pic>
        <p:nvPicPr>
          <p:cNvPr id="11" name="Picture 2" descr="Electrons for the reduction comes from N A D P H via T r and are transferred to the active site of T r, which goes on to reduce protein disulfides or other substrates.&#10;Then reduced thioredoxain is regenerated by electron flow of N A D P H. Electrons flow from N A D P H to bound F A D of the reductase, to the disulfide of oxidized thioredoxin, and then to ribonucleotidereductase and finally to the ribose unit."/>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951838" y="4687750"/>
            <a:ext cx="5475410" cy="217025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899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itchFamily="34" charset="0"/>
                <a:cs typeface="Arial" pitchFamily="34" charset="0"/>
              </a:rPr>
              <a:t>Ch.25 Outline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5029200"/>
          </a:xfrm>
        </p:spPr>
        <p:txBody>
          <a:bodyPr>
            <a:noAutofit/>
          </a:bodyPr>
          <a:lstStyle/>
          <a:p>
            <a:pPr>
              <a:spcBef>
                <a:spcPts val="624"/>
              </a:spcBef>
              <a:spcAft>
                <a:spcPts val="1200"/>
              </a:spcAft>
            </a:pPr>
            <a:r>
              <a:rPr lang="en-US" b="1" dirty="0" smtClean="0">
                <a:latin typeface="Arial" pitchFamily="34" charset="0"/>
                <a:cs typeface="Arial" pitchFamily="34" charset="0"/>
              </a:rPr>
              <a:t>25.1 The </a:t>
            </a:r>
            <a:r>
              <a:rPr lang="en-US" b="1" dirty="0" err="1" smtClean="0">
                <a:latin typeface="Arial" pitchFamily="34" charset="0"/>
                <a:cs typeface="Arial" pitchFamily="34" charset="0"/>
              </a:rPr>
              <a:t>Pyrimidine</a:t>
            </a:r>
            <a:r>
              <a:rPr lang="en-US" b="1" dirty="0" smtClean="0">
                <a:latin typeface="Arial" pitchFamily="34" charset="0"/>
                <a:cs typeface="Arial" pitchFamily="34" charset="0"/>
              </a:rPr>
              <a:t> Ring Is Assembled de Novo or Recovered by Salvage Pathways</a:t>
            </a:r>
          </a:p>
          <a:p>
            <a:pPr>
              <a:spcBef>
                <a:spcPts val="624"/>
              </a:spcBef>
              <a:spcAft>
                <a:spcPts val="1200"/>
              </a:spcAft>
            </a:pPr>
            <a:r>
              <a:rPr lang="en-US" b="1" dirty="0" smtClean="0">
                <a:latin typeface="Arial" pitchFamily="34" charset="0"/>
                <a:cs typeface="Arial" pitchFamily="34" charset="0"/>
              </a:rPr>
              <a:t>25.2 </a:t>
            </a:r>
            <a:r>
              <a:rPr lang="en-US" b="1" dirty="0" err="1" smtClean="0">
                <a:latin typeface="Arial" pitchFamily="34" charset="0"/>
                <a:cs typeface="Arial" pitchFamily="34" charset="0"/>
              </a:rPr>
              <a:t>Purine</a:t>
            </a:r>
            <a:r>
              <a:rPr lang="en-US" b="1" dirty="0" smtClean="0">
                <a:latin typeface="Arial" pitchFamily="34" charset="0"/>
                <a:cs typeface="Arial" pitchFamily="34" charset="0"/>
              </a:rPr>
              <a:t> Bases Can Be Synthesized de Novo or Recycled by Salvage Pathways</a:t>
            </a:r>
          </a:p>
          <a:p>
            <a:pPr>
              <a:spcBef>
                <a:spcPts val="624"/>
              </a:spcBef>
              <a:spcAft>
                <a:spcPts val="1200"/>
              </a:spcAft>
            </a:pPr>
            <a:r>
              <a:rPr lang="en-US" b="1" dirty="0" smtClean="0">
                <a:latin typeface="Arial" pitchFamily="34" charset="0"/>
                <a:cs typeface="Arial" pitchFamily="34" charset="0"/>
              </a:rPr>
              <a:t>25.3 </a:t>
            </a:r>
            <a:r>
              <a:rPr lang="en-US" b="1" dirty="0" err="1" smtClean="0">
                <a:latin typeface="Arial" pitchFamily="34" charset="0"/>
                <a:cs typeface="Arial" pitchFamily="34" charset="0"/>
              </a:rPr>
              <a:t>Deoxyribonucleotides</a:t>
            </a:r>
            <a:r>
              <a:rPr lang="en-US" b="1" dirty="0" smtClean="0">
                <a:latin typeface="Arial" pitchFamily="34" charset="0"/>
                <a:cs typeface="Arial" pitchFamily="34" charset="0"/>
              </a:rPr>
              <a:t> Are Synthesized by the Reduction of </a:t>
            </a:r>
            <a:r>
              <a:rPr lang="en-US" b="1" dirty="0" err="1" smtClean="0">
                <a:latin typeface="Arial" pitchFamily="34" charset="0"/>
                <a:cs typeface="Arial" pitchFamily="34" charset="0"/>
              </a:rPr>
              <a:t>Ribonucleotides</a:t>
            </a:r>
            <a:r>
              <a:rPr lang="en-US" b="1" dirty="0" smtClean="0">
                <a:latin typeface="Arial" pitchFamily="34" charset="0"/>
                <a:cs typeface="Arial" pitchFamily="34" charset="0"/>
              </a:rPr>
              <a:t> Through a Radical Mechanism</a:t>
            </a:r>
          </a:p>
          <a:p>
            <a:pPr>
              <a:spcBef>
                <a:spcPts val="624"/>
              </a:spcBef>
              <a:spcAft>
                <a:spcPts val="1200"/>
              </a:spcAft>
            </a:pPr>
            <a:r>
              <a:rPr lang="en-US" b="1" dirty="0" smtClean="0">
                <a:latin typeface="Arial" pitchFamily="34" charset="0"/>
                <a:cs typeface="Arial" pitchFamily="34" charset="0"/>
              </a:rPr>
              <a:t>25.4 Key Steps in Nucleotide Biosynthesis Are Regulated by Feedback Inhibition</a:t>
            </a:r>
          </a:p>
          <a:p>
            <a:pPr>
              <a:spcBef>
                <a:spcPts val="624"/>
              </a:spcBef>
              <a:spcAft>
                <a:spcPts val="1200"/>
              </a:spcAft>
            </a:pPr>
            <a:r>
              <a:rPr lang="en-US" b="1" dirty="0" smtClean="0">
                <a:latin typeface="Arial" pitchFamily="34" charset="0"/>
                <a:cs typeface="Arial" pitchFamily="34" charset="0"/>
              </a:rPr>
              <a:t>25.5 Disruptions in Nucleotide Metabolism Can Cause Pathological Conditions</a:t>
            </a:r>
          </a:p>
        </p:txBody>
      </p:sp>
    </p:spTree>
    <p:extLst>
      <p:ext uri="{BB962C8B-B14F-4D97-AF65-F5344CB8AC3E}">
        <p14:creationId xmlns:p14="http://schemas.microsoft.com/office/powerpoint/2010/main" val="3647361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dirty="0">
                <a:solidFill>
                  <a:srgbClr val="843C0C"/>
                </a:solidFill>
                <a:latin typeface="Arial" pitchFamily="34" charset="0"/>
                <a:cs typeface="Arial" pitchFamily="34" charset="0"/>
              </a:rPr>
              <a:t>Stable </a:t>
            </a:r>
            <a:r>
              <a:rPr lang="en-US" dirty="0" smtClean="0">
                <a:solidFill>
                  <a:srgbClr val="843C0C"/>
                </a:solidFill>
                <a:latin typeface="Arial" pitchFamily="34" charset="0"/>
                <a:cs typeface="Arial" pitchFamily="34" charset="0"/>
              </a:rPr>
              <a:t>Radicals Other </a:t>
            </a:r>
            <a:r>
              <a:rPr lang="en-US" dirty="0">
                <a:solidFill>
                  <a:srgbClr val="843C0C"/>
                </a:solidFill>
                <a:latin typeface="Arial" pitchFamily="34" charset="0"/>
                <a:cs typeface="Arial" pitchFamily="34" charset="0"/>
              </a:rPr>
              <a:t>than </a:t>
            </a:r>
            <a:r>
              <a:rPr lang="en-US" dirty="0" err="1" smtClean="0">
                <a:solidFill>
                  <a:srgbClr val="843C0C"/>
                </a:solidFill>
                <a:latin typeface="Arial" pitchFamily="34" charset="0"/>
                <a:cs typeface="Arial" pitchFamily="34" charset="0"/>
              </a:rPr>
              <a:t>Tyrosyl</a:t>
            </a:r>
            <a:r>
              <a:rPr lang="en-US" dirty="0" smtClean="0">
                <a:solidFill>
                  <a:srgbClr val="843C0C"/>
                </a:solidFill>
                <a:latin typeface="Arial" pitchFamily="34" charset="0"/>
                <a:cs typeface="Arial" pitchFamily="34" charset="0"/>
              </a:rPr>
              <a:t> Radical Are Employed </a:t>
            </a:r>
            <a:r>
              <a:rPr lang="en-US" dirty="0">
                <a:solidFill>
                  <a:srgbClr val="843C0C"/>
                </a:solidFill>
                <a:latin typeface="Arial" pitchFamily="34" charset="0"/>
                <a:cs typeface="Arial" pitchFamily="34" charset="0"/>
              </a:rPr>
              <a:t>by </a:t>
            </a:r>
            <a:r>
              <a:rPr lang="en-US" dirty="0" smtClean="0">
                <a:solidFill>
                  <a:srgbClr val="843C0C"/>
                </a:solidFill>
                <a:latin typeface="Arial" pitchFamily="34" charset="0"/>
                <a:cs typeface="Arial" pitchFamily="34" charset="0"/>
              </a:rPr>
              <a:t>Other Ribonucleotide Reductases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2068034"/>
            <a:ext cx="8229600" cy="1632098"/>
          </a:xfrm>
        </p:spPr>
        <p:txBody>
          <a:bodyPr>
            <a:normAutofit/>
          </a:bodyPr>
          <a:lstStyle/>
          <a:p>
            <a:r>
              <a:rPr lang="en-US" dirty="0" err="1" smtClean="0">
                <a:latin typeface="Arial" pitchFamily="34" charset="0"/>
                <a:cs typeface="Arial" pitchFamily="34" charset="0"/>
              </a:rPr>
              <a:t>Reductases</a:t>
            </a:r>
            <a:r>
              <a:rPr lang="en-US" dirty="0" smtClean="0">
                <a:latin typeface="Arial" pitchFamily="34" charset="0"/>
                <a:cs typeface="Arial" pitchFamily="34" charset="0"/>
              </a:rPr>
              <a:t> </a:t>
            </a:r>
            <a:r>
              <a:rPr lang="en-US" dirty="0">
                <a:latin typeface="Arial" pitchFamily="34" charset="0"/>
                <a:cs typeface="Arial" pitchFamily="34" charset="0"/>
              </a:rPr>
              <a:t>from other organisms employ a similar reaction mechanism despite the fact that stable radicals are generated by different </a:t>
            </a:r>
            <a:r>
              <a:rPr lang="en-US" dirty="0" smtClean="0">
                <a:latin typeface="Arial" pitchFamily="34" charset="0"/>
                <a:cs typeface="Arial" pitchFamily="34" charset="0"/>
              </a:rPr>
              <a:t>processes</a:t>
            </a:r>
            <a:r>
              <a:rPr lang="en-US" sz="2600" dirty="0" smtClean="0">
                <a:latin typeface="Arial" pitchFamily="34" charset="0"/>
                <a:cs typeface="Arial" pitchFamily="34" charset="0"/>
              </a:rPr>
              <a:t>.</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14046835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Thymidylate </a:t>
            </a:r>
            <a:r>
              <a:rPr lang="en-US" dirty="0" smtClean="0">
                <a:solidFill>
                  <a:srgbClr val="843C0C"/>
                </a:solidFill>
                <a:latin typeface="Arial" pitchFamily="34" charset="0"/>
                <a:cs typeface="Arial" pitchFamily="34" charset="0"/>
              </a:rPr>
              <a:t>Is Formed </a:t>
            </a:r>
            <a:r>
              <a:rPr lang="en-US" dirty="0">
                <a:solidFill>
                  <a:srgbClr val="843C0C"/>
                </a:solidFill>
                <a:latin typeface="Arial" pitchFamily="34" charset="0"/>
                <a:cs typeface="Arial" pitchFamily="34" charset="0"/>
              </a:rPr>
              <a:t>by the </a:t>
            </a:r>
            <a:r>
              <a:rPr lang="en-US" dirty="0" smtClean="0">
                <a:solidFill>
                  <a:srgbClr val="843C0C"/>
                </a:solidFill>
                <a:latin typeface="Arial" pitchFamily="34" charset="0"/>
                <a:cs typeface="Arial" pitchFamily="34" charset="0"/>
              </a:rPr>
              <a:t>Methylation </a:t>
            </a:r>
            <a:r>
              <a:rPr lang="en-US" dirty="0">
                <a:solidFill>
                  <a:srgbClr val="843C0C"/>
                </a:solidFill>
                <a:latin typeface="Arial" pitchFamily="34" charset="0"/>
                <a:cs typeface="Arial" pitchFamily="34" charset="0"/>
              </a:rPr>
              <a:t>of </a:t>
            </a:r>
            <a:r>
              <a:rPr lang="en-US" dirty="0" err="1" smtClean="0">
                <a:solidFill>
                  <a:srgbClr val="843C0C"/>
                </a:solidFill>
                <a:latin typeface="Arial" pitchFamily="34" charset="0"/>
                <a:cs typeface="Arial" pitchFamily="34" charset="0"/>
              </a:rPr>
              <a:t>Deoxyuridylate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738423"/>
            <a:ext cx="8229600" cy="2759149"/>
          </a:xfrm>
        </p:spPr>
        <p:txBody>
          <a:bodyPr>
            <a:normAutofit/>
          </a:bodyPr>
          <a:lstStyle/>
          <a:p>
            <a:pPr>
              <a:spcBef>
                <a:spcPts val="600"/>
              </a:spcBef>
              <a:spcAft>
                <a:spcPts val="1200"/>
              </a:spcAft>
            </a:pPr>
            <a:r>
              <a:rPr lang="en-US" dirty="0" err="1" smtClean="0">
                <a:latin typeface="Arial" pitchFamily="34" charset="0"/>
                <a:cs typeface="Arial" pitchFamily="34" charset="0"/>
              </a:rPr>
              <a:t>Deoxyuridine</a:t>
            </a:r>
            <a:r>
              <a:rPr lang="en-US" dirty="0" smtClean="0">
                <a:latin typeface="Arial" pitchFamily="34" charset="0"/>
                <a:cs typeface="Arial" pitchFamily="34" charset="0"/>
              </a:rPr>
              <a:t> </a:t>
            </a:r>
            <a:r>
              <a:rPr lang="en-US" dirty="0">
                <a:latin typeface="Arial" pitchFamily="34" charset="0"/>
                <a:cs typeface="Arial" pitchFamily="34" charset="0"/>
              </a:rPr>
              <a:t>diphosphate (</a:t>
            </a:r>
            <a:r>
              <a:rPr lang="en-US" dirty="0" err="1">
                <a:latin typeface="Arial" pitchFamily="34" charset="0"/>
                <a:cs typeface="Arial" pitchFamily="34" charset="0"/>
              </a:rPr>
              <a:t>dUDP</a:t>
            </a:r>
            <a:r>
              <a:rPr lang="en-US" dirty="0">
                <a:latin typeface="Arial" pitchFamily="34" charset="0"/>
                <a:cs typeface="Arial" pitchFamily="34" charset="0"/>
              </a:rPr>
              <a:t>) is converted into </a:t>
            </a:r>
            <a:r>
              <a:rPr lang="en-US" dirty="0" err="1" smtClean="0">
                <a:latin typeface="Arial" pitchFamily="34" charset="0"/>
                <a:cs typeface="Arial" pitchFamily="34" charset="0"/>
              </a:rPr>
              <a:t>dUMP</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1200"/>
              </a:spcAft>
            </a:pPr>
            <a:r>
              <a:rPr lang="en-US" dirty="0" smtClean="0">
                <a:latin typeface="Arial" pitchFamily="34" charset="0"/>
                <a:cs typeface="Arial" pitchFamily="34" charset="0"/>
              </a:rPr>
              <a:t>Thymidylate </a:t>
            </a:r>
            <a:r>
              <a:rPr lang="en-US" dirty="0">
                <a:latin typeface="Arial" pitchFamily="34" charset="0"/>
                <a:cs typeface="Arial" pitchFamily="34" charset="0"/>
              </a:rPr>
              <a:t>synthase adds a methyl group to </a:t>
            </a:r>
            <a:r>
              <a:rPr lang="en-US" dirty="0" err="1">
                <a:latin typeface="Arial" pitchFamily="34" charset="0"/>
                <a:cs typeface="Arial" pitchFamily="34" charset="0"/>
              </a:rPr>
              <a:t>dUMP</a:t>
            </a:r>
            <a:r>
              <a:rPr lang="en-US" dirty="0">
                <a:latin typeface="Arial" pitchFamily="34" charset="0"/>
                <a:cs typeface="Arial" pitchFamily="34" charset="0"/>
              </a:rPr>
              <a:t> to form thymidylate in a reaction that requires </a:t>
            </a:r>
            <a:r>
              <a:rPr lang="en-US" i="1" dirty="0">
                <a:latin typeface="Arial" pitchFamily="34" charset="0"/>
                <a:cs typeface="Arial" pitchFamily="34" charset="0"/>
              </a:rPr>
              <a:t>N</a:t>
            </a:r>
            <a:r>
              <a:rPr lang="en-US" baseline="30000" dirty="0">
                <a:latin typeface="Arial" pitchFamily="34" charset="0"/>
                <a:cs typeface="Arial" pitchFamily="34" charset="0"/>
              </a:rPr>
              <a:t>5</a:t>
            </a:r>
            <a:r>
              <a:rPr lang="en-US" dirty="0">
                <a:latin typeface="Arial" pitchFamily="34" charset="0"/>
                <a:cs typeface="Arial" pitchFamily="34" charset="0"/>
              </a:rPr>
              <a:t>, </a:t>
            </a:r>
            <a:r>
              <a:rPr lang="en-US" i="1" dirty="0" smtClean="0">
                <a:latin typeface="Arial" pitchFamily="34" charset="0"/>
                <a:cs typeface="Arial" pitchFamily="34" charset="0"/>
              </a:rPr>
              <a:t>N</a:t>
            </a:r>
            <a:r>
              <a:rPr lang="en-US" baseline="30000" dirty="0" smtClean="0">
                <a:latin typeface="Arial" pitchFamily="34" charset="0"/>
                <a:cs typeface="Arial" pitchFamily="34" charset="0"/>
              </a:rPr>
              <a:t>10</a:t>
            </a:r>
            <a:r>
              <a:rPr lang="en-US" dirty="0" smtClean="0">
                <a:latin typeface="Arial" pitchFamily="34" charset="0"/>
                <a:cs typeface="Arial" pitchFamily="34" charset="0"/>
              </a:rPr>
              <a:t>-methylenetetrahydrofolate.</a:t>
            </a:r>
            <a:endParaRPr lang="en-US" dirty="0">
              <a:latin typeface="Arial" pitchFamily="34" charset="0"/>
              <a:cs typeface="Arial" pitchFamily="34" charset="0"/>
            </a:endParaRPr>
          </a:p>
        </p:txBody>
      </p:sp>
    </p:spTree>
    <p:extLst>
      <p:ext uri="{BB962C8B-B14F-4D97-AF65-F5344CB8AC3E}">
        <p14:creationId xmlns:p14="http://schemas.microsoft.com/office/powerpoint/2010/main" val="718932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Thymidylate </a:t>
            </a:r>
            <a:r>
              <a:rPr lang="en-US" dirty="0" smtClean="0">
                <a:solidFill>
                  <a:srgbClr val="843C0C"/>
                </a:solidFill>
                <a:latin typeface="Arial" pitchFamily="34" charset="0"/>
                <a:cs typeface="Arial" pitchFamily="34" charset="0"/>
              </a:rPr>
              <a:t>Synthesis</a:t>
            </a:r>
            <a:endParaRPr lang="en-US" dirty="0">
              <a:solidFill>
                <a:srgbClr val="843C0C"/>
              </a:solidFill>
              <a:latin typeface="Arial" pitchFamily="34" charset="0"/>
              <a:cs typeface="Arial" pitchFamily="34" charset="0"/>
            </a:endParaRPr>
          </a:p>
        </p:txBody>
      </p:sp>
      <p:pic>
        <p:nvPicPr>
          <p:cNvPr id="11" name="Picture 2" descr="Pathways to produce Thymidylate (T M P) are shown.&#10;N superscript 5, N superscript 10 Methylenetetrahydrofolate has three rings that are fused together. The hexagonal ring 1 has vertex 1 at the top and the other vertices in a clockwise direction with N at vertex 1, vertices 2 and 3 bonded to hexagonal ring 2, vertex 4 double bonded to O, H N at vertex 5, vertex 6 bonded to H 2 N, and a double bond between vertices 6 and 1 and vertices 2 and 3. Hexagonal ring 2 with vertex 1 at the top and other vertices in a clockwise direction has N H at the center of vertex 1, vertices 3 and 4 fused with a pentagonal ring, H bonded at vertex 3, N at vertex 4, and vertices 5 and 6 fused with hexagonal ring 1. The pentagonal ring has vertex 1 at the top and the other vertices in a clockwise direction with vertices 1 and 5 fused with the hexagonal ring, N at vertex 3 and further bonded to R, and H 2 C at vertex 4. With the addition of H, a new structure is produced with hexagonal ring 1 with vertex 1 at the top and the other vertices in a clockwise direction with N at vertex 1, vertices 2 and 3 bonded to hexagonal ring 2, vertex 4 double bonded to O, H N at vertex 5, vertex 6 bonded to H 2 N, and a double bond between vertices 6 and 1 and vertices 2 and 3. Hexagonal ring 2 with vertex 1 at the top and the other vertices in a clockwise direction, has N H at vertex 1, H C H 2 H N R at vertex 3, N double bond C H 2 at  vertex 4, and vertices 5 and 6 fused with hexagonal ring 1. After several steps, this gives hexagonal ring 1 with vertex 1 at the top and the other vertices in a clockwise direction with N at vertex 1, vertices 2 and 3 bonded to hexagonal ring 2, vertex 4 double bonded to O, H N at vertex 5, vertex 6 bonded to H 2 N, and a double bond between vertices 6 and 1 and vertices 2 and 3. Hexagonal ring 2 with vertex 1 at the top and other vertices in a clockwise direction has N H at vertex 1, C H 2 H N R bonded to vertex 3, N at vertex 4, and vertices 5 and 6 fused with hexagonal ring 1. A double bond is between vertices 3 and 4 of hexagonal ring 2. Another reaction shows Deoxyuridine monophosphate (d U M P), a hexagonal ring with vertex 1 at the top and other vertices in a clockwise direction as vertex 1 double bonded to O, vertex 2 bonded to H, vertex 3 bonded to H, N at vertex 4 and further bonded  todeoxyribose -P, vertex 5 double bonded to O, and H N at vertex 6. With the addition of enzyme bondd to S H, it produces a hexagonal ring with vertex 1 at the top and the other vertices in a clockwise direction as vertex 1 to single bond O 1 negative charge, vertex 2 to H, vertex 3 to H and S (enzyme), N at vertex 4 and further bonded to deoxyribose -P, vertex 5 bonded to double bond O, H N at vertex 6, And a double bond is between vertices 1 and 2. After several steps, this gives Thymidylate T M P, a hexagonal ring, with vertex 1 at the top and other vertices in a clockwise direction as vertex 1 double bonded to O, vertex 2 bonded to C H 2 single bond H, vertex 3 bonded to H, N single bond deoxyribosep at vertex 4, vertex 5 double bonded to O, and H N at vertex 6. H S single bond enzyme is also presen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58140" y="2009557"/>
            <a:ext cx="8427720" cy="413326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875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6446" y="288778"/>
            <a:ext cx="8591107" cy="1143000"/>
          </a:xfrm>
        </p:spPr>
        <p:txBody>
          <a:bodyPr>
            <a:noAutofit/>
          </a:bodyPr>
          <a:lstStyle/>
          <a:p>
            <a:r>
              <a:rPr lang="en-US" dirty="0" err="1">
                <a:solidFill>
                  <a:srgbClr val="843C0C"/>
                </a:solidFill>
                <a:latin typeface="Arial" pitchFamily="34" charset="0"/>
                <a:cs typeface="Arial" pitchFamily="34" charset="0"/>
              </a:rPr>
              <a:t>Dihydrofolate</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Reductase Catalyzes </a:t>
            </a:r>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Regeneration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Tetrahydrofolate</a:t>
            </a:r>
            <a:r>
              <a:rPr lang="en-US" dirty="0">
                <a:solidFill>
                  <a:srgbClr val="843C0C"/>
                </a:solidFill>
                <a:latin typeface="Arial" pitchFamily="34" charset="0"/>
                <a:cs typeface="Arial" pitchFamily="34" charset="0"/>
              </a:rPr>
              <a:t>, a </a:t>
            </a:r>
            <a:r>
              <a:rPr lang="en-US" dirty="0" smtClean="0">
                <a:solidFill>
                  <a:srgbClr val="843C0C"/>
                </a:solidFill>
                <a:latin typeface="Arial" pitchFamily="34" charset="0"/>
                <a:cs typeface="Arial" pitchFamily="34" charset="0"/>
              </a:rPr>
              <a:t>One-carbon Carrier</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199" y="1923217"/>
            <a:ext cx="8229600" cy="1021079"/>
          </a:xfrm>
        </p:spPr>
        <p:txBody>
          <a:bodyPr>
            <a:normAutofit/>
          </a:bodyPr>
          <a:lstStyle/>
          <a:p>
            <a:r>
              <a:rPr lang="en-US" dirty="0" err="1">
                <a:latin typeface="Arial" pitchFamily="34" charset="0"/>
                <a:cs typeface="Arial" pitchFamily="34" charset="0"/>
              </a:rPr>
              <a:t>Dihydrofolate</a:t>
            </a:r>
            <a:r>
              <a:rPr lang="en-US" dirty="0">
                <a:latin typeface="Arial" pitchFamily="34" charset="0"/>
                <a:cs typeface="Arial" pitchFamily="34" charset="0"/>
              </a:rPr>
              <a:t> reductase regenerates tetrahydrofolate from </a:t>
            </a:r>
            <a:r>
              <a:rPr lang="en-US" dirty="0" err="1" smtClean="0">
                <a:latin typeface="Arial" pitchFamily="34" charset="0"/>
                <a:cs typeface="Arial" pitchFamily="34" charset="0"/>
              </a:rPr>
              <a:t>dihydrofolate</a:t>
            </a:r>
            <a:r>
              <a:rPr lang="en-US" dirty="0" smtClean="0">
                <a:latin typeface="Arial" pitchFamily="34" charset="0"/>
                <a:cs typeface="Arial" pitchFamily="34" charset="0"/>
              </a:rPr>
              <a:t>.</a:t>
            </a:r>
            <a:endParaRPr lang="en-US" dirty="0">
              <a:latin typeface="Arial" pitchFamily="34" charset="0"/>
              <a:cs typeface="Arial" pitchFamily="34" charset="0"/>
            </a:endParaRPr>
          </a:p>
        </p:txBody>
      </p:sp>
      <p:pic>
        <p:nvPicPr>
          <p:cNvPr id="11" name="Picture 2" descr="The conversion of Dihydrofolate, NADP, and H plus to Tetrahydrofolate and NADP plus is shown. A reaction shows that the addition of H plus to Dihydrofolate gives Tetrahydrofolate.&#10;Dihydrofolate is a hexagonal ring with vertex 1 at the top and the other vertices in a clockwise direction with N at vertex 1, vertices 2 and 3 bonded to hexagonal ring 2, vertex 4 double bonded to O, H N at vertex 5, vertex 6 bonded to H 2 N, and a double bond between vertices 6 and 1 and vertices 2 and 3. Hexagonal ring 2 with vertex 1 at the top and other vertices in a clockwise direction has N H at the center of vertex 1, CHN hexagon ring C O NH C H COO 1 negative charge C C COO 1 negative charge at vertex 3, N at vertex 4, and vertices 5 and 6 fused with hexagonal ring 1, and a double bond between vertices 3 and 4. Tetrahydrofolate is a hexagonal ring with vertex 1 at the top and the other vertices in a clockwise direction with N at vertex 1, vertices 2 and 3 bonded to hexagonal ring 2, vertex 4 double bonded to O, H N at vertex 5, vertex 6 bonded to H 2 N, and a double bond between vertices 6 and 1 and vertices 2 and 3. Hexagonal ring 2 with vertex 1 at the top and other vertices in a clockwise direction has N H at the center of vertex 1, CHCHN hexagon ring CONHCHCOO 1 negative charge CCCOO 1 negative charge at vertex 3, NH at vertex 4, and vertices 5 and 6 fused with hexagonal ring 1."/>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457200" y="3435736"/>
            <a:ext cx="8229600" cy="21698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918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11" y="274638"/>
            <a:ext cx="9005777" cy="1143000"/>
          </a:xfrm>
        </p:spPr>
        <p:txBody>
          <a:bodyPr>
            <a:noAutofit/>
          </a:bodyPr>
          <a:lstStyle/>
          <a:p>
            <a:r>
              <a:rPr lang="en-US" dirty="0">
                <a:solidFill>
                  <a:srgbClr val="843C0C"/>
                </a:solidFill>
                <a:latin typeface="Arial" pitchFamily="34" charset="0"/>
                <a:cs typeface="Arial" pitchFamily="34" charset="0"/>
              </a:rPr>
              <a:t>Several </a:t>
            </a:r>
            <a:r>
              <a:rPr lang="en-US" dirty="0" smtClean="0">
                <a:solidFill>
                  <a:srgbClr val="843C0C"/>
                </a:solidFill>
                <a:latin typeface="Arial" pitchFamily="34" charset="0"/>
                <a:cs typeface="Arial" pitchFamily="34" charset="0"/>
              </a:rPr>
              <a:t>Valuable Anticancer Drugs Block </a:t>
            </a:r>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Synthesis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Thymidylate (1/3)</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542261" y="1929810"/>
            <a:ext cx="8229600" cy="3035595"/>
          </a:xfrm>
        </p:spPr>
        <p:txBody>
          <a:bodyPr>
            <a:normAutofit/>
          </a:bodyPr>
          <a:lstStyle/>
          <a:p>
            <a:pPr>
              <a:spcBef>
                <a:spcPts val="600"/>
              </a:spcBef>
              <a:spcAft>
                <a:spcPts val="1200"/>
              </a:spcAft>
            </a:pPr>
            <a:r>
              <a:rPr lang="en-US" dirty="0">
                <a:latin typeface="Arial" pitchFamily="34" charset="0"/>
                <a:cs typeface="Arial" pitchFamily="34" charset="0"/>
              </a:rPr>
              <a:t>Thymidylate synthase and </a:t>
            </a:r>
            <a:r>
              <a:rPr lang="en-US" dirty="0" err="1">
                <a:latin typeface="Arial" pitchFamily="34" charset="0"/>
                <a:cs typeface="Arial" pitchFamily="34" charset="0"/>
              </a:rPr>
              <a:t>dihydrofolate</a:t>
            </a:r>
            <a:r>
              <a:rPr lang="en-US" dirty="0">
                <a:latin typeface="Arial" pitchFamily="34" charset="0"/>
                <a:cs typeface="Arial" pitchFamily="34" charset="0"/>
              </a:rPr>
              <a:t> reductase are targets of chemotherapy for cancer </a:t>
            </a:r>
            <a:r>
              <a:rPr lang="en-US" dirty="0" smtClean="0">
                <a:latin typeface="Arial" pitchFamily="34" charset="0"/>
                <a:cs typeface="Arial" pitchFamily="34" charset="0"/>
              </a:rPr>
              <a:t>treatment.</a:t>
            </a:r>
            <a:endParaRPr lang="en-US" dirty="0">
              <a:latin typeface="Arial" pitchFamily="34" charset="0"/>
              <a:cs typeface="Arial" pitchFamily="34" charset="0"/>
            </a:endParaRPr>
          </a:p>
          <a:p>
            <a:pPr>
              <a:spcBef>
                <a:spcPts val="600"/>
              </a:spcBef>
              <a:spcAft>
                <a:spcPts val="1200"/>
              </a:spcAft>
            </a:pPr>
            <a:r>
              <a:rPr lang="en-US" dirty="0">
                <a:latin typeface="Arial" pitchFamily="34" charset="0"/>
                <a:cs typeface="Arial" pitchFamily="34" charset="0"/>
              </a:rPr>
              <a:t>Fluorouracil is converted into </a:t>
            </a:r>
            <a:r>
              <a:rPr lang="en-US" dirty="0" err="1">
                <a:latin typeface="Arial" pitchFamily="34" charset="0"/>
                <a:cs typeface="Arial" pitchFamily="34" charset="0"/>
              </a:rPr>
              <a:t>fluorodeoxyuridylate</a:t>
            </a:r>
            <a:r>
              <a:rPr lang="en-US" dirty="0">
                <a:latin typeface="Arial" pitchFamily="34" charset="0"/>
                <a:cs typeface="Arial" pitchFamily="34" charset="0"/>
              </a:rPr>
              <a:t> (F-</a:t>
            </a:r>
            <a:r>
              <a:rPr lang="en-US" dirty="0" err="1">
                <a:latin typeface="Arial" pitchFamily="34" charset="0"/>
                <a:cs typeface="Arial" pitchFamily="34" charset="0"/>
              </a:rPr>
              <a:t>dUMP</a:t>
            </a:r>
            <a:r>
              <a:rPr lang="en-US" dirty="0">
                <a:latin typeface="Arial" pitchFamily="34" charset="0"/>
                <a:cs typeface="Arial" pitchFamily="34" charset="0"/>
              </a:rPr>
              <a:t>) by cancer cells. F-</a:t>
            </a:r>
            <a:r>
              <a:rPr lang="en-US" dirty="0" err="1">
                <a:latin typeface="Arial" pitchFamily="34" charset="0"/>
                <a:cs typeface="Arial" pitchFamily="34" charset="0"/>
              </a:rPr>
              <a:t>dUMP</a:t>
            </a:r>
            <a:r>
              <a:rPr lang="en-US" dirty="0">
                <a:latin typeface="Arial" pitchFamily="34" charset="0"/>
                <a:cs typeface="Arial" pitchFamily="34" charset="0"/>
              </a:rPr>
              <a:t> is a suicide inhibitor of thymidylate </a:t>
            </a:r>
            <a:r>
              <a:rPr lang="en-US" dirty="0" smtClean="0">
                <a:latin typeface="Arial" pitchFamily="34" charset="0"/>
                <a:cs typeface="Arial" pitchFamily="34" charset="0"/>
              </a:rPr>
              <a:t>synthase.</a:t>
            </a:r>
            <a:endParaRPr lang="en-US" dirty="0">
              <a:latin typeface="Arial" pitchFamily="34" charset="0"/>
              <a:cs typeface="Arial" pitchFamily="34" charset="0"/>
            </a:endParaRPr>
          </a:p>
        </p:txBody>
      </p:sp>
    </p:spTree>
    <p:extLst>
      <p:ext uri="{BB962C8B-B14F-4D97-AF65-F5344CB8AC3E}">
        <p14:creationId xmlns:p14="http://schemas.microsoft.com/office/powerpoint/2010/main" val="30755061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76" y="323013"/>
            <a:ext cx="8963247" cy="1143000"/>
          </a:xfrm>
        </p:spPr>
        <p:txBody>
          <a:bodyPr>
            <a:noAutofit/>
          </a:bodyPr>
          <a:lstStyle/>
          <a:p>
            <a:r>
              <a:rPr lang="en-US" dirty="0">
                <a:solidFill>
                  <a:srgbClr val="843C0C"/>
                </a:solidFill>
                <a:latin typeface="Arial" pitchFamily="34" charset="0"/>
                <a:cs typeface="Arial" pitchFamily="34" charset="0"/>
              </a:rPr>
              <a:t>Several Valuable Anticancer Drugs Block the Synthesis of Thymidylate </a:t>
            </a:r>
            <a:r>
              <a:rPr lang="en-US" dirty="0" smtClean="0">
                <a:solidFill>
                  <a:srgbClr val="843C0C"/>
                </a:solidFill>
                <a:latin typeface="Arial" pitchFamily="34" charset="0"/>
                <a:cs typeface="Arial" pitchFamily="34" charset="0"/>
              </a:rPr>
              <a:t>(2/3</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1"/>
            <a:ext cx="8229600" cy="2727960"/>
          </a:xfrm>
        </p:spPr>
        <p:txBody>
          <a:bodyPr>
            <a:normAutofit/>
          </a:bodyPr>
          <a:lstStyle/>
          <a:p>
            <a:pPr>
              <a:spcBef>
                <a:spcPts val="600"/>
              </a:spcBef>
              <a:spcAft>
                <a:spcPts val="1200"/>
              </a:spcAft>
            </a:pPr>
            <a:r>
              <a:rPr lang="en-US" dirty="0">
                <a:latin typeface="Arial" pitchFamily="34" charset="0"/>
                <a:cs typeface="Arial" pitchFamily="34" charset="0"/>
              </a:rPr>
              <a:t>Aminopterin and methotrexate prevent thymidylate synthesis by inhibiting </a:t>
            </a:r>
            <a:r>
              <a:rPr lang="en-US" dirty="0" err="1">
                <a:latin typeface="Arial" pitchFamily="34" charset="0"/>
                <a:cs typeface="Arial" pitchFamily="34" charset="0"/>
              </a:rPr>
              <a:t>dihydrofolate</a:t>
            </a:r>
            <a:r>
              <a:rPr lang="en-US" dirty="0">
                <a:latin typeface="Arial" pitchFamily="34" charset="0"/>
                <a:cs typeface="Arial" pitchFamily="34" charset="0"/>
              </a:rPr>
              <a:t> reductase, the enzyme that regenerates a required cofactor for thymidylate </a:t>
            </a:r>
            <a:r>
              <a:rPr lang="en-US" dirty="0" err="1" smtClean="0">
                <a:latin typeface="Arial" pitchFamily="34" charset="0"/>
                <a:cs typeface="Arial" pitchFamily="34" charset="0"/>
              </a:rPr>
              <a:t>synthase</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1200"/>
              </a:spcAft>
            </a:pPr>
            <a:r>
              <a:rPr lang="en-US" dirty="0">
                <a:latin typeface="Arial" pitchFamily="34" charset="0"/>
                <a:cs typeface="Arial" pitchFamily="34" charset="0"/>
              </a:rPr>
              <a:t>Aminopterin and methotrexate are competitive inhibitors of the </a:t>
            </a:r>
            <a:r>
              <a:rPr lang="en-US" dirty="0" smtClean="0">
                <a:latin typeface="Arial" pitchFamily="34" charset="0"/>
                <a:cs typeface="Arial" pitchFamily="34" charset="0"/>
              </a:rPr>
              <a:t>reductase.</a:t>
            </a:r>
            <a:endParaRPr lang="en-US" dirty="0">
              <a:latin typeface="Arial" pitchFamily="34" charset="0"/>
              <a:cs typeface="Arial" pitchFamily="34" charset="0"/>
            </a:endParaRPr>
          </a:p>
        </p:txBody>
      </p:sp>
      <p:pic>
        <p:nvPicPr>
          <p:cNvPr id="11" name="Picture 2" descr="An illustration shows Aminopterin (R double bond H) or methotrexate (R double bond C H 3).&#10;Hexagonal ring 1 has vertex 1 at the top left and the other vertices in a clockwise direction with N at vertex 1, vertices 2 and 3 further bonded to hexagonal ring 2, vertex 4 bonded to N H 2, N at vertex 5, H 2 N bonded to vertex 6, And a double bond between vertices 1 and 6, vertices 2 and 3, and vertices 4 and 5. Hexagonal ring 2 has vertex 1 at the top left and other vertices in a clockwise direction with N at vertex 1, vertex 4 bonded to N, vertex 3 bonded to C H 2 N R with N further bonded to a hexagonal ring 3 with vertex 1 at top left, a double bond between vertices 1 and 2, vertices 3 and 4, and vertices 5 and 6. Vertex 3 is further bonded to C double bonded to O, H N H C O O negative charge C H 2 C H 2 C O O 1 negative charg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219477" y="4596538"/>
            <a:ext cx="6705046" cy="18652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8834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Anticancer </a:t>
            </a:r>
            <a:r>
              <a:rPr lang="en-US" dirty="0" smtClean="0">
                <a:solidFill>
                  <a:srgbClr val="843C0C"/>
                </a:solidFill>
                <a:latin typeface="Arial" pitchFamily="34" charset="0"/>
                <a:cs typeface="Arial" pitchFamily="34" charset="0"/>
              </a:rPr>
              <a:t>Drug Targets</a:t>
            </a:r>
            <a:endParaRPr lang="en-US" dirty="0">
              <a:solidFill>
                <a:srgbClr val="843C0C"/>
              </a:solidFill>
              <a:latin typeface="Arial" pitchFamily="34" charset="0"/>
              <a:cs typeface="Arial" pitchFamily="34" charset="0"/>
            </a:endParaRPr>
          </a:p>
        </p:txBody>
      </p:sp>
      <p:pic>
        <p:nvPicPr>
          <p:cNvPr id="11" name="Picture 2" descr="A flow chart shows the De novo pathway for Anticancer drug targets.&#10;The path is as follows. Fluorouracil is converted into Fluorodeoxyuridylate (suicide inhibitor) which leads to the catalytic cycle. The cycle starts with the irreversible reaction, Dump reacts in the presence of Thymidylate synthase to give dTMP and Dihydrofolate. Aminoprotein and methotrexate (amethopterin) irreversibly reacts with Dihydrofolate, NADP, and H plus in the presence Dihydrofolate reductase to give NADP plus and Tetrahydrofolate. Tetrahydrofolate with the addition Serine reacts to give N 5, N 10- Methylene-tetrahydrofolate and dUMP. The cycle continu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165603" y="1723601"/>
            <a:ext cx="4812795" cy="45705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225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Suicide </a:t>
            </a:r>
            <a:r>
              <a:rPr lang="en-US" dirty="0" smtClean="0">
                <a:solidFill>
                  <a:srgbClr val="843C0C"/>
                </a:solidFill>
                <a:latin typeface="Arial" pitchFamily="34" charset="0"/>
                <a:cs typeface="Arial" pitchFamily="34" charset="0"/>
              </a:rPr>
              <a:t>Inhibition</a:t>
            </a:r>
            <a:endParaRPr lang="en-US" dirty="0">
              <a:solidFill>
                <a:srgbClr val="843C0C"/>
              </a:solidFill>
              <a:latin typeface="Arial" pitchFamily="34" charset="0"/>
              <a:cs typeface="Arial" pitchFamily="34" charset="0"/>
            </a:endParaRPr>
          </a:p>
        </p:txBody>
      </p:sp>
      <p:pic>
        <p:nvPicPr>
          <p:cNvPr id="11" name="Picture 2" descr="An illustration shows that Fluorodeoxyuridylate plus N superscript 5, N superscript 10 and Enzyme bonded to S H yields a Stable adduct.&#10;Fluorodeoxyuridylate is a hexagonal ring with vertex 1 at the top and the other vertices in the clockwise direction as double bonded O at vertex 1, vertex 2 bonded to F, Vertex 3 bonded to H, and a double bond between vertices 2 and 3. N single bond deoxyribose P is at vertex 4, double bonded O isat vertex 5, and H N is at vertex 6. N superscript 5, N superscript 10 Methylenetetrahydrofolate is a hexagonal ring with vertex 1 at the top and other vertices in a clockwise direction as N at vertex 1, vertices 2 and 3 bonded to hexagonal ring 2 and sharing a double bond, vertex 4 double bonded to O, H N at vertex 5, H 2 N bonded to vertex 6, and a double bond between vertices 6 and 1. Hexagonal ring 2 with the top vertex as 1 and the other vertices in a clockwise direction has N H at the center of vertex 1, H attached to vertex 3, N bonded to vertex 4, and vertices 3 and 4 bonded to vertices 1 and 5 of a pentagonal ring. The pentagonal ring with vertex 1 at the top has vertex 3 bonded to N single bond R, and vertex 4 bonded to H 2 C. The Stable adduct has a hexagonal ring with vertex 1 at the top and the other vertices in a clockwise direction as N at vertex 1, vertices 2 and 3 bonded to another hexagonal ring 2 and sharing a double bond, vertex 4 bonded to double bond O, H N at vertex 5, H2 N bonded to vertex 6, and a double bond between vertices 6 and 1. Hexagonal ring 2 with the top vertex as 1 and the other vertices in a clockwise direction has N H at the center of vertex 1, H C H 2 H N R attached to vertex 3, N single bond C H 2 at vertex 4, and C H 2 further bonded to vertex 2 of a hexagonal ring with vertex 1 at the top and the other vertices in a clockwise direction as double bond O at vertex 1, vertex 2 bonded to F, vertex 3 bonded to H and S enzyme, a double bond between vertices 2 and 3, N single bond deoxyribose P at vertex 4, and H N at vertex 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74286" y="2273390"/>
            <a:ext cx="7395428" cy="324349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124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79" y="246248"/>
            <a:ext cx="9027042" cy="1143000"/>
          </a:xfrm>
        </p:spPr>
        <p:txBody>
          <a:bodyPr>
            <a:noAutofit/>
          </a:bodyPr>
          <a:lstStyle/>
          <a:p>
            <a:r>
              <a:rPr lang="en-US" dirty="0">
                <a:solidFill>
                  <a:srgbClr val="843C0C"/>
                </a:solidFill>
                <a:latin typeface="Arial" pitchFamily="34" charset="0"/>
                <a:cs typeface="Arial" pitchFamily="34" charset="0"/>
              </a:rPr>
              <a:t>Several Valuable Anticancer Drugs Block the Synthesis of Thymidylate </a:t>
            </a:r>
            <a:r>
              <a:rPr lang="en-US" dirty="0" smtClean="0">
                <a:solidFill>
                  <a:srgbClr val="843C0C"/>
                </a:solidFill>
                <a:latin typeface="Arial" pitchFamily="34" charset="0"/>
                <a:cs typeface="Arial" pitchFamily="34" charset="0"/>
              </a:rPr>
              <a:t>(3/3</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4" name="Content Placeholder 3"/>
          <p:cNvSpPr>
            <a:spLocks noGrp="1"/>
          </p:cNvSpPr>
          <p:nvPr>
            <p:ph idx="1"/>
          </p:nvPr>
        </p:nvSpPr>
        <p:spPr>
          <a:xfrm>
            <a:off x="457200" y="1600200"/>
            <a:ext cx="8229600" cy="2194559"/>
          </a:xfrm>
        </p:spPr>
        <p:txBody>
          <a:bodyPr>
            <a:normAutofit/>
          </a:bodyPr>
          <a:lstStyle/>
          <a:p>
            <a:pPr>
              <a:spcAft>
                <a:spcPts val="600"/>
              </a:spcAft>
            </a:pPr>
            <a:r>
              <a:rPr lang="en-US" dirty="0">
                <a:latin typeface="Arial" pitchFamily="34" charset="0"/>
                <a:cs typeface="Arial" pitchFamily="34" charset="0"/>
              </a:rPr>
              <a:t>The folate analog trimethoprim has antibacterial and antiprotozoal </a:t>
            </a:r>
            <a:r>
              <a:rPr lang="en-US" dirty="0" smtClean="0">
                <a:latin typeface="Arial" pitchFamily="34" charset="0"/>
                <a:cs typeface="Arial" pitchFamily="34" charset="0"/>
              </a:rPr>
              <a:t>activity.</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Trimethoprim does not inhibit mammalian </a:t>
            </a:r>
            <a:r>
              <a:rPr lang="en-US" dirty="0" err="1">
                <a:latin typeface="Arial" pitchFamily="34" charset="0"/>
                <a:cs typeface="Arial" pitchFamily="34" charset="0"/>
              </a:rPr>
              <a:t>dihydrofolate</a:t>
            </a:r>
            <a:r>
              <a:rPr lang="en-US" dirty="0">
                <a:latin typeface="Arial" pitchFamily="34" charset="0"/>
                <a:cs typeface="Arial" pitchFamily="34" charset="0"/>
              </a:rPr>
              <a:t> </a:t>
            </a:r>
            <a:r>
              <a:rPr lang="en-US" dirty="0" smtClean="0">
                <a:latin typeface="Arial" pitchFamily="34" charset="0"/>
                <a:cs typeface="Arial" pitchFamily="34" charset="0"/>
              </a:rPr>
              <a:t>reductase.</a:t>
            </a:r>
            <a:endParaRPr lang="en-US" dirty="0">
              <a:latin typeface="Arial" pitchFamily="34" charset="0"/>
              <a:cs typeface="Arial" pitchFamily="34" charset="0"/>
            </a:endParaRPr>
          </a:p>
        </p:txBody>
      </p:sp>
      <p:pic>
        <p:nvPicPr>
          <p:cNvPr id="11" name="Picture 2" descr="The molecular structure of Trimethoprim is shown.&#10;Two hexagonal rings are linked by C H 2 at vertex 2 from bezene 1 and 6 from hexagonal ring 2. Hexagonal ring 1 with vertex 1 at the top and the other vertices in a clockwise direction has vertex 1 bonded to N H 2, vertex 2 linked with hexagonal ring 2 via C H 2, N at vertex 4, H 2 N bonded to vertex 5, N at vertex 6, and a double bond between vertices 2 and 3, vertices 4 and 5, and vertices 1 and 6. Hexagonal ring 2 with vertex 1 at the top and the other vertices in a clockwise direction has vertex 2 bonded to O C H 3, vertex 3 bonded to O C H 3, vertex 4 bonded to O C H 3, and vertex 6 linked with hexagonal ring 1. A double bond is between vertices 1 and 2, vertices 3 and 4 and vertices 5 and 6."/>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498336" y="3999902"/>
            <a:ext cx="5926269" cy="24753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67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274638"/>
            <a:ext cx="8473440" cy="1143000"/>
          </a:xfrm>
        </p:spPr>
        <p:txBody>
          <a:bodyPr>
            <a:noAutofit/>
          </a:bodyPr>
          <a:lstStyle/>
          <a:p>
            <a:r>
              <a:rPr lang="en-US" dirty="0" smtClean="0">
                <a:solidFill>
                  <a:srgbClr val="843C0C"/>
                </a:solidFill>
                <a:latin typeface="Arial" pitchFamily="34" charset="0"/>
                <a:cs typeface="Arial" pitchFamily="34" charset="0"/>
              </a:rPr>
              <a:t>Section 25.4 </a:t>
            </a:r>
            <a:r>
              <a:rPr lang="en-US" dirty="0">
                <a:solidFill>
                  <a:srgbClr val="843C0C"/>
                </a:solidFill>
                <a:latin typeface="Arial" pitchFamily="34" charset="0"/>
                <a:cs typeface="Arial" pitchFamily="34" charset="0"/>
              </a:rPr>
              <a:t>Key Steps in Nucleotide Biosynthesis Are Regulated by Feedback </a:t>
            </a:r>
            <a:r>
              <a:rPr lang="en-US" dirty="0" smtClean="0">
                <a:solidFill>
                  <a:srgbClr val="843C0C"/>
                </a:solidFill>
                <a:latin typeface="Arial" pitchFamily="34" charset="0"/>
                <a:cs typeface="Arial" pitchFamily="34" charset="0"/>
              </a:rPr>
              <a:t>Inhibition</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844748"/>
            <a:ext cx="8229600" cy="2004237"/>
          </a:xfrm>
        </p:spPr>
        <p:txBody>
          <a:bodyPr>
            <a:normAutofit/>
          </a:bodyPr>
          <a:lstStyle/>
          <a:p>
            <a:pPr>
              <a:spcAft>
                <a:spcPts val="1200"/>
              </a:spcAft>
            </a:pPr>
            <a:r>
              <a:rPr lang="en-US" dirty="0">
                <a:latin typeface="Arial" pitchFamily="34" charset="0"/>
                <a:cs typeface="Arial" pitchFamily="34" charset="0"/>
              </a:rPr>
              <a:t>Aspartate </a:t>
            </a:r>
            <a:r>
              <a:rPr lang="en-US" dirty="0" err="1">
                <a:latin typeface="Arial" pitchFamily="34" charset="0"/>
                <a:cs typeface="Arial" pitchFamily="34" charset="0"/>
              </a:rPr>
              <a:t>transcarbamoylase</a:t>
            </a:r>
            <a:r>
              <a:rPr lang="en-US" dirty="0">
                <a:latin typeface="Arial" pitchFamily="34" charset="0"/>
                <a:cs typeface="Arial" pitchFamily="34" charset="0"/>
              </a:rPr>
              <a:t> (</a:t>
            </a:r>
            <a:r>
              <a:rPr lang="en-US" dirty="0" err="1">
                <a:latin typeface="Arial" pitchFamily="34" charset="0"/>
                <a:cs typeface="Arial" pitchFamily="34" charset="0"/>
              </a:rPr>
              <a:t>ATCase</a:t>
            </a:r>
            <a:r>
              <a:rPr lang="en-US" dirty="0">
                <a:latin typeface="Arial" pitchFamily="34" charset="0"/>
                <a:cs typeface="Arial" pitchFamily="34" charset="0"/>
              </a:rPr>
              <a:t>) regulates the synthesis of pyrimidine </a:t>
            </a:r>
            <a:r>
              <a:rPr lang="en-US" dirty="0" smtClean="0">
                <a:latin typeface="Arial" pitchFamily="34" charset="0"/>
                <a:cs typeface="Arial" pitchFamily="34" charset="0"/>
              </a:rPr>
              <a:t>nucleotides.</a:t>
            </a:r>
            <a:endParaRPr lang="en-US" dirty="0">
              <a:latin typeface="Arial" pitchFamily="34" charset="0"/>
              <a:cs typeface="Arial" pitchFamily="34" charset="0"/>
            </a:endParaRPr>
          </a:p>
          <a:p>
            <a:pPr>
              <a:spcAft>
                <a:spcPts val="1200"/>
              </a:spcAft>
            </a:pPr>
            <a:r>
              <a:rPr lang="en-US" dirty="0" err="1">
                <a:latin typeface="Arial" pitchFamily="34" charset="0"/>
                <a:cs typeface="Arial" pitchFamily="34" charset="0"/>
              </a:rPr>
              <a:t>ATCase</a:t>
            </a:r>
            <a:r>
              <a:rPr lang="en-US" dirty="0">
                <a:latin typeface="Arial" pitchFamily="34" charset="0"/>
                <a:cs typeface="Arial" pitchFamily="34" charset="0"/>
              </a:rPr>
              <a:t> is inhibited by CTP, an example of feedback </a:t>
            </a:r>
            <a:r>
              <a:rPr lang="en-US" dirty="0" smtClean="0">
                <a:latin typeface="Arial" pitchFamily="34" charset="0"/>
                <a:cs typeface="Arial" pitchFamily="34" charset="0"/>
              </a:rPr>
              <a:t>inhibition.</a:t>
            </a:r>
            <a:endParaRPr lang="en-US" dirty="0">
              <a:latin typeface="Arial" pitchFamily="34" charset="0"/>
              <a:cs typeface="Arial" pitchFamily="34" charset="0"/>
            </a:endParaRPr>
          </a:p>
        </p:txBody>
      </p:sp>
      <p:pic>
        <p:nvPicPr>
          <p:cNvPr id="11" name="Picture 2" descr="An illustration explains Control of purine biosynthesis.&#10;Ribose 5 phosphate, inhibited by I M P, A M P, and G M P gives P R P P. P R P P is divided into two parts histidine and pyrimidicine nucleotides. P R P P, inhibited by I M P, A M P, and G M P gives phosphoribosylamine which further gives I M P. I M P, inhibited by A M P gives Adenylosuccinate which further gives A M P. I M P, inhibited by G M P gives Xanthlate which further gives G M P."/>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75380" y="4425774"/>
            <a:ext cx="7993240" cy="16059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834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smtClean="0">
                <a:solidFill>
                  <a:srgbClr val="843C0C"/>
                </a:solidFill>
                <a:latin typeface="Arial" pitchFamily="34" charset="0"/>
                <a:cs typeface="Arial" pitchFamily="34" charset="0"/>
              </a:rPr>
              <a:t>Nucleotides Can Be Synthesized by de novo or Salvage Pathways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844749"/>
            <a:ext cx="8229600" cy="3418367"/>
          </a:xfrm>
        </p:spPr>
        <p:txBody>
          <a:bodyPr>
            <a:normAutofit/>
          </a:bodyPr>
          <a:lstStyle/>
          <a:p>
            <a:pPr>
              <a:spcBef>
                <a:spcPts val="624"/>
              </a:spcBef>
              <a:spcAft>
                <a:spcPts val="1200"/>
              </a:spcAft>
            </a:pPr>
            <a:r>
              <a:rPr lang="en-US" dirty="0" smtClean="0">
                <a:latin typeface="Arial" pitchFamily="34" charset="0"/>
                <a:cs typeface="Arial" pitchFamily="34" charset="0"/>
              </a:rPr>
              <a:t>Nucleotides can be synthesized de novo—from simple precursors—or by salvage pathways.</a:t>
            </a:r>
          </a:p>
          <a:p>
            <a:pPr>
              <a:spcBef>
                <a:spcPts val="624"/>
              </a:spcBef>
              <a:spcAft>
                <a:spcPts val="1200"/>
              </a:spcAft>
            </a:pPr>
            <a:r>
              <a:rPr lang="en-US" dirty="0" smtClean="0">
                <a:latin typeface="Arial" pitchFamily="34" charset="0"/>
                <a:cs typeface="Arial" pitchFamily="34" charset="0"/>
              </a:rPr>
              <a:t>In salvage pathways, preformed bases are recovered and attached to an activated ribose.</a:t>
            </a:r>
          </a:p>
          <a:p>
            <a:pPr>
              <a:spcBef>
                <a:spcPts val="624"/>
              </a:spcBef>
              <a:spcAft>
                <a:spcPts val="1200"/>
              </a:spcAft>
            </a:pPr>
            <a:r>
              <a:rPr lang="en-US" dirty="0" smtClean="0">
                <a:latin typeface="Arial" pitchFamily="34" charset="0"/>
                <a:cs typeface="Arial" pitchFamily="34" charset="0"/>
              </a:rPr>
              <a:t>A nucleoside is a base attached to a sugar, whereas a nucleotide is a nucleoside with one or more </a:t>
            </a:r>
            <a:r>
              <a:rPr lang="en-US" dirty="0" err="1" smtClean="0">
                <a:latin typeface="Arial" pitchFamily="34" charset="0"/>
                <a:cs typeface="Arial" pitchFamily="34" charset="0"/>
              </a:rPr>
              <a:t>phosphoryl</a:t>
            </a:r>
            <a:r>
              <a:rPr lang="en-US" dirty="0" smtClean="0">
                <a:latin typeface="Arial" pitchFamily="34" charset="0"/>
                <a:cs typeface="Arial" pitchFamily="34" charset="0"/>
              </a:rPr>
              <a:t> groups.</a:t>
            </a:r>
          </a:p>
        </p:txBody>
      </p:sp>
    </p:spTree>
    <p:extLst>
      <p:ext uri="{BB962C8B-B14F-4D97-AF65-F5344CB8AC3E}">
        <p14:creationId xmlns:p14="http://schemas.microsoft.com/office/powerpoint/2010/main" val="1139467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4623"/>
            <a:ext cx="8001000" cy="1383030"/>
          </a:xfrm>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Synthesis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Purine Nucleotides Is Controlled </a:t>
            </a:r>
            <a:r>
              <a:rPr lang="en-US" dirty="0">
                <a:solidFill>
                  <a:srgbClr val="843C0C"/>
                </a:solidFill>
                <a:latin typeface="Arial" pitchFamily="34" charset="0"/>
                <a:cs typeface="Arial" pitchFamily="34" charset="0"/>
              </a:rPr>
              <a:t>by </a:t>
            </a:r>
            <a:r>
              <a:rPr lang="en-US" dirty="0" smtClean="0">
                <a:solidFill>
                  <a:srgbClr val="843C0C"/>
                </a:solidFill>
                <a:latin typeface="Arial" pitchFamily="34" charset="0"/>
                <a:cs typeface="Arial" pitchFamily="34" charset="0"/>
              </a:rPr>
              <a:t>Feedback Inhibition </a:t>
            </a:r>
            <a:r>
              <a:rPr lang="en-US" dirty="0">
                <a:solidFill>
                  <a:srgbClr val="843C0C"/>
                </a:solidFill>
                <a:latin typeface="Arial" pitchFamily="34" charset="0"/>
                <a:cs typeface="Arial" pitchFamily="34" charset="0"/>
              </a:rPr>
              <a:t>at </a:t>
            </a:r>
            <a:r>
              <a:rPr lang="en-US" dirty="0" smtClean="0">
                <a:solidFill>
                  <a:srgbClr val="843C0C"/>
                </a:solidFill>
                <a:latin typeface="Arial" pitchFamily="34" charset="0"/>
                <a:cs typeface="Arial" pitchFamily="34" charset="0"/>
              </a:rPr>
              <a:t>Several Sites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265814" y="1600200"/>
            <a:ext cx="8612372" cy="5130209"/>
          </a:xfrm>
        </p:spPr>
        <p:txBody>
          <a:bodyPr>
            <a:noAutofit/>
          </a:bodyPr>
          <a:lstStyle/>
          <a:p>
            <a:pPr>
              <a:spcBef>
                <a:spcPts val="600"/>
              </a:spcBef>
              <a:spcAft>
                <a:spcPts val="600"/>
              </a:spcAft>
              <a:defRPr/>
            </a:pPr>
            <a:r>
              <a:rPr lang="en-US" dirty="0" smtClean="0">
                <a:latin typeface="Arial" pitchFamily="34" charset="0"/>
                <a:cs typeface="Arial" pitchFamily="34" charset="0"/>
              </a:rPr>
              <a:t>Purine nucleotide synthesis is controlled in the following ways:</a:t>
            </a:r>
            <a:endParaRPr lang="en-US" dirty="0">
              <a:latin typeface="Arial" pitchFamily="34" charset="0"/>
              <a:cs typeface="Arial" pitchFamily="34" charset="0"/>
            </a:endParaRPr>
          </a:p>
          <a:p>
            <a:pPr lvl="1">
              <a:spcBef>
                <a:spcPts val="600"/>
              </a:spcBef>
              <a:spcAft>
                <a:spcPts val="600"/>
              </a:spcAft>
              <a:buFontTx/>
              <a:buAutoNum type="arabicPeriod"/>
              <a:defRPr/>
            </a:pPr>
            <a:r>
              <a:rPr lang="en-US" sz="2400" dirty="0" smtClean="0">
                <a:latin typeface="Arial" pitchFamily="34" charset="0"/>
                <a:cs typeface="Arial" pitchFamily="34" charset="0"/>
              </a:rPr>
              <a:t>Glutamine </a:t>
            </a:r>
            <a:r>
              <a:rPr lang="en-US" sz="2400" dirty="0">
                <a:latin typeface="Arial" pitchFamily="34" charset="0"/>
                <a:cs typeface="Arial" pitchFamily="34" charset="0"/>
              </a:rPr>
              <a:t>phosphoribosyl </a:t>
            </a:r>
            <a:r>
              <a:rPr lang="en-US" sz="2400" dirty="0" err="1">
                <a:latin typeface="Arial" pitchFamily="34" charset="0"/>
                <a:cs typeface="Arial" pitchFamily="34" charset="0"/>
              </a:rPr>
              <a:t>amidotransferase</a:t>
            </a:r>
            <a:r>
              <a:rPr lang="en-US" sz="2400" dirty="0">
                <a:latin typeface="Arial" pitchFamily="34" charset="0"/>
                <a:cs typeface="Arial" pitchFamily="34" charset="0"/>
              </a:rPr>
              <a:t> catalyzes the committed step in purine synthesis and is inhibited by a number of ribonucleotides, notably AMP and </a:t>
            </a:r>
            <a:r>
              <a:rPr lang="en-US" sz="2400" dirty="0" smtClean="0">
                <a:latin typeface="Arial" pitchFamily="34" charset="0"/>
                <a:cs typeface="Arial" pitchFamily="34" charset="0"/>
              </a:rPr>
              <a:t>GMP.</a:t>
            </a:r>
            <a:endParaRPr lang="en-US" sz="2400" dirty="0">
              <a:latin typeface="Arial" pitchFamily="34" charset="0"/>
              <a:cs typeface="Arial" pitchFamily="34" charset="0"/>
            </a:endParaRPr>
          </a:p>
          <a:p>
            <a:pPr lvl="1">
              <a:spcBef>
                <a:spcPts val="600"/>
              </a:spcBef>
              <a:spcAft>
                <a:spcPts val="600"/>
              </a:spcAft>
              <a:buFontTx/>
              <a:buAutoNum type="arabicPeriod"/>
              <a:defRPr/>
            </a:pPr>
            <a:r>
              <a:rPr lang="en-US" sz="2400" dirty="0">
                <a:latin typeface="Arial" pitchFamily="34" charset="0"/>
                <a:cs typeface="Arial" pitchFamily="34" charset="0"/>
              </a:rPr>
              <a:t>AMP inhibits the formation of </a:t>
            </a:r>
            <a:r>
              <a:rPr lang="en-US" sz="2400" dirty="0" err="1">
                <a:latin typeface="Arial" pitchFamily="34" charset="0"/>
                <a:cs typeface="Arial" pitchFamily="34" charset="0"/>
              </a:rPr>
              <a:t>adenylosuccinate</a:t>
            </a:r>
            <a:r>
              <a:rPr lang="en-US" sz="2400" dirty="0">
                <a:latin typeface="Arial" pitchFamily="34" charset="0"/>
                <a:cs typeface="Arial" pitchFamily="34" charset="0"/>
              </a:rPr>
              <a:t>, a precursor to </a:t>
            </a:r>
            <a:r>
              <a:rPr lang="en-US" sz="2400" dirty="0" smtClean="0">
                <a:latin typeface="Arial" pitchFamily="34" charset="0"/>
                <a:cs typeface="Arial" pitchFamily="34" charset="0"/>
              </a:rPr>
              <a:t>AMP, whereas GMP </a:t>
            </a:r>
            <a:r>
              <a:rPr lang="en-US" sz="2400" dirty="0">
                <a:latin typeface="Arial" pitchFamily="34" charset="0"/>
                <a:cs typeface="Arial" pitchFamily="34" charset="0"/>
              </a:rPr>
              <a:t>inhibits the formation of </a:t>
            </a:r>
            <a:r>
              <a:rPr lang="en-US" sz="2400" dirty="0" err="1">
                <a:latin typeface="Arial" pitchFamily="34" charset="0"/>
                <a:cs typeface="Arial" pitchFamily="34" charset="0"/>
              </a:rPr>
              <a:t>xanthylate</a:t>
            </a:r>
            <a:r>
              <a:rPr lang="en-US" sz="2400" dirty="0">
                <a:latin typeface="Arial" pitchFamily="34" charset="0"/>
                <a:cs typeface="Arial" pitchFamily="34" charset="0"/>
              </a:rPr>
              <a:t>, a precursor to </a:t>
            </a:r>
            <a:r>
              <a:rPr lang="en-US" sz="2400" dirty="0" smtClean="0">
                <a:latin typeface="Arial" pitchFamily="34" charset="0"/>
                <a:cs typeface="Arial" pitchFamily="34" charset="0"/>
              </a:rPr>
              <a:t>GMP.</a:t>
            </a:r>
            <a:endParaRPr lang="en-US" sz="2400" dirty="0">
              <a:latin typeface="Arial" pitchFamily="34" charset="0"/>
              <a:cs typeface="Arial" pitchFamily="34" charset="0"/>
            </a:endParaRPr>
          </a:p>
          <a:p>
            <a:pPr lvl="1">
              <a:spcBef>
                <a:spcPts val="600"/>
              </a:spcBef>
              <a:spcAft>
                <a:spcPts val="600"/>
              </a:spcAft>
              <a:buFontTx/>
              <a:buAutoNum type="arabicPeriod"/>
              <a:defRPr/>
            </a:pPr>
            <a:r>
              <a:rPr lang="en-US" sz="2400" dirty="0">
                <a:latin typeface="Arial" pitchFamily="34" charset="0"/>
                <a:cs typeface="Arial" pitchFamily="34" charset="0"/>
              </a:rPr>
              <a:t>GTP stimulates the synthesis of AMP, </a:t>
            </a:r>
            <a:r>
              <a:rPr lang="en-US" sz="2400" dirty="0" smtClean="0">
                <a:latin typeface="Arial" pitchFamily="34" charset="0"/>
                <a:cs typeface="Arial" pitchFamily="34" charset="0"/>
              </a:rPr>
              <a:t>whereas </a:t>
            </a:r>
            <a:r>
              <a:rPr lang="en-US" sz="2400" dirty="0">
                <a:latin typeface="Arial" pitchFamily="34" charset="0"/>
                <a:cs typeface="Arial" pitchFamily="34" charset="0"/>
              </a:rPr>
              <a:t>ATP stimulates the synthesis of </a:t>
            </a:r>
            <a:r>
              <a:rPr lang="en-US" sz="2400" dirty="0" smtClean="0">
                <a:latin typeface="Arial" pitchFamily="34" charset="0"/>
                <a:cs typeface="Arial" pitchFamily="34" charset="0"/>
              </a:rPr>
              <a:t>GMP.</a:t>
            </a:r>
            <a:endParaRPr lang="en-US" sz="2400" dirty="0">
              <a:latin typeface="Arial" pitchFamily="34" charset="0"/>
              <a:cs typeface="Arial" pitchFamily="34" charset="0"/>
            </a:endParaRPr>
          </a:p>
          <a:p>
            <a:pPr>
              <a:spcBef>
                <a:spcPts val="600"/>
              </a:spcBef>
              <a:spcAft>
                <a:spcPts val="600"/>
              </a:spcAft>
              <a:defRPr/>
            </a:pPr>
            <a:r>
              <a:rPr lang="en-US" dirty="0">
                <a:latin typeface="Arial" pitchFamily="34" charset="0"/>
                <a:cs typeface="Arial" pitchFamily="34" charset="0"/>
              </a:rPr>
              <a:t>PRPP synthetase is also highly regulated even though it is not the committed step in purine </a:t>
            </a:r>
            <a:r>
              <a:rPr lang="en-US" dirty="0" smtClean="0">
                <a:latin typeface="Arial" pitchFamily="34" charset="0"/>
                <a:cs typeface="Arial" pitchFamily="34" charset="0"/>
              </a:rPr>
              <a:t>synthesis.</a:t>
            </a:r>
            <a:endParaRPr lang="en-US" dirty="0">
              <a:latin typeface="Arial" pitchFamily="34" charset="0"/>
              <a:cs typeface="Arial" pitchFamily="34" charset="0"/>
            </a:endParaRPr>
          </a:p>
        </p:txBody>
      </p:sp>
    </p:spTree>
    <p:extLst>
      <p:ext uri="{BB962C8B-B14F-4D97-AF65-F5344CB8AC3E}">
        <p14:creationId xmlns:p14="http://schemas.microsoft.com/office/powerpoint/2010/main" val="1437036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Control of </a:t>
            </a:r>
            <a:r>
              <a:rPr lang="en-US" dirty="0" smtClean="0">
                <a:solidFill>
                  <a:srgbClr val="843C0C"/>
                </a:solidFill>
                <a:latin typeface="Arial" pitchFamily="34" charset="0"/>
                <a:cs typeface="Arial" pitchFamily="34" charset="0"/>
              </a:rPr>
              <a:t>Purine Biosynthesis</a:t>
            </a:r>
            <a:endParaRPr lang="en-US" dirty="0">
              <a:solidFill>
                <a:srgbClr val="843C0C"/>
              </a:solidFill>
              <a:latin typeface="Arial" pitchFamily="34" charset="0"/>
              <a:cs typeface="Arial" pitchFamily="34" charset="0"/>
            </a:endParaRPr>
          </a:p>
        </p:txBody>
      </p:sp>
      <p:pic>
        <p:nvPicPr>
          <p:cNvPr id="11" name="Picture 2" descr="A reaction shows, Aspartate plus carbomyl phosphate in the presence of A T Case and addition of A T P gives carbamoylaspartate which after several steps gives U M P which gives U D P and further followed by U T P and in the last gives C T P.&#10;An arrow is placed from C T P to A T case is labeled with a negative charge symbo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664848" y="2285541"/>
            <a:ext cx="7814305" cy="24388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63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488"/>
            <a:ext cx="8229600" cy="1257300"/>
          </a:xfrm>
        </p:spPr>
        <p:txBody>
          <a:bodyPr>
            <a:noAutofit/>
          </a:bodyPr>
          <a:lstStyle/>
          <a:p>
            <a:r>
              <a:rPr lang="en-US" sz="3200" dirty="0">
                <a:solidFill>
                  <a:srgbClr val="843C0C"/>
                </a:solidFill>
                <a:latin typeface="Arial" pitchFamily="34" charset="0"/>
                <a:cs typeface="Arial" pitchFamily="34" charset="0"/>
              </a:rPr>
              <a:t>The </a:t>
            </a:r>
            <a:r>
              <a:rPr lang="en-US" sz="3200" dirty="0" smtClean="0">
                <a:solidFill>
                  <a:srgbClr val="843C0C"/>
                </a:solidFill>
                <a:latin typeface="Arial" pitchFamily="34" charset="0"/>
                <a:cs typeface="Arial" pitchFamily="34" charset="0"/>
              </a:rPr>
              <a:t>Synthesis </a:t>
            </a:r>
            <a:r>
              <a:rPr lang="en-US" sz="3200" dirty="0">
                <a:solidFill>
                  <a:srgbClr val="843C0C"/>
                </a:solidFill>
                <a:latin typeface="Arial" pitchFamily="34" charset="0"/>
                <a:cs typeface="Arial" pitchFamily="34" charset="0"/>
              </a:rPr>
              <a:t>of </a:t>
            </a:r>
            <a:r>
              <a:rPr lang="en-US" sz="3200" dirty="0" err="1" smtClean="0">
                <a:solidFill>
                  <a:srgbClr val="843C0C"/>
                </a:solidFill>
                <a:latin typeface="Arial" pitchFamily="34" charset="0"/>
                <a:cs typeface="Arial" pitchFamily="34" charset="0"/>
              </a:rPr>
              <a:t>Deoxyribonucleotides</a:t>
            </a:r>
            <a:r>
              <a:rPr lang="en-US" sz="3200" dirty="0" smtClean="0">
                <a:solidFill>
                  <a:srgbClr val="843C0C"/>
                </a:solidFill>
                <a:latin typeface="Arial" pitchFamily="34" charset="0"/>
                <a:cs typeface="Arial" pitchFamily="34" charset="0"/>
              </a:rPr>
              <a:t> Is Controlled </a:t>
            </a:r>
            <a:r>
              <a:rPr lang="en-US" sz="3200" dirty="0">
                <a:solidFill>
                  <a:srgbClr val="843C0C"/>
                </a:solidFill>
                <a:latin typeface="Arial" pitchFamily="34" charset="0"/>
                <a:cs typeface="Arial" pitchFamily="34" charset="0"/>
              </a:rPr>
              <a:t>by the </a:t>
            </a:r>
            <a:r>
              <a:rPr lang="en-US" sz="3200" dirty="0" smtClean="0">
                <a:solidFill>
                  <a:srgbClr val="843C0C"/>
                </a:solidFill>
                <a:latin typeface="Arial" pitchFamily="34" charset="0"/>
                <a:cs typeface="Arial" pitchFamily="34" charset="0"/>
              </a:rPr>
              <a:t>Regulation </a:t>
            </a:r>
            <a:r>
              <a:rPr lang="en-US" sz="3200" dirty="0">
                <a:solidFill>
                  <a:srgbClr val="843C0C"/>
                </a:solidFill>
                <a:latin typeface="Arial" pitchFamily="34" charset="0"/>
                <a:cs typeface="Arial" pitchFamily="34" charset="0"/>
              </a:rPr>
              <a:t>of </a:t>
            </a:r>
            <a:r>
              <a:rPr lang="en-US" sz="3200" dirty="0" smtClean="0">
                <a:solidFill>
                  <a:srgbClr val="843C0C"/>
                </a:solidFill>
                <a:latin typeface="Arial" pitchFamily="34" charset="0"/>
                <a:cs typeface="Arial" pitchFamily="34" charset="0"/>
              </a:rPr>
              <a:t>Ribonucleotide Reductase (1/2)</a:t>
            </a:r>
            <a:endParaRPr lang="en-US" sz="3200"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685260"/>
            <a:ext cx="8229600" cy="4876800"/>
          </a:xfrm>
        </p:spPr>
        <p:txBody>
          <a:bodyPr>
            <a:normAutofit/>
          </a:bodyPr>
          <a:lstStyle/>
          <a:p>
            <a:pPr>
              <a:spcBef>
                <a:spcPts val="600"/>
              </a:spcBef>
              <a:spcAft>
                <a:spcPts val="600"/>
              </a:spcAft>
            </a:pPr>
            <a:r>
              <a:rPr lang="en-US" sz="2200" dirty="0">
                <a:latin typeface="Arial" pitchFamily="34" charset="0"/>
                <a:cs typeface="Arial" pitchFamily="34" charset="0"/>
              </a:rPr>
              <a:t>Each R1 subunit of the </a:t>
            </a:r>
            <a:r>
              <a:rPr lang="en-US" sz="2200" dirty="0" err="1">
                <a:latin typeface="Arial" pitchFamily="34" charset="0"/>
                <a:cs typeface="Arial" pitchFamily="34" charset="0"/>
              </a:rPr>
              <a:t>ribonucleotide</a:t>
            </a:r>
            <a:r>
              <a:rPr lang="en-US" sz="2200" dirty="0">
                <a:latin typeface="Arial" pitchFamily="34" charset="0"/>
                <a:cs typeface="Arial" pitchFamily="34" charset="0"/>
              </a:rPr>
              <a:t> </a:t>
            </a:r>
            <a:r>
              <a:rPr lang="en-US" sz="2200" dirty="0" err="1">
                <a:latin typeface="Arial" pitchFamily="34" charset="0"/>
                <a:cs typeface="Arial" pitchFamily="34" charset="0"/>
              </a:rPr>
              <a:t>reductase</a:t>
            </a:r>
            <a:r>
              <a:rPr lang="en-US" sz="2200" dirty="0">
                <a:latin typeface="Arial" pitchFamily="34" charset="0"/>
                <a:cs typeface="Arial" pitchFamily="34" charset="0"/>
              </a:rPr>
              <a:t> from </a:t>
            </a:r>
            <a:r>
              <a:rPr lang="en-US" sz="2200" i="1" dirty="0">
                <a:latin typeface="Arial" pitchFamily="34" charset="0"/>
                <a:cs typeface="Arial" pitchFamily="34" charset="0"/>
              </a:rPr>
              <a:t>E. coli </a:t>
            </a:r>
            <a:r>
              <a:rPr lang="en-US" sz="2200" dirty="0">
                <a:latin typeface="Arial" pitchFamily="34" charset="0"/>
                <a:cs typeface="Arial" pitchFamily="34" charset="0"/>
              </a:rPr>
              <a:t>has two allosteric sites: one that regulates enzyme activity and one that regulates substrate </a:t>
            </a:r>
            <a:r>
              <a:rPr lang="en-US" sz="2200" dirty="0" smtClean="0">
                <a:latin typeface="Arial" pitchFamily="34" charset="0"/>
                <a:cs typeface="Arial" pitchFamily="34" charset="0"/>
              </a:rPr>
              <a:t>specificity.</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Binding of </a:t>
            </a:r>
            <a:r>
              <a:rPr lang="en-US" sz="2200" dirty="0" err="1">
                <a:latin typeface="Arial" pitchFamily="34" charset="0"/>
                <a:cs typeface="Arial" pitchFamily="34" charset="0"/>
              </a:rPr>
              <a:t>dATP</a:t>
            </a:r>
            <a:r>
              <a:rPr lang="en-US" sz="2200" dirty="0">
                <a:latin typeface="Arial" pitchFamily="34" charset="0"/>
                <a:cs typeface="Arial" pitchFamily="34" charset="0"/>
              </a:rPr>
              <a:t> to the activity site inhibits enzyme activity, an effect reversed by </a:t>
            </a:r>
            <a:r>
              <a:rPr lang="en-US" sz="2200" dirty="0" smtClean="0">
                <a:latin typeface="Arial" pitchFamily="34" charset="0"/>
                <a:cs typeface="Arial" pitchFamily="34" charset="0"/>
              </a:rPr>
              <a:t>ATP.</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Binding of ATP or </a:t>
            </a:r>
            <a:r>
              <a:rPr lang="en-US" sz="2200" dirty="0" err="1">
                <a:latin typeface="Arial" pitchFamily="34" charset="0"/>
                <a:cs typeface="Arial" pitchFamily="34" charset="0"/>
              </a:rPr>
              <a:t>dATP</a:t>
            </a:r>
            <a:r>
              <a:rPr lang="en-US" sz="2200" dirty="0">
                <a:latin typeface="Arial" pitchFamily="34" charset="0"/>
                <a:cs typeface="Arial" pitchFamily="34" charset="0"/>
              </a:rPr>
              <a:t> to the specificity site stimulates the reduction of UDP and </a:t>
            </a:r>
            <a:r>
              <a:rPr lang="en-US" sz="2200" dirty="0" smtClean="0">
                <a:latin typeface="Arial" pitchFamily="34" charset="0"/>
                <a:cs typeface="Arial" pitchFamily="34" charset="0"/>
              </a:rPr>
              <a:t>CDP.</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Binding of thymidine triphosphate (TTP) to the specificity site stimulates reduction of GDP while inhibiting all other </a:t>
            </a:r>
            <a:r>
              <a:rPr lang="en-US" sz="2200" dirty="0" smtClean="0">
                <a:latin typeface="Arial" pitchFamily="34" charset="0"/>
                <a:cs typeface="Arial" pitchFamily="34" charset="0"/>
              </a:rPr>
              <a:t>reductions.</a:t>
            </a:r>
            <a:endParaRPr lang="en-US" sz="2200" dirty="0">
              <a:latin typeface="Arial" pitchFamily="34" charset="0"/>
              <a:cs typeface="Arial" pitchFamily="34" charset="0"/>
            </a:endParaRPr>
          </a:p>
          <a:p>
            <a:pPr>
              <a:spcBef>
                <a:spcPts val="600"/>
              </a:spcBef>
              <a:spcAft>
                <a:spcPts val="600"/>
              </a:spcAft>
            </a:pPr>
            <a:r>
              <a:rPr lang="en-US" sz="2200" dirty="0">
                <a:latin typeface="Arial" pitchFamily="34" charset="0"/>
                <a:cs typeface="Arial" pitchFamily="34" charset="0"/>
              </a:rPr>
              <a:t>The increase in </a:t>
            </a:r>
            <a:r>
              <a:rPr lang="en-US" sz="2200" dirty="0" err="1">
                <a:latin typeface="Arial" pitchFamily="34" charset="0"/>
                <a:cs typeface="Arial" pitchFamily="34" charset="0"/>
              </a:rPr>
              <a:t>dGDP</a:t>
            </a:r>
            <a:r>
              <a:rPr lang="en-US" sz="2200" dirty="0">
                <a:latin typeface="Arial" pitchFamily="34" charset="0"/>
                <a:cs typeface="Arial" pitchFamily="34" charset="0"/>
              </a:rPr>
              <a:t> stimulates the reduction of ATP to </a:t>
            </a:r>
            <a:r>
              <a:rPr lang="en-US" sz="2200" dirty="0" err="1" smtClean="0">
                <a:latin typeface="Arial" pitchFamily="34" charset="0"/>
                <a:cs typeface="Arial" pitchFamily="34" charset="0"/>
              </a:rPr>
              <a:t>dADP</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p:txBody>
      </p:sp>
    </p:spTree>
    <p:extLst>
      <p:ext uri="{BB962C8B-B14F-4D97-AF65-F5344CB8AC3E}">
        <p14:creationId xmlns:p14="http://schemas.microsoft.com/office/powerpoint/2010/main" val="28071031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Regulation of </a:t>
            </a:r>
            <a:r>
              <a:rPr lang="en-US" dirty="0" smtClean="0">
                <a:solidFill>
                  <a:srgbClr val="843C0C"/>
                </a:solidFill>
                <a:latin typeface="Arial" pitchFamily="34" charset="0"/>
                <a:cs typeface="Arial" pitchFamily="34" charset="0"/>
              </a:rPr>
              <a:t>Ribonucleotide Reductase</a:t>
            </a:r>
            <a:endParaRPr lang="en-US" dirty="0">
              <a:solidFill>
                <a:srgbClr val="843C0C"/>
              </a:solidFill>
              <a:latin typeface="Arial" pitchFamily="34" charset="0"/>
              <a:cs typeface="Arial" pitchFamily="34" charset="0"/>
            </a:endParaRPr>
          </a:p>
        </p:txBody>
      </p:sp>
      <p:pic>
        <p:nvPicPr>
          <p:cNvPr id="11" name="Picture 2" descr="An illustration shows the structure of ribonucleotide reductase and a schematic shows the regulation of its overall activity.&#10;Part A: A drawing shows two subunits, each with three circles within each that are blue, beige, and yellow. On the left side, from top to bottom, the circles are blue, beige, and yellow. This order is reversed on the other side. The blue circle is labeled as Allosteric site (activity), the beige circle is labeled as Active site, and the yellow site is labeled as Allosteric site (specificity). Part B:  The first column shows A D P, G D P, U D P, and C T P. In the presence of ribonucleotide reductase and with the addition of  A T P, these are converted to d A D P, d G D P, d U D P, and d C T P. which further give d A T P, d G T P, T T P, and d C T P. An arrow goes from d A T P to Ribonucleotide reductase and labeled with a negative charge sign. Regulation of substrate specificity is shown below. A D P gives d A D P which further gives d A T P (A T P). G D P gives d G D P which further gives d G T P. U D P gives d U D P which further gives T T P. C T P gives d C T P which further gives d C T P. The presence of d A T P leads to plus signs for the reaction of C T P and U D P. The presence of d G T P leads to a plus sign for the reaction of A D P. The presence of T T P leads to a plus sign for G D P and a minus sign for U D P and for C T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8660" y="2045945"/>
            <a:ext cx="8086680" cy="408009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3797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4623"/>
            <a:ext cx="8229600" cy="1383030"/>
          </a:xfrm>
        </p:spPr>
        <p:txBody>
          <a:bodyPr>
            <a:noAutofit/>
          </a:bodyPr>
          <a:lstStyle/>
          <a:p>
            <a:r>
              <a:rPr lang="en-US" sz="2800" dirty="0">
                <a:solidFill>
                  <a:srgbClr val="843C0C"/>
                </a:solidFill>
                <a:latin typeface="Arial" pitchFamily="34" charset="0"/>
                <a:cs typeface="Arial" pitchFamily="34" charset="0"/>
              </a:rPr>
              <a:t>The Synthesis of </a:t>
            </a:r>
            <a:r>
              <a:rPr lang="en-US" sz="2800" dirty="0" err="1">
                <a:solidFill>
                  <a:srgbClr val="843C0C"/>
                </a:solidFill>
                <a:latin typeface="Arial" pitchFamily="34" charset="0"/>
                <a:cs typeface="Arial" pitchFamily="34" charset="0"/>
              </a:rPr>
              <a:t>Deoxyribonucleotides</a:t>
            </a:r>
            <a:r>
              <a:rPr lang="en-US" sz="2800" dirty="0">
                <a:solidFill>
                  <a:srgbClr val="843C0C"/>
                </a:solidFill>
                <a:latin typeface="Arial" pitchFamily="34" charset="0"/>
                <a:cs typeface="Arial" pitchFamily="34" charset="0"/>
              </a:rPr>
              <a:t> Is Controlled by the Regulation of Ribonucleotide Reductase </a:t>
            </a:r>
            <a:r>
              <a:rPr lang="en-US" sz="2800" dirty="0" smtClean="0">
                <a:solidFill>
                  <a:srgbClr val="843C0C"/>
                </a:solidFill>
                <a:latin typeface="Arial" pitchFamily="34" charset="0"/>
                <a:cs typeface="Arial" pitchFamily="34" charset="0"/>
              </a:rPr>
              <a:t>(2/2</a:t>
            </a:r>
            <a:r>
              <a:rPr lang="en-US" sz="2800" dirty="0">
                <a:solidFill>
                  <a:srgbClr val="843C0C"/>
                </a:solidFill>
                <a:latin typeface="Arial" pitchFamily="34" charset="0"/>
                <a:cs typeface="Arial" pitchFamily="34" charset="0"/>
              </a:rPr>
              <a:t>)</a:t>
            </a:r>
            <a:endParaRPr lang="en-US" sz="2800" dirty="0">
              <a:latin typeface="Arial" pitchFamily="34" charset="0"/>
              <a:cs typeface="Arial" pitchFamily="34" charset="0"/>
            </a:endParaRPr>
          </a:p>
        </p:txBody>
      </p:sp>
      <p:sp>
        <p:nvSpPr>
          <p:cNvPr id="4" name="Content Placeholder 3"/>
          <p:cNvSpPr>
            <a:spLocks noGrp="1"/>
          </p:cNvSpPr>
          <p:nvPr>
            <p:ph idx="1"/>
          </p:nvPr>
        </p:nvSpPr>
        <p:spPr>
          <a:xfrm>
            <a:off x="457200" y="1600200"/>
            <a:ext cx="5032610" cy="4846319"/>
          </a:xfrm>
        </p:spPr>
        <p:txBody>
          <a:bodyPr>
            <a:normAutofit/>
          </a:bodyPr>
          <a:lstStyle/>
          <a:p>
            <a:pPr>
              <a:spcBef>
                <a:spcPts val="600"/>
              </a:spcBef>
              <a:spcAft>
                <a:spcPts val="1200"/>
              </a:spcAft>
            </a:pPr>
            <a:r>
              <a:rPr lang="en-US" dirty="0" err="1" smtClean="0">
                <a:latin typeface="Arial" pitchFamily="34" charset="0"/>
                <a:cs typeface="Arial" pitchFamily="34" charset="0"/>
              </a:rPr>
              <a:t>Ribonucleotide</a:t>
            </a:r>
            <a:r>
              <a:rPr lang="en-US" dirty="0" smtClean="0">
                <a:latin typeface="Arial" pitchFamily="34" charset="0"/>
                <a:cs typeface="Arial" pitchFamily="34" charset="0"/>
              </a:rPr>
              <a:t> </a:t>
            </a:r>
            <a:r>
              <a:rPr lang="en-US" dirty="0">
                <a:latin typeface="Arial" pitchFamily="34" charset="0"/>
                <a:cs typeface="Arial" pitchFamily="34" charset="0"/>
              </a:rPr>
              <a:t>reductase is a target for several anticancer </a:t>
            </a:r>
            <a:r>
              <a:rPr lang="en-US" dirty="0" smtClean="0">
                <a:latin typeface="Arial" pitchFamily="34" charset="0"/>
                <a:cs typeface="Arial" pitchFamily="34" charset="0"/>
              </a:rPr>
              <a:t>drugs.</a:t>
            </a:r>
            <a:endParaRPr lang="en-US" dirty="0">
              <a:latin typeface="Arial" pitchFamily="34" charset="0"/>
              <a:cs typeface="Arial" pitchFamily="34" charset="0"/>
            </a:endParaRPr>
          </a:p>
          <a:p>
            <a:pPr>
              <a:spcBef>
                <a:spcPts val="600"/>
              </a:spcBef>
              <a:spcAft>
                <a:spcPts val="1200"/>
              </a:spcAft>
            </a:pPr>
            <a:r>
              <a:rPr lang="en-US" dirty="0">
                <a:latin typeface="Arial" pitchFamily="34" charset="0"/>
                <a:cs typeface="Arial" pitchFamily="34" charset="0"/>
              </a:rPr>
              <a:t>Gemcitabine, upon conversion into the diphosphate form, is a suicide inhibitor of the </a:t>
            </a:r>
            <a:r>
              <a:rPr lang="en-US" dirty="0" err="1" smtClean="0">
                <a:latin typeface="Arial" pitchFamily="34" charset="0"/>
                <a:cs typeface="Arial" pitchFamily="34" charset="0"/>
              </a:rPr>
              <a:t>reductase</a:t>
            </a:r>
            <a:r>
              <a:rPr lang="en-US" dirty="0" smtClean="0">
                <a:latin typeface="Arial" pitchFamily="34" charset="0"/>
                <a:cs typeface="Arial" pitchFamily="34" charset="0"/>
              </a:rPr>
              <a:t>.</a:t>
            </a:r>
            <a:endParaRPr lang="en-US" dirty="0">
              <a:latin typeface="Arial" pitchFamily="34" charset="0"/>
              <a:cs typeface="Arial" pitchFamily="34" charset="0"/>
            </a:endParaRPr>
          </a:p>
          <a:p>
            <a:pPr>
              <a:spcBef>
                <a:spcPts val="600"/>
              </a:spcBef>
              <a:spcAft>
                <a:spcPts val="1200"/>
              </a:spcAft>
            </a:pPr>
            <a:r>
              <a:rPr lang="en-US" dirty="0" err="1">
                <a:latin typeface="Arial" pitchFamily="34" charset="0"/>
                <a:cs typeface="Arial" pitchFamily="34" charset="0"/>
              </a:rPr>
              <a:t>Clofarabine</a:t>
            </a:r>
            <a:r>
              <a:rPr lang="en-US" dirty="0">
                <a:latin typeface="Arial" pitchFamily="34" charset="0"/>
                <a:cs typeface="Arial" pitchFamily="34" charset="0"/>
              </a:rPr>
              <a:t> and </a:t>
            </a:r>
            <a:r>
              <a:rPr lang="en-US" dirty="0" err="1">
                <a:latin typeface="Arial" pitchFamily="34" charset="0"/>
                <a:cs typeface="Arial" pitchFamily="34" charset="0"/>
              </a:rPr>
              <a:t>cladribine</a:t>
            </a:r>
            <a:r>
              <a:rPr lang="en-US" dirty="0">
                <a:latin typeface="Arial" pitchFamily="34" charset="0"/>
                <a:cs typeface="Arial" pitchFamily="34" charset="0"/>
              </a:rPr>
              <a:t> are converted into triphosphates </a:t>
            </a:r>
            <a:r>
              <a:rPr lang="en-US" dirty="0" smtClean="0">
                <a:latin typeface="Arial" pitchFamily="34" charset="0"/>
                <a:cs typeface="Arial" pitchFamily="34" charset="0"/>
              </a:rPr>
              <a:t>that </a:t>
            </a:r>
            <a:r>
              <a:rPr lang="en-US" dirty="0">
                <a:latin typeface="Arial" pitchFamily="34" charset="0"/>
                <a:cs typeface="Arial" pitchFamily="34" charset="0"/>
              </a:rPr>
              <a:t>act as allosteric inhibitors of the </a:t>
            </a:r>
            <a:r>
              <a:rPr lang="en-US" dirty="0" smtClean="0">
                <a:latin typeface="Arial" pitchFamily="34" charset="0"/>
                <a:cs typeface="Arial" pitchFamily="34" charset="0"/>
              </a:rPr>
              <a:t>enzyme.</a:t>
            </a:r>
            <a:endParaRPr lang="en-US" dirty="0">
              <a:latin typeface="Arial" pitchFamily="34" charset="0"/>
              <a:cs typeface="Arial" pitchFamily="34" charset="0"/>
            </a:endParaRPr>
          </a:p>
        </p:txBody>
      </p:sp>
      <p:pic>
        <p:nvPicPr>
          <p:cNvPr id="11" name="Picture 2" descr="An illustration shows molecular structures of Gemcitabine, Clofarabine, and Cladribine.&#10;Gemcitabine has a pentagon ring with the top vertex as 1 and the other vertices in a clockwise direction as O at vertex 1, N bonded to vertex 2, 2 F each single bonded to vertex 3, H O bonded to vertex 4, and C H 2 single bond O H bonded to vertex 5. The N at vertex 2 is at vertex 4 of a hexagonal ring. The hexagonal ring with its top right vertex as 1 and the other vertices in a clockwise direction has vertex 1 bonded to N H 2, and a double bond between vertices 2 and 3 and vertices 6 and 1. Vertex 5 double bond to O and N is at vertex 6. Clofarabine is a pentagon ring with a top vertex as 1 and other vertices in a clockwise direction with O at vertex 1, N bonded to vertex 2, H and F each single bonded to vertex 3, H O bonded to vertex 4, and C H 2 single bond O H bonded to vertex 5. The N at vertex 2 is at vertex 4 of another pentagonal ring that is fused with the hexagonal ring at vertices 2 and 3 of the pentagonal ring and at vertices 5 and 6 of the hexagonal ring. The pentagonal ring with its top vertex as 1 and the other vertices in a clockwise direction has N at vertex 1, vertices 2 and 3 in double bond, and vertices 5 and 1 are in double bond. The hexagonal ring with its top vertex as 1 and the other vertices in a clockwise direction has vertex 1 bonded to N H 2, N at the center of vertex 2, Cl bonded at vertex 3, N at vertex 4, and a double bond between vertices 1 and 2 vertex and vertices 3 and 4 vertex. Cladribine has a pentagon ring with the top vertex as 1 and the other vertices in a clockwise direction has O at vertex 1, N bonded to vertex 2, H bonded to vertex 3, H O bonded to vertex 4, and C H 2 single bond O H bonded to vertex 5. N at vertex 2 is also bonded at vertex 4 of another pentagonal ring which is fused with the hexagonal ring at vertices 2 and 3 of the pentagonal ring and vertices 5 and 6 of the hexagonal ring. The pentagonal ring with its top vertex as 1 and the other vertices in a clockwise direction has N at vertex 1, vertices 2 and 3 in a double bond, and vertices 5 and 1 in a double bond. The hexagonal ring with its top vertex as 1 and other vertices in a clockwise direction has vertex 1 bonded to N H 2, N at vertex 2, Cl bonded at vertex 3, and N at vertex 4. A double bond is between verticees1 and 2 and vertices 3 and 4."/>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5615375" y="1788994"/>
            <a:ext cx="3114173" cy="47115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583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77" y="299411"/>
            <a:ext cx="8686800" cy="1143000"/>
          </a:xfrm>
        </p:spPr>
        <p:txBody>
          <a:bodyPr>
            <a:noAutofit/>
          </a:bodyPr>
          <a:lstStyle/>
          <a:p>
            <a:r>
              <a:rPr lang="en-US" dirty="0" smtClean="0">
                <a:solidFill>
                  <a:srgbClr val="843C0C"/>
                </a:solidFill>
                <a:latin typeface="Arial" pitchFamily="34" charset="0"/>
                <a:cs typeface="Arial" pitchFamily="34" charset="0"/>
              </a:rPr>
              <a:t>Section 25.5 </a:t>
            </a:r>
            <a:r>
              <a:rPr lang="en-US" dirty="0">
                <a:solidFill>
                  <a:srgbClr val="843C0C"/>
                </a:solidFill>
                <a:latin typeface="Arial" pitchFamily="34" charset="0"/>
                <a:cs typeface="Arial" pitchFamily="34" charset="0"/>
              </a:rPr>
              <a:t>Disruptions in Nucleotide Metabolism Can Cause Pathological </a:t>
            </a:r>
            <a:r>
              <a:rPr lang="en-US" dirty="0" smtClean="0">
                <a:solidFill>
                  <a:srgbClr val="843C0C"/>
                </a:solidFill>
                <a:latin typeface="Arial" pitchFamily="34" charset="0"/>
                <a:cs typeface="Arial" pitchFamily="34" charset="0"/>
              </a:rPr>
              <a:t>Conditions</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2068034"/>
            <a:ext cx="8229600" cy="3386470"/>
          </a:xfrm>
        </p:spPr>
        <p:txBody>
          <a:bodyPr>
            <a:normAutofit/>
          </a:bodyPr>
          <a:lstStyle/>
          <a:p>
            <a:pPr>
              <a:spcAft>
                <a:spcPts val="600"/>
              </a:spcAft>
            </a:pPr>
            <a:r>
              <a:rPr lang="en-US" dirty="0">
                <a:latin typeface="Arial" pitchFamily="34" charset="0"/>
                <a:cs typeface="Arial" pitchFamily="34" charset="0"/>
              </a:rPr>
              <a:t>Nucleotide degradation begins with the hydrolytic cleavage of the nucleotide, which yields a nucleoside, in a reaction catalyzed by </a:t>
            </a:r>
            <a:r>
              <a:rPr lang="en-US" dirty="0" err="1" smtClean="0">
                <a:latin typeface="Arial" pitchFamily="34" charset="0"/>
                <a:cs typeface="Arial" pitchFamily="34" charset="0"/>
              </a:rPr>
              <a:t>nucleotidases</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600"/>
              </a:spcAft>
            </a:pPr>
            <a:r>
              <a:rPr lang="en-US" dirty="0">
                <a:latin typeface="Arial" pitchFamily="34" charset="0"/>
                <a:cs typeface="Arial" pitchFamily="34" charset="0"/>
              </a:rPr>
              <a:t>Free bases are generated from nucleosides by the phosphorolytic cleavage catalyzed by nucleoside phosphorylases. The final products of the reaction are the base and ribose 1-phosphate or deoxyribose </a:t>
            </a:r>
            <a:r>
              <a:rPr lang="en-US" dirty="0" smtClean="0">
                <a:latin typeface="Arial" pitchFamily="34" charset="0"/>
                <a:cs typeface="Arial" pitchFamily="34" charset="0"/>
              </a:rPr>
              <a:t>1-phosphate.</a:t>
            </a:r>
            <a:endParaRPr lang="en-US" dirty="0">
              <a:latin typeface="Arial" pitchFamily="34" charset="0"/>
              <a:cs typeface="Arial" pitchFamily="34" charset="0"/>
            </a:endParaRPr>
          </a:p>
        </p:txBody>
      </p:sp>
    </p:spTree>
    <p:extLst>
      <p:ext uri="{BB962C8B-B14F-4D97-AF65-F5344CB8AC3E}">
        <p14:creationId xmlns:p14="http://schemas.microsoft.com/office/powerpoint/2010/main" val="8599821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Purine </a:t>
            </a:r>
            <a:r>
              <a:rPr lang="en-US" dirty="0" smtClean="0">
                <a:solidFill>
                  <a:srgbClr val="843C0C"/>
                </a:solidFill>
                <a:latin typeface="Arial" pitchFamily="34" charset="0"/>
                <a:cs typeface="Arial" pitchFamily="34" charset="0"/>
              </a:rPr>
              <a:t>Catabolism</a:t>
            </a:r>
            <a:endParaRPr lang="en-US" dirty="0">
              <a:solidFill>
                <a:srgbClr val="843C0C"/>
              </a:solidFill>
              <a:latin typeface="Arial" pitchFamily="34" charset="0"/>
              <a:cs typeface="Arial" pitchFamily="34" charset="0"/>
            </a:endParaRPr>
          </a:p>
        </p:txBody>
      </p:sp>
      <p:pic>
        <p:nvPicPr>
          <p:cNvPr id="11" name="Picture 2" descr="An illustration shows the conversion of A M P and Guanine to Urate.&#10;AMP in the presence of Nucleoticlase and with the addition of H 2 O, produces Adenosine and P i. Adenosine reacts with H 2 O in the presence of Adenosine deaminase to lose N H 4 and form Inosine, which further reacts with P i in the presence of Nucleoside phosphorylase to lose ribose 1 P and produce Hypoxanthine. Hypoxanthine reacts with O 2 and H 2 O in the presence of Xanthine oxidase to lose H2 O2 and produce Xanthine. Guanine can also be converted to Xanthine.Xanthine reacts with H 2 O and O 2 in the presence of Xanthine oxidase to release H 2 O 2 and produce Uric acid. Uric acid releases H plus to produce urate.  A M P has a pentagonal and a hexagonal ring fused together. The pentagonal ring with vertex 1 at top and the other vertices in a clockwise direction has N at vertex 1, vertices 2 and 3 bonded to vertices 5 and 6 of the hexagonal ring, N at vertex 4 and further bonded to ribose 5 P, and a double bond between vertices 1 and 5. The hexagonal ring with vertex 1 at the top and the other vertices in a clockwise direction has vertex 1 bonded to H 2 N, N at vertex 2, N at vertex 4, and a double bond between vertices 1 and 2, vertices 3 and 4 vertices, and vertices 5 and 6. Adenosine has a pentagonal and a hexagonal ring fused together. The pentagonal ring with vertex 1 at the top and the other vertices in clockwise direction has N at vertex 1, vertices 2 and 3 bonded to vertices 5 and 6 of the hexagonal ring, N at vertex 4 and further bonded to ribose, and a double bond between vertices 1 and 5 vertices. The hexagonal ring with vertex 1 at the top and the other vertices in a clockwise direction has vertex 1 bonded to H 2 N, N at vertex 2, N at vertex 4, and a double bond between vertices 1 and 2 vertices, vertices 3 and 4, and vertices 5 and 6. Inosine has pentagonal and a hexagonal ring fused together. The pentagonal ring has vertex 1 at the top and the other vertices in a clockwise direction with N at vertex 1, vertices 2 and 3 bonded to vertices 5 and 6 of the hexagonal ring, N at vertex 4 and further bonded to ribose, and a double bond between vertices 1 and 5. The hexagonal ring has vertex 1 at the top and the other vertices in a clockwise direction with vertex 1 double bonded to O, N at vertex 2, N at vertex 4, and a double bond between vertices 3 and 4 and vertices 5 and 6. Hypoxanthine has a pentagonal and hexagonal ring fused together. The pentagonal ring with vertex 1 at the top and the other vertices in a clockwise direction has N at vertex 1, vertices 2 and 3 bonded to vertices 5 and 6 of the hexagonal ring, N at vertex 4 and further bonded to ribose, and a double bond between vertices 1 and 5 vertices. The hexagonal ring with vertex 1 at the top and the other vertices in a clockwise direction has vertex 1 double bonded to O, N H at vertex 2, N at vertex 4, a double bond between vertices 3 and 4 and vertices 5 and 6 vertices. Guanine has a pentagonal and a hexagonal ring fused together. The pentagonal ring has vertex 1 at the top and the other vertices in a clockwise direction with N at vertex 1, vertices 2 and 3 bonded to vertices 5 and 6 of a hexagonal ring, N H at the centre of vertex 4, and a double bond between vertices 1 and 5 vertices. The hexagonal ring with vertex 1 at the top and the other vertices in a clockwise direction has vertex 1 double bonded to O, N H at vertex 2, N H 2 bonded to vertex 3, N at vertex 4, a double bond between vertices 3 and 4 and vertices 5 and 6. Xanthine has a pentagonal and a hexagonal ring fused together. The pentagonal ring has vertex 1 at the top and the other vertices in a clockwise direction with N at vertex 1, vertices 2 and 3 bonded to vertices 5 and 6 of the hexagonal ring, N H at vertex 4, and a double bond between vertices 1 and 5. The hexagonal ring has vertex 1 at the top and the other vertices in a clockwise direction with vertex 1 double bonded to O, N H at vertex 2, vertex 3 double bonded to O, N H at vertex 4, and a double bond between vertices 5 and 6. Uric acid has a pentagonal and a hexagonal ring fused together. The pentagonal ring has vertex 1 at the top and the other vertices in a clockwise direction with N H at vertex 1, vertices 2 and 3 bonded to vertices 5 and 6 of a hexagonal ring, N H at vertex 4, and vertex 5 double bonded to O. The hexagonal ring with vertex 1 at the top and the other vertices in a clockwise direction has vertex 1 double bonded to O, N H at vertex 2, vertex 3 double bonded to O, N H at vertex 4, and a double bond between vertices 5,and 6 vertices. Urate has a pentagonal and a hexagonal ring fused together. The pentagonal ring with vertex 1 at the top and the other vertices in a clockwise direction has N H at vertex 1, vertices 2 and 3 bonded to vertices 5 and 6 of a hexagonal ring, N H at vertex 4, negative charge O bonded to vertex 5, and a double bond between vertices 1 and 5 vertices. The hexagonal ring has vertex 1 at the top and the other vertices in a clockwise direction with vertex 1 double bonded to O, N H at vertex 2, vertex 3 double bonded to O, N H at vertex 4, and a double bond between vertices 5 and 6."/>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52057" y="1717356"/>
            <a:ext cx="8039887" cy="479976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825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9411"/>
            <a:ext cx="8229600" cy="1143000"/>
          </a:xfrm>
        </p:spPr>
        <p:txBody>
          <a:bodyPr>
            <a:noAutofit/>
          </a:bodyPr>
          <a:lstStyle/>
          <a:p>
            <a:r>
              <a:rPr lang="en-US" dirty="0">
                <a:solidFill>
                  <a:srgbClr val="843C0C"/>
                </a:solidFill>
                <a:latin typeface="Arial" pitchFamily="34" charset="0"/>
                <a:cs typeface="Arial" pitchFamily="34" charset="0"/>
              </a:rPr>
              <a:t>The </a:t>
            </a:r>
            <a:r>
              <a:rPr lang="en-US" dirty="0" smtClean="0">
                <a:solidFill>
                  <a:srgbClr val="843C0C"/>
                </a:solidFill>
                <a:latin typeface="Arial" pitchFamily="34" charset="0"/>
                <a:cs typeface="Arial" pitchFamily="34" charset="0"/>
              </a:rPr>
              <a:t>Loss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Adenosine Deaminase Activity Results </a:t>
            </a:r>
            <a:r>
              <a:rPr lang="en-US" dirty="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Severe Combined Immunodeficiency</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929809"/>
            <a:ext cx="8229600" cy="3407735"/>
          </a:xfrm>
        </p:spPr>
        <p:txBody>
          <a:bodyPr>
            <a:normAutofit/>
          </a:bodyPr>
          <a:lstStyle/>
          <a:p>
            <a:pPr>
              <a:spcAft>
                <a:spcPts val="1200"/>
              </a:spcAft>
            </a:pPr>
            <a:r>
              <a:rPr lang="en-US" dirty="0">
                <a:latin typeface="Arial" pitchFamily="34" charset="0"/>
                <a:cs typeface="Arial" pitchFamily="34" charset="0"/>
              </a:rPr>
              <a:t>Adenosine deaminase, an enzyme important in the degradation of AMP, </a:t>
            </a:r>
            <a:r>
              <a:rPr lang="en-US" dirty="0" err="1">
                <a:latin typeface="Arial" pitchFamily="34" charset="0"/>
                <a:cs typeface="Arial" pitchFamily="34" charset="0"/>
              </a:rPr>
              <a:t>deaminates</a:t>
            </a:r>
            <a:r>
              <a:rPr lang="en-US" dirty="0">
                <a:latin typeface="Arial" pitchFamily="34" charset="0"/>
                <a:cs typeface="Arial" pitchFamily="34" charset="0"/>
              </a:rPr>
              <a:t> adenosine to form </a:t>
            </a:r>
            <a:r>
              <a:rPr lang="en-US" dirty="0" err="1" smtClean="0">
                <a:latin typeface="Arial" pitchFamily="34" charset="0"/>
                <a:cs typeface="Arial" pitchFamily="34" charset="0"/>
              </a:rPr>
              <a:t>inosine</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A lack of adenosine </a:t>
            </a:r>
            <a:r>
              <a:rPr lang="en-US" dirty="0" err="1">
                <a:latin typeface="Arial" pitchFamily="34" charset="0"/>
                <a:cs typeface="Arial" pitchFamily="34" charset="0"/>
              </a:rPr>
              <a:t>deaminase</a:t>
            </a:r>
            <a:r>
              <a:rPr lang="en-US" dirty="0">
                <a:latin typeface="Arial" pitchFamily="34" charset="0"/>
                <a:cs typeface="Arial" pitchFamily="34" charset="0"/>
              </a:rPr>
              <a:t> results in severe combined immunodeficiency disorder (SCID). Patients suffering from SCID have compromised immune systems and </a:t>
            </a:r>
            <a:r>
              <a:rPr lang="en-US" dirty="0" smtClean="0">
                <a:latin typeface="Arial" pitchFamily="34" charset="0"/>
                <a:cs typeface="Arial" pitchFamily="34" charset="0"/>
              </a:rPr>
              <a:t>are </a:t>
            </a:r>
            <a:r>
              <a:rPr lang="en-US" dirty="0">
                <a:latin typeface="Arial" pitchFamily="34" charset="0"/>
                <a:cs typeface="Arial" pitchFamily="34" charset="0"/>
              </a:rPr>
              <a:t>susceptible to recurring infections that can result in </a:t>
            </a:r>
            <a:r>
              <a:rPr lang="en-US" dirty="0" smtClean="0">
                <a:latin typeface="Arial" pitchFamily="34" charset="0"/>
                <a:cs typeface="Arial" pitchFamily="34" charset="0"/>
              </a:rPr>
              <a:t>death.</a:t>
            </a:r>
            <a:endParaRPr lang="en-US" dirty="0">
              <a:latin typeface="Arial" pitchFamily="34" charset="0"/>
              <a:cs typeface="Arial" pitchFamily="34" charset="0"/>
            </a:endParaRPr>
          </a:p>
        </p:txBody>
      </p:sp>
    </p:spTree>
    <p:extLst>
      <p:ext uri="{BB962C8B-B14F-4D97-AF65-F5344CB8AC3E}">
        <p14:creationId xmlns:p14="http://schemas.microsoft.com/office/powerpoint/2010/main" val="5710993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1" cy="1143000"/>
          </a:xfrm>
        </p:spPr>
        <p:txBody>
          <a:bodyPr>
            <a:noAutofit/>
          </a:bodyPr>
          <a:lstStyle/>
          <a:p>
            <a:r>
              <a:rPr lang="en-US" dirty="0">
                <a:solidFill>
                  <a:srgbClr val="843C0C"/>
                </a:solidFill>
                <a:latin typeface="Arial" pitchFamily="34" charset="0"/>
                <a:cs typeface="Arial" pitchFamily="34" charset="0"/>
              </a:rPr>
              <a:t>Gout </a:t>
            </a:r>
            <a:r>
              <a:rPr lang="en-US" dirty="0" smtClean="0">
                <a:solidFill>
                  <a:srgbClr val="843C0C"/>
                </a:solidFill>
                <a:latin typeface="Arial" pitchFamily="34" charset="0"/>
                <a:cs typeface="Arial" pitchFamily="34" charset="0"/>
              </a:rPr>
              <a:t>Is Induced </a:t>
            </a:r>
            <a:r>
              <a:rPr lang="en-US" dirty="0">
                <a:solidFill>
                  <a:srgbClr val="843C0C"/>
                </a:solidFill>
                <a:latin typeface="Arial" pitchFamily="34" charset="0"/>
                <a:cs typeface="Arial" pitchFamily="34" charset="0"/>
              </a:rPr>
              <a:t>by </a:t>
            </a:r>
            <a:r>
              <a:rPr lang="en-US" dirty="0" smtClean="0">
                <a:solidFill>
                  <a:srgbClr val="843C0C"/>
                </a:solidFill>
                <a:latin typeface="Arial" pitchFamily="34" charset="0"/>
                <a:cs typeface="Arial" pitchFamily="34" charset="0"/>
              </a:rPr>
              <a:t>High Serum Levels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Urate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600200"/>
            <a:ext cx="5806810" cy="5029200"/>
          </a:xfrm>
        </p:spPr>
        <p:txBody>
          <a:bodyPr>
            <a:normAutofit lnSpcReduction="10000"/>
          </a:bodyPr>
          <a:lstStyle/>
          <a:p>
            <a:r>
              <a:rPr lang="en-US" sz="2000" dirty="0">
                <a:latin typeface="Arial" pitchFamily="34" charset="0"/>
                <a:cs typeface="Arial" pitchFamily="34" charset="0"/>
              </a:rPr>
              <a:t>Xanthine oxidase catalyzes the conversion of xanthine into uric acid, the final common pathway for the degradation of purine </a:t>
            </a:r>
            <a:r>
              <a:rPr lang="en-US" sz="2000" dirty="0" smtClean="0">
                <a:latin typeface="Arial" pitchFamily="34" charset="0"/>
                <a:cs typeface="Arial" pitchFamily="34" charset="0"/>
              </a:rPr>
              <a:t>nucleotides.</a:t>
            </a:r>
            <a:endParaRPr lang="en-US" sz="2000" dirty="0">
              <a:latin typeface="Arial" pitchFamily="34" charset="0"/>
              <a:cs typeface="Arial" pitchFamily="34" charset="0"/>
            </a:endParaRPr>
          </a:p>
          <a:p>
            <a:r>
              <a:rPr lang="en-US" sz="2000" dirty="0">
                <a:latin typeface="Arial" pitchFamily="34" charset="0"/>
                <a:cs typeface="Arial" pitchFamily="34" charset="0"/>
              </a:rPr>
              <a:t>Uric acid ionizes to form </a:t>
            </a:r>
            <a:r>
              <a:rPr lang="en-US" sz="2000" dirty="0" err="1" smtClean="0">
                <a:latin typeface="Arial" pitchFamily="34" charset="0"/>
                <a:cs typeface="Arial" pitchFamily="34" charset="0"/>
              </a:rPr>
              <a:t>urate</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a:p>
            <a:r>
              <a:rPr lang="en-US" sz="2000" dirty="0">
                <a:latin typeface="Arial" pitchFamily="34" charset="0"/>
                <a:cs typeface="Arial" pitchFamily="34" charset="0"/>
              </a:rPr>
              <a:t>High blood levels of urate induce gout, a painful disease that results from the accumulation of urate crystals in the </a:t>
            </a:r>
            <a:r>
              <a:rPr lang="en-US" sz="2000" dirty="0" smtClean="0">
                <a:latin typeface="Arial" pitchFamily="34" charset="0"/>
                <a:cs typeface="Arial" pitchFamily="34" charset="0"/>
              </a:rPr>
              <a:t>joints.</a:t>
            </a:r>
            <a:endParaRPr lang="en-US" sz="2000" dirty="0">
              <a:latin typeface="Arial" pitchFamily="34" charset="0"/>
              <a:cs typeface="Arial" pitchFamily="34" charset="0"/>
            </a:endParaRPr>
          </a:p>
          <a:p>
            <a:r>
              <a:rPr lang="en-US" sz="2000" dirty="0">
                <a:latin typeface="Arial" pitchFamily="34" charset="0"/>
                <a:cs typeface="Arial" pitchFamily="34" charset="0"/>
              </a:rPr>
              <a:t>Administration of allopurinol, a suicide inhibitor of the oxidase, relieves the symptoms of gout. Purines are then excreted as xanthine and </a:t>
            </a:r>
            <a:r>
              <a:rPr lang="en-US" sz="2000" dirty="0" smtClean="0">
                <a:latin typeface="Arial" pitchFamily="34" charset="0"/>
                <a:cs typeface="Arial" pitchFamily="34" charset="0"/>
              </a:rPr>
              <a:t>hypoxanthine.</a:t>
            </a:r>
            <a:endParaRPr lang="en-US" sz="2000" dirty="0">
              <a:latin typeface="Arial" pitchFamily="34" charset="0"/>
              <a:cs typeface="Arial" pitchFamily="34" charset="0"/>
            </a:endParaRPr>
          </a:p>
          <a:p>
            <a:r>
              <a:rPr lang="en-US" sz="2000" dirty="0">
                <a:latin typeface="Arial" pitchFamily="34" charset="0"/>
                <a:cs typeface="Arial" pitchFamily="34" charset="0"/>
              </a:rPr>
              <a:t>Urate is a potent antioxidant</a:t>
            </a:r>
            <a:r>
              <a:rPr lang="en-US" sz="2000" dirty="0" smtClean="0">
                <a:latin typeface="Arial" pitchFamily="34" charset="0"/>
                <a:cs typeface="Arial" pitchFamily="34" charset="0"/>
              </a:rPr>
              <a:t>, so the selective advantage to having relatively high blood urate levels may be the prevention of </a:t>
            </a:r>
            <a:r>
              <a:rPr lang="en-US" sz="2000" dirty="0">
                <a:latin typeface="Arial" pitchFamily="34" charset="0"/>
                <a:cs typeface="Arial" pitchFamily="34" charset="0"/>
              </a:rPr>
              <a:t>oxidative </a:t>
            </a:r>
            <a:r>
              <a:rPr lang="en-US" sz="2000" dirty="0" smtClean="0">
                <a:latin typeface="Arial" pitchFamily="34" charset="0"/>
                <a:cs typeface="Arial" pitchFamily="34" charset="0"/>
              </a:rPr>
              <a:t>damage.</a:t>
            </a:r>
            <a:endParaRPr lang="en-US" sz="2000" dirty="0">
              <a:latin typeface="Arial" pitchFamily="34" charset="0"/>
              <a:cs typeface="Arial" pitchFamily="34" charset="0"/>
            </a:endParaRPr>
          </a:p>
        </p:txBody>
      </p:sp>
      <p:pic>
        <p:nvPicPr>
          <p:cNvPr id="11" name="Picture 2" descr="The molecular structure of Allopurinol is shown.&#10;The structure has a benzene ring fused with a pentagon ring. Benzene with the top vertex as 1 and the other vertices in a clockwise direction has vertex 1 bonded to O H, a double bond between vertices 2 and 3, vertices 4 and 5, and vertices 6 and 1. N is at vertex 4, N at vertex 6, and vertices 2 and 3 are further bonded to the pentagon ring. The pentagon ring with the top vertex labeled as 1 has a double bond between vertices 1 and 2, N at vertex 2, N H at vertex 3, and a double bond between vertices 4 and 5."/>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33430" r="33484"/>
          <a:stretch/>
        </p:blipFill>
        <p:spPr bwMode="auto">
          <a:xfrm>
            <a:off x="6677246" y="2829038"/>
            <a:ext cx="1903228" cy="199159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468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dirty="0" err="1">
                <a:solidFill>
                  <a:srgbClr val="843C0C"/>
                </a:solidFill>
                <a:latin typeface="Arial" pitchFamily="34" charset="0"/>
                <a:cs typeface="Arial" pitchFamily="34" charset="0"/>
              </a:rPr>
              <a:t>Lesch</a:t>
            </a:r>
            <a:r>
              <a:rPr lang="en-US" dirty="0">
                <a:solidFill>
                  <a:srgbClr val="843C0C"/>
                </a:solidFill>
                <a:latin typeface="Arial" pitchFamily="34" charset="0"/>
                <a:cs typeface="Arial" pitchFamily="34" charset="0"/>
              </a:rPr>
              <a:t>–</a:t>
            </a:r>
            <a:r>
              <a:rPr lang="en-US" dirty="0" err="1">
                <a:solidFill>
                  <a:srgbClr val="843C0C"/>
                </a:solidFill>
                <a:latin typeface="Arial" pitchFamily="34" charset="0"/>
                <a:cs typeface="Arial" pitchFamily="34" charset="0"/>
              </a:rPr>
              <a:t>Nyhan</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Syndrome Is </a:t>
            </a:r>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Dramatic Consequence </a:t>
            </a:r>
            <a:r>
              <a:rPr lang="en-US" dirty="0">
                <a:solidFill>
                  <a:srgbClr val="843C0C"/>
                </a:solidFill>
                <a:latin typeface="Arial" pitchFamily="34" charset="0"/>
                <a:cs typeface="Arial" pitchFamily="34" charset="0"/>
              </a:rPr>
              <a:t>of </a:t>
            </a:r>
            <a:r>
              <a:rPr lang="en-US" dirty="0" smtClean="0">
                <a:solidFill>
                  <a:srgbClr val="843C0C"/>
                </a:solidFill>
                <a:latin typeface="Arial" pitchFamily="34" charset="0"/>
                <a:cs typeface="Arial" pitchFamily="34" charset="0"/>
              </a:rPr>
              <a:t>Mutations </a:t>
            </a:r>
            <a:r>
              <a:rPr lang="en-US" dirty="0">
                <a:solidFill>
                  <a:srgbClr val="843C0C"/>
                </a:solidFill>
                <a:latin typeface="Arial" pitchFamily="34" charset="0"/>
                <a:cs typeface="Arial" pitchFamily="34" charset="0"/>
              </a:rPr>
              <a:t>in a </a:t>
            </a:r>
            <a:r>
              <a:rPr lang="en-US" dirty="0" smtClean="0">
                <a:solidFill>
                  <a:srgbClr val="843C0C"/>
                </a:solidFill>
                <a:latin typeface="Arial" pitchFamily="34" charset="0"/>
                <a:cs typeface="Arial" pitchFamily="34" charset="0"/>
              </a:rPr>
              <a:t>Salvage-pathway Enzyme</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982973"/>
            <a:ext cx="8229600" cy="2822944"/>
          </a:xfrm>
        </p:spPr>
        <p:txBody>
          <a:bodyPr>
            <a:normAutofit/>
          </a:bodyPr>
          <a:lstStyle/>
          <a:p>
            <a:pPr>
              <a:spcAft>
                <a:spcPts val="1200"/>
              </a:spcAft>
            </a:pPr>
            <a:r>
              <a:rPr lang="en-US" dirty="0" err="1" smtClean="0">
                <a:latin typeface="Arial" pitchFamily="34" charset="0"/>
                <a:cs typeface="Arial" pitchFamily="34" charset="0"/>
              </a:rPr>
              <a:t>Lesch</a:t>
            </a:r>
            <a:r>
              <a:rPr lang="en-US" dirty="0" smtClean="0">
                <a:latin typeface="Arial" pitchFamily="34" charset="0"/>
                <a:cs typeface="Arial" pitchFamily="34" charset="0"/>
              </a:rPr>
              <a:t>–</a:t>
            </a:r>
            <a:r>
              <a:rPr lang="en-US" dirty="0" err="1" smtClean="0">
                <a:latin typeface="Arial" pitchFamily="34" charset="0"/>
                <a:cs typeface="Arial" pitchFamily="34" charset="0"/>
              </a:rPr>
              <a:t>Nyhan</a:t>
            </a:r>
            <a:r>
              <a:rPr lang="en-US" dirty="0" smtClean="0">
                <a:latin typeface="Arial" pitchFamily="34" charset="0"/>
                <a:cs typeface="Arial" pitchFamily="34" charset="0"/>
              </a:rPr>
              <a:t> </a:t>
            </a:r>
            <a:r>
              <a:rPr lang="en-US" dirty="0">
                <a:latin typeface="Arial" pitchFamily="34" charset="0"/>
                <a:cs typeface="Arial" pitchFamily="34" charset="0"/>
              </a:rPr>
              <a:t>syndrome results if hypoxanthine-guanine phosphoribosyltransferase (HGPRT) is missing. HGPRT is </a:t>
            </a:r>
            <a:r>
              <a:rPr lang="en-US" dirty="0" smtClean="0">
                <a:latin typeface="Arial" pitchFamily="34" charset="0"/>
                <a:cs typeface="Arial" pitchFamily="34" charset="0"/>
              </a:rPr>
              <a:t>an </a:t>
            </a:r>
            <a:r>
              <a:rPr lang="en-US" dirty="0">
                <a:latin typeface="Arial" pitchFamily="34" charset="0"/>
                <a:cs typeface="Arial" pitchFamily="34" charset="0"/>
              </a:rPr>
              <a:t>enzyme in the salvage pathway for guanylate and </a:t>
            </a:r>
            <a:r>
              <a:rPr lang="en-US" dirty="0" err="1" smtClean="0">
                <a:latin typeface="Arial" pitchFamily="34" charset="0"/>
                <a:cs typeface="Arial" pitchFamily="34" charset="0"/>
              </a:rPr>
              <a:t>inosinate</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1200"/>
              </a:spcAft>
            </a:pPr>
            <a:r>
              <a:rPr lang="en-US" dirty="0" err="1" smtClean="0">
                <a:latin typeface="Arial" pitchFamily="34" charset="0"/>
                <a:cs typeface="Arial" pitchFamily="34" charset="0"/>
              </a:rPr>
              <a:t>Lesch</a:t>
            </a:r>
            <a:r>
              <a:rPr lang="en-US" dirty="0" smtClean="0">
                <a:latin typeface="Arial" pitchFamily="34" charset="0"/>
                <a:cs typeface="Arial" pitchFamily="34" charset="0"/>
              </a:rPr>
              <a:t>–</a:t>
            </a:r>
            <a:r>
              <a:rPr lang="en-US" dirty="0" err="1" smtClean="0">
                <a:latin typeface="Arial" pitchFamily="34" charset="0"/>
                <a:cs typeface="Arial" pitchFamily="34" charset="0"/>
              </a:rPr>
              <a:t>Nyhan</a:t>
            </a:r>
            <a:r>
              <a:rPr lang="en-US" dirty="0" smtClean="0">
                <a:latin typeface="Arial" pitchFamily="34" charset="0"/>
                <a:cs typeface="Arial" pitchFamily="34" charset="0"/>
              </a:rPr>
              <a:t> </a:t>
            </a:r>
            <a:r>
              <a:rPr lang="en-US" dirty="0">
                <a:latin typeface="Arial" pitchFamily="34" charset="0"/>
                <a:cs typeface="Arial" pitchFamily="34" charset="0"/>
              </a:rPr>
              <a:t>patients suffer from compulsive self-destructive behavior, mental deficiency, and </a:t>
            </a:r>
            <a:r>
              <a:rPr lang="en-US" dirty="0" smtClean="0">
                <a:latin typeface="Arial" pitchFamily="34" charset="0"/>
                <a:cs typeface="Arial" pitchFamily="34" charset="0"/>
              </a:rPr>
              <a:t>gout.</a:t>
            </a:r>
            <a:endParaRPr lang="en-US" dirty="0">
              <a:latin typeface="Arial" pitchFamily="34" charset="0"/>
              <a:cs typeface="Arial" pitchFamily="34" charset="0"/>
            </a:endParaRPr>
          </a:p>
        </p:txBody>
      </p:sp>
    </p:spTree>
    <p:extLst>
      <p:ext uri="{BB962C8B-B14F-4D97-AF65-F5344CB8AC3E}">
        <p14:creationId xmlns:p14="http://schemas.microsoft.com/office/powerpoint/2010/main" val="782428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De novo and Salvage Pathways</a:t>
            </a:r>
            <a:endParaRPr lang="en-US" dirty="0">
              <a:solidFill>
                <a:srgbClr val="843C0C"/>
              </a:solidFill>
              <a:latin typeface="Arial" pitchFamily="34" charset="0"/>
              <a:cs typeface="Arial" pitchFamily="34" charset="0"/>
            </a:endParaRPr>
          </a:p>
        </p:txBody>
      </p:sp>
      <p:pic>
        <p:nvPicPr>
          <p:cNvPr id="5" name="Picture 2" descr="A schematic diagram shows the De Novo Pathway and the Salvage pathway for producing a Nucleotide.&#10;In the De Novo pathway, activated ribose (P R P P) plus amino acids plus A T P plus C O 2 plus and other materials represented as … produces a Nucleotide. In the Salvage pathway, activated ribose (P R P P) plus a base gives nucleotid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31136" y="1723580"/>
            <a:ext cx="5081728" cy="43419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51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Folic </a:t>
            </a:r>
            <a:r>
              <a:rPr lang="en-US" dirty="0" smtClean="0">
                <a:solidFill>
                  <a:srgbClr val="843C0C"/>
                </a:solidFill>
                <a:latin typeface="Arial" pitchFamily="34" charset="0"/>
                <a:cs typeface="Arial" pitchFamily="34" charset="0"/>
              </a:rPr>
              <a:t>Acid Deficiency Promotes Birth Defects </a:t>
            </a:r>
            <a:r>
              <a:rPr lang="en-US" dirty="0">
                <a:solidFill>
                  <a:srgbClr val="843C0C"/>
                </a:solidFill>
                <a:latin typeface="Arial" pitchFamily="34" charset="0"/>
                <a:cs typeface="Arial" pitchFamily="34" charset="0"/>
              </a:rPr>
              <a:t>such as </a:t>
            </a:r>
            <a:r>
              <a:rPr lang="en-US" dirty="0" smtClean="0">
                <a:solidFill>
                  <a:srgbClr val="843C0C"/>
                </a:solidFill>
                <a:latin typeface="Arial" pitchFamily="34" charset="0"/>
                <a:cs typeface="Arial" pitchFamily="34" charset="0"/>
              </a:rPr>
              <a:t>Spina Bifida</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834118"/>
            <a:ext cx="8229600" cy="3205716"/>
          </a:xfrm>
        </p:spPr>
        <p:txBody>
          <a:bodyPr>
            <a:normAutofit/>
          </a:bodyPr>
          <a:lstStyle/>
          <a:p>
            <a:pPr>
              <a:spcAft>
                <a:spcPts val="1200"/>
              </a:spcAft>
            </a:pPr>
            <a:r>
              <a:rPr lang="en-US" dirty="0">
                <a:latin typeface="Arial" pitchFamily="34" charset="0"/>
                <a:cs typeface="Arial" pitchFamily="34" charset="0"/>
              </a:rPr>
              <a:t>Folic acid plays a crucial role in development of the fetus. Insufficient folic acid uptake during pregnancy can result in neural-tube defects, such as spina </a:t>
            </a:r>
            <a:r>
              <a:rPr lang="en-US" dirty="0" smtClean="0">
                <a:latin typeface="Arial" pitchFamily="34" charset="0"/>
                <a:cs typeface="Arial" pitchFamily="34" charset="0"/>
              </a:rPr>
              <a:t>bifida.</a:t>
            </a:r>
            <a:endParaRPr lang="en-US" dirty="0">
              <a:latin typeface="Arial" pitchFamily="34" charset="0"/>
              <a:cs typeface="Arial" pitchFamily="34" charset="0"/>
            </a:endParaRPr>
          </a:p>
          <a:p>
            <a:pPr>
              <a:spcAft>
                <a:spcPts val="1200"/>
              </a:spcAft>
            </a:pPr>
            <a:r>
              <a:rPr lang="en-US" dirty="0" smtClean="0">
                <a:latin typeface="Arial" pitchFamily="34" charset="0"/>
                <a:cs typeface="Arial" pitchFamily="34" charset="0"/>
              </a:rPr>
              <a:t>It is thought that more </a:t>
            </a:r>
            <a:r>
              <a:rPr lang="en-US" dirty="0">
                <a:latin typeface="Arial" pitchFamily="34" charset="0"/>
                <a:cs typeface="Arial" pitchFamily="34" charset="0"/>
              </a:rPr>
              <a:t>folate derivatives are needed for the synthesis of DNA precursors when cell division </a:t>
            </a:r>
            <a:r>
              <a:rPr lang="en-US" dirty="0" smtClean="0">
                <a:latin typeface="Arial" pitchFamily="34" charset="0"/>
                <a:cs typeface="Arial" pitchFamily="34" charset="0"/>
              </a:rPr>
              <a:t>(and therefore DNA synthesis) is frequent during fetal development.</a:t>
            </a:r>
            <a:endParaRPr lang="en-US" dirty="0">
              <a:latin typeface="Arial" pitchFamily="34" charset="0"/>
              <a:cs typeface="Arial" pitchFamily="34" charset="0"/>
            </a:endParaRPr>
          </a:p>
        </p:txBody>
      </p:sp>
    </p:spTree>
    <p:extLst>
      <p:ext uri="{BB962C8B-B14F-4D97-AF65-F5344CB8AC3E}">
        <p14:creationId xmlns:p14="http://schemas.microsoft.com/office/powerpoint/2010/main" val="23096666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Uridine </a:t>
            </a:r>
            <a:r>
              <a:rPr lang="en-US" dirty="0" smtClean="0">
                <a:solidFill>
                  <a:srgbClr val="843C0C"/>
                </a:solidFill>
                <a:latin typeface="Arial" pitchFamily="34" charset="0"/>
                <a:cs typeface="Arial" pitchFamily="34" charset="0"/>
              </a:rPr>
              <a:t>Plays </a:t>
            </a:r>
            <a:r>
              <a:rPr lang="en-US" dirty="0">
                <a:solidFill>
                  <a:srgbClr val="843C0C"/>
                </a:solidFill>
                <a:latin typeface="Arial" pitchFamily="34" charset="0"/>
                <a:cs typeface="Arial" pitchFamily="34" charset="0"/>
              </a:rPr>
              <a:t>a </a:t>
            </a:r>
            <a:r>
              <a:rPr lang="en-US" dirty="0" smtClean="0">
                <a:solidFill>
                  <a:srgbClr val="843C0C"/>
                </a:solidFill>
                <a:latin typeface="Arial" pitchFamily="34" charset="0"/>
                <a:cs typeface="Arial" pitchFamily="34" charset="0"/>
              </a:rPr>
              <a:t>Role </a:t>
            </a:r>
            <a:r>
              <a:rPr lang="en-US" dirty="0">
                <a:solidFill>
                  <a:srgbClr val="843C0C"/>
                </a:solidFill>
                <a:latin typeface="Arial" pitchFamily="34" charset="0"/>
                <a:cs typeface="Arial" pitchFamily="34" charset="0"/>
              </a:rPr>
              <a:t>in </a:t>
            </a:r>
            <a:r>
              <a:rPr lang="en-US" dirty="0" smtClean="0">
                <a:solidFill>
                  <a:srgbClr val="843C0C"/>
                </a:solidFill>
                <a:latin typeface="Arial" pitchFamily="34" charset="0"/>
                <a:cs typeface="Arial" pitchFamily="34" charset="0"/>
              </a:rPr>
              <a:t>Caloric Homeostasis (1/</a:t>
            </a:r>
            <a:r>
              <a:rPr lang="en-US" baseline="0" dirty="0" smtClean="0">
                <a:solidFill>
                  <a:srgbClr val="843C0C"/>
                </a:solidFill>
                <a:latin typeface="Arial" pitchFamily="34" charset="0"/>
                <a:cs typeface="Arial" pitchFamily="34" charset="0"/>
              </a:rPr>
              <a:t>2</a:t>
            </a:r>
            <a:r>
              <a:rPr lang="en-US" dirty="0" smtClean="0">
                <a:solidFill>
                  <a:srgbClr val="843C0C"/>
                </a:solidFill>
                <a:latin typeface="Arial" pitchFamily="34" charset="0"/>
                <a:cs typeface="Arial" pitchFamily="34" charset="0"/>
              </a:rPr>
              <a:t>)</a:t>
            </a:r>
            <a:endParaRPr lang="en-US" dirty="0">
              <a:solidFill>
                <a:srgbClr val="843C0C"/>
              </a:solidFill>
              <a:latin typeface="Arial" pitchFamily="34" charset="0"/>
              <a:cs typeface="Arial" pitchFamily="34" charset="0"/>
            </a:endParaRPr>
          </a:p>
        </p:txBody>
      </p:sp>
      <p:sp>
        <p:nvSpPr>
          <p:cNvPr id="3" name="Content Placeholder 2"/>
          <p:cNvSpPr>
            <a:spLocks noGrp="1"/>
          </p:cNvSpPr>
          <p:nvPr>
            <p:ph idx="1"/>
          </p:nvPr>
        </p:nvSpPr>
        <p:spPr>
          <a:xfrm>
            <a:off x="457200" y="1702031"/>
            <a:ext cx="4709160" cy="4779818"/>
          </a:xfrm>
        </p:spPr>
        <p:txBody>
          <a:bodyPr>
            <a:noAutofit/>
          </a:bodyPr>
          <a:lstStyle/>
          <a:p>
            <a:pPr>
              <a:spcBef>
                <a:spcPts val="600"/>
              </a:spcBef>
            </a:pPr>
            <a:r>
              <a:rPr lang="en-US" sz="2200" dirty="0" err="1" smtClean="0">
                <a:latin typeface="Arial" pitchFamily="34" charset="0"/>
                <a:cs typeface="Arial" pitchFamily="34" charset="0"/>
              </a:rPr>
              <a:t>Uridine</a:t>
            </a:r>
            <a:r>
              <a:rPr lang="en-US" sz="2200" dirty="0" smtClean="0">
                <a:latin typeface="Arial" pitchFamily="34" charset="0"/>
                <a:cs typeface="Arial" pitchFamily="34" charset="0"/>
              </a:rPr>
              <a:t> has many cellular roles. It has been known for some time that it is an RNA component, that it is required for thymidine and glycogen synthesis and for protein and lipid glycosylation, and that it is needed for the detoxification of pollutants and other foreign chemicals.</a:t>
            </a:r>
            <a:endParaRPr lang="en-US" sz="2200" dirty="0">
              <a:latin typeface="Arial" pitchFamily="34" charset="0"/>
              <a:cs typeface="Arial" pitchFamily="34" charset="0"/>
            </a:endParaRPr>
          </a:p>
          <a:p>
            <a:pPr>
              <a:spcBef>
                <a:spcPts val="600"/>
              </a:spcBef>
            </a:pPr>
            <a:r>
              <a:rPr lang="en-US" sz="2200" dirty="0" smtClean="0">
                <a:latin typeface="Arial" pitchFamily="34" charset="0"/>
                <a:cs typeface="Arial" pitchFamily="34" charset="0"/>
              </a:rPr>
              <a:t>More recently, it has also been identified as a signal molecule in the maintenance of caloric homeostasis (maintaining proper energy stores).</a:t>
            </a:r>
          </a:p>
        </p:txBody>
      </p:sp>
      <p:pic>
        <p:nvPicPr>
          <p:cNvPr id="11" name="Picture 2" descr="The molecular structure of Uridine is shown.&#10;Uridine has a pentagonal ring with the top vertex as 1 and the other vertices in a clockwise direction from the top with O at vertex 1, vertex 2 bonded to N, vertex 3 bonded to O H, vertex 4 bonded to O H, and vertex 5 bonded to C H 2 O H. The N bonded to vertex 2 is at vertex 4 of a hexagonal ring. THe hexagonal ring with the top vertex as 1 and the others vertices in a clockwise direction has vertex 1 double bonded to O, a double bond between vertices 2 and 3, N at vertex 4, vertex 5 double bonded to O, and H N at vertex 6."/>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31801" r="31746"/>
          <a:stretch/>
        </p:blipFill>
        <p:spPr bwMode="auto">
          <a:xfrm>
            <a:off x="6230679" y="1780247"/>
            <a:ext cx="2169042" cy="458205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1136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Uridine Plays a Role in Caloric Homeostasis </a:t>
            </a:r>
            <a:r>
              <a:rPr lang="en-US" dirty="0" smtClean="0">
                <a:solidFill>
                  <a:srgbClr val="843C0C"/>
                </a:solidFill>
                <a:latin typeface="Arial" pitchFamily="34" charset="0"/>
                <a:cs typeface="Arial" pitchFamily="34" charset="0"/>
              </a:rPr>
              <a:t>(2/2</a:t>
            </a:r>
            <a:r>
              <a:rPr lang="en-US" dirty="0">
                <a:solidFill>
                  <a:srgbClr val="843C0C"/>
                </a:solidFill>
                <a:latin typeface="Arial" pitchFamily="34" charset="0"/>
                <a:cs typeface="Arial" pitchFamily="34" charset="0"/>
              </a:rPr>
              <a:t>)</a:t>
            </a:r>
            <a:endParaRPr lang="en-US"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a:spcBef>
                <a:spcPts val="600"/>
              </a:spcBef>
              <a:spcAft>
                <a:spcPts val="600"/>
              </a:spcAft>
            </a:pPr>
            <a:r>
              <a:rPr lang="en-US" dirty="0" smtClean="0">
                <a:latin typeface="Arial" pitchFamily="34" charset="0"/>
                <a:cs typeface="Arial" pitchFamily="34" charset="0"/>
              </a:rPr>
              <a:t>Blood uridine concentration in mammals depends on whether the organism has recently eaten.</a:t>
            </a:r>
          </a:p>
          <a:p>
            <a:pPr>
              <a:spcBef>
                <a:spcPts val="600"/>
              </a:spcBef>
              <a:spcAft>
                <a:spcPts val="600"/>
              </a:spcAft>
            </a:pPr>
            <a:r>
              <a:rPr lang="en-US" dirty="0" smtClean="0">
                <a:latin typeface="Arial" pitchFamily="34" charset="0"/>
                <a:cs typeface="Arial" pitchFamily="34" charset="0"/>
              </a:rPr>
              <a:t>Adipocytes (fat cells) release uridine into the blood during fasting and may signal the brain to increase appetite. Uridine may also cause the small decrease in body temperature and metabolic rate during fasting.</a:t>
            </a:r>
            <a:endParaRPr lang="en-US" dirty="0">
              <a:latin typeface="Arial" pitchFamily="34" charset="0"/>
              <a:cs typeface="Arial" pitchFamily="34" charset="0"/>
            </a:endParaRPr>
          </a:p>
          <a:p>
            <a:pPr>
              <a:spcBef>
                <a:spcPts val="600"/>
              </a:spcBef>
              <a:spcAft>
                <a:spcPts val="600"/>
              </a:spcAft>
            </a:pPr>
            <a:r>
              <a:rPr lang="en-US" dirty="0" smtClean="0">
                <a:latin typeface="Arial" pitchFamily="34" charset="0"/>
                <a:cs typeface="Arial" pitchFamily="34" charset="0"/>
              </a:rPr>
              <a:t>When the organism eats again, the </a:t>
            </a:r>
            <a:r>
              <a:rPr lang="en-US" dirty="0" err="1" smtClean="0">
                <a:latin typeface="Arial" pitchFamily="34" charset="0"/>
                <a:cs typeface="Arial" pitchFamily="34" charset="0"/>
              </a:rPr>
              <a:t>uridine</a:t>
            </a:r>
            <a:r>
              <a:rPr lang="en-US" dirty="0" smtClean="0">
                <a:latin typeface="Arial" pitchFamily="34" charset="0"/>
                <a:cs typeface="Arial" pitchFamily="34" charset="0"/>
              </a:rPr>
              <a:t> is cleared from the blood by the liver. There, some is transported to the gallbladder and becomes a component of bile, which aids in digestion and absorption of dietary fats and stimulates uptake of glucose from the intestine.</a:t>
            </a:r>
          </a:p>
        </p:txBody>
      </p:sp>
    </p:spTree>
    <p:extLst>
      <p:ext uri="{BB962C8B-B14F-4D97-AF65-F5344CB8AC3E}">
        <p14:creationId xmlns:p14="http://schemas.microsoft.com/office/powerpoint/2010/main" val="157466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Nomenclature of </a:t>
            </a:r>
            <a:r>
              <a:rPr lang="en-US" dirty="0" smtClean="0">
                <a:solidFill>
                  <a:srgbClr val="843C0C"/>
                </a:solidFill>
                <a:latin typeface="Arial" pitchFamily="34" charset="0"/>
                <a:cs typeface="Arial" pitchFamily="34" charset="0"/>
              </a:rPr>
              <a:t>Bases</a:t>
            </a:r>
            <a:r>
              <a:rPr lang="en-US" dirty="0">
                <a:solidFill>
                  <a:srgbClr val="843C0C"/>
                </a:solidFill>
                <a:latin typeface="Arial" pitchFamily="34" charset="0"/>
                <a:cs typeface="Arial" pitchFamily="34" charset="0"/>
              </a:rPr>
              <a:t>, </a:t>
            </a:r>
            <a:r>
              <a:rPr lang="en-US" dirty="0" smtClean="0">
                <a:solidFill>
                  <a:srgbClr val="843C0C"/>
                </a:solidFill>
                <a:latin typeface="Arial" pitchFamily="34" charset="0"/>
                <a:cs typeface="Arial" pitchFamily="34" charset="0"/>
              </a:rPr>
              <a:t>Nucleosides</a:t>
            </a:r>
            <a:r>
              <a:rPr lang="en-US" dirty="0">
                <a:solidFill>
                  <a:srgbClr val="843C0C"/>
                </a:solidFill>
                <a:latin typeface="Arial" pitchFamily="34" charset="0"/>
                <a:cs typeface="Arial" pitchFamily="34" charset="0"/>
              </a:rPr>
              <a:t>, and </a:t>
            </a:r>
            <a:r>
              <a:rPr lang="en-US" dirty="0" smtClean="0">
                <a:solidFill>
                  <a:srgbClr val="843C0C"/>
                </a:solidFill>
                <a:latin typeface="Arial" pitchFamily="34" charset="0"/>
                <a:cs typeface="Arial" pitchFamily="34" charset="0"/>
              </a:rPr>
              <a:t>Nucleotides</a:t>
            </a:r>
            <a:endParaRPr lang="en-US" dirty="0">
              <a:solidFill>
                <a:srgbClr val="843C0C"/>
              </a:solidFill>
              <a:latin typeface="Arial" pitchFamily="34" charset="0"/>
              <a:cs typeface="Arial" pitchFamily="34" charset="0"/>
            </a:endParaRPr>
          </a:p>
        </p:txBody>
      </p:sp>
      <p:pic>
        <p:nvPicPr>
          <p:cNvPr id="6" name="Picture Placeholder 5" descr="A table lists nomenclatures of bases, nucleosides, and nucleotides in R N A and D N A.&#10;The table has three columns and two further subdivided rows. The column headers are base, ribonucleoside, and ribonucleotide open parenthesis 5 prime dash monophosphate close parenthesis.&#10;The data are as follows (row-wise)&#10;Subsection 1: R N A&#10;Row 1: Base: adenine open parenthesis uppercase A close parenthesis; ribonucleoside: adenosine; ribonucleotide open parenthesis 5 prime dash monophosphate close parenthesis: adenylate open parenthesis A M P close parenthesis.&#10;Row 2: Base: guanine open parenthesis uppercase G close parenthesis; ribonucleoside: guanosine; ribonucleotide open parenthesis 5 prime dash monophosphate close parenthesis: guanylate open parenthesis G M P close parenthesis.&#10;Row 3: Base: uracil open parenthesis uppercase U close parenthesis; ribonucleoside: uridine; ribonucleotide open parenthesis 5 prime dash monophosphate close parenthesis: uridylate open parenthesis U M P close parenthesis.&#10;Row 4: Base: cytosine open parenthesis uppercase C close parenthesis; ribonucleoside: cytidine; ribonucleotide open parenthesis 5 prime dash monophosphate close parenthesis: cytidylate open parenthesis C M P close parenthesis.&#10;Subsection 2: D N A&#10;Row 5: Base: adenine open parenthesis uppercase A close parenthesis; deoxyribonucleoside: deoxyadenosine; deoxyribonucleotide open parenthesis 5 prime dash monophosphate close parenthesis: deoxyadenylate open parenthesis lowercase D uppercase A M P close parenthesis.&#10;Row 6: Base: guanine open parenthesis uppercase G close parenthesis; deoxyribonucleoside: deoxyguanosine; deoxyribonucleotide open parenthesis 5 prime dash monophosphate close parenthesis: deoxyguanylate open parenthesis lowercase D uppercase G M P close parenthesis.&#10;Row 7: Base: thymine open parenthesis uppercase T close parenthesis; deoxyribonucleoside: thymidine; deoxyribonucleotide open parenthesis 5 prime dash monophosphate close parenthesis: thymidylate open parenthesis T M P close parenthesis.&#10;Row 8: Base: cytosine open parenthesis uppercase C close parenthesis; deoxyribonucleoside: deoxycytidine; deoxyribonucleotide open parenthesis 5 prime dash monophosphate close parenthesis: deoxycytidylate open parenthesis lowercase D uppercase C M P close parenthesi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219478" y="2077400"/>
            <a:ext cx="6705045" cy="4272943"/>
          </a:xfrm>
          <a:prstGeom prst="rect">
            <a:avLst/>
          </a:prstGeom>
          <a:noFill/>
          <a:ln>
            <a:noFill/>
          </a:ln>
        </p:spPr>
      </p:pic>
    </p:spTree>
    <p:extLst>
      <p:ext uri="{BB962C8B-B14F-4D97-AF65-F5344CB8AC3E}">
        <p14:creationId xmlns:p14="http://schemas.microsoft.com/office/powerpoint/2010/main" val="1463373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solidFill>
                  <a:srgbClr val="843C0C"/>
                </a:solidFill>
                <a:latin typeface="Arial" pitchFamily="34" charset="0"/>
                <a:cs typeface="Arial" pitchFamily="34" charset="0"/>
              </a:rPr>
              <a:t>Section 25.1 </a:t>
            </a:r>
            <a:r>
              <a:rPr lang="en-US" dirty="0">
                <a:solidFill>
                  <a:srgbClr val="843C0C"/>
                </a:solidFill>
                <a:latin typeface="Arial" pitchFamily="34" charset="0"/>
                <a:cs typeface="Arial" pitchFamily="34" charset="0"/>
              </a:rPr>
              <a:t>The Pyrimidine Ring Is Assembled de Novo or Recovered by Salvage </a:t>
            </a:r>
            <a:r>
              <a:rPr lang="en-US" dirty="0" smtClean="0">
                <a:solidFill>
                  <a:srgbClr val="843C0C"/>
                </a:solidFill>
                <a:latin typeface="Arial" pitchFamily="34" charset="0"/>
                <a:cs typeface="Arial" pitchFamily="34" charset="0"/>
              </a:rPr>
              <a:t>Pathways</a:t>
            </a:r>
            <a:endParaRPr lang="en-US" dirty="0">
              <a:solidFill>
                <a:srgbClr val="843C0C"/>
              </a:solidFill>
              <a:latin typeface="Arial" pitchFamily="34" charset="0"/>
              <a:cs typeface="Arial" pitchFamily="34" charset="0"/>
            </a:endParaRPr>
          </a:p>
        </p:txBody>
      </p:sp>
      <p:sp>
        <p:nvSpPr>
          <p:cNvPr id="4" name="Content Placeholder 3"/>
          <p:cNvSpPr>
            <a:spLocks noGrp="1"/>
          </p:cNvSpPr>
          <p:nvPr>
            <p:ph idx="1"/>
          </p:nvPr>
        </p:nvSpPr>
        <p:spPr>
          <a:xfrm>
            <a:off x="457200" y="1908545"/>
            <a:ext cx="8229600" cy="3854302"/>
          </a:xfrm>
        </p:spPr>
        <p:txBody>
          <a:bodyPr>
            <a:normAutofit/>
          </a:bodyPr>
          <a:lstStyle/>
          <a:p>
            <a:pPr>
              <a:spcAft>
                <a:spcPts val="1200"/>
              </a:spcAft>
            </a:pPr>
            <a:r>
              <a:rPr lang="en-US" dirty="0">
                <a:latin typeface="Arial" pitchFamily="34" charset="0"/>
                <a:cs typeface="Arial" pitchFamily="34" charset="0"/>
              </a:rPr>
              <a:t>Bicarbonate and other oxygenated carbon compounds are activated by </a:t>
            </a:r>
            <a:r>
              <a:rPr lang="en-US" dirty="0" err="1" smtClean="0">
                <a:latin typeface="Arial" pitchFamily="34" charset="0"/>
                <a:cs typeface="Arial" pitchFamily="34" charset="0"/>
              </a:rPr>
              <a:t>phosphorylation</a:t>
            </a:r>
            <a:r>
              <a:rPr lang="en-US" dirty="0" smtClean="0">
                <a:latin typeface="Arial" pitchFamily="34" charset="0"/>
                <a:cs typeface="Arial" pitchFamily="34" charset="0"/>
              </a:rPr>
              <a:t>.</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Pyrimidines are synthesized from bicarbonate, aspartate, and ammonia, with glutamine often serving as </a:t>
            </a:r>
            <a:r>
              <a:rPr lang="en-US" dirty="0" smtClean="0">
                <a:latin typeface="Arial" pitchFamily="34" charset="0"/>
                <a:cs typeface="Arial" pitchFamily="34" charset="0"/>
              </a:rPr>
              <a:t>an </a:t>
            </a:r>
            <a:r>
              <a:rPr lang="en-US" dirty="0">
                <a:latin typeface="Arial" pitchFamily="34" charset="0"/>
                <a:cs typeface="Arial" pitchFamily="34" charset="0"/>
              </a:rPr>
              <a:t>ammonia </a:t>
            </a:r>
            <a:r>
              <a:rPr lang="en-US" dirty="0" smtClean="0">
                <a:latin typeface="Arial" pitchFamily="34" charset="0"/>
                <a:cs typeface="Arial" pitchFamily="34" charset="0"/>
              </a:rPr>
              <a:t>donor.</a:t>
            </a:r>
            <a:endParaRPr lang="en-US" dirty="0">
              <a:latin typeface="Arial" pitchFamily="34" charset="0"/>
              <a:cs typeface="Arial" pitchFamily="34" charset="0"/>
            </a:endParaRPr>
          </a:p>
          <a:p>
            <a:pPr>
              <a:spcAft>
                <a:spcPts val="1200"/>
              </a:spcAft>
            </a:pPr>
            <a:r>
              <a:rPr lang="en-US" dirty="0">
                <a:latin typeface="Arial" pitchFamily="34" charset="0"/>
                <a:cs typeface="Arial" pitchFamily="34" charset="0"/>
              </a:rPr>
              <a:t>The pyrimidine ring is synthesized first and subsequently attached to an activated </a:t>
            </a:r>
            <a:r>
              <a:rPr lang="en-US" dirty="0" smtClean="0">
                <a:latin typeface="Arial" pitchFamily="34" charset="0"/>
                <a:cs typeface="Arial" pitchFamily="34" charset="0"/>
              </a:rPr>
              <a:t>ribose.</a:t>
            </a:r>
            <a:endParaRPr lang="en-US" dirty="0">
              <a:latin typeface="Arial" pitchFamily="34" charset="0"/>
              <a:cs typeface="Arial" pitchFamily="34" charset="0"/>
            </a:endParaRPr>
          </a:p>
        </p:txBody>
      </p:sp>
    </p:spTree>
    <p:extLst>
      <p:ext uri="{BB962C8B-B14F-4D97-AF65-F5344CB8AC3E}">
        <p14:creationId xmlns:p14="http://schemas.microsoft.com/office/powerpoint/2010/main" val="3926749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De novo </a:t>
            </a:r>
            <a:r>
              <a:rPr lang="en-US" dirty="0" smtClean="0">
                <a:solidFill>
                  <a:srgbClr val="843C0C"/>
                </a:solidFill>
                <a:latin typeface="Arial" pitchFamily="34" charset="0"/>
                <a:cs typeface="Arial" pitchFamily="34" charset="0"/>
              </a:rPr>
              <a:t>Pathway </a:t>
            </a:r>
            <a:r>
              <a:rPr lang="en-US" dirty="0">
                <a:solidFill>
                  <a:srgbClr val="843C0C"/>
                </a:solidFill>
                <a:latin typeface="Arial" pitchFamily="34" charset="0"/>
                <a:cs typeface="Arial" pitchFamily="34" charset="0"/>
              </a:rPr>
              <a:t>for </a:t>
            </a:r>
            <a:r>
              <a:rPr lang="en-US" dirty="0" smtClean="0">
                <a:solidFill>
                  <a:srgbClr val="843C0C"/>
                </a:solidFill>
                <a:latin typeface="Arial" pitchFamily="34" charset="0"/>
                <a:cs typeface="Arial" pitchFamily="34" charset="0"/>
              </a:rPr>
              <a:t>Pyrimidine Nucleotide Synthesis</a:t>
            </a:r>
            <a:endParaRPr lang="en-US" dirty="0">
              <a:solidFill>
                <a:srgbClr val="843C0C"/>
              </a:solidFill>
              <a:latin typeface="Arial" pitchFamily="34" charset="0"/>
              <a:cs typeface="Arial" pitchFamily="34" charset="0"/>
            </a:endParaRPr>
          </a:p>
        </p:txBody>
      </p:sp>
      <p:pic>
        <p:nvPicPr>
          <p:cNvPr id="9" name="Picture 2" descr="A flow chart shows the De novo pathway for pyrimidine nucleotide synthesis.&#10;The path is as follows. Bicarbonate plus N H 3 in the presence of 2 A T P gives carbamoyl phosphate. Carbamoyl phosphate C-2, N-3 of the ring and Asparate, C-4, C-5, C-6, N-1 of the ring, together give a pyrimidine ring. The Pyrimidine ring in the presence of P R P P, a ribose phosphate, gives U T P. U T P further gives T T P and C T P. The C T P goes to R N A and produces d C T P. The T T P and d C T P produce D N 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118611" y="1988779"/>
            <a:ext cx="4906779" cy="45796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202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6090</TotalTime>
  <Words>3956</Words>
  <Application>Microsoft Office PowerPoint</Application>
  <PresentationFormat>On-screen Show (4:3)</PresentationFormat>
  <Paragraphs>227</Paragraphs>
  <Slides>62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ＭＳ Ｐゴシック</vt:lpstr>
      <vt:lpstr>Arial</vt:lpstr>
      <vt:lpstr>Calibri</vt:lpstr>
      <vt:lpstr>Calibri Light</vt:lpstr>
      <vt:lpstr>Georgia</vt:lpstr>
      <vt:lpstr>Symbol</vt:lpstr>
      <vt:lpstr>Times</vt:lpstr>
      <vt:lpstr>Office Theme</vt:lpstr>
      <vt:lpstr>1_Office Theme</vt:lpstr>
      <vt:lpstr>PowerPoint Presentation</vt:lpstr>
      <vt:lpstr>CHAPTER 25  Nucleotide Biosynthesis</vt:lpstr>
      <vt:lpstr>Ch.25 Learning Objectives</vt:lpstr>
      <vt:lpstr>Ch.25 Outline</vt:lpstr>
      <vt:lpstr>Nucleotides Can Be Synthesized by de novo or Salvage Pathways</vt:lpstr>
      <vt:lpstr>De novo and Salvage Pathways</vt:lpstr>
      <vt:lpstr>Nomenclature of Bases, Nucleosides, and Nucleotides</vt:lpstr>
      <vt:lpstr>Section 25.1 The Pyrimidine Ring Is Assembled de Novo or Recovered by Salvage Pathways</vt:lpstr>
      <vt:lpstr>De novo Pathway for Pyrimidine Nucleotide Synthesis</vt:lpstr>
      <vt:lpstr>Bicarbonate and Other Oxygenated Carbon Compounds Are Activated by Phosphorylation</vt:lpstr>
      <vt:lpstr>Structure of Carbamoyl Phosphate Synthetase II</vt:lpstr>
      <vt:lpstr>The Side Chain of Glutamine Can Be Hydrolyzed to Generate Ammonia</vt:lpstr>
      <vt:lpstr>Intermediates Can Move between Active Sites by Channeling</vt:lpstr>
      <vt:lpstr>Substrate Channeling</vt:lpstr>
      <vt:lpstr>Orotate Acquires a Ribose Ring from PRPP to Form a Pyrimidine Nucleotide and Is Converted into Uridylate (1/3)</vt:lpstr>
      <vt:lpstr>Orotate Acquires a Ribose Ring from PRPP to Form a Pyrimidine Nucleotide and Is Converted into Uridylate (2/3)</vt:lpstr>
      <vt:lpstr>Orotate Acquires a Ribose Ring from PRPP to Form a Pyrimidine Nucleotide and Is Converted into Uridylate (3/3)</vt:lpstr>
      <vt:lpstr>Nucleotide Mono-, Di-, and Triphosphates Are Interconvertible</vt:lpstr>
      <vt:lpstr>CTP Is Formed by Amination of UTP</vt:lpstr>
      <vt:lpstr>Salvage Pathways Recycle Pyrimidine Bases (1/2)</vt:lpstr>
      <vt:lpstr>Salvage Pathways Recycle Pyrimidine Bases (2/2)</vt:lpstr>
      <vt:lpstr>Section 25.2 Purine Bases Can Be Synthesized de Novo or Recycled by Salvage Pathways</vt:lpstr>
      <vt:lpstr>De novo Pathway for Purine Nucleotide Synthesis</vt:lpstr>
      <vt:lpstr>The Purine Ring Is Assembled by Successive Steps of Activation by Phosphorylation Followed by Displacement (1/2)</vt:lpstr>
      <vt:lpstr>The Enzymes of de novo Purine Synthesis</vt:lpstr>
      <vt:lpstr>The Purine Ring Is Assembled by Successive Steps of Activation by Phosphorylation Followed by Displacement (2/2)</vt:lpstr>
      <vt:lpstr>De novo Purine Biosynthesis</vt:lpstr>
      <vt:lpstr>AMP and GMP Are Formed from IMP</vt:lpstr>
      <vt:lpstr>Generating AMP and GMP</vt:lpstr>
      <vt:lpstr>Enzymes of the Purine Synthesis Pathway Associate with One Another in vivo</vt:lpstr>
      <vt:lpstr>Formation of Purinosomes</vt:lpstr>
      <vt:lpstr>Salvage Pathways Economize Intracellular Energy Expenditure</vt:lpstr>
      <vt:lpstr>Section 25.3 Deoxyribonucleotides Are Synthesized by the Reduction of Ribonucleotides Through a Radical Mechanism</vt:lpstr>
      <vt:lpstr>Mechanism: A Tyrosyl Radical Is Critical to the Action of Ribonucleotide Reductase (1/3)</vt:lpstr>
      <vt:lpstr>Ribonucleotide Reductase</vt:lpstr>
      <vt:lpstr>Ribonucleotide Reductase R2 Subunit</vt:lpstr>
      <vt:lpstr>Mechanism: A Tyrosyl Radical Is Critical to the Action of Ribonucleotide Reductase (2/3)</vt:lpstr>
      <vt:lpstr>Ribonucleotide Reductase Mechanism</vt:lpstr>
      <vt:lpstr>Mechanism: A Tyrosyl Radical Is Critical to the Action of Ribonucleotide Reductase (3/3)</vt:lpstr>
      <vt:lpstr>Stable Radicals Other than Tyrosyl Radical Are Employed by Other Ribonucleotide Reductases</vt:lpstr>
      <vt:lpstr>Thymidylate Is Formed by the Methylation of Deoxyuridylate</vt:lpstr>
      <vt:lpstr>Thymidylate Synthesis</vt:lpstr>
      <vt:lpstr>Dihydrofolate Reductase Catalyzes the Regeneration of Tetrahydrofolate, a One-carbon Carrier</vt:lpstr>
      <vt:lpstr>Several Valuable Anticancer Drugs Block the Synthesis of Thymidylate (1/3)</vt:lpstr>
      <vt:lpstr>Several Valuable Anticancer Drugs Block the Synthesis of Thymidylate (2/3)</vt:lpstr>
      <vt:lpstr>Anticancer Drug Targets</vt:lpstr>
      <vt:lpstr>Suicide Inhibition</vt:lpstr>
      <vt:lpstr>Several Valuable Anticancer Drugs Block the Synthesis of Thymidylate (3/3)</vt:lpstr>
      <vt:lpstr>Section 25.4 Key Steps in Nucleotide Biosynthesis Are Regulated by Feedback Inhibition</vt:lpstr>
      <vt:lpstr>The Synthesis of Purine Nucleotides Is Controlled by Feedback Inhibition at Several Sites</vt:lpstr>
      <vt:lpstr>Control of Purine Biosynthesis</vt:lpstr>
      <vt:lpstr>The Synthesis of Deoxyribonucleotides Is Controlled by the Regulation of Ribonucleotide Reductase (1/2)</vt:lpstr>
      <vt:lpstr>Regulation of Ribonucleotide Reductase</vt:lpstr>
      <vt:lpstr>The Synthesis of Deoxyribonucleotides Is Controlled by the Regulation of Ribonucleotide Reductase (2/2)</vt:lpstr>
      <vt:lpstr>Section 25.5 Disruptions in Nucleotide Metabolism Can Cause Pathological Conditions</vt:lpstr>
      <vt:lpstr>Purine Catabolism</vt:lpstr>
      <vt:lpstr>The Loss of Adenosine Deaminase Activity Results in Severe Combined Immunodeficiency</vt:lpstr>
      <vt:lpstr>Gout Is Induced by High Serum Levels of Urate</vt:lpstr>
      <vt:lpstr>Lesch–Nyhan Syndrome Is a Dramatic Consequence of Mutations in a Salvage-pathway Enzyme</vt:lpstr>
      <vt:lpstr>Folic Acid Deficiency Promotes Birth Defects such as Spina Bifida</vt:lpstr>
      <vt:lpstr>Uridine Plays a Role in Caloric Homeostasis (1/2)</vt:lpstr>
      <vt:lpstr>Uridine Plays a Role in Caloric Homeostasis (2/2)</vt:lpstr>
    </vt:vector>
  </TitlesOfParts>
  <Company>Carleton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25 Nucleotide Biosynthesis</dc:title>
  <dc:creator>Berg</dc:creator>
  <cp:lastModifiedBy>Piotrowski, Angela</cp:lastModifiedBy>
  <cp:revision>793</cp:revision>
  <dcterms:created xsi:type="dcterms:W3CDTF">2015-05-20T13:49:30Z</dcterms:created>
  <dcterms:modified xsi:type="dcterms:W3CDTF">2019-05-01T21:03:48Z</dcterms:modified>
</cp:coreProperties>
</file>