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96"/>
  </p:notesMasterIdLst>
  <p:sldIdLst>
    <p:sldId id="875" r:id="rId3"/>
    <p:sldId id="653" r:id="rId4"/>
    <p:sldId id="781" r:id="rId5"/>
    <p:sldId id="782" r:id="rId6"/>
    <p:sldId id="783" r:id="rId7"/>
    <p:sldId id="785" r:id="rId8"/>
    <p:sldId id="786" r:id="rId9"/>
    <p:sldId id="787" r:id="rId10"/>
    <p:sldId id="788" r:id="rId11"/>
    <p:sldId id="789" r:id="rId12"/>
    <p:sldId id="790" r:id="rId13"/>
    <p:sldId id="791" r:id="rId14"/>
    <p:sldId id="792" r:id="rId15"/>
    <p:sldId id="793" r:id="rId16"/>
    <p:sldId id="794" r:id="rId17"/>
    <p:sldId id="795" r:id="rId18"/>
    <p:sldId id="796" r:id="rId19"/>
    <p:sldId id="797" r:id="rId20"/>
    <p:sldId id="798" r:id="rId21"/>
    <p:sldId id="799" r:id="rId22"/>
    <p:sldId id="800" r:id="rId23"/>
    <p:sldId id="801" r:id="rId24"/>
    <p:sldId id="802" r:id="rId25"/>
    <p:sldId id="803" r:id="rId26"/>
    <p:sldId id="804" r:id="rId27"/>
    <p:sldId id="805" r:id="rId28"/>
    <p:sldId id="806" r:id="rId29"/>
    <p:sldId id="807" r:id="rId30"/>
    <p:sldId id="808" r:id="rId31"/>
    <p:sldId id="809" r:id="rId32"/>
    <p:sldId id="810" r:id="rId33"/>
    <p:sldId id="811" r:id="rId34"/>
    <p:sldId id="812" r:id="rId35"/>
    <p:sldId id="813" r:id="rId36"/>
    <p:sldId id="873" r:id="rId37"/>
    <p:sldId id="815" r:id="rId38"/>
    <p:sldId id="816" r:id="rId39"/>
    <p:sldId id="817" r:id="rId40"/>
    <p:sldId id="818" r:id="rId41"/>
    <p:sldId id="819" r:id="rId42"/>
    <p:sldId id="820" r:id="rId43"/>
    <p:sldId id="821" r:id="rId44"/>
    <p:sldId id="822" r:id="rId45"/>
    <p:sldId id="823" r:id="rId46"/>
    <p:sldId id="824" r:id="rId47"/>
    <p:sldId id="825" r:id="rId48"/>
    <p:sldId id="826" r:id="rId49"/>
    <p:sldId id="827" r:id="rId50"/>
    <p:sldId id="828" r:id="rId51"/>
    <p:sldId id="829" r:id="rId52"/>
    <p:sldId id="830" r:id="rId53"/>
    <p:sldId id="831" r:id="rId54"/>
    <p:sldId id="832" r:id="rId55"/>
    <p:sldId id="833" r:id="rId56"/>
    <p:sldId id="834" r:id="rId57"/>
    <p:sldId id="835" r:id="rId58"/>
    <p:sldId id="836" r:id="rId59"/>
    <p:sldId id="837" r:id="rId60"/>
    <p:sldId id="838" r:id="rId61"/>
    <p:sldId id="839" r:id="rId62"/>
    <p:sldId id="840" r:id="rId63"/>
    <p:sldId id="841" r:id="rId64"/>
    <p:sldId id="842" r:id="rId65"/>
    <p:sldId id="843" r:id="rId66"/>
    <p:sldId id="844" r:id="rId67"/>
    <p:sldId id="845" r:id="rId68"/>
    <p:sldId id="874" r:id="rId69"/>
    <p:sldId id="847" r:id="rId70"/>
    <p:sldId id="848" r:id="rId71"/>
    <p:sldId id="849" r:id="rId72"/>
    <p:sldId id="850" r:id="rId73"/>
    <p:sldId id="851" r:id="rId74"/>
    <p:sldId id="852" r:id="rId75"/>
    <p:sldId id="853" r:id="rId76"/>
    <p:sldId id="854" r:id="rId77"/>
    <p:sldId id="855" r:id="rId78"/>
    <p:sldId id="856" r:id="rId79"/>
    <p:sldId id="857" r:id="rId80"/>
    <p:sldId id="858" r:id="rId81"/>
    <p:sldId id="859" r:id="rId82"/>
    <p:sldId id="860" r:id="rId83"/>
    <p:sldId id="861" r:id="rId84"/>
    <p:sldId id="862" r:id="rId85"/>
    <p:sldId id="863" r:id="rId86"/>
    <p:sldId id="864" r:id="rId87"/>
    <p:sldId id="865" r:id="rId88"/>
    <p:sldId id="866" r:id="rId89"/>
    <p:sldId id="867" r:id="rId90"/>
    <p:sldId id="868" r:id="rId91"/>
    <p:sldId id="869" r:id="rId92"/>
    <p:sldId id="870" r:id="rId93"/>
    <p:sldId id="871" r:id="rId94"/>
    <p:sldId id="872" r:id="rId9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85930" autoAdjust="0"/>
  </p:normalViewPr>
  <p:slideViewPr>
    <p:cSldViewPr snapToGrid="0" snapToObjects="1">
      <p:cViewPr varScale="1">
        <p:scale>
          <a:sx n="62" d="100"/>
          <a:sy n="62" d="100"/>
        </p:scale>
        <p:origin x="1400" y="40"/>
      </p:cViewPr>
      <p:guideLst>
        <p:guide orient="horz" pos="2160"/>
        <p:guide pos="2880"/>
      </p:guideLst>
    </p:cSldViewPr>
  </p:slideViewPr>
  <p:outlineViewPr>
    <p:cViewPr>
      <p:scale>
        <a:sx n="33" d="100"/>
        <a:sy n="33" d="100"/>
      </p:scale>
      <p:origin x="0" y="-894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pPr/>
              <a:t>5/1/2019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pPr/>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smtClean="0">
                <a:ea typeface="ＭＳ Ｐゴシック" panose="020B0600070205080204" pitchFamily="34" charset="-128"/>
              </a:rPr>
              <a:t>Corresponding Chapters: 1, 2, 8, 9, 10</a:t>
            </a:r>
          </a:p>
          <a:p>
            <a:pPr marL="228600" indent="-228600" eaLnBrk="1" hangingPunct="1">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99723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92515E9C-1F34-1F48-BBF5-81B482B2E880}" type="slidenum">
              <a:rPr lang="en-US" sz="1200" smtClean="0">
                <a:solidFill>
                  <a:prstClr val="black"/>
                </a:solidFill>
              </a:rPr>
              <a:pPr>
                <a:defRPr/>
              </a:pPr>
              <a:t>22</a:t>
            </a:fld>
            <a:endParaRPr lang="en-US" sz="1200" smtClean="0">
              <a:solidFill>
                <a:prstClr val="black"/>
              </a:solidFill>
            </a:endParaRPr>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23.7 The proteasome and other proteases generate free amino acids. </a:t>
            </a:r>
            <a:r>
              <a:rPr lang="en-US" sz="1200" b="0" i="0" u="none" strike="noStrike" kern="1200" baseline="0" dirty="0" err="1" smtClean="0">
                <a:solidFill>
                  <a:schemeClr val="tx1"/>
                </a:solidFill>
                <a:latin typeface="+mn-lt"/>
                <a:ea typeface="+mn-ea"/>
                <a:cs typeface="+mn-cs"/>
              </a:rPr>
              <a:t>Ubiquitinated</a:t>
            </a:r>
            <a:r>
              <a:rPr lang="en-US" sz="1200" b="0" i="0" u="none" strike="noStrike" kern="1200" baseline="0" dirty="0" smtClean="0">
                <a:solidFill>
                  <a:schemeClr val="tx1"/>
                </a:solidFill>
                <a:latin typeface="+mn-lt"/>
                <a:ea typeface="+mn-ea"/>
                <a:cs typeface="+mn-cs"/>
              </a:rPr>
              <a:t> proteins are processed to peptide fragments from which the ubiquitin is subsequently removed and recycled. The peptide fragments are further digested to yield free amino acids, which can be used for biosynthetic reactions, most notably protein synthesis. Alternatively, the amino group can be removed and processed to urea (p. 764) and the carbon skeleton can be used to synthesize carbohydrate or fats or used directly as a fuel for cellular respiration.</a:t>
            </a:r>
            <a:endParaRPr lang="en-US" dirty="0"/>
          </a:p>
        </p:txBody>
      </p:sp>
    </p:spTree>
    <p:extLst>
      <p:ext uri="{BB962C8B-B14F-4D97-AF65-F5344CB8AC3E}">
        <p14:creationId xmlns:p14="http://schemas.microsoft.com/office/powerpoint/2010/main" val="65953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50F54767-BB40-B74A-A2DE-BE73B2365C72}" type="slidenum">
              <a:rPr lang="en-US" sz="1200" smtClean="0">
                <a:solidFill>
                  <a:prstClr val="black"/>
                </a:solidFill>
              </a:rPr>
              <a:pPr>
                <a:defRPr/>
              </a:pPr>
              <a:t>24</a:t>
            </a:fld>
            <a:endParaRPr lang="en-US" sz="1200" smtClean="0">
              <a:solidFill>
                <a:prstClr val="black"/>
              </a:solidFill>
            </a:endParaRPr>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23.8 Proteasome evolution. </a:t>
            </a:r>
            <a:r>
              <a:rPr lang="en-US" sz="1200" b="0" i="0" u="none" strike="noStrike" kern="1200" baseline="0" dirty="0" smtClean="0">
                <a:solidFill>
                  <a:schemeClr val="tx1"/>
                </a:solidFill>
                <a:latin typeface="+mn-lt"/>
                <a:ea typeface="+mn-ea"/>
                <a:cs typeface="+mn-cs"/>
              </a:rPr>
              <a:t>The archaeal proteasome consists of 14 identical α subunits and 14 identical β subunits. In the eukaryotic proteasome, gene duplication and specialization has led to 7 distinct subunits of each type. The overall architecture of the proteasome is conserved.</a:t>
            </a:r>
            <a:endParaRPr lang="en-US" dirty="0"/>
          </a:p>
        </p:txBody>
      </p:sp>
    </p:spTree>
    <p:extLst>
      <p:ext uri="{BB962C8B-B14F-4D97-AF65-F5344CB8AC3E}">
        <p14:creationId xmlns:p14="http://schemas.microsoft.com/office/powerpoint/2010/main" val="143390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E4DB25AE-6148-2642-94EB-0F3E07A3373D}" type="slidenum">
              <a:rPr lang="en-US" sz="1200" smtClean="0">
                <a:solidFill>
                  <a:prstClr val="black"/>
                </a:solidFill>
              </a:rPr>
              <a:pPr>
                <a:defRPr/>
              </a:pPr>
              <a:t>26</a:t>
            </a:fld>
            <a:endParaRPr lang="en-US" sz="1200" smtClean="0">
              <a:solidFill>
                <a:prstClr val="black"/>
              </a:solidFill>
            </a:endParaRP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3146320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F2D481A-641F-9344-9E78-41FEC169947F}" type="slidenum">
              <a:rPr lang="en-US" sz="1200" smtClean="0">
                <a:solidFill>
                  <a:prstClr val="black"/>
                </a:solidFill>
              </a:rPr>
              <a:pPr>
                <a:defRPr/>
              </a:pPr>
              <a:t>34</a:t>
            </a:fld>
            <a:endParaRPr lang="en-US" sz="1200" smtClean="0">
              <a:solidFill>
                <a:prstClr val="black"/>
              </a:solidFill>
            </a:endParaRPr>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23.9 Transamination mechanism.</a:t>
            </a:r>
            <a:r>
              <a:rPr lang="en-US" sz="1200" b="0" i="0" u="none" strike="noStrike" kern="1200" baseline="0" dirty="0" smtClean="0">
                <a:solidFill>
                  <a:schemeClr val="tx1"/>
                </a:solidFill>
                <a:latin typeface="+mn-lt"/>
                <a:ea typeface="+mn-ea"/>
                <a:cs typeface="+mn-cs"/>
              </a:rPr>
              <a:t> (1) The external aldimine loses a proton to form a quinonoid intermediate. (2) Reprotonation of this intermediate at the aldehyde carbon atom yields a ketimine. (3) This intermediate is hydrolyzed to generate the α-ketoacid product and pyridoxamine phosphate.</a:t>
            </a:r>
            <a:endParaRPr lang="en-US" dirty="0"/>
          </a:p>
        </p:txBody>
      </p:sp>
    </p:spTree>
    <p:extLst>
      <p:ext uri="{BB962C8B-B14F-4D97-AF65-F5344CB8AC3E}">
        <p14:creationId xmlns:p14="http://schemas.microsoft.com/office/powerpoint/2010/main" val="1449864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75D10A7-35CD-8748-9DE9-0DB3D2C6B8C4}" type="slidenum">
              <a:rPr lang="en-US" sz="1200" smtClean="0">
                <a:solidFill>
                  <a:prstClr val="black"/>
                </a:solidFill>
              </a:rPr>
              <a:pPr>
                <a:defRPr/>
              </a:pPr>
              <a:t>37</a:t>
            </a:fld>
            <a:endParaRPr lang="en-US" sz="1200" smtClean="0">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23.10 Aspartate aminotransferase.</a:t>
            </a:r>
            <a:r>
              <a:rPr lang="en-US" sz="1200" b="0" i="0" u="none" strike="noStrike" kern="1200" baseline="0" dirty="0" smtClean="0">
                <a:solidFill>
                  <a:schemeClr val="tx1"/>
                </a:solidFill>
                <a:latin typeface="+mn-lt"/>
                <a:ea typeface="+mn-ea"/>
                <a:cs typeface="+mn-cs"/>
              </a:rPr>
              <a:t> The active site of this prototypical PLP-dependent enzyme includes pyridoxal phosphate attached to the enzyme by a Schiff-base linkage with lysine 258. An arginine residue in the active site helps orient substrates by binding to their α-carboxylate groups. Only one of the enzyme’s two subunits is shown. [Drawn from 1AAW.pdb.]</a:t>
            </a:r>
            <a:endParaRPr lang="en-US" dirty="0"/>
          </a:p>
        </p:txBody>
      </p:sp>
    </p:spTree>
    <p:extLst>
      <p:ext uri="{BB962C8B-B14F-4D97-AF65-F5344CB8AC3E}">
        <p14:creationId xmlns:p14="http://schemas.microsoft.com/office/powerpoint/2010/main" val="3764253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854335FA-9166-754B-8A75-9823050E0382}" type="slidenum">
              <a:rPr lang="en-US" sz="1200" smtClean="0">
                <a:solidFill>
                  <a:prstClr val="black"/>
                </a:solidFill>
              </a:rPr>
              <a:pPr>
                <a:defRPr/>
              </a:pPr>
              <a:t>40</a:t>
            </a:fld>
            <a:endParaRPr lang="en-US" sz="1200" smtClean="0">
              <a:solidFill>
                <a:prstClr val="black"/>
              </a:solidFill>
            </a:endParaRPr>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23.11 Bond cleavage by PLP enzymes. </a:t>
            </a:r>
            <a:r>
              <a:rPr lang="en-US" sz="1200" b="0" i="0" u="none" strike="noStrike" kern="1200" baseline="0" dirty="0" smtClean="0">
                <a:solidFill>
                  <a:schemeClr val="tx1"/>
                </a:solidFill>
                <a:latin typeface="+mn-lt"/>
                <a:ea typeface="+mn-ea"/>
                <a:cs typeface="+mn-cs"/>
              </a:rPr>
              <a:t>Pyridoxal phosphate enzymes </a:t>
            </a:r>
            <a:r>
              <a:rPr lang="en-US" sz="1200" b="0" i="0" u="none" strike="noStrike" kern="1200" baseline="0" dirty="0" err="1" smtClean="0">
                <a:solidFill>
                  <a:schemeClr val="tx1"/>
                </a:solidFill>
                <a:latin typeface="+mn-lt"/>
                <a:ea typeface="+mn-ea"/>
                <a:cs typeface="+mn-cs"/>
              </a:rPr>
              <a:t>labilize</a:t>
            </a:r>
            <a:r>
              <a:rPr lang="en-US" sz="1200" b="0" i="0" u="none" strike="noStrike" kern="1200" baseline="0" dirty="0" smtClean="0">
                <a:solidFill>
                  <a:schemeClr val="tx1"/>
                </a:solidFill>
                <a:latin typeface="+mn-lt"/>
                <a:ea typeface="+mn-ea"/>
                <a:cs typeface="+mn-cs"/>
              </a:rPr>
              <a:t> one of three bonds at the α-carbon atom of an amino acid substrate. For example, bond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is </a:t>
            </a:r>
            <a:r>
              <a:rPr lang="en-US" sz="1200" b="0" i="0" u="none" strike="noStrike" kern="1200" baseline="0" dirty="0" err="1" smtClean="0">
                <a:solidFill>
                  <a:schemeClr val="tx1"/>
                </a:solidFill>
                <a:latin typeface="+mn-lt"/>
                <a:ea typeface="+mn-ea"/>
                <a:cs typeface="+mn-cs"/>
              </a:rPr>
              <a:t>labilized</a:t>
            </a:r>
            <a:r>
              <a:rPr lang="en-US" sz="1200" b="0" i="0" u="none" strike="noStrike" kern="1200" baseline="0" dirty="0" smtClean="0">
                <a:solidFill>
                  <a:schemeClr val="tx1"/>
                </a:solidFill>
                <a:latin typeface="+mn-lt"/>
                <a:ea typeface="+mn-ea"/>
                <a:cs typeface="+mn-cs"/>
              </a:rPr>
              <a:t> by aminotransferases, bond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by decarboxylases, and bond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 by </a:t>
            </a:r>
            <a:r>
              <a:rPr lang="en-US" sz="1200" b="0" i="0" u="none" strike="noStrike" kern="1200" baseline="0" dirty="0" err="1" smtClean="0">
                <a:solidFill>
                  <a:schemeClr val="tx1"/>
                </a:solidFill>
                <a:latin typeface="+mn-lt"/>
                <a:ea typeface="+mn-ea"/>
                <a:cs typeface="+mn-cs"/>
              </a:rPr>
              <a:t>aldolases</a:t>
            </a:r>
            <a:r>
              <a:rPr lang="en-US" sz="1200" b="0" i="0" u="none" strike="noStrike" kern="1200" baseline="0" dirty="0" smtClean="0">
                <a:solidFill>
                  <a:schemeClr val="tx1"/>
                </a:solidFill>
                <a:latin typeface="+mn-lt"/>
                <a:ea typeface="+mn-ea"/>
                <a:cs typeface="+mn-cs"/>
              </a:rPr>
              <a:t> (such as threonine </a:t>
            </a:r>
            <a:r>
              <a:rPr lang="en-US" sz="1200" b="0" i="0" u="none" strike="noStrike" kern="1200" baseline="0" dirty="0" err="1" smtClean="0">
                <a:solidFill>
                  <a:schemeClr val="tx1"/>
                </a:solidFill>
                <a:latin typeface="+mn-lt"/>
                <a:ea typeface="+mn-ea"/>
                <a:cs typeface="+mn-cs"/>
              </a:rPr>
              <a:t>aldolases</a:t>
            </a:r>
            <a:r>
              <a:rPr lang="en-US" sz="1200" b="0" i="0" u="none" strike="noStrike" kern="1200" baseline="0" dirty="0" smtClean="0">
                <a:solidFill>
                  <a:schemeClr val="tx1"/>
                </a:solidFill>
                <a:latin typeface="+mn-lt"/>
                <a:ea typeface="+mn-ea"/>
                <a:cs typeface="+mn-cs"/>
              </a:rPr>
              <a:t>). PLP enzymes also catalyze reactions at the β- and </a:t>
            </a:r>
            <a:r>
              <a:rPr lang="en-US" sz="1200" b="0" i="0" u="none" strike="noStrike" kern="1200" baseline="0" dirty="0" err="1" smtClean="0">
                <a:solidFill>
                  <a:schemeClr val="tx1"/>
                </a:solidFill>
                <a:latin typeface="+mn-lt"/>
                <a:ea typeface="+mn-ea"/>
                <a:cs typeface="+mn-cs"/>
              </a:rPr>
              <a:t>γ</a:t>
            </a:r>
            <a:r>
              <a:rPr lang="en-US" sz="1200" b="0" i="0" u="none" strike="noStrike" kern="1200" baseline="0" dirty="0" smtClean="0">
                <a:solidFill>
                  <a:schemeClr val="tx1"/>
                </a:solidFill>
                <a:latin typeface="+mn-lt"/>
                <a:ea typeface="+mn-ea"/>
                <a:cs typeface="+mn-cs"/>
              </a:rPr>
              <a:t>-carbon atoms of amino acids.</a:t>
            </a:r>
            <a:endParaRPr lang="en-US" dirty="0"/>
          </a:p>
        </p:txBody>
      </p:sp>
    </p:spTree>
    <p:extLst>
      <p:ext uri="{BB962C8B-B14F-4D97-AF65-F5344CB8AC3E}">
        <p14:creationId xmlns:p14="http://schemas.microsoft.com/office/powerpoint/2010/main" val="1677720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874E2572-DEF0-914E-84C1-75E9D5650165}" type="slidenum">
              <a:rPr lang="en-US" sz="1200" smtClean="0">
                <a:solidFill>
                  <a:prstClr val="black"/>
                </a:solidFill>
              </a:rPr>
              <a:pPr>
                <a:defRPr/>
              </a:pPr>
              <a:t>42</a:t>
            </a:fld>
            <a:endParaRPr lang="en-US" sz="1200" smtClean="0">
              <a:solidFill>
                <a:prstClr val="black"/>
              </a:solidFill>
            </a:endParaRP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23.12 </a:t>
            </a:r>
            <a:r>
              <a:rPr lang="en-US" sz="1200" b="1" i="0" u="none" strike="noStrike" kern="1200" baseline="0" dirty="0" err="1" smtClean="0">
                <a:solidFill>
                  <a:schemeClr val="tx1"/>
                </a:solidFill>
                <a:latin typeface="+mn-lt"/>
                <a:ea typeface="+mn-ea"/>
                <a:cs typeface="+mn-cs"/>
              </a:rPr>
              <a:t>Stereoelectronic</a:t>
            </a:r>
            <a:r>
              <a:rPr lang="en-US" sz="1200" b="1" i="0" u="none" strike="noStrike" kern="1200" baseline="0" dirty="0" smtClean="0">
                <a:solidFill>
                  <a:schemeClr val="tx1"/>
                </a:solidFill>
                <a:latin typeface="+mn-lt"/>
                <a:ea typeface="+mn-ea"/>
                <a:cs typeface="+mn-cs"/>
              </a:rPr>
              <a:t> effects. </a:t>
            </a:r>
            <a:r>
              <a:rPr lang="en-US" sz="1200" b="0" i="0" u="none" strike="noStrike" kern="1200" baseline="0" dirty="0" smtClean="0">
                <a:solidFill>
                  <a:schemeClr val="tx1"/>
                </a:solidFill>
                <a:latin typeface="+mn-lt"/>
                <a:ea typeface="+mn-ea"/>
                <a:cs typeface="+mn-cs"/>
              </a:rPr>
              <a:t>The orientation about the N−C</a:t>
            </a:r>
            <a:r>
              <a:rPr lang="en-US" sz="1200" b="0" i="0" u="none" strike="noStrike" kern="1200" baseline="-25000" dirty="0" smtClean="0">
                <a:solidFill>
                  <a:schemeClr val="tx1"/>
                </a:solidFill>
                <a:latin typeface="+mn-lt"/>
                <a:ea typeface="+mn-ea"/>
                <a:cs typeface="+mn-cs"/>
              </a:rPr>
              <a:t>α</a:t>
            </a:r>
            <a:r>
              <a:rPr lang="en-US" sz="1200" b="0" i="0" u="none" strike="noStrike" kern="1200" baseline="0" dirty="0" smtClean="0">
                <a:solidFill>
                  <a:schemeClr val="tx1"/>
                </a:solidFill>
                <a:latin typeface="+mn-lt"/>
                <a:ea typeface="+mn-ea"/>
                <a:cs typeface="+mn-cs"/>
              </a:rPr>
              <a:t> bond determines the most favored reaction catalyzed by a pyridoxal phosphate enzyme. The bond that is most nearly perpendicular to the plane of delocalized π orbitals (represented by dashed lines) of the pyridoxal phosphate electron sink is most easily cleaved.</a:t>
            </a:r>
          </a:p>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2516207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96BD654F-8BFC-334B-9AEF-246BBE9CABBC}" type="slidenum">
              <a:rPr lang="en-US" sz="1200" smtClean="0">
                <a:solidFill>
                  <a:prstClr val="black"/>
                </a:solidFill>
              </a:rPr>
              <a:pPr>
                <a:defRPr/>
              </a:pPr>
              <a:t>43</a:t>
            </a:fld>
            <a:endParaRPr lang="en-US" sz="1200" smtClean="0">
              <a:solidFill>
                <a:prstClr val="black"/>
              </a:solidFill>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23.13 Reaction choice. </a:t>
            </a:r>
            <a:r>
              <a:rPr lang="en-US" sz="1200" b="0" i="0" u="none" strike="noStrike" kern="1200" baseline="0" dirty="0" smtClean="0">
                <a:solidFill>
                  <a:schemeClr val="tx1"/>
                </a:solidFill>
                <a:latin typeface="+mn-lt"/>
                <a:ea typeface="+mn-ea"/>
                <a:cs typeface="+mn-cs"/>
              </a:rPr>
              <a:t>In aspartate aminotransferase, the C</a:t>
            </a:r>
            <a:r>
              <a:rPr lang="en-US" sz="1200" b="0" i="0" u="none" strike="noStrike" kern="1200" baseline="-25000" dirty="0" smtClean="0">
                <a:solidFill>
                  <a:schemeClr val="tx1"/>
                </a:solidFill>
                <a:latin typeface="+mn-lt"/>
                <a:ea typeface="+mn-ea"/>
                <a:cs typeface="+mn-cs"/>
              </a:rPr>
              <a:t>α</a:t>
            </a:r>
            <a:r>
              <a:rPr lang="en-US" sz="1200" b="0" i="0" u="none" strike="noStrike" kern="1200" baseline="0" dirty="0" smtClean="0">
                <a:solidFill>
                  <a:schemeClr val="tx1"/>
                </a:solidFill>
                <a:latin typeface="+mn-lt"/>
                <a:ea typeface="+mn-ea"/>
                <a:cs typeface="+mn-cs"/>
              </a:rPr>
              <a:t>−H bond is most nearly perpendicular to the π-orbital system and is cleaved. In serine hydroxymethyltransferase, a small rotation about the N−C</a:t>
            </a:r>
            <a:r>
              <a:rPr lang="en-US" sz="1200" b="0" i="0" u="none" strike="noStrike" kern="1200" baseline="-25000" dirty="0" smtClean="0">
                <a:solidFill>
                  <a:schemeClr val="tx1"/>
                </a:solidFill>
                <a:latin typeface="+mn-lt"/>
                <a:ea typeface="+mn-ea"/>
                <a:cs typeface="+mn-cs"/>
              </a:rPr>
              <a:t>α</a:t>
            </a:r>
            <a:r>
              <a:rPr lang="en-US" sz="1200" b="0" i="0" u="none" strike="noStrike" kern="1200" baseline="0" dirty="0" smtClean="0">
                <a:solidFill>
                  <a:schemeClr val="tx1"/>
                </a:solidFill>
                <a:latin typeface="+mn-lt"/>
                <a:ea typeface="+mn-ea"/>
                <a:cs typeface="+mn-cs"/>
              </a:rPr>
              <a:t> bond places the C</a:t>
            </a:r>
            <a:r>
              <a:rPr lang="en-US" sz="1200" b="0" i="0" u="none" strike="noStrike" kern="1200" baseline="-25000" dirty="0" smtClean="0">
                <a:solidFill>
                  <a:schemeClr val="tx1"/>
                </a:solidFill>
                <a:latin typeface="+mn-lt"/>
                <a:ea typeface="+mn-ea"/>
                <a:cs typeface="+mn-cs"/>
              </a:rPr>
              <a:t>α</a:t>
            </a:r>
            <a:r>
              <a:rPr lang="en-US" sz="1200" b="0" i="0" u="none" strike="noStrike" kern="1200" baseline="0" dirty="0" smtClean="0">
                <a:solidFill>
                  <a:schemeClr val="tx1"/>
                </a:solidFill>
                <a:latin typeface="+mn-lt"/>
                <a:ea typeface="+mn-ea"/>
                <a:cs typeface="+mn-cs"/>
              </a:rPr>
              <a:t>−C</a:t>
            </a:r>
            <a:r>
              <a:rPr lang="en-US" sz="1200" b="0" i="0" u="none" strike="noStrike" kern="1200" baseline="-25000" dirty="0" smtClean="0">
                <a:solidFill>
                  <a:schemeClr val="tx1"/>
                </a:solidFill>
                <a:latin typeface="+mn-lt"/>
                <a:ea typeface="+mn-ea"/>
                <a:cs typeface="+mn-cs"/>
              </a:rPr>
              <a:t>β</a:t>
            </a:r>
            <a:r>
              <a:rPr lang="en-US" sz="1200" b="0" i="0" u="none" strike="noStrike" kern="1200" baseline="0" dirty="0" smtClean="0">
                <a:solidFill>
                  <a:schemeClr val="tx1"/>
                </a:solidFill>
                <a:latin typeface="+mn-lt"/>
                <a:ea typeface="+mn-ea"/>
                <a:cs typeface="+mn-cs"/>
              </a:rPr>
              <a:t> bond perpendicular to the π system, favoring its cleavage.</a:t>
            </a:r>
            <a:endParaRPr lang="en-US" dirty="0"/>
          </a:p>
        </p:txBody>
      </p:sp>
    </p:spTree>
    <p:extLst>
      <p:ext uri="{BB962C8B-B14F-4D97-AF65-F5344CB8AC3E}">
        <p14:creationId xmlns:p14="http://schemas.microsoft.com/office/powerpoint/2010/main" val="3258088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229FF346-59E1-8B46-99DB-CADC4B38703B}" type="slidenum">
              <a:rPr lang="en-US" sz="1200" smtClean="0">
                <a:solidFill>
                  <a:prstClr val="black"/>
                </a:solidFill>
              </a:rPr>
              <a:pPr>
                <a:defRPr/>
              </a:pPr>
              <a:t>46</a:t>
            </a:fld>
            <a:endParaRPr lang="en-US" sz="1200" smtClean="0">
              <a:solidFill>
                <a:prstClr val="black"/>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23.14 PATHWAY INTEGRATION: The glucose–alanine cycle. </a:t>
            </a:r>
            <a:r>
              <a:rPr lang="en-US" sz="1200" b="0" i="0" u="none" strike="noStrike" kern="1200" baseline="0" dirty="0" smtClean="0">
                <a:solidFill>
                  <a:schemeClr val="tx1"/>
                </a:solidFill>
                <a:latin typeface="+mn-lt"/>
                <a:ea typeface="+mn-ea"/>
                <a:cs typeface="+mn-cs"/>
              </a:rPr>
              <a:t>During prolonged exercise and fasting, muscle uses branched-chain amino acids as fuel. The nitrogen removed is transferred (through glutamate) to alanine, which is released into the bloodstream. In the liver, alanine is taken up and converted into pyruvate for the subsequent synthesis of glucose.</a:t>
            </a:r>
            <a:endParaRPr lang="en-US" dirty="0"/>
          </a:p>
        </p:txBody>
      </p:sp>
    </p:spTree>
    <p:extLst>
      <p:ext uri="{BB962C8B-B14F-4D97-AF65-F5344CB8AC3E}">
        <p14:creationId xmlns:p14="http://schemas.microsoft.com/office/powerpoint/2010/main" val="230964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116D7301-D8BE-B642-845E-A3BB7B671C85}" type="slidenum">
              <a:rPr lang="en-US" sz="1200" smtClean="0">
                <a:solidFill>
                  <a:prstClr val="black"/>
                </a:solidFill>
              </a:rPr>
              <a:pPr>
                <a:defRPr/>
              </a:pPr>
              <a:t>48</a:t>
            </a:fld>
            <a:endParaRPr lang="en-US" sz="1200" smtClean="0">
              <a:solidFill>
                <a:prstClr val="black"/>
              </a:solidFill>
            </a:endParaRPr>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pPr eaLnBrk="1" hangingPunct="1">
              <a:defRPr/>
            </a:pPr>
            <a:r>
              <a:rPr lang="en-US" sz="1200" b="1" i="0" u="none" strike="noStrike" kern="1200" baseline="0" dirty="0" smtClean="0">
                <a:solidFill>
                  <a:schemeClr val="tx1"/>
                </a:solidFill>
                <a:latin typeface="+mn-lt"/>
                <a:ea typeface="+mn-ea"/>
                <a:cs typeface="+mn-cs"/>
              </a:rPr>
              <a:t>FIGURE 23.15 The urea cycle.</a:t>
            </a:r>
            <a:endParaRPr lang="en-US" b="1" dirty="0" smtClean="0">
              <a:cs typeface="+mn-cs"/>
            </a:endParaRPr>
          </a:p>
        </p:txBody>
      </p:sp>
    </p:spTree>
    <p:extLst>
      <p:ext uri="{BB962C8B-B14F-4D97-AF65-F5344CB8AC3E}">
        <p14:creationId xmlns:p14="http://schemas.microsoft.com/office/powerpoint/2010/main" val="91143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This fourteenth-century hand-colored woodcut from Germany depicts a wheel that classifies urine samples according to their color and consistency. In the middle of the wheel, a doctor inspects a patient’s urine by sight, smell, and taste. The vials on the wheel aided physicians in diagnosing diseases. A key component of urine is urea, which is formed from the amino groups released during the metabolism of amino acids. [(Left) </a:t>
            </a:r>
            <a:r>
              <a:rPr lang="en-US" sz="1200" b="0" i="0" u="none" strike="noStrike" kern="1200" baseline="0" dirty="0" err="1" smtClean="0">
                <a:solidFill>
                  <a:schemeClr val="tx1"/>
                </a:solidFill>
                <a:latin typeface="+mn-lt"/>
                <a:ea typeface="+mn-ea"/>
                <a:cs typeface="+mn-cs"/>
              </a:rPr>
              <a:t>Rosenwald</a:t>
            </a:r>
            <a:r>
              <a:rPr lang="en-US" sz="1200" b="0" i="0" u="none" strike="noStrike" kern="1200" baseline="0" dirty="0" smtClean="0">
                <a:solidFill>
                  <a:schemeClr val="tx1"/>
                </a:solidFill>
                <a:latin typeface="+mn-lt"/>
                <a:ea typeface="+mn-ea"/>
                <a:cs typeface="+mn-cs"/>
              </a:rPr>
              <a:t> Collection. Rare Book and Special Collections Division, Library of Congress (128.2) .]</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pPr/>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5D295AC4-C843-FC40-964D-4226F5CD95C8}" type="slidenum">
              <a:rPr lang="en-US" sz="1200" smtClean="0">
                <a:solidFill>
                  <a:prstClr val="black"/>
                </a:solidFill>
              </a:rPr>
              <a:pPr>
                <a:defRPr/>
              </a:pPr>
              <a:t>56</a:t>
            </a:fld>
            <a:endParaRPr lang="en-US" sz="1200" smtClean="0">
              <a:solidFill>
                <a:prstClr val="black"/>
              </a:solidFill>
            </a:endParaRPr>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23.16 Metabolic integration of nitrogen metabolism.</a:t>
            </a:r>
            <a:r>
              <a:rPr lang="en-US" sz="1200" b="0" i="0" u="none" strike="noStrike" kern="1200" baseline="0" dirty="0" smtClean="0">
                <a:solidFill>
                  <a:schemeClr val="tx1"/>
                </a:solidFill>
                <a:latin typeface="+mn-lt"/>
                <a:ea typeface="+mn-ea"/>
                <a:cs typeface="+mn-cs"/>
              </a:rPr>
              <a:t> The urea cycle, gluconeogenesis, and the transamination of oxaloacetate are linked by fumarate and aspartate.</a:t>
            </a:r>
            <a:endParaRPr lang="en-US" dirty="0"/>
          </a:p>
        </p:txBody>
      </p:sp>
    </p:spTree>
    <p:extLst>
      <p:ext uri="{BB962C8B-B14F-4D97-AF65-F5344CB8AC3E}">
        <p14:creationId xmlns:p14="http://schemas.microsoft.com/office/powerpoint/2010/main" val="2342356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86B1CB94-95B1-CC4A-B7AC-3F6CDE3B9A78}" type="slidenum">
              <a:rPr lang="en-US" sz="1200" smtClean="0">
                <a:solidFill>
                  <a:prstClr val="black"/>
                </a:solidFill>
              </a:rPr>
              <a:pPr>
                <a:defRPr/>
              </a:pPr>
              <a:t>60</a:t>
            </a:fld>
            <a:endParaRPr lang="en-US" sz="1200" smtClean="0">
              <a:solidFill>
                <a:prstClr val="black"/>
              </a:solidFill>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23.17 Homologous enzymes. </a:t>
            </a:r>
            <a:r>
              <a:rPr lang="en-US" sz="1200" b="0" i="0" u="none" strike="noStrike" kern="1200" baseline="0" dirty="0" smtClean="0">
                <a:solidFill>
                  <a:schemeClr val="tx1"/>
                </a:solidFill>
                <a:latin typeface="+mn-lt"/>
                <a:ea typeface="+mn-ea"/>
                <a:cs typeface="+mn-cs"/>
              </a:rPr>
              <a:t>The structure of the catalytic subunit of ornithine transcarbamoylase (blue) is quite similar to that of the catalytic subunit of aspartate transcarbamoylase (red), indicating that these two enzymes are homologs. [Drawn from 1AKM.pdb and 1RAI.pdb.]  </a:t>
            </a:r>
            <a:r>
              <a:rPr lang="en-US" sz="1200" b="1" i="0" u="none" strike="noStrike" kern="1200" baseline="0" dirty="0" smtClean="0">
                <a:solidFill>
                  <a:schemeClr val="tx1"/>
                </a:solidFill>
                <a:latin typeface="+mn-lt"/>
                <a:ea typeface="+mn-ea"/>
                <a:cs typeface="+mn-cs"/>
              </a:rPr>
              <a:t>AU: Okay to duplicate the sentence from the slide?</a:t>
            </a:r>
            <a:endParaRPr lang="en-US" dirty="0"/>
          </a:p>
        </p:txBody>
      </p:sp>
    </p:spTree>
    <p:extLst>
      <p:ext uri="{BB962C8B-B14F-4D97-AF65-F5344CB8AC3E}">
        <p14:creationId xmlns:p14="http://schemas.microsoft.com/office/powerpoint/2010/main" val="2414957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33EBDB8-502C-8044-B7C1-858E7CAE6576}" type="slidenum">
              <a:rPr lang="en-US" sz="1200" smtClean="0">
                <a:solidFill>
                  <a:prstClr val="black"/>
                </a:solidFill>
              </a:rPr>
              <a:pPr>
                <a:defRPr/>
              </a:pPr>
              <a:t>62</a:t>
            </a:fld>
            <a:endParaRPr lang="en-US" sz="1200" smtClean="0">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23.18 Treatment of argininosuccinase deficiency. </a:t>
            </a:r>
            <a:r>
              <a:rPr lang="en-US" sz="1200" b="0" i="0" u="none" strike="noStrike" kern="1200" baseline="0" dirty="0" smtClean="0">
                <a:solidFill>
                  <a:schemeClr val="tx1"/>
                </a:solidFill>
                <a:latin typeface="+mn-lt"/>
                <a:ea typeface="+mn-ea"/>
                <a:cs typeface="+mn-cs"/>
              </a:rPr>
              <a:t>Argininosuccinase deficiency can be managed by supplementing the diet with arginine. Nitrogen is excreted in the form of </a:t>
            </a:r>
            <a:r>
              <a:rPr lang="en-US" sz="1200" b="0" i="0" u="none" strike="noStrike" kern="1200" baseline="0" dirty="0" err="1" smtClean="0">
                <a:solidFill>
                  <a:schemeClr val="tx1"/>
                </a:solidFill>
                <a:latin typeface="+mn-lt"/>
                <a:ea typeface="+mn-ea"/>
                <a:cs typeface="+mn-cs"/>
              </a:rPr>
              <a:t>argininosuccinate</a:t>
            </a:r>
            <a:r>
              <a:rPr lang="en-US" sz="1200" b="0" i="0" u="none" strike="noStrike" kern="1200" baseline="0" dirty="0" smtClean="0">
                <a:solidFill>
                  <a:schemeClr val="tx1"/>
                </a:solidFill>
                <a:latin typeface="+mn-lt"/>
                <a:ea typeface="+mn-ea"/>
                <a:cs typeface="+mn-cs"/>
              </a:rPr>
              <a:t>.</a:t>
            </a:r>
            <a:endParaRPr lang="en-US" dirty="0" smtClean="0">
              <a:cs typeface="+mn-cs"/>
            </a:endParaRPr>
          </a:p>
        </p:txBody>
      </p:sp>
    </p:spTree>
    <p:extLst>
      <p:ext uri="{BB962C8B-B14F-4D97-AF65-F5344CB8AC3E}">
        <p14:creationId xmlns:p14="http://schemas.microsoft.com/office/powerpoint/2010/main" val="4048072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613142D7-0111-9F42-A82A-671005D0F50D}" type="slidenum">
              <a:rPr lang="en-US" sz="1200" smtClean="0">
                <a:solidFill>
                  <a:prstClr val="black"/>
                </a:solidFill>
              </a:rPr>
              <a:pPr>
                <a:defRPr/>
              </a:pPr>
              <a:t>63</a:t>
            </a:fld>
            <a:endParaRPr lang="en-US" sz="1200" smtClean="0">
              <a:solidFill>
                <a:prstClr val="black"/>
              </a:solidFill>
            </a:endParaRP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23.19 Treatment of carbamoyl phosphate synthetase and ornithine transcarbamoylase deficiencies. </a:t>
            </a:r>
            <a:r>
              <a:rPr lang="en-US" sz="1200" b="0" i="0" u="none" strike="noStrike" kern="1200" baseline="0" dirty="0" smtClean="0">
                <a:solidFill>
                  <a:schemeClr val="tx1"/>
                </a:solidFill>
                <a:latin typeface="+mn-lt"/>
                <a:ea typeface="+mn-ea"/>
                <a:cs typeface="+mn-cs"/>
              </a:rPr>
              <a:t>Both deficiencies can be treated by supplementing the diet with benzoate and </a:t>
            </a:r>
            <a:r>
              <a:rPr lang="en-US" sz="1200" b="0" i="0" u="none" strike="noStrike" kern="1200" baseline="0" dirty="0" err="1" smtClean="0">
                <a:solidFill>
                  <a:schemeClr val="tx1"/>
                </a:solidFill>
                <a:latin typeface="+mn-lt"/>
                <a:ea typeface="+mn-ea"/>
                <a:cs typeface="+mn-cs"/>
              </a:rPr>
              <a:t>phenylacetate</a:t>
            </a:r>
            <a:r>
              <a:rPr lang="en-US" sz="1200" b="0" i="0" u="none" strike="noStrike" kern="1200" baseline="0" dirty="0" smtClean="0">
                <a:solidFill>
                  <a:schemeClr val="tx1"/>
                </a:solidFill>
                <a:latin typeface="+mn-lt"/>
                <a:ea typeface="+mn-ea"/>
                <a:cs typeface="+mn-cs"/>
              </a:rPr>
              <a:t>. Nitrogen is excreted in the form of </a:t>
            </a:r>
            <a:r>
              <a:rPr lang="en-US" sz="1200" b="0" i="0" u="none" strike="noStrike" kern="1200" baseline="0" dirty="0" err="1" smtClean="0">
                <a:solidFill>
                  <a:schemeClr val="tx1"/>
                </a:solidFill>
                <a:latin typeface="+mn-lt"/>
                <a:ea typeface="+mn-ea"/>
                <a:cs typeface="+mn-cs"/>
              </a:rPr>
              <a:t>hippurate</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phenylacetylglutamine</a:t>
            </a:r>
            <a:r>
              <a:rPr lang="en-US" sz="1200" b="0" i="0" u="none" strike="noStrike" kern="1200" baseline="0" dirty="0" smtClean="0">
                <a:solidFill>
                  <a:schemeClr val="tx1"/>
                </a:solidFill>
                <a:latin typeface="+mn-lt"/>
                <a:ea typeface="+mn-ea"/>
                <a:cs typeface="+mn-cs"/>
              </a:rPr>
              <a:t>.</a:t>
            </a:r>
            <a:endParaRPr lang="en-US" dirty="0" smtClean="0">
              <a:cs typeface="+mn-cs"/>
            </a:endParaRPr>
          </a:p>
        </p:txBody>
      </p:sp>
    </p:spTree>
    <p:extLst>
      <p:ext uri="{BB962C8B-B14F-4D97-AF65-F5344CB8AC3E}">
        <p14:creationId xmlns:p14="http://schemas.microsoft.com/office/powerpoint/2010/main" val="144084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9D642231-9B47-3749-9417-FC2CA4313607}" type="slidenum">
              <a:rPr lang="en-US" sz="1200" smtClean="0">
                <a:solidFill>
                  <a:prstClr val="black"/>
                </a:solidFill>
              </a:rPr>
              <a:pPr>
                <a:defRPr/>
              </a:pPr>
              <a:t>66</a:t>
            </a:fld>
            <a:endParaRPr lang="en-US" sz="1200" smtClean="0">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23.20 Fates of the carbon skeletons of amino acids. </a:t>
            </a:r>
            <a:r>
              <a:rPr lang="en-US" sz="1200" b="0" i="0" u="none" strike="noStrike" kern="1200" baseline="0" dirty="0" smtClean="0">
                <a:solidFill>
                  <a:schemeClr val="tx1"/>
                </a:solidFill>
                <a:latin typeface="+mn-lt"/>
                <a:ea typeface="+mn-ea"/>
                <a:cs typeface="+mn-cs"/>
              </a:rPr>
              <a:t>Glucogenic amino acids are shaded red, and ketogenic amino acids are shaded yellow. Several amino acids are both glucogenic and ketogenic.</a:t>
            </a:r>
            <a:endParaRPr lang="en-US" dirty="0" smtClean="0">
              <a:cs typeface="+mn-cs"/>
            </a:endParaRPr>
          </a:p>
        </p:txBody>
      </p:sp>
    </p:spTree>
    <p:extLst>
      <p:ext uri="{BB962C8B-B14F-4D97-AF65-F5344CB8AC3E}">
        <p14:creationId xmlns:p14="http://schemas.microsoft.com/office/powerpoint/2010/main" val="2800886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00155F1C-B650-AF40-A08C-1B9FFE545D17}" type="slidenum">
              <a:rPr lang="en-US" sz="1200" smtClean="0">
                <a:solidFill>
                  <a:prstClr val="black"/>
                </a:solidFill>
              </a:rPr>
              <a:pPr>
                <a:defRPr/>
              </a:pPr>
              <a:t>68</a:t>
            </a:fld>
            <a:endParaRPr lang="en-US" sz="1200" smtClean="0">
              <a:solidFill>
                <a:prstClr val="black"/>
              </a:solidFill>
            </a:endParaRPr>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23.21 Pyruvate formation from amino acids. </a:t>
            </a:r>
            <a:r>
              <a:rPr lang="en-US" sz="1200" b="0" i="0" u="none" strike="noStrike" kern="1200" baseline="0" dirty="0" smtClean="0">
                <a:solidFill>
                  <a:schemeClr val="tx1"/>
                </a:solidFill>
                <a:latin typeface="+mn-lt"/>
                <a:ea typeface="+mn-ea"/>
                <a:cs typeface="+mn-cs"/>
              </a:rPr>
              <a:t>Pyruvate is the point of entry for alanine, serine, cysteine, glycine, threonine, and tryptophan.</a:t>
            </a:r>
            <a:endParaRPr lang="en-US" dirty="0" smtClean="0">
              <a:cs typeface="+mn-cs"/>
            </a:endParaRPr>
          </a:p>
        </p:txBody>
      </p:sp>
    </p:spTree>
    <p:extLst>
      <p:ext uri="{BB962C8B-B14F-4D97-AF65-F5344CB8AC3E}">
        <p14:creationId xmlns:p14="http://schemas.microsoft.com/office/powerpoint/2010/main" val="378454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0B9CC702-BC4D-AB46-97BF-BCD361D52A74}" type="slidenum">
              <a:rPr lang="en-US" sz="1200" smtClean="0">
                <a:solidFill>
                  <a:prstClr val="black"/>
                </a:solidFill>
              </a:rPr>
              <a:pPr>
                <a:defRPr/>
              </a:pPr>
              <a:t>71</a:t>
            </a:fld>
            <a:endParaRPr lang="en-US" sz="1200" smtClean="0">
              <a:solidFill>
                <a:prstClr val="black"/>
              </a:solidFill>
            </a:endParaRPr>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23.22 α-Ketoglutarate formation from amino acids.</a:t>
            </a:r>
            <a:r>
              <a:rPr lang="en-US" sz="1200" b="0" i="0" u="none" strike="noStrike" kern="1200" baseline="0" dirty="0" smtClean="0">
                <a:solidFill>
                  <a:schemeClr val="tx1"/>
                </a:solidFill>
                <a:latin typeface="+mn-lt"/>
                <a:ea typeface="+mn-ea"/>
                <a:cs typeface="+mn-cs"/>
              </a:rPr>
              <a:t> α-Ketoglutarate is the point of entry of several five-carbon amino acids that are first converted into glutamate.</a:t>
            </a:r>
            <a:endParaRPr lang="en-US" dirty="0"/>
          </a:p>
        </p:txBody>
      </p:sp>
    </p:spTree>
    <p:extLst>
      <p:ext uri="{BB962C8B-B14F-4D97-AF65-F5344CB8AC3E}">
        <p14:creationId xmlns:p14="http://schemas.microsoft.com/office/powerpoint/2010/main" val="4132064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265EA0D7-EBC9-F64E-A806-E97B324A783E}" type="slidenum">
              <a:rPr lang="en-US" sz="1200" smtClean="0">
                <a:solidFill>
                  <a:prstClr val="black"/>
                </a:solidFill>
              </a:rPr>
              <a:pPr>
                <a:defRPr/>
              </a:pPr>
              <a:t>72</a:t>
            </a:fld>
            <a:endParaRPr lang="en-US" sz="1200" smtClean="0">
              <a:solidFill>
                <a:prstClr val="black"/>
              </a:solidFill>
            </a:endParaRPr>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pPr eaLnBrk="1" hangingPunct="1">
              <a:defRPr/>
            </a:pPr>
            <a:r>
              <a:rPr lang="en-US" sz="1200" b="1" i="0" u="none" strike="noStrike" kern="1200" baseline="0" dirty="0" smtClean="0">
                <a:solidFill>
                  <a:schemeClr val="tx1"/>
                </a:solidFill>
                <a:latin typeface="+mn-lt"/>
                <a:ea typeface="+mn-ea"/>
                <a:cs typeface="+mn-cs"/>
              </a:rPr>
              <a:t>FIGURE 23.23 Histidine degradation. </a:t>
            </a:r>
            <a:r>
              <a:rPr lang="en-US" sz="1200" b="0" i="0" u="none" strike="noStrike" kern="1200" baseline="0" dirty="0" smtClean="0">
                <a:solidFill>
                  <a:schemeClr val="tx1"/>
                </a:solidFill>
                <a:latin typeface="+mn-lt"/>
                <a:ea typeface="+mn-ea"/>
                <a:cs typeface="+mn-cs"/>
              </a:rPr>
              <a:t>Conversion of histidine into glutamate.</a:t>
            </a:r>
            <a:endParaRPr lang="en-US" b="0" dirty="0" smtClean="0">
              <a:cs typeface="+mn-cs"/>
            </a:endParaRPr>
          </a:p>
        </p:txBody>
      </p:sp>
    </p:spTree>
    <p:extLst>
      <p:ext uri="{BB962C8B-B14F-4D97-AF65-F5344CB8AC3E}">
        <p14:creationId xmlns:p14="http://schemas.microsoft.com/office/powerpoint/2010/main" val="395941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5FB2E53F-F864-7540-9B7C-4B77AFB4556B}" type="slidenum">
              <a:rPr lang="en-US" sz="1200" smtClean="0">
                <a:solidFill>
                  <a:prstClr val="black"/>
                </a:solidFill>
              </a:rPr>
              <a:pPr>
                <a:defRPr/>
              </a:pPr>
              <a:t>73</a:t>
            </a:fld>
            <a:endParaRPr lang="en-US" sz="1200" smtClean="0">
              <a:solidFill>
                <a:prstClr val="black"/>
              </a:solidFill>
            </a:endParaRPr>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23.24 Proline and arginine degradation. </a:t>
            </a:r>
            <a:r>
              <a:rPr lang="en-US" sz="1200" b="0" i="0" u="none" strike="noStrike" kern="1200" baseline="0" dirty="0" smtClean="0">
                <a:solidFill>
                  <a:schemeClr val="tx1"/>
                </a:solidFill>
                <a:latin typeface="+mn-lt"/>
                <a:ea typeface="+mn-ea"/>
                <a:cs typeface="+mn-cs"/>
              </a:rPr>
              <a:t>Conversion of proline and arginine into glutamate.</a:t>
            </a:r>
            <a:endParaRPr lang="en-US" dirty="0" smtClean="0">
              <a:cs typeface="+mn-cs"/>
            </a:endParaRPr>
          </a:p>
        </p:txBody>
      </p:sp>
    </p:spTree>
    <p:extLst>
      <p:ext uri="{BB962C8B-B14F-4D97-AF65-F5344CB8AC3E}">
        <p14:creationId xmlns:p14="http://schemas.microsoft.com/office/powerpoint/2010/main" val="2575416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C5EAFF5-86F8-874E-8899-1697A258D92A}" type="slidenum">
              <a:rPr lang="en-US" sz="1200" smtClean="0">
                <a:solidFill>
                  <a:prstClr val="black"/>
                </a:solidFill>
              </a:rPr>
              <a:pPr>
                <a:defRPr/>
              </a:pPr>
              <a:t>75</a:t>
            </a:fld>
            <a:endParaRPr lang="en-US" sz="1200" smtClean="0">
              <a:solidFill>
                <a:prstClr val="black"/>
              </a:solidFill>
            </a:endParaRPr>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23.25 Succinyl CoA formation. </a:t>
            </a:r>
            <a:r>
              <a:rPr lang="en-US" sz="1200" b="0" i="0" u="none" strike="noStrike" kern="1200" baseline="0" dirty="0" smtClean="0">
                <a:solidFill>
                  <a:schemeClr val="tx1"/>
                </a:solidFill>
                <a:latin typeface="+mn-lt"/>
                <a:ea typeface="+mn-ea"/>
                <a:cs typeface="+mn-cs"/>
              </a:rPr>
              <a:t>Conversion of methionine, isoleucine, and valine into succinyl CoA.</a:t>
            </a:r>
            <a:endParaRPr lang="en-US" dirty="0" smtClean="0">
              <a:cs typeface="+mn-cs"/>
            </a:endParaRPr>
          </a:p>
        </p:txBody>
      </p:sp>
    </p:spTree>
    <p:extLst>
      <p:ext uri="{BB962C8B-B14F-4D97-AF65-F5344CB8AC3E}">
        <p14:creationId xmlns:p14="http://schemas.microsoft.com/office/powerpoint/2010/main" val="3919553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pPr/>
              <a:t>5</a:t>
            </a:fld>
            <a:endParaRPr lang="en-US" dirty="0"/>
          </a:p>
        </p:txBody>
      </p:sp>
    </p:spTree>
    <p:extLst>
      <p:ext uri="{BB962C8B-B14F-4D97-AF65-F5344CB8AC3E}">
        <p14:creationId xmlns:p14="http://schemas.microsoft.com/office/powerpoint/2010/main" val="2127810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B36216A-2163-1B43-AC1C-7D7E6ADA71D9}" type="slidenum">
              <a:rPr lang="en-US" sz="1200" smtClean="0">
                <a:solidFill>
                  <a:prstClr val="black"/>
                </a:solidFill>
              </a:rPr>
              <a:pPr>
                <a:defRPr/>
              </a:pPr>
              <a:t>77</a:t>
            </a:fld>
            <a:endParaRPr lang="en-US" sz="1200" smtClean="0">
              <a:solidFill>
                <a:prstClr val="black"/>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23.26 Methionine metabolism. </a:t>
            </a:r>
            <a:r>
              <a:rPr lang="en-US" sz="1200" b="0" i="0" u="none" strike="noStrike" kern="1200" baseline="0" dirty="0" smtClean="0">
                <a:solidFill>
                  <a:schemeClr val="tx1"/>
                </a:solidFill>
                <a:latin typeface="+mn-lt"/>
                <a:ea typeface="+mn-ea"/>
                <a:cs typeface="+mn-cs"/>
              </a:rPr>
              <a:t>The pathway for the conversion of methionine into succinyl CoA. S-Adenosylmethionine, formed along this pathway, is an important methyl donor.</a:t>
            </a:r>
            <a:endParaRPr lang="en-US" dirty="0" smtClean="0">
              <a:cs typeface="+mn-cs"/>
            </a:endParaRPr>
          </a:p>
        </p:txBody>
      </p:sp>
    </p:spTree>
    <p:extLst>
      <p:ext uri="{BB962C8B-B14F-4D97-AF65-F5344CB8AC3E}">
        <p14:creationId xmlns:p14="http://schemas.microsoft.com/office/powerpoint/2010/main" val="1029130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B52F09A9-D839-914E-8F4C-AD3347A245F7}" type="slidenum">
              <a:rPr lang="en-US" sz="1200" smtClean="0">
                <a:solidFill>
                  <a:prstClr val="black"/>
                </a:solidFill>
              </a:rPr>
              <a:pPr>
                <a:defRPr/>
              </a:pPr>
              <a:t>84</a:t>
            </a:fld>
            <a:endParaRPr lang="en-US" sz="1200" smtClean="0">
              <a:solidFill>
                <a:prstClr val="black"/>
              </a:solidFill>
            </a:endParaRPr>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23.27 Phenylalanine and tyrosine degradation.</a:t>
            </a:r>
            <a:r>
              <a:rPr lang="en-US" sz="1200" b="0" i="0" u="none" strike="noStrike" kern="1200" baseline="0" dirty="0" smtClean="0">
                <a:solidFill>
                  <a:schemeClr val="tx1"/>
                </a:solidFill>
                <a:latin typeface="+mn-lt"/>
                <a:ea typeface="+mn-ea"/>
                <a:cs typeface="+mn-cs"/>
              </a:rPr>
              <a:t> The pathway for the conversion of phenylalanine into acetoacetate and fumarate.</a:t>
            </a:r>
            <a:endParaRPr lang="en-US" dirty="0" smtClean="0">
              <a:cs typeface="+mn-cs"/>
            </a:endParaRPr>
          </a:p>
        </p:txBody>
      </p:sp>
    </p:spTree>
    <p:extLst>
      <p:ext uri="{BB962C8B-B14F-4D97-AF65-F5344CB8AC3E}">
        <p14:creationId xmlns:p14="http://schemas.microsoft.com/office/powerpoint/2010/main" val="4124602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96D156F-CD69-B142-A37E-5A919B44F5A3}" type="slidenum">
              <a:rPr lang="en-US" sz="1200" smtClean="0">
                <a:solidFill>
                  <a:prstClr val="black"/>
                </a:solidFill>
              </a:rPr>
              <a:pPr>
                <a:defRPr/>
              </a:pPr>
              <a:t>85</a:t>
            </a:fld>
            <a:endParaRPr lang="en-US" sz="1200" smtClean="0">
              <a:solidFill>
                <a:prstClr val="black"/>
              </a:solidFill>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23.28 Tryptophan degradation. </a:t>
            </a:r>
            <a:r>
              <a:rPr lang="en-US" sz="1200" b="0" i="0" u="none" strike="noStrike" kern="1200" baseline="0" dirty="0" smtClean="0">
                <a:solidFill>
                  <a:schemeClr val="tx1"/>
                </a:solidFill>
                <a:latin typeface="+mn-lt"/>
                <a:ea typeface="+mn-ea"/>
                <a:cs typeface="+mn-cs"/>
              </a:rPr>
              <a:t>The pathway for the conversion of tryptophan into alanine and acetoacetate.</a:t>
            </a:r>
            <a:endParaRPr lang="en-US" dirty="0" smtClean="0">
              <a:cs typeface="+mn-cs"/>
            </a:endParaRPr>
          </a:p>
        </p:txBody>
      </p:sp>
    </p:spTree>
    <p:extLst>
      <p:ext uri="{BB962C8B-B14F-4D97-AF65-F5344CB8AC3E}">
        <p14:creationId xmlns:p14="http://schemas.microsoft.com/office/powerpoint/2010/main" val="3515421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0BA5D8A-C0F5-044F-91DA-773C7799DF79}" type="slidenum">
              <a:rPr lang="en-US" sz="1200" smtClean="0">
                <a:solidFill>
                  <a:prstClr val="black"/>
                </a:solidFill>
              </a:rPr>
              <a:pPr>
                <a:defRPr/>
              </a:pPr>
              <a:t>89</a:t>
            </a:fld>
            <a:endParaRPr lang="en-US" sz="1200" smtClean="0">
              <a:solidFill>
                <a:prstClr val="black"/>
              </a:solidFill>
            </a:endParaRPr>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10424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23.1 Digestion and absorption of proteins. </a:t>
            </a:r>
            <a:r>
              <a:rPr lang="en-US" sz="1200" b="0" i="0" u="none" strike="noStrike" kern="1200" baseline="0" dirty="0" smtClean="0">
                <a:solidFill>
                  <a:schemeClr val="tx1"/>
                </a:solidFill>
                <a:latin typeface="+mn-lt"/>
                <a:ea typeface="+mn-ea"/>
                <a:cs typeface="+mn-cs"/>
              </a:rPr>
              <a:t>Protein digestion is primarily a result of the activity of enzymes secreted by the pancreas. </a:t>
            </a:r>
            <a:r>
              <a:rPr lang="en-US" sz="1200" b="0" i="0" u="none" strike="noStrike" kern="1200" baseline="0" dirty="0" err="1" smtClean="0">
                <a:solidFill>
                  <a:schemeClr val="tx1"/>
                </a:solidFill>
                <a:latin typeface="+mn-lt"/>
                <a:ea typeface="+mn-ea"/>
                <a:cs typeface="+mn-cs"/>
              </a:rPr>
              <a:t>Aminopeptidases</a:t>
            </a:r>
            <a:r>
              <a:rPr lang="en-US" sz="1200" b="0" i="0" u="none" strike="noStrike" kern="1200" baseline="0" dirty="0" smtClean="0">
                <a:solidFill>
                  <a:schemeClr val="tx1"/>
                </a:solidFill>
                <a:latin typeface="+mn-lt"/>
                <a:ea typeface="+mn-ea"/>
                <a:cs typeface="+mn-cs"/>
              </a:rPr>
              <a:t> associated with the intestinal epithelium further digest proteins. The amino acids and di- and </a:t>
            </a:r>
            <a:r>
              <a:rPr lang="en-US" sz="1200" b="0" i="0" u="none" strike="noStrike" kern="1200" baseline="0" dirty="0" err="1" smtClean="0">
                <a:solidFill>
                  <a:schemeClr val="tx1"/>
                </a:solidFill>
                <a:latin typeface="+mn-lt"/>
                <a:ea typeface="+mn-ea"/>
                <a:cs typeface="+mn-cs"/>
              </a:rPr>
              <a:t>tripeptides</a:t>
            </a:r>
            <a:r>
              <a:rPr lang="en-US" sz="1200" b="0" i="0" u="none" strike="noStrike" kern="1200" baseline="0" dirty="0" smtClean="0">
                <a:solidFill>
                  <a:schemeClr val="tx1"/>
                </a:solidFill>
                <a:latin typeface="+mn-lt"/>
                <a:ea typeface="+mn-ea"/>
                <a:cs typeface="+mn-cs"/>
              </a:rPr>
              <a:t> are absorbed into the intestinal cells by specific transporters (green and orange ovals). Free amino acids are then released into the blood by transporters (red oval) for use by other tissues.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pPr/>
              <a:t>9</a:t>
            </a:fld>
            <a:endParaRPr lang="en-US" dirty="0"/>
          </a:p>
        </p:txBody>
      </p:sp>
    </p:spTree>
    <p:extLst>
      <p:ext uri="{BB962C8B-B14F-4D97-AF65-F5344CB8AC3E}">
        <p14:creationId xmlns:p14="http://schemas.microsoft.com/office/powerpoint/2010/main" val="1941362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23.2 Structure of ubiquitin.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ubiquitin has an extended carboxyl terminus, which is activated and linked to proteins targeted for destruction. Lysine residues, including lysine 48, the major site for linking additional ubiquitin molecules, are shown as ball-and-stick models. [Drawn from 1UBI.pdb.]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pPr/>
              <a:t>12</a:t>
            </a:fld>
            <a:endParaRPr lang="en-US" dirty="0"/>
          </a:p>
        </p:txBody>
      </p:sp>
    </p:spTree>
    <p:extLst>
      <p:ext uri="{BB962C8B-B14F-4D97-AF65-F5344CB8AC3E}">
        <p14:creationId xmlns:p14="http://schemas.microsoft.com/office/powerpoint/2010/main" val="220242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23.3 Ubiquitin conjugation.</a:t>
            </a:r>
            <a:r>
              <a:rPr lang="en-US" sz="1200" b="0" i="0" u="none" strike="noStrike" kern="1200" baseline="0" dirty="0" smtClean="0">
                <a:solidFill>
                  <a:schemeClr val="tx1"/>
                </a:solidFill>
                <a:latin typeface="+mn-lt"/>
                <a:ea typeface="+mn-ea"/>
                <a:cs typeface="+mn-cs"/>
              </a:rPr>
              <a:t> The ubiquitin-activating enzyme E1 </a:t>
            </a:r>
            <a:r>
              <a:rPr lang="en-US" sz="1200" b="0" i="0" u="none" strike="noStrike" kern="1200" baseline="0" dirty="0" err="1" smtClean="0">
                <a:solidFill>
                  <a:schemeClr val="tx1"/>
                </a:solidFill>
                <a:latin typeface="+mn-lt"/>
                <a:ea typeface="+mn-ea"/>
                <a:cs typeface="+mn-cs"/>
              </a:rPr>
              <a:t>adenylates</a:t>
            </a:r>
            <a:r>
              <a:rPr lang="en-US" sz="1200" b="0" i="0" u="none" strike="noStrike" kern="1200" baseline="0" dirty="0" smtClean="0">
                <a:solidFill>
                  <a:schemeClr val="tx1"/>
                </a:solidFill>
                <a:latin typeface="+mn-lt"/>
                <a:ea typeface="+mn-ea"/>
                <a:cs typeface="+mn-cs"/>
              </a:rPr>
              <a:t> ubiquitin (</a:t>
            </a:r>
            <a:r>
              <a:rPr lang="en-US" sz="1200" b="0" i="0" u="none" strike="noStrike" kern="1200" baseline="0" dirty="0" err="1" smtClean="0">
                <a:solidFill>
                  <a:schemeClr val="tx1"/>
                </a:solidFill>
                <a:latin typeface="+mn-lt"/>
                <a:ea typeface="+mn-ea"/>
                <a:cs typeface="+mn-cs"/>
              </a:rPr>
              <a:t>Ub</a:t>
            </a:r>
            <a:r>
              <a:rPr lang="en-US" sz="1200" b="0" i="0" u="none" strike="noStrike" kern="1200" baseline="0" dirty="0" smtClean="0">
                <a:solidFill>
                  <a:schemeClr val="tx1"/>
                </a:solidFill>
                <a:latin typeface="+mn-lt"/>
                <a:ea typeface="+mn-ea"/>
                <a:cs typeface="+mn-cs"/>
              </a:rPr>
              <a:t>) (1) and transfers the ubiquitin to one of its own cysteine residues (2). Ubiquitin is then transferred to a cysteine residue in the ubiquitin-conjugating enzyme E2 by the E2 enzyme. (3). Finally, the ubiquitin–protein ligase E3 transfers the ubiquitin to a lysine residue on the target protein (4a and 4b).</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pPr/>
              <a:t>14</a:t>
            </a:fld>
            <a:endParaRPr lang="en-US" dirty="0"/>
          </a:p>
        </p:txBody>
      </p:sp>
    </p:spTree>
    <p:extLst>
      <p:ext uri="{BB962C8B-B14F-4D97-AF65-F5344CB8AC3E}">
        <p14:creationId xmlns:p14="http://schemas.microsoft.com/office/powerpoint/2010/main" val="3204440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23.4 Structure of </a:t>
            </a:r>
            <a:r>
              <a:rPr lang="en-US" sz="1200" b="1" i="0" u="none" strike="noStrike" kern="1200" baseline="0" dirty="0" err="1" smtClean="0">
                <a:solidFill>
                  <a:schemeClr val="tx1"/>
                </a:solidFill>
                <a:latin typeface="+mn-lt"/>
                <a:ea typeface="+mn-ea"/>
                <a:cs typeface="+mn-cs"/>
              </a:rPr>
              <a:t>tetraubiquitin</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Four ubiquitin molecules are linked by </a:t>
            </a:r>
            <a:r>
              <a:rPr lang="en-US" sz="1200" b="0" i="0" u="none" strike="noStrike" kern="1200" baseline="0" dirty="0" err="1" smtClean="0">
                <a:solidFill>
                  <a:schemeClr val="tx1"/>
                </a:solidFill>
                <a:latin typeface="+mn-lt"/>
                <a:ea typeface="+mn-ea"/>
                <a:cs typeface="+mn-cs"/>
              </a:rPr>
              <a:t>isopeptide</a:t>
            </a:r>
            <a:r>
              <a:rPr lang="en-US" sz="1200" b="0" i="0" u="none" strike="noStrike" kern="1200" baseline="0" dirty="0" smtClean="0">
                <a:solidFill>
                  <a:schemeClr val="tx1"/>
                </a:solidFill>
                <a:latin typeface="+mn-lt"/>
                <a:ea typeface="+mn-ea"/>
                <a:cs typeface="+mn-cs"/>
              </a:rPr>
              <a:t> bonds.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each </a:t>
            </a:r>
            <a:r>
              <a:rPr lang="en-US" sz="1200" b="0" i="0" u="none" strike="noStrike" kern="1200" baseline="0" dirty="0" err="1" smtClean="0">
                <a:solidFill>
                  <a:schemeClr val="tx1"/>
                </a:solidFill>
                <a:latin typeface="+mn-lt"/>
                <a:ea typeface="+mn-ea"/>
                <a:cs typeface="+mn-cs"/>
              </a:rPr>
              <a:t>isopeptide</a:t>
            </a:r>
            <a:r>
              <a:rPr lang="en-US" sz="1200" b="0" i="0" u="none" strike="noStrike" kern="1200" baseline="0" dirty="0" smtClean="0">
                <a:solidFill>
                  <a:schemeClr val="tx1"/>
                </a:solidFill>
                <a:latin typeface="+mn-lt"/>
                <a:ea typeface="+mn-ea"/>
                <a:cs typeface="+mn-cs"/>
              </a:rPr>
              <a:t> bond is formed by the linkage of the carboxylate group at the end of the extended C terminus with the </a:t>
            </a:r>
            <a:r>
              <a:rPr lang="en-US" sz="1200" b="0" i="0" u="none" strike="noStrike" kern="1200" baseline="0" dirty="0" err="1" smtClean="0">
                <a:solidFill>
                  <a:schemeClr val="tx1"/>
                </a:solidFill>
                <a:latin typeface="+mn-lt"/>
                <a:ea typeface="+mn-ea"/>
                <a:cs typeface="+mn-cs"/>
              </a:rPr>
              <a:t>ε</a:t>
            </a:r>
            <a:r>
              <a:rPr lang="en-US" sz="1200" b="0" i="0" u="none" strike="noStrike" kern="1200" baseline="0" dirty="0" smtClean="0">
                <a:solidFill>
                  <a:schemeClr val="tx1"/>
                </a:solidFill>
                <a:latin typeface="+mn-lt"/>
                <a:ea typeface="+mn-ea"/>
                <a:cs typeface="+mn-cs"/>
              </a:rPr>
              <a:t>-amino group of a lysine residue. Dashed lines indicate the positions of the extended C-termini that were not observed in the crystal structure. This unit is the primary signal for degradation when linked to a target protein. [Drawn from 1TBE. </a:t>
            </a:r>
            <a:r>
              <a:rPr lang="en-US" sz="1200" b="0" i="0" u="none" strike="noStrike" kern="1200" baseline="0" dirty="0" err="1" smtClean="0">
                <a:solidFill>
                  <a:schemeClr val="tx1"/>
                </a:solidFill>
                <a:latin typeface="+mn-lt"/>
                <a:ea typeface="+mn-ea"/>
                <a:cs typeface="+mn-cs"/>
              </a:rPr>
              <a:t>pdb</a:t>
            </a:r>
            <a:r>
              <a:rPr lang="en-US" sz="1200" b="0" i="0" u="none" strike="noStrike" kern="1200" baseline="0" dirty="0" smtClean="0">
                <a:solidFill>
                  <a:schemeClr val="tx1"/>
                </a:solidFill>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pPr/>
              <a:t>15</a:t>
            </a:fld>
            <a:endParaRPr lang="en-US" dirty="0"/>
          </a:p>
        </p:txBody>
      </p:sp>
    </p:spTree>
    <p:extLst>
      <p:ext uri="{BB962C8B-B14F-4D97-AF65-F5344CB8AC3E}">
        <p14:creationId xmlns:p14="http://schemas.microsoft.com/office/powerpoint/2010/main" val="325888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86368CA3-CED6-C749-A4A0-4ABFC69B5119}" type="slidenum">
              <a:rPr lang="en-US" sz="1200" smtClean="0">
                <a:solidFill>
                  <a:prstClr val="black"/>
                </a:solidFill>
              </a:rPr>
              <a:pPr>
                <a:defRPr/>
              </a:pPr>
              <a:t>20</a:t>
            </a:fld>
            <a:endParaRPr lang="en-US" sz="1200" smtClean="0">
              <a:solidFill>
                <a:prstClr val="black"/>
              </a:solidFill>
            </a:endParaRP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23.5 20S proteasome. </a:t>
            </a:r>
            <a:r>
              <a:rPr lang="en-US" sz="1200" b="0" i="0" u="none" strike="noStrike" kern="1200" baseline="0" dirty="0" smtClean="0">
                <a:solidFill>
                  <a:schemeClr val="tx1"/>
                </a:solidFill>
                <a:latin typeface="+mn-lt"/>
                <a:ea typeface="+mn-ea"/>
                <a:cs typeface="+mn-cs"/>
              </a:rPr>
              <a:t>The 20S proteasome comprises 28 homologous subunits (α-type, red; β-type, blue), arranged in four rings of 7 subunits each. Some of the β-type subunits (right) include protease active sites at their amino termini. [Subunit drawn from 1RYP.pdb.]</a:t>
            </a:r>
            <a:endParaRPr lang="en-US" dirty="0"/>
          </a:p>
        </p:txBody>
      </p:sp>
    </p:spTree>
    <p:extLst>
      <p:ext uri="{BB962C8B-B14F-4D97-AF65-F5344CB8AC3E}">
        <p14:creationId xmlns:p14="http://schemas.microsoft.com/office/powerpoint/2010/main" val="3199607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54F74179-5336-F14B-AAB9-682DBB3FC588}" type="slidenum">
              <a:rPr lang="en-US" sz="1200" smtClean="0">
                <a:solidFill>
                  <a:prstClr val="black"/>
                </a:solidFill>
              </a:rPr>
              <a:pPr>
                <a:defRPr/>
              </a:pPr>
              <a:t>21</a:t>
            </a:fld>
            <a:endParaRPr lang="en-US" sz="1200" smtClean="0">
              <a:solidFill>
                <a:prstClr val="black"/>
              </a:solidFill>
            </a:endParaRPr>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sz="1200" b="1" kern="1200" dirty="0" smtClean="0">
                <a:solidFill>
                  <a:schemeClr val="tx1"/>
                </a:solidFill>
                <a:effectLst/>
                <a:latin typeface="+mn-lt"/>
                <a:ea typeface="+mn-ea"/>
                <a:cs typeface="+mn-cs"/>
              </a:rPr>
              <a:t>FIGURE 23.6 26S proteasome. </a:t>
            </a:r>
            <a:r>
              <a:rPr lang="en-US" sz="1200" kern="1200" dirty="0" smtClean="0">
                <a:solidFill>
                  <a:schemeClr val="tx1"/>
                </a:solidFill>
                <a:effectLst/>
                <a:latin typeface="+mn-lt"/>
                <a:ea typeface="+mn-ea"/>
                <a:cs typeface="+mn-cs"/>
              </a:rPr>
              <a:t>A 19S regulatory subunit is attached to each end of the 20S catalytic unit.</a:t>
            </a:r>
            <a:endParaRPr lang="en-US" dirty="0"/>
          </a:p>
        </p:txBody>
      </p:sp>
    </p:spTree>
    <p:extLst>
      <p:ext uri="{BB962C8B-B14F-4D97-AF65-F5344CB8AC3E}">
        <p14:creationId xmlns:p14="http://schemas.microsoft.com/office/powerpoint/2010/main" val="121314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pPr/>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1855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7"/>
          </p:nvPr>
        </p:nvSpPr>
        <p:spPr>
          <a:xfrm>
            <a:off x="5715000" y="4760913"/>
            <a:ext cx="3160713" cy="550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8"/>
          </p:nvPr>
        </p:nvSpPr>
        <p:spPr>
          <a:xfrm>
            <a:off x="5808663" y="5607050"/>
            <a:ext cx="3187700" cy="565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Picture Placeholder 15"/>
          <p:cNvSpPr>
            <a:spLocks noGrp="1"/>
          </p:cNvSpPr>
          <p:nvPr>
            <p:ph type="pic" sz="quarter" idx="19"/>
          </p:nvPr>
        </p:nvSpPr>
        <p:spPr>
          <a:xfrm>
            <a:off x="7745413" y="3697288"/>
            <a:ext cx="1398587" cy="700087"/>
          </a:xfrm>
        </p:spPr>
        <p:txBody>
          <a:bodyPr/>
          <a:lstStyle/>
          <a:p>
            <a:endParaRPr lang="en-US"/>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54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192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46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712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074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559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632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613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692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71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87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pPr/>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5/1/2019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215610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8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23</a:t>
            </a:r>
          </a:p>
          <a:p>
            <a:pPr defTabSz="914400">
              <a:buFontTx/>
              <a:buNone/>
            </a:pPr>
            <a:r>
              <a:rPr lang="en-US" altLang="en-US" sz="2800" b="1" dirty="0" smtClean="0">
                <a:solidFill>
                  <a:srgbClr val="843C0C"/>
                </a:solidFill>
              </a:rPr>
              <a:t>Protein Turnover and Amino Acid Catabolism</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966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Cellular </a:t>
            </a:r>
            <a:r>
              <a:rPr lang="en-US" dirty="0" smtClean="0">
                <a:solidFill>
                  <a:srgbClr val="843C0C"/>
                </a:solidFill>
                <a:latin typeface="Arial" pitchFamily="34" charset="0"/>
                <a:cs typeface="Arial" pitchFamily="34" charset="0"/>
              </a:rPr>
              <a:t>Proteins Are Degraded </a:t>
            </a:r>
            <a:r>
              <a:rPr lang="en-US" dirty="0">
                <a:solidFill>
                  <a:srgbClr val="843C0C"/>
                </a:solidFill>
                <a:latin typeface="Arial" pitchFamily="34" charset="0"/>
                <a:cs typeface="Arial" pitchFamily="34" charset="0"/>
              </a:rPr>
              <a:t>at </a:t>
            </a:r>
            <a:r>
              <a:rPr lang="en-US" dirty="0" smtClean="0">
                <a:solidFill>
                  <a:srgbClr val="843C0C"/>
                </a:solidFill>
                <a:latin typeface="Arial" pitchFamily="34" charset="0"/>
                <a:cs typeface="Arial" pitchFamily="34" charset="0"/>
              </a:rPr>
              <a:t>Different Rates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908545"/>
            <a:ext cx="8229600" cy="3492795"/>
          </a:xfrm>
        </p:spPr>
        <p:txBody>
          <a:bodyPr>
            <a:normAutofit/>
          </a:bodyPr>
          <a:lstStyle/>
          <a:p>
            <a:pPr>
              <a:spcAft>
                <a:spcPts val="1200"/>
              </a:spcAft>
            </a:pPr>
            <a:r>
              <a:rPr lang="en-US" dirty="0">
                <a:solidFill>
                  <a:prstClr val="black"/>
                </a:solidFill>
                <a:latin typeface="Arial" pitchFamily="34" charset="0"/>
                <a:cs typeface="Arial" pitchFamily="34" charset="0"/>
              </a:rPr>
              <a:t>Protein turnover, the degradation and </a:t>
            </a:r>
            <a:r>
              <a:rPr lang="en-US" dirty="0" err="1">
                <a:solidFill>
                  <a:prstClr val="black"/>
                </a:solidFill>
                <a:latin typeface="Arial" pitchFamily="34" charset="0"/>
                <a:cs typeface="Arial" pitchFamily="34" charset="0"/>
              </a:rPr>
              <a:t>resynthesis</a:t>
            </a:r>
            <a:r>
              <a:rPr lang="en-US" dirty="0">
                <a:solidFill>
                  <a:prstClr val="black"/>
                </a:solidFill>
                <a:latin typeface="Arial" pitchFamily="34" charset="0"/>
                <a:cs typeface="Arial" pitchFamily="34" charset="0"/>
              </a:rPr>
              <a:t> of proteins, is a constant cellular </a:t>
            </a:r>
            <a:r>
              <a:rPr lang="en-US" dirty="0" smtClean="0">
                <a:solidFill>
                  <a:prstClr val="black"/>
                </a:solidFill>
                <a:latin typeface="Arial" pitchFamily="34" charset="0"/>
                <a:cs typeface="Arial" pitchFamily="34" charset="0"/>
              </a:rPr>
              <a:t>activity.</a:t>
            </a:r>
            <a:endParaRPr lang="en-US" dirty="0">
              <a:solidFill>
                <a:prstClr val="black"/>
              </a:solidFill>
              <a:latin typeface="Arial" pitchFamily="34" charset="0"/>
              <a:cs typeface="Arial" pitchFamily="34" charset="0"/>
            </a:endParaRPr>
          </a:p>
          <a:p>
            <a:pPr>
              <a:spcAft>
                <a:spcPts val="1200"/>
              </a:spcAft>
            </a:pPr>
            <a:r>
              <a:rPr lang="en-US" dirty="0">
                <a:solidFill>
                  <a:prstClr val="black"/>
                </a:solidFill>
                <a:latin typeface="Arial" pitchFamily="34" charset="0"/>
                <a:cs typeface="Arial" pitchFamily="34" charset="0"/>
              </a:rPr>
              <a:t>Proteins can be damaged by errors in translation or by environmental factors. These proteins are selectively </a:t>
            </a:r>
            <a:r>
              <a:rPr lang="en-US" dirty="0" smtClean="0">
                <a:solidFill>
                  <a:prstClr val="black"/>
                </a:solidFill>
                <a:latin typeface="Arial" pitchFamily="34" charset="0"/>
                <a:cs typeface="Arial" pitchFamily="34" charset="0"/>
              </a:rPr>
              <a:t>degraded.</a:t>
            </a:r>
            <a:endParaRPr lang="en-US" dirty="0">
              <a:solidFill>
                <a:prstClr val="black"/>
              </a:solidFill>
              <a:latin typeface="Arial" pitchFamily="34" charset="0"/>
              <a:cs typeface="Arial" pitchFamily="34" charset="0"/>
            </a:endParaRPr>
          </a:p>
          <a:p>
            <a:pPr>
              <a:spcAft>
                <a:spcPts val="1200"/>
              </a:spcAft>
            </a:pPr>
            <a:r>
              <a:rPr lang="en-US" dirty="0">
                <a:solidFill>
                  <a:prstClr val="black"/>
                </a:solidFill>
                <a:latin typeface="Arial" pitchFamily="34" charset="0"/>
                <a:cs typeface="Arial" pitchFamily="34" charset="0"/>
              </a:rPr>
              <a:t>The half-lives of proteins vary from minutes to months to the life of the </a:t>
            </a:r>
            <a:r>
              <a:rPr lang="en-US" dirty="0" smtClean="0">
                <a:solidFill>
                  <a:prstClr val="black"/>
                </a:solidFill>
                <a:latin typeface="Arial" pitchFamily="34" charset="0"/>
                <a:cs typeface="Arial" pitchFamily="34" charset="0"/>
              </a:rPr>
              <a:t>organism.</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019412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Section 23.2 </a:t>
            </a:r>
            <a:r>
              <a:rPr lang="en-US" dirty="0">
                <a:solidFill>
                  <a:srgbClr val="843C0C"/>
                </a:solidFill>
                <a:latin typeface="Arial" pitchFamily="34" charset="0"/>
                <a:cs typeface="Arial" pitchFamily="34" charset="0"/>
              </a:rPr>
              <a:t>Protein Turnover Is Tightly </a:t>
            </a:r>
            <a:r>
              <a:rPr lang="en-US" dirty="0" smtClean="0">
                <a:solidFill>
                  <a:srgbClr val="843C0C"/>
                </a:solidFill>
                <a:latin typeface="Arial" pitchFamily="34" charset="0"/>
                <a:cs typeface="Arial" pitchFamily="34" charset="0"/>
              </a:rPr>
              <a:t>Regulated</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4433777" cy="4678679"/>
          </a:xfrm>
        </p:spPr>
        <p:txBody>
          <a:bodyPr>
            <a:normAutofit/>
          </a:bodyPr>
          <a:lstStyle/>
          <a:p>
            <a:pPr>
              <a:spcAft>
                <a:spcPts val="600"/>
              </a:spcAft>
            </a:pPr>
            <a:r>
              <a:rPr lang="en-US" dirty="0">
                <a:latin typeface="Arial" pitchFamily="34" charset="0"/>
                <a:cs typeface="Arial" pitchFamily="34" charset="0"/>
              </a:rPr>
              <a:t>Ubiquitin tags proteins for </a:t>
            </a:r>
            <a:r>
              <a:rPr lang="en-US" dirty="0" smtClean="0">
                <a:latin typeface="Arial" pitchFamily="34" charset="0"/>
                <a:cs typeface="Arial" pitchFamily="34" charset="0"/>
              </a:rPr>
              <a:t>destruction.</a:t>
            </a:r>
            <a:endParaRPr lang="en-US" dirty="0">
              <a:latin typeface="Arial" pitchFamily="34" charset="0"/>
              <a:cs typeface="Arial" pitchFamily="34" charset="0"/>
            </a:endParaRPr>
          </a:p>
          <a:p>
            <a:pPr>
              <a:spcAft>
                <a:spcPts val="600"/>
              </a:spcAft>
            </a:pPr>
            <a:r>
              <a:rPr lang="en-US" dirty="0">
                <a:solidFill>
                  <a:prstClr val="black"/>
                </a:solidFill>
                <a:latin typeface="Arial" pitchFamily="34" charset="0"/>
                <a:cs typeface="Arial" pitchFamily="34" charset="0"/>
              </a:rPr>
              <a:t>Ubiquitin is a small (76 aa), highly conserved </a:t>
            </a:r>
            <a:r>
              <a:rPr lang="en-US" dirty="0" smtClean="0">
                <a:solidFill>
                  <a:prstClr val="black"/>
                </a:solidFill>
                <a:latin typeface="Arial" pitchFamily="34" charset="0"/>
                <a:cs typeface="Arial" pitchFamily="34" charset="0"/>
              </a:rPr>
              <a:t>protein.</a:t>
            </a:r>
            <a:endParaRPr lang="en-US" dirty="0">
              <a:solidFill>
                <a:prstClr val="black"/>
              </a:solidFill>
              <a:latin typeface="Arial" pitchFamily="34" charset="0"/>
              <a:cs typeface="Arial" pitchFamily="34" charset="0"/>
            </a:endParaRPr>
          </a:p>
          <a:p>
            <a:pPr>
              <a:spcAft>
                <a:spcPts val="600"/>
              </a:spcAft>
            </a:pPr>
            <a:r>
              <a:rPr lang="en-US" dirty="0">
                <a:solidFill>
                  <a:prstClr val="black"/>
                </a:solidFill>
                <a:latin typeface="Arial" pitchFamily="34" charset="0"/>
                <a:cs typeface="Arial" pitchFamily="34" charset="0"/>
              </a:rPr>
              <a:t>Multiple copies of ubiquitin, attached to proteins by an </a:t>
            </a:r>
            <a:r>
              <a:rPr lang="en-US" dirty="0" err="1">
                <a:solidFill>
                  <a:prstClr val="black"/>
                </a:solidFill>
                <a:latin typeface="Arial" pitchFamily="34" charset="0"/>
                <a:cs typeface="Arial" pitchFamily="34" charset="0"/>
              </a:rPr>
              <a:t>isopeptide</a:t>
            </a:r>
            <a:r>
              <a:rPr lang="en-US" dirty="0">
                <a:solidFill>
                  <a:prstClr val="black"/>
                </a:solidFill>
                <a:latin typeface="Arial" pitchFamily="34" charset="0"/>
                <a:cs typeface="Arial" pitchFamily="34" charset="0"/>
              </a:rPr>
              <a:t> bond, mark the proteins for </a:t>
            </a:r>
            <a:r>
              <a:rPr lang="en-US" dirty="0" smtClean="0">
                <a:solidFill>
                  <a:prstClr val="black"/>
                </a:solidFill>
                <a:latin typeface="Arial" pitchFamily="34" charset="0"/>
                <a:cs typeface="Arial" pitchFamily="34" charset="0"/>
              </a:rPr>
              <a:t>degradation.</a:t>
            </a:r>
            <a:endParaRPr lang="en-US" dirty="0">
              <a:solidFill>
                <a:prstClr val="black"/>
              </a:solidFill>
              <a:latin typeface="Arial" pitchFamily="34" charset="0"/>
              <a:cs typeface="Arial" pitchFamily="34" charset="0"/>
            </a:endParaRPr>
          </a:p>
          <a:p>
            <a:pPr>
              <a:spcAft>
                <a:spcPts val="600"/>
              </a:spcAft>
            </a:pPr>
            <a:r>
              <a:rPr lang="en-US" dirty="0" err="1">
                <a:solidFill>
                  <a:prstClr val="black"/>
                </a:solidFill>
                <a:latin typeface="Arial" pitchFamily="34" charset="0"/>
                <a:cs typeface="Arial" pitchFamily="34" charset="0"/>
              </a:rPr>
              <a:t>Polyubiquitin</a:t>
            </a:r>
            <a:r>
              <a:rPr lang="en-US" dirty="0">
                <a:solidFill>
                  <a:prstClr val="black"/>
                </a:solidFill>
                <a:latin typeface="Arial" pitchFamily="34" charset="0"/>
                <a:cs typeface="Arial" pitchFamily="34" charset="0"/>
              </a:rPr>
              <a:t> is an especially effective destruction </a:t>
            </a:r>
            <a:r>
              <a:rPr lang="en-US" dirty="0" smtClean="0">
                <a:solidFill>
                  <a:prstClr val="black"/>
                </a:solidFill>
                <a:latin typeface="Arial" pitchFamily="34" charset="0"/>
                <a:cs typeface="Arial" pitchFamily="34" charset="0"/>
              </a:rPr>
              <a:t>signal.</a:t>
            </a:r>
            <a:endParaRPr lang="en-US" dirty="0">
              <a:solidFill>
                <a:prstClr val="black"/>
              </a:solidFill>
              <a:latin typeface="Arial" pitchFamily="34" charset="0"/>
              <a:cs typeface="Arial" pitchFamily="34" charset="0"/>
            </a:endParaRPr>
          </a:p>
        </p:txBody>
      </p:sp>
      <p:pic>
        <p:nvPicPr>
          <p:cNvPr id="7" name="Picture 2" descr="The structure of an Isopeptide bond connecting Ubiquitin to amino groups in a protein to be degraded is shown.&#10;At the top of the molecule, uppercase U lowercase B is bonded to a carbon that is double bonded to oxygen, all highlighted in red, and connected by a green Isopeptide bond to an N H group. The nitrogen atom is bonded to a chain of 4 carbons that is wedge bonded to a fifth carbon. This fifth carbon is hash bonded to H, bonded to N H that which is further connected by a blue Peptide bond to a C that is double bonded to O and a wavy line, and bonded to a C that is double bonded to O and further connected by a blue Peptide bone to N H, which is bonded to a 2 carbon chain with the second carbon double bonded to O and further bonded by a wavy line."/>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9150" r="17990"/>
          <a:stretch/>
        </p:blipFill>
        <p:spPr bwMode="auto">
          <a:xfrm>
            <a:off x="4890977" y="1769391"/>
            <a:ext cx="4131188" cy="41489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129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Structure of </a:t>
            </a:r>
            <a:r>
              <a:rPr lang="en-US" dirty="0" smtClean="0">
                <a:solidFill>
                  <a:srgbClr val="843C0C"/>
                </a:solidFill>
                <a:latin typeface="Arial" pitchFamily="34" charset="0"/>
                <a:cs typeface="Arial" pitchFamily="34" charset="0"/>
              </a:rPr>
              <a:t>Ubiquitin</a:t>
            </a:r>
            <a:endParaRPr lang="en-US" dirty="0">
              <a:solidFill>
                <a:srgbClr val="843C0C"/>
              </a:solidFill>
              <a:latin typeface="Arial" pitchFamily="34" charset="0"/>
              <a:cs typeface="Arial" pitchFamily="34" charset="0"/>
            </a:endParaRPr>
          </a:p>
        </p:txBody>
      </p:sp>
      <p:pic>
        <p:nvPicPr>
          <p:cNvPr id="6" name="Picture 2" descr="The structure of Ubiquitin is shown.&#10;Ubiquitin is shown as a ribbon structure with a C terminus in the lower left and Lys 48 on the upper left. Several ball and stick chains extend from the ribbon structure, including at the C terminus and at Lys 48."/>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5" y="1888217"/>
            <a:ext cx="4480190" cy="438266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288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Ubiquitin </a:t>
            </a:r>
            <a:r>
              <a:rPr lang="en-US" dirty="0" smtClean="0">
                <a:solidFill>
                  <a:srgbClr val="843C0C"/>
                </a:solidFill>
                <a:latin typeface="Arial" pitchFamily="34" charset="0"/>
                <a:cs typeface="Arial" pitchFamily="34" charset="0"/>
              </a:rPr>
              <a:t>Tags Proteins </a:t>
            </a:r>
            <a:r>
              <a:rPr lang="en-US" dirty="0">
                <a:solidFill>
                  <a:srgbClr val="843C0C"/>
                </a:solidFill>
                <a:latin typeface="Arial" pitchFamily="34" charset="0"/>
                <a:cs typeface="Arial" pitchFamily="34" charset="0"/>
              </a:rPr>
              <a:t>for </a:t>
            </a:r>
            <a:r>
              <a:rPr lang="en-US" dirty="0" smtClean="0">
                <a:solidFill>
                  <a:srgbClr val="843C0C"/>
                </a:solidFill>
                <a:latin typeface="Arial" pitchFamily="34" charset="0"/>
                <a:cs typeface="Arial" pitchFamily="34" charset="0"/>
              </a:rPr>
              <a:t>Destruction (1/2)</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600"/>
              </a:spcAft>
              <a:defRPr/>
            </a:pPr>
            <a:r>
              <a:rPr lang="en-US" sz="2600" dirty="0">
                <a:solidFill>
                  <a:prstClr val="black"/>
                </a:solidFill>
                <a:latin typeface="Arial" pitchFamily="34" charset="0"/>
                <a:cs typeface="Arial" pitchFamily="34" charset="0"/>
              </a:rPr>
              <a:t>Three enzymes are required for ubiquitin (</a:t>
            </a:r>
            <a:r>
              <a:rPr lang="en-US" sz="2600" dirty="0" err="1">
                <a:solidFill>
                  <a:prstClr val="black"/>
                </a:solidFill>
                <a:latin typeface="Arial" pitchFamily="34" charset="0"/>
                <a:cs typeface="Arial" pitchFamily="34" charset="0"/>
              </a:rPr>
              <a:t>Ub</a:t>
            </a:r>
            <a:r>
              <a:rPr lang="en-US" sz="2600" dirty="0">
                <a:solidFill>
                  <a:prstClr val="black"/>
                </a:solidFill>
                <a:latin typeface="Arial" pitchFamily="34" charset="0"/>
                <a:cs typeface="Arial" pitchFamily="34" charset="0"/>
              </a:rPr>
              <a:t>) </a:t>
            </a:r>
            <a:r>
              <a:rPr lang="en-US" sz="2600" dirty="0" smtClean="0">
                <a:solidFill>
                  <a:prstClr val="black"/>
                </a:solidFill>
                <a:latin typeface="Arial" pitchFamily="34" charset="0"/>
                <a:cs typeface="Arial" pitchFamily="34" charset="0"/>
              </a:rPr>
              <a:t>conjugation:</a:t>
            </a:r>
            <a:endParaRPr lang="en-US" sz="2600" dirty="0">
              <a:solidFill>
                <a:prstClr val="black"/>
              </a:solidFill>
              <a:latin typeface="Arial" pitchFamily="34" charset="0"/>
              <a:cs typeface="Arial" pitchFamily="34" charset="0"/>
            </a:endParaRPr>
          </a:p>
          <a:p>
            <a:pPr marL="1028700" lvl="1">
              <a:spcAft>
                <a:spcPts val="600"/>
              </a:spcAft>
              <a:buFontTx/>
              <a:buAutoNum type="arabicPeriod"/>
              <a:defRPr/>
            </a:pPr>
            <a:r>
              <a:rPr lang="en-US" sz="2400" dirty="0">
                <a:solidFill>
                  <a:prstClr val="black"/>
                </a:solidFill>
                <a:latin typeface="Arial" pitchFamily="34" charset="0"/>
                <a:cs typeface="Arial" pitchFamily="34" charset="0"/>
              </a:rPr>
              <a:t>Ubiquitin-activating enzyme (E1) adenylates </a:t>
            </a:r>
            <a:r>
              <a:rPr lang="en-US" sz="2400" dirty="0" err="1">
                <a:solidFill>
                  <a:prstClr val="black"/>
                </a:solidFill>
                <a:latin typeface="Arial" pitchFamily="34" charset="0"/>
                <a:cs typeface="Arial" pitchFamily="34" charset="0"/>
              </a:rPr>
              <a:t>Ub</a:t>
            </a:r>
            <a:r>
              <a:rPr lang="en-US" sz="2400" dirty="0">
                <a:solidFill>
                  <a:prstClr val="black"/>
                </a:solidFill>
                <a:latin typeface="Arial" pitchFamily="34" charset="0"/>
                <a:cs typeface="Arial" pitchFamily="34" charset="0"/>
              </a:rPr>
              <a:t> and transfers it to a cysteine residue on </a:t>
            </a:r>
            <a:r>
              <a:rPr lang="en-US" sz="2400" dirty="0" smtClean="0">
                <a:solidFill>
                  <a:prstClr val="black"/>
                </a:solidFill>
                <a:latin typeface="Arial" pitchFamily="34" charset="0"/>
                <a:cs typeface="Arial" pitchFamily="34" charset="0"/>
              </a:rPr>
              <a:t>E1.</a:t>
            </a:r>
            <a:endParaRPr lang="en-US" sz="2400" dirty="0">
              <a:solidFill>
                <a:prstClr val="black"/>
              </a:solidFill>
              <a:latin typeface="Arial" pitchFamily="34" charset="0"/>
              <a:cs typeface="Arial" pitchFamily="34" charset="0"/>
            </a:endParaRPr>
          </a:p>
          <a:p>
            <a:pPr marL="1028700" lvl="1">
              <a:spcAft>
                <a:spcPts val="600"/>
              </a:spcAft>
              <a:buFontTx/>
              <a:buAutoNum type="arabicPeriod"/>
              <a:defRPr/>
            </a:pPr>
            <a:r>
              <a:rPr lang="en-US" sz="2400" dirty="0">
                <a:solidFill>
                  <a:prstClr val="black"/>
                </a:solidFill>
                <a:latin typeface="Arial" pitchFamily="34" charset="0"/>
                <a:cs typeface="Arial" pitchFamily="34" charset="0"/>
              </a:rPr>
              <a:t>Ubiquitin-conjugating enzyme (E2) then transfers </a:t>
            </a:r>
            <a:r>
              <a:rPr lang="en-US" sz="2400" dirty="0" err="1">
                <a:solidFill>
                  <a:prstClr val="black"/>
                </a:solidFill>
                <a:latin typeface="Arial" pitchFamily="34" charset="0"/>
                <a:cs typeface="Arial" pitchFamily="34" charset="0"/>
              </a:rPr>
              <a:t>Ub</a:t>
            </a:r>
            <a:r>
              <a:rPr lang="en-US" sz="2400" dirty="0">
                <a:solidFill>
                  <a:prstClr val="black"/>
                </a:solidFill>
                <a:latin typeface="Arial" pitchFamily="34" charset="0"/>
                <a:cs typeface="Arial" pitchFamily="34" charset="0"/>
              </a:rPr>
              <a:t> to one of its own cysteine </a:t>
            </a:r>
            <a:r>
              <a:rPr lang="en-US" sz="2400" dirty="0" smtClean="0">
                <a:solidFill>
                  <a:prstClr val="black"/>
                </a:solidFill>
                <a:latin typeface="Arial" pitchFamily="34" charset="0"/>
                <a:cs typeface="Arial" pitchFamily="34" charset="0"/>
              </a:rPr>
              <a:t>residues.</a:t>
            </a:r>
            <a:endParaRPr lang="en-US" sz="2400" dirty="0">
              <a:solidFill>
                <a:prstClr val="black"/>
              </a:solidFill>
              <a:latin typeface="Arial" pitchFamily="34" charset="0"/>
              <a:cs typeface="Arial" pitchFamily="34" charset="0"/>
            </a:endParaRPr>
          </a:p>
          <a:p>
            <a:pPr marL="1028700" lvl="1">
              <a:spcAft>
                <a:spcPts val="600"/>
              </a:spcAft>
              <a:buFontTx/>
              <a:buAutoNum type="arabicPeriod"/>
              <a:defRPr/>
            </a:pPr>
            <a:r>
              <a:rPr lang="en-US" sz="2400" dirty="0" smtClean="0">
                <a:solidFill>
                  <a:prstClr val="black"/>
                </a:solidFill>
                <a:latin typeface="Arial" pitchFamily="34" charset="0"/>
                <a:cs typeface="Arial" pitchFamily="34" charset="0"/>
              </a:rPr>
              <a:t>Ubiquitin–protein </a:t>
            </a:r>
            <a:r>
              <a:rPr lang="en-US" sz="2400" dirty="0">
                <a:solidFill>
                  <a:prstClr val="black"/>
                </a:solidFill>
                <a:latin typeface="Arial" pitchFamily="34" charset="0"/>
                <a:cs typeface="Arial" pitchFamily="34" charset="0"/>
              </a:rPr>
              <a:t>ligase (E3), using the E2-Ub complex as a substrate, transfers the </a:t>
            </a:r>
            <a:r>
              <a:rPr lang="en-US" sz="2400" dirty="0" err="1">
                <a:solidFill>
                  <a:prstClr val="black"/>
                </a:solidFill>
                <a:latin typeface="Arial" pitchFamily="34" charset="0"/>
                <a:cs typeface="Arial" pitchFamily="34" charset="0"/>
              </a:rPr>
              <a:t>Ub</a:t>
            </a:r>
            <a:r>
              <a:rPr lang="en-US" sz="2400" dirty="0">
                <a:solidFill>
                  <a:prstClr val="black"/>
                </a:solidFill>
                <a:latin typeface="Arial" pitchFamily="34" charset="0"/>
                <a:cs typeface="Arial" pitchFamily="34" charset="0"/>
              </a:rPr>
              <a:t> to the target </a:t>
            </a:r>
            <a:r>
              <a:rPr lang="en-US" sz="2400" dirty="0" smtClean="0">
                <a:solidFill>
                  <a:prstClr val="black"/>
                </a:solidFill>
                <a:latin typeface="Arial" pitchFamily="34" charset="0"/>
                <a:cs typeface="Arial" pitchFamily="34" charset="0"/>
              </a:rPr>
              <a:t>protein.</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043875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Ubiquitin </a:t>
            </a:r>
            <a:r>
              <a:rPr lang="en-US" dirty="0" smtClean="0">
                <a:solidFill>
                  <a:srgbClr val="843C0C"/>
                </a:solidFill>
                <a:latin typeface="Arial" pitchFamily="34" charset="0"/>
                <a:cs typeface="Arial" pitchFamily="34" charset="0"/>
              </a:rPr>
              <a:t>Conjugation</a:t>
            </a:r>
            <a:endParaRPr lang="en-US" dirty="0">
              <a:solidFill>
                <a:srgbClr val="843C0C"/>
              </a:solidFill>
              <a:latin typeface="Arial" pitchFamily="34" charset="0"/>
              <a:cs typeface="Arial" pitchFamily="34" charset="0"/>
            </a:endParaRPr>
          </a:p>
        </p:txBody>
      </p:sp>
      <p:pic>
        <p:nvPicPr>
          <p:cNvPr id="10" name="Picture 2" descr="An illustration shows the structure of tetraubiquitin.&#10;Uppercase U lowercase B C O O minus + A T P in the presence of E 1 labeled as 1, and on removal of P P i gives O double bond C U b A M P. This on conversion of E 1 into uppercase A M P is labeled as 2, and gives U b C double bond O S E 1. Further, E 2 on conversion of E 1 is labeled as 3 gives E 2 S C double bond O U b. Further, this on addition of E 3 from 4 a gives E 3 attached to E 2 S C double bond O U B, and target N H 3 positive. Further on removal of E 2, and E 3 from 4 b gives U b C double bond   N H targe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1880390"/>
            <a:ext cx="6705046" cy="388892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753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Structure of </a:t>
            </a:r>
            <a:r>
              <a:rPr lang="en-US" dirty="0" err="1" smtClean="0">
                <a:solidFill>
                  <a:srgbClr val="843C0C"/>
                </a:solidFill>
                <a:latin typeface="Arial" pitchFamily="34" charset="0"/>
                <a:cs typeface="Arial" pitchFamily="34" charset="0"/>
              </a:rPr>
              <a:t>Tetraubiquitin</a:t>
            </a:r>
            <a:endParaRPr lang="en-US" dirty="0">
              <a:solidFill>
                <a:srgbClr val="843C0C"/>
              </a:solidFill>
              <a:latin typeface="Arial" pitchFamily="34" charset="0"/>
              <a:cs typeface="Arial" pitchFamily="34" charset="0"/>
            </a:endParaRPr>
          </a:p>
        </p:txBody>
      </p:sp>
      <p:pic>
        <p:nvPicPr>
          <p:cNvPr id="10" name="Picture 2" descr="An illustration shows the structure of Tetraubiquitin.&#10;Four ubiquitin molecules shown as ribbon structures are linked by Isopeptide bonds. Dashed lines indicate the positions of the extended C termini. The right side of the structure has a piece of the ribbon structure that turns into an arrow pointing away from the molecule that is labeled as, to target prote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5" y="1900392"/>
            <a:ext cx="4480190" cy="43582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765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Ubiquitin Tags Proteins for Destruction </a:t>
            </a:r>
            <a:r>
              <a:rPr lang="en-US" dirty="0" smtClean="0">
                <a:solidFill>
                  <a:srgbClr val="843C0C"/>
                </a:solidFill>
                <a:latin typeface="Arial" pitchFamily="34" charset="0"/>
                <a:cs typeface="Arial" pitchFamily="34" charset="0"/>
              </a:rPr>
              <a:t>(2/2</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4" name="Content Placeholder 3"/>
          <p:cNvSpPr>
            <a:spLocks noGrp="1"/>
          </p:cNvSpPr>
          <p:nvPr>
            <p:ph idx="1"/>
          </p:nvPr>
        </p:nvSpPr>
        <p:spPr>
          <a:xfrm>
            <a:off x="457200" y="1812851"/>
            <a:ext cx="8229600" cy="3864935"/>
          </a:xfrm>
        </p:spPr>
        <p:txBody>
          <a:bodyPr>
            <a:normAutofit/>
          </a:bodyPr>
          <a:lstStyle/>
          <a:p>
            <a:pPr>
              <a:spcBef>
                <a:spcPts val="600"/>
              </a:spcBef>
              <a:spcAft>
                <a:spcPts val="600"/>
              </a:spcAft>
            </a:pPr>
            <a:r>
              <a:rPr lang="en-US" dirty="0">
                <a:solidFill>
                  <a:prstClr val="black"/>
                </a:solidFill>
                <a:latin typeface="Arial" pitchFamily="34" charset="0"/>
                <a:cs typeface="Arial" pitchFamily="34" charset="0"/>
              </a:rPr>
              <a:t>Specific amino acid sequences, termed </a:t>
            </a:r>
            <a:r>
              <a:rPr lang="en-US" i="1" dirty="0" err="1">
                <a:solidFill>
                  <a:prstClr val="black"/>
                </a:solidFill>
                <a:latin typeface="Arial" pitchFamily="34" charset="0"/>
                <a:cs typeface="Arial" pitchFamily="34" charset="0"/>
              </a:rPr>
              <a:t>degrons</a:t>
            </a:r>
            <a:r>
              <a:rPr lang="en-US" dirty="0">
                <a:solidFill>
                  <a:prstClr val="black"/>
                </a:solidFill>
                <a:latin typeface="Arial" pitchFamily="34" charset="0"/>
                <a:cs typeface="Arial" pitchFamily="34" charset="0"/>
              </a:rPr>
              <a:t>, determine the half-life of </a:t>
            </a:r>
            <a:r>
              <a:rPr lang="en-US" dirty="0" smtClean="0">
                <a:solidFill>
                  <a:prstClr val="black"/>
                </a:solidFill>
                <a:latin typeface="Arial" pitchFamily="34" charset="0"/>
                <a:cs typeface="Arial" pitchFamily="34" charset="0"/>
              </a:rPr>
              <a:t>proteins.</a:t>
            </a:r>
            <a:endParaRPr lang="en-US" dirty="0">
              <a:solidFill>
                <a:prstClr val="black"/>
              </a:solidFill>
              <a:latin typeface="Arial" pitchFamily="34" charset="0"/>
              <a:cs typeface="Arial" pitchFamily="34" charset="0"/>
            </a:endParaRPr>
          </a:p>
          <a:p>
            <a:pPr>
              <a:spcBef>
                <a:spcPts val="600"/>
              </a:spcBef>
              <a:spcAft>
                <a:spcPts val="600"/>
              </a:spcAft>
            </a:pPr>
            <a:r>
              <a:rPr lang="en-US" dirty="0">
                <a:solidFill>
                  <a:prstClr val="black"/>
                </a:solidFill>
                <a:latin typeface="Arial" pitchFamily="34" charset="0"/>
                <a:cs typeface="Arial" pitchFamily="34" charset="0"/>
              </a:rPr>
              <a:t>For many proteins, the N-terminal amino acid is an important degradation </a:t>
            </a:r>
            <a:r>
              <a:rPr lang="en-US" dirty="0" smtClean="0">
                <a:solidFill>
                  <a:prstClr val="black"/>
                </a:solidFill>
                <a:latin typeface="Arial" pitchFamily="34" charset="0"/>
                <a:cs typeface="Arial" pitchFamily="34" charset="0"/>
              </a:rPr>
              <a:t>signal.</a:t>
            </a:r>
            <a:endParaRPr lang="en-US" dirty="0">
              <a:solidFill>
                <a:prstClr val="black"/>
              </a:solidFill>
              <a:latin typeface="Arial" pitchFamily="34" charset="0"/>
              <a:cs typeface="Arial" pitchFamily="34" charset="0"/>
            </a:endParaRPr>
          </a:p>
          <a:p>
            <a:pPr>
              <a:spcBef>
                <a:spcPts val="600"/>
              </a:spcBef>
              <a:spcAft>
                <a:spcPts val="600"/>
              </a:spcAft>
            </a:pPr>
            <a:r>
              <a:rPr lang="en-US" dirty="0">
                <a:solidFill>
                  <a:prstClr val="black"/>
                </a:solidFill>
                <a:latin typeface="Arial" pitchFamily="34" charset="0"/>
                <a:cs typeface="Arial" pitchFamily="34" charset="0"/>
              </a:rPr>
              <a:t>Other </a:t>
            </a:r>
            <a:r>
              <a:rPr lang="en-US" dirty="0" err="1">
                <a:solidFill>
                  <a:prstClr val="black"/>
                </a:solidFill>
                <a:latin typeface="Arial" pitchFamily="34" charset="0"/>
                <a:cs typeface="Arial" pitchFamily="34" charset="0"/>
              </a:rPr>
              <a:t>degrons</a:t>
            </a:r>
            <a:r>
              <a:rPr lang="en-US" dirty="0">
                <a:solidFill>
                  <a:prstClr val="black"/>
                </a:solidFill>
                <a:latin typeface="Arial" pitchFamily="34" charset="0"/>
                <a:cs typeface="Arial" pitchFamily="34" charset="0"/>
              </a:rPr>
              <a:t> include cyclin destruction boxes and PEST </a:t>
            </a:r>
            <a:r>
              <a:rPr lang="en-US" dirty="0" smtClean="0">
                <a:solidFill>
                  <a:prstClr val="black"/>
                </a:solidFill>
                <a:latin typeface="Arial" pitchFamily="34" charset="0"/>
                <a:cs typeface="Arial" pitchFamily="34" charset="0"/>
              </a:rPr>
              <a:t>sequences.</a:t>
            </a:r>
            <a:endParaRPr lang="en-US" dirty="0">
              <a:solidFill>
                <a:prstClr val="black"/>
              </a:solidFill>
              <a:latin typeface="Arial" pitchFamily="34" charset="0"/>
              <a:cs typeface="Arial" pitchFamily="34" charset="0"/>
            </a:endParaRPr>
          </a:p>
          <a:p>
            <a:pPr>
              <a:spcBef>
                <a:spcPts val="600"/>
              </a:spcBef>
              <a:spcAft>
                <a:spcPts val="600"/>
              </a:spcAft>
            </a:pPr>
            <a:r>
              <a:rPr lang="en-US" dirty="0">
                <a:solidFill>
                  <a:prstClr val="black"/>
                </a:solidFill>
                <a:latin typeface="Arial" pitchFamily="34" charset="0"/>
                <a:cs typeface="Arial" pitchFamily="34" charset="0"/>
              </a:rPr>
              <a:t>In some cases, proteins must be altered to expose the </a:t>
            </a:r>
            <a:r>
              <a:rPr lang="en-US" dirty="0" err="1" smtClean="0">
                <a:solidFill>
                  <a:prstClr val="black"/>
                </a:solidFill>
                <a:latin typeface="Arial" pitchFamily="34" charset="0"/>
                <a:cs typeface="Arial" pitchFamily="34" charset="0"/>
              </a:rPr>
              <a:t>degrons</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77387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solidFill>
                  <a:srgbClr val="843C0C"/>
                </a:solidFill>
                <a:latin typeface="Arial" pitchFamily="34" charset="0"/>
                <a:cs typeface="Arial" pitchFamily="34" charset="0"/>
              </a:rPr>
              <a:t>Dependence of the Half-lives of Cytoplasmic Yeast Proteins on the Identity of their Amino-terminal Residues</a:t>
            </a:r>
            <a:endParaRPr lang="en-US" sz="3200" dirty="0">
              <a:solidFill>
                <a:srgbClr val="843C0C"/>
              </a:solidFill>
              <a:latin typeface="Arial" pitchFamily="34" charset="0"/>
              <a:cs typeface="Arial" pitchFamily="34" charset="0"/>
            </a:endParaRPr>
          </a:p>
        </p:txBody>
      </p:sp>
      <p:pic>
        <p:nvPicPr>
          <p:cNvPr id="13" name="Picture Placeholder 12" descr="A table lists dependence of the half-lives of cytoplasmic yeast proteins on the identity of their amino-terminal residues.&#10;The table has three segments. The first segment reads, highly stabilizing residues, half-life (lowercase t subscript half) greater than 20 hours; the section includes the three letter abbreviations for eight amino acids, which are: A L A, C Y S, G L Y, M E T, P R O, S E R, T H R, V A L. The second segment reads, intrinsically destabilizing residues, half-life equals 2 to 30 minutes; the section includes the three letter abbreviations for eight amino acids, which are: A R G, H I S, I L E, L E U, L Y S, P H E, T R P, T Y R. The third segment reads, destabilizing residues after chemical modification, half-life equals 3 to 30 minutes; the section includes the three letter abbreviations for eight amino acids, which are:  A S N, A S P, G L N, G L U."/>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3081034" y="1728066"/>
            <a:ext cx="2733298" cy="4815810"/>
          </a:xfrm>
          <a:prstGeom prst="rect">
            <a:avLst/>
          </a:prstGeom>
        </p:spPr>
      </p:pic>
    </p:spTree>
    <p:extLst>
      <p:ext uri="{BB962C8B-B14F-4D97-AF65-F5344CB8AC3E}">
        <p14:creationId xmlns:p14="http://schemas.microsoft.com/office/powerpoint/2010/main" val="1024650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mportance </a:t>
            </a:r>
            <a:r>
              <a:rPr lang="en-US" dirty="0">
                <a:solidFill>
                  <a:srgbClr val="843C0C"/>
                </a:solidFill>
                <a:latin typeface="Arial" pitchFamily="34" charset="0"/>
                <a:cs typeface="Arial" pitchFamily="34" charset="0"/>
              </a:rPr>
              <a:t>of E3 </a:t>
            </a:r>
            <a:r>
              <a:rPr lang="en-US" dirty="0" smtClean="0">
                <a:solidFill>
                  <a:srgbClr val="843C0C"/>
                </a:solidFill>
                <a:latin typeface="Arial" pitchFamily="34" charset="0"/>
                <a:cs typeface="Arial" pitchFamily="34" charset="0"/>
              </a:rPr>
              <a:t>Proteins </a:t>
            </a:r>
            <a:r>
              <a:rPr lang="en-US" dirty="0">
                <a:solidFill>
                  <a:srgbClr val="843C0C"/>
                </a:solidFill>
                <a:latin typeface="Arial" pitchFamily="34" charset="0"/>
                <a:cs typeface="Arial" pitchFamily="34" charset="0"/>
              </a:rPr>
              <a:t>to </a:t>
            </a:r>
            <a:r>
              <a:rPr lang="en-US" dirty="0" smtClean="0">
                <a:solidFill>
                  <a:srgbClr val="843C0C"/>
                </a:solidFill>
                <a:latin typeface="Arial" pitchFamily="34" charset="0"/>
                <a:cs typeface="Arial" pitchFamily="34" charset="0"/>
              </a:rPr>
              <a:t>Normal Cell Function</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199" y="1600200"/>
            <a:ext cx="8474149" cy="4892040"/>
          </a:xfrm>
        </p:spPr>
        <p:txBody>
          <a:bodyPr>
            <a:noAutofit/>
          </a:bodyPr>
          <a:lstStyle/>
          <a:p>
            <a:pPr>
              <a:spcBef>
                <a:spcPts val="600"/>
              </a:spcBef>
              <a:spcAft>
                <a:spcPts val="600"/>
              </a:spcAft>
            </a:pPr>
            <a:r>
              <a:rPr lang="en-US" dirty="0" smtClean="0">
                <a:latin typeface="Arial" pitchFamily="34" charset="0"/>
                <a:cs typeface="Arial" pitchFamily="34" charset="0"/>
              </a:rPr>
              <a:t>Examples demonstrating the importance of E3 proteins in normal cell functioning:</a:t>
            </a:r>
            <a:endParaRPr lang="en-US" dirty="0">
              <a:latin typeface="Arial" pitchFamily="34" charset="0"/>
              <a:cs typeface="Arial" pitchFamily="34" charset="0"/>
            </a:endParaRPr>
          </a:p>
          <a:p>
            <a:pPr lvl="1">
              <a:spcBef>
                <a:spcPts val="600"/>
              </a:spcBef>
              <a:spcAft>
                <a:spcPts val="600"/>
              </a:spcAft>
              <a:buFont typeface="Arial" pitchFamily="34" charset="0"/>
              <a:buChar char="–"/>
            </a:pPr>
            <a:r>
              <a:rPr lang="en-US" sz="2400" dirty="0">
                <a:latin typeface="Arial" pitchFamily="34" charset="0"/>
                <a:cs typeface="Arial" pitchFamily="34" charset="0"/>
              </a:rPr>
              <a:t>Proteins that are not broken down </a:t>
            </a:r>
            <a:r>
              <a:rPr lang="en-US" sz="2400" dirty="0" smtClean="0">
                <a:latin typeface="Arial" pitchFamily="34" charset="0"/>
                <a:cs typeface="Arial" pitchFamily="34" charset="0"/>
              </a:rPr>
              <a:t>due to </a:t>
            </a:r>
            <a:r>
              <a:rPr lang="en-US" sz="2400" dirty="0">
                <a:latin typeface="Arial" pitchFamily="34" charset="0"/>
                <a:cs typeface="Arial" pitchFamily="34" charset="0"/>
              </a:rPr>
              <a:t>defective E3 may accumulate to create a disease of protein </a:t>
            </a:r>
            <a:r>
              <a:rPr lang="en-US" sz="2400" dirty="0" smtClean="0">
                <a:latin typeface="Arial" pitchFamily="34" charset="0"/>
                <a:cs typeface="Arial" pitchFamily="34" charset="0"/>
              </a:rPr>
              <a:t>aggregation (e.g. juvenile </a:t>
            </a:r>
            <a:r>
              <a:rPr lang="en-US" sz="2400" dirty="0">
                <a:latin typeface="Arial" pitchFamily="34" charset="0"/>
                <a:cs typeface="Arial" pitchFamily="34" charset="0"/>
              </a:rPr>
              <a:t>or early-onset Parkinson </a:t>
            </a:r>
            <a:r>
              <a:rPr lang="en-US" sz="2400" dirty="0" smtClean="0">
                <a:latin typeface="Arial" pitchFamily="34" charset="0"/>
                <a:cs typeface="Arial" pitchFamily="34" charset="0"/>
              </a:rPr>
              <a:t>disease).</a:t>
            </a:r>
          </a:p>
          <a:p>
            <a:pPr lvl="1">
              <a:spcBef>
                <a:spcPts val="600"/>
              </a:spcBef>
              <a:spcAft>
                <a:spcPts val="600"/>
              </a:spcAft>
              <a:buFont typeface="Arial" pitchFamily="34" charset="0"/>
              <a:buChar char="–"/>
            </a:pPr>
            <a:r>
              <a:rPr lang="en-US" sz="2400" dirty="0">
                <a:latin typeface="Arial" pitchFamily="34" charset="0"/>
                <a:cs typeface="Arial" pitchFamily="34" charset="0"/>
              </a:rPr>
              <a:t>A defect in another member of the E3 family causes </a:t>
            </a:r>
            <a:r>
              <a:rPr lang="en-US" sz="2400" dirty="0" err="1">
                <a:latin typeface="Arial" pitchFamily="34" charset="0"/>
                <a:cs typeface="Arial" pitchFamily="34" charset="0"/>
              </a:rPr>
              <a:t>Angelman</a:t>
            </a:r>
            <a:r>
              <a:rPr lang="en-US" sz="2400" dirty="0">
                <a:latin typeface="Arial" pitchFamily="34" charset="0"/>
                <a:cs typeface="Arial" pitchFamily="34" charset="0"/>
              </a:rPr>
              <a:t> syndrome, a severe </a:t>
            </a:r>
            <a:r>
              <a:rPr lang="en-US" sz="2400" dirty="0" smtClean="0">
                <a:latin typeface="Arial" pitchFamily="34" charset="0"/>
                <a:cs typeface="Arial" pitchFamily="34" charset="0"/>
              </a:rPr>
              <a:t>neurological disorder.</a:t>
            </a:r>
            <a:endParaRPr lang="en-US" sz="2400" dirty="0">
              <a:latin typeface="Arial" pitchFamily="34" charset="0"/>
              <a:cs typeface="Arial" pitchFamily="34" charset="0"/>
            </a:endParaRPr>
          </a:p>
          <a:p>
            <a:pPr lvl="1">
              <a:spcBef>
                <a:spcPts val="600"/>
              </a:spcBef>
              <a:spcAft>
                <a:spcPts val="600"/>
              </a:spcAft>
              <a:buFont typeface="Arial" pitchFamily="34" charset="0"/>
              <a:buChar char="–"/>
            </a:pPr>
            <a:r>
              <a:rPr lang="en-US" sz="2400" dirty="0" smtClean="0">
                <a:latin typeface="Arial" pitchFamily="34" charset="0"/>
                <a:cs typeface="Arial" pitchFamily="34" charset="0"/>
              </a:rPr>
              <a:t>Overexpression of this </a:t>
            </a:r>
            <a:r>
              <a:rPr lang="en-US" sz="2400" dirty="0">
                <a:latin typeface="Arial" pitchFamily="34" charset="0"/>
                <a:cs typeface="Arial" pitchFamily="34" charset="0"/>
              </a:rPr>
              <a:t>same ligase </a:t>
            </a:r>
            <a:r>
              <a:rPr lang="en-US" sz="2400" dirty="0" smtClean="0">
                <a:latin typeface="Arial" pitchFamily="34" charset="0"/>
                <a:cs typeface="Arial" pitchFamily="34" charset="0"/>
              </a:rPr>
              <a:t>results in autism.</a:t>
            </a:r>
            <a:endParaRPr lang="en-US" sz="2400" dirty="0">
              <a:latin typeface="Arial" pitchFamily="34" charset="0"/>
              <a:cs typeface="Arial" pitchFamily="34" charset="0"/>
            </a:endParaRPr>
          </a:p>
          <a:p>
            <a:pPr lvl="1">
              <a:spcBef>
                <a:spcPts val="600"/>
              </a:spcBef>
              <a:spcAft>
                <a:spcPts val="600"/>
              </a:spcAft>
              <a:buFont typeface="Arial" pitchFamily="34" charset="0"/>
              <a:buChar char="–"/>
            </a:pPr>
            <a:r>
              <a:rPr lang="en-US" sz="2400" dirty="0">
                <a:latin typeface="Arial" pitchFamily="34" charset="0"/>
                <a:cs typeface="Arial" pitchFamily="34" charset="0"/>
              </a:rPr>
              <a:t>Inappropriate protein turnover also can lead to </a:t>
            </a:r>
            <a:r>
              <a:rPr lang="en-US" sz="2400" dirty="0" smtClean="0">
                <a:latin typeface="Arial" pitchFamily="34" charset="0"/>
                <a:cs typeface="Arial" pitchFamily="34" charset="0"/>
              </a:rPr>
              <a:t>cancer; inappropriate E3 activation can lead to ubiquitination and destruction of needed tumor suppressor proteins.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259689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Proteasome Digests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Ubiquitin-tagged Proteins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1200"/>
              </a:spcAft>
            </a:pPr>
            <a:r>
              <a:rPr lang="en-US" dirty="0">
                <a:solidFill>
                  <a:prstClr val="black"/>
                </a:solidFill>
                <a:latin typeface="Arial" pitchFamily="34" charset="0"/>
                <a:cs typeface="Arial" pitchFamily="34" charset="0"/>
              </a:rPr>
              <a:t>The proteasome is a large molecular complex of proteolytic enzymes that degrades </a:t>
            </a:r>
            <a:r>
              <a:rPr lang="en-US" dirty="0" err="1">
                <a:solidFill>
                  <a:prstClr val="black"/>
                </a:solidFill>
                <a:latin typeface="Arial" pitchFamily="34" charset="0"/>
                <a:cs typeface="Arial" pitchFamily="34" charset="0"/>
              </a:rPr>
              <a:t>ubiquitinated</a:t>
            </a:r>
            <a:r>
              <a:rPr lang="en-US" dirty="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proteins.</a:t>
            </a:r>
            <a:endParaRPr lang="en-US" dirty="0">
              <a:solidFill>
                <a:prstClr val="black"/>
              </a:solidFill>
              <a:latin typeface="Arial" pitchFamily="34" charset="0"/>
              <a:cs typeface="Arial" pitchFamily="34" charset="0"/>
            </a:endParaRPr>
          </a:p>
          <a:p>
            <a:pPr>
              <a:spcAft>
                <a:spcPts val="1200"/>
              </a:spcAft>
            </a:pPr>
            <a:r>
              <a:rPr lang="en-US" dirty="0">
                <a:solidFill>
                  <a:prstClr val="black"/>
                </a:solidFill>
                <a:latin typeface="Arial" pitchFamily="34" charset="0"/>
                <a:cs typeface="Arial" pitchFamily="34" charset="0"/>
              </a:rPr>
              <a:t>The 26S proteasome consists of two components: a 20S catalytic subunit and a 19S regulatory </a:t>
            </a:r>
            <a:r>
              <a:rPr lang="en-US" dirty="0" smtClean="0">
                <a:solidFill>
                  <a:prstClr val="black"/>
                </a:solidFill>
                <a:latin typeface="Arial" pitchFamily="34" charset="0"/>
                <a:cs typeface="Arial" pitchFamily="34" charset="0"/>
              </a:rPr>
              <a:t>subunit.</a:t>
            </a:r>
            <a:endParaRPr lang="en-US" dirty="0">
              <a:solidFill>
                <a:prstClr val="black"/>
              </a:solidFill>
              <a:latin typeface="Arial" pitchFamily="34" charset="0"/>
              <a:cs typeface="Arial" pitchFamily="34" charset="0"/>
            </a:endParaRPr>
          </a:p>
          <a:p>
            <a:pPr>
              <a:spcAft>
                <a:spcPts val="1200"/>
              </a:spcAft>
            </a:pPr>
            <a:r>
              <a:rPr lang="en-US" dirty="0">
                <a:solidFill>
                  <a:prstClr val="black"/>
                </a:solidFill>
                <a:latin typeface="Arial" pitchFamily="34" charset="0"/>
                <a:cs typeface="Arial" pitchFamily="34" charset="0"/>
              </a:rPr>
              <a:t>The regulatory subunit binds to </a:t>
            </a:r>
            <a:r>
              <a:rPr lang="en-US" dirty="0" err="1">
                <a:solidFill>
                  <a:prstClr val="black"/>
                </a:solidFill>
                <a:latin typeface="Arial" pitchFamily="34" charset="0"/>
                <a:cs typeface="Arial" pitchFamily="34" charset="0"/>
              </a:rPr>
              <a:t>polyubiquitin</a:t>
            </a:r>
            <a:r>
              <a:rPr lang="en-US" dirty="0">
                <a:solidFill>
                  <a:prstClr val="black"/>
                </a:solidFill>
                <a:latin typeface="Arial" pitchFamily="34" charset="0"/>
                <a:cs typeface="Arial" pitchFamily="34" charset="0"/>
              </a:rPr>
              <a:t>, cleaves off intact ubiquitin, unfolds the condemned protein, and inserts it into the catalytic </a:t>
            </a:r>
            <a:r>
              <a:rPr lang="en-US" dirty="0" smtClean="0">
                <a:solidFill>
                  <a:prstClr val="black"/>
                </a:solidFill>
                <a:latin typeface="Arial" pitchFamily="34" charset="0"/>
                <a:cs typeface="Arial" pitchFamily="34" charset="0"/>
              </a:rPr>
              <a:t>subunit.</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588395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15122"/>
          </a:xfrm>
        </p:spPr>
        <p:txBody>
          <a:bodyPr>
            <a:noAutofit/>
          </a:bodyPr>
          <a:lstStyle/>
          <a:p>
            <a:r>
              <a:rPr lang="en-US" dirty="0" smtClean="0">
                <a:solidFill>
                  <a:srgbClr val="843C0C"/>
                </a:solidFill>
                <a:latin typeface="Arial" pitchFamily="34" charset="0"/>
                <a:cs typeface="Arial" pitchFamily="34" charset="0"/>
              </a:rPr>
              <a:t>CHAPTER </a:t>
            </a:r>
            <a:r>
              <a:rPr lang="en-US" dirty="0" smtClean="0">
                <a:solidFill>
                  <a:srgbClr val="843C0C"/>
                </a:solidFill>
                <a:latin typeface="Arial" pitchFamily="34" charset="0"/>
                <a:cs typeface="Arial" pitchFamily="34" charset="0"/>
              </a:rPr>
              <a:t>23</a:t>
            </a:r>
            <a:br>
              <a:rPr lang="en-US" dirty="0" smtClean="0">
                <a:solidFill>
                  <a:srgbClr val="843C0C"/>
                </a:solidFill>
                <a:latin typeface="Arial" pitchFamily="34" charset="0"/>
                <a:cs typeface="Arial" pitchFamily="34" charset="0"/>
              </a:rPr>
            </a:br>
            <a:r>
              <a:rPr lang="en-US" dirty="0" smtClean="0">
                <a:solidFill>
                  <a:srgbClr val="843C0C"/>
                </a:solidFill>
                <a:latin typeface="Arial" pitchFamily="34" charset="0"/>
                <a:cs typeface="Arial" pitchFamily="34" charset="0"/>
              </a:rPr>
              <a:t> Protein Turnover and Amino Acid Catabolism </a:t>
            </a:r>
            <a:endParaRPr lang="en-US" dirty="0">
              <a:solidFill>
                <a:srgbClr val="843C0C"/>
              </a:solidFill>
              <a:latin typeface="Arial" pitchFamily="34" charset="0"/>
              <a:cs typeface="Arial" pitchFamily="34" charset="0"/>
            </a:endParaRPr>
          </a:p>
        </p:txBody>
      </p:sp>
      <p:pic>
        <p:nvPicPr>
          <p:cNvPr id="6" name="Picture 2" descr="An illustration on the left displays a fourteenth-century hand colored woodcut from Germany that depicts a wheel that classifies urine samples according to their color and consistency. On the right, the reactions that produce urea are shown.&#10;The illustration shows an outer ring, an inner ring, and a central circle. The outer ring has descriptions. The inner ring has flasks with different colors of liquid in them. The central circle contains a drawing of a person in a pink robe with matching hat on the left who is seated and holding a flask like those in the middle ring and a person on the right who is wearing a green jacket and facing the first person. The illustration on the right shows a cyclic process with Arginine at the top. To the right, a reaction produces Urea, highlighted in yellow as leaving the cycle, and Ornithine, which continues in the cycle to react with Carbamoyl phosphate produced by C O 2 + N H 4, all from outside of the cycle, to produce Citrulline. Citrulline produces Argininosuccinate, which further gives Arginine to continue the cyc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477" y="2210179"/>
            <a:ext cx="7375047" cy="413587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20S </a:t>
            </a:r>
            <a:r>
              <a:rPr lang="en-US" dirty="0" smtClean="0">
                <a:solidFill>
                  <a:srgbClr val="843C0C"/>
                </a:solidFill>
                <a:latin typeface="Arial" pitchFamily="34" charset="0"/>
                <a:cs typeface="Arial" pitchFamily="34" charset="0"/>
              </a:rPr>
              <a:t>Proteasome</a:t>
            </a:r>
            <a:endParaRPr lang="en-US" dirty="0">
              <a:solidFill>
                <a:srgbClr val="843C0C"/>
              </a:solidFill>
              <a:latin typeface="Arial" pitchFamily="34" charset="0"/>
              <a:cs typeface="Arial" pitchFamily="34" charset="0"/>
            </a:endParaRPr>
          </a:p>
        </p:txBody>
      </p:sp>
      <p:pic>
        <p:nvPicPr>
          <p:cNvPr id="10" name="Picture 2" descr="A space filling model on the left with a callout to a ribbon structure on the left show the structure of the 20 S proteasome.&#10;The proteosome has four horizontal layers of spheres labeled from top to bottom as alpha-type subunits, beta-type subunits, beta-type subunits, and alpha-type subunits. The alpha and beta layers are highlighted in different colors. A callout from the second layer points to a ribbon structure of several helices with an arrow pointing to N terminal threonine nucleophile at the botto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1959986"/>
            <a:ext cx="6705046" cy="293802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306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26S </a:t>
            </a:r>
            <a:r>
              <a:rPr lang="en-US" dirty="0" smtClean="0">
                <a:solidFill>
                  <a:srgbClr val="843C0C"/>
                </a:solidFill>
                <a:latin typeface="Arial" pitchFamily="34" charset="0"/>
                <a:cs typeface="Arial" pitchFamily="34" charset="0"/>
              </a:rPr>
              <a:t>Proteasome</a:t>
            </a:r>
            <a:endParaRPr lang="en-US" dirty="0">
              <a:solidFill>
                <a:srgbClr val="843C0C"/>
              </a:solidFill>
              <a:latin typeface="Arial" pitchFamily="34" charset="0"/>
              <a:cs typeface="Arial" pitchFamily="34" charset="0"/>
            </a:endParaRPr>
          </a:p>
        </p:txBody>
      </p:sp>
      <p:pic>
        <p:nvPicPr>
          <p:cNvPr id="10" name="Picture 2" descr="A model of a 26 S proteasome is shown.&#10;A somewhat irregular structure that is longer than it is wide has three highlighted layers in the middle, a red layer, a green layer, and another red layer. The top part of the structure, above the colored layers, is labeled as 19 S regulatory unit, the middle portion with the colored layers is labeled as 20 S catalytic core, and the bottom layer is labeled as 19 S regulatory uni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679299"/>
            <a:ext cx="7215391" cy="480044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689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680"/>
            <a:ext cx="8686800" cy="1143000"/>
          </a:xfrm>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Proteasome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Other Proteases Generate Free Amino Acids</a:t>
            </a:r>
            <a:endParaRPr lang="en-US" dirty="0">
              <a:solidFill>
                <a:srgbClr val="843C0C"/>
              </a:solidFill>
              <a:latin typeface="Arial" pitchFamily="34" charset="0"/>
              <a:cs typeface="Arial" pitchFamily="34" charset="0"/>
            </a:endParaRPr>
          </a:p>
        </p:txBody>
      </p:sp>
      <p:pic>
        <p:nvPicPr>
          <p:cNvPr id="10" name="Picture 2" descr="An illustration shows how the proteasome and other proteases generate free amino acids.&#10;The synthesis is as follows. Ubiquitinated protein gives a Proteasome, illustrated as previously. An arrow to the left shows that the Proteasome produces Peptide fragments and Released ubiquitin. The Peptide fragments undergo Proteolysis to produce amino acids. The amino acids can be left intact for biosynthesis, used as carbon skeletons, or interact with Amino groups for Nitrogen disposal by the urea cycle. The carbon skeletons can be used for Glucose and glycogen synthesis, Cellular respiration, or Fatty acid synthesi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3181078" y="1489418"/>
            <a:ext cx="2781845" cy="508680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88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 y="310043"/>
            <a:ext cx="8503920" cy="1143000"/>
          </a:xfrm>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Ubiquitin Pathway </a:t>
            </a:r>
            <a:r>
              <a:rPr lang="en-US" dirty="0">
                <a:solidFill>
                  <a:srgbClr val="843C0C"/>
                </a:solidFill>
                <a:latin typeface="Arial" pitchFamily="34" charset="0"/>
                <a:cs typeface="Arial" pitchFamily="34" charset="0"/>
              </a:rPr>
              <a:t>and the </a:t>
            </a:r>
            <a:r>
              <a:rPr lang="en-US" dirty="0" smtClean="0">
                <a:solidFill>
                  <a:srgbClr val="843C0C"/>
                </a:solidFill>
                <a:latin typeface="Arial" pitchFamily="34" charset="0"/>
                <a:cs typeface="Arial" pitchFamily="34" charset="0"/>
              </a:rPr>
              <a:t>Proteasome Have Prokaryotic Counterparts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961708"/>
            <a:ext cx="8229600" cy="2142460"/>
          </a:xfrm>
        </p:spPr>
        <p:txBody>
          <a:bodyPr>
            <a:normAutofit/>
          </a:bodyPr>
          <a:lstStyle/>
          <a:p>
            <a:pPr>
              <a:spcAft>
                <a:spcPts val="1200"/>
              </a:spcAft>
            </a:pPr>
            <a:r>
              <a:rPr lang="en-US" dirty="0">
                <a:solidFill>
                  <a:prstClr val="black"/>
                </a:solidFill>
                <a:latin typeface="Arial" pitchFamily="34" charset="0"/>
                <a:cs typeface="Arial" pitchFamily="34" charset="0"/>
              </a:rPr>
              <a:t>The </a:t>
            </a:r>
            <a:r>
              <a:rPr lang="en-US" dirty="0" smtClean="0">
                <a:solidFill>
                  <a:prstClr val="black"/>
                </a:solidFill>
                <a:latin typeface="Arial" pitchFamily="34" charset="0"/>
                <a:cs typeface="Arial" pitchFamily="34" charset="0"/>
              </a:rPr>
              <a:t>ubiquitin–proteasome </a:t>
            </a:r>
            <a:r>
              <a:rPr lang="en-US" dirty="0">
                <a:solidFill>
                  <a:prstClr val="black"/>
                </a:solidFill>
                <a:latin typeface="Arial" pitchFamily="34" charset="0"/>
                <a:cs typeface="Arial" pitchFamily="34" charset="0"/>
              </a:rPr>
              <a:t>degradation process is found in all </a:t>
            </a:r>
            <a:r>
              <a:rPr lang="en-US" dirty="0" smtClean="0">
                <a:solidFill>
                  <a:prstClr val="black"/>
                </a:solidFill>
                <a:latin typeface="Arial" pitchFamily="34" charset="0"/>
                <a:cs typeface="Arial" pitchFamily="34" charset="0"/>
              </a:rPr>
              <a:t>eukaryotes.</a:t>
            </a:r>
            <a:endParaRPr lang="en-US" dirty="0">
              <a:solidFill>
                <a:prstClr val="black"/>
              </a:solidFill>
              <a:latin typeface="Arial" pitchFamily="34" charset="0"/>
              <a:cs typeface="Arial" pitchFamily="34" charset="0"/>
            </a:endParaRPr>
          </a:p>
          <a:p>
            <a:pPr>
              <a:spcAft>
                <a:spcPts val="1200"/>
              </a:spcAft>
            </a:pPr>
            <a:r>
              <a:rPr lang="en-US" dirty="0">
                <a:solidFill>
                  <a:prstClr val="black"/>
                </a:solidFill>
                <a:latin typeface="Arial" pitchFamily="34" charset="0"/>
                <a:cs typeface="Arial" pitchFamily="34" charset="0"/>
              </a:rPr>
              <a:t>Homologs of the proteasome are found in some </a:t>
            </a:r>
            <a:r>
              <a:rPr lang="en-US" dirty="0" smtClean="0">
                <a:solidFill>
                  <a:prstClr val="black"/>
                </a:solidFill>
                <a:latin typeface="Arial" pitchFamily="34" charset="0"/>
                <a:cs typeface="Arial" pitchFamily="34" charset="0"/>
              </a:rPr>
              <a:t>prokaryotes.</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12821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Proteasome </a:t>
            </a:r>
            <a:r>
              <a:rPr lang="en-US" dirty="0" smtClean="0">
                <a:solidFill>
                  <a:srgbClr val="843C0C"/>
                </a:solidFill>
                <a:latin typeface="Arial" pitchFamily="34" charset="0"/>
                <a:cs typeface="Arial" pitchFamily="34" charset="0"/>
              </a:rPr>
              <a:t>Evolution</a:t>
            </a:r>
            <a:endParaRPr lang="en-US" dirty="0">
              <a:solidFill>
                <a:srgbClr val="843C0C"/>
              </a:solidFill>
              <a:latin typeface="Arial" pitchFamily="34" charset="0"/>
              <a:cs typeface="Arial" pitchFamily="34" charset="0"/>
            </a:endParaRPr>
          </a:p>
        </p:txBody>
      </p:sp>
      <p:pic>
        <p:nvPicPr>
          <p:cNvPr id="10" name="Picture 2" descr="Space filling models of Archaeal and Eukaryotic proteasomes are shown.&#10;Both proteosomes consist of four layers of spheres, with the top and bottom layers red in color and the middle two layers blue in color. There are more shades of colors in the Eukaryotic proteasome. The first layer of Archaeal proteasome is labeled as alpha, and third layer is labeled as bet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968829"/>
            <a:ext cx="5963133" cy="374014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799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Protein </a:t>
            </a:r>
            <a:r>
              <a:rPr lang="en-US" dirty="0" smtClean="0">
                <a:solidFill>
                  <a:srgbClr val="843C0C"/>
                </a:solidFill>
                <a:latin typeface="Arial" pitchFamily="34" charset="0"/>
                <a:cs typeface="Arial" pitchFamily="34" charset="0"/>
              </a:rPr>
              <a:t>Degradation Can Be Used </a:t>
            </a:r>
            <a:r>
              <a:rPr lang="en-US" dirty="0">
                <a:solidFill>
                  <a:srgbClr val="843C0C"/>
                </a:solidFill>
                <a:latin typeface="Arial" pitchFamily="34" charset="0"/>
                <a:cs typeface="Arial" pitchFamily="34" charset="0"/>
              </a:rPr>
              <a:t>to </a:t>
            </a:r>
            <a:r>
              <a:rPr lang="en-US" dirty="0" smtClean="0">
                <a:solidFill>
                  <a:srgbClr val="843C0C"/>
                </a:solidFill>
                <a:latin typeface="Arial" pitchFamily="34" charset="0"/>
                <a:cs typeface="Arial" pitchFamily="34" charset="0"/>
              </a:rPr>
              <a:t>Regulate Biological Function</a:t>
            </a:r>
            <a:endParaRPr lang="en-US" dirty="0">
              <a:solidFill>
                <a:srgbClr val="843C0C"/>
              </a:solidFill>
              <a:latin typeface="Arial" pitchFamily="34" charset="0"/>
              <a:cs typeface="Arial" pitchFamily="34" charset="0"/>
            </a:endParaRPr>
          </a:p>
        </p:txBody>
      </p:sp>
      <p:sp>
        <p:nvSpPr>
          <p:cNvPr id="6" name="Content Placeholder 5"/>
          <p:cNvSpPr>
            <a:spLocks noGrp="1"/>
          </p:cNvSpPr>
          <p:nvPr>
            <p:ph idx="1"/>
          </p:nvPr>
        </p:nvSpPr>
        <p:spPr>
          <a:xfrm>
            <a:off x="457199" y="1600200"/>
            <a:ext cx="5310555" cy="4863661"/>
          </a:xfrm>
        </p:spPr>
        <p:txBody>
          <a:bodyPr>
            <a:normAutofit/>
          </a:bodyPr>
          <a:lstStyle/>
          <a:p>
            <a:pPr>
              <a:spcBef>
                <a:spcPts val="600"/>
              </a:spcBef>
              <a:spcAft>
                <a:spcPts val="600"/>
              </a:spcAft>
            </a:pPr>
            <a:r>
              <a:rPr lang="en-US" dirty="0">
                <a:solidFill>
                  <a:prstClr val="black"/>
                </a:solidFill>
                <a:latin typeface="Arial" pitchFamily="34" charset="0"/>
                <a:cs typeface="Arial" pitchFamily="34" charset="0"/>
              </a:rPr>
              <a:t>Many biological processes are regulated by controlled, specific protein </a:t>
            </a:r>
            <a:r>
              <a:rPr lang="en-US" dirty="0" smtClean="0">
                <a:solidFill>
                  <a:prstClr val="black"/>
                </a:solidFill>
                <a:latin typeface="Arial" pitchFamily="34" charset="0"/>
                <a:cs typeface="Arial" pitchFamily="34" charset="0"/>
              </a:rPr>
              <a:t>degradation.</a:t>
            </a:r>
            <a:endParaRPr lang="en-US" dirty="0">
              <a:solidFill>
                <a:prstClr val="black"/>
              </a:solidFill>
              <a:latin typeface="Arial" pitchFamily="34" charset="0"/>
              <a:cs typeface="Arial" pitchFamily="34" charset="0"/>
            </a:endParaRPr>
          </a:p>
          <a:p>
            <a:pPr>
              <a:spcBef>
                <a:spcPts val="600"/>
              </a:spcBef>
              <a:spcAft>
                <a:spcPts val="600"/>
              </a:spcAft>
            </a:pPr>
            <a:r>
              <a:rPr lang="en-US" dirty="0" err="1">
                <a:solidFill>
                  <a:prstClr val="black"/>
                </a:solidFill>
                <a:latin typeface="Arial" pitchFamily="34" charset="0"/>
                <a:cs typeface="Arial" pitchFamily="34" charset="0"/>
              </a:rPr>
              <a:t>Bortezomib</a:t>
            </a:r>
            <a:r>
              <a:rPr lang="en-US" dirty="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a:t>
            </a:r>
            <a:r>
              <a:rPr lang="en-US" dirty="0" err="1" smtClean="0">
                <a:solidFill>
                  <a:prstClr val="black"/>
                </a:solidFill>
                <a:latin typeface="Arial" pitchFamily="34" charset="0"/>
                <a:cs typeface="Arial" pitchFamily="34" charset="0"/>
              </a:rPr>
              <a:t>Velcade</a:t>
            </a:r>
            <a:r>
              <a:rPr lang="en-US" dirty="0" smtClean="0">
                <a:solidFill>
                  <a:prstClr val="black"/>
                </a:solidFill>
                <a:latin typeface="Arial" pitchFamily="34" charset="0"/>
                <a:cs typeface="Arial" pitchFamily="34" charset="0"/>
              </a:rPr>
              <a:t>) is </a:t>
            </a:r>
            <a:r>
              <a:rPr lang="en-US" dirty="0">
                <a:solidFill>
                  <a:prstClr val="black"/>
                </a:solidFill>
                <a:latin typeface="Arial" pitchFamily="34" charset="0"/>
                <a:cs typeface="Arial" pitchFamily="34" charset="0"/>
              </a:rPr>
              <a:t>a chemical inhibitor of the proteasome that is used to treat multiple </a:t>
            </a:r>
            <a:r>
              <a:rPr lang="en-US" dirty="0" smtClean="0">
                <a:solidFill>
                  <a:prstClr val="black"/>
                </a:solidFill>
                <a:latin typeface="Arial" pitchFamily="34" charset="0"/>
                <a:cs typeface="Arial" pitchFamily="34" charset="0"/>
              </a:rPr>
              <a:t>myeloma.</a:t>
            </a:r>
            <a:endParaRPr lang="en-US" dirty="0">
              <a:solidFill>
                <a:prstClr val="black"/>
              </a:solidFill>
              <a:latin typeface="Arial" pitchFamily="34" charset="0"/>
              <a:cs typeface="Arial" pitchFamily="34" charset="0"/>
            </a:endParaRPr>
          </a:p>
          <a:p>
            <a:pPr>
              <a:spcBef>
                <a:spcPts val="600"/>
              </a:spcBef>
              <a:spcAft>
                <a:spcPts val="600"/>
              </a:spcAft>
            </a:pPr>
            <a:r>
              <a:rPr lang="en-US" dirty="0" smtClean="0">
                <a:solidFill>
                  <a:prstClr val="black"/>
                </a:solidFill>
                <a:latin typeface="Arial" pitchFamily="34" charset="0"/>
                <a:cs typeface="Arial" pitchFamily="34" charset="0"/>
              </a:rPr>
              <a:t>HT1171</a:t>
            </a:r>
            <a:r>
              <a:rPr lang="en-US" dirty="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is a suicide inhibitor </a:t>
            </a:r>
            <a:r>
              <a:rPr lang="en-US" dirty="0">
                <a:solidFill>
                  <a:prstClr val="black"/>
                </a:solidFill>
                <a:latin typeface="Arial" pitchFamily="34" charset="0"/>
                <a:cs typeface="Arial" pitchFamily="34" charset="0"/>
              </a:rPr>
              <a:t>of the proteasome of </a:t>
            </a:r>
            <a:r>
              <a:rPr lang="en-US" i="1" dirty="0">
                <a:solidFill>
                  <a:prstClr val="black"/>
                </a:solidFill>
                <a:latin typeface="Arial" pitchFamily="34" charset="0"/>
                <a:cs typeface="Arial" pitchFamily="34" charset="0"/>
              </a:rPr>
              <a:t>M. </a:t>
            </a:r>
            <a:r>
              <a:rPr lang="en-US" i="1" dirty="0" smtClean="0">
                <a:solidFill>
                  <a:prstClr val="black"/>
                </a:solidFill>
                <a:latin typeface="Arial" pitchFamily="34" charset="0"/>
                <a:cs typeface="Arial" pitchFamily="34" charset="0"/>
              </a:rPr>
              <a:t>tuberculosis</a:t>
            </a:r>
            <a:r>
              <a:rPr lang="en-US" dirty="0" smtClean="0">
                <a:solidFill>
                  <a:prstClr val="black"/>
                </a:solidFill>
                <a:latin typeface="Arial" pitchFamily="34" charset="0"/>
                <a:cs typeface="Arial" pitchFamily="34" charset="0"/>
              </a:rPr>
              <a:t> and shows </a:t>
            </a:r>
            <a:r>
              <a:rPr lang="en-US" dirty="0">
                <a:solidFill>
                  <a:prstClr val="black"/>
                </a:solidFill>
                <a:latin typeface="Arial" pitchFamily="34" charset="0"/>
                <a:cs typeface="Arial" pitchFamily="34" charset="0"/>
              </a:rPr>
              <a:t>promise as a treatment for </a:t>
            </a:r>
            <a:r>
              <a:rPr lang="en-US" dirty="0" smtClean="0">
                <a:solidFill>
                  <a:prstClr val="black"/>
                </a:solidFill>
                <a:latin typeface="Arial" pitchFamily="34" charset="0"/>
                <a:cs typeface="Arial" pitchFamily="34" charset="0"/>
              </a:rPr>
              <a:t>tuberculosis.</a:t>
            </a:r>
            <a:endParaRPr lang="en-US" dirty="0">
              <a:solidFill>
                <a:prstClr val="black"/>
              </a:solidFill>
              <a:latin typeface="Arial" pitchFamily="34" charset="0"/>
              <a:cs typeface="Arial" pitchFamily="34" charset="0"/>
            </a:endParaRPr>
          </a:p>
        </p:txBody>
      </p:sp>
      <p:pic>
        <p:nvPicPr>
          <p:cNvPr id="56323" name="Picture 3" descr="The molecular structures of Bortezomib (a dipeptidylboronic acid) and H T 1 1 7 1 [5-(2-methyl-3-nitrothiophen-2-yl)-1,3,4-oxathiazol-2-one] is shown.&#10;Bortezomib has a benzene ring on the left with N replacing carbon at the top and bottom vertices. The top right vertex is bonded to a carbon that is double bonded to O and further bonded to N H, which is further bonded to a carbon that is the lower left vertex of a partial ring with the shape of a hexagon. The carbon is wedge bonded to another carbon, which is bonded to a carbon that forms a vertex shared with a benzene ring, The carbon at the lower left vertex of the ring is also bonded to a carbon that is bonded to the bottom vertex of the partial ring, which is double bonded to oxygen and further bonded to N Hm which is further bonded to another partial ring. The carbon that joins N H to the ring is bonded to B at the top vertex that is further bonded to 2 O H. This carbon is also wedge bonded to a C H that is bonded to 2 methyl groups. H T 1 1 7 1 has 2 pentagonal rings. The first ring has a double bond on its lower left side, the top left vertex bonded to N O 2, and the bottom left vertex bonded to C H 3. There is S in the lower right"/>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797327" y="2044457"/>
            <a:ext cx="3060030" cy="286435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883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Processes Regulated by Protein Degradation</a:t>
            </a:r>
            <a:endParaRPr lang="en-US" dirty="0">
              <a:solidFill>
                <a:srgbClr val="843C0C"/>
              </a:solidFill>
              <a:latin typeface="Arial" pitchFamily="34" charset="0"/>
              <a:cs typeface="Arial" pitchFamily="34" charset="0"/>
            </a:endParaRPr>
          </a:p>
        </p:txBody>
      </p:sp>
      <p:pic>
        <p:nvPicPr>
          <p:cNvPr id="13" name="Picture Placeholder 12" descr="A table lists the processes regulated by protein degradation.&#10;The data are as follows: Gene transcription, cell cycle progression, organ formation, circadian rhythms, inflammatory response, tumor suppression, cholesterol metabolism, and antigen processing."/>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551780" y="1725422"/>
            <a:ext cx="4535387" cy="4928063"/>
          </a:xfrm>
          <a:prstGeom prst="rect">
            <a:avLst/>
          </a:prstGeom>
        </p:spPr>
      </p:pic>
    </p:spTree>
    <p:extLst>
      <p:ext uri="{BB962C8B-B14F-4D97-AF65-F5344CB8AC3E}">
        <p14:creationId xmlns:p14="http://schemas.microsoft.com/office/powerpoint/2010/main" val="318407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Autofit/>
          </a:bodyPr>
          <a:lstStyle/>
          <a:p>
            <a:r>
              <a:rPr lang="en-US" dirty="0" smtClean="0">
                <a:solidFill>
                  <a:srgbClr val="843C0C"/>
                </a:solidFill>
                <a:latin typeface="Arial" pitchFamily="34" charset="0"/>
                <a:cs typeface="Arial" pitchFamily="34" charset="0"/>
              </a:rPr>
              <a:t>Section 23.3 </a:t>
            </a:r>
            <a:r>
              <a:rPr lang="en-US" dirty="0">
                <a:solidFill>
                  <a:srgbClr val="843C0C"/>
                </a:solidFill>
                <a:latin typeface="Arial" pitchFamily="34" charset="0"/>
                <a:cs typeface="Arial" pitchFamily="34" charset="0"/>
              </a:rPr>
              <a:t>The First Step in Amino Acid Degradation Is the Removal of </a:t>
            </a:r>
            <a:r>
              <a:rPr lang="en-US" dirty="0" smtClean="0">
                <a:solidFill>
                  <a:srgbClr val="843C0C"/>
                </a:solidFill>
                <a:latin typeface="Arial" pitchFamily="34" charset="0"/>
                <a:cs typeface="Arial" pitchFamily="34" charset="0"/>
              </a:rPr>
              <a:t>Nitrogen</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1677426"/>
          </a:xfrm>
        </p:spPr>
        <p:txBody>
          <a:bodyPr>
            <a:normAutofit/>
          </a:bodyPr>
          <a:lstStyle/>
          <a:p>
            <a:r>
              <a:rPr lang="en-US" dirty="0" smtClean="0">
                <a:latin typeface="Arial" pitchFamily="34" charset="0"/>
                <a:cs typeface="Arial" pitchFamily="34" charset="0"/>
              </a:rPr>
              <a:t>Alpha-amino groups are converted into ammonium ions by the oxidative deamination of glutamate.</a:t>
            </a:r>
            <a:endParaRPr lang="en-US" dirty="0">
              <a:latin typeface="Arial" pitchFamily="34" charset="0"/>
              <a:cs typeface="Arial" pitchFamily="34" charset="0"/>
            </a:endParaRPr>
          </a:p>
          <a:p>
            <a:r>
              <a:rPr lang="en-US" dirty="0">
                <a:solidFill>
                  <a:prstClr val="black"/>
                </a:solidFill>
                <a:latin typeface="Arial" pitchFamily="34" charset="0"/>
                <a:cs typeface="Arial" pitchFamily="34" charset="0"/>
              </a:rPr>
              <a:t>Amino groups from amino acids are funneled to glutamate, which is </a:t>
            </a:r>
            <a:r>
              <a:rPr lang="en-US" dirty="0" err="1">
                <a:solidFill>
                  <a:prstClr val="black"/>
                </a:solidFill>
                <a:latin typeface="Arial" pitchFamily="34" charset="0"/>
                <a:cs typeface="Arial" pitchFamily="34" charset="0"/>
              </a:rPr>
              <a:t>deaminated</a:t>
            </a:r>
            <a:r>
              <a:rPr lang="en-US" dirty="0">
                <a:solidFill>
                  <a:prstClr val="black"/>
                </a:solidFill>
                <a:latin typeface="Arial" pitchFamily="34" charset="0"/>
                <a:cs typeface="Arial" pitchFamily="34" charset="0"/>
              </a:rPr>
              <a:t> to form NH</a:t>
            </a:r>
            <a:r>
              <a:rPr lang="en-US" baseline="-25000" dirty="0">
                <a:solidFill>
                  <a:prstClr val="black"/>
                </a:solidFill>
                <a:latin typeface="Arial" pitchFamily="34" charset="0"/>
                <a:cs typeface="Arial" pitchFamily="34" charset="0"/>
              </a:rPr>
              <a:t>4</a:t>
            </a:r>
            <a:r>
              <a:rPr lang="en-US" baseline="30000" dirty="0" smtClean="0">
                <a:solidFill>
                  <a:prstClr val="black"/>
                </a:solidFill>
                <a:latin typeface="Arial" pitchFamily="34" charset="0"/>
                <a:cs typeface="Arial" pitchFamily="34" charset="0"/>
              </a:rPr>
              <a:t>+</a:t>
            </a:r>
            <a:r>
              <a:rPr lang="en-US" dirty="0" smtClean="0">
                <a:latin typeface="Arial" pitchFamily="34" charset="0"/>
                <a:cs typeface="Arial" pitchFamily="34" charset="0"/>
              </a:rPr>
              <a:t>.</a:t>
            </a:r>
            <a:endParaRPr lang="en-US" dirty="0">
              <a:solidFill>
                <a:prstClr val="black"/>
              </a:solidFill>
              <a:latin typeface="Arial" pitchFamily="34" charset="0"/>
              <a:cs typeface="Arial" pitchFamily="34" charset="0"/>
            </a:endParaRPr>
          </a:p>
        </p:txBody>
      </p:sp>
      <p:pic>
        <p:nvPicPr>
          <p:cNvPr id="9" name="Picture 2" descr="The production of an ammonium ion from Glutamate is shown.&#10;A structure labeled Amino acid has blue highlighted N H 3 positive C R H C O O negative and yields Glutamate, which has the same structure but with a 3 carbon chain wedge bonded to the central carbon, with the final carbon forming a carboxylate group. This further gives a blue highlighted N H 4 positiv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490348" y="3385437"/>
            <a:ext cx="4163305" cy="93106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sz="quarter" idx="16"/>
          </p:nvPr>
        </p:nvSpPr>
        <p:spPr>
          <a:xfrm>
            <a:off x="464091" y="4422945"/>
            <a:ext cx="8229600" cy="845185"/>
          </a:xfrm>
        </p:spPr>
        <p:txBody>
          <a:bodyPr>
            <a:noAutofit/>
          </a:bodyPr>
          <a:lstStyle/>
          <a:p>
            <a:r>
              <a:rPr lang="en-US" dirty="0" err="1" smtClean="0">
                <a:solidFill>
                  <a:prstClr val="black"/>
                </a:solidFill>
                <a:latin typeface="Arial" pitchFamily="34" charset="0"/>
                <a:cs typeface="Arial" pitchFamily="34" charset="0"/>
              </a:rPr>
              <a:t>Aminotransferases</a:t>
            </a:r>
            <a:r>
              <a:rPr lang="en-US" dirty="0" smtClean="0">
                <a:solidFill>
                  <a:prstClr val="black"/>
                </a:solidFill>
                <a:latin typeface="Arial" pitchFamily="34" charset="0"/>
                <a:cs typeface="Arial" pitchFamily="34" charset="0"/>
              </a:rPr>
              <a:t> (</a:t>
            </a:r>
            <a:r>
              <a:rPr lang="en-US" dirty="0" err="1" smtClean="0">
                <a:solidFill>
                  <a:prstClr val="black"/>
                </a:solidFill>
                <a:latin typeface="Arial" pitchFamily="34" charset="0"/>
                <a:cs typeface="Arial" pitchFamily="34" charset="0"/>
              </a:rPr>
              <a:t>transaminases</a:t>
            </a:r>
            <a:r>
              <a:rPr lang="en-US" dirty="0" smtClean="0">
                <a:solidFill>
                  <a:prstClr val="black"/>
                </a:solidFill>
                <a:latin typeface="Arial" pitchFamily="34" charset="0"/>
                <a:cs typeface="Arial" pitchFamily="34" charset="0"/>
              </a:rPr>
              <a:t>) transfer amino groups from an amino acid to α-</a:t>
            </a:r>
            <a:r>
              <a:rPr lang="en-US" dirty="0" err="1" smtClean="0">
                <a:solidFill>
                  <a:prstClr val="black"/>
                </a:solidFill>
                <a:latin typeface="Arial" pitchFamily="34" charset="0"/>
                <a:cs typeface="Arial" pitchFamily="34" charset="0"/>
              </a:rPr>
              <a:t>ketoglutarate</a:t>
            </a:r>
            <a:r>
              <a:rPr lang="en-US" dirty="0" smtClean="0">
                <a:solidFill>
                  <a:prstClr val="black"/>
                </a:solidFill>
                <a:latin typeface="Arial" pitchFamily="34" charset="0"/>
                <a:cs typeface="Arial" pitchFamily="34" charset="0"/>
              </a:rPr>
              <a:t> to generate glutamate.</a:t>
            </a:r>
          </a:p>
        </p:txBody>
      </p:sp>
      <p:pic>
        <p:nvPicPr>
          <p:cNvPr id="14" name="Picture 3" descr="The reaction of two molecules catalyzed by Aminotransferase is shown.&#10;A central carbon is wedge bonded to a blue highlighted N H 3 plus, has bonded to H, single bonded to R 1, and single bonded to a carboxylate group. This is added to a green higlighted molecule with a central carbon bonded to R 2, bonded to a carboxylate group, and double bonded to a red oxygen. A double headed arrow shows that Aminotransferases reversibly converts these molecules to a molecule resembling the second molecule but in black and with R 1 instead of R 2 and a green molecule with the same structure as the first molecule except with R 2 instead of R 1."/>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9477" y="5605710"/>
            <a:ext cx="6705046" cy="7192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525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dirty="0">
                <a:solidFill>
                  <a:srgbClr val="843C0C"/>
                </a:solidFill>
                <a:latin typeface="Arial" pitchFamily="34" charset="0"/>
                <a:cs typeface="Arial" pitchFamily="34" charset="0"/>
              </a:rPr>
              <a:t>Alpha-amino </a:t>
            </a:r>
            <a:r>
              <a:rPr lang="en-US" dirty="0" smtClean="0">
                <a:solidFill>
                  <a:srgbClr val="843C0C"/>
                </a:solidFill>
                <a:latin typeface="Arial" pitchFamily="34" charset="0"/>
                <a:cs typeface="Arial" pitchFamily="34" charset="0"/>
              </a:rPr>
              <a:t>Groups Are Converted </a:t>
            </a:r>
            <a:r>
              <a:rPr lang="en-US" dirty="0">
                <a:solidFill>
                  <a:srgbClr val="843C0C"/>
                </a:solidFill>
                <a:latin typeface="Arial" pitchFamily="34" charset="0"/>
                <a:cs typeface="Arial" pitchFamily="34" charset="0"/>
              </a:rPr>
              <a:t>into </a:t>
            </a:r>
            <a:r>
              <a:rPr lang="en-US" dirty="0" smtClean="0">
                <a:solidFill>
                  <a:srgbClr val="843C0C"/>
                </a:solidFill>
                <a:latin typeface="Arial" pitchFamily="34" charset="0"/>
                <a:cs typeface="Arial" pitchFamily="34" charset="0"/>
              </a:rPr>
              <a:t>Ammonium Ions </a:t>
            </a:r>
            <a:r>
              <a:rPr lang="en-US" dirty="0">
                <a:solidFill>
                  <a:srgbClr val="843C0C"/>
                </a:solidFill>
                <a:latin typeface="Arial" pitchFamily="34" charset="0"/>
                <a:cs typeface="Arial" pitchFamily="34" charset="0"/>
              </a:rPr>
              <a:t>by the </a:t>
            </a:r>
            <a:r>
              <a:rPr lang="en-US" dirty="0" smtClean="0">
                <a:solidFill>
                  <a:srgbClr val="843C0C"/>
                </a:solidFill>
                <a:latin typeface="Arial" pitchFamily="34" charset="0"/>
                <a:cs typeface="Arial" pitchFamily="34" charset="0"/>
              </a:rPr>
              <a:t>Oxidative Deamination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Glutamate (1/3)</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972343"/>
            <a:ext cx="8229600" cy="1065403"/>
          </a:xfrm>
        </p:spPr>
        <p:txBody>
          <a:bodyPr>
            <a:normAutofit/>
          </a:bodyPr>
          <a:lstStyle/>
          <a:p>
            <a:r>
              <a:rPr lang="en-US" dirty="0" smtClean="0">
                <a:solidFill>
                  <a:prstClr val="black"/>
                </a:solidFill>
                <a:latin typeface="Arial" pitchFamily="34" charset="0"/>
                <a:cs typeface="Arial" pitchFamily="34" charset="0"/>
              </a:rPr>
              <a:t>Alanine </a:t>
            </a:r>
            <a:r>
              <a:rPr lang="en-US" dirty="0">
                <a:solidFill>
                  <a:prstClr val="black"/>
                </a:solidFill>
                <a:latin typeface="Arial" pitchFamily="34" charset="0"/>
                <a:cs typeface="Arial" pitchFamily="34" charset="0"/>
              </a:rPr>
              <a:t>aminotransferase and </a:t>
            </a:r>
            <a:r>
              <a:rPr lang="en-US" dirty="0" smtClean="0">
                <a:solidFill>
                  <a:prstClr val="black"/>
                </a:solidFill>
                <a:latin typeface="Arial" pitchFamily="34" charset="0"/>
                <a:cs typeface="Arial" pitchFamily="34" charset="0"/>
              </a:rPr>
              <a:t>aspartate aminotransferase </a:t>
            </a:r>
            <a:r>
              <a:rPr lang="en-US" dirty="0">
                <a:solidFill>
                  <a:prstClr val="black"/>
                </a:solidFill>
                <a:latin typeface="Arial" pitchFamily="34" charset="0"/>
                <a:cs typeface="Arial" pitchFamily="34" charset="0"/>
              </a:rPr>
              <a:t>typify these </a:t>
            </a:r>
            <a:r>
              <a:rPr lang="en-US" dirty="0" smtClean="0">
                <a:solidFill>
                  <a:prstClr val="black"/>
                </a:solidFill>
                <a:latin typeface="Arial" pitchFamily="34" charset="0"/>
                <a:cs typeface="Arial" pitchFamily="34" charset="0"/>
              </a:rPr>
              <a:t>enzymes</a:t>
            </a:r>
            <a:r>
              <a:rPr lang="en-US" dirty="0">
                <a:solidFill>
                  <a:prstClr val="black"/>
                </a:solidFill>
                <a:latin typeface="Arial" pitchFamily="34" charset="0"/>
                <a:cs typeface="Arial" pitchFamily="34" charset="0"/>
              </a:rPr>
              <a:t>:</a:t>
            </a:r>
          </a:p>
        </p:txBody>
      </p:sp>
      <p:pic>
        <p:nvPicPr>
          <p:cNvPr id="10" name="Picture 5" descr="Alanine reacts with alpha dash ketoglutarate to yield pyruvate and glutamate. The reaction is in equilibrium. &#10; "/>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358247" y="3546178"/>
            <a:ext cx="6427506" cy="33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Aspartate reacts with alpha dash ketoglutarate to yield oxaloacetate and glutamate. The reaction is in equilibrium."/>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120476" y="4392092"/>
            <a:ext cx="6903049" cy="44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908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4" y="214350"/>
            <a:ext cx="8612372" cy="1257300"/>
          </a:xfrm>
        </p:spPr>
        <p:txBody>
          <a:bodyPr>
            <a:noAutofit/>
          </a:bodyPr>
          <a:lstStyle/>
          <a:p>
            <a:r>
              <a:rPr lang="en-US" dirty="0">
                <a:solidFill>
                  <a:srgbClr val="843C0C"/>
                </a:solidFill>
                <a:latin typeface="Arial" pitchFamily="34" charset="0"/>
                <a:cs typeface="Arial" pitchFamily="34" charset="0"/>
              </a:rPr>
              <a:t>Alpha-amino Groups Are Converted into Ammonium Ions by the Oxidative Deamination of Glutamate </a:t>
            </a:r>
            <a:r>
              <a:rPr lang="en-US" dirty="0" smtClean="0">
                <a:solidFill>
                  <a:srgbClr val="843C0C"/>
                </a:solidFill>
                <a:latin typeface="Arial" pitchFamily="34" charset="0"/>
                <a:cs typeface="Arial" pitchFamily="34" charset="0"/>
              </a:rPr>
              <a:t>(2/3</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809255"/>
            <a:ext cx="8229600" cy="2146809"/>
          </a:xfrm>
        </p:spPr>
        <p:txBody>
          <a:bodyPr>
            <a:normAutofit/>
          </a:bodyPr>
          <a:lstStyle/>
          <a:p>
            <a:pPr>
              <a:spcBef>
                <a:spcPts val="600"/>
              </a:spcBef>
              <a:spcAft>
                <a:spcPts val="600"/>
              </a:spcAft>
            </a:pPr>
            <a:r>
              <a:rPr lang="en-US" dirty="0">
                <a:solidFill>
                  <a:prstClr val="black"/>
                </a:solidFill>
                <a:latin typeface="Arial" pitchFamily="34" charset="0"/>
                <a:cs typeface="Arial" pitchFamily="34" charset="0"/>
              </a:rPr>
              <a:t>Glutamate dehydrogenase, a mitochondrial enzyme, releases NH</a:t>
            </a:r>
            <a:r>
              <a:rPr lang="en-US" baseline="-25000" dirty="0">
                <a:solidFill>
                  <a:prstClr val="black"/>
                </a:solidFill>
                <a:latin typeface="Arial" pitchFamily="34" charset="0"/>
                <a:cs typeface="Arial" pitchFamily="34" charset="0"/>
              </a:rPr>
              <a:t>4</a:t>
            </a:r>
            <a:r>
              <a:rPr lang="en-US" baseline="30000" dirty="0">
                <a:solidFill>
                  <a:prstClr val="black"/>
                </a:solidFill>
                <a:latin typeface="Arial" pitchFamily="34" charset="0"/>
                <a:cs typeface="Arial" pitchFamily="34" charset="0"/>
              </a:rPr>
              <a:t>+</a:t>
            </a:r>
            <a:r>
              <a:rPr lang="en-US" dirty="0">
                <a:solidFill>
                  <a:prstClr val="black"/>
                </a:solidFill>
                <a:latin typeface="Arial" pitchFamily="34" charset="0"/>
                <a:cs typeface="Arial" pitchFamily="34" charset="0"/>
              </a:rPr>
              <a:t> in the oxidative deamination of </a:t>
            </a:r>
            <a:r>
              <a:rPr lang="en-US" dirty="0" smtClean="0">
                <a:solidFill>
                  <a:prstClr val="black"/>
                </a:solidFill>
                <a:latin typeface="Arial" pitchFamily="34" charset="0"/>
                <a:cs typeface="Arial" pitchFamily="34" charset="0"/>
              </a:rPr>
              <a:t>glutamate.</a:t>
            </a:r>
            <a:endParaRPr lang="en-US" dirty="0">
              <a:solidFill>
                <a:prstClr val="black"/>
              </a:solidFill>
              <a:latin typeface="Arial" pitchFamily="34" charset="0"/>
              <a:cs typeface="Arial" pitchFamily="34" charset="0"/>
            </a:endParaRPr>
          </a:p>
          <a:p>
            <a:pPr>
              <a:spcBef>
                <a:spcPts val="600"/>
              </a:spcBef>
              <a:spcAft>
                <a:spcPts val="600"/>
              </a:spcAft>
            </a:pPr>
            <a:r>
              <a:rPr lang="en-US" dirty="0" smtClean="0">
                <a:solidFill>
                  <a:prstClr val="black"/>
                </a:solidFill>
                <a:latin typeface="Arial" pitchFamily="34" charset="0"/>
                <a:cs typeface="Arial" pitchFamily="34" charset="0"/>
              </a:rPr>
              <a:t>Glutamate </a:t>
            </a:r>
            <a:r>
              <a:rPr lang="en-US" dirty="0">
                <a:solidFill>
                  <a:prstClr val="black"/>
                </a:solidFill>
                <a:latin typeface="Arial" pitchFamily="34" charset="0"/>
                <a:cs typeface="Arial" pitchFamily="34" charset="0"/>
              </a:rPr>
              <a:t>dehydrogenase is </a:t>
            </a:r>
            <a:r>
              <a:rPr lang="en-US" dirty="0" smtClean="0">
                <a:solidFill>
                  <a:prstClr val="black"/>
                </a:solidFill>
                <a:latin typeface="Arial" pitchFamily="34" charset="0"/>
                <a:cs typeface="Arial" pitchFamily="34" charset="0"/>
              </a:rPr>
              <a:t>unusual in </a:t>
            </a:r>
            <a:r>
              <a:rPr lang="en-US" dirty="0">
                <a:solidFill>
                  <a:prstClr val="black"/>
                </a:solidFill>
                <a:latin typeface="Arial" pitchFamily="34" charset="0"/>
                <a:cs typeface="Arial" pitchFamily="34" charset="0"/>
              </a:rPr>
              <a:t>being able to use NAD</a:t>
            </a:r>
            <a:r>
              <a:rPr lang="en-US" baseline="30000" dirty="0">
                <a:solidFill>
                  <a:prstClr val="black"/>
                </a:solidFill>
                <a:latin typeface="Arial" pitchFamily="34" charset="0"/>
                <a:cs typeface="Arial" pitchFamily="34" charset="0"/>
              </a:rPr>
              <a:t>+</a:t>
            </a:r>
            <a:r>
              <a:rPr lang="en-US" dirty="0">
                <a:solidFill>
                  <a:prstClr val="black"/>
                </a:solidFill>
                <a:latin typeface="Arial" pitchFamily="34" charset="0"/>
                <a:cs typeface="Arial" pitchFamily="34" charset="0"/>
              </a:rPr>
              <a:t>/NADH or NADP</a:t>
            </a:r>
            <a:r>
              <a:rPr lang="en-US" baseline="30000" dirty="0">
                <a:solidFill>
                  <a:prstClr val="black"/>
                </a:solidFill>
                <a:latin typeface="Arial" pitchFamily="34" charset="0"/>
                <a:cs typeface="Arial" pitchFamily="34" charset="0"/>
              </a:rPr>
              <a:t>+</a:t>
            </a:r>
            <a:r>
              <a:rPr lang="en-US" dirty="0">
                <a:solidFill>
                  <a:prstClr val="black"/>
                </a:solidFill>
                <a:latin typeface="Arial" pitchFamily="34" charset="0"/>
                <a:cs typeface="Arial" pitchFamily="34" charset="0"/>
              </a:rPr>
              <a:t>/</a:t>
            </a:r>
            <a:r>
              <a:rPr lang="en-US" dirty="0" smtClean="0">
                <a:solidFill>
                  <a:prstClr val="black"/>
                </a:solidFill>
                <a:latin typeface="Arial" pitchFamily="34" charset="0"/>
                <a:cs typeface="Arial" pitchFamily="34" charset="0"/>
              </a:rPr>
              <a:t>NADPH.</a:t>
            </a:r>
            <a:endParaRPr lang="en-US" dirty="0">
              <a:solidFill>
                <a:prstClr val="black"/>
              </a:solidFill>
              <a:latin typeface="Arial" pitchFamily="34" charset="0"/>
              <a:cs typeface="Arial" pitchFamily="34" charset="0"/>
            </a:endParaRPr>
          </a:p>
        </p:txBody>
      </p:sp>
      <p:pic>
        <p:nvPicPr>
          <p:cNvPr id="11" name="Picture 3" descr="The reaction of Glutamate to form a Ketimine intermediate and then to form alpha-Ketoglutarate is shown.&#10;Glutamate, C O O negative C blue highlighted N H 3 positive H  C H 2 C H 2 C O O negative, on conversion of N A D positive or N A D P positive to N A D H + H positive or N A D P H + H positive gives a Ketimine intermediate, which is C O O negative C double bond blue highlighted N H 2 positive C H 2 C H 2 C O O negative. Further, on removal of red H 2 O and formation of blue N H 4 positive gives alpha Ketoglutarate, C O O negative C double bond O C H 2 C H 2 C O O negative. The double bonded oxygen on carbon 2 is red to show that it came from H 2 O."/>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724" y="4466703"/>
            <a:ext cx="8112552" cy="115260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844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843C0C"/>
                </a:solidFill>
                <a:latin typeface="Arial" pitchFamily="34" charset="0"/>
                <a:cs typeface="Arial" pitchFamily="34" charset="0"/>
              </a:rPr>
              <a:t>Ch.23 </a:t>
            </a:r>
            <a:r>
              <a:rPr lang="en-US" dirty="0">
                <a:solidFill>
                  <a:srgbClr val="843C0C"/>
                </a:solidFill>
                <a:latin typeface="Arial" pitchFamily="34" charset="0"/>
                <a:cs typeface="Arial" pitchFamily="34" charset="0"/>
              </a:rPr>
              <a:t>Learning Objectives</a:t>
            </a:r>
          </a:p>
        </p:txBody>
      </p:sp>
      <p:sp>
        <p:nvSpPr>
          <p:cNvPr id="4" name="Content Placeholder 3"/>
          <p:cNvSpPr>
            <a:spLocks noGrp="1"/>
          </p:cNvSpPr>
          <p:nvPr>
            <p:ph idx="1"/>
          </p:nvPr>
        </p:nvSpPr>
        <p:spPr>
          <a:xfrm>
            <a:off x="457200" y="1600200"/>
            <a:ext cx="8229600" cy="5020056"/>
          </a:xfrm>
        </p:spPr>
        <p:txBody>
          <a:bodyPr>
            <a:noAutofit/>
          </a:bodyPr>
          <a:lstStyle/>
          <a:p>
            <a:pPr marL="0" indent="0">
              <a:lnSpc>
                <a:spcPct val="110000"/>
              </a:lnSpc>
              <a:spcBef>
                <a:spcPts val="624"/>
              </a:spcBef>
              <a:spcAft>
                <a:spcPts val="1200"/>
              </a:spcAft>
              <a:buNone/>
            </a:pPr>
            <a:r>
              <a:rPr lang="en-US" sz="2200" i="1" dirty="0">
                <a:latin typeface="Arial" pitchFamily="34" charset="0"/>
                <a:cs typeface="Arial" pitchFamily="34" charset="0"/>
              </a:rPr>
              <a:t>By the end of this chapter, you should be able to</a:t>
            </a:r>
            <a:r>
              <a:rPr lang="en-US" sz="2200" i="1" dirty="0" smtClean="0">
                <a:latin typeface="Arial" pitchFamily="34" charset="0"/>
                <a:cs typeface="Arial" pitchFamily="34" charset="0"/>
              </a:rPr>
              <a:t>:</a:t>
            </a:r>
            <a:endParaRPr lang="en-US" sz="2200" dirty="0" smtClean="0">
              <a:latin typeface="Arial" pitchFamily="34" charset="0"/>
              <a:cs typeface="Arial" pitchFamily="34" charset="0"/>
            </a:endParaRPr>
          </a:p>
          <a:p>
            <a:pPr marL="457200" indent="-457200">
              <a:lnSpc>
                <a:spcPct val="110000"/>
              </a:lnSpc>
              <a:spcBef>
                <a:spcPts val="624"/>
              </a:spcBef>
              <a:buFont typeface="+mj-lt"/>
              <a:buAutoNum type="arabicPeriod"/>
            </a:pPr>
            <a:r>
              <a:rPr lang="en-US" sz="2200" b="1" dirty="0" smtClean="0">
                <a:latin typeface="Arial" pitchFamily="34" charset="0"/>
                <a:cs typeface="Arial" pitchFamily="34" charset="0"/>
              </a:rPr>
              <a:t>Explain the importance of the regulation of protein turnover.</a:t>
            </a:r>
          </a:p>
          <a:p>
            <a:pPr marL="457200" indent="-457200">
              <a:lnSpc>
                <a:spcPct val="110000"/>
              </a:lnSpc>
              <a:spcBef>
                <a:spcPts val="624"/>
              </a:spcBef>
              <a:buFont typeface="+mj-lt"/>
              <a:buAutoNum type="arabicPeriod"/>
            </a:pPr>
            <a:r>
              <a:rPr lang="en-US" sz="2200" b="1" dirty="0" smtClean="0">
                <a:latin typeface="Arial" pitchFamily="34" charset="0"/>
                <a:cs typeface="Arial" pitchFamily="34" charset="0"/>
              </a:rPr>
              <a:t>Identify the role of </a:t>
            </a:r>
            <a:r>
              <a:rPr lang="en-US" sz="2200" b="1" dirty="0" err="1" smtClean="0">
                <a:latin typeface="Arial" pitchFamily="34" charset="0"/>
                <a:cs typeface="Arial" pitchFamily="34" charset="0"/>
              </a:rPr>
              <a:t>ubiquitin</a:t>
            </a:r>
            <a:r>
              <a:rPr lang="en-US" sz="2200" b="1" dirty="0" smtClean="0">
                <a:latin typeface="Arial" pitchFamily="34" charset="0"/>
                <a:cs typeface="Arial" pitchFamily="34" charset="0"/>
              </a:rPr>
              <a:t> and describe the enzymes required for </a:t>
            </a:r>
            <a:r>
              <a:rPr lang="en-US" sz="2200" b="1" dirty="0" err="1" smtClean="0">
                <a:latin typeface="Arial" pitchFamily="34" charset="0"/>
                <a:cs typeface="Arial" pitchFamily="34" charset="0"/>
              </a:rPr>
              <a:t>ubiquitination</a:t>
            </a:r>
            <a:r>
              <a:rPr lang="en-US" sz="2200" b="1" dirty="0" smtClean="0">
                <a:latin typeface="Arial" pitchFamily="34" charset="0"/>
                <a:cs typeface="Arial" pitchFamily="34" charset="0"/>
              </a:rPr>
              <a:t>.</a:t>
            </a:r>
          </a:p>
          <a:p>
            <a:pPr marL="457200" indent="-457200">
              <a:lnSpc>
                <a:spcPct val="110000"/>
              </a:lnSpc>
              <a:spcBef>
                <a:spcPts val="624"/>
              </a:spcBef>
              <a:buFont typeface="+mj-lt"/>
              <a:buAutoNum type="arabicPeriod"/>
            </a:pPr>
            <a:r>
              <a:rPr lang="en-US" sz="2200" b="1" dirty="0" smtClean="0">
                <a:latin typeface="Arial" pitchFamily="34" charset="0"/>
                <a:cs typeface="Arial" pitchFamily="34" charset="0"/>
              </a:rPr>
              <a:t>Explain the function of the </a:t>
            </a:r>
            <a:r>
              <a:rPr lang="en-US" sz="2200" b="1" dirty="0" err="1" smtClean="0">
                <a:latin typeface="Arial" pitchFamily="34" charset="0"/>
                <a:cs typeface="Arial" pitchFamily="34" charset="0"/>
              </a:rPr>
              <a:t>proteasome</a:t>
            </a:r>
            <a:r>
              <a:rPr lang="en-US" sz="2200" b="1" dirty="0" smtClean="0">
                <a:latin typeface="Arial" pitchFamily="34" charset="0"/>
                <a:cs typeface="Arial" pitchFamily="34" charset="0"/>
              </a:rPr>
              <a:t>.</a:t>
            </a:r>
          </a:p>
          <a:p>
            <a:pPr marL="457200" indent="-457200">
              <a:lnSpc>
                <a:spcPct val="110000"/>
              </a:lnSpc>
              <a:spcBef>
                <a:spcPts val="624"/>
              </a:spcBef>
              <a:buFont typeface="+mj-lt"/>
              <a:buAutoNum type="arabicPeriod"/>
            </a:pPr>
            <a:r>
              <a:rPr lang="en-US" sz="2200" b="1" dirty="0" smtClean="0">
                <a:latin typeface="Arial" pitchFamily="34" charset="0"/>
                <a:cs typeface="Arial" pitchFamily="34" charset="0"/>
              </a:rPr>
              <a:t>Describe the fate of nitrogen that is removed when amino acids are used as fuels.</a:t>
            </a:r>
          </a:p>
          <a:p>
            <a:pPr marL="457200" indent="-457200">
              <a:lnSpc>
                <a:spcPct val="110000"/>
              </a:lnSpc>
              <a:spcBef>
                <a:spcPts val="624"/>
              </a:spcBef>
              <a:buFont typeface="+mj-lt"/>
              <a:buAutoNum type="arabicPeriod"/>
            </a:pPr>
            <a:r>
              <a:rPr lang="en-US" sz="2200" b="1" dirty="0" smtClean="0">
                <a:latin typeface="Arial" pitchFamily="34" charset="0"/>
                <a:cs typeface="Arial" pitchFamily="34" charset="0"/>
              </a:rPr>
              <a:t>Explain how the carbon skeletons of the amino acids are metabolized after nitrogen removal.</a:t>
            </a:r>
          </a:p>
          <a:p>
            <a:pPr marL="457200" indent="-457200">
              <a:lnSpc>
                <a:spcPct val="110000"/>
              </a:lnSpc>
              <a:spcBef>
                <a:spcPts val="624"/>
              </a:spcBef>
              <a:buFont typeface="+mj-lt"/>
              <a:buAutoNum type="arabicPeriod"/>
            </a:pPr>
            <a:r>
              <a:rPr lang="en-US" sz="2200" b="1" dirty="0" smtClean="0">
                <a:latin typeface="Arial" pitchFamily="34" charset="0"/>
                <a:cs typeface="Arial" pitchFamily="34" charset="0"/>
              </a:rPr>
              <a:t>Identify metabolic errors in amino acid degradation.</a:t>
            </a:r>
            <a:endParaRPr lang="en-US" sz="2200" b="1" dirty="0">
              <a:latin typeface="Arial" pitchFamily="34" charset="0"/>
              <a:cs typeface="Arial" pitchFamily="34" charset="0"/>
            </a:endParaRP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7171"/>
            <a:ext cx="8686800" cy="1383030"/>
          </a:xfrm>
        </p:spPr>
        <p:txBody>
          <a:bodyPr>
            <a:noAutofit/>
          </a:bodyPr>
          <a:lstStyle/>
          <a:p>
            <a:r>
              <a:rPr lang="en-US" dirty="0">
                <a:solidFill>
                  <a:srgbClr val="843C0C"/>
                </a:solidFill>
                <a:latin typeface="Arial" pitchFamily="34" charset="0"/>
                <a:cs typeface="Arial" pitchFamily="34" charset="0"/>
              </a:rPr>
              <a:t>Alpha-amino Groups Are Converted into Ammonium Ions by the Oxidative Deamination of Glutamate </a:t>
            </a:r>
            <a:r>
              <a:rPr lang="en-US" dirty="0" smtClean="0">
                <a:solidFill>
                  <a:srgbClr val="843C0C"/>
                </a:solidFill>
                <a:latin typeface="Arial" pitchFamily="34" charset="0"/>
                <a:cs typeface="Arial" pitchFamily="34" charset="0"/>
              </a:rPr>
              <a:t>(3/3</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780377"/>
            <a:ext cx="8229600" cy="1005839"/>
          </a:xfrm>
        </p:spPr>
        <p:txBody>
          <a:bodyPr>
            <a:normAutofit/>
          </a:bodyPr>
          <a:lstStyle/>
          <a:p>
            <a:r>
              <a:rPr lang="en-US" dirty="0">
                <a:solidFill>
                  <a:prstClr val="black"/>
                </a:solidFill>
                <a:latin typeface="Arial" pitchFamily="34" charset="0"/>
                <a:cs typeface="Arial" pitchFamily="34" charset="0"/>
              </a:rPr>
              <a:t>The coupled reactions of aminotransferases and glutamate </a:t>
            </a:r>
            <a:r>
              <a:rPr lang="en-US" dirty="0" err="1">
                <a:solidFill>
                  <a:prstClr val="black"/>
                </a:solidFill>
                <a:latin typeface="Arial" pitchFamily="34" charset="0"/>
                <a:cs typeface="Arial" pitchFamily="34" charset="0"/>
              </a:rPr>
              <a:t>dehydrogenase</a:t>
            </a:r>
            <a:r>
              <a:rPr lang="en-US" dirty="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are</a:t>
            </a:r>
            <a:endParaRPr lang="en-US" dirty="0" smtClean="0">
              <a:latin typeface="Arial" pitchFamily="34" charset="0"/>
              <a:cs typeface="Arial" pitchFamily="34" charset="0"/>
            </a:endParaRPr>
          </a:p>
        </p:txBody>
      </p:sp>
      <p:pic>
        <p:nvPicPr>
          <p:cNvPr id="13" name="Picture 1" descr="A chemical reaction shows the coupled reactions of aminotransferases and glutamate dehydrogenase.&#10;Alpha-amino acid reacts with N A D superscript plus (or N A D P superscript plus) and water to yield alpha dash ketoacid, N H subscript 4 superscript plus, N A D H (or N A D P H), and a proton (H superscript plus). The reaction is in equilibrium. "/>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611463" y="2966393"/>
            <a:ext cx="7921074" cy="69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6"/>
          </p:nvPr>
        </p:nvSpPr>
        <p:spPr>
          <a:xfrm>
            <a:off x="457200" y="4254508"/>
            <a:ext cx="8229600" cy="927100"/>
          </a:xfrm>
        </p:spPr>
        <p:txBody>
          <a:bodyPr>
            <a:noAutofit/>
          </a:bodyPr>
          <a:lstStyle/>
          <a:p>
            <a:r>
              <a:rPr lang="en-US" dirty="0" smtClean="0">
                <a:solidFill>
                  <a:prstClr val="black"/>
                </a:solidFill>
                <a:latin typeface="Arial" pitchFamily="34" charset="0"/>
                <a:cs typeface="Arial" pitchFamily="34" charset="0"/>
              </a:rPr>
              <a:t>In terrestrial vertebrates, the ultimate fate of the NH</a:t>
            </a:r>
            <a:r>
              <a:rPr lang="en-US" baseline="-25000" dirty="0" smtClean="0">
                <a:solidFill>
                  <a:prstClr val="black"/>
                </a:solidFill>
                <a:latin typeface="Arial" pitchFamily="34" charset="0"/>
                <a:cs typeface="Arial" pitchFamily="34" charset="0"/>
              </a:rPr>
              <a:t>4</a:t>
            </a:r>
            <a:r>
              <a:rPr lang="en-US" baseline="30000" dirty="0" smtClean="0">
                <a:solidFill>
                  <a:prstClr val="black"/>
                </a:solidFill>
                <a:latin typeface="Arial" pitchFamily="34" charset="0"/>
                <a:cs typeface="Arial" pitchFamily="34" charset="0"/>
              </a:rPr>
              <a:t>+</a:t>
            </a:r>
            <a:r>
              <a:rPr lang="en-US" dirty="0" smtClean="0">
                <a:solidFill>
                  <a:prstClr val="black"/>
                </a:solidFill>
                <a:latin typeface="Arial" pitchFamily="34" charset="0"/>
                <a:cs typeface="Arial" pitchFamily="34" charset="0"/>
              </a:rPr>
              <a:t> is the formation of urea.</a:t>
            </a:r>
          </a:p>
        </p:txBody>
      </p:sp>
      <p:pic>
        <p:nvPicPr>
          <p:cNvPr id="12" name="Picture 2" descr="Interactions between amino acids to produce Urea are shown.&#10;Blue highlighted alpha-Amino acid gives alpha-Ketoacid as alpha-Ketoglutarate produces blue highlighted Glutamate. This reaction is reversible and the reverse reaction occurs alongside the conversion of N A D positive + H 2 O to N A D H + blue highlighted N H 4 plus, which further gives gives Urea, which is N H 2 C double bond O blue highlighted N H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9800" y="5084001"/>
            <a:ext cx="7144227" cy="13768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52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Mechanism: Pyridoxal </a:t>
            </a:r>
            <a:r>
              <a:rPr lang="en-US" dirty="0" smtClean="0">
                <a:solidFill>
                  <a:srgbClr val="843C0C"/>
                </a:solidFill>
                <a:latin typeface="Arial" pitchFamily="34" charset="0"/>
                <a:cs typeface="Arial" pitchFamily="34" charset="0"/>
              </a:rPr>
              <a:t>Phosphate Forms </a:t>
            </a:r>
            <a:r>
              <a:rPr lang="en-US" dirty="0">
                <a:solidFill>
                  <a:srgbClr val="843C0C"/>
                </a:solidFill>
                <a:latin typeface="Arial" pitchFamily="34" charset="0"/>
                <a:cs typeface="Arial" pitchFamily="34" charset="0"/>
              </a:rPr>
              <a:t>Schiff-base </a:t>
            </a:r>
            <a:r>
              <a:rPr lang="en-US" dirty="0" smtClean="0">
                <a:solidFill>
                  <a:srgbClr val="843C0C"/>
                </a:solidFill>
                <a:latin typeface="Arial" pitchFamily="34" charset="0"/>
                <a:cs typeface="Arial" pitchFamily="34" charset="0"/>
              </a:rPr>
              <a:t>Intermediates </a:t>
            </a:r>
            <a:r>
              <a:rPr lang="en-US" dirty="0">
                <a:solidFill>
                  <a:srgbClr val="843C0C"/>
                </a:solidFill>
                <a:latin typeface="Arial" pitchFamily="34" charset="0"/>
                <a:cs typeface="Arial" pitchFamily="34" charset="0"/>
              </a:rPr>
              <a:t>in </a:t>
            </a:r>
            <a:r>
              <a:rPr lang="en-US" dirty="0" smtClean="0">
                <a:solidFill>
                  <a:srgbClr val="843C0C"/>
                </a:solidFill>
                <a:latin typeface="Arial" pitchFamily="34" charset="0"/>
                <a:cs typeface="Arial" pitchFamily="34" charset="0"/>
              </a:rPr>
              <a:t>Aminotransferases (1/4)</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918410"/>
          </a:xfrm>
        </p:spPr>
        <p:txBody>
          <a:bodyPr>
            <a:normAutofit/>
          </a:bodyPr>
          <a:lstStyle/>
          <a:p>
            <a:r>
              <a:rPr lang="en-US" dirty="0">
                <a:solidFill>
                  <a:prstClr val="black"/>
                </a:solidFill>
                <a:latin typeface="Arial" pitchFamily="34" charset="0"/>
                <a:cs typeface="Arial" pitchFamily="34" charset="0"/>
              </a:rPr>
              <a:t>Aminotransferases require the coenzyme pyridoxal phosphate (PLP), a derivative of pyridoxine (vitamin B</a:t>
            </a:r>
            <a:r>
              <a:rPr lang="en-US" baseline="-25000" dirty="0">
                <a:solidFill>
                  <a:prstClr val="black"/>
                </a:solidFill>
                <a:latin typeface="Arial" pitchFamily="34" charset="0"/>
                <a:cs typeface="Arial" pitchFamily="34" charset="0"/>
              </a:rPr>
              <a:t>6</a:t>
            </a:r>
            <a:r>
              <a:rPr lang="en-US" dirty="0" smtClean="0">
                <a:solidFill>
                  <a:prstClr val="black"/>
                </a:solidFill>
                <a:latin typeface="Arial" pitchFamily="34" charset="0"/>
                <a:cs typeface="Arial" pitchFamily="34" charset="0"/>
              </a:rPr>
              <a:t>):</a:t>
            </a:r>
          </a:p>
        </p:txBody>
      </p:sp>
      <p:pic>
        <p:nvPicPr>
          <p:cNvPr id="14" name="Picture 2" descr="The molecular structure of Pyridoxine (vitamin B sub 6), O H C H 2 is further attached to a hexagonal ring with N attached at the center of third vertex in the clockwise direction.&#10;C H 2 O H is attached at the first vertex, O H is attached at the second vertex, and C H 3 is attached at the third vertex.&#10;The molecular structure of pyridoxal phosphate (PLP) is shown.&#10;The structure shows, P O 4 2 negative C H 2, is further attached to a hexagonal ring with N attached at the center of third vertex in the clockwise direction. C H O is attached at the first vertex, O H is attached at the second vertex, and C H 3 is attached at the third vertex."/>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307525" y="2661091"/>
            <a:ext cx="2528950" cy="219519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sz="quarter" idx="16"/>
          </p:nvPr>
        </p:nvSpPr>
        <p:spPr>
          <a:xfrm>
            <a:off x="457200" y="4918873"/>
            <a:ext cx="8229600" cy="524794"/>
          </a:xfrm>
        </p:spPr>
        <p:txBody>
          <a:bodyPr/>
          <a:lstStyle/>
          <a:p>
            <a:r>
              <a:rPr lang="en-US" dirty="0" smtClean="0">
                <a:solidFill>
                  <a:prstClr val="black"/>
                </a:solidFill>
                <a:latin typeface="Arial" pitchFamily="34" charset="0"/>
                <a:cs typeface="Arial" pitchFamily="34" charset="0"/>
              </a:rPr>
              <a:t>PLP exhibits </a:t>
            </a:r>
            <a:r>
              <a:rPr lang="en-US" dirty="0" err="1" smtClean="0">
                <a:solidFill>
                  <a:prstClr val="black"/>
                </a:solidFill>
                <a:latin typeface="Arial" pitchFamily="34" charset="0"/>
                <a:cs typeface="Arial" pitchFamily="34" charset="0"/>
              </a:rPr>
              <a:t>tautomeric</a:t>
            </a:r>
            <a:r>
              <a:rPr lang="en-US" dirty="0" smtClean="0">
                <a:solidFill>
                  <a:prstClr val="black"/>
                </a:solidFill>
                <a:latin typeface="Arial" pitchFamily="34" charset="0"/>
                <a:cs typeface="Arial" pitchFamily="34" charset="0"/>
              </a:rPr>
              <a:t> forms:</a:t>
            </a:r>
          </a:p>
        </p:txBody>
      </p:sp>
      <p:pic>
        <p:nvPicPr>
          <p:cNvPr id="15" name="Picture 3" descr="A reaction shows the interconversion between P L P (protonated) and P L P (phenolate).&#10;C H O is attached at the first vertex, O H is attached at the second vertex, and C H 3 is attached at the third vertex gives P L P (phenolate), P O 4 2 negative C H 2, is further attached to a hexagonal ring with N H plus attached at the center of third vertex in the clockwise direction. C H O is attached at the first vertex, O minus is attached at the second vertex, and C H 3 is attached at the third vertex."/>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490348" y="5527539"/>
            <a:ext cx="4163305" cy="113923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606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Mechanism: Pyridoxal Phosphate Forms Schiff-base Intermediates in Aminotransferases </a:t>
            </a:r>
            <a:r>
              <a:rPr lang="en-US" dirty="0" smtClean="0">
                <a:solidFill>
                  <a:srgbClr val="843C0C"/>
                </a:solidFill>
                <a:latin typeface="Arial" pitchFamily="34" charset="0"/>
                <a:cs typeface="Arial" pitchFamily="34" charset="0"/>
              </a:rPr>
              <a:t>(2/4</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2316479"/>
          </a:xfrm>
        </p:spPr>
        <p:txBody>
          <a:bodyPr>
            <a:normAutofit/>
          </a:bodyPr>
          <a:lstStyle/>
          <a:p>
            <a:pPr>
              <a:spcBef>
                <a:spcPts val="600"/>
              </a:spcBef>
              <a:spcAft>
                <a:spcPts val="600"/>
              </a:spcAft>
            </a:pPr>
            <a:r>
              <a:rPr lang="en-US" dirty="0">
                <a:solidFill>
                  <a:prstClr val="black"/>
                </a:solidFill>
                <a:latin typeface="Arial" pitchFamily="34" charset="0"/>
                <a:cs typeface="Arial" pitchFamily="34" charset="0"/>
              </a:rPr>
              <a:t>PLP forms a Schiff-base linkage with the ε-amino group at the enzyme active </a:t>
            </a:r>
            <a:r>
              <a:rPr lang="en-US" dirty="0" smtClean="0">
                <a:solidFill>
                  <a:prstClr val="black"/>
                </a:solidFill>
                <a:latin typeface="Arial" pitchFamily="34" charset="0"/>
                <a:cs typeface="Arial" pitchFamily="34" charset="0"/>
              </a:rPr>
              <a:t>site.</a:t>
            </a:r>
            <a:endParaRPr lang="en-US" dirty="0">
              <a:solidFill>
                <a:prstClr val="black"/>
              </a:solidFill>
              <a:latin typeface="Arial" pitchFamily="34" charset="0"/>
              <a:cs typeface="Arial" pitchFamily="34" charset="0"/>
            </a:endParaRPr>
          </a:p>
          <a:p>
            <a:pPr>
              <a:spcBef>
                <a:spcPts val="600"/>
              </a:spcBef>
              <a:spcAft>
                <a:spcPts val="600"/>
              </a:spcAft>
            </a:pPr>
            <a:r>
              <a:rPr lang="en-US" dirty="0" smtClean="0">
                <a:solidFill>
                  <a:prstClr val="black"/>
                </a:solidFill>
                <a:latin typeface="Arial" pitchFamily="34" charset="0"/>
                <a:cs typeface="Arial" pitchFamily="34" charset="0"/>
              </a:rPr>
              <a:t>A </a:t>
            </a:r>
            <a:r>
              <a:rPr lang="en-US" dirty="0">
                <a:solidFill>
                  <a:prstClr val="black"/>
                </a:solidFill>
                <a:latin typeface="Arial" pitchFamily="34" charset="0"/>
                <a:cs typeface="Arial" pitchFamily="34" charset="0"/>
              </a:rPr>
              <a:t>new Schiff-base linkage occurs upon amino acid binding. An internal </a:t>
            </a:r>
            <a:r>
              <a:rPr lang="en-US" dirty="0" err="1">
                <a:solidFill>
                  <a:prstClr val="black"/>
                </a:solidFill>
                <a:latin typeface="Arial" pitchFamily="34" charset="0"/>
                <a:cs typeface="Arial" pitchFamily="34" charset="0"/>
              </a:rPr>
              <a:t>aldimine</a:t>
            </a:r>
            <a:r>
              <a:rPr lang="en-US" dirty="0">
                <a:solidFill>
                  <a:prstClr val="black"/>
                </a:solidFill>
                <a:latin typeface="Arial" pitchFamily="34" charset="0"/>
                <a:cs typeface="Arial" pitchFamily="34" charset="0"/>
              </a:rPr>
              <a:t> is replaced with an external </a:t>
            </a:r>
            <a:r>
              <a:rPr lang="en-US" dirty="0" err="1" smtClean="0">
                <a:solidFill>
                  <a:prstClr val="black"/>
                </a:solidFill>
                <a:latin typeface="Arial" pitchFamily="34" charset="0"/>
                <a:cs typeface="Arial" pitchFamily="34" charset="0"/>
              </a:rPr>
              <a:t>aldimine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p:txBody>
      </p:sp>
      <p:pic>
        <p:nvPicPr>
          <p:cNvPr id="7" name="Picture 2" descr="An equilibrium reaction shows conversion of internal aldimine, O P O 3 2 minus C H 2, further attached to a benzene ring with N H plus at the center of fourth vertex in the clockwise direction.&#10;The third vertex is attached to C H 3, and second vertex is attached to O minus. The first vertex is attached to C H double bond N H plus. Further, N H plus is attached to C H 2 C H 2 C H 2  C H 2 C H 3 labeled as lysine. The C H double bond N H plus is labeled as Schiff base linkage (protonated). The internal aldimine in the presence of amino acid, R C N H 3 plus H C O O minus gives external aldimine, O P O 3 2 minus C H 2, further attached to a benzene ring with N H plus at the center of fourth vertex in the clockwise direction. The third vertex is attached to C H 3, and second vertex is attached to O minus. The first vertex is attached to C H double bond N H plus. Further, N H plus is attached to C H R C O O minus. Also it gives lysine, C H 3 C H 2 C H 2 C H 2 C H 2 N H 3 plu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3820427"/>
            <a:ext cx="6705046" cy="28587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76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Mechanism: Pyridoxal Phosphate Forms Schiff-base Intermediates in Aminotransferases </a:t>
            </a:r>
            <a:r>
              <a:rPr lang="en-US" dirty="0" smtClean="0">
                <a:solidFill>
                  <a:srgbClr val="843C0C"/>
                </a:solidFill>
                <a:latin typeface="Arial" pitchFamily="34" charset="0"/>
                <a:cs typeface="Arial" pitchFamily="34" charset="0"/>
              </a:rPr>
              <a:t>(3/4</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95897"/>
            <a:ext cx="5257800" cy="4587239"/>
          </a:xfrm>
        </p:spPr>
        <p:txBody>
          <a:bodyPr>
            <a:normAutofit/>
          </a:bodyPr>
          <a:lstStyle/>
          <a:p>
            <a:pPr>
              <a:spcAft>
                <a:spcPts val="1200"/>
              </a:spcAft>
            </a:pPr>
            <a:r>
              <a:rPr lang="en-US" dirty="0">
                <a:solidFill>
                  <a:prstClr val="black"/>
                </a:solidFill>
                <a:latin typeface="Arial" pitchFamily="34" charset="0"/>
                <a:cs typeface="Arial" pitchFamily="34" charset="0"/>
              </a:rPr>
              <a:t>The first half of the transamination reaction consist of three steps</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a:p>
            <a:pPr lvl="1">
              <a:spcAft>
                <a:spcPts val="1200"/>
              </a:spcAft>
              <a:buFontTx/>
              <a:buAutoNum type="arabicPeriod"/>
            </a:pPr>
            <a:r>
              <a:rPr lang="en-US" dirty="0" smtClean="0">
                <a:solidFill>
                  <a:prstClr val="black"/>
                </a:solidFill>
                <a:latin typeface="Arial" pitchFamily="34" charset="0"/>
                <a:cs typeface="Arial" pitchFamily="34" charset="0"/>
              </a:rPr>
              <a:t>The </a:t>
            </a:r>
            <a:r>
              <a:rPr lang="en-US" dirty="0">
                <a:solidFill>
                  <a:prstClr val="black"/>
                </a:solidFill>
                <a:latin typeface="Arial" pitchFamily="34" charset="0"/>
                <a:cs typeface="Arial" pitchFamily="34" charset="0"/>
              </a:rPr>
              <a:t>external </a:t>
            </a:r>
            <a:r>
              <a:rPr lang="en-US" dirty="0" err="1">
                <a:solidFill>
                  <a:prstClr val="black"/>
                </a:solidFill>
                <a:latin typeface="Arial" pitchFamily="34" charset="0"/>
                <a:cs typeface="Arial" pitchFamily="34" charset="0"/>
              </a:rPr>
              <a:t>aldimine</a:t>
            </a:r>
            <a:r>
              <a:rPr lang="en-US" dirty="0">
                <a:solidFill>
                  <a:prstClr val="black"/>
                </a:solidFill>
                <a:latin typeface="Arial" pitchFamily="34" charset="0"/>
                <a:cs typeface="Arial" pitchFamily="34" charset="0"/>
              </a:rPr>
              <a:t> loses a proton to form a </a:t>
            </a:r>
            <a:r>
              <a:rPr lang="en-US" dirty="0" err="1">
                <a:solidFill>
                  <a:prstClr val="black"/>
                </a:solidFill>
                <a:latin typeface="Arial" pitchFamily="34" charset="0"/>
                <a:cs typeface="Arial" pitchFamily="34" charset="0"/>
              </a:rPr>
              <a:t>quinonoid</a:t>
            </a:r>
            <a:r>
              <a:rPr lang="en-US" dirty="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intermediate.</a:t>
            </a:r>
            <a:endParaRPr lang="en-US" dirty="0">
              <a:solidFill>
                <a:prstClr val="black"/>
              </a:solidFill>
              <a:latin typeface="Arial" pitchFamily="34" charset="0"/>
              <a:cs typeface="Arial" pitchFamily="34" charset="0"/>
            </a:endParaRPr>
          </a:p>
          <a:p>
            <a:pPr lvl="1">
              <a:spcAft>
                <a:spcPts val="1200"/>
              </a:spcAft>
              <a:buFontTx/>
              <a:buAutoNum type="arabicPeriod"/>
            </a:pPr>
            <a:r>
              <a:rPr lang="en-US" dirty="0">
                <a:solidFill>
                  <a:prstClr val="black"/>
                </a:solidFill>
                <a:latin typeface="Arial" pitchFamily="34" charset="0"/>
                <a:cs typeface="Arial" pitchFamily="34" charset="0"/>
              </a:rPr>
              <a:t> </a:t>
            </a:r>
            <a:r>
              <a:rPr lang="en-US" dirty="0" err="1">
                <a:solidFill>
                  <a:prstClr val="black"/>
                </a:solidFill>
                <a:latin typeface="Arial" pitchFamily="34" charset="0"/>
                <a:cs typeface="Arial" pitchFamily="34" charset="0"/>
              </a:rPr>
              <a:t>Reprotonation</a:t>
            </a:r>
            <a:r>
              <a:rPr lang="en-US" dirty="0">
                <a:solidFill>
                  <a:prstClr val="black"/>
                </a:solidFill>
                <a:latin typeface="Arial" pitchFamily="34" charset="0"/>
                <a:cs typeface="Arial" pitchFamily="34" charset="0"/>
              </a:rPr>
              <a:t> yields a </a:t>
            </a:r>
            <a:r>
              <a:rPr lang="en-US" dirty="0" err="1" smtClean="0">
                <a:solidFill>
                  <a:prstClr val="black"/>
                </a:solidFill>
                <a:latin typeface="Arial" pitchFamily="34" charset="0"/>
                <a:cs typeface="Arial" pitchFamily="34" charset="0"/>
              </a:rPr>
              <a:t>ketimine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a:p>
            <a:pPr lvl="1">
              <a:spcAft>
                <a:spcPts val="1200"/>
              </a:spcAft>
              <a:buFontTx/>
              <a:buAutoNum type="arabicPeriod"/>
            </a:pPr>
            <a:r>
              <a:rPr lang="en-US" dirty="0" smtClean="0">
                <a:solidFill>
                  <a:prstClr val="black"/>
                </a:solidFill>
                <a:latin typeface="Arial" pitchFamily="34" charset="0"/>
                <a:cs typeface="Arial" pitchFamily="34" charset="0"/>
              </a:rPr>
              <a:t>The </a:t>
            </a:r>
            <a:r>
              <a:rPr lang="en-US" dirty="0" err="1">
                <a:solidFill>
                  <a:prstClr val="black"/>
                </a:solidFill>
                <a:latin typeface="Arial" pitchFamily="34" charset="0"/>
                <a:cs typeface="Arial" pitchFamily="34" charset="0"/>
              </a:rPr>
              <a:t>ketimine</a:t>
            </a:r>
            <a:r>
              <a:rPr lang="en-US" dirty="0">
                <a:solidFill>
                  <a:prstClr val="black"/>
                </a:solidFill>
                <a:latin typeface="Arial" pitchFamily="34" charset="0"/>
                <a:cs typeface="Arial" pitchFamily="34" charset="0"/>
              </a:rPr>
              <a:t> is hydrolyzed to yield the α-</a:t>
            </a:r>
            <a:r>
              <a:rPr lang="en-US" dirty="0" err="1">
                <a:solidFill>
                  <a:prstClr val="black"/>
                </a:solidFill>
                <a:latin typeface="Arial" pitchFamily="34" charset="0"/>
                <a:cs typeface="Arial" pitchFamily="34" charset="0"/>
              </a:rPr>
              <a:t>ketoacid</a:t>
            </a:r>
            <a:r>
              <a:rPr lang="en-US" dirty="0">
                <a:solidFill>
                  <a:prstClr val="black"/>
                </a:solidFill>
                <a:latin typeface="Arial" pitchFamily="34" charset="0"/>
                <a:cs typeface="Arial" pitchFamily="34" charset="0"/>
              </a:rPr>
              <a:t> product and a substituted enzyme intermediate, </a:t>
            </a:r>
            <a:r>
              <a:rPr lang="en-US" dirty="0" err="1">
                <a:solidFill>
                  <a:prstClr val="black"/>
                </a:solidFill>
                <a:latin typeface="Arial" pitchFamily="34" charset="0"/>
                <a:cs typeface="Arial" pitchFamily="34" charset="0"/>
              </a:rPr>
              <a:t>pyridoxamine</a:t>
            </a:r>
            <a:r>
              <a:rPr lang="en-US" dirty="0">
                <a:solidFill>
                  <a:prstClr val="black"/>
                </a:solidFill>
                <a:latin typeface="Arial" pitchFamily="34" charset="0"/>
                <a:cs typeface="Arial" pitchFamily="34" charset="0"/>
              </a:rPr>
              <a:t> phosphate (PMP</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p:txBody>
      </p:sp>
      <p:pic>
        <p:nvPicPr>
          <p:cNvPr id="7" name="Picture 2" descr="The structure of Pyridoxamine phosphate (P M P) is shown.&#10;The structure of Pyridoxamine phosphate (P M P) is P O 4 2 minus C H 2, is further attached to a hexagonal ring with N H plus at the center of fourth vertex in the clockwise direction."/>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0881" r="19417"/>
          <a:stretch/>
        </p:blipFill>
        <p:spPr bwMode="auto">
          <a:xfrm>
            <a:off x="5677792" y="2400020"/>
            <a:ext cx="3027970" cy="22357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97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rgbClr val="843C0C"/>
                </a:solidFill>
                <a:latin typeface="Arial" pitchFamily="34" charset="0"/>
                <a:cs typeface="Arial" pitchFamily="34" charset="0"/>
              </a:rPr>
              <a:t>Transamination </a:t>
            </a:r>
            <a:r>
              <a:rPr lang="en-US" dirty="0" smtClean="0">
                <a:solidFill>
                  <a:srgbClr val="843C0C"/>
                </a:solidFill>
                <a:latin typeface="Arial" pitchFamily="34" charset="0"/>
                <a:cs typeface="Arial" pitchFamily="34" charset="0"/>
              </a:rPr>
              <a:t>Mechanism</a:t>
            </a:r>
            <a:endParaRPr lang="en-US" dirty="0">
              <a:solidFill>
                <a:srgbClr val="843C0C"/>
              </a:solidFill>
              <a:latin typeface="Arial" pitchFamily="34" charset="0"/>
              <a:cs typeface="Arial" pitchFamily="34" charset="0"/>
            </a:endParaRPr>
          </a:p>
        </p:txBody>
      </p:sp>
      <p:pic>
        <p:nvPicPr>
          <p:cNvPr id="11" name="Picture 3" descr="The reactions that produce Pyridoxamine phosphate (PMP) from Aldinine are shown.&#10;Aldimine, O P O 3 2 negative C H 2, further attached to a benzene ring with N H positive at the center of fourth vertex in the clockwise direction. The third vertex is attached to C H 3, and second vertex is attached to O negative. The first vertex is attached to C H double bond N H positive. Further, N H positive is attached to C H R C O O negative. The Aldimine on removal of H positive, and this step is labeled as 1 gives Quinonoid intermediate, O P O 3 2 negative C H 2, further attached to a benzene ring with N H positive at the center of fourth vertex in the clockwise direction. The third vertex is attached to C H 3, and second vertex is attached to O negative. The first vertex is attached to double bond C H N H positive. Further, N H positive is attached to double bond C R C O O negative. The step 2 displays addition of H positive to Quinonoid&#10;intermediate gives Ketimine, O P O 3 2 negative C H 2, further attached to a benzene ring with N H positive at the center of fourth vertex in the clockwise direction. The third vertex is attached to C H 3, and second vertex is attached to O negative. The first vertex is attached to C H 2 N H positive. Further, N H positive is attached to double bond C R C O O negative. The step 3 displays on addition of H 2 O, Ketimine gives Pyridoxamine phosphate ( P M P), O P O 3 2 negative C H 2, further attached to a benzene ring with N H positive at the center of fourth vertex in the clockwise direction. The third vertex is attached to C H 3, and second vertex is attached to O negative. The first vertex is attached to C H 2 N H 3 positive. It also gives R C O C O O negativ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41321" y="2455468"/>
            <a:ext cx="8661358" cy="248481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551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Mechanism: Pyridoxal Phosphate Forms Schiff-base Intermediates in Aminotransferases </a:t>
            </a:r>
            <a:r>
              <a:rPr lang="en-US" dirty="0" smtClean="0">
                <a:solidFill>
                  <a:srgbClr val="843C0C"/>
                </a:solidFill>
                <a:latin typeface="Arial" pitchFamily="34" charset="0"/>
                <a:cs typeface="Arial" pitchFamily="34" charset="0"/>
              </a:rPr>
              <a:t>(4/4</a:t>
            </a:r>
            <a:r>
              <a:rPr lang="en-US" dirty="0">
                <a:solidFill>
                  <a:srgbClr val="843C0C"/>
                </a:solidFill>
                <a:latin typeface="Arial" pitchFamily="34" charset="0"/>
                <a:cs typeface="Arial" pitchFamily="34" charset="0"/>
              </a:rPr>
              <a:t>)</a:t>
            </a:r>
            <a:endParaRPr lang="en-US" dirty="0"/>
          </a:p>
        </p:txBody>
      </p:sp>
      <p:sp>
        <p:nvSpPr>
          <p:cNvPr id="5" name="Content Placeholder 4"/>
          <p:cNvSpPr>
            <a:spLocks noGrp="1"/>
          </p:cNvSpPr>
          <p:nvPr>
            <p:ph idx="1"/>
          </p:nvPr>
        </p:nvSpPr>
        <p:spPr>
          <a:xfrm>
            <a:off x="457200" y="1600201"/>
            <a:ext cx="8229600" cy="1319462"/>
          </a:xfrm>
        </p:spPr>
        <p:txBody>
          <a:bodyPr/>
          <a:lstStyle/>
          <a:p>
            <a:r>
              <a:rPr lang="en-US" dirty="0">
                <a:solidFill>
                  <a:prstClr val="black"/>
                </a:solidFill>
                <a:latin typeface="Arial" pitchFamily="34" charset="0"/>
                <a:cs typeface="Arial" pitchFamily="34" charset="0"/>
              </a:rPr>
              <a:t>The second half of the reaction is the reverse of the first half</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a:p>
            <a:pPr lvl="1">
              <a:buFont typeface="Arial" pitchFamily="34" charset="0"/>
              <a:buChar char="–"/>
            </a:pPr>
            <a:r>
              <a:rPr lang="en-US" dirty="0">
                <a:solidFill>
                  <a:prstClr val="black"/>
                </a:solidFill>
                <a:latin typeface="Arial" pitchFamily="34" charset="0"/>
                <a:cs typeface="Arial" pitchFamily="34" charset="0"/>
              </a:rPr>
              <a:t>First half</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p:txBody>
      </p:sp>
      <p:pic>
        <p:nvPicPr>
          <p:cNvPr id="13" name="Picture 6" descr="Amino acid subscript 1 reacts with E dash P L P to yield alpha-ketoacid subscript 1, and E dash P M P. The reaction is in equilibrium. "/>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810781" y="2892347"/>
            <a:ext cx="5522439" cy="46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6"/>
          </p:nvPr>
        </p:nvSpPr>
        <p:spPr>
          <a:xfrm>
            <a:off x="457200" y="3392297"/>
            <a:ext cx="8229600" cy="433714"/>
          </a:xfrm>
        </p:spPr>
        <p:txBody>
          <a:bodyPr>
            <a:normAutofit/>
          </a:bodyPr>
          <a:lstStyle/>
          <a:p>
            <a:pPr lvl="1">
              <a:buFont typeface="Arial" pitchFamily="34" charset="0"/>
              <a:buChar char="–"/>
            </a:pPr>
            <a:r>
              <a:rPr lang="en-US" dirty="0">
                <a:solidFill>
                  <a:prstClr val="black"/>
                </a:solidFill>
                <a:latin typeface="Arial" pitchFamily="34" charset="0"/>
                <a:cs typeface="Arial" pitchFamily="34" charset="0"/>
              </a:rPr>
              <a:t>Second half:</a:t>
            </a:r>
          </a:p>
        </p:txBody>
      </p:sp>
      <p:pic>
        <p:nvPicPr>
          <p:cNvPr id="14" name="Picture 9" descr="Alpha dash ketoacid subscript 2 reacts with E dash P M P to yield amino acid subscript 2, and E dash P L P. The reaction is in equilibrium. "/>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465628" y="3865446"/>
            <a:ext cx="6212745" cy="5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4616535"/>
            <a:ext cx="8418513" cy="550862"/>
          </a:xfrm>
        </p:spPr>
        <p:txBody>
          <a:bodyPr>
            <a:normAutofit/>
          </a:bodyPr>
          <a:lstStyle/>
          <a:p>
            <a:r>
              <a:rPr lang="en-US" dirty="0">
                <a:solidFill>
                  <a:prstClr val="black"/>
                </a:solidFill>
                <a:latin typeface="Arial" pitchFamily="34" charset="0"/>
                <a:cs typeface="Arial" pitchFamily="34" charset="0"/>
              </a:rPr>
              <a:t>The sum of these reactions </a:t>
            </a:r>
            <a:r>
              <a:rPr lang="en-US" dirty="0" smtClean="0">
                <a:solidFill>
                  <a:prstClr val="black"/>
                </a:solidFill>
                <a:latin typeface="Arial" pitchFamily="34" charset="0"/>
                <a:cs typeface="Arial" pitchFamily="34" charset="0"/>
              </a:rPr>
              <a:t>is</a:t>
            </a:r>
            <a:endParaRPr lang="en-US" dirty="0">
              <a:solidFill>
                <a:prstClr val="black"/>
              </a:solidFill>
              <a:latin typeface="Arial" pitchFamily="34" charset="0"/>
              <a:cs typeface="Arial" pitchFamily="34" charset="0"/>
            </a:endParaRPr>
          </a:p>
        </p:txBody>
      </p:sp>
      <p:pic>
        <p:nvPicPr>
          <p:cNvPr id="15" name="Picture 12" descr="Amino acid subscript 1 reacts with alpha dash ketoacid subscript 2 to yield amino acid subscript 2, and alpha-ketoacid subscript 1. The reaction is in equilibrium. "/>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1350577" y="5309340"/>
            <a:ext cx="6442846" cy="55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514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Aspartate </a:t>
            </a:r>
            <a:r>
              <a:rPr lang="en-US" dirty="0" smtClean="0">
                <a:solidFill>
                  <a:srgbClr val="843C0C"/>
                </a:solidFill>
                <a:latin typeface="Arial" pitchFamily="34" charset="0"/>
                <a:cs typeface="Arial" pitchFamily="34" charset="0"/>
              </a:rPr>
              <a:t>Aminotransferase Is </a:t>
            </a:r>
            <a:r>
              <a:rPr lang="en-US" dirty="0">
                <a:solidFill>
                  <a:srgbClr val="843C0C"/>
                </a:solidFill>
                <a:latin typeface="Arial" pitchFamily="34" charset="0"/>
                <a:cs typeface="Arial" pitchFamily="34" charset="0"/>
              </a:rPr>
              <a:t>an </a:t>
            </a:r>
            <a:r>
              <a:rPr lang="en-US" dirty="0" smtClean="0">
                <a:solidFill>
                  <a:srgbClr val="843C0C"/>
                </a:solidFill>
                <a:latin typeface="Arial" pitchFamily="34" charset="0"/>
                <a:cs typeface="Arial" pitchFamily="34" charset="0"/>
              </a:rPr>
              <a:t>Archetypal Pyridoxal-dependent</a:t>
            </a:r>
            <a:r>
              <a:rPr lang="en-US" baseline="0" dirty="0" smtClean="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Transaminase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2025503"/>
            <a:ext cx="8229600" cy="2440172"/>
          </a:xfrm>
        </p:spPr>
        <p:txBody>
          <a:bodyPr>
            <a:normAutofit/>
          </a:bodyPr>
          <a:lstStyle/>
          <a:p>
            <a:pPr>
              <a:spcAft>
                <a:spcPts val="1200"/>
              </a:spcAft>
            </a:pPr>
            <a:r>
              <a:rPr lang="en-US" dirty="0">
                <a:solidFill>
                  <a:prstClr val="black"/>
                </a:solidFill>
                <a:latin typeface="Arial" pitchFamily="34" charset="0"/>
                <a:cs typeface="Arial" pitchFamily="34" charset="0"/>
              </a:rPr>
              <a:t>Mitochondrial aspartate aminotransferase functions as a dimer. PLP is bound to lysine 258 in a Schiff-base </a:t>
            </a:r>
            <a:r>
              <a:rPr lang="en-US" dirty="0" smtClean="0">
                <a:solidFill>
                  <a:prstClr val="black"/>
                </a:solidFill>
                <a:latin typeface="Arial" pitchFamily="34" charset="0"/>
                <a:cs typeface="Arial" pitchFamily="34" charset="0"/>
              </a:rPr>
              <a:t>linkage.</a:t>
            </a:r>
            <a:endParaRPr lang="en-US" dirty="0">
              <a:solidFill>
                <a:prstClr val="black"/>
              </a:solidFill>
              <a:latin typeface="Arial" pitchFamily="34" charset="0"/>
              <a:cs typeface="Arial" pitchFamily="34" charset="0"/>
            </a:endParaRPr>
          </a:p>
          <a:p>
            <a:pPr>
              <a:spcAft>
                <a:spcPts val="1200"/>
              </a:spcAft>
            </a:pPr>
            <a:r>
              <a:rPr lang="en-US" dirty="0">
                <a:solidFill>
                  <a:prstClr val="black"/>
                </a:solidFill>
                <a:latin typeface="Arial" pitchFamily="34" charset="0"/>
                <a:cs typeface="Arial" pitchFamily="34" charset="0"/>
              </a:rPr>
              <a:t>PLP is found in a pocket near the interface of the two </a:t>
            </a:r>
            <a:r>
              <a:rPr lang="en-US" dirty="0" smtClean="0">
                <a:solidFill>
                  <a:prstClr val="black"/>
                </a:solidFill>
                <a:latin typeface="Arial" pitchFamily="34" charset="0"/>
                <a:cs typeface="Arial" pitchFamily="34" charset="0"/>
              </a:rPr>
              <a:t>subunits.</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63688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Aspartate </a:t>
            </a:r>
            <a:r>
              <a:rPr lang="en-US" dirty="0" smtClean="0">
                <a:solidFill>
                  <a:srgbClr val="843C0C"/>
                </a:solidFill>
                <a:latin typeface="Arial" pitchFamily="34" charset="0"/>
                <a:cs typeface="Arial" pitchFamily="34" charset="0"/>
              </a:rPr>
              <a:t>Aminotransferase</a:t>
            </a:r>
            <a:endParaRPr lang="en-US" dirty="0">
              <a:solidFill>
                <a:srgbClr val="843C0C"/>
              </a:solidFill>
              <a:latin typeface="Arial" pitchFamily="34" charset="0"/>
              <a:cs typeface="Arial" pitchFamily="34" charset="0"/>
            </a:endParaRPr>
          </a:p>
        </p:txBody>
      </p:sp>
      <p:pic>
        <p:nvPicPr>
          <p:cNvPr id="13" name="Picture 2" descr="The structure of Aspartate aminotransferase is shown with a callout showing a Schiff base linkage and other details of the structure of Pyridoxal phosphate (P L P).&#10;A ribbon structure with green helices at the top and yellow helices at the bottom is shown. A callout points to a structure on the right labeled as Pyridoxal phosphate (P L P). This structure has a ball and stick representation of the molecule with a Schiff base linkage, Lys 258, and Arg 386 label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727847"/>
            <a:ext cx="7375551" cy="44186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481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Blood </a:t>
            </a:r>
            <a:r>
              <a:rPr lang="en-US" dirty="0" smtClean="0">
                <a:solidFill>
                  <a:srgbClr val="843C0C"/>
                </a:solidFill>
                <a:latin typeface="Arial" pitchFamily="34" charset="0"/>
                <a:cs typeface="Arial" pitchFamily="34" charset="0"/>
              </a:rPr>
              <a:t>Levels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Aminotransferases Serve </a:t>
            </a:r>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Diagnostic Function</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lstStyle/>
          <a:p>
            <a:pPr>
              <a:spcAft>
                <a:spcPts val="1200"/>
              </a:spcAft>
            </a:pPr>
            <a:r>
              <a:rPr lang="en-US" dirty="0">
                <a:solidFill>
                  <a:prstClr val="black"/>
                </a:solidFill>
                <a:latin typeface="Arial" pitchFamily="34" charset="0"/>
                <a:cs typeface="Arial" pitchFamily="34" charset="0"/>
              </a:rPr>
              <a:t>The presence of alanine aminotransferase and aspartate aminotransferase in the blood indicates that liver damage has </a:t>
            </a:r>
            <a:r>
              <a:rPr lang="en-US" dirty="0" smtClean="0">
                <a:solidFill>
                  <a:prstClr val="black"/>
                </a:solidFill>
                <a:latin typeface="Arial" pitchFamily="34" charset="0"/>
                <a:cs typeface="Arial" pitchFamily="34" charset="0"/>
              </a:rPr>
              <a:t>occurred.</a:t>
            </a:r>
            <a:endParaRPr lang="en-US" dirty="0">
              <a:solidFill>
                <a:prstClr val="black"/>
              </a:solidFill>
              <a:latin typeface="Arial" pitchFamily="34" charset="0"/>
              <a:cs typeface="Arial" pitchFamily="34" charset="0"/>
            </a:endParaRPr>
          </a:p>
          <a:p>
            <a:pPr>
              <a:spcAft>
                <a:spcPts val="1200"/>
              </a:spcAft>
            </a:pPr>
            <a:r>
              <a:rPr lang="en-US" dirty="0">
                <a:solidFill>
                  <a:prstClr val="black"/>
                </a:solidFill>
                <a:latin typeface="Arial" pitchFamily="34" charset="0"/>
                <a:cs typeface="Arial" pitchFamily="34" charset="0"/>
              </a:rPr>
              <a:t>Viral hepatitis and alcohol abuse can damage liver cells such that cellular proteins, including the aminotransferases, leak into the </a:t>
            </a:r>
            <a:r>
              <a:rPr lang="en-US" dirty="0" smtClean="0">
                <a:solidFill>
                  <a:prstClr val="black"/>
                </a:solidFill>
                <a:latin typeface="Arial" pitchFamily="34" charset="0"/>
                <a:cs typeface="Arial" pitchFamily="34" charset="0"/>
              </a:rPr>
              <a:t>blood.</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82621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Pyridoxal </a:t>
            </a:r>
            <a:r>
              <a:rPr lang="en-US" dirty="0" smtClean="0">
                <a:solidFill>
                  <a:srgbClr val="843C0C"/>
                </a:solidFill>
                <a:latin typeface="Arial" pitchFamily="34" charset="0"/>
                <a:cs typeface="Arial" pitchFamily="34" charset="0"/>
              </a:rPr>
              <a:t>Phosphate Enzymes Catalyze </a:t>
            </a:r>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Wide Array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Reactions (1/2)</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5257800"/>
          </a:xfrm>
        </p:spPr>
        <p:txBody>
          <a:bodyPr>
            <a:normAutofit/>
          </a:bodyPr>
          <a:lstStyle/>
          <a:p>
            <a:pPr>
              <a:spcBef>
                <a:spcPts val="600"/>
              </a:spcBef>
              <a:spcAft>
                <a:spcPts val="600"/>
              </a:spcAft>
            </a:pPr>
            <a:r>
              <a:rPr lang="en-US" dirty="0">
                <a:solidFill>
                  <a:prstClr val="black"/>
                </a:solidFill>
                <a:latin typeface="Arial" pitchFamily="34" charset="0"/>
                <a:cs typeface="Arial" pitchFamily="34" charset="0"/>
              </a:rPr>
              <a:t>PLP-dependent enzymes catalyze </a:t>
            </a:r>
            <a:r>
              <a:rPr lang="en-US" dirty="0" err="1">
                <a:solidFill>
                  <a:prstClr val="black"/>
                </a:solidFill>
                <a:latin typeface="Arial" pitchFamily="34" charset="0"/>
                <a:cs typeface="Arial" pitchFamily="34" charset="0"/>
              </a:rPr>
              <a:t>decarboxylations</a:t>
            </a:r>
            <a:r>
              <a:rPr lang="en-US" dirty="0">
                <a:solidFill>
                  <a:prstClr val="black"/>
                </a:solidFill>
                <a:latin typeface="Arial" pitchFamily="34" charset="0"/>
                <a:cs typeface="Arial" pitchFamily="34" charset="0"/>
              </a:rPr>
              <a:t>, </a:t>
            </a:r>
            <a:r>
              <a:rPr lang="en-US" dirty="0" err="1">
                <a:solidFill>
                  <a:prstClr val="black"/>
                </a:solidFill>
                <a:latin typeface="Arial" pitchFamily="34" charset="0"/>
                <a:cs typeface="Arial" pitchFamily="34" charset="0"/>
              </a:rPr>
              <a:t>deaminations</a:t>
            </a:r>
            <a:r>
              <a:rPr lang="en-US" dirty="0">
                <a:solidFill>
                  <a:prstClr val="black"/>
                </a:solidFill>
                <a:latin typeface="Arial" pitchFamily="34" charset="0"/>
                <a:cs typeface="Arial" pitchFamily="34" charset="0"/>
              </a:rPr>
              <a:t>, </a:t>
            </a:r>
            <a:r>
              <a:rPr lang="en-US" dirty="0" err="1">
                <a:solidFill>
                  <a:prstClr val="black"/>
                </a:solidFill>
                <a:latin typeface="Arial" pitchFamily="34" charset="0"/>
                <a:cs typeface="Arial" pitchFamily="34" charset="0"/>
              </a:rPr>
              <a:t>racemizations</a:t>
            </a:r>
            <a:r>
              <a:rPr lang="en-US" dirty="0">
                <a:solidFill>
                  <a:prstClr val="black"/>
                </a:solidFill>
                <a:latin typeface="Arial" pitchFamily="34" charset="0"/>
                <a:cs typeface="Arial" pitchFamily="34" charset="0"/>
              </a:rPr>
              <a:t>, and </a:t>
            </a:r>
            <a:r>
              <a:rPr lang="en-US" dirty="0" err="1">
                <a:solidFill>
                  <a:prstClr val="black"/>
                </a:solidFill>
                <a:latin typeface="Arial" pitchFamily="34" charset="0"/>
                <a:cs typeface="Arial" pitchFamily="34" charset="0"/>
              </a:rPr>
              <a:t>aldol</a:t>
            </a:r>
            <a:r>
              <a:rPr lang="en-US" dirty="0">
                <a:solidFill>
                  <a:prstClr val="black"/>
                </a:solidFill>
                <a:latin typeface="Arial" pitchFamily="34" charset="0"/>
                <a:cs typeface="Arial" pitchFamily="34" charset="0"/>
              </a:rPr>
              <a:t> cleavages at the α-carbon of amino acids. PLP-dependent enzymes also catalyze elimination and replacement reactions at the β-carbon and γ-carbon atom of amino </a:t>
            </a:r>
            <a:r>
              <a:rPr lang="en-US" dirty="0" smtClean="0">
                <a:solidFill>
                  <a:prstClr val="black"/>
                </a:solidFill>
                <a:latin typeface="Arial" pitchFamily="34" charset="0"/>
                <a:cs typeface="Arial" pitchFamily="34" charset="0"/>
              </a:rPr>
              <a:t>acids.</a:t>
            </a:r>
            <a:endParaRPr lang="en-US" dirty="0">
              <a:solidFill>
                <a:prstClr val="black"/>
              </a:solidFill>
              <a:latin typeface="Arial" pitchFamily="34" charset="0"/>
              <a:cs typeface="Arial" pitchFamily="34" charset="0"/>
            </a:endParaRPr>
          </a:p>
          <a:p>
            <a:pPr>
              <a:spcBef>
                <a:spcPts val="600"/>
              </a:spcBef>
              <a:spcAft>
                <a:spcPts val="600"/>
              </a:spcAft>
            </a:pPr>
            <a:r>
              <a:rPr lang="en-US" dirty="0">
                <a:solidFill>
                  <a:prstClr val="black"/>
                </a:solidFill>
                <a:latin typeface="Arial" pitchFamily="34" charset="0"/>
                <a:cs typeface="Arial" pitchFamily="34" charset="0"/>
              </a:rPr>
              <a:t>Common features of PLP </a:t>
            </a:r>
            <a:r>
              <a:rPr lang="en-US" dirty="0" smtClean="0">
                <a:solidFill>
                  <a:prstClr val="black"/>
                </a:solidFill>
                <a:latin typeface="Arial" pitchFamily="34" charset="0"/>
                <a:cs typeface="Arial" pitchFamily="34" charset="0"/>
              </a:rPr>
              <a:t>catalysis:</a:t>
            </a:r>
            <a:endParaRPr lang="en-US" dirty="0">
              <a:solidFill>
                <a:prstClr val="black"/>
              </a:solidFill>
              <a:latin typeface="Arial" pitchFamily="34" charset="0"/>
              <a:cs typeface="Arial" pitchFamily="34" charset="0"/>
            </a:endParaRPr>
          </a:p>
          <a:p>
            <a:pPr lvl="1">
              <a:spcBef>
                <a:spcPts val="600"/>
              </a:spcBef>
              <a:spcAft>
                <a:spcPts val="600"/>
              </a:spcAft>
              <a:buFontTx/>
              <a:buAutoNum type="arabicPeriod"/>
            </a:pPr>
            <a:r>
              <a:rPr lang="en-US" sz="2400" dirty="0" smtClean="0">
                <a:solidFill>
                  <a:prstClr val="black"/>
                </a:solidFill>
                <a:latin typeface="Arial" pitchFamily="34" charset="0"/>
                <a:cs typeface="Arial" pitchFamily="34" charset="0"/>
              </a:rPr>
              <a:t>A Schiff base is formed </a:t>
            </a:r>
            <a:r>
              <a:rPr lang="en-US" sz="2400" dirty="0">
                <a:solidFill>
                  <a:prstClr val="black"/>
                </a:solidFill>
                <a:latin typeface="Arial" pitchFamily="34" charset="0"/>
                <a:cs typeface="Arial" pitchFamily="34" charset="0"/>
              </a:rPr>
              <a:t>between a substrate amino group and </a:t>
            </a:r>
            <a:r>
              <a:rPr lang="en-US" sz="2400" dirty="0" smtClean="0">
                <a:solidFill>
                  <a:prstClr val="black"/>
                </a:solidFill>
                <a:latin typeface="Arial" pitchFamily="34" charset="0"/>
                <a:cs typeface="Arial" pitchFamily="34" charset="0"/>
              </a:rPr>
              <a:t>PLP.</a:t>
            </a:r>
            <a:endParaRPr lang="en-US" sz="2400" dirty="0">
              <a:solidFill>
                <a:prstClr val="black"/>
              </a:solidFill>
              <a:latin typeface="Arial" pitchFamily="34" charset="0"/>
              <a:cs typeface="Arial" pitchFamily="34" charset="0"/>
            </a:endParaRPr>
          </a:p>
          <a:p>
            <a:pPr lvl="1">
              <a:spcBef>
                <a:spcPts val="600"/>
              </a:spcBef>
              <a:spcAft>
                <a:spcPts val="600"/>
              </a:spcAft>
              <a:buFontTx/>
              <a:buAutoNum type="arabicPeriod"/>
            </a:pPr>
            <a:r>
              <a:rPr lang="en-US" sz="2400" dirty="0">
                <a:solidFill>
                  <a:prstClr val="black"/>
                </a:solidFill>
                <a:latin typeface="Arial" pitchFamily="34" charset="0"/>
                <a:cs typeface="Arial" pitchFamily="34" charset="0"/>
              </a:rPr>
              <a:t> PLP is an electrophilic </a:t>
            </a:r>
            <a:r>
              <a:rPr lang="en-US" sz="2400" dirty="0" smtClean="0">
                <a:solidFill>
                  <a:prstClr val="black"/>
                </a:solidFill>
                <a:latin typeface="Arial" pitchFamily="34" charset="0"/>
                <a:cs typeface="Arial" pitchFamily="34" charset="0"/>
              </a:rPr>
              <a:t>catalyst </a:t>
            </a:r>
            <a:r>
              <a:rPr lang="en-US" sz="2400" dirty="0">
                <a:solidFill>
                  <a:prstClr val="black"/>
                </a:solidFill>
                <a:latin typeface="Arial" pitchFamily="34" charset="0"/>
                <a:cs typeface="Arial" pitchFamily="34" charset="0"/>
              </a:rPr>
              <a:t>acting as an electron </a:t>
            </a:r>
            <a:r>
              <a:rPr lang="en-US" sz="2400" dirty="0" smtClean="0">
                <a:solidFill>
                  <a:prstClr val="black"/>
                </a:solidFill>
                <a:latin typeface="Arial" pitchFamily="34" charset="0"/>
                <a:cs typeface="Arial" pitchFamily="34" charset="0"/>
              </a:rPr>
              <a:t>sink.</a:t>
            </a:r>
            <a:endParaRPr lang="en-US" sz="2400" dirty="0">
              <a:solidFill>
                <a:prstClr val="black"/>
              </a:solidFill>
              <a:latin typeface="Arial" pitchFamily="34" charset="0"/>
              <a:cs typeface="Arial" pitchFamily="34" charset="0"/>
            </a:endParaRPr>
          </a:p>
          <a:p>
            <a:pPr lvl="1">
              <a:spcBef>
                <a:spcPts val="600"/>
              </a:spcBef>
              <a:spcAft>
                <a:spcPts val="600"/>
              </a:spcAft>
              <a:buFontTx/>
              <a:buAutoNum type="arabicPeriod"/>
            </a:pPr>
            <a:r>
              <a:rPr lang="en-US" sz="2400" dirty="0" smtClean="0">
                <a:solidFill>
                  <a:prstClr val="black"/>
                </a:solidFill>
                <a:latin typeface="Arial" pitchFamily="34" charset="0"/>
                <a:cs typeface="Arial" pitchFamily="34" charset="0"/>
              </a:rPr>
              <a:t>The </a:t>
            </a:r>
            <a:r>
              <a:rPr lang="en-US" sz="2400" dirty="0">
                <a:solidFill>
                  <a:prstClr val="black"/>
                </a:solidFill>
                <a:latin typeface="Arial" pitchFamily="34" charset="0"/>
                <a:cs typeface="Arial" pitchFamily="34" charset="0"/>
              </a:rPr>
              <a:t>product Schiff base is cleaved at the completion of the </a:t>
            </a:r>
            <a:r>
              <a:rPr lang="en-US" sz="2400" dirty="0" smtClean="0">
                <a:solidFill>
                  <a:prstClr val="black"/>
                </a:solidFill>
                <a:latin typeface="Arial" pitchFamily="34" charset="0"/>
                <a:cs typeface="Arial" pitchFamily="34" charset="0"/>
              </a:rPr>
              <a:t>reaction.</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89391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Ch.23 Outline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spcBef>
                <a:spcPts val="624"/>
              </a:spcBef>
              <a:spcAft>
                <a:spcPts val="1200"/>
              </a:spcAft>
            </a:pPr>
            <a:r>
              <a:rPr lang="en-US" sz="2200" b="1" dirty="0" smtClean="0">
                <a:latin typeface="Arial" pitchFamily="34" charset="0"/>
                <a:cs typeface="Arial" pitchFamily="34" charset="0"/>
              </a:rPr>
              <a:t>23.1 Proteins Are Degraded to Amino Acids</a:t>
            </a:r>
          </a:p>
          <a:p>
            <a:pPr>
              <a:spcBef>
                <a:spcPts val="624"/>
              </a:spcBef>
              <a:spcAft>
                <a:spcPts val="1200"/>
              </a:spcAft>
            </a:pPr>
            <a:r>
              <a:rPr lang="en-US" sz="2200" b="1" dirty="0" smtClean="0">
                <a:latin typeface="Arial" pitchFamily="34" charset="0"/>
                <a:cs typeface="Arial" pitchFamily="34" charset="0"/>
              </a:rPr>
              <a:t>23.2 Protein Turnover Is Tightly Regulated</a:t>
            </a:r>
          </a:p>
          <a:p>
            <a:pPr>
              <a:spcBef>
                <a:spcPts val="624"/>
              </a:spcBef>
              <a:spcAft>
                <a:spcPts val="1200"/>
              </a:spcAft>
            </a:pPr>
            <a:r>
              <a:rPr lang="en-US" sz="2200" b="1" dirty="0" smtClean="0">
                <a:latin typeface="Arial" pitchFamily="34" charset="0"/>
                <a:cs typeface="Arial" pitchFamily="34" charset="0"/>
              </a:rPr>
              <a:t>23.3 The First Step in Amino Acid Degradation Is the Removal of Nitrogen</a:t>
            </a:r>
          </a:p>
          <a:p>
            <a:pPr>
              <a:spcBef>
                <a:spcPts val="624"/>
              </a:spcBef>
              <a:spcAft>
                <a:spcPts val="1200"/>
              </a:spcAft>
            </a:pPr>
            <a:r>
              <a:rPr lang="en-US" sz="2200" b="1" dirty="0" smtClean="0">
                <a:latin typeface="Arial" pitchFamily="34" charset="0"/>
                <a:cs typeface="Arial" pitchFamily="34" charset="0"/>
              </a:rPr>
              <a:t>23.4 Ammonium Ion Is Converted into Urea in Most Terrestrial Vertebrates</a:t>
            </a:r>
          </a:p>
          <a:p>
            <a:pPr>
              <a:spcBef>
                <a:spcPts val="624"/>
              </a:spcBef>
              <a:spcAft>
                <a:spcPts val="1200"/>
              </a:spcAft>
            </a:pPr>
            <a:r>
              <a:rPr lang="en-US" sz="2200" b="1" dirty="0" smtClean="0">
                <a:latin typeface="Arial" pitchFamily="34" charset="0"/>
                <a:cs typeface="Arial" pitchFamily="34" charset="0"/>
              </a:rPr>
              <a:t>23.5 Carbon Atoms of Degraded Amino Acids Emerge as Major Metabolic Intermediates</a:t>
            </a:r>
          </a:p>
          <a:p>
            <a:pPr>
              <a:spcBef>
                <a:spcPts val="624"/>
              </a:spcBef>
              <a:spcAft>
                <a:spcPts val="1200"/>
              </a:spcAft>
            </a:pPr>
            <a:r>
              <a:rPr lang="en-US" sz="2200" b="1" dirty="0" smtClean="0">
                <a:latin typeface="Arial" pitchFamily="34" charset="0"/>
                <a:cs typeface="Arial" pitchFamily="34" charset="0"/>
              </a:rPr>
              <a:t>23.6 Inborn Errors of Metabolism Can Disrupt Amino Acid Degradation</a:t>
            </a:r>
          </a:p>
        </p:txBody>
      </p:sp>
    </p:spTree>
    <p:extLst>
      <p:ext uri="{BB962C8B-B14F-4D97-AF65-F5344CB8AC3E}">
        <p14:creationId xmlns:p14="http://schemas.microsoft.com/office/powerpoint/2010/main" val="364736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Bond </a:t>
            </a:r>
            <a:r>
              <a:rPr lang="en-US" dirty="0" smtClean="0">
                <a:solidFill>
                  <a:srgbClr val="843C0C"/>
                </a:solidFill>
                <a:latin typeface="Arial" pitchFamily="34" charset="0"/>
                <a:cs typeface="Arial" pitchFamily="34" charset="0"/>
              </a:rPr>
              <a:t>Cleavage </a:t>
            </a:r>
            <a:r>
              <a:rPr lang="en-US" dirty="0">
                <a:solidFill>
                  <a:srgbClr val="843C0C"/>
                </a:solidFill>
                <a:latin typeface="Arial" pitchFamily="34" charset="0"/>
                <a:cs typeface="Arial" pitchFamily="34" charset="0"/>
              </a:rPr>
              <a:t>by PLP </a:t>
            </a:r>
            <a:r>
              <a:rPr lang="en-US" dirty="0" smtClean="0">
                <a:solidFill>
                  <a:srgbClr val="843C0C"/>
                </a:solidFill>
                <a:latin typeface="Arial" pitchFamily="34" charset="0"/>
                <a:cs typeface="Arial" pitchFamily="34" charset="0"/>
              </a:rPr>
              <a:t>Enzymes</a:t>
            </a:r>
            <a:endParaRPr lang="en-US" dirty="0">
              <a:solidFill>
                <a:srgbClr val="843C0C"/>
              </a:solidFill>
              <a:latin typeface="Arial" pitchFamily="34" charset="0"/>
              <a:cs typeface="Arial" pitchFamily="34" charset="0"/>
            </a:endParaRPr>
          </a:p>
        </p:txBody>
      </p:sp>
      <p:pic>
        <p:nvPicPr>
          <p:cNvPr id="13" name="Picture 2" descr="An illustration shows bond cleavage by P L P enzymes.&#10;The molecular structure is as follows. P O 4 2 minus C H 2, is further attached to a hexagonal ring with N H plus at the center of fourth vertex in the clockwise direction. The third vertex is attached to C H 3, and second vertex is attached to O minus. The first vertex is attached to C H double bond N H plus, further attached to C H R C O O minus. The C H bond is labeled as a, C C O O minus bond is labeled as b, and C R bond is labeled as c."/>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762760"/>
            <a:ext cx="7215391" cy="463355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34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Pyridoxal Phosphate Enzymes Catalyze a Wide Array of Reactions </a:t>
            </a:r>
            <a:r>
              <a:rPr lang="en-US" dirty="0" smtClean="0">
                <a:solidFill>
                  <a:srgbClr val="843C0C"/>
                </a:solidFill>
                <a:latin typeface="Arial" pitchFamily="34" charset="0"/>
                <a:cs typeface="Arial" pitchFamily="34" charset="0"/>
              </a:rPr>
              <a:t>(2/2</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4" name="Content Placeholder 3"/>
          <p:cNvSpPr>
            <a:spLocks noGrp="1"/>
          </p:cNvSpPr>
          <p:nvPr>
            <p:ph idx="1"/>
          </p:nvPr>
        </p:nvSpPr>
        <p:spPr>
          <a:xfrm>
            <a:off x="457200" y="1940442"/>
            <a:ext cx="8229600" cy="2238153"/>
          </a:xfrm>
        </p:spPr>
        <p:txBody>
          <a:bodyPr>
            <a:normAutofit/>
          </a:bodyPr>
          <a:lstStyle/>
          <a:p>
            <a:pPr>
              <a:spcBef>
                <a:spcPts val="600"/>
              </a:spcBef>
              <a:spcAft>
                <a:spcPts val="1200"/>
              </a:spcAft>
            </a:pPr>
            <a:r>
              <a:rPr lang="en-US" dirty="0">
                <a:solidFill>
                  <a:prstClr val="black"/>
                </a:solidFill>
                <a:latin typeface="Arial" pitchFamily="34" charset="0"/>
                <a:cs typeface="Arial" pitchFamily="34" charset="0"/>
              </a:rPr>
              <a:t>The bond to be broken in the substrate must be perpendicular to the π orbital of the </a:t>
            </a:r>
            <a:r>
              <a:rPr lang="en-US" dirty="0" smtClean="0">
                <a:solidFill>
                  <a:prstClr val="black"/>
                </a:solidFill>
                <a:latin typeface="Arial" pitchFamily="34" charset="0"/>
                <a:cs typeface="Arial" pitchFamily="34" charset="0"/>
              </a:rPr>
              <a:t>PLP electron sink.</a:t>
            </a:r>
            <a:endParaRPr lang="en-US" dirty="0">
              <a:solidFill>
                <a:prstClr val="black"/>
              </a:solidFill>
              <a:latin typeface="Arial" pitchFamily="34" charset="0"/>
              <a:cs typeface="Arial" pitchFamily="34" charset="0"/>
            </a:endParaRPr>
          </a:p>
          <a:p>
            <a:pPr>
              <a:spcBef>
                <a:spcPts val="600"/>
              </a:spcBef>
              <a:spcAft>
                <a:spcPts val="1200"/>
              </a:spcAft>
            </a:pPr>
            <a:r>
              <a:rPr lang="en-US" dirty="0">
                <a:solidFill>
                  <a:prstClr val="black"/>
                </a:solidFill>
                <a:latin typeface="Arial" pitchFamily="34" charset="0"/>
                <a:cs typeface="Arial" pitchFamily="34" charset="0"/>
              </a:rPr>
              <a:t>This means of choosing one of several catalytic results is called </a:t>
            </a:r>
            <a:r>
              <a:rPr lang="en-US" dirty="0" err="1">
                <a:solidFill>
                  <a:prstClr val="black"/>
                </a:solidFill>
                <a:latin typeface="Arial" pitchFamily="34" charset="0"/>
                <a:cs typeface="Arial" pitchFamily="34" charset="0"/>
              </a:rPr>
              <a:t>stereoelectronic</a:t>
            </a:r>
            <a:r>
              <a:rPr lang="en-US" dirty="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control.</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9423021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solidFill>
                  <a:srgbClr val="843C0C"/>
                </a:solidFill>
                <a:latin typeface="Arial" pitchFamily="34" charset="0"/>
                <a:cs typeface="Arial" pitchFamily="34" charset="0"/>
              </a:rPr>
              <a:t>Stereoelectronic</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Effects</a:t>
            </a:r>
            <a:endParaRPr lang="en-US" dirty="0">
              <a:solidFill>
                <a:srgbClr val="843C0C"/>
              </a:solidFill>
              <a:latin typeface="Arial" pitchFamily="34" charset="0"/>
              <a:cs typeface="Arial" pitchFamily="34" charset="0"/>
            </a:endParaRPr>
          </a:p>
        </p:txBody>
      </p:sp>
      <p:pic>
        <p:nvPicPr>
          <p:cNvPr id="13" name="Picture 2" descr="A molecular structure shows steroelectronic effects with a hexagonal ring with dumbbell shaped pi orbitals above and below each vertex and on the first carbon and one nitrogen of the adjacent chain. Dotted lines connect all of the top pi orbitals and all of the bottom pi orbitals.&#10;N H is placed at the center of left vertex of the ring. The right vertex is attached to C H 2 N H C R sub 1, R sub 3, and R sub 3. The bond between C and R sub 1 is labeled as bond most nearly perpendicular to the delocalized orbital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964305" y="2331550"/>
            <a:ext cx="7215391" cy="321011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006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Reaction </a:t>
            </a:r>
            <a:r>
              <a:rPr lang="en-US" dirty="0" smtClean="0">
                <a:solidFill>
                  <a:srgbClr val="843C0C"/>
                </a:solidFill>
                <a:latin typeface="Arial" pitchFamily="34" charset="0"/>
                <a:cs typeface="Arial" pitchFamily="34" charset="0"/>
              </a:rPr>
              <a:t>Choice</a:t>
            </a:r>
            <a:endParaRPr lang="en-US" dirty="0">
              <a:solidFill>
                <a:srgbClr val="843C0C"/>
              </a:solidFill>
              <a:latin typeface="Arial" pitchFamily="34" charset="0"/>
              <a:cs typeface="Arial" pitchFamily="34" charset="0"/>
            </a:endParaRPr>
          </a:p>
        </p:txBody>
      </p:sp>
      <p:pic>
        <p:nvPicPr>
          <p:cNvPr id="13" name="Picture 2" descr="Ball and stick models of Aspartate aminotransferase and Serine hydroxymethyl-transferase are shown.&#10;Aspartate aminotransferase has a carbon bonded to two oxygens on the left. The carbon is bonded to a carbon that is bonded to two hydrogens, a carbon that is connected by a green bond to white hydrogen, single bonded to a chain extending below, and single bonded to a carbon that is bonded to two oxygens. Serine hydroxymethyltransferase has a carbon bonded to O H and 2 H on the left that is also connected by a green bond to another carbon, which is bonded to a carbon bonded to 2 oxygens, hydrogen, and a chain extending downwards. Arrows point to the green bonds and text reads, Bond most nearly perpendicular to pi orbital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1920884"/>
            <a:ext cx="6705046" cy="401083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7875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Serine and </a:t>
            </a:r>
            <a:r>
              <a:rPr lang="en-US" dirty="0" smtClean="0">
                <a:solidFill>
                  <a:srgbClr val="843C0C"/>
                </a:solidFill>
                <a:latin typeface="Arial" pitchFamily="34" charset="0"/>
                <a:cs typeface="Arial" pitchFamily="34" charset="0"/>
              </a:rPr>
              <a:t>Threonine Can Be Directly </a:t>
            </a:r>
            <a:r>
              <a:rPr lang="en-US" dirty="0" err="1" smtClean="0">
                <a:solidFill>
                  <a:srgbClr val="843C0C"/>
                </a:solidFill>
                <a:latin typeface="Arial" pitchFamily="34" charset="0"/>
                <a:cs typeface="Arial" pitchFamily="34" charset="0"/>
              </a:rPr>
              <a:t>Deaminated</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1" y="1600201"/>
            <a:ext cx="5317957" cy="2147834"/>
          </a:xfrm>
        </p:spPr>
        <p:txBody>
          <a:bodyPr>
            <a:normAutofit/>
          </a:bodyPr>
          <a:lstStyle/>
          <a:p>
            <a:pPr>
              <a:spcBef>
                <a:spcPts val="600"/>
              </a:spcBef>
              <a:spcAft>
                <a:spcPts val="600"/>
              </a:spcAft>
            </a:pPr>
            <a:r>
              <a:rPr lang="en-US" dirty="0">
                <a:solidFill>
                  <a:prstClr val="black"/>
                </a:solidFill>
                <a:latin typeface="Arial" pitchFamily="34" charset="0"/>
                <a:cs typeface="Arial" pitchFamily="34" charset="0"/>
              </a:rPr>
              <a:t>Serine dehydratase and threonine dehydratase directly </a:t>
            </a:r>
            <a:r>
              <a:rPr lang="en-US" dirty="0" err="1">
                <a:solidFill>
                  <a:prstClr val="black"/>
                </a:solidFill>
                <a:latin typeface="Arial" pitchFamily="34" charset="0"/>
                <a:cs typeface="Arial" pitchFamily="34" charset="0"/>
              </a:rPr>
              <a:t>deaminate</a:t>
            </a:r>
            <a:r>
              <a:rPr lang="en-US" dirty="0">
                <a:solidFill>
                  <a:prstClr val="black"/>
                </a:solidFill>
                <a:latin typeface="Arial" pitchFamily="34" charset="0"/>
                <a:cs typeface="Arial" pitchFamily="34" charset="0"/>
              </a:rPr>
              <a:t> their respective amino </a:t>
            </a:r>
            <a:r>
              <a:rPr lang="en-US" dirty="0" smtClean="0">
                <a:solidFill>
                  <a:prstClr val="black"/>
                </a:solidFill>
                <a:latin typeface="Arial" pitchFamily="34" charset="0"/>
                <a:cs typeface="Arial" pitchFamily="34" charset="0"/>
              </a:rPr>
              <a:t>acids.</a:t>
            </a:r>
            <a:endParaRPr lang="en-US" dirty="0">
              <a:solidFill>
                <a:prstClr val="black"/>
              </a:solidFill>
              <a:latin typeface="Arial" pitchFamily="34" charset="0"/>
              <a:cs typeface="Arial" pitchFamily="34" charset="0"/>
            </a:endParaRPr>
          </a:p>
          <a:p>
            <a:pPr>
              <a:spcBef>
                <a:spcPts val="600"/>
              </a:spcBef>
              <a:spcAft>
                <a:spcPts val="600"/>
              </a:spcAft>
            </a:pPr>
            <a:r>
              <a:rPr lang="en-US" dirty="0">
                <a:solidFill>
                  <a:prstClr val="black"/>
                </a:solidFill>
                <a:latin typeface="Arial" pitchFamily="34" charset="0"/>
                <a:cs typeface="Arial" pitchFamily="34" charset="0"/>
              </a:rPr>
              <a:t>Dehydration precedes </a:t>
            </a:r>
            <a:r>
              <a:rPr lang="en-US" dirty="0" smtClean="0">
                <a:solidFill>
                  <a:prstClr val="black"/>
                </a:solidFill>
                <a:latin typeface="Arial" pitchFamily="34" charset="0"/>
                <a:cs typeface="Arial" pitchFamily="34" charset="0"/>
              </a:rPr>
              <a:t>deamination.</a:t>
            </a:r>
            <a:endParaRPr lang="en-US" dirty="0">
              <a:solidFill>
                <a:prstClr val="black"/>
              </a:solidFill>
              <a:latin typeface="Arial" pitchFamily="34" charset="0"/>
              <a:cs typeface="Arial" pitchFamily="34" charset="0"/>
            </a:endParaRPr>
          </a:p>
        </p:txBody>
      </p:sp>
      <p:pic>
        <p:nvPicPr>
          <p:cNvPr id="11" name="Picture Placeholder 10" descr="Two chemical equations show deamination of serine and threonine.&#10;The first equation reads: serine forward reaction arrow pyruvate plus N H subscript 4 superscript plus.&#10;The second equation reads: threonine forward reaction arrow alpha dash ketobutyrate plus N H subscript 4 superscript plu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91169" y="5284382"/>
            <a:ext cx="5914779" cy="94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descr="A two-step reaction depicting the deamination of serine to form pyruvate and the structures of the molecules are given.&#10;The first step shows the dehydration of serine to form aminoacrylate. The structure of serine has 3-carbon chain in which C 1 is a carboxylate ion group. C 2 is dash bonded to a hydrogen atom and to a highlighted ammonia with a positive charge. C 2 is wedge bonded to C 3 and C 3 is bonded to a hydroxyl group. The structure of aminoacrylate has a central carbon atom double bonded to C H start subscript 2 end subscript at the top, single bonded to a carboxylate ion on the right, and single bonded to a highlighted ammonia with a positive charge. The second step shows the deamination of aminoacrylate to form pyruvate. The structure of pyruvate has a central carbon atom single bonded to C H start subscript 3 end subscript at the top, single bonded to a carboxylate ion on the right, and double bonded to a highlighted oxygen atom on the left."/>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32712" r="28435"/>
          <a:stretch/>
        </p:blipFill>
        <p:spPr bwMode="auto">
          <a:xfrm>
            <a:off x="6166883" y="1800353"/>
            <a:ext cx="1690577" cy="464721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0221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Peripheral </a:t>
            </a:r>
            <a:r>
              <a:rPr lang="en-US" dirty="0" smtClean="0">
                <a:solidFill>
                  <a:srgbClr val="843C0C"/>
                </a:solidFill>
                <a:latin typeface="Arial" pitchFamily="34" charset="0"/>
                <a:cs typeface="Arial" pitchFamily="34" charset="0"/>
              </a:rPr>
              <a:t>Tissues Transport Nitrogen </a:t>
            </a:r>
            <a:r>
              <a:rPr lang="en-US" dirty="0">
                <a:solidFill>
                  <a:srgbClr val="843C0C"/>
                </a:solidFill>
                <a:latin typeface="Arial" pitchFamily="34" charset="0"/>
                <a:cs typeface="Arial" pitchFamily="34" charset="0"/>
              </a:rPr>
              <a:t>to the </a:t>
            </a:r>
            <a:r>
              <a:rPr lang="en-US" dirty="0" smtClean="0">
                <a:solidFill>
                  <a:srgbClr val="843C0C"/>
                </a:solidFill>
                <a:latin typeface="Arial" pitchFamily="34" charset="0"/>
                <a:cs typeface="Arial" pitchFamily="34" charset="0"/>
              </a:rPr>
              <a:t>Liver</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787551"/>
            <a:ext cx="8229600" cy="2545079"/>
          </a:xfrm>
        </p:spPr>
        <p:txBody>
          <a:bodyPr>
            <a:normAutofit/>
          </a:bodyPr>
          <a:lstStyle/>
          <a:p>
            <a:pPr>
              <a:spcAft>
                <a:spcPts val="1200"/>
              </a:spcAft>
            </a:pPr>
            <a:r>
              <a:rPr lang="en-US" dirty="0">
                <a:solidFill>
                  <a:prstClr val="black"/>
                </a:solidFill>
                <a:latin typeface="Arial" pitchFamily="34" charset="0"/>
                <a:cs typeface="Arial" pitchFamily="34" charset="0"/>
              </a:rPr>
              <a:t>Muscle uses branched-chain amino acids as fuel. The nitrogen from these amino acids is transported to the liver by the </a:t>
            </a:r>
            <a:r>
              <a:rPr lang="en-US" dirty="0" smtClean="0">
                <a:solidFill>
                  <a:prstClr val="black"/>
                </a:solidFill>
                <a:latin typeface="Arial" pitchFamily="34" charset="0"/>
                <a:cs typeface="Arial" pitchFamily="34" charset="0"/>
              </a:rPr>
              <a:t>glucose–alanine cycle.</a:t>
            </a:r>
            <a:endParaRPr lang="en-US" dirty="0">
              <a:solidFill>
                <a:prstClr val="black"/>
              </a:solidFill>
              <a:latin typeface="Arial" pitchFamily="34" charset="0"/>
              <a:cs typeface="Arial" pitchFamily="34" charset="0"/>
            </a:endParaRPr>
          </a:p>
          <a:p>
            <a:pPr>
              <a:spcAft>
                <a:spcPts val="1200"/>
              </a:spcAft>
            </a:pPr>
            <a:r>
              <a:rPr lang="en-US" dirty="0">
                <a:solidFill>
                  <a:prstClr val="black"/>
                </a:solidFill>
                <a:latin typeface="Arial" pitchFamily="34" charset="0"/>
                <a:cs typeface="Arial" pitchFamily="34" charset="0"/>
              </a:rPr>
              <a:t>Nitrogen can also be transported as glutamine formed from glutamate by glutamine </a:t>
            </a:r>
            <a:r>
              <a:rPr lang="en-US" dirty="0" err="1" smtClean="0">
                <a:solidFill>
                  <a:prstClr val="black"/>
                </a:solidFill>
                <a:latin typeface="Arial" pitchFamily="34" charset="0"/>
                <a:cs typeface="Arial" pitchFamily="34" charset="0"/>
              </a:rPr>
              <a:t>synthetase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p:txBody>
      </p:sp>
      <p:pic>
        <p:nvPicPr>
          <p:cNvPr id="9" name="Picture Placeholder 8" descr="A chemical reaction shows nitrogen transportation by glutamine synthetase.&#10;N H subscript 4 end subscript superscript plus end superscript reacts with glutamate and A T P and the reaction is catalyzed by glutamine synthetase to yield glutamine, A D P and inorganic phosphate (P subscript lowercase I)."/>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75902" y="4702544"/>
            <a:ext cx="7992197" cy="56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029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Pathway Integration: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Glucose–alanine Cycle</a:t>
            </a:r>
            <a:endParaRPr lang="en-US" dirty="0">
              <a:solidFill>
                <a:srgbClr val="843C0C"/>
              </a:solidFill>
              <a:latin typeface="Arial" pitchFamily="34" charset="0"/>
              <a:cs typeface="Arial" pitchFamily="34" charset="0"/>
            </a:endParaRPr>
          </a:p>
        </p:txBody>
      </p:sp>
      <p:pic>
        <p:nvPicPr>
          <p:cNvPr id="13" name="Picture 2" descr="An illustration displays the Cori cycle.&#10;The left side of diagram is labeled as liver, right side labeled as muscle, and the center part is labeled as blood. The steps involved are as follows. In the muscle, step 1, glycogen gives glucose. Step 2, glucose gives pyruvate. Step 3, branched chain amino acids give N H 4 plus, and step 4 is branched chain amino acids give carbon skeletons for cellular respiration. Further, N H 4 plus from step 3 along with pyruvate gives Alanine. On passing through the blood Alanine enters into the liver gives Pyruvate, and glutamate. Step 5, Pyruvate further gives glucose, and on passing through the blood, glucose enters the muscle. Further, the cycle continues.  Step 6, Glutamate obtained from alanine in the liver, further gives N H 4 plus that gives ure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285450"/>
            <a:ext cx="8112552" cy="34023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6494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Section 23.4 </a:t>
            </a:r>
            <a:r>
              <a:rPr lang="en-US" dirty="0">
                <a:solidFill>
                  <a:srgbClr val="843C0C"/>
                </a:solidFill>
                <a:latin typeface="Arial" pitchFamily="34" charset="0"/>
                <a:cs typeface="Arial" pitchFamily="34" charset="0"/>
              </a:rPr>
              <a:t>Ammonium Ion Is Converted into Urea in Most Terrestrial </a:t>
            </a:r>
            <a:r>
              <a:rPr lang="en-US" dirty="0" smtClean="0">
                <a:solidFill>
                  <a:srgbClr val="843C0C"/>
                </a:solidFill>
                <a:latin typeface="Arial" pitchFamily="34" charset="0"/>
                <a:cs typeface="Arial" pitchFamily="34" charset="0"/>
              </a:rPr>
              <a:t>Vertebrates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972340"/>
            <a:ext cx="8229600" cy="2121195"/>
          </a:xfrm>
        </p:spPr>
        <p:txBody>
          <a:bodyPr>
            <a:normAutofit/>
          </a:bodyPr>
          <a:lstStyle/>
          <a:p>
            <a:pPr>
              <a:spcAft>
                <a:spcPts val="600"/>
              </a:spcAft>
            </a:pPr>
            <a:r>
              <a:rPr lang="en-US" dirty="0">
                <a:solidFill>
                  <a:prstClr val="black"/>
                </a:solidFill>
                <a:latin typeface="Arial" pitchFamily="34" charset="0"/>
                <a:cs typeface="Arial" pitchFamily="34" charset="0"/>
              </a:rPr>
              <a:t>Excess NH</a:t>
            </a:r>
            <a:r>
              <a:rPr lang="en-US" baseline="-25000" dirty="0">
                <a:solidFill>
                  <a:prstClr val="black"/>
                </a:solidFill>
                <a:latin typeface="Arial" pitchFamily="34" charset="0"/>
                <a:cs typeface="Arial" pitchFamily="34" charset="0"/>
              </a:rPr>
              <a:t>4</a:t>
            </a:r>
            <a:r>
              <a:rPr lang="en-US" baseline="30000" dirty="0">
                <a:solidFill>
                  <a:prstClr val="black"/>
                </a:solidFill>
                <a:latin typeface="Arial" pitchFamily="34" charset="0"/>
                <a:cs typeface="Arial" pitchFamily="34" charset="0"/>
              </a:rPr>
              <a:t>+</a:t>
            </a:r>
            <a:r>
              <a:rPr lang="en-US" dirty="0">
                <a:solidFill>
                  <a:prstClr val="black"/>
                </a:solidFill>
                <a:latin typeface="Arial" pitchFamily="34" charset="0"/>
                <a:cs typeface="Arial" pitchFamily="34" charset="0"/>
              </a:rPr>
              <a:t> is converted into urea by the urea </a:t>
            </a:r>
            <a:r>
              <a:rPr lang="en-US" dirty="0" smtClean="0">
                <a:solidFill>
                  <a:prstClr val="black"/>
                </a:solidFill>
                <a:latin typeface="Arial" pitchFamily="34" charset="0"/>
                <a:cs typeface="Arial" pitchFamily="34" charset="0"/>
              </a:rPr>
              <a:t>cycle.</a:t>
            </a:r>
            <a:endParaRPr lang="en-US" dirty="0">
              <a:solidFill>
                <a:prstClr val="black"/>
              </a:solidFill>
              <a:latin typeface="Arial" pitchFamily="34" charset="0"/>
              <a:cs typeface="Arial" pitchFamily="34" charset="0"/>
            </a:endParaRPr>
          </a:p>
          <a:p>
            <a:pPr>
              <a:spcAft>
                <a:spcPts val="600"/>
              </a:spcAft>
            </a:pPr>
            <a:r>
              <a:rPr lang="en-US" dirty="0">
                <a:solidFill>
                  <a:prstClr val="black"/>
                </a:solidFill>
                <a:latin typeface="Arial" pitchFamily="34" charset="0"/>
                <a:cs typeface="Arial" pitchFamily="34" charset="0"/>
              </a:rPr>
              <a:t>Organisms that excrete excess NH</a:t>
            </a:r>
            <a:r>
              <a:rPr lang="en-US" baseline="-25000" dirty="0">
                <a:solidFill>
                  <a:prstClr val="black"/>
                </a:solidFill>
                <a:latin typeface="Arial" pitchFamily="34" charset="0"/>
                <a:cs typeface="Arial" pitchFamily="34" charset="0"/>
              </a:rPr>
              <a:t>4</a:t>
            </a:r>
            <a:r>
              <a:rPr lang="en-US" baseline="30000" dirty="0">
                <a:solidFill>
                  <a:prstClr val="black"/>
                </a:solidFill>
                <a:latin typeface="Arial" pitchFamily="34" charset="0"/>
                <a:cs typeface="Arial" pitchFamily="34" charset="0"/>
              </a:rPr>
              <a:t>+</a:t>
            </a:r>
            <a:r>
              <a:rPr lang="en-US" dirty="0">
                <a:solidFill>
                  <a:prstClr val="black"/>
                </a:solidFill>
                <a:latin typeface="Arial" pitchFamily="34" charset="0"/>
                <a:cs typeface="Arial" pitchFamily="34" charset="0"/>
              </a:rPr>
              <a:t> as urea are called ureotelic </a:t>
            </a:r>
            <a:r>
              <a:rPr lang="en-US" dirty="0" smtClean="0">
                <a:solidFill>
                  <a:prstClr val="black"/>
                </a:solidFill>
                <a:latin typeface="Arial" pitchFamily="34" charset="0"/>
                <a:cs typeface="Arial" pitchFamily="34" charset="0"/>
              </a:rPr>
              <a:t>organisms.</a:t>
            </a:r>
            <a:endParaRPr lang="en-US" dirty="0">
              <a:solidFill>
                <a:prstClr val="black"/>
              </a:solidFill>
              <a:latin typeface="Arial" pitchFamily="34" charset="0"/>
              <a:cs typeface="Arial" pitchFamily="34" charset="0"/>
            </a:endParaRPr>
          </a:p>
          <a:p>
            <a:pPr>
              <a:spcAft>
                <a:spcPts val="600"/>
              </a:spcAft>
            </a:pPr>
            <a:r>
              <a:rPr lang="en-US" dirty="0">
                <a:solidFill>
                  <a:prstClr val="black"/>
                </a:solidFill>
                <a:latin typeface="Arial" pitchFamily="34" charset="0"/>
                <a:cs typeface="Arial" pitchFamily="34" charset="0"/>
              </a:rPr>
              <a:t>In humans, the urea cycle occurs in the </a:t>
            </a:r>
            <a:r>
              <a:rPr lang="en-US" dirty="0" smtClean="0">
                <a:solidFill>
                  <a:prstClr val="black"/>
                </a:solidFill>
                <a:latin typeface="Arial" pitchFamily="34" charset="0"/>
                <a:cs typeface="Arial" pitchFamily="34" charset="0"/>
              </a:rPr>
              <a:t>liver.</a:t>
            </a:r>
            <a:endParaRPr lang="en-US" dirty="0">
              <a:solidFill>
                <a:prstClr val="black"/>
              </a:solidFill>
              <a:latin typeface="Arial" pitchFamily="34" charset="0"/>
              <a:cs typeface="Arial" pitchFamily="34" charset="0"/>
            </a:endParaRPr>
          </a:p>
        </p:txBody>
      </p:sp>
      <p:pic>
        <p:nvPicPr>
          <p:cNvPr id="10" name="Picture 2" descr="An illustration shows the conversion of ammonium cation to urea.&#10;An ammonium cation (N H subscript 4 end subscript superscript plus, highlighted in blue) converts into urea. The structure of urea shows a central carbonyl group bonded to an N H 2 group at the bottom left and at the bottom right (the bottom right one is highlighted in blu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53762" y="4745015"/>
            <a:ext cx="8576188" cy="118507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5272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Urea Cycle</a:t>
            </a:r>
            <a:endParaRPr lang="en-US" dirty="0">
              <a:solidFill>
                <a:srgbClr val="843C0C"/>
              </a:solidFill>
              <a:latin typeface="Arial" pitchFamily="34" charset="0"/>
              <a:cs typeface="Arial" pitchFamily="34" charset="0"/>
            </a:endParaRPr>
          </a:p>
        </p:txBody>
      </p:sp>
      <p:pic>
        <p:nvPicPr>
          <p:cNvPr id="13" name="Picture 2" descr="An illustration shows the urea cycle as follows.&#10;The cycle begins with Arginine at the top. Arginine interacts with H 2 O to produce Ornithine, which continues in the cycle, and Urea, which leaves the cycle and is highlighted in yellow. Urea has a red central carbon that is double bonded to oxygen and bonded to a blue N H 2 on the left and a green N H 2 on the right. Ornithine enters the mitochondrial matrix and reacts with Carbamoyl phosphate, which is produced from red C O 2 and green N H 4 plus. Carbamoyl phosphate has a central carbon that is highlighted in red and double bonded to oxygen, a phosphate group, and a green N H 2. The reaction of Ornithine with Carbamoyl phosphate gives Citrulline. Citrulline enters the cytoplasm and reacts with Aspartate, which is R bonded to blue N H 2, to form Argininosuccinate, which further forms Fumarate that leaves the cycle and Arginine that continues the cyc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5" y="2004027"/>
            <a:ext cx="4480190" cy="415103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4101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Urea Cycle Begins </a:t>
            </a:r>
            <a:r>
              <a:rPr lang="en-US" dirty="0">
                <a:solidFill>
                  <a:srgbClr val="843C0C"/>
                </a:solidFill>
                <a:latin typeface="Arial" pitchFamily="34" charset="0"/>
                <a:cs typeface="Arial" pitchFamily="34" charset="0"/>
              </a:rPr>
              <a:t>with the </a:t>
            </a:r>
            <a:r>
              <a:rPr lang="en-US" dirty="0" smtClean="0">
                <a:solidFill>
                  <a:srgbClr val="843C0C"/>
                </a:solidFill>
                <a:latin typeface="Arial" pitchFamily="34" charset="0"/>
                <a:cs typeface="Arial" pitchFamily="34" charset="0"/>
              </a:rPr>
              <a:t>Formation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Carbamoyl Phosphate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823485"/>
            <a:ext cx="8229600" cy="2099930"/>
          </a:xfrm>
        </p:spPr>
        <p:txBody>
          <a:bodyPr>
            <a:noAutofit/>
          </a:bodyPr>
          <a:lstStyle/>
          <a:p>
            <a:pPr>
              <a:spcAft>
                <a:spcPts val="1200"/>
              </a:spcAft>
            </a:pPr>
            <a:r>
              <a:rPr lang="en-US" dirty="0">
                <a:solidFill>
                  <a:prstClr val="black"/>
                </a:solidFill>
                <a:latin typeface="Arial" pitchFamily="34" charset="0"/>
                <a:cs typeface="Arial" pitchFamily="34" charset="0"/>
              </a:rPr>
              <a:t>The first step in the urea cycle is the coupling of ammonia with </a:t>
            </a:r>
            <a:r>
              <a:rPr lang="en-US" dirty="0" smtClean="0">
                <a:solidFill>
                  <a:prstClr val="black"/>
                </a:solidFill>
                <a:latin typeface="Arial" pitchFamily="34" charset="0"/>
                <a:cs typeface="Arial" pitchFamily="34" charset="0"/>
              </a:rPr>
              <a:t>bicarbonate</a:t>
            </a:r>
            <a:endParaRPr lang="en-US" dirty="0">
              <a:solidFill>
                <a:prstClr val="black"/>
              </a:solidFill>
              <a:latin typeface="Arial" pitchFamily="34" charset="0"/>
              <a:cs typeface="Arial" pitchFamily="34" charset="0"/>
            </a:endParaRPr>
          </a:p>
          <a:p>
            <a:pPr>
              <a:spcAft>
                <a:spcPts val="1200"/>
              </a:spcAft>
            </a:pPr>
            <a:r>
              <a:rPr lang="en-US" dirty="0">
                <a:solidFill>
                  <a:prstClr val="black"/>
                </a:solidFill>
                <a:latin typeface="Arial" pitchFamily="34" charset="0"/>
                <a:cs typeface="Arial" pitchFamily="34" charset="0"/>
              </a:rPr>
              <a:t>This reaction, which occurs in the mitochondria, is catalyzed by carbamoyl phosphate </a:t>
            </a:r>
            <a:r>
              <a:rPr lang="en-US" dirty="0" err="1" smtClean="0">
                <a:solidFill>
                  <a:prstClr val="black"/>
                </a:solidFill>
                <a:latin typeface="Arial" pitchFamily="34" charset="0"/>
                <a:cs typeface="Arial" pitchFamily="34" charset="0"/>
              </a:rPr>
              <a:t>synthetase</a:t>
            </a:r>
            <a:r>
              <a:rPr lang="en-US" dirty="0" smtClean="0">
                <a:solidFill>
                  <a:prstClr val="black"/>
                </a:solidFill>
                <a:latin typeface="Arial" pitchFamily="34" charset="0"/>
                <a:cs typeface="Arial" pitchFamily="34" charset="0"/>
              </a:rPr>
              <a:t> I.</a:t>
            </a:r>
            <a:endParaRPr lang="en-US" dirty="0">
              <a:solidFill>
                <a:prstClr val="black"/>
              </a:solidFill>
              <a:latin typeface="Arial" pitchFamily="34" charset="0"/>
              <a:cs typeface="Arial" pitchFamily="34" charset="0"/>
            </a:endParaRPr>
          </a:p>
        </p:txBody>
      </p:sp>
      <p:pic>
        <p:nvPicPr>
          <p:cNvPr id="10" name="Picture 2" descr="A series of reactions that convert Bicarbonate to Carbamoyl phosphate are shown.&#10;A chemical reaction shows Bicarbonate, H O C O O minus reacting with red highlighted A T P to produce red highlighted A D P and Carboxyphosphate, H O C O O P O 3 2 minus with the phosphate group highlighted. Carboxyphosphate reacts with blue highlighted N H 3 to produce red highlighted P sub i and Carbamic acid, H O C O N H 2 with the N H 2 highlighted in blue. Carbamic acid reacts with green highlighted A T P to produce green highlighted A D P and Carbamoyl phosphate, P O 3 2 minus O C O N H 2 with a green highlighted phosphate and a blue highlighted N H 2."/>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8925" r="6120"/>
          <a:stretch/>
        </p:blipFill>
        <p:spPr bwMode="auto">
          <a:xfrm>
            <a:off x="0" y="4366944"/>
            <a:ext cx="9144000" cy="112485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505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Protein Digestion and Turnover</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solidFill>
                  <a:prstClr val="black"/>
                </a:solidFill>
                <a:latin typeface="Arial" pitchFamily="34" charset="0"/>
                <a:cs typeface="Arial" pitchFamily="34" charset="0"/>
              </a:rPr>
              <a:t>Amino acids are obtained from the diet when proteins are digested.</a:t>
            </a:r>
          </a:p>
          <a:p>
            <a:r>
              <a:rPr lang="en-US" dirty="0" smtClean="0">
                <a:solidFill>
                  <a:prstClr val="black"/>
                </a:solidFill>
                <a:latin typeface="Arial" pitchFamily="34" charset="0"/>
                <a:cs typeface="Arial" pitchFamily="34" charset="0"/>
              </a:rPr>
              <a:t>In the cell, proteins are degraded to amino acids because of damage or for regulatory purposes.</a:t>
            </a:r>
          </a:p>
          <a:p>
            <a:r>
              <a:rPr lang="en-US" dirty="0" smtClean="0">
                <a:solidFill>
                  <a:prstClr val="black"/>
                </a:solidFill>
                <a:latin typeface="Arial" pitchFamily="34" charset="0"/>
                <a:cs typeface="Arial" pitchFamily="34" charset="0"/>
              </a:rPr>
              <a:t>The first priority for use of amino acids is as precursors for proteins or other </a:t>
            </a:r>
            <a:r>
              <a:rPr lang="en-US" dirty="0" err="1" smtClean="0">
                <a:solidFill>
                  <a:prstClr val="black"/>
                </a:solidFill>
                <a:latin typeface="Arial" pitchFamily="34" charset="0"/>
                <a:cs typeface="Arial" pitchFamily="34" charset="0"/>
              </a:rPr>
              <a:t>biomolecules</a:t>
            </a:r>
            <a:r>
              <a:rPr lang="en-US" dirty="0" smtClean="0">
                <a:solidFill>
                  <a:prstClr val="black"/>
                </a:solidFill>
                <a:latin typeface="Arial" pitchFamily="34" charset="0"/>
                <a:cs typeface="Arial" pitchFamily="34" charset="0"/>
              </a:rPr>
              <a:t>.</a:t>
            </a:r>
          </a:p>
          <a:p>
            <a:r>
              <a:rPr lang="en-US" dirty="0" smtClean="0">
                <a:solidFill>
                  <a:prstClr val="black"/>
                </a:solidFill>
                <a:latin typeface="Arial" pitchFamily="34" charset="0"/>
                <a:cs typeface="Arial" pitchFamily="34" charset="0"/>
              </a:rPr>
              <a:t>Amino acids are not stored, so any excess amino acids are degraded.</a:t>
            </a:r>
          </a:p>
          <a:p>
            <a:r>
              <a:rPr lang="en-US" dirty="0" smtClean="0">
                <a:solidFill>
                  <a:prstClr val="black"/>
                </a:solidFill>
                <a:latin typeface="Arial" pitchFamily="34" charset="0"/>
                <a:cs typeface="Arial" pitchFamily="34" charset="0"/>
              </a:rPr>
              <a:t>The amino group is removed, processed in the urea cycle, and excreted as urea. The carbon skeletons are converted into metabolic intermediates.</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39467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556"/>
            <a:ext cx="8229600" cy="1143000"/>
          </a:xfrm>
        </p:spPr>
        <p:txBody>
          <a:bodyPr>
            <a:noAutofit/>
          </a:bodyPr>
          <a:lstStyle/>
          <a:p>
            <a:r>
              <a:rPr lang="en-US" dirty="0">
                <a:solidFill>
                  <a:srgbClr val="843C0C"/>
                </a:solidFill>
                <a:latin typeface="Arial" pitchFamily="34" charset="0"/>
                <a:cs typeface="Arial" pitchFamily="34" charset="0"/>
              </a:rPr>
              <a:t>Carbamoyl </a:t>
            </a:r>
            <a:r>
              <a:rPr lang="en-US" dirty="0" smtClean="0">
                <a:solidFill>
                  <a:srgbClr val="843C0C"/>
                </a:solidFill>
                <a:latin typeface="Arial" pitchFamily="34" charset="0"/>
                <a:cs typeface="Arial" pitchFamily="34" charset="0"/>
              </a:rPr>
              <a:t>Phosphate </a:t>
            </a:r>
            <a:r>
              <a:rPr lang="en-US" dirty="0" err="1" smtClean="0">
                <a:solidFill>
                  <a:srgbClr val="843C0C"/>
                </a:solidFill>
                <a:latin typeface="Arial" pitchFamily="34" charset="0"/>
                <a:cs typeface="Arial" pitchFamily="34" charset="0"/>
              </a:rPr>
              <a:t>Synthetase</a:t>
            </a:r>
            <a:r>
              <a:rPr lang="en-US" dirty="0" smtClean="0">
                <a:solidFill>
                  <a:srgbClr val="843C0C"/>
                </a:solidFill>
                <a:latin typeface="Arial" pitchFamily="34" charset="0"/>
                <a:cs typeface="Arial" pitchFamily="34" charset="0"/>
              </a:rPr>
              <a:t> Is the Key Regulatory Enzyme </a:t>
            </a:r>
            <a:r>
              <a:rPr lang="en-US" dirty="0">
                <a:solidFill>
                  <a:srgbClr val="843C0C"/>
                </a:solidFill>
                <a:latin typeface="Arial" pitchFamily="34" charset="0"/>
                <a:cs typeface="Arial" pitchFamily="34" charset="0"/>
              </a:rPr>
              <a:t>for </a:t>
            </a:r>
            <a:r>
              <a:rPr lang="en-US" dirty="0" smtClean="0">
                <a:solidFill>
                  <a:srgbClr val="843C0C"/>
                </a:solidFill>
                <a:latin typeface="Arial" pitchFamily="34" charset="0"/>
                <a:cs typeface="Arial" pitchFamily="34" charset="0"/>
              </a:rPr>
              <a:t>Urea Synthesis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952204"/>
            <a:ext cx="8229600" cy="1430721"/>
          </a:xfrm>
        </p:spPr>
        <p:txBody>
          <a:bodyPr>
            <a:normAutofit/>
          </a:bodyPr>
          <a:lstStyle/>
          <a:p>
            <a:r>
              <a:rPr lang="en-US" dirty="0">
                <a:solidFill>
                  <a:prstClr val="black"/>
                </a:solidFill>
                <a:latin typeface="Arial" pitchFamily="34" charset="0"/>
                <a:cs typeface="Arial" pitchFamily="34" charset="0"/>
              </a:rPr>
              <a:t>Carbamoyl phosphate </a:t>
            </a:r>
            <a:r>
              <a:rPr lang="en-US" dirty="0" err="1" smtClean="0">
                <a:solidFill>
                  <a:prstClr val="black"/>
                </a:solidFill>
                <a:latin typeface="Arial" pitchFamily="34" charset="0"/>
                <a:cs typeface="Arial" pitchFamily="34" charset="0"/>
              </a:rPr>
              <a:t>synthetase</a:t>
            </a:r>
            <a:r>
              <a:rPr lang="en-US" dirty="0" smtClean="0">
                <a:solidFill>
                  <a:prstClr val="black"/>
                </a:solidFill>
                <a:latin typeface="Arial" pitchFamily="34" charset="0"/>
                <a:cs typeface="Arial" pitchFamily="34" charset="0"/>
              </a:rPr>
              <a:t> </a:t>
            </a:r>
            <a:r>
              <a:rPr lang="en-US" dirty="0">
                <a:solidFill>
                  <a:prstClr val="black"/>
                </a:solidFill>
                <a:latin typeface="Arial" pitchFamily="34" charset="0"/>
                <a:cs typeface="Arial" pitchFamily="34" charset="0"/>
              </a:rPr>
              <a:t>requires </a:t>
            </a:r>
            <a:r>
              <a:rPr lang="en-US" i="1" dirty="0">
                <a:solidFill>
                  <a:prstClr val="black"/>
                </a:solidFill>
                <a:latin typeface="Arial" pitchFamily="34" charset="0"/>
                <a:cs typeface="Arial" pitchFamily="34" charset="0"/>
              </a:rPr>
              <a:t>N</a:t>
            </a:r>
            <a:r>
              <a:rPr lang="en-US" dirty="0">
                <a:solidFill>
                  <a:prstClr val="black"/>
                </a:solidFill>
                <a:latin typeface="Arial" pitchFamily="34" charset="0"/>
                <a:cs typeface="Arial" pitchFamily="34" charset="0"/>
              </a:rPr>
              <a:t>-</a:t>
            </a:r>
            <a:r>
              <a:rPr lang="en-US" dirty="0" err="1">
                <a:solidFill>
                  <a:prstClr val="black"/>
                </a:solidFill>
                <a:latin typeface="Arial" pitchFamily="34" charset="0"/>
                <a:cs typeface="Arial" pitchFamily="34" charset="0"/>
              </a:rPr>
              <a:t>acetylglutamate</a:t>
            </a:r>
            <a:r>
              <a:rPr lang="en-US" dirty="0">
                <a:solidFill>
                  <a:prstClr val="black"/>
                </a:solidFill>
                <a:latin typeface="Arial" pitchFamily="34" charset="0"/>
                <a:cs typeface="Arial" pitchFamily="34" charset="0"/>
              </a:rPr>
              <a:t> (NAG) for activity, which is synthesized by </a:t>
            </a:r>
            <a:r>
              <a:rPr lang="en-US" i="1" dirty="0">
                <a:solidFill>
                  <a:prstClr val="black"/>
                </a:solidFill>
                <a:latin typeface="Arial" pitchFamily="34" charset="0"/>
                <a:cs typeface="Arial" pitchFamily="34" charset="0"/>
              </a:rPr>
              <a:t>N</a:t>
            </a:r>
            <a:r>
              <a:rPr lang="en-US" dirty="0">
                <a:solidFill>
                  <a:prstClr val="black"/>
                </a:solidFill>
                <a:latin typeface="Arial" pitchFamily="34" charset="0"/>
                <a:cs typeface="Arial" pitchFamily="34" charset="0"/>
              </a:rPr>
              <a:t>-</a:t>
            </a:r>
            <a:r>
              <a:rPr lang="en-US" dirty="0" err="1">
                <a:solidFill>
                  <a:prstClr val="black"/>
                </a:solidFill>
                <a:latin typeface="Arial" pitchFamily="34" charset="0"/>
                <a:cs typeface="Arial" pitchFamily="34" charset="0"/>
              </a:rPr>
              <a:t>acetylglutamate</a:t>
            </a:r>
            <a:r>
              <a:rPr lang="en-US" dirty="0">
                <a:solidFill>
                  <a:prstClr val="black"/>
                </a:solidFill>
                <a:latin typeface="Arial" pitchFamily="34" charset="0"/>
                <a:cs typeface="Arial" pitchFamily="34" charset="0"/>
              </a:rPr>
              <a:t> </a:t>
            </a:r>
            <a:r>
              <a:rPr lang="en-US" dirty="0" err="1" smtClean="0">
                <a:solidFill>
                  <a:prstClr val="black"/>
                </a:solidFill>
                <a:latin typeface="Arial" pitchFamily="34" charset="0"/>
                <a:cs typeface="Arial" pitchFamily="34" charset="0"/>
              </a:rPr>
              <a:t>synthase</a:t>
            </a:r>
            <a:r>
              <a:rPr lang="en-US" dirty="0" smtClean="0">
                <a:solidFill>
                  <a:prstClr val="black"/>
                </a:solidFill>
                <a:latin typeface="Arial" pitchFamily="34" charset="0"/>
                <a:cs typeface="Arial" pitchFamily="34" charset="0"/>
              </a:rPr>
              <a:t>.</a:t>
            </a:r>
          </a:p>
        </p:txBody>
      </p:sp>
      <p:pic>
        <p:nvPicPr>
          <p:cNvPr id="27650" name="Picture 2" descr="The reaction of Acetyl Co A and Glutamate in the presence of N-Acetylglutamate synthase to produce N-Acetylglutamate is shown.&#10;Acetyl C o A, C  H 3 C O S C o A + Glutamate, N H 3 plus C H C O O minus C O O minus in the presence of N Acetylglutamate synthase produces N Acetylglutamate, C H 3 C O N H C H C O O minus C O O minus."/>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1219477" y="3414180"/>
            <a:ext cx="6705046" cy="16762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quarter" idx="16"/>
          </p:nvPr>
        </p:nvSpPr>
        <p:spPr>
          <a:xfrm>
            <a:off x="457200" y="5473700"/>
            <a:ext cx="8229600" cy="911860"/>
          </a:xfrm>
        </p:spPr>
        <p:txBody>
          <a:bodyPr>
            <a:noAutofit/>
          </a:bodyPr>
          <a:lstStyle/>
          <a:p>
            <a:r>
              <a:rPr lang="en-US" dirty="0" smtClean="0">
                <a:solidFill>
                  <a:prstClr val="black"/>
                </a:solidFill>
                <a:latin typeface="Arial" pitchFamily="34" charset="0"/>
                <a:cs typeface="Arial" pitchFamily="34" charset="0"/>
              </a:rPr>
              <a:t>The </a:t>
            </a:r>
            <a:r>
              <a:rPr lang="en-US" dirty="0" err="1" smtClean="0">
                <a:solidFill>
                  <a:prstClr val="black"/>
                </a:solidFill>
                <a:latin typeface="Arial" pitchFamily="34" charset="0"/>
                <a:cs typeface="Arial" pitchFamily="34" charset="0"/>
              </a:rPr>
              <a:t>synthase</a:t>
            </a:r>
            <a:r>
              <a:rPr lang="en-US" dirty="0" smtClean="0">
                <a:solidFill>
                  <a:prstClr val="black"/>
                </a:solidFill>
                <a:latin typeface="Arial" pitchFamily="34" charset="0"/>
                <a:cs typeface="Arial" pitchFamily="34" charset="0"/>
              </a:rPr>
              <a:t> is activated by </a:t>
            </a:r>
            <a:r>
              <a:rPr lang="en-US" dirty="0" err="1" smtClean="0">
                <a:solidFill>
                  <a:prstClr val="black"/>
                </a:solidFill>
                <a:latin typeface="Arial" pitchFamily="34" charset="0"/>
                <a:cs typeface="Arial" pitchFamily="34" charset="0"/>
              </a:rPr>
              <a:t>arginine</a:t>
            </a:r>
            <a:r>
              <a:rPr lang="en-US" dirty="0" smtClean="0">
                <a:solidFill>
                  <a:prstClr val="black"/>
                </a:solidFill>
                <a:latin typeface="Arial" pitchFamily="34" charset="0"/>
                <a:cs typeface="Arial" pitchFamily="34" charset="0"/>
              </a:rPr>
              <a:t>. Thus, NAG is synthesized when amino acids are abundant.</a:t>
            </a:r>
          </a:p>
        </p:txBody>
      </p:sp>
    </p:spTree>
    <p:extLst>
      <p:ext uri="{BB962C8B-B14F-4D97-AF65-F5344CB8AC3E}">
        <p14:creationId xmlns:p14="http://schemas.microsoft.com/office/powerpoint/2010/main" val="11849434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Carbamoyl </a:t>
            </a:r>
            <a:r>
              <a:rPr lang="en-US" dirty="0" smtClean="0">
                <a:solidFill>
                  <a:srgbClr val="843C0C"/>
                </a:solidFill>
                <a:latin typeface="Arial" pitchFamily="34" charset="0"/>
                <a:cs typeface="Arial" pitchFamily="34" charset="0"/>
              </a:rPr>
              <a:t>Phosphate Reacts </a:t>
            </a:r>
            <a:r>
              <a:rPr lang="en-US" dirty="0">
                <a:solidFill>
                  <a:srgbClr val="843C0C"/>
                </a:solidFill>
                <a:latin typeface="Arial" pitchFamily="34" charset="0"/>
                <a:cs typeface="Arial" pitchFamily="34" charset="0"/>
              </a:rPr>
              <a:t>with </a:t>
            </a:r>
            <a:r>
              <a:rPr lang="en-US" dirty="0" smtClean="0">
                <a:solidFill>
                  <a:srgbClr val="843C0C"/>
                </a:solidFill>
                <a:latin typeface="Arial" pitchFamily="34" charset="0"/>
                <a:cs typeface="Arial" pitchFamily="34" charset="0"/>
              </a:rPr>
              <a:t>Ornithine </a:t>
            </a:r>
            <a:r>
              <a:rPr lang="en-US" dirty="0">
                <a:solidFill>
                  <a:srgbClr val="843C0C"/>
                </a:solidFill>
                <a:latin typeface="Arial" pitchFamily="34" charset="0"/>
                <a:cs typeface="Arial" pitchFamily="34" charset="0"/>
              </a:rPr>
              <a:t>to </a:t>
            </a:r>
            <a:r>
              <a:rPr lang="en-US" dirty="0" smtClean="0">
                <a:solidFill>
                  <a:srgbClr val="843C0C"/>
                </a:solidFill>
                <a:latin typeface="Arial" pitchFamily="34" charset="0"/>
                <a:cs typeface="Arial" pitchFamily="34" charset="0"/>
              </a:rPr>
              <a:t>Begin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Urea Cycle (1/4)</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00"/>
              </a:spcBef>
              <a:spcAft>
                <a:spcPts val="600"/>
              </a:spcAft>
            </a:pPr>
            <a:r>
              <a:rPr lang="en-US" dirty="0">
                <a:solidFill>
                  <a:prstClr val="black"/>
                </a:solidFill>
                <a:latin typeface="Arial" pitchFamily="34" charset="0"/>
                <a:cs typeface="Arial" pitchFamily="34" charset="0"/>
              </a:rPr>
              <a:t>The carbamoyl group is transferred to ornithine by ornithine </a:t>
            </a:r>
            <a:r>
              <a:rPr lang="en-US" dirty="0" err="1">
                <a:solidFill>
                  <a:prstClr val="black"/>
                </a:solidFill>
                <a:latin typeface="Arial" pitchFamily="34" charset="0"/>
                <a:cs typeface="Arial" pitchFamily="34" charset="0"/>
              </a:rPr>
              <a:t>transcarbamoylase</a:t>
            </a:r>
            <a:r>
              <a:rPr lang="en-US" dirty="0">
                <a:solidFill>
                  <a:prstClr val="black"/>
                </a:solidFill>
                <a:latin typeface="Arial" pitchFamily="34" charset="0"/>
                <a:cs typeface="Arial" pitchFamily="34" charset="0"/>
              </a:rPr>
              <a:t> to form </a:t>
            </a:r>
            <a:r>
              <a:rPr lang="en-US" dirty="0" err="1" smtClean="0">
                <a:solidFill>
                  <a:prstClr val="black"/>
                </a:solidFill>
                <a:latin typeface="Arial" pitchFamily="34" charset="0"/>
                <a:cs typeface="Arial" pitchFamily="34" charset="0"/>
              </a:rPr>
              <a:t>citrulline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a:p>
            <a:pPr>
              <a:spcBef>
                <a:spcPts val="600"/>
              </a:spcBef>
              <a:spcAft>
                <a:spcPts val="600"/>
              </a:spcAft>
            </a:pPr>
            <a:r>
              <a:rPr lang="en-US" dirty="0" err="1" smtClean="0">
                <a:solidFill>
                  <a:prstClr val="black"/>
                </a:solidFill>
                <a:latin typeface="Arial" pitchFamily="34" charset="0"/>
                <a:cs typeface="Arial" pitchFamily="34" charset="0"/>
              </a:rPr>
              <a:t>Citrulline</a:t>
            </a:r>
            <a:r>
              <a:rPr lang="en-US" dirty="0" smtClean="0">
                <a:solidFill>
                  <a:prstClr val="black"/>
                </a:solidFill>
                <a:latin typeface="Arial" pitchFamily="34" charset="0"/>
                <a:cs typeface="Arial" pitchFamily="34" charset="0"/>
              </a:rPr>
              <a:t> </a:t>
            </a:r>
            <a:r>
              <a:rPr lang="en-US" dirty="0">
                <a:solidFill>
                  <a:prstClr val="black"/>
                </a:solidFill>
                <a:latin typeface="Arial" pitchFamily="34" charset="0"/>
                <a:cs typeface="Arial" pitchFamily="34" charset="0"/>
              </a:rPr>
              <a:t>is transported out of the mitochondria into the cytoplasm in exchange for </a:t>
            </a:r>
            <a:r>
              <a:rPr lang="en-US" dirty="0" smtClean="0">
                <a:solidFill>
                  <a:prstClr val="black"/>
                </a:solidFill>
                <a:latin typeface="Arial" pitchFamily="34" charset="0"/>
                <a:cs typeface="Arial" pitchFamily="34" charset="0"/>
              </a:rPr>
              <a:t>ornithine.</a:t>
            </a:r>
            <a:endParaRPr lang="en-US" dirty="0">
              <a:solidFill>
                <a:prstClr val="black"/>
              </a:solidFill>
              <a:latin typeface="Arial" pitchFamily="34" charset="0"/>
              <a:cs typeface="Arial" pitchFamily="34" charset="0"/>
            </a:endParaRPr>
          </a:p>
        </p:txBody>
      </p:sp>
      <p:pic>
        <p:nvPicPr>
          <p:cNvPr id="28674" name="Picture 2" descr="The reaction of Ornithine with Carbamoyl phosphate in the presence of Ornithine transcarbamoylase produces Citrulline.&#10;Ornithine has N H 3 plus C H C O O minus with the C of C H attached to C H 2 C H 2 C H 2 N H 3 positive. It is added to red highlighted Carbamoyl phosphate, which is N H 2 C O O P O 3 2 minus. In the presence of Ornithine transcarbamoylase, these molecules react to produce red highlighted P sub i and gives Citrulline, N H 3 plus C H C O O minus with the C of C H further attached to C H 2 C H 2 C H 2 N H C O N H 2. The terminal C double bonded to O and bonded to N H 2 is highlighted in red."/>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753919" y="3638459"/>
            <a:ext cx="7574642" cy="280950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0308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Carbamoyl Phosphate Reacts with Ornithine to Begin the Urea Cycle </a:t>
            </a:r>
            <a:r>
              <a:rPr lang="en-US" dirty="0" smtClean="0">
                <a:solidFill>
                  <a:srgbClr val="843C0C"/>
                </a:solidFill>
                <a:latin typeface="Arial" pitchFamily="34" charset="0"/>
                <a:cs typeface="Arial" pitchFamily="34" charset="0"/>
              </a:rPr>
              <a:t>(2/4</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2270051"/>
          </a:xfrm>
        </p:spPr>
        <p:txBody>
          <a:bodyPr>
            <a:normAutofit/>
          </a:bodyPr>
          <a:lstStyle/>
          <a:p>
            <a:pPr>
              <a:spcBef>
                <a:spcPts val="600"/>
              </a:spcBef>
              <a:spcAft>
                <a:spcPts val="600"/>
              </a:spcAft>
            </a:pPr>
            <a:r>
              <a:rPr lang="en-US" dirty="0">
                <a:solidFill>
                  <a:prstClr val="black"/>
                </a:solidFill>
                <a:latin typeface="Arial" pitchFamily="34" charset="0"/>
                <a:cs typeface="Arial" pitchFamily="34" charset="0"/>
              </a:rPr>
              <a:t>In the cytoplasm, </a:t>
            </a:r>
            <a:r>
              <a:rPr lang="en-US" dirty="0" err="1">
                <a:solidFill>
                  <a:prstClr val="black"/>
                </a:solidFill>
                <a:latin typeface="Arial" pitchFamily="34" charset="0"/>
                <a:cs typeface="Arial" pitchFamily="34" charset="0"/>
              </a:rPr>
              <a:t>citrulline</a:t>
            </a:r>
            <a:r>
              <a:rPr lang="en-US" dirty="0">
                <a:solidFill>
                  <a:prstClr val="black"/>
                </a:solidFill>
                <a:latin typeface="Arial" pitchFamily="34" charset="0"/>
                <a:cs typeface="Arial" pitchFamily="34" charset="0"/>
              </a:rPr>
              <a:t> condenses with aspartate, the donor of the second nitrogen of urea, to form </a:t>
            </a:r>
            <a:r>
              <a:rPr lang="en-US" dirty="0" err="1" smtClean="0">
                <a:solidFill>
                  <a:prstClr val="black"/>
                </a:solidFill>
                <a:latin typeface="Arial" pitchFamily="34" charset="0"/>
                <a:cs typeface="Arial" pitchFamily="34" charset="0"/>
              </a:rPr>
              <a:t>argininosuccinate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a:p>
            <a:pPr>
              <a:spcBef>
                <a:spcPts val="600"/>
              </a:spcBef>
              <a:spcAft>
                <a:spcPts val="600"/>
              </a:spcAft>
            </a:pPr>
            <a:r>
              <a:rPr lang="en-US" dirty="0" smtClean="0">
                <a:solidFill>
                  <a:prstClr val="black"/>
                </a:solidFill>
                <a:latin typeface="Arial" pitchFamily="34" charset="0"/>
                <a:cs typeface="Arial" pitchFamily="34" charset="0"/>
              </a:rPr>
              <a:t>This reaction is catalyzed </a:t>
            </a:r>
            <a:r>
              <a:rPr lang="en-US" dirty="0">
                <a:solidFill>
                  <a:prstClr val="black"/>
                </a:solidFill>
                <a:latin typeface="Arial" pitchFamily="34" charset="0"/>
                <a:cs typeface="Arial" pitchFamily="34" charset="0"/>
              </a:rPr>
              <a:t>by </a:t>
            </a:r>
            <a:r>
              <a:rPr lang="en-US" dirty="0" err="1">
                <a:solidFill>
                  <a:prstClr val="black"/>
                </a:solidFill>
                <a:latin typeface="Arial" pitchFamily="34" charset="0"/>
                <a:cs typeface="Arial" pitchFamily="34" charset="0"/>
              </a:rPr>
              <a:t>argininosuccinate</a:t>
            </a:r>
            <a:r>
              <a:rPr lang="en-US" dirty="0">
                <a:solidFill>
                  <a:prstClr val="black"/>
                </a:solidFill>
                <a:latin typeface="Arial" pitchFamily="34" charset="0"/>
                <a:cs typeface="Arial" pitchFamily="34" charset="0"/>
              </a:rPr>
              <a:t> </a:t>
            </a:r>
            <a:r>
              <a:rPr lang="en-US" dirty="0" err="1" smtClean="0">
                <a:solidFill>
                  <a:prstClr val="black"/>
                </a:solidFill>
                <a:latin typeface="Arial" pitchFamily="34" charset="0"/>
                <a:cs typeface="Arial" pitchFamily="34" charset="0"/>
              </a:rPr>
              <a:t>synthetase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p:txBody>
      </p:sp>
      <p:pic>
        <p:nvPicPr>
          <p:cNvPr id="29698" name="Picture 2" descr="The reaction of Citrulline and Aspartate in the presence of ATP and Argininosuccinatesynthetase to produce A M P, P P subscript I, and Argininosuccinate is shown.&#10;Citrulline is N H 3 plus C H C O O minus with the C of C H further attached to C H 2 C H 2 C H 2 N H C O N H 2 and with the terminal C double bonded to O and bonded to N H 2 highlighted in red. Aspartate is N H 3 plus C H C O O minus C O O minus and is highlighted in blue. When these react in the presence of A T P and Argininosuccinatesynthetase, they produce A M P, P P subscript i, and Argininosuccinate. Argininosuccinate is N H 3 plus C H C O O minus. Further C of C H is attached to C H 2 C H 2 C H 2 N H C N H 2 N H C H C O O minus C O O minus. The C plus with a partial double bond to N H 2 is highlighted in red. Above it, the carbon bonded to H, C O O minus, and N H and wedge bonded to C H 2 that is further bonded to C O O minus is highlighted in blu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48316" y="3835531"/>
            <a:ext cx="6471432" cy="27180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7882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Carbamoyl Phosphate Reacts with Ornithine to Begin the Urea Cycle </a:t>
            </a:r>
            <a:r>
              <a:rPr lang="en-US" dirty="0" smtClean="0">
                <a:solidFill>
                  <a:srgbClr val="843C0C"/>
                </a:solidFill>
                <a:latin typeface="Arial" pitchFamily="34" charset="0"/>
                <a:cs typeface="Arial" pitchFamily="34" charset="0"/>
              </a:rPr>
              <a:t>(3/4</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1002322"/>
          </a:xfrm>
        </p:spPr>
        <p:txBody>
          <a:bodyPr>
            <a:normAutofit/>
          </a:bodyPr>
          <a:lstStyle/>
          <a:p>
            <a:r>
              <a:rPr lang="en-US" dirty="0" err="1">
                <a:solidFill>
                  <a:prstClr val="black"/>
                </a:solidFill>
                <a:latin typeface="Arial" pitchFamily="34" charset="0"/>
                <a:cs typeface="Arial" pitchFamily="34" charset="0"/>
              </a:rPr>
              <a:t>Argininosuccinate</a:t>
            </a:r>
            <a:r>
              <a:rPr lang="en-US" dirty="0">
                <a:solidFill>
                  <a:prstClr val="black"/>
                </a:solidFill>
                <a:latin typeface="Arial" pitchFamily="34" charset="0"/>
                <a:cs typeface="Arial" pitchFamily="34" charset="0"/>
              </a:rPr>
              <a:t> is cleaved into arginine and fumarate by </a:t>
            </a:r>
            <a:r>
              <a:rPr lang="en-US" dirty="0" err="1" smtClean="0">
                <a:solidFill>
                  <a:prstClr val="black"/>
                </a:solidFill>
                <a:latin typeface="Arial" pitchFamily="34" charset="0"/>
                <a:cs typeface="Arial" pitchFamily="34" charset="0"/>
              </a:rPr>
              <a:t>argininosuccinase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p:txBody>
      </p:sp>
      <p:pic>
        <p:nvPicPr>
          <p:cNvPr id="30722" name="Picture 2" descr="The reaction of Argininosuccinate in the presence of Arginosuccinase to produce Arginine and Fumarate is shown.&#10;Argininosuccinate, N H 3 plus C H C O O minus. Further C of C H is attached to C H 2 C H 2 C H 2 N H C N H 2 N H C H C O O minus C O O minus in the presence of Argininosuccinase gives Arginine, N H 3 plus C H C O O minus. Further, C of C H is attached to C H 2 C H 2 C H 2 N H C plus N H 2 N H 2. Also it gives fumarate, C H C O O minus further C of C H is attached to double bond C H C O O minu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84225" y="2981867"/>
            <a:ext cx="7375551" cy="309773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6072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Carbamoyl Phosphate Reacts with Ornithine to Begin the Urea Cycle </a:t>
            </a:r>
            <a:r>
              <a:rPr lang="en-US" dirty="0" smtClean="0">
                <a:solidFill>
                  <a:srgbClr val="843C0C"/>
                </a:solidFill>
                <a:latin typeface="Arial" pitchFamily="34" charset="0"/>
                <a:cs typeface="Arial" pitchFamily="34" charset="0"/>
              </a:rPr>
              <a:t>(4/4</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1283676"/>
          </a:xfrm>
        </p:spPr>
        <p:txBody>
          <a:bodyPr>
            <a:normAutofit/>
          </a:bodyPr>
          <a:lstStyle/>
          <a:p>
            <a:r>
              <a:rPr lang="en-US" dirty="0">
                <a:solidFill>
                  <a:prstClr val="black"/>
                </a:solidFill>
                <a:latin typeface="Arial" pitchFamily="34" charset="0"/>
                <a:cs typeface="Arial" pitchFamily="34" charset="0"/>
              </a:rPr>
              <a:t>Arginine is cleaved by arginase into urea, which is excreted, and ornithine, which is transported into the </a:t>
            </a:r>
            <a:r>
              <a:rPr lang="en-US" dirty="0" smtClean="0">
                <a:solidFill>
                  <a:prstClr val="black"/>
                </a:solidFill>
                <a:latin typeface="Arial" pitchFamily="34" charset="0"/>
                <a:cs typeface="Arial" pitchFamily="34" charset="0"/>
              </a:rPr>
              <a:t>mitochondria.</a:t>
            </a:r>
            <a:endParaRPr lang="en-US" dirty="0">
              <a:solidFill>
                <a:prstClr val="black"/>
              </a:solidFill>
              <a:latin typeface="Arial" pitchFamily="34" charset="0"/>
              <a:cs typeface="Arial" pitchFamily="34" charset="0"/>
            </a:endParaRPr>
          </a:p>
        </p:txBody>
      </p:sp>
      <p:pic>
        <p:nvPicPr>
          <p:cNvPr id="10" name="Picture 2" descr="The reaction of Arginine in the presence of Arginase and green highlighted H 2 O to produce Ornithine and Urea is shown.&#10;Arginine is N H 3 plus C H C O O minus. The C of the C H is further attached to C H 2 C H 2 C H 2 N H C plus N H 2 N H 2. The C plus has a partial double bond to N H 2 and these atoms and bond are highlighted in red. The same carbon has a partial double bond to a N H that is bonded to a carbon that is further bonded to H and a C O O minus group as well as wedge bonded to a C H 2 that is further bonded to C O O minus. In the presence of Arginase and H 2 O, Ornithine and Urea are produced. Ornithine is N H 3 plus C H C O O minus. The C of C H is further attached to C H 2 C H 2 C H 2 N H 3 positive. Urea is N H 2 C O N H 2 with one N H 2 in blue, the oxygen and double bond in green, and the C and other N H 2 in red."/>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84225" y="3236643"/>
            <a:ext cx="7375551" cy="25881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7560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Urea Cycle Is Linked </a:t>
            </a:r>
            <a:r>
              <a:rPr lang="en-US" dirty="0">
                <a:solidFill>
                  <a:srgbClr val="843C0C"/>
                </a:solidFill>
                <a:latin typeface="Arial" pitchFamily="34" charset="0"/>
                <a:cs typeface="Arial" pitchFamily="34" charset="0"/>
              </a:rPr>
              <a:t>to </a:t>
            </a:r>
            <a:r>
              <a:rPr lang="en-US" dirty="0" smtClean="0">
                <a:solidFill>
                  <a:srgbClr val="843C0C"/>
                </a:solidFill>
                <a:latin typeface="Arial" pitchFamily="34" charset="0"/>
                <a:cs typeface="Arial" pitchFamily="34" charset="0"/>
              </a:rPr>
              <a:t>Gluconeogenesis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609599"/>
          </a:xfrm>
        </p:spPr>
        <p:txBody>
          <a:bodyPr>
            <a:normAutofit/>
          </a:bodyPr>
          <a:lstStyle/>
          <a:p>
            <a:r>
              <a:rPr lang="en-US" dirty="0">
                <a:solidFill>
                  <a:prstClr val="black"/>
                </a:solidFill>
                <a:latin typeface="Arial" pitchFamily="34" charset="0"/>
                <a:cs typeface="Arial" pitchFamily="34" charset="0"/>
              </a:rPr>
              <a:t>The stoichiometry of the urea cycle </a:t>
            </a:r>
            <a:r>
              <a:rPr lang="en-US" dirty="0" smtClean="0">
                <a:solidFill>
                  <a:prstClr val="black"/>
                </a:solidFill>
                <a:latin typeface="Arial" pitchFamily="34" charset="0"/>
                <a:cs typeface="Arial" pitchFamily="34" charset="0"/>
              </a:rPr>
              <a:t>is</a:t>
            </a:r>
            <a:endParaRPr lang="en-US" dirty="0" smtClean="0">
              <a:latin typeface="Arial" pitchFamily="34" charset="0"/>
              <a:cs typeface="Arial" pitchFamily="34" charset="0"/>
            </a:endParaRPr>
          </a:p>
        </p:txBody>
      </p:sp>
      <p:pic>
        <p:nvPicPr>
          <p:cNvPr id="9" name="Picture Placeholder 8" descr="A chemical reaction shows the stoichiometry of the urea cycle.&#10;Carbon dioxide reacts with N H subscript 4 superscript plus, 3 molecules of  A T P, aspartate, 2 molecules of water to yield urea, 2 molecules of A D P, inorganic phosphate (P subscript lowercase I), A M P, pyrophosphate (P P subscript lowercase I), and fumarat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457200" y="2679406"/>
            <a:ext cx="8414560" cy="93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a:xfrm>
            <a:off x="457200" y="3909689"/>
            <a:ext cx="8229600" cy="1384300"/>
          </a:xfrm>
        </p:spPr>
        <p:txBody>
          <a:bodyPr>
            <a:noAutofit/>
          </a:bodyPr>
          <a:lstStyle/>
          <a:p>
            <a:r>
              <a:rPr lang="en-US" dirty="0" err="1" smtClean="0">
                <a:solidFill>
                  <a:prstClr val="black"/>
                </a:solidFill>
                <a:latin typeface="Arial" pitchFamily="34" charset="0"/>
                <a:cs typeface="Arial" pitchFamily="34" charset="0"/>
              </a:rPr>
              <a:t>Fumarate</a:t>
            </a:r>
            <a:r>
              <a:rPr lang="en-US" dirty="0" smtClean="0">
                <a:solidFill>
                  <a:prstClr val="black"/>
                </a:solidFill>
                <a:latin typeface="Arial" pitchFamily="34" charset="0"/>
                <a:cs typeface="Arial" pitchFamily="34" charset="0"/>
              </a:rPr>
              <a:t> can be converted into </a:t>
            </a:r>
            <a:r>
              <a:rPr lang="en-US" dirty="0" err="1" smtClean="0">
                <a:solidFill>
                  <a:prstClr val="black"/>
                </a:solidFill>
                <a:latin typeface="Arial" pitchFamily="34" charset="0"/>
                <a:cs typeface="Arial" pitchFamily="34" charset="0"/>
              </a:rPr>
              <a:t>oxaloacetate</a:t>
            </a:r>
            <a:r>
              <a:rPr lang="en-US" dirty="0" smtClean="0">
                <a:solidFill>
                  <a:prstClr val="black"/>
                </a:solidFill>
                <a:latin typeface="Arial" pitchFamily="34" charset="0"/>
                <a:cs typeface="Arial" pitchFamily="34" charset="0"/>
              </a:rPr>
              <a:t> by the citric acid cycle and then into glucose by the </a:t>
            </a:r>
            <a:r>
              <a:rPr lang="en-US" dirty="0" err="1" smtClean="0">
                <a:solidFill>
                  <a:prstClr val="black"/>
                </a:solidFill>
                <a:latin typeface="Arial" pitchFamily="34" charset="0"/>
                <a:cs typeface="Arial" pitchFamily="34" charset="0"/>
              </a:rPr>
              <a:t>gluconeogenic</a:t>
            </a:r>
            <a:r>
              <a:rPr lang="en-US" dirty="0" smtClean="0">
                <a:solidFill>
                  <a:prstClr val="black"/>
                </a:solidFill>
                <a:latin typeface="Arial" pitchFamily="34" charset="0"/>
                <a:cs typeface="Arial" pitchFamily="34" charset="0"/>
              </a:rPr>
              <a:t> pathway.</a:t>
            </a:r>
          </a:p>
        </p:txBody>
      </p:sp>
    </p:spTree>
    <p:extLst>
      <p:ext uri="{BB962C8B-B14F-4D97-AF65-F5344CB8AC3E}">
        <p14:creationId xmlns:p14="http://schemas.microsoft.com/office/powerpoint/2010/main" val="16396244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Metabolic </a:t>
            </a:r>
            <a:r>
              <a:rPr lang="en-US" dirty="0" smtClean="0">
                <a:solidFill>
                  <a:srgbClr val="843C0C"/>
                </a:solidFill>
                <a:latin typeface="Arial" pitchFamily="34" charset="0"/>
                <a:cs typeface="Arial" pitchFamily="34" charset="0"/>
              </a:rPr>
              <a:t>Integration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Nitrogen Metabolism</a:t>
            </a:r>
            <a:endParaRPr lang="en-US" dirty="0">
              <a:solidFill>
                <a:srgbClr val="843C0C"/>
              </a:solidFill>
              <a:latin typeface="Arial" pitchFamily="34" charset="0"/>
              <a:cs typeface="Arial" pitchFamily="34" charset="0"/>
            </a:endParaRPr>
          </a:p>
        </p:txBody>
      </p:sp>
      <p:pic>
        <p:nvPicPr>
          <p:cNvPr id="32770" name="Picture 2" descr="An illustration shows metabolic integration of nitrogen metabolism.&#10;The urea cycle, gluconeogenesis, and the transamination of oxaloacetate are linked by fumarate and aspartate. C O 2 + N H 4 plus yields carbamoyl phosphate. Ornithine in the presence of Carbamoyl phosphate yields Citrulline. Further, Citrulline reacts with Aspartate from gluconeogenesis to yield Argininosuccinate. Argininosuccinate can produce Arginine int he Urea cycle or Fumarate in gluconeogenesis. Arginine is used to produce Urea, which leaves the cycle, and Ornithine, which reacts with Carbamoyl phosphate to continue the cycle. In gluconeogenesis, Argininosuccinate produces Fumarate, which yields Malate, which yields Oxaloacetate, which can yield Glucose that leaves the cycle or react with an alpha-Amino acid to produce an alpha-Ketoacid that leaves the cycle and Aspartate to continue the cyc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410613"/>
            <a:ext cx="8113106" cy="31493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9167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686800" cy="1143000"/>
          </a:xfrm>
        </p:spPr>
        <p:txBody>
          <a:bodyPr>
            <a:noAutofit/>
          </a:bodyPr>
          <a:lstStyle/>
          <a:p>
            <a:r>
              <a:rPr lang="en-US" dirty="0" smtClean="0">
                <a:solidFill>
                  <a:srgbClr val="843C0C"/>
                </a:solidFill>
                <a:latin typeface="Arial" pitchFamily="34" charset="0"/>
                <a:cs typeface="Arial" pitchFamily="34" charset="0"/>
              </a:rPr>
              <a:t>Urea-cycle Enzymes Are Evolutionarily Related </a:t>
            </a:r>
            <a:r>
              <a:rPr lang="en-US" dirty="0">
                <a:solidFill>
                  <a:srgbClr val="843C0C"/>
                </a:solidFill>
                <a:latin typeface="Arial" pitchFamily="34" charset="0"/>
                <a:cs typeface="Arial" pitchFamily="34" charset="0"/>
              </a:rPr>
              <a:t>to </a:t>
            </a:r>
            <a:r>
              <a:rPr lang="en-US" dirty="0" smtClean="0">
                <a:solidFill>
                  <a:srgbClr val="843C0C"/>
                </a:solidFill>
                <a:latin typeface="Arial" pitchFamily="34" charset="0"/>
                <a:cs typeface="Arial" pitchFamily="34" charset="0"/>
              </a:rPr>
              <a:t>Enzymes </a:t>
            </a:r>
            <a:r>
              <a:rPr lang="en-US" dirty="0">
                <a:solidFill>
                  <a:srgbClr val="843C0C"/>
                </a:solidFill>
                <a:latin typeface="Arial" pitchFamily="34" charset="0"/>
                <a:cs typeface="Arial" pitchFamily="34" charset="0"/>
              </a:rPr>
              <a:t>in </a:t>
            </a:r>
            <a:r>
              <a:rPr lang="en-US" dirty="0" smtClean="0">
                <a:solidFill>
                  <a:srgbClr val="843C0C"/>
                </a:solidFill>
                <a:latin typeface="Arial" pitchFamily="34" charset="0"/>
                <a:cs typeface="Arial" pitchFamily="34" charset="0"/>
              </a:rPr>
              <a:t>Other Metabolic Pathways (1/3)</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600"/>
              </a:spcAft>
            </a:pPr>
            <a:r>
              <a:rPr lang="en-US" dirty="0">
                <a:solidFill>
                  <a:prstClr val="black"/>
                </a:solidFill>
                <a:latin typeface="Arial" pitchFamily="34" charset="0"/>
                <a:cs typeface="Arial" pitchFamily="34" charset="0"/>
              </a:rPr>
              <a:t>An isozyme of carbamoyl phosphate </a:t>
            </a:r>
            <a:r>
              <a:rPr lang="en-US" dirty="0" err="1">
                <a:solidFill>
                  <a:prstClr val="black"/>
                </a:solidFill>
                <a:latin typeface="Arial" pitchFamily="34" charset="0"/>
                <a:cs typeface="Arial" pitchFamily="34" charset="0"/>
              </a:rPr>
              <a:t>synthetase</a:t>
            </a:r>
            <a:r>
              <a:rPr lang="en-US" dirty="0">
                <a:solidFill>
                  <a:prstClr val="black"/>
                </a:solidFill>
                <a:latin typeface="Arial" pitchFamily="34" charset="0"/>
                <a:cs typeface="Arial" pitchFamily="34" charset="0"/>
              </a:rPr>
              <a:t> (CPS </a:t>
            </a:r>
            <a:r>
              <a:rPr lang="en-US" dirty="0" smtClean="0">
                <a:solidFill>
                  <a:prstClr val="black"/>
                </a:solidFill>
                <a:latin typeface="Arial" pitchFamily="34" charset="0"/>
                <a:cs typeface="Arial" pitchFamily="34" charset="0"/>
              </a:rPr>
              <a:t>II) is used in </a:t>
            </a:r>
            <a:r>
              <a:rPr lang="en-US" dirty="0">
                <a:solidFill>
                  <a:prstClr val="black"/>
                </a:solidFill>
                <a:latin typeface="Arial" pitchFamily="34" charset="0"/>
                <a:cs typeface="Arial" pitchFamily="34" charset="0"/>
              </a:rPr>
              <a:t>pyrimidine synthesis. In this enzyme, NH</a:t>
            </a:r>
            <a:r>
              <a:rPr lang="en-US" baseline="-25000" dirty="0">
                <a:solidFill>
                  <a:prstClr val="black"/>
                </a:solidFill>
                <a:latin typeface="Arial" pitchFamily="34" charset="0"/>
                <a:cs typeface="Arial" pitchFamily="34" charset="0"/>
              </a:rPr>
              <a:t>3</a:t>
            </a:r>
            <a:r>
              <a:rPr lang="en-US" dirty="0">
                <a:solidFill>
                  <a:prstClr val="black"/>
                </a:solidFill>
                <a:latin typeface="Arial" pitchFamily="34" charset="0"/>
                <a:cs typeface="Arial" pitchFamily="34" charset="0"/>
              </a:rPr>
              <a:t> is supplied by the hydrolysis of </a:t>
            </a:r>
            <a:r>
              <a:rPr lang="en-US" dirty="0" smtClean="0">
                <a:solidFill>
                  <a:prstClr val="black"/>
                </a:solidFill>
                <a:latin typeface="Arial" pitchFamily="34" charset="0"/>
                <a:cs typeface="Arial" pitchFamily="34" charset="0"/>
              </a:rPr>
              <a:t>glutamine.</a:t>
            </a:r>
            <a:endParaRPr lang="en-US" dirty="0">
              <a:solidFill>
                <a:prstClr val="black"/>
              </a:solidFill>
              <a:latin typeface="Arial" pitchFamily="34" charset="0"/>
              <a:cs typeface="Arial" pitchFamily="34" charset="0"/>
            </a:endParaRPr>
          </a:p>
          <a:p>
            <a:pPr lvl="1">
              <a:spcAft>
                <a:spcPts val="600"/>
              </a:spcAft>
              <a:buFont typeface="Arial" pitchFamily="34" charset="0"/>
              <a:buChar char="–"/>
            </a:pPr>
            <a:r>
              <a:rPr lang="en-US" dirty="0">
                <a:solidFill>
                  <a:prstClr val="black"/>
                </a:solidFill>
                <a:latin typeface="Arial" pitchFamily="34" charset="0"/>
                <a:cs typeface="Arial" pitchFamily="34" charset="0"/>
              </a:rPr>
              <a:t>The glutamine binding site in </a:t>
            </a:r>
            <a:r>
              <a:rPr lang="en-US" dirty="0" smtClean="0">
                <a:solidFill>
                  <a:prstClr val="black"/>
                </a:solidFill>
                <a:latin typeface="Arial" pitchFamily="34" charset="0"/>
                <a:cs typeface="Arial" pitchFamily="34" charset="0"/>
              </a:rPr>
              <a:t>CPS </a:t>
            </a:r>
            <a:r>
              <a:rPr lang="en-US" dirty="0">
                <a:solidFill>
                  <a:prstClr val="black"/>
                </a:solidFill>
                <a:latin typeface="Arial" pitchFamily="34" charset="0"/>
                <a:cs typeface="Arial" pitchFamily="34" charset="0"/>
              </a:rPr>
              <a:t>I has evolved into an allosteric site for binding </a:t>
            </a:r>
            <a:r>
              <a:rPr lang="en-US" i="1" dirty="0" smtClean="0">
                <a:solidFill>
                  <a:prstClr val="black"/>
                </a:solidFill>
                <a:latin typeface="Arial" pitchFamily="34" charset="0"/>
                <a:cs typeface="Arial" pitchFamily="34" charset="0"/>
              </a:rPr>
              <a:t>N</a:t>
            </a:r>
            <a:r>
              <a:rPr lang="en-US" dirty="0" smtClean="0">
                <a:solidFill>
                  <a:prstClr val="black"/>
                </a:solidFill>
                <a:latin typeface="Arial" pitchFamily="34" charset="0"/>
                <a:cs typeface="Arial" pitchFamily="34" charset="0"/>
              </a:rPr>
              <a:t>-</a:t>
            </a:r>
            <a:r>
              <a:rPr lang="en-US" dirty="0" err="1" smtClean="0">
                <a:solidFill>
                  <a:prstClr val="black"/>
                </a:solidFill>
                <a:latin typeface="Arial" pitchFamily="34" charset="0"/>
                <a:cs typeface="Arial" pitchFamily="34" charset="0"/>
              </a:rPr>
              <a:t>acetylglutamate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a:p>
            <a:pPr>
              <a:spcAft>
                <a:spcPts val="600"/>
              </a:spcAft>
            </a:pPr>
            <a:r>
              <a:rPr lang="en-US" dirty="0" smtClean="0">
                <a:latin typeface="Arial" pitchFamily="34" charset="0"/>
                <a:cs typeface="Arial" pitchFamily="34" charset="0"/>
              </a:rPr>
              <a:t>Also, ornithine </a:t>
            </a:r>
            <a:r>
              <a:rPr lang="en-US" dirty="0" err="1">
                <a:latin typeface="Arial" pitchFamily="34" charset="0"/>
                <a:cs typeface="Arial" pitchFamily="34" charset="0"/>
              </a:rPr>
              <a:t>transcarbamoylase</a:t>
            </a:r>
            <a:r>
              <a:rPr lang="en-US" dirty="0">
                <a:latin typeface="Arial" pitchFamily="34" charset="0"/>
                <a:cs typeface="Arial" pitchFamily="34" charset="0"/>
              </a:rPr>
              <a:t> is homologous to aspartate </a:t>
            </a:r>
            <a:r>
              <a:rPr lang="en-US" dirty="0" err="1">
                <a:latin typeface="Arial" pitchFamily="34" charset="0"/>
                <a:cs typeface="Arial" pitchFamily="34" charset="0"/>
              </a:rPr>
              <a:t>transcarbamoylase</a:t>
            </a:r>
            <a:r>
              <a:rPr lang="en-US" dirty="0">
                <a:latin typeface="Arial" pitchFamily="34" charset="0"/>
                <a:cs typeface="Arial" pitchFamily="34" charset="0"/>
              </a:rPr>
              <a:t>, which catalyzes the first step in pyrimidine biosynthesis, and the </a:t>
            </a:r>
            <a:r>
              <a:rPr lang="en-US" dirty="0" smtClean="0">
                <a:latin typeface="Arial" pitchFamily="34" charset="0"/>
                <a:cs typeface="Arial" pitchFamily="34" charset="0"/>
              </a:rPr>
              <a:t>structures </a:t>
            </a:r>
            <a:r>
              <a:rPr lang="en-US" dirty="0">
                <a:latin typeface="Arial" pitchFamily="34" charset="0"/>
                <a:cs typeface="Arial" pitchFamily="34" charset="0"/>
              </a:rPr>
              <a:t>of their catalytic subunits are quite </a:t>
            </a:r>
            <a:r>
              <a:rPr lang="en-US" dirty="0" smtClean="0">
                <a:latin typeface="Arial" pitchFamily="34" charset="0"/>
                <a:cs typeface="Arial" pitchFamily="34" charset="0"/>
              </a:rPr>
              <a:t>similar.</a:t>
            </a:r>
            <a:endParaRPr lang="en-US" dirty="0" smtClean="0">
              <a:solidFill>
                <a:prstClr val="black"/>
              </a:solidFill>
              <a:latin typeface="Arial" pitchFamily="34" charset="0"/>
              <a:cs typeface="Arial" pitchFamily="34" charset="0"/>
            </a:endParaRPr>
          </a:p>
          <a:p>
            <a:pPr>
              <a:spcAft>
                <a:spcPts val="600"/>
              </a:spcAft>
            </a:pPr>
            <a:r>
              <a:rPr lang="en-US" dirty="0" smtClean="0">
                <a:solidFill>
                  <a:prstClr val="black"/>
                </a:solidFill>
                <a:latin typeface="Arial" pitchFamily="34" charset="0"/>
                <a:cs typeface="Arial" pitchFamily="34" charset="0"/>
              </a:rPr>
              <a:t>This shows that </a:t>
            </a:r>
            <a:r>
              <a:rPr lang="en-US" dirty="0" smtClean="0">
                <a:latin typeface="Arial" pitchFamily="34" charset="0"/>
                <a:cs typeface="Arial" pitchFamily="34" charset="0"/>
              </a:rPr>
              <a:t>two </a:t>
            </a:r>
            <a:r>
              <a:rPr lang="en-US" dirty="0">
                <a:latin typeface="Arial" pitchFamily="34" charset="0"/>
                <a:cs typeface="Arial" pitchFamily="34" charset="0"/>
              </a:rPr>
              <a:t>consecutive steps in the pyrimidine biosynthetic pathway were adapted for urea </a:t>
            </a:r>
            <a:r>
              <a:rPr lang="en-US" dirty="0" smtClean="0">
                <a:latin typeface="Arial" pitchFamily="34" charset="0"/>
                <a:cs typeface="Arial" pitchFamily="34" charset="0"/>
              </a:rPr>
              <a:t>synthesis.</a:t>
            </a:r>
            <a:endParaRPr lang="en-US" dirty="0">
              <a:latin typeface="Arial" pitchFamily="34" charset="0"/>
              <a:cs typeface="Arial" pitchFamily="34" charset="0"/>
            </a:endParaRPr>
          </a:p>
        </p:txBody>
      </p:sp>
    </p:spTree>
    <p:extLst>
      <p:ext uri="{BB962C8B-B14F-4D97-AF65-F5344CB8AC3E}">
        <p14:creationId xmlns:p14="http://schemas.microsoft.com/office/powerpoint/2010/main" val="9578140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Urea-cycle Enzymes Are Evolutionarily Related to Enzymes in Other Metabolic Pathways </a:t>
            </a:r>
            <a:r>
              <a:rPr lang="en-US" dirty="0" smtClean="0">
                <a:solidFill>
                  <a:srgbClr val="843C0C"/>
                </a:solidFill>
                <a:latin typeface="Arial" pitchFamily="34" charset="0"/>
                <a:cs typeface="Arial" pitchFamily="34" charset="0"/>
              </a:rPr>
              <a:t>(2/3</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834118"/>
            <a:ext cx="8229600" cy="2280684"/>
          </a:xfrm>
        </p:spPr>
        <p:txBody>
          <a:bodyPr>
            <a:normAutofit/>
          </a:bodyPr>
          <a:lstStyle/>
          <a:p>
            <a:pPr>
              <a:spcAft>
                <a:spcPts val="1200"/>
              </a:spcAft>
            </a:pPr>
            <a:r>
              <a:rPr lang="en-US" dirty="0">
                <a:solidFill>
                  <a:prstClr val="black"/>
                </a:solidFill>
                <a:latin typeface="Arial" pitchFamily="34" charset="0"/>
                <a:cs typeface="Arial" pitchFamily="34" charset="0"/>
              </a:rPr>
              <a:t>An isozyme of </a:t>
            </a:r>
            <a:r>
              <a:rPr lang="en-US" dirty="0" err="1">
                <a:solidFill>
                  <a:prstClr val="black"/>
                </a:solidFill>
                <a:latin typeface="Arial" pitchFamily="34" charset="0"/>
                <a:cs typeface="Arial" pitchFamily="34" charset="0"/>
              </a:rPr>
              <a:t>carbamoyl</a:t>
            </a:r>
            <a:r>
              <a:rPr lang="en-US" dirty="0">
                <a:solidFill>
                  <a:prstClr val="black"/>
                </a:solidFill>
                <a:latin typeface="Arial" pitchFamily="34" charset="0"/>
                <a:cs typeface="Arial" pitchFamily="34" charset="0"/>
              </a:rPr>
              <a:t> phosphate </a:t>
            </a:r>
            <a:r>
              <a:rPr lang="en-US" dirty="0" err="1">
                <a:solidFill>
                  <a:prstClr val="black"/>
                </a:solidFill>
                <a:latin typeface="Arial" pitchFamily="34" charset="0"/>
                <a:cs typeface="Arial" pitchFamily="34" charset="0"/>
              </a:rPr>
              <a:t>synthetase</a:t>
            </a:r>
            <a:r>
              <a:rPr lang="en-US" dirty="0">
                <a:solidFill>
                  <a:prstClr val="black"/>
                </a:solidFill>
                <a:latin typeface="Arial" pitchFamily="34" charset="0"/>
                <a:cs typeface="Arial" pitchFamily="34" charset="0"/>
              </a:rPr>
              <a:t> (CPS </a:t>
            </a:r>
            <a:r>
              <a:rPr lang="en-US" dirty="0" smtClean="0">
                <a:solidFill>
                  <a:prstClr val="black"/>
                </a:solidFill>
                <a:latin typeface="Arial" pitchFamily="34" charset="0"/>
                <a:cs typeface="Arial" pitchFamily="34" charset="0"/>
              </a:rPr>
              <a:t>II) </a:t>
            </a:r>
            <a:r>
              <a:rPr lang="en-US" dirty="0">
                <a:solidFill>
                  <a:prstClr val="black"/>
                </a:solidFill>
                <a:latin typeface="Arial" pitchFamily="34" charset="0"/>
                <a:cs typeface="Arial" pitchFamily="34" charset="0"/>
              </a:rPr>
              <a:t>catalyzes the first step in pyrimidine synthesis. In this enzyme, NH</a:t>
            </a:r>
            <a:r>
              <a:rPr lang="en-US" baseline="-25000" dirty="0">
                <a:solidFill>
                  <a:prstClr val="black"/>
                </a:solidFill>
                <a:latin typeface="Arial" pitchFamily="34" charset="0"/>
                <a:cs typeface="Arial" pitchFamily="34" charset="0"/>
              </a:rPr>
              <a:t>3</a:t>
            </a:r>
            <a:r>
              <a:rPr lang="en-US" dirty="0">
                <a:solidFill>
                  <a:prstClr val="black"/>
                </a:solidFill>
                <a:latin typeface="Arial" pitchFamily="34" charset="0"/>
                <a:cs typeface="Arial" pitchFamily="34" charset="0"/>
              </a:rPr>
              <a:t> is supplied by the hydrolysis of </a:t>
            </a:r>
            <a:r>
              <a:rPr lang="en-US" dirty="0" smtClean="0">
                <a:solidFill>
                  <a:prstClr val="black"/>
                </a:solidFill>
                <a:latin typeface="Arial" pitchFamily="34" charset="0"/>
                <a:cs typeface="Arial" pitchFamily="34" charset="0"/>
              </a:rPr>
              <a:t>glutamine.</a:t>
            </a:r>
            <a:endParaRPr lang="en-US" dirty="0">
              <a:solidFill>
                <a:prstClr val="black"/>
              </a:solidFill>
              <a:latin typeface="Arial" pitchFamily="34" charset="0"/>
              <a:cs typeface="Arial" pitchFamily="34" charset="0"/>
            </a:endParaRPr>
          </a:p>
          <a:p>
            <a:pPr>
              <a:spcAft>
                <a:spcPts val="1200"/>
              </a:spcAft>
            </a:pPr>
            <a:r>
              <a:rPr lang="en-US" dirty="0">
                <a:solidFill>
                  <a:prstClr val="black"/>
                </a:solidFill>
                <a:latin typeface="Arial" pitchFamily="34" charset="0"/>
                <a:cs typeface="Arial" pitchFamily="34" charset="0"/>
              </a:rPr>
              <a:t>The glutamine binding site in </a:t>
            </a:r>
            <a:r>
              <a:rPr lang="en-US" dirty="0" smtClean="0">
                <a:solidFill>
                  <a:prstClr val="black"/>
                </a:solidFill>
                <a:latin typeface="Arial" pitchFamily="34" charset="0"/>
                <a:cs typeface="Arial" pitchFamily="34" charset="0"/>
              </a:rPr>
              <a:t>CPS </a:t>
            </a:r>
            <a:r>
              <a:rPr lang="en-US" dirty="0">
                <a:solidFill>
                  <a:prstClr val="black"/>
                </a:solidFill>
                <a:latin typeface="Arial" pitchFamily="34" charset="0"/>
                <a:cs typeface="Arial" pitchFamily="34" charset="0"/>
              </a:rPr>
              <a:t>I has evolved into an allosteric site for binding </a:t>
            </a:r>
            <a:r>
              <a:rPr lang="en-US" i="1" dirty="0" smtClean="0">
                <a:solidFill>
                  <a:prstClr val="black"/>
                </a:solidFill>
                <a:latin typeface="Arial" pitchFamily="34" charset="0"/>
                <a:cs typeface="Arial" pitchFamily="34" charset="0"/>
              </a:rPr>
              <a:t>N</a:t>
            </a:r>
            <a:r>
              <a:rPr lang="en-US" dirty="0" smtClean="0">
                <a:solidFill>
                  <a:prstClr val="black"/>
                </a:solidFill>
                <a:latin typeface="Arial" pitchFamily="34" charset="0"/>
                <a:cs typeface="Arial" pitchFamily="34" charset="0"/>
              </a:rPr>
              <a:t>-</a:t>
            </a:r>
            <a:r>
              <a:rPr lang="en-US" dirty="0" err="1" smtClean="0">
                <a:solidFill>
                  <a:prstClr val="black"/>
                </a:solidFill>
                <a:latin typeface="Arial" pitchFamily="34" charset="0"/>
                <a:cs typeface="Arial" pitchFamily="34" charset="0"/>
              </a:rPr>
              <a:t>acetylglutamate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84793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Urea-cycle Enzymes Are Evolutionarily Related to Enzymes in Other Metabolic Pathways </a:t>
            </a:r>
            <a:r>
              <a:rPr lang="en-US" dirty="0" smtClean="0">
                <a:solidFill>
                  <a:srgbClr val="843C0C"/>
                </a:solidFill>
                <a:latin typeface="Arial" pitchFamily="34" charset="0"/>
                <a:cs typeface="Arial" pitchFamily="34" charset="0"/>
              </a:rPr>
              <a:t>(3/3</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2981848"/>
          </a:xfrm>
        </p:spPr>
        <p:txBody>
          <a:bodyPr>
            <a:noAutofit/>
          </a:bodyPr>
          <a:lstStyle/>
          <a:p>
            <a:pPr>
              <a:spcBef>
                <a:spcPts val="600"/>
              </a:spcBef>
              <a:spcAft>
                <a:spcPts val="600"/>
              </a:spcAft>
            </a:pPr>
            <a:r>
              <a:rPr lang="en-US" sz="2200" dirty="0">
                <a:solidFill>
                  <a:prstClr val="black"/>
                </a:solidFill>
                <a:latin typeface="Arial" pitchFamily="34" charset="0"/>
                <a:cs typeface="Arial" pitchFamily="34" charset="0"/>
              </a:rPr>
              <a:t>Ornithine </a:t>
            </a:r>
            <a:r>
              <a:rPr lang="en-US" sz="2200" dirty="0" err="1">
                <a:solidFill>
                  <a:prstClr val="black"/>
                </a:solidFill>
                <a:latin typeface="Arial" pitchFamily="34" charset="0"/>
                <a:cs typeface="Arial" pitchFamily="34" charset="0"/>
              </a:rPr>
              <a:t>transcarbamoylase</a:t>
            </a:r>
            <a:r>
              <a:rPr lang="en-US" sz="2200" dirty="0">
                <a:solidFill>
                  <a:prstClr val="black"/>
                </a:solidFill>
                <a:latin typeface="Arial" pitchFamily="34" charset="0"/>
                <a:cs typeface="Arial" pitchFamily="34" charset="0"/>
              </a:rPr>
              <a:t> is a homolog of aspartate </a:t>
            </a:r>
            <a:r>
              <a:rPr lang="en-US" sz="2200" dirty="0" err="1">
                <a:solidFill>
                  <a:prstClr val="black"/>
                </a:solidFill>
                <a:latin typeface="Arial" pitchFamily="34" charset="0"/>
                <a:cs typeface="Arial" pitchFamily="34" charset="0"/>
              </a:rPr>
              <a:t>transcarbamoylase</a:t>
            </a:r>
            <a:r>
              <a:rPr lang="en-US" sz="2200" dirty="0">
                <a:solidFill>
                  <a:prstClr val="black"/>
                </a:solidFill>
                <a:latin typeface="Arial" pitchFamily="34" charset="0"/>
                <a:cs typeface="Arial" pitchFamily="34" charset="0"/>
              </a:rPr>
              <a:t>, the enzyme catalyzing the committed step in pyrimidine </a:t>
            </a:r>
            <a:r>
              <a:rPr lang="en-US" sz="2200" dirty="0" smtClean="0">
                <a:solidFill>
                  <a:prstClr val="black"/>
                </a:solidFill>
                <a:latin typeface="Arial" pitchFamily="34" charset="0"/>
                <a:cs typeface="Arial" pitchFamily="34" charset="0"/>
              </a:rPr>
              <a:t>synthesis.</a:t>
            </a:r>
            <a:endParaRPr lang="en-US" sz="2200" dirty="0">
              <a:solidFill>
                <a:prstClr val="black"/>
              </a:solidFill>
              <a:latin typeface="Arial" pitchFamily="34" charset="0"/>
              <a:cs typeface="Arial" pitchFamily="34" charset="0"/>
            </a:endParaRPr>
          </a:p>
          <a:p>
            <a:pPr>
              <a:spcBef>
                <a:spcPts val="600"/>
              </a:spcBef>
              <a:spcAft>
                <a:spcPts val="600"/>
              </a:spcAft>
            </a:pPr>
            <a:r>
              <a:rPr lang="en-US" sz="2200" dirty="0">
                <a:solidFill>
                  <a:prstClr val="black"/>
                </a:solidFill>
                <a:latin typeface="Arial" pitchFamily="34" charset="0"/>
                <a:cs typeface="Arial" pitchFamily="34" charset="0"/>
              </a:rPr>
              <a:t>The steps in the urea cycle that catalyze addition of aspartate and removal of fumarate are also observed in purine nucleotide </a:t>
            </a:r>
            <a:r>
              <a:rPr lang="en-US" sz="2200" dirty="0" smtClean="0">
                <a:solidFill>
                  <a:prstClr val="black"/>
                </a:solidFill>
                <a:latin typeface="Arial" pitchFamily="34" charset="0"/>
                <a:cs typeface="Arial" pitchFamily="34" charset="0"/>
              </a:rPr>
              <a:t>synthesis.</a:t>
            </a:r>
            <a:endParaRPr lang="en-US" sz="2200" dirty="0">
              <a:solidFill>
                <a:prstClr val="black"/>
              </a:solidFill>
              <a:latin typeface="Arial" pitchFamily="34" charset="0"/>
              <a:cs typeface="Arial" pitchFamily="34" charset="0"/>
            </a:endParaRPr>
          </a:p>
          <a:p>
            <a:pPr>
              <a:spcBef>
                <a:spcPts val="600"/>
              </a:spcBef>
              <a:spcAft>
                <a:spcPts val="600"/>
              </a:spcAft>
            </a:pPr>
            <a:r>
              <a:rPr lang="en-US" sz="2200" dirty="0" smtClean="0">
                <a:latin typeface="Arial" pitchFamily="34" charset="0"/>
                <a:cs typeface="Arial" pitchFamily="34" charset="0"/>
              </a:rPr>
              <a:t>In all, four </a:t>
            </a:r>
            <a:r>
              <a:rPr lang="en-US" sz="2200" dirty="0">
                <a:latin typeface="Arial" pitchFamily="34" charset="0"/>
                <a:cs typeface="Arial" pitchFamily="34" charset="0"/>
              </a:rPr>
              <a:t>of the five enzymes in the urea cycle were adapted from enzymes taking part in </a:t>
            </a:r>
            <a:r>
              <a:rPr lang="en-US" sz="2200" dirty="0" smtClean="0">
                <a:latin typeface="Arial" pitchFamily="34" charset="0"/>
                <a:cs typeface="Arial" pitchFamily="34" charset="0"/>
              </a:rPr>
              <a:t>nucleotide biosynthesis.</a:t>
            </a:r>
            <a:endParaRPr lang="en-US" sz="2200" dirty="0">
              <a:latin typeface="Arial" pitchFamily="34" charset="0"/>
              <a:cs typeface="Arial" pitchFamily="34" charset="0"/>
            </a:endParaRPr>
          </a:p>
        </p:txBody>
      </p:sp>
      <p:pic>
        <p:nvPicPr>
          <p:cNvPr id="7" name="Picture 2" descr="Reactions in purine biosynthesis are shown to illustrate similarities with steps of the urea cycle.&#10;A pentagonal ring with N at the center of first, and fourth vertex in the clockwise direction. The N at the fourth vertex is labeled as P ribose. The second vertex is attached to C O O minus, and third vertex is attached to N H 2. Further, this in the presence of Aspartate, N H 3 plus C H C O O minus, the C of C H is further attached to C H 2 C O O minus gives another pentagonal ring with N at the center of first, and fourth vertex in the clockwise direction. The N at the fourth vertex is labeled as P ribose. The second vertex is attached to C O N H C H C O O minus. Further, the C of C H is attached to C H 2 C O O minus. Further, on removal of fumarate, C H C O O minus, C of C H at the top is attached to double bond C H C O O minus gives pentagonal ring with N at the center of first, and fourth vertex in the clockwise direction. The N at the fourth vertex is labeled as P ribose. The second vertex is attached to C O N H 2, and third vertex is attached to N H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724" y="4782038"/>
            <a:ext cx="8112552" cy="17178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057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Section 23.1 </a:t>
            </a:r>
            <a:r>
              <a:rPr lang="en-US" dirty="0">
                <a:solidFill>
                  <a:srgbClr val="843C0C"/>
                </a:solidFill>
                <a:latin typeface="Arial" pitchFamily="34" charset="0"/>
                <a:cs typeface="Arial" pitchFamily="34" charset="0"/>
              </a:rPr>
              <a:t>Proteins Are Degraded to Amino </a:t>
            </a:r>
            <a:r>
              <a:rPr lang="en-US" dirty="0" smtClean="0">
                <a:solidFill>
                  <a:srgbClr val="843C0C"/>
                </a:solidFill>
                <a:latin typeface="Arial" pitchFamily="34" charset="0"/>
                <a:cs typeface="Arial" pitchFamily="34" charset="0"/>
              </a:rPr>
              <a:t>Acids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1200"/>
              </a:spcAft>
            </a:pPr>
            <a:r>
              <a:rPr lang="en-US" dirty="0">
                <a:solidFill>
                  <a:prstClr val="black"/>
                </a:solidFill>
                <a:latin typeface="Arial" pitchFamily="34" charset="0"/>
                <a:cs typeface="Arial" pitchFamily="34" charset="0"/>
              </a:rPr>
              <a:t>Dietary proteins are degraded </a:t>
            </a:r>
            <a:r>
              <a:rPr lang="en-US" dirty="0" smtClean="0">
                <a:solidFill>
                  <a:prstClr val="black"/>
                </a:solidFill>
                <a:latin typeface="Arial" pitchFamily="34" charset="0"/>
                <a:cs typeface="Arial" pitchFamily="34" charset="0"/>
              </a:rPr>
              <a:t>to </a:t>
            </a:r>
            <a:r>
              <a:rPr lang="en-US" dirty="0">
                <a:solidFill>
                  <a:prstClr val="black"/>
                </a:solidFill>
                <a:latin typeface="Arial" pitchFamily="34" charset="0"/>
                <a:cs typeface="Arial" pitchFamily="34" charset="0"/>
              </a:rPr>
              <a:t>amino </a:t>
            </a:r>
            <a:r>
              <a:rPr lang="en-US" dirty="0" smtClean="0">
                <a:solidFill>
                  <a:prstClr val="black"/>
                </a:solidFill>
                <a:latin typeface="Arial" pitchFamily="34" charset="0"/>
                <a:cs typeface="Arial" pitchFamily="34" charset="0"/>
              </a:rPr>
              <a:t>acids, </a:t>
            </a:r>
            <a:r>
              <a:rPr lang="en-US" dirty="0">
                <a:solidFill>
                  <a:prstClr val="black"/>
                </a:solidFill>
                <a:latin typeface="Arial" pitchFamily="34" charset="0"/>
                <a:cs typeface="Arial" pitchFamily="34" charset="0"/>
              </a:rPr>
              <a:t>which are absorbed and distributed throughout the body </a:t>
            </a:r>
            <a:r>
              <a:rPr lang="en-US" dirty="0" smtClean="0">
                <a:solidFill>
                  <a:prstClr val="black"/>
                </a:solidFill>
                <a:latin typeface="Arial" pitchFamily="34" charset="0"/>
                <a:cs typeface="Arial" pitchFamily="34" charset="0"/>
              </a:rPr>
              <a:t>via </a:t>
            </a:r>
            <a:r>
              <a:rPr lang="en-US" dirty="0">
                <a:solidFill>
                  <a:prstClr val="black"/>
                </a:solidFill>
                <a:latin typeface="Arial" pitchFamily="34" charset="0"/>
                <a:cs typeface="Arial" pitchFamily="34" charset="0"/>
              </a:rPr>
              <a:t>the </a:t>
            </a:r>
            <a:r>
              <a:rPr lang="en-US" dirty="0" smtClean="0">
                <a:solidFill>
                  <a:prstClr val="black"/>
                </a:solidFill>
                <a:latin typeface="Arial" pitchFamily="34" charset="0"/>
                <a:cs typeface="Arial" pitchFamily="34" charset="0"/>
              </a:rPr>
              <a:t>blood.</a:t>
            </a:r>
            <a:endParaRPr lang="en-US" dirty="0">
              <a:solidFill>
                <a:prstClr val="black"/>
              </a:solidFill>
              <a:latin typeface="Arial" pitchFamily="34" charset="0"/>
              <a:cs typeface="Arial" pitchFamily="34" charset="0"/>
            </a:endParaRPr>
          </a:p>
          <a:p>
            <a:pPr>
              <a:spcAft>
                <a:spcPts val="1200"/>
              </a:spcAft>
            </a:pPr>
            <a:r>
              <a:rPr lang="en-US" dirty="0" smtClean="0">
                <a:solidFill>
                  <a:prstClr val="black"/>
                </a:solidFill>
                <a:latin typeface="Arial" pitchFamily="34" charset="0"/>
                <a:cs typeface="Arial" pitchFamily="34" charset="0"/>
              </a:rPr>
              <a:t>Essential </a:t>
            </a:r>
            <a:r>
              <a:rPr lang="en-US" dirty="0">
                <a:solidFill>
                  <a:prstClr val="black"/>
                </a:solidFill>
                <a:latin typeface="Arial" pitchFamily="34" charset="0"/>
                <a:cs typeface="Arial" pitchFamily="34" charset="0"/>
              </a:rPr>
              <a:t>amino acids </a:t>
            </a:r>
            <a:r>
              <a:rPr lang="en-US" dirty="0" smtClean="0">
                <a:solidFill>
                  <a:prstClr val="black"/>
                </a:solidFill>
                <a:latin typeface="Arial" pitchFamily="34" charset="0"/>
                <a:cs typeface="Arial" pitchFamily="34" charset="0"/>
              </a:rPr>
              <a:t>cannot </a:t>
            </a:r>
            <a:r>
              <a:rPr lang="en-US" dirty="0">
                <a:solidFill>
                  <a:prstClr val="black"/>
                </a:solidFill>
                <a:latin typeface="Arial" pitchFamily="34" charset="0"/>
                <a:cs typeface="Arial" pitchFamily="34" charset="0"/>
              </a:rPr>
              <a:t>be synthesized </a:t>
            </a:r>
            <a:r>
              <a:rPr lang="en-US" dirty="0" smtClean="0">
                <a:solidFill>
                  <a:prstClr val="black"/>
                </a:solidFill>
                <a:latin typeface="Arial" pitchFamily="34" charset="0"/>
                <a:cs typeface="Arial" pitchFamily="34" charset="0"/>
              </a:rPr>
              <a:t>by </a:t>
            </a:r>
            <a:r>
              <a:rPr lang="en-US" dirty="0">
                <a:solidFill>
                  <a:prstClr val="black"/>
                </a:solidFill>
                <a:latin typeface="Arial" pitchFamily="34" charset="0"/>
                <a:cs typeface="Arial" pitchFamily="34" charset="0"/>
              </a:rPr>
              <a:t>the body and must be obtained in the </a:t>
            </a:r>
            <a:r>
              <a:rPr lang="en-US" dirty="0" smtClean="0">
                <a:solidFill>
                  <a:prstClr val="black"/>
                </a:solidFill>
                <a:latin typeface="Arial" pitchFamily="34" charset="0"/>
                <a:cs typeface="Arial" pitchFamily="34" charset="0"/>
              </a:rPr>
              <a:t>diet.</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987212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Homologous </a:t>
            </a:r>
            <a:r>
              <a:rPr lang="en-US" dirty="0" smtClean="0">
                <a:solidFill>
                  <a:srgbClr val="843C0C"/>
                </a:solidFill>
                <a:latin typeface="Arial" pitchFamily="34" charset="0"/>
                <a:cs typeface="Arial" pitchFamily="34" charset="0"/>
              </a:rPr>
              <a:t>Enzymes</a:t>
            </a:r>
            <a:endParaRPr lang="en-US" dirty="0">
              <a:solidFill>
                <a:srgbClr val="843C0C"/>
              </a:solidFill>
              <a:latin typeface="Arial" pitchFamily="34" charset="0"/>
              <a:cs typeface="Arial" pitchFamily="34" charset="0"/>
            </a:endParaRPr>
          </a:p>
        </p:txBody>
      </p:sp>
      <p:sp>
        <p:nvSpPr>
          <p:cNvPr id="5" name="Content Placeholder 4"/>
          <p:cNvSpPr>
            <a:spLocks noGrp="1"/>
          </p:cNvSpPr>
          <p:nvPr>
            <p:ph idx="1"/>
          </p:nvPr>
        </p:nvSpPr>
        <p:spPr>
          <a:xfrm>
            <a:off x="457200" y="1600201"/>
            <a:ext cx="8229600" cy="1665513"/>
          </a:xfrm>
        </p:spPr>
        <p:txBody>
          <a:bodyPr>
            <a:normAutofit/>
          </a:bodyPr>
          <a:lstStyle/>
          <a:p>
            <a:pPr>
              <a:spcBef>
                <a:spcPts val="600"/>
              </a:spcBef>
            </a:pPr>
            <a:r>
              <a:rPr lang="en-US" dirty="0">
                <a:latin typeface="Arial" pitchFamily="34" charset="0"/>
                <a:cs typeface="Arial" pitchFamily="34" charset="0"/>
              </a:rPr>
              <a:t>The structure of the catalytic subunit of ornithine </a:t>
            </a:r>
            <a:r>
              <a:rPr lang="en-US" dirty="0" err="1">
                <a:latin typeface="Arial" pitchFamily="34" charset="0"/>
                <a:cs typeface="Arial" pitchFamily="34" charset="0"/>
              </a:rPr>
              <a:t>transcarbamoylase</a:t>
            </a:r>
            <a:r>
              <a:rPr lang="en-US" dirty="0">
                <a:latin typeface="Arial" pitchFamily="34" charset="0"/>
                <a:cs typeface="Arial" pitchFamily="34" charset="0"/>
              </a:rPr>
              <a:t> (blue) is quite similar to that of the catalytic subunit of aspartate </a:t>
            </a:r>
            <a:r>
              <a:rPr lang="en-US" dirty="0" err="1">
                <a:latin typeface="Arial" pitchFamily="34" charset="0"/>
                <a:cs typeface="Arial" pitchFamily="34" charset="0"/>
              </a:rPr>
              <a:t>transcarbamoylase</a:t>
            </a:r>
            <a:r>
              <a:rPr lang="en-US" dirty="0">
                <a:latin typeface="Arial" pitchFamily="34" charset="0"/>
                <a:cs typeface="Arial" pitchFamily="34" charset="0"/>
              </a:rPr>
              <a:t> (red), indicating that these two enzymes are </a:t>
            </a:r>
            <a:r>
              <a:rPr lang="en-US" dirty="0" smtClean="0">
                <a:latin typeface="Arial" pitchFamily="34" charset="0"/>
                <a:cs typeface="Arial" pitchFamily="34" charset="0"/>
              </a:rPr>
              <a:t>homologs.</a:t>
            </a:r>
            <a:endParaRPr lang="en-US" dirty="0">
              <a:latin typeface="Arial" pitchFamily="34" charset="0"/>
              <a:cs typeface="Arial" pitchFamily="34" charset="0"/>
            </a:endParaRPr>
          </a:p>
        </p:txBody>
      </p:sp>
      <p:pic>
        <p:nvPicPr>
          <p:cNvPr id="34818" name="Picture 2" descr="An illustration uses lines to show the similarities in structure between the catalytic sites of two homolgoous enzymes, ornithine transcarbamoylase (blue) and Aspartate transcarbamoylase (red). The structures are very simila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575676" y="3507738"/>
            <a:ext cx="3992648" cy="30365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9645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74638"/>
            <a:ext cx="8442960" cy="1143000"/>
          </a:xfrm>
        </p:spPr>
        <p:txBody>
          <a:bodyPr>
            <a:noAutofit/>
          </a:bodyPr>
          <a:lstStyle/>
          <a:p>
            <a:r>
              <a:rPr lang="en-US" dirty="0">
                <a:solidFill>
                  <a:srgbClr val="843C0C"/>
                </a:solidFill>
                <a:latin typeface="Arial" pitchFamily="34" charset="0"/>
                <a:cs typeface="Arial" pitchFamily="34" charset="0"/>
              </a:rPr>
              <a:t>Inherited </a:t>
            </a:r>
            <a:r>
              <a:rPr lang="en-US" dirty="0" smtClean="0">
                <a:solidFill>
                  <a:srgbClr val="843C0C"/>
                </a:solidFill>
                <a:latin typeface="Arial" pitchFamily="34" charset="0"/>
                <a:cs typeface="Arial" pitchFamily="34" charset="0"/>
              </a:rPr>
              <a:t>Defects </a:t>
            </a:r>
            <a:r>
              <a:rPr lang="en-US" dirty="0">
                <a:solidFill>
                  <a:srgbClr val="843C0C"/>
                </a:solidFill>
                <a:latin typeface="Arial" pitchFamily="34" charset="0"/>
                <a:cs typeface="Arial" pitchFamily="34" charset="0"/>
              </a:rPr>
              <a:t>of the </a:t>
            </a:r>
            <a:r>
              <a:rPr lang="en-US" dirty="0" smtClean="0">
                <a:solidFill>
                  <a:srgbClr val="843C0C"/>
                </a:solidFill>
                <a:latin typeface="Arial" pitchFamily="34" charset="0"/>
                <a:cs typeface="Arial" pitchFamily="34" charset="0"/>
              </a:rPr>
              <a:t>Urea Cycle Cause </a:t>
            </a:r>
            <a:r>
              <a:rPr lang="en-US" dirty="0" err="1" smtClean="0">
                <a:solidFill>
                  <a:srgbClr val="843C0C"/>
                </a:solidFill>
                <a:latin typeface="Arial" pitchFamily="34" charset="0"/>
                <a:cs typeface="Arial" pitchFamily="34" charset="0"/>
              </a:rPr>
              <a:t>Hyperammonemia</a:t>
            </a:r>
            <a:r>
              <a:rPr lang="en-US" dirty="0" smtClean="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Can Lead </a:t>
            </a:r>
            <a:r>
              <a:rPr lang="en-US" dirty="0">
                <a:solidFill>
                  <a:srgbClr val="843C0C"/>
                </a:solidFill>
                <a:latin typeface="Arial" pitchFamily="34" charset="0"/>
                <a:cs typeface="Arial" pitchFamily="34" charset="0"/>
              </a:rPr>
              <a:t>to </a:t>
            </a:r>
            <a:r>
              <a:rPr lang="en-US" dirty="0" smtClean="0">
                <a:solidFill>
                  <a:srgbClr val="843C0C"/>
                </a:solidFill>
                <a:latin typeface="Arial" pitchFamily="34" charset="0"/>
                <a:cs typeface="Arial" pitchFamily="34" charset="0"/>
              </a:rPr>
              <a:t>Brain Damage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892040"/>
          </a:xfrm>
        </p:spPr>
        <p:txBody>
          <a:bodyPr>
            <a:noAutofit/>
          </a:bodyPr>
          <a:lstStyle/>
          <a:p>
            <a:pPr>
              <a:spcBef>
                <a:spcPts val="600"/>
              </a:spcBef>
              <a:spcAft>
                <a:spcPts val="600"/>
              </a:spcAft>
            </a:pPr>
            <a:r>
              <a:rPr lang="en-US" dirty="0">
                <a:solidFill>
                  <a:prstClr val="black"/>
                </a:solidFill>
                <a:latin typeface="Arial" pitchFamily="34" charset="0"/>
                <a:cs typeface="Arial" pitchFamily="34" charset="0"/>
              </a:rPr>
              <a:t>All defects in the urea cycle lead to elevated levels of NH</a:t>
            </a:r>
            <a:r>
              <a:rPr lang="en-US" baseline="-25000" dirty="0">
                <a:solidFill>
                  <a:prstClr val="black"/>
                </a:solidFill>
                <a:latin typeface="Arial" pitchFamily="34" charset="0"/>
                <a:cs typeface="Arial" pitchFamily="34" charset="0"/>
              </a:rPr>
              <a:t>4</a:t>
            </a:r>
            <a:r>
              <a:rPr lang="en-US" baseline="30000" dirty="0">
                <a:solidFill>
                  <a:prstClr val="black"/>
                </a:solidFill>
                <a:latin typeface="Arial" pitchFamily="34" charset="0"/>
                <a:cs typeface="Arial" pitchFamily="34" charset="0"/>
              </a:rPr>
              <a:t>+</a:t>
            </a:r>
            <a:r>
              <a:rPr lang="en-US" dirty="0">
                <a:solidFill>
                  <a:prstClr val="black"/>
                </a:solidFill>
                <a:latin typeface="Arial" pitchFamily="34" charset="0"/>
                <a:cs typeface="Arial" pitchFamily="34" charset="0"/>
              </a:rPr>
              <a:t> in the blood (</a:t>
            </a:r>
            <a:r>
              <a:rPr lang="en-US" dirty="0" err="1">
                <a:solidFill>
                  <a:prstClr val="black"/>
                </a:solidFill>
                <a:latin typeface="Arial" pitchFamily="34" charset="0"/>
                <a:cs typeface="Arial" pitchFamily="34" charset="0"/>
              </a:rPr>
              <a:t>hyperammonemia</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a:p>
            <a:pPr>
              <a:spcBef>
                <a:spcPts val="600"/>
              </a:spcBef>
              <a:spcAft>
                <a:spcPts val="600"/>
              </a:spcAft>
            </a:pPr>
            <a:r>
              <a:rPr lang="en-US" dirty="0" err="1">
                <a:solidFill>
                  <a:prstClr val="black"/>
                </a:solidFill>
                <a:latin typeface="Arial" pitchFamily="34" charset="0"/>
                <a:cs typeface="Arial" pitchFamily="34" charset="0"/>
              </a:rPr>
              <a:t>Argininosuccinate</a:t>
            </a:r>
            <a:r>
              <a:rPr lang="en-US" dirty="0">
                <a:solidFill>
                  <a:prstClr val="black"/>
                </a:solidFill>
                <a:latin typeface="Arial" pitchFamily="34" charset="0"/>
                <a:cs typeface="Arial" pitchFamily="34" charset="0"/>
              </a:rPr>
              <a:t> deficiency is treated by supplementing the diet with arginine. Excess nitrogen is excreted in the form of </a:t>
            </a:r>
            <a:r>
              <a:rPr lang="en-US" dirty="0" err="1" smtClean="0">
                <a:solidFill>
                  <a:prstClr val="black"/>
                </a:solidFill>
                <a:latin typeface="Arial" pitchFamily="34" charset="0"/>
                <a:cs typeface="Arial" pitchFamily="34" charset="0"/>
              </a:rPr>
              <a:t>argininosuccinate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a:p>
            <a:pPr>
              <a:spcBef>
                <a:spcPts val="600"/>
              </a:spcBef>
              <a:spcAft>
                <a:spcPts val="600"/>
              </a:spcAft>
            </a:pPr>
            <a:r>
              <a:rPr lang="en-US" dirty="0" err="1">
                <a:solidFill>
                  <a:prstClr val="black"/>
                </a:solidFill>
                <a:latin typeface="Arial" pitchFamily="34" charset="0"/>
                <a:cs typeface="Arial" pitchFamily="34" charset="0"/>
              </a:rPr>
              <a:t>Carbamoyl</a:t>
            </a:r>
            <a:r>
              <a:rPr lang="en-US" dirty="0">
                <a:solidFill>
                  <a:prstClr val="black"/>
                </a:solidFill>
                <a:latin typeface="Arial" pitchFamily="34" charset="0"/>
                <a:cs typeface="Arial" pitchFamily="34" charset="0"/>
              </a:rPr>
              <a:t> phosphate </a:t>
            </a:r>
            <a:r>
              <a:rPr lang="en-US" dirty="0" err="1">
                <a:solidFill>
                  <a:prstClr val="black"/>
                </a:solidFill>
                <a:latin typeface="Arial" pitchFamily="34" charset="0"/>
                <a:cs typeface="Arial" pitchFamily="34" charset="0"/>
              </a:rPr>
              <a:t>synthetase</a:t>
            </a:r>
            <a:r>
              <a:rPr lang="en-US" dirty="0">
                <a:solidFill>
                  <a:prstClr val="black"/>
                </a:solidFill>
                <a:latin typeface="Arial" pitchFamily="34" charset="0"/>
                <a:cs typeface="Arial" pitchFamily="34" charset="0"/>
              </a:rPr>
              <a:t> deficiency and ornithine </a:t>
            </a:r>
            <a:r>
              <a:rPr lang="en-US" dirty="0" err="1">
                <a:solidFill>
                  <a:prstClr val="black"/>
                </a:solidFill>
                <a:latin typeface="Arial" pitchFamily="34" charset="0"/>
                <a:cs typeface="Arial" pitchFamily="34" charset="0"/>
              </a:rPr>
              <a:t>transcarbamoylase</a:t>
            </a:r>
            <a:r>
              <a:rPr lang="en-US" dirty="0">
                <a:solidFill>
                  <a:prstClr val="black"/>
                </a:solidFill>
                <a:latin typeface="Arial" pitchFamily="34" charset="0"/>
                <a:cs typeface="Arial" pitchFamily="34" charset="0"/>
              </a:rPr>
              <a:t> deficiency lead to the accumulation of nitrogen in glycine and glutamine. Addition of benzoate to the diet leads to the excretion of glycine-nitrogen as </a:t>
            </a:r>
            <a:r>
              <a:rPr lang="en-US" dirty="0" err="1">
                <a:solidFill>
                  <a:prstClr val="black"/>
                </a:solidFill>
                <a:latin typeface="Arial" pitchFamily="34" charset="0"/>
                <a:cs typeface="Arial" pitchFamily="34" charset="0"/>
              </a:rPr>
              <a:t>hippurate</a:t>
            </a:r>
            <a:r>
              <a:rPr lang="en-US" dirty="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while the </a:t>
            </a:r>
            <a:r>
              <a:rPr lang="en-US" dirty="0">
                <a:solidFill>
                  <a:prstClr val="black"/>
                </a:solidFill>
                <a:latin typeface="Arial" pitchFamily="34" charset="0"/>
                <a:cs typeface="Arial" pitchFamily="34" charset="0"/>
              </a:rPr>
              <a:t>addition of </a:t>
            </a:r>
            <a:r>
              <a:rPr lang="en-US" dirty="0" err="1">
                <a:solidFill>
                  <a:prstClr val="black"/>
                </a:solidFill>
                <a:latin typeface="Arial" pitchFamily="34" charset="0"/>
                <a:cs typeface="Arial" pitchFamily="34" charset="0"/>
              </a:rPr>
              <a:t>phenylacetate</a:t>
            </a:r>
            <a:r>
              <a:rPr lang="en-US" dirty="0">
                <a:solidFill>
                  <a:prstClr val="black"/>
                </a:solidFill>
                <a:latin typeface="Arial" pitchFamily="34" charset="0"/>
                <a:cs typeface="Arial" pitchFamily="34" charset="0"/>
              </a:rPr>
              <a:t> results in the excretion of </a:t>
            </a:r>
            <a:r>
              <a:rPr lang="en-US" dirty="0" err="1" smtClean="0">
                <a:solidFill>
                  <a:prstClr val="black"/>
                </a:solidFill>
                <a:latin typeface="Arial" pitchFamily="34" charset="0"/>
                <a:cs typeface="Arial" pitchFamily="34" charset="0"/>
              </a:rPr>
              <a:t>phenylacetylglutamine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1799091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Treatment of </a:t>
            </a:r>
            <a:r>
              <a:rPr lang="en-US" dirty="0" err="1" smtClean="0">
                <a:solidFill>
                  <a:srgbClr val="843C0C"/>
                </a:solidFill>
                <a:latin typeface="Arial" pitchFamily="34" charset="0"/>
                <a:cs typeface="Arial" pitchFamily="34" charset="0"/>
              </a:rPr>
              <a:t>Argininosuccinase</a:t>
            </a:r>
            <a:r>
              <a:rPr lang="en-US" dirty="0" smtClean="0">
                <a:solidFill>
                  <a:srgbClr val="843C0C"/>
                </a:solidFill>
                <a:latin typeface="Arial" pitchFamily="34" charset="0"/>
                <a:cs typeface="Arial" pitchFamily="34" charset="0"/>
              </a:rPr>
              <a:t> Deficiency</a:t>
            </a:r>
            <a:endParaRPr lang="en-US" dirty="0">
              <a:solidFill>
                <a:srgbClr val="843C0C"/>
              </a:solidFill>
              <a:latin typeface="Arial" pitchFamily="34" charset="0"/>
              <a:cs typeface="Arial" pitchFamily="34" charset="0"/>
            </a:endParaRPr>
          </a:p>
        </p:txBody>
      </p:sp>
      <p:pic>
        <p:nvPicPr>
          <p:cNvPr id="13" name="Picture 2" descr="Reactions involved in the treatment of Argininosuccinate deficiency are shown.&#10;Arginine (excess supplied) on removal of urea gives Ornithine. Arginine (excess supplied) on removal of Urea gives Ornithine. Ornithine on addition of Carbamoyl phosphate gives Citrulline. Further, Citrulline on addition of Aspartate gives Argininosuccinate (excreted), N H 3 plus C H C O O minus. The C of C H is further attached to C H 2 C H 2 C H 2 N H C N H 2 N H C H C O O minus C O O minu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88984" y="1645468"/>
            <a:ext cx="3366033" cy="48681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2851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Treatment of </a:t>
            </a:r>
            <a:r>
              <a:rPr lang="en-US" dirty="0" smtClean="0">
                <a:solidFill>
                  <a:srgbClr val="843C0C"/>
                </a:solidFill>
                <a:latin typeface="Arial" pitchFamily="34" charset="0"/>
                <a:cs typeface="Arial" pitchFamily="34" charset="0"/>
              </a:rPr>
              <a:t>Carbamoyl Phosphate </a:t>
            </a:r>
            <a:r>
              <a:rPr lang="en-US" dirty="0" err="1" smtClean="0">
                <a:solidFill>
                  <a:srgbClr val="843C0C"/>
                </a:solidFill>
                <a:latin typeface="Arial" pitchFamily="34" charset="0"/>
                <a:cs typeface="Arial" pitchFamily="34" charset="0"/>
              </a:rPr>
              <a:t>Synthetase</a:t>
            </a:r>
            <a:r>
              <a:rPr lang="en-US" dirty="0" smtClean="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Ornithine </a:t>
            </a:r>
            <a:r>
              <a:rPr lang="en-US" dirty="0" err="1" smtClean="0">
                <a:solidFill>
                  <a:srgbClr val="843C0C"/>
                </a:solidFill>
                <a:latin typeface="Arial" pitchFamily="34" charset="0"/>
                <a:cs typeface="Arial" pitchFamily="34" charset="0"/>
              </a:rPr>
              <a:t>Transcarbamoylase</a:t>
            </a:r>
            <a:r>
              <a:rPr lang="en-US" dirty="0" smtClean="0">
                <a:solidFill>
                  <a:srgbClr val="843C0C"/>
                </a:solidFill>
                <a:latin typeface="Arial" pitchFamily="34" charset="0"/>
                <a:cs typeface="Arial" pitchFamily="34" charset="0"/>
              </a:rPr>
              <a:t> Deficiencies</a:t>
            </a:r>
            <a:endParaRPr lang="en-US" dirty="0">
              <a:solidFill>
                <a:srgbClr val="843C0C"/>
              </a:solidFill>
              <a:latin typeface="Arial" pitchFamily="34" charset="0"/>
              <a:cs typeface="Arial" pitchFamily="34" charset="0"/>
            </a:endParaRPr>
          </a:p>
        </p:txBody>
      </p:sp>
      <p:pic>
        <p:nvPicPr>
          <p:cNvPr id="13" name="Picture 2" descr="Reactions involved in the treatment of Carbamoylphosphatesynthesase and Ornithine Transcarbamoylase deficiencies are shown.&#10;Benzoate (excess supplied) on conversion of A T P + C o A into A M P + P P sub i gives Benzoyl C o A which on conversion of Glycine to C o A gives Hippurate (excreted). Phenylacetate (excess supplied) on conversion of A T P plus C o A into A M  P plus P P sub i gives Phenylacetyl C o A. Further, on conversion of Glutamine into C o A gives Phenylacetylglutamine (excreted)."/>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87577" y="1727056"/>
            <a:ext cx="7368846" cy="431134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5934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Urea </a:t>
            </a:r>
            <a:r>
              <a:rPr lang="en-US" dirty="0" smtClean="0">
                <a:solidFill>
                  <a:srgbClr val="843C0C"/>
                </a:solidFill>
                <a:latin typeface="Arial" pitchFamily="34" charset="0"/>
                <a:cs typeface="Arial" pitchFamily="34" charset="0"/>
              </a:rPr>
              <a:t>Is Not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Only Means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Disposing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Excess Nitrogen</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2201778"/>
          </a:xfrm>
        </p:spPr>
        <p:txBody>
          <a:bodyPr>
            <a:normAutofit/>
          </a:bodyPr>
          <a:lstStyle/>
          <a:p>
            <a:pPr>
              <a:spcBef>
                <a:spcPts val="600"/>
              </a:spcBef>
              <a:spcAft>
                <a:spcPts val="600"/>
              </a:spcAft>
            </a:pPr>
            <a:r>
              <a:rPr lang="en-US" dirty="0">
                <a:solidFill>
                  <a:prstClr val="black"/>
                </a:solidFill>
                <a:latin typeface="Arial" pitchFamily="34" charset="0"/>
                <a:cs typeface="Arial" pitchFamily="34" charset="0"/>
              </a:rPr>
              <a:t>While ureotelic organisms excrete excess nitrogen as urea, </a:t>
            </a:r>
            <a:r>
              <a:rPr lang="en-US" dirty="0" err="1">
                <a:solidFill>
                  <a:prstClr val="black"/>
                </a:solidFill>
                <a:latin typeface="Arial" pitchFamily="34" charset="0"/>
                <a:cs typeface="Arial" pitchFamily="34" charset="0"/>
              </a:rPr>
              <a:t>ammoniotelic</a:t>
            </a:r>
            <a:r>
              <a:rPr lang="en-US" dirty="0">
                <a:solidFill>
                  <a:prstClr val="black"/>
                </a:solidFill>
                <a:latin typeface="Arial" pitchFamily="34" charset="0"/>
                <a:cs typeface="Arial" pitchFamily="34" charset="0"/>
              </a:rPr>
              <a:t> organisms, such as  aquatic animals, simply excrete NH</a:t>
            </a:r>
            <a:r>
              <a:rPr lang="en-US" baseline="-25000" dirty="0">
                <a:solidFill>
                  <a:prstClr val="black"/>
                </a:solidFill>
                <a:latin typeface="Arial" pitchFamily="34" charset="0"/>
                <a:cs typeface="Arial" pitchFamily="34" charset="0"/>
              </a:rPr>
              <a:t>4</a:t>
            </a:r>
            <a:r>
              <a:rPr lang="en-US" baseline="30000" dirty="0" smtClean="0">
                <a:solidFill>
                  <a:prstClr val="black"/>
                </a:solidFill>
                <a:latin typeface="Arial" pitchFamily="34" charset="0"/>
                <a:cs typeface="Arial" pitchFamily="34" charset="0"/>
              </a:rPr>
              <a:t>+</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a:p>
            <a:pPr>
              <a:spcBef>
                <a:spcPts val="600"/>
              </a:spcBef>
              <a:spcAft>
                <a:spcPts val="600"/>
              </a:spcAft>
            </a:pPr>
            <a:r>
              <a:rPr lang="en-US" dirty="0">
                <a:solidFill>
                  <a:prstClr val="black"/>
                </a:solidFill>
                <a:latin typeface="Arial" pitchFamily="34" charset="0"/>
                <a:cs typeface="Arial" pitchFamily="34" charset="0"/>
              </a:rPr>
              <a:t>Uricotelic organisms, such as birds, secrete excess nitrogen as uric acid, a </a:t>
            </a:r>
            <a:r>
              <a:rPr lang="en-US" dirty="0" smtClean="0">
                <a:solidFill>
                  <a:prstClr val="black"/>
                </a:solidFill>
                <a:latin typeface="Arial" pitchFamily="34" charset="0"/>
                <a:cs typeface="Arial" pitchFamily="34" charset="0"/>
              </a:rPr>
              <a:t>purine.</a:t>
            </a:r>
            <a:endParaRPr lang="en-US" dirty="0">
              <a:solidFill>
                <a:prstClr val="black"/>
              </a:solidFill>
              <a:latin typeface="Arial" pitchFamily="34" charset="0"/>
              <a:cs typeface="Arial" pitchFamily="34" charset="0"/>
            </a:endParaRPr>
          </a:p>
        </p:txBody>
      </p:sp>
      <p:pic>
        <p:nvPicPr>
          <p:cNvPr id="37890" name="Picture 2" descr="The molecular structure of uric acid is shown&#10;Uric acid has a pentagonal ring with N H at the center of second, and fifth vertex in the clockwise direction. The first vertex double bonded to a red highlighted O. Further, a hexagonal ring is attached adjacently to the pentagonal ring at the third, and fourth vertex. The first vertex of hexagonal ring in the clockwise direction double bonded to O. The center of second, and fourth vertex is attached to N H. The third vertex double bonded to a green highlighted O."/>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590434" y="3995104"/>
            <a:ext cx="5963133" cy="215808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869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Section 23.5 </a:t>
            </a:r>
            <a:r>
              <a:rPr lang="en-US" dirty="0">
                <a:solidFill>
                  <a:srgbClr val="843C0C"/>
                </a:solidFill>
                <a:latin typeface="Arial" pitchFamily="34" charset="0"/>
                <a:cs typeface="Arial" pitchFamily="34" charset="0"/>
              </a:rPr>
              <a:t>Carbon Atoms of Degraded Amino Acids Emerge as Major Metabolic </a:t>
            </a:r>
            <a:r>
              <a:rPr lang="en-US" dirty="0" smtClean="0">
                <a:solidFill>
                  <a:srgbClr val="843C0C"/>
                </a:solidFill>
                <a:latin typeface="Arial" pitchFamily="34" charset="0"/>
                <a:cs typeface="Arial" pitchFamily="34" charset="0"/>
              </a:rPr>
              <a:t>Intermediates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802218"/>
            <a:ext cx="8229600" cy="4525963"/>
          </a:xfrm>
        </p:spPr>
        <p:txBody>
          <a:bodyPr>
            <a:normAutofit/>
          </a:bodyPr>
          <a:lstStyle/>
          <a:p>
            <a:pPr>
              <a:spcBef>
                <a:spcPts val="600"/>
              </a:spcBef>
              <a:spcAft>
                <a:spcPts val="600"/>
              </a:spcAft>
            </a:pPr>
            <a:r>
              <a:rPr lang="en-US" sz="2200" dirty="0">
                <a:solidFill>
                  <a:prstClr val="black"/>
                </a:solidFill>
                <a:latin typeface="Arial" pitchFamily="34" charset="0"/>
                <a:cs typeface="Arial" pitchFamily="34" charset="0"/>
              </a:rPr>
              <a:t>The carbon skeletons of the amino acids are metabolized to seven major metabolic intermediates: pyruvate, acetyl CoA, </a:t>
            </a:r>
            <a:r>
              <a:rPr lang="en-US" sz="2200" dirty="0" err="1">
                <a:solidFill>
                  <a:prstClr val="black"/>
                </a:solidFill>
                <a:latin typeface="Arial" pitchFamily="34" charset="0"/>
                <a:cs typeface="Arial" pitchFamily="34" charset="0"/>
              </a:rPr>
              <a:t>acetoacetyl</a:t>
            </a:r>
            <a:r>
              <a:rPr lang="en-US" sz="2200" dirty="0">
                <a:solidFill>
                  <a:prstClr val="black"/>
                </a:solidFill>
                <a:latin typeface="Arial" pitchFamily="34" charset="0"/>
                <a:cs typeface="Arial" pitchFamily="34" charset="0"/>
              </a:rPr>
              <a:t> CoA, α-ketoglutarate, succinyl CoA, fumarate, and </a:t>
            </a:r>
            <a:r>
              <a:rPr lang="en-US" sz="2200" dirty="0" err="1" smtClean="0">
                <a:solidFill>
                  <a:prstClr val="black"/>
                </a:solidFill>
                <a:latin typeface="Arial" pitchFamily="34" charset="0"/>
                <a:cs typeface="Arial" pitchFamily="34" charset="0"/>
              </a:rPr>
              <a:t>oxaloacetate</a:t>
            </a:r>
            <a:r>
              <a:rPr lang="en-US" sz="2200" dirty="0" smtClean="0">
                <a:solidFill>
                  <a:prstClr val="black"/>
                </a:solidFill>
                <a:latin typeface="Arial" pitchFamily="34" charset="0"/>
                <a:cs typeface="Arial" pitchFamily="34" charset="0"/>
              </a:rPr>
              <a:t>.</a:t>
            </a:r>
            <a:endParaRPr lang="en-US" sz="2200" dirty="0">
              <a:solidFill>
                <a:prstClr val="black"/>
              </a:solidFill>
              <a:latin typeface="Arial" pitchFamily="34" charset="0"/>
              <a:cs typeface="Arial" pitchFamily="34" charset="0"/>
            </a:endParaRPr>
          </a:p>
          <a:p>
            <a:pPr>
              <a:spcBef>
                <a:spcPts val="600"/>
              </a:spcBef>
              <a:spcAft>
                <a:spcPts val="600"/>
              </a:spcAft>
            </a:pPr>
            <a:r>
              <a:rPr lang="en-US" sz="2200" dirty="0">
                <a:solidFill>
                  <a:prstClr val="black"/>
                </a:solidFill>
                <a:latin typeface="Arial" pitchFamily="34" charset="0"/>
                <a:cs typeface="Arial" pitchFamily="34" charset="0"/>
              </a:rPr>
              <a:t>Amino acids metabolized to acetyl CoA and </a:t>
            </a:r>
            <a:r>
              <a:rPr lang="en-US" sz="2200" dirty="0" err="1">
                <a:solidFill>
                  <a:prstClr val="black"/>
                </a:solidFill>
                <a:latin typeface="Arial" pitchFamily="34" charset="0"/>
                <a:cs typeface="Arial" pitchFamily="34" charset="0"/>
              </a:rPr>
              <a:t>acetoacetyl</a:t>
            </a:r>
            <a:r>
              <a:rPr lang="en-US" sz="2200" dirty="0">
                <a:solidFill>
                  <a:prstClr val="black"/>
                </a:solidFill>
                <a:latin typeface="Arial" pitchFamily="34" charset="0"/>
                <a:cs typeface="Arial" pitchFamily="34" charset="0"/>
              </a:rPr>
              <a:t> CoA are called ketogenic amino acids because they can form fats but not </a:t>
            </a:r>
            <a:r>
              <a:rPr lang="en-US" sz="2200" dirty="0" smtClean="0">
                <a:solidFill>
                  <a:prstClr val="black"/>
                </a:solidFill>
                <a:latin typeface="Arial" pitchFamily="34" charset="0"/>
                <a:cs typeface="Arial" pitchFamily="34" charset="0"/>
              </a:rPr>
              <a:t>glucose.</a:t>
            </a:r>
            <a:endParaRPr lang="en-US" sz="2200" dirty="0">
              <a:solidFill>
                <a:prstClr val="black"/>
              </a:solidFill>
              <a:latin typeface="Arial" pitchFamily="34" charset="0"/>
              <a:cs typeface="Arial" pitchFamily="34" charset="0"/>
            </a:endParaRPr>
          </a:p>
          <a:p>
            <a:pPr>
              <a:spcBef>
                <a:spcPts val="600"/>
              </a:spcBef>
              <a:spcAft>
                <a:spcPts val="600"/>
              </a:spcAft>
            </a:pPr>
            <a:r>
              <a:rPr lang="en-US" sz="2200" dirty="0">
                <a:solidFill>
                  <a:prstClr val="black"/>
                </a:solidFill>
                <a:latin typeface="Arial" pitchFamily="34" charset="0"/>
                <a:cs typeface="Arial" pitchFamily="34" charset="0"/>
              </a:rPr>
              <a:t>Amino acids degraded to the remaining major intermediates are called </a:t>
            </a:r>
            <a:r>
              <a:rPr lang="en-US" sz="2200" dirty="0" err="1">
                <a:solidFill>
                  <a:prstClr val="black"/>
                </a:solidFill>
                <a:latin typeface="Arial" pitchFamily="34" charset="0"/>
                <a:cs typeface="Arial" pitchFamily="34" charset="0"/>
              </a:rPr>
              <a:t>glucogenic</a:t>
            </a:r>
            <a:r>
              <a:rPr lang="en-US" sz="2200" dirty="0">
                <a:solidFill>
                  <a:prstClr val="black"/>
                </a:solidFill>
                <a:latin typeface="Arial" pitchFamily="34" charset="0"/>
                <a:cs typeface="Arial" pitchFamily="34" charset="0"/>
              </a:rPr>
              <a:t> amino acids because they can be used to synthesize </a:t>
            </a:r>
            <a:r>
              <a:rPr lang="en-US" sz="2200" dirty="0" smtClean="0">
                <a:solidFill>
                  <a:prstClr val="black"/>
                </a:solidFill>
                <a:latin typeface="Arial" pitchFamily="34" charset="0"/>
                <a:cs typeface="Arial" pitchFamily="34" charset="0"/>
              </a:rPr>
              <a:t>glucose.</a:t>
            </a:r>
            <a:endParaRPr lang="en-US" sz="2200" dirty="0">
              <a:solidFill>
                <a:prstClr val="black"/>
              </a:solidFill>
              <a:latin typeface="Arial" pitchFamily="34" charset="0"/>
              <a:cs typeface="Arial" pitchFamily="34" charset="0"/>
            </a:endParaRPr>
          </a:p>
          <a:p>
            <a:pPr>
              <a:spcBef>
                <a:spcPts val="600"/>
              </a:spcBef>
              <a:spcAft>
                <a:spcPts val="600"/>
              </a:spcAft>
            </a:pPr>
            <a:r>
              <a:rPr lang="en-US" sz="2200" dirty="0">
                <a:solidFill>
                  <a:prstClr val="black"/>
                </a:solidFill>
                <a:latin typeface="Arial" pitchFamily="34" charset="0"/>
                <a:cs typeface="Arial" pitchFamily="34" charset="0"/>
              </a:rPr>
              <a:t>Only leucine and lysine are solely </a:t>
            </a:r>
            <a:r>
              <a:rPr lang="en-US" sz="2200" dirty="0" smtClean="0">
                <a:solidFill>
                  <a:prstClr val="black"/>
                </a:solidFill>
                <a:latin typeface="Arial" pitchFamily="34" charset="0"/>
                <a:cs typeface="Arial" pitchFamily="34" charset="0"/>
              </a:rPr>
              <a:t>ketogenic.</a:t>
            </a:r>
            <a:endParaRPr lang="en-US" sz="2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0978147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Fates of the </a:t>
            </a:r>
            <a:r>
              <a:rPr lang="en-US" dirty="0" smtClean="0">
                <a:solidFill>
                  <a:srgbClr val="843C0C"/>
                </a:solidFill>
                <a:latin typeface="Arial" pitchFamily="34" charset="0"/>
                <a:cs typeface="Arial" pitchFamily="34" charset="0"/>
              </a:rPr>
              <a:t>Carbon Skeletons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Amino Acids</a:t>
            </a:r>
            <a:endParaRPr lang="en-US" dirty="0">
              <a:solidFill>
                <a:srgbClr val="843C0C"/>
              </a:solidFill>
              <a:latin typeface="Arial" pitchFamily="34" charset="0"/>
              <a:cs typeface="Arial" pitchFamily="34" charset="0"/>
            </a:endParaRPr>
          </a:p>
        </p:txBody>
      </p:sp>
      <p:pic>
        <p:nvPicPr>
          <p:cNvPr id="38914" name="Picture 2" descr="An illustration shows fates of the carbon skeletons of amino acids.&#10;A gives Citrate, and the cycle continues. Oxaloacetate also gives Phosphoenol pyruvate, which produces glucose. Acetyl C o A gives Acetoacetyl C o A in an equilibrium reaction. The Glucogenic amino acids pointing towards pyruvate are Alanine, Cysteine, Glycine, Serine, Threonine, and Tryptophan. Glucogenicamino acids pointing towards alpha ketoglutarate are Arginine, Glutamate, Glutamine, Histidine, and Proline. Glucogenicamino acids pointing towards Succinyl C o A are Isoleucine, Methionine, Threonine, and Valine. Glucogenic amino acids pointing towards Fumarate are Aspartate, Phenylalanine, and Tyrosine. Glucogenic amino acids pointing towards Oxaloacetate are Asparagine, and Aspartate. The ketogenic amino acids pointing towards Acetyl C o A are Isoleucine, Leucine, and Tryptophan. Ketogenic amino acids pointing towards Acetoacetyl C o A are Leucine, Lysine, Phenylalanine, Tryptophan, and Tyrosi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85535" y="1616681"/>
            <a:ext cx="6572930" cy="492969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5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a:solidFill>
                  <a:srgbClr val="843C0C"/>
                </a:solidFill>
                <a:latin typeface="Arial" pitchFamily="34" charset="0"/>
                <a:cs typeface="Arial" pitchFamily="34" charset="0"/>
              </a:rPr>
              <a:t>Pyruvate is an </a:t>
            </a:r>
            <a:r>
              <a:rPr lang="en-US" dirty="0" smtClean="0">
                <a:solidFill>
                  <a:srgbClr val="843C0C"/>
                </a:solidFill>
                <a:latin typeface="Arial" pitchFamily="34" charset="0"/>
                <a:cs typeface="Arial" pitchFamily="34" charset="0"/>
              </a:rPr>
              <a:t>Entry Point </a:t>
            </a:r>
            <a:r>
              <a:rPr lang="en-US" dirty="0">
                <a:solidFill>
                  <a:srgbClr val="843C0C"/>
                </a:solidFill>
                <a:latin typeface="Arial" pitchFamily="34" charset="0"/>
                <a:cs typeface="Arial" pitchFamily="34" charset="0"/>
              </a:rPr>
              <a:t>into </a:t>
            </a:r>
            <a:r>
              <a:rPr lang="en-US" dirty="0" smtClean="0">
                <a:solidFill>
                  <a:srgbClr val="843C0C"/>
                </a:solidFill>
                <a:latin typeface="Arial" pitchFamily="34" charset="0"/>
                <a:cs typeface="Arial" pitchFamily="34" charset="0"/>
              </a:rPr>
              <a:t>Metabolism </a:t>
            </a:r>
            <a:r>
              <a:rPr lang="en-US" dirty="0">
                <a:solidFill>
                  <a:srgbClr val="843C0C"/>
                </a:solidFill>
                <a:latin typeface="Arial" pitchFamily="34" charset="0"/>
                <a:cs typeface="Arial" pitchFamily="34" charset="0"/>
              </a:rPr>
              <a:t>for a </a:t>
            </a:r>
            <a:r>
              <a:rPr lang="en-US" dirty="0" smtClean="0">
                <a:solidFill>
                  <a:srgbClr val="843C0C"/>
                </a:solidFill>
                <a:latin typeface="Arial" pitchFamily="34" charset="0"/>
                <a:cs typeface="Arial" pitchFamily="34" charset="0"/>
              </a:rPr>
              <a:t>Number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Amino Acids</a:t>
            </a:r>
            <a:endParaRPr lang="en-US" dirty="0">
              <a:solidFill>
                <a:srgbClr val="843C0C"/>
              </a:solidFill>
            </a:endParaRPr>
          </a:p>
        </p:txBody>
      </p:sp>
      <p:sp>
        <p:nvSpPr>
          <p:cNvPr id="4" name="Content Placeholder 3"/>
          <p:cNvSpPr>
            <a:spLocks noGrp="1"/>
          </p:cNvSpPr>
          <p:nvPr>
            <p:ph idx="1"/>
          </p:nvPr>
        </p:nvSpPr>
        <p:spPr>
          <a:xfrm>
            <a:off x="457200" y="1600201"/>
            <a:ext cx="8229600" cy="870283"/>
          </a:xfrm>
        </p:spPr>
        <p:txBody>
          <a:bodyPr/>
          <a:lstStyle/>
          <a:p>
            <a:r>
              <a:rPr lang="en-US" dirty="0">
                <a:solidFill>
                  <a:prstClr val="black"/>
                </a:solidFill>
                <a:latin typeface="Arial" pitchFamily="34" charset="0"/>
                <a:cs typeface="Arial" pitchFamily="34" charset="0"/>
              </a:rPr>
              <a:t>Alanine is converted into pyruvate by the action of alanine aminotransferase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p:txBody>
      </p:sp>
      <p:pic>
        <p:nvPicPr>
          <p:cNvPr id="12" name="Picture Placeholder 11" descr="Alanine reacts with alpha dash ketoglutarate to yield pyruvate, and glutamate. The reaction is in equilibrium. "/>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58537" y="2507589"/>
            <a:ext cx="6626927" cy="38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a:xfrm>
            <a:off x="457200" y="2968307"/>
            <a:ext cx="8229600" cy="768350"/>
          </a:xfrm>
        </p:spPr>
        <p:txBody>
          <a:bodyPr>
            <a:noAutofit/>
          </a:bodyPr>
          <a:lstStyle/>
          <a:p>
            <a:r>
              <a:rPr lang="en-US" dirty="0">
                <a:solidFill>
                  <a:prstClr val="black"/>
                </a:solidFill>
                <a:latin typeface="Arial" pitchFamily="34" charset="0"/>
                <a:cs typeface="Arial" pitchFamily="34" charset="0"/>
              </a:rPr>
              <a:t>Glutamate is subsequently </a:t>
            </a:r>
            <a:r>
              <a:rPr lang="en-US" dirty="0" err="1">
                <a:solidFill>
                  <a:prstClr val="black"/>
                </a:solidFill>
                <a:latin typeface="Arial" pitchFamily="34" charset="0"/>
                <a:cs typeface="Arial" pitchFamily="34" charset="0"/>
              </a:rPr>
              <a:t>oxidatively</a:t>
            </a:r>
            <a:r>
              <a:rPr lang="en-US" dirty="0">
                <a:solidFill>
                  <a:prstClr val="black"/>
                </a:solidFill>
                <a:latin typeface="Arial" pitchFamily="34" charset="0"/>
                <a:cs typeface="Arial" pitchFamily="34" charset="0"/>
              </a:rPr>
              <a:t> </a:t>
            </a:r>
            <a:r>
              <a:rPr lang="en-US" dirty="0" err="1">
                <a:solidFill>
                  <a:prstClr val="black"/>
                </a:solidFill>
                <a:latin typeface="Arial" pitchFamily="34" charset="0"/>
                <a:cs typeface="Arial" pitchFamily="34" charset="0"/>
              </a:rPr>
              <a:t>deaminated</a:t>
            </a:r>
            <a:r>
              <a:rPr lang="en-US" dirty="0">
                <a:solidFill>
                  <a:prstClr val="black"/>
                </a:solidFill>
                <a:latin typeface="Arial" pitchFamily="34" charset="0"/>
                <a:cs typeface="Arial" pitchFamily="34" charset="0"/>
              </a:rPr>
              <a:t>.  The sum of these reactions </a:t>
            </a:r>
            <a:r>
              <a:rPr lang="en-US" dirty="0" smtClean="0">
                <a:solidFill>
                  <a:prstClr val="black"/>
                </a:solidFill>
                <a:latin typeface="Arial" pitchFamily="34" charset="0"/>
                <a:cs typeface="Arial" pitchFamily="34" charset="0"/>
              </a:rPr>
              <a:t>is</a:t>
            </a:r>
            <a:endParaRPr lang="en-US" dirty="0">
              <a:solidFill>
                <a:prstClr val="black"/>
              </a:solidFill>
              <a:latin typeface="Arial" pitchFamily="34" charset="0"/>
              <a:cs typeface="Arial" pitchFamily="34" charset="0"/>
            </a:endParaRPr>
          </a:p>
        </p:txBody>
      </p:sp>
      <p:pic>
        <p:nvPicPr>
          <p:cNvPr id="13" name="Picture 7" descr="Alanine reacts with N A D open parentheses P close parentheses superscript plus, and water to yield pyruvate, N H subscript 4 superscript plus, N A D open parentheses P close parentheses H, and a proton."/>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723028" y="3870909"/>
            <a:ext cx="7697945" cy="46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7"/>
          </p:nvPr>
        </p:nvSpPr>
        <p:spPr>
          <a:xfrm>
            <a:off x="457200" y="4397375"/>
            <a:ext cx="8365958" cy="914400"/>
          </a:xfrm>
        </p:spPr>
        <p:txBody>
          <a:bodyPr>
            <a:noAutofit/>
          </a:bodyPr>
          <a:lstStyle/>
          <a:p>
            <a:r>
              <a:rPr lang="en-US" dirty="0">
                <a:solidFill>
                  <a:prstClr val="black"/>
                </a:solidFill>
                <a:latin typeface="Arial" pitchFamily="34" charset="0"/>
                <a:cs typeface="Arial" pitchFamily="34" charset="0"/>
              </a:rPr>
              <a:t>Serine is easily converted into pyruvate by the action of serine </a:t>
            </a:r>
            <a:r>
              <a:rPr lang="en-US" dirty="0" err="1">
                <a:solidFill>
                  <a:prstClr val="black"/>
                </a:solidFill>
                <a:latin typeface="Arial" pitchFamily="34" charset="0"/>
                <a:cs typeface="Arial" pitchFamily="34" charset="0"/>
              </a:rPr>
              <a:t>dehydratase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p:txBody>
      </p:sp>
      <p:pic>
        <p:nvPicPr>
          <p:cNvPr id="14" name="Picture 5" descr="A chemical reaction reads: Serine forward reaction arrow gives pyruvate plus N H subscript 4 superscript plus."/>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1808421" y="5268202"/>
            <a:ext cx="3666287" cy="42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8"/>
          </p:nvPr>
        </p:nvSpPr>
        <p:spPr>
          <a:xfrm>
            <a:off x="457200" y="5812585"/>
            <a:ext cx="8539163" cy="888006"/>
          </a:xfrm>
        </p:spPr>
        <p:txBody>
          <a:bodyPr>
            <a:normAutofit/>
          </a:bodyPr>
          <a:lstStyle/>
          <a:p>
            <a:r>
              <a:rPr lang="en-US" dirty="0">
                <a:solidFill>
                  <a:prstClr val="black"/>
                </a:solidFill>
                <a:latin typeface="Arial" pitchFamily="34" charset="0"/>
                <a:cs typeface="Arial" pitchFamily="34" charset="0"/>
              </a:rPr>
              <a:t>Other amino acids require more complicated pathways to form pyruvate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99771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Pyruvate </a:t>
            </a:r>
            <a:r>
              <a:rPr lang="en-US" dirty="0" smtClean="0">
                <a:solidFill>
                  <a:srgbClr val="843C0C"/>
                </a:solidFill>
                <a:latin typeface="Arial" pitchFamily="34" charset="0"/>
                <a:cs typeface="Arial" pitchFamily="34" charset="0"/>
              </a:rPr>
              <a:t>Formation </a:t>
            </a:r>
            <a:r>
              <a:rPr lang="en-US" dirty="0">
                <a:solidFill>
                  <a:srgbClr val="843C0C"/>
                </a:solidFill>
                <a:latin typeface="Arial" pitchFamily="34" charset="0"/>
                <a:cs typeface="Arial" pitchFamily="34" charset="0"/>
              </a:rPr>
              <a:t>from </a:t>
            </a:r>
            <a:r>
              <a:rPr lang="en-US" dirty="0" smtClean="0">
                <a:solidFill>
                  <a:srgbClr val="843C0C"/>
                </a:solidFill>
                <a:latin typeface="Arial" pitchFamily="34" charset="0"/>
                <a:cs typeface="Arial" pitchFamily="34" charset="0"/>
              </a:rPr>
              <a:t>Amino Acids</a:t>
            </a:r>
            <a:endParaRPr lang="en-US" dirty="0">
              <a:solidFill>
                <a:srgbClr val="843C0C"/>
              </a:solidFill>
              <a:latin typeface="Arial" pitchFamily="34" charset="0"/>
              <a:cs typeface="Arial" pitchFamily="34" charset="0"/>
            </a:endParaRPr>
          </a:p>
        </p:txBody>
      </p:sp>
      <p:pic>
        <p:nvPicPr>
          <p:cNvPr id="39938" name="Picture 2" descr="The inter conversions between Pyruvate and different amino acid are shown.&#10;Pyruvate is shown at the bottom and is highlighted in red. It has a central carbon bonded to C H 3, bonded to a carboxylate group, and double bonded to oxygen.  Three pathways point to pyruvate. The first pathway begins with Tryptophan, which points to Alanine. Alanine has a central carbon bonded to N H 3 and H and bonded to red highlighted C H 3 and C O O minus. An arrow points from it to pyruvate. The next reaction begins with Glycine and shows a reversible reaction in equilibrium with Serine. Serine has a central carbon bonded to a red highlighted C O O minus, a red highlighted C H 2 that is further bonded to an O H that is not highlighted, an H, and an N H 3 plus. An arrow points from it to Pyruvate. Finally, an arrow points from Cysteine to Pyruvate. Cysteine has a similar structure to Serine except with S H instead of O 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5" y="1605029"/>
            <a:ext cx="5421030" cy="49489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7086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Oxaloacetate </a:t>
            </a:r>
            <a:r>
              <a:rPr lang="en-US" dirty="0" smtClean="0">
                <a:solidFill>
                  <a:srgbClr val="843C0C"/>
                </a:solidFill>
                <a:latin typeface="Arial" pitchFamily="34" charset="0"/>
                <a:cs typeface="Arial" pitchFamily="34" charset="0"/>
              </a:rPr>
              <a:t>Is </a:t>
            </a:r>
            <a:r>
              <a:rPr lang="en-US" dirty="0">
                <a:solidFill>
                  <a:srgbClr val="843C0C"/>
                </a:solidFill>
                <a:latin typeface="Arial" pitchFamily="34" charset="0"/>
                <a:cs typeface="Arial" pitchFamily="34" charset="0"/>
              </a:rPr>
              <a:t>an </a:t>
            </a:r>
            <a:r>
              <a:rPr lang="en-US" dirty="0" smtClean="0">
                <a:solidFill>
                  <a:srgbClr val="843C0C"/>
                </a:solidFill>
                <a:latin typeface="Arial" pitchFamily="34" charset="0"/>
                <a:cs typeface="Arial" pitchFamily="34" charset="0"/>
              </a:rPr>
              <a:t>Entry Point </a:t>
            </a:r>
            <a:r>
              <a:rPr lang="en-US" dirty="0">
                <a:solidFill>
                  <a:srgbClr val="843C0C"/>
                </a:solidFill>
                <a:latin typeface="Arial" pitchFamily="34" charset="0"/>
                <a:cs typeface="Arial" pitchFamily="34" charset="0"/>
              </a:rPr>
              <a:t>into </a:t>
            </a:r>
            <a:r>
              <a:rPr lang="en-US" dirty="0" smtClean="0">
                <a:solidFill>
                  <a:srgbClr val="843C0C"/>
                </a:solidFill>
                <a:latin typeface="Arial" pitchFamily="34" charset="0"/>
                <a:cs typeface="Arial" pitchFamily="34" charset="0"/>
              </a:rPr>
              <a:t>Metabolism </a:t>
            </a:r>
            <a:r>
              <a:rPr lang="en-US" dirty="0">
                <a:solidFill>
                  <a:srgbClr val="843C0C"/>
                </a:solidFill>
                <a:latin typeface="Arial" pitchFamily="34" charset="0"/>
                <a:cs typeface="Arial" pitchFamily="34" charset="0"/>
              </a:rPr>
              <a:t>for </a:t>
            </a:r>
            <a:r>
              <a:rPr lang="en-US" dirty="0" smtClean="0">
                <a:solidFill>
                  <a:srgbClr val="843C0C"/>
                </a:solidFill>
                <a:latin typeface="Arial" pitchFamily="34" charset="0"/>
                <a:cs typeface="Arial" pitchFamily="34" charset="0"/>
              </a:rPr>
              <a:t>Aspartate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Asparagine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2153096"/>
            <a:ext cx="8229600" cy="960119"/>
          </a:xfrm>
        </p:spPr>
        <p:txBody>
          <a:bodyPr>
            <a:normAutofit/>
          </a:bodyPr>
          <a:lstStyle/>
          <a:p>
            <a:r>
              <a:rPr lang="en-US" dirty="0">
                <a:solidFill>
                  <a:prstClr val="black"/>
                </a:solidFill>
                <a:latin typeface="Arial" pitchFamily="34" charset="0"/>
                <a:cs typeface="Arial" pitchFamily="34" charset="0"/>
              </a:rPr>
              <a:t>Aspartate is converted into oxaloacetate by a transamination </a:t>
            </a:r>
            <a:r>
              <a:rPr lang="en-US" dirty="0" smtClean="0">
                <a:solidFill>
                  <a:prstClr val="black"/>
                </a:solidFill>
                <a:latin typeface="Arial" pitchFamily="34" charset="0"/>
                <a:cs typeface="Arial" pitchFamily="34" charset="0"/>
              </a:rPr>
              <a:t>reaction.</a:t>
            </a:r>
            <a:endParaRPr lang="en-US" dirty="0">
              <a:solidFill>
                <a:prstClr val="black"/>
              </a:solidFill>
              <a:latin typeface="Arial" pitchFamily="34" charset="0"/>
              <a:cs typeface="Arial" pitchFamily="34" charset="0"/>
            </a:endParaRPr>
          </a:p>
        </p:txBody>
      </p:sp>
      <p:pic>
        <p:nvPicPr>
          <p:cNvPr id="10" name="Picture Placeholder 9" descr="Aspartate reacts with alpha dash ketoglutarate to yield oxaloacetate, and glutamate. The reaction is in equilibrium. "/>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36232" y="3266569"/>
            <a:ext cx="7772767" cy="58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6"/>
          </p:nvPr>
        </p:nvSpPr>
        <p:spPr>
          <a:xfrm>
            <a:off x="457200" y="4098247"/>
            <a:ext cx="8229600" cy="929704"/>
          </a:xfrm>
        </p:spPr>
        <p:txBody>
          <a:bodyPr>
            <a:noAutofit/>
          </a:bodyPr>
          <a:lstStyle/>
          <a:p>
            <a:r>
              <a:rPr lang="en-US" dirty="0" err="1" smtClean="0">
                <a:solidFill>
                  <a:prstClr val="black"/>
                </a:solidFill>
                <a:latin typeface="Arial" pitchFamily="34" charset="0"/>
                <a:cs typeface="Arial" pitchFamily="34" charset="0"/>
              </a:rPr>
              <a:t>Asparaginase</a:t>
            </a:r>
            <a:r>
              <a:rPr lang="en-US" dirty="0" smtClean="0">
                <a:solidFill>
                  <a:prstClr val="black"/>
                </a:solidFill>
                <a:latin typeface="Arial" pitchFamily="34" charset="0"/>
                <a:cs typeface="Arial" pitchFamily="34" charset="0"/>
              </a:rPr>
              <a:t> hydrolyzes </a:t>
            </a:r>
            <a:r>
              <a:rPr lang="en-US" dirty="0" err="1" smtClean="0">
                <a:solidFill>
                  <a:prstClr val="black"/>
                </a:solidFill>
                <a:latin typeface="Arial" pitchFamily="34" charset="0"/>
                <a:cs typeface="Arial" pitchFamily="34" charset="0"/>
              </a:rPr>
              <a:t>asparagine</a:t>
            </a:r>
            <a:r>
              <a:rPr lang="en-US" dirty="0" smtClean="0">
                <a:solidFill>
                  <a:prstClr val="black"/>
                </a:solidFill>
                <a:latin typeface="Arial" pitchFamily="34" charset="0"/>
                <a:cs typeface="Arial" pitchFamily="34" charset="0"/>
              </a:rPr>
              <a:t> to NH</a:t>
            </a:r>
            <a:r>
              <a:rPr lang="en-US" baseline="-25000" dirty="0" smtClean="0">
                <a:solidFill>
                  <a:prstClr val="black"/>
                </a:solidFill>
                <a:latin typeface="Arial" pitchFamily="34" charset="0"/>
                <a:cs typeface="Arial" pitchFamily="34" charset="0"/>
              </a:rPr>
              <a:t>4</a:t>
            </a:r>
            <a:r>
              <a:rPr lang="en-US" baseline="30000" dirty="0" smtClean="0">
                <a:solidFill>
                  <a:prstClr val="black"/>
                </a:solidFill>
                <a:latin typeface="Arial" pitchFamily="34" charset="0"/>
                <a:cs typeface="Arial" pitchFamily="34" charset="0"/>
              </a:rPr>
              <a:t>+</a:t>
            </a:r>
            <a:r>
              <a:rPr lang="en-US" dirty="0" smtClean="0">
                <a:solidFill>
                  <a:prstClr val="black"/>
                </a:solidFill>
                <a:latin typeface="Arial" pitchFamily="34" charset="0"/>
                <a:cs typeface="Arial" pitchFamily="34" charset="0"/>
              </a:rPr>
              <a:t> and </a:t>
            </a:r>
            <a:r>
              <a:rPr lang="en-US" dirty="0" err="1" smtClean="0">
                <a:solidFill>
                  <a:prstClr val="black"/>
                </a:solidFill>
                <a:latin typeface="Arial" pitchFamily="34" charset="0"/>
                <a:cs typeface="Arial" pitchFamily="34" charset="0"/>
              </a:rPr>
              <a:t>aspartate</a:t>
            </a:r>
            <a:r>
              <a:rPr lang="en-US" dirty="0" smtClean="0">
                <a:solidFill>
                  <a:prstClr val="black"/>
                </a:solidFill>
                <a:latin typeface="Arial" pitchFamily="34" charset="0"/>
                <a:cs typeface="Arial" pitchFamily="34" charset="0"/>
              </a:rPr>
              <a:t>, which is converted into </a:t>
            </a:r>
            <a:r>
              <a:rPr lang="en-US" dirty="0" err="1" smtClean="0">
                <a:solidFill>
                  <a:prstClr val="black"/>
                </a:solidFill>
                <a:latin typeface="Arial" pitchFamily="34" charset="0"/>
                <a:cs typeface="Arial" pitchFamily="34" charset="0"/>
              </a:rPr>
              <a:t>oxaloacetate</a:t>
            </a:r>
            <a:r>
              <a:rPr lang="en-US" dirty="0" smtClean="0">
                <a:solidFill>
                  <a:prstClr val="black"/>
                </a:solidFill>
                <a:latin typeface="Arial" pitchFamily="34" charset="0"/>
                <a:cs typeface="Arial" pitchFamily="34" charset="0"/>
              </a:rPr>
              <a:t>.</a:t>
            </a:r>
          </a:p>
        </p:txBody>
      </p:sp>
    </p:spTree>
    <p:extLst>
      <p:ext uri="{BB962C8B-B14F-4D97-AF65-F5344CB8AC3E}">
        <p14:creationId xmlns:p14="http://schemas.microsoft.com/office/powerpoint/2010/main" val="3238942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Essential </a:t>
            </a:r>
            <a:r>
              <a:rPr lang="en-US" dirty="0" smtClean="0">
                <a:solidFill>
                  <a:srgbClr val="843C0C"/>
                </a:solidFill>
                <a:latin typeface="Arial" pitchFamily="34" charset="0"/>
                <a:cs typeface="Arial" pitchFamily="34" charset="0"/>
              </a:rPr>
              <a:t>Amino Acids </a:t>
            </a:r>
            <a:r>
              <a:rPr lang="en-US" dirty="0">
                <a:solidFill>
                  <a:srgbClr val="843C0C"/>
                </a:solidFill>
                <a:latin typeface="Arial" pitchFamily="34" charset="0"/>
                <a:cs typeface="Arial" pitchFamily="34" charset="0"/>
              </a:rPr>
              <a:t>in </a:t>
            </a:r>
            <a:r>
              <a:rPr lang="en-US" dirty="0" smtClean="0">
                <a:solidFill>
                  <a:srgbClr val="843C0C"/>
                </a:solidFill>
                <a:latin typeface="Arial" pitchFamily="34" charset="0"/>
                <a:cs typeface="Arial" pitchFamily="34" charset="0"/>
              </a:rPr>
              <a:t>Human Beings</a:t>
            </a:r>
            <a:endParaRPr lang="en-US" dirty="0">
              <a:solidFill>
                <a:srgbClr val="843C0C"/>
              </a:solidFill>
              <a:latin typeface="Arial" pitchFamily="34" charset="0"/>
              <a:cs typeface="Arial" pitchFamily="34" charset="0"/>
            </a:endParaRPr>
          </a:p>
        </p:txBody>
      </p:sp>
      <p:pic>
        <p:nvPicPr>
          <p:cNvPr id="6" name="Table Placeholder 5" descr="A table lists 9 essential amino acids in humans: Histidine, Isoleucine, Leucine, Lysine, Methionine, Phenylalanine, Threonine, Tryptophan, and Valine."/>
          <p:cNvPicPr>
            <a:picLocks noGrp="1" noChangeAspect="1"/>
          </p:cNvPicPr>
          <p:nvPr>
            <p:ph type="tbl" sz="quarter" idx="15"/>
          </p:nvPr>
        </p:nvPicPr>
        <p:blipFill>
          <a:blip r:embed="rId2">
            <a:extLst>
              <a:ext uri="{28A0092B-C50C-407E-A947-70E740481C1C}">
                <a14:useLocalDpi xmlns:a14="http://schemas.microsoft.com/office/drawing/2010/main" val="0"/>
              </a:ext>
            </a:extLst>
          </a:blip>
          <a:stretch>
            <a:fillRect/>
          </a:stretch>
        </p:blipFill>
        <p:spPr>
          <a:xfrm>
            <a:off x="2616731" y="1783677"/>
            <a:ext cx="3985075" cy="4692384"/>
          </a:xfrm>
          <a:prstGeom prst="rect">
            <a:avLst/>
          </a:prstGeom>
        </p:spPr>
      </p:pic>
    </p:spTree>
    <p:extLst>
      <p:ext uri="{BB962C8B-B14F-4D97-AF65-F5344CB8AC3E}">
        <p14:creationId xmlns:p14="http://schemas.microsoft.com/office/powerpoint/2010/main" val="845866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7921"/>
            <a:ext cx="8229600" cy="1143000"/>
          </a:xfrm>
        </p:spPr>
        <p:txBody>
          <a:bodyPr>
            <a:noAutofit/>
          </a:bodyPr>
          <a:lstStyle/>
          <a:p>
            <a:r>
              <a:rPr lang="en-US" dirty="0">
                <a:solidFill>
                  <a:srgbClr val="843C0C"/>
                </a:solidFill>
                <a:latin typeface="Arial" pitchFamily="34" charset="0"/>
                <a:cs typeface="Arial" pitchFamily="34" charset="0"/>
              </a:rPr>
              <a:t>Alpha-ketoglutarate </a:t>
            </a:r>
            <a:r>
              <a:rPr lang="en-US" dirty="0" smtClean="0">
                <a:solidFill>
                  <a:srgbClr val="843C0C"/>
                </a:solidFill>
                <a:latin typeface="Arial" pitchFamily="34" charset="0"/>
                <a:cs typeface="Arial" pitchFamily="34" charset="0"/>
              </a:rPr>
              <a:t>Is </a:t>
            </a:r>
            <a:r>
              <a:rPr lang="en-US" dirty="0">
                <a:solidFill>
                  <a:srgbClr val="843C0C"/>
                </a:solidFill>
                <a:latin typeface="Arial" pitchFamily="34" charset="0"/>
                <a:cs typeface="Arial" pitchFamily="34" charset="0"/>
              </a:rPr>
              <a:t>an </a:t>
            </a:r>
            <a:r>
              <a:rPr lang="en-US" dirty="0" smtClean="0">
                <a:solidFill>
                  <a:srgbClr val="843C0C"/>
                </a:solidFill>
                <a:latin typeface="Arial" pitchFamily="34" charset="0"/>
                <a:cs typeface="Arial" pitchFamily="34" charset="0"/>
              </a:rPr>
              <a:t>Entry Point </a:t>
            </a:r>
            <a:r>
              <a:rPr lang="en-US" dirty="0">
                <a:solidFill>
                  <a:srgbClr val="843C0C"/>
                </a:solidFill>
                <a:latin typeface="Arial" pitchFamily="34" charset="0"/>
                <a:cs typeface="Arial" pitchFamily="34" charset="0"/>
              </a:rPr>
              <a:t>into </a:t>
            </a:r>
            <a:r>
              <a:rPr lang="en-US" dirty="0" smtClean="0">
                <a:solidFill>
                  <a:srgbClr val="843C0C"/>
                </a:solidFill>
                <a:latin typeface="Arial" pitchFamily="34" charset="0"/>
                <a:cs typeface="Arial" pitchFamily="34" charset="0"/>
              </a:rPr>
              <a:t>Metabolism </a:t>
            </a:r>
            <a:r>
              <a:rPr lang="en-US" dirty="0">
                <a:solidFill>
                  <a:srgbClr val="843C0C"/>
                </a:solidFill>
                <a:latin typeface="Arial" pitchFamily="34" charset="0"/>
                <a:cs typeface="Arial" pitchFamily="34" charset="0"/>
              </a:rPr>
              <a:t>for </a:t>
            </a:r>
            <a:r>
              <a:rPr lang="en-US" dirty="0" smtClean="0">
                <a:solidFill>
                  <a:srgbClr val="843C0C"/>
                </a:solidFill>
                <a:latin typeface="Arial" pitchFamily="34" charset="0"/>
                <a:cs typeface="Arial" pitchFamily="34" charset="0"/>
              </a:rPr>
              <a:t>Five-carbon Amino Acids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2301948"/>
            <a:ext cx="8229600" cy="3418367"/>
          </a:xfrm>
        </p:spPr>
        <p:txBody>
          <a:bodyPr>
            <a:normAutofit/>
          </a:bodyPr>
          <a:lstStyle/>
          <a:p>
            <a:pPr>
              <a:spcBef>
                <a:spcPts val="600"/>
              </a:spcBef>
              <a:spcAft>
                <a:spcPts val="600"/>
              </a:spcAft>
            </a:pPr>
            <a:r>
              <a:rPr lang="en-US" dirty="0">
                <a:solidFill>
                  <a:prstClr val="black"/>
                </a:solidFill>
                <a:latin typeface="Arial" pitchFamily="34" charset="0"/>
                <a:cs typeface="Arial" pitchFamily="34" charset="0"/>
              </a:rPr>
              <a:t>Glutamate is </a:t>
            </a:r>
            <a:r>
              <a:rPr lang="en-US" dirty="0" err="1">
                <a:solidFill>
                  <a:prstClr val="black"/>
                </a:solidFill>
                <a:latin typeface="Arial" pitchFamily="34" charset="0"/>
                <a:cs typeface="Arial" pitchFamily="34" charset="0"/>
              </a:rPr>
              <a:t>deaminated</a:t>
            </a:r>
            <a:r>
              <a:rPr lang="en-US" dirty="0">
                <a:solidFill>
                  <a:prstClr val="black"/>
                </a:solidFill>
                <a:latin typeface="Arial" pitchFamily="34" charset="0"/>
                <a:cs typeface="Arial" pitchFamily="34" charset="0"/>
              </a:rPr>
              <a:t> to form </a:t>
            </a:r>
            <a:r>
              <a:rPr lang="en-US" dirty="0" smtClean="0">
                <a:solidFill>
                  <a:prstClr val="black"/>
                </a:solidFill>
                <a:latin typeface="Arial" pitchFamily="34" charset="0"/>
                <a:cs typeface="Arial" pitchFamily="34" charset="0"/>
              </a:rPr>
              <a:t>α-</a:t>
            </a:r>
            <a:r>
              <a:rPr lang="en-US" dirty="0" err="1" smtClean="0">
                <a:solidFill>
                  <a:prstClr val="black"/>
                </a:solidFill>
                <a:latin typeface="Arial" pitchFamily="34" charset="0"/>
                <a:cs typeface="Arial" pitchFamily="34" charset="0"/>
              </a:rPr>
              <a:t>ketoglutarate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a:p>
            <a:pPr>
              <a:spcBef>
                <a:spcPts val="600"/>
              </a:spcBef>
              <a:spcAft>
                <a:spcPts val="600"/>
              </a:spcAft>
            </a:pPr>
            <a:r>
              <a:rPr lang="en-US" dirty="0">
                <a:solidFill>
                  <a:prstClr val="black"/>
                </a:solidFill>
                <a:latin typeface="Arial" pitchFamily="34" charset="0"/>
                <a:cs typeface="Arial" pitchFamily="34" charset="0"/>
              </a:rPr>
              <a:t>Histidine is converted into α-ketoglutarate in a reaction sequence that requires the coenzyme </a:t>
            </a:r>
            <a:r>
              <a:rPr lang="en-US" dirty="0" err="1" smtClean="0">
                <a:solidFill>
                  <a:prstClr val="black"/>
                </a:solidFill>
                <a:latin typeface="Arial" pitchFamily="34" charset="0"/>
                <a:cs typeface="Arial" pitchFamily="34" charset="0"/>
              </a:rPr>
              <a:t>tetrahydrofolate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a:p>
            <a:pPr>
              <a:spcBef>
                <a:spcPts val="600"/>
              </a:spcBef>
              <a:spcAft>
                <a:spcPts val="600"/>
              </a:spcAft>
            </a:pPr>
            <a:r>
              <a:rPr lang="en-US" dirty="0">
                <a:solidFill>
                  <a:prstClr val="black"/>
                </a:solidFill>
                <a:latin typeface="Arial" pitchFamily="34" charset="0"/>
                <a:cs typeface="Arial" pitchFamily="34" charset="0"/>
              </a:rPr>
              <a:t>Glutamine is hydrolyzed by </a:t>
            </a:r>
            <a:r>
              <a:rPr lang="en-US" dirty="0" err="1">
                <a:solidFill>
                  <a:prstClr val="black"/>
                </a:solidFill>
                <a:latin typeface="Arial" pitchFamily="34" charset="0"/>
                <a:cs typeface="Arial" pitchFamily="34" charset="0"/>
              </a:rPr>
              <a:t>glutaminase</a:t>
            </a:r>
            <a:r>
              <a:rPr lang="en-US" dirty="0">
                <a:solidFill>
                  <a:prstClr val="black"/>
                </a:solidFill>
                <a:latin typeface="Arial" pitchFamily="34" charset="0"/>
                <a:cs typeface="Arial" pitchFamily="34" charset="0"/>
              </a:rPr>
              <a:t> to form </a:t>
            </a:r>
            <a:r>
              <a:rPr lang="en-US" dirty="0" smtClean="0">
                <a:solidFill>
                  <a:prstClr val="black"/>
                </a:solidFill>
                <a:latin typeface="Arial" pitchFamily="34" charset="0"/>
                <a:cs typeface="Arial" pitchFamily="34" charset="0"/>
              </a:rPr>
              <a:t>glutamate.</a:t>
            </a:r>
            <a:endParaRPr lang="en-US" dirty="0">
              <a:solidFill>
                <a:prstClr val="black"/>
              </a:solidFill>
              <a:latin typeface="Arial" pitchFamily="34" charset="0"/>
              <a:cs typeface="Arial" pitchFamily="34" charset="0"/>
            </a:endParaRPr>
          </a:p>
          <a:p>
            <a:pPr>
              <a:spcBef>
                <a:spcPts val="600"/>
              </a:spcBef>
              <a:spcAft>
                <a:spcPts val="600"/>
              </a:spcAft>
            </a:pPr>
            <a:r>
              <a:rPr lang="en-US" dirty="0">
                <a:solidFill>
                  <a:prstClr val="black"/>
                </a:solidFill>
                <a:latin typeface="Arial" pitchFamily="34" charset="0"/>
                <a:cs typeface="Arial" pitchFamily="34" charset="0"/>
              </a:rPr>
              <a:t>Proline and arginine are converted into glutamate γ-</a:t>
            </a:r>
            <a:r>
              <a:rPr lang="en-US" dirty="0" err="1">
                <a:solidFill>
                  <a:prstClr val="black"/>
                </a:solidFill>
                <a:latin typeface="Arial" pitchFamily="34" charset="0"/>
                <a:cs typeface="Arial" pitchFamily="34" charset="0"/>
              </a:rPr>
              <a:t>semialdehyde</a:t>
            </a:r>
            <a:r>
              <a:rPr lang="en-US" dirty="0">
                <a:solidFill>
                  <a:prstClr val="black"/>
                </a:solidFill>
                <a:latin typeface="Arial" pitchFamily="34" charset="0"/>
                <a:cs typeface="Arial" pitchFamily="34" charset="0"/>
              </a:rPr>
              <a:t> and then to </a:t>
            </a:r>
            <a:r>
              <a:rPr lang="en-US" dirty="0" smtClean="0">
                <a:solidFill>
                  <a:prstClr val="black"/>
                </a:solidFill>
                <a:latin typeface="Arial" pitchFamily="34" charset="0"/>
                <a:cs typeface="Arial" pitchFamily="34" charset="0"/>
              </a:rPr>
              <a:t>glutamate.</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23573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α-Ketoglutarate </a:t>
            </a:r>
            <a:r>
              <a:rPr lang="en-US" dirty="0" smtClean="0">
                <a:solidFill>
                  <a:srgbClr val="843C0C"/>
                </a:solidFill>
                <a:latin typeface="Arial" pitchFamily="34" charset="0"/>
                <a:cs typeface="Arial" pitchFamily="34" charset="0"/>
              </a:rPr>
              <a:t>Formation </a:t>
            </a:r>
            <a:r>
              <a:rPr lang="en-US" dirty="0">
                <a:solidFill>
                  <a:srgbClr val="843C0C"/>
                </a:solidFill>
                <a:latin typeface="Arial" pitchFamily="34" charset="0"/>
                <a:cs typeface="Arial" pitchFamily="34" charset="0"/>
              </a:rPr>
              <a:t>from </a:t>
            </a:r>
            <a:r>
              <a:rPr lang="en-US" dirty="0" smtClean="0">
                <a:solidFill>
                  <a:srgbClr val="843C0C"/>
                </a:solidFill>
                <a:latin typeface="Arial" pitchFamily="34" charset="0"/>
                <a:cs typeface="Arial" pitchFamily="34" charset="0"/>
              </a:rPr>
              <a:t>Amino Acids</a:t>
            </a:r>
            <a:endParaRPr lang="en-US" dirty="0">
              <a:solidFill>
                <a:srgbClr val="843C0C"/>
              </a:solidFill>
              <a:latin typeface="Arial" pitchFamily="34" charset="0"/>
              <a:cs typeface="Arial" pitchFamily="34" charset="0"/>
            </a:endParaRPr>
          </a:p>
        </p:txBody>
      </p:sp>
      <p:pic>
        <p:nvPicPr>
          <p:cNvPr id="13" name="Picture 2" descr="Alpha-Ketoglutarate formation from amino acids is shown.&#10;Glutamate, C O O negative C H N H 3 positive C H 2 C H 2 C O O negative all highlighted in red except for N H 3 plus and H, yields a red highlighted alpha-Ketoglutarate, C O O negative C O C H 2 C H 2 C O O negative. Arrows points from Glutamine, Proline, Arginine, and Histidine towards Gluta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5543" y="2291758"/>
            <a:ext cx="8113106" cy="26773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2395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Histidine </a:t>
            </a:r>
            <a:r>
              <a:rPr lang="en-US" dirty="0" smtClean="0">
                <a:solidFill>
                  <a:srgbClr val="843C0C"/>
                </a:solidFill>
                <a:latin typeface="Arial" pitchFamily="34" charset="0"/>
                <a:cs typeface="Arial" pitchFamily="34" charset="0"/>
              </a:rPr>
              <a:t>Degradation</a:t>
            </a:r>
            <a:endParaRPr lang="en-US" dirty="0">
              <a:solidFill>
                <a:srgbClr val="843C0C"/>
              </a:solidFill>
              <a:latin typeface="Arial" pitchFamily="34" charset="0"/>
              <a:cs typeface="Arial" pitchFamily="34" charset="0"/>
            </a:endParaRPr>
          </a:p>
        </p:txBody>
      </p:sp>
      <p:pic>
        <p:nvPicPr>
          <p:cNvPr id="13" name="Picture 2" descr="The reactions that convert Histidine into Glutamate are shown.&#10;Histidine is a pentagonal ring with N H attached at the center of second vertex in the clockwise direction. N is attached at the center of fourth vertex. The first vertex is attached to C H 2 C H C O O minus N H 3 plus gives Urocanate, a pentagonal ring with N H attached at the center of second vertex in the clockwise direction. N is attached at the center of fourth vertex. The first vertex is attached to C H double bond C H C OO minus. Further, it gives 4 Imidazolone&#10;5 propionate, a pentagonal ring with N H attached at the center of second vertex in the clockwise direction. N is attached at the center of fourth vertex, and fifth vertex is attached with double bond O. The first vertex is attached to C H 2 C H 2 C O O minus. Further, 4-Imidazolone 5-propionate gives N Formiminoglutamate, N H double bond C H N H C H C O O minus C H 2 C H 2 C O O minus. Further, N-Formiminoglutamate gives Glutamate, N H 3 plus C H C O O minus, C of C H at the top is attached to C H 2 C H 2 C O O minus.&#1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7127" y="2620644"/>
            <a:ext cx="8569746" cy="161671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6883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Proline and </a:t>
            </a:r>
            <a:r>
              <a:rPr lang="en-US" dirty="0" smtClean="0">
                <a:solidFill>
                  <a:srgbClr val="843C0C"/>
                </a:solidFill>
                <a:latin typeface="Arial" pitchFamily="34" charset="0"/>
                <a:cs typeface="Arial" pitchFamily="34" charset="0"/>
              </a:rPr>
              <a:t>Arginine Degradation</a:t>
            </a:r>
            <a:endParaRPr lang="en-US" dirty="0">
              <a:solidFill>
                <a:srgbClr val="843C0C"/>
              </a:solidFill>
              <a:latin typeface="Arial" pitchFamily="34" charset="0"/>
              <a:cs typeface="Arial" pitchFamily="34" charset="0"/>
            </a:endParaRPr>
          </a:p>
        </p:txBody>
      </p:sp>
      <p:pic>
        <p:nvPicPr>
          <p:cNvPr id="13" name="Picture 2" descr="A reaction shows the conversion of Proline and Arginine into Glutamate for degradation.&#10;Proline is a pentagonal ring with N H 2 plus attached at the center of first vertex which is at the bottom in the clockwise direction. The second vertex is attached to H, and C O O minus. Further, Proline gives Pyrroline 5-carboxylate followed by Glutamate gamma semialdehyde. This further gives Glutamate, followed by Arginine followed by Ornithi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8495" y="2038701"/>
            <a:ext cx="8107010" cy="27485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5676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Succinyl</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Coenzyme </a:t>
            </a:r>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Is </a:t>
            </a:r>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Point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Entry </a:t>
            </a:r>
            <a:r>
              <a:rPr lang="en-US" dirty="0">
                <a:solidFill>
                  <a:srgbClr val="843C0C"/>
                </a:solidFill>
                <a:latin typeface="Arial" pitchFamily="34" charset="0"/>
                <a:cs typeface="Arial" pitchFamily="34" charset="0"/>
              </a:rPr>
              <a:t>for </a:t>
            </a:r>
            <a:r>
              <a:rPr lang="en-US" dirty="0" smtClean="0">
                <a:solidFill>
                  <a:srgbClr val="843C0C"/>
                </a:solidFill>
                <a:latin typeface="Arial" pitchFamily="34" charset="0"/>
                <a:cs typeface="Arial" pitchFamily="34" charset="0"/>
              </a:rPr>
              <a:t>Several Amino Acids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812851"/>
            <a:ext cx="8229600" cy="1589567"/>
          </a:xfrm>
        </p:spPr>
        <p:txBody>
          <a:bodyPr>
            <a:normAutofit/>
          </a:bodyPr>
          <a:lstStyle/>
          <a:p>
            <a:r>
              <a:rPr lang="en-US" dirty="0">
                <a:solidFill>
                  <a:prstClr val="black"/>
                </a:solidFill>
                <a:latin typeface="Arial" pitchFamily="34" charset="0"/>
                <a:cs typeface="Arial" pitchFamily="34" charset="0"/>
              </a:rPr>
              <a:t>Methionine, leucine, and valine are converted into </a:t>
            </a:r>
            <a:r>
              <a:rPr lang="en-US" dirty="0" err="1">
                <a:solidFill>
                  <a:prstClr val="black"/>
                </a:solidFill>
                <a:latin typeface="Arial" pitchFamily="34" charset="0"/>
                <a:cs typeface="Arial" pitchFamily="34" charset="0"/>
              </a:rPr>
              <a:t>propionyl</a:t>
            </a:r>
            <a:r>
              <a:rPr lang="en-US" dirty="0">
                <a:solidFill>
                  <a:prstClr val="black"/>
                </a:solidFill>
                <a:latin typeface="Arial" pitchFamily="34" charset="0"/>
                <a:cs typeface="Arial" pitchFamily="34" charset="0"/>
              </a:rPr>
              <a:t> CoA, which is metabolized to succinyl CoA in a vitamin B</a:t>
            </a:r>
            <a:r>
              <a:rPr lang="en-US" baseline="-25000" dirty="0">
                <a:solidFill>
                  <a:prstClr val="black"/>
                </a:solidFill>
                <a:latin typeface="Arial" pitchFamily="34" charset="0"/>
                <a:cs typeface="Arial" pitchFamily="34" charset="0"/>
              </a:rPr>
              <a:t>12</a:t>
            </a:r>
            <a:r>
              <a:rPr lang="en-US" dirty="0">
                <a:solidFill>
                  <a:prstClr val="black"/>
                </a:solidFill>
                <a:latin typeface="Arial" pitchFamily="34" charset="0"/>
                <a:cs typeface="Arial" pitchFamily="34" charset="0"/>
              </a:rPr>
              <a:t>-dependent </a:t>
            </a:r>
            <a:r>
              <a:rPr lang="en-US" dirty="0" smtClean="0">
                <a:solidFill>
                  <a:prstClr val="black"/>
                </a:solidFill>
                <a:latin typeface="Arial" pitchFamily="34" charset="0"/>
                <a:cs typeface="Arial" pitchFamily="34" charset="0"/>
              </a:rPr>
              <a:t>reaction.</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659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Succinyl CoA </a:t>
            </a:r>
            <a:r>
              <a:rPr lang="en-US" dirty="0" smtClean="0">
                <a:solidFill>
                  <a:srgbClr val="843C0C"/>
                </a:solidFill>
                <a:latin typeface="Arial" pitchFamily="34" charset="0"/>
                <a:cs typeface="Arial" pitchFamily="34" charset="0"/>
              </a:rPr>
              <a:t>Formation</a:t>
            </a:r>
            <a:endParaRPr lang="en-US" dirty="0">
              <a:solidFill>
                <a:srgbClr val="843C0C"/>
              </a:solidFill>
              <a:latin typeface="Arial" pitchFamily="34" charset="0"/>
              <a:cs typeface="Arial" pitchFamily="34" charset="0"/>
            </a:endParaRPr>
          </a:p>
        </p:txBody>
      </p:sp>
      <p:pic>
        <p:nvPicPr>
          <p:cNvPr id="13" name="Picture 2" descr="A three step chemical reaction, with molecular structures, shows the formation of succinyl coenzyme A.&#10;In step 1, propionyl coenzyme A has a methyl group on the left bonded to a methylene group, further bonded to a carbonyl group. The carbonyl group is bonded to a sulfur atom which is bonded to coenzyme A. Three amino acids are listed above the first molecule with arrows pointing to different functional groups. Methionine points to the methylene group; valine points to the carbonyl group; and isoleucine points to the sulfur atom. &#10;Step 2 is methylmalonyl coenzyme A, in which a methyl group bonded to a carbon atom. The carbon is dash bonded to a carboxylate anion, wedge bonded to a hydrogen atom, and single bonded to a carbonyl group. The carbonyl group is bonded to a sulfur atom, further bonded to coenzyme A. &#10;Step 3 is succinyl coenzyme A, in which a carboxylate anion is bonded to a methylene group, further bonded to second methylene group. The second methylene group is bonded to a carbonyl group, further bonded to a sulfur atom. The sulfur atom is bonded to coenzyme 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0097" y="2435434"/>
            <a:ext cx="8923807" cy="198713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645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Methionine </a:t>
            </a:r>
            <a:r>
              <a:rPr lang="en-US" dirty="0" smtClean="0">
                <a:solidFill>
                  <a:srgbClr val="843C0C"/>
                </a:solidFill>
                <a:latin typeface="Arial" pitchFamily="34" charset="0"/>
                <a:cs typeface="Arial" pitchFamily="34" charset="0"/>
              </a:rPr>
              <a:t>Degradation Requires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Formation </a:t>
            </a:r>
            <a:r>
              <a:rPr lang="en-US" dirty="0">
                <a:solidFill>
                  <a:srgbClr val="843C0C"/>
                </a:solidFill>
                <a:latin typeface="Arial" pitchFamily="34" charset="0"/>
                <a:cs typeface="Arial" pitchFamily="34" charset="0"/>
              </a:rPr>
              <a:t>of a </a:t>
            </a:r>
            <a:r>
              <a:rPr lang="en-US" dirty="0" smtClean="0">
                <a:solidFill>
                  <a:srgbClr val="843C0C"/>
                </a:solidFill>
                <a:latin typeface="Arial" pitchFamily="34" charset="0"/>
                <a:cs typeface="Arial" pitchFamily="34" charset="0"/>
              </a:rPr>
              <a:t>Key Methyl Donor</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S-</a:t>
            </a:r>
            <a:r>
              <a:rPr lang="en-US" dirty="0" err="1" smtClean="0">
                <a:solidFill>
                  <a:srgbClr val="843C0C"/>
                </a:solidFill>
                <a:latin typeface="Arial" pitchFamily="34" charset="0"/>
                <a:cs typeface="Arial" pitchFamily="34" charset="0"/>
              </a:rPr>
              <a:t>Adenosylmethionine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919178"/>
            <a:ext cx="8229600" cy="1972340"/>
          </a:xfrm>
        </p:spPr>
        <p:txBody>
          <a:bodyPr>
            <a:normAutofit/>
          </a:bodyPr>
          <a:lstStyle/>
          <a:p>
            <a:pPr>
              <a:spcAft>
                <a:spcPts val="1200"/>
              </a:spcAft>
            </a:pPr>
            <a:r>
              <a:rPr lang="en-US" dirty="0">
                <a:solidFill>
                  <a:prstClr val="black"/>
                </a:solidFill>
                <a:latin typeface="Arial" pitchFamily="34" charset="0"/>
                <a:cs typeface="Arial" pitchFamily="34" charset="0"/>
              </a:rPr>
              <a:t>Methionine is converted into succinyl CoA in nine </a:t>
            </a:r>
            <a:r>
              <a:rPr lang="en-US" dirty="0" smtClean="0">
                <a:solidFill>
                  <a:prstClr val="black"/>
                </a:solidFill>
                <a:latin typeface="Arial" pitchFamily="34" charset="0"/>
                <a:cs typeface="Arial" pitchFamily="34" charset="0"/>
              </a:rPr>
              <a:t>steps.</a:t>
            </a:r>
            <a:endParaRPr lang="en-US" dirty="0">
              <a:solidFill>
                <a:prstClr val="black"/>
              </a:solidFill>
              <a:latin typeface="Arial" pitchFamily="34" charset="0"/>
              <a:cs typeface="Arial" pitchFamily="34" charset="0"/>
            </a:endParaRPr>
          </a:p>
          <a:p>
            <a:pPr>
              <a:spcAft>
                <a:spcPts val="1200"/>
              </a:spcAft>
            </a:pPr>
            <a:r>
              <a:rPr lang="en-US" i="1" dirty="0">
                <a:solidFill>
                  <a:prstClr val="black"/>
                </a:solidFill>
                <a:latin typeface="Arial" pitchFamily="34" charset="0"/>
                <a:cs typeface="Arial" pitchFamily="34" charset="0"/>
              </a:rPr>
              <a:t>S</a:t>
            </a:r>
            <a:r>
              <a:rPr lang="en-US" dirty="0">
                <a:solidFill>
                  <a:prstClr val="black"/>
                </a:solidFill>
                <a:latin typeface="Arial" pitchFamily="34" charset="0"/>
                <a:cs typeface="Arial" pitchFamily="34" charset="0"/>
              </a:rPr>
              <a:t>-</a:t>
            </a:r>
            <a:r>
              <a:rPr lang="en-US" dirty="0" err="1">
                <a:solidFill>
                  <a:prstClr val="black"/>
                </a:solidFill>
                <a:latin typeface="Arial" pitchFamily="34" charset="0"/>
                <a:cs typeface="Arial" pitchFamily="34" charset="0"/>
              </a:rPr>
              <a:t>Adenosylmethionine</a:t>
            </a:r>
            <a:r>
              <a:rPr lang="en-US" dirty="0">
                <a:solidFill>
                  <a:prstClr val="black"/>
                </a:solidFill>
                <a:latin typeface="Arial" pitchFamily="34" charset="0"/>
                <a:cs typeface="Arial" pitchFamily="34" charset="0"/>
              </a:rPr>
              <a:t>, a common methyl donor, is an intermediate in the metabolism of </a:t>
            </a:r>
            <a:r>
              <a:rPr lang="en-US" dirty="0" smtClean="0">
                <a:solidFill>
                  <a:prstClr val="black"/>
                </a:solidFill>
                <a:latin typeface="Arial" pitchFamily="34" charset="0"/>
                <a:cs typeface="Arial" pitchFamily="34" charset="0"/>
              </a:rPr>
              <a:t>methionine.</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311672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Methionine </a:t>
            </a:r>
            <a:r>
              <a:rPr lang="en-US" dirty="0" smtClean="0">
                <a:solidFill>
                  <a:srgbClr val="843C0C"/>
                </a:solidFill>
                <a:latin typeface="Arial" pitchFamily="34" charset="0"/>
                <a:cs typeface="Arial" pitchFamily="34" charset="0"/>
              </a:rPr>
              <a:t>Metabolism</a:t>
            </a:r>
            <a:endParaRPr lang="en-US" dirty="0">
              <a:solidFill>
                <a:srgbClr val="843C0C"/>
              </a:solidFill>
              <a:latin typeface="Arial" pitchFamily="34" charset="0"/>
              <a:cs typeface="Arial" pitchFamily="34" charset="0"/>
            </a:endParaRPr>
          </a:p>
        </p:txBody>
      </p:sp>
      <p:pic>
        <p:nvPicPr>
          <p:cNvPr id="13" name="Picture 2" descr="The reactions involved in Methionine metabolism are shown.&#10;The is converted to S-Adenosylhomocysteine, which has a similar structure and highlighting except that C H 3 is no longer bonded to S and S is no longer charged. This is converted to Homocysteine, which has lost the ring bound to S. It has a central carbon that is hash bonded to H, single bonded to a red highlighted C O O minus, single bonded to N H 3, and wedge bonded a red highlighted C H 2 that is further bonded to another C H 2 that is also bonded to S H. With the addition of a blue highlighted Serine, Cystathionine is produced. Cystathionine has a similar structure to Homocysteine except that the S is bonded to a blue highlighted chain with C H 2 bonded to a carbon that is also bonded to H, N H 3 plus, and C O O minus. The removal of Cysteine produces alpha-Ketobutyrate, which has a central carbon bonded to C H 3, bonded to C O O minus, and double bonded to oxygen. The molecule is highlighted in red except for the C O O minus. alpha-Ketobutyrate produces Propionyl C o A, which is highlighted in red and has a central carbon that is bonded to C H 2 C H 3, double bonded to oxygen, and single bonded to S that is further bonded to Co A. After several more steps, Propionyl C o A gives red highlighted Succinyl Co A. Succinyl Co A has a similar structure to Propionyl Co A except that the C H 3 is replaced by C H 2 that is bonded to C O O minu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1901887"/>
            <a:ext cx="8112552" cy="36240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5066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Threonine </a:t>
            </a:r>
            <a:r>
              <a:rPr lang="en-US" dirty="0" smtClean="0">
                <a:solidFill>
                  <a:srgbClr val="843C0C"/>
                </a:solidFill>
                <a:latin typeface="Arial" pitchFamily="34" charset="0"/>
                <a:cs typeface="Arial" pitchFamily="34" charset="0"/>
              </a:rPr>
              <a:t>Deaminase Initiates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Degradation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Threonine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00"/>
              </a:spcBef>
              <a:spcAft>
                <a:spcPts val="1200"/>
              </a:spcAft>
            </a:pPr>
            <a:r>
              <a:rPr lang="en-US" dirty="0" smtClean="0">
                <a:latin typeface="Arial" pitchFamily="34" charset="0"/>
                <a:cs typeface="Arial" pitchFamily="34" charset="0"/>
              </a:rPr>
              <a:t>Threonine can be degraded by several different pathways.</a:t>
            </a:r>
            <a:endParaRPr lang="en-US" dirty="0">
              <a:latin typeface="Arial" pitchFamily="34" charset="0"/>
              <a:cs typeface="Arial" pitchFamily="34" charset="0"/>
            </a:endParaRPr>
          </a:p>
          <a:p>
            <a:pPr>
              <a:spcBef>
                <a:spcPts val="600"/>
              </a:spcBef>
              <a:spcAft>
                <a:spcPts val="1200"/>
              </a:spcAft>
            </a:pPr>
            <a:r>
              <a:rPr lang="en-US" dirty="0" smtClean="0">
                <a:latin typeface="Arial" pitchFamily="34" charset="0"/>
                <a:cs typeface="Arial" pitchFamily="34" charset="0"/>
              </a:rPr>
              <a:t>One involves the conversion to </a:t>
            </a:r>
            <a:r>
              <a:rPr lang="en-US" dirty="0">
                <a:latin typeface="Arial" pitchFamily="34" charset="0"/>
                <a:cs typeface="Arial" pitchFamily="34" charset="0"/>
              </a:rPr>
              <a:t>α-</a:t>
            </a:r>
            <a:r>
              <a:rPr lang="en-US" dirty="0" err="1">
                <a:latin typeface="Arial" pitchFamily="34" charset="0"/>
                <a:cs typeface="Arial" pitchFamily="34" charset="0"/>
              </a:rPr>
              <a:t>ketobutyrate</a:t>
            </a:r>
            <a:r>
              <a:rPr lang="en-US" dirty="0">
                <a:latin typeface="Arial" pitchFamily="34" charset="0"/>
                <a:cs typeface="Arial" pitchFamily="34" charset="0"/>
              </a:rPr>
              <a:t> </a:t>
            </a:r>
            <a:r>
              <a:rPr lang="en-US" dirty="0" smtClean="0">
                <a:latin typeface="Arial" pitchFamily="34" charset="0"/>
                <a:cs typeface="Arial" pitchFamily="34" charset="0"/>
              </a:rPr>
              <a:t>and then </a:t>
            </a:r>
            <a:r>
              <a:rPr lang="en-US" dirty="0" err="1" smtClean="0">
                <a:latin typeface="Arial" pitchFamily="34" charset="0"/>
                <a:cs typeface="Arial" pitchFamily="34" charset="0"/>
              </a:rPr>
              <a:t>propionyl</a:t>
            </a:r>
            <a:r>
              <a:rPr lang="en-US" dirty="0" smtClean="0">
                <a:latin typeface="Arial" pitchFamily="34" charset="0"/>
                <a:cs typeface="Arial" pitchFamily="34" charset="0"/>
              </a:rPr>
              <a:t> CoA.</a:t>
            </a:r>
            <a:endParaRPr lang="en-US" dirty="0">
              <a:latin typeface="Arial" pitchFamily="34" charset="0"/>
              <a:cs typeface="Arial" pitchFamily="34" charset="0"/>
            </a:endParaRPr>
          </a:p>
        </p:txBody>
      </p:sp>
      <p:pic>
        <p:nvPicPr>
          <p:cNvPr id="7" name="Picture 2" descr="The conversion of Threonine to Propionyl Co A is shown.&#10;Threonine is N H 3 bonded to a carbon that is bonded to C O O minus, hash bonded to H, and red highlighted wedge bonded to C that is further bonded to O H and C H 3. Threonine is converted to alpha-Ketobutyrate, which has a four carbon chain with C 1 forming a carboxylate group, C 2 double bonded to a red highlighted oxygen, and C 4 forming a red highlighted methyl group. Alpha-Ketobutyrate reacts to produce Propionyl C o A, which has a similar structure except that all of the atoms are highlighted and the C O O minus has been replaced by an S that is further bonded to Co A."/>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3719261"/>
            <a:ext cx="6705046" cy="123738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589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274638"/>
            <a:ext cx="7897091" cy="1143000"/>
          </a:xfrm>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Branched-chain Amino Acids Yield Acetyl </a:t>
            </a:r>
            <a:r>
              <a:rPr lang="en-US" dirty="0">
                <a:solidFill>
                  <a:srgbClr val="843C0C"/>
                </a:solidFill>
                <a:latin typeface="Arial" pitchFamily="34" charset="0"/>
                <a:cs typeface="Arial" pitchFamily="34" charset="0"/>
              </a:rPr>
              <a:t>CoA, </a:t>
            </a:r>
            <a:r>
              <a:rPr lang="en-US" dirty="0" smtClean="0">
                <a:solidFill>
                  <a:srgbClr val="843C0C"/>
                </a:solidFill>
                <a:latin typeface="Arial" pitchFamily="34" charset="0"/>
                <a:cs typeface="Arial" pitchFamily="34" charset="0"/>
              </a:rPr>
              <a:t>Acetoacetate</a:t>
            </a:r>
            <a:r>
              <a:rPr lang="en-US" dirty="0">
                <a:solidFill>
                  <a:srgbClr val="843C0C"/>
                </a:solidFill>
                <a:latin typeface="Arial" pitchFamily="34" charset="0"/>
                <a:cs typeface="Arial" pitchFamily="34" charset="0"/>
              </a:rPr>
              <a:t>, or </a:t>
            </a:r>
            <a:r>
              <a:rPr lang="en-US" dirty="0" err="1" smtClean="0">
                <a:solidFill>
                  <a:srgbClr val="843C0C"/>
                </a:solidFill>
                <a:latin typeface="Arial" pitchFamily="34" charset="0"/>
                <a:cs typeface="Arial" pitchFamily="34" charset="0"/>
              </a:rPr>
              <a:t>Propionyl</a:t>
            </a:r>
            <a:r>
              <a:rPr lang="en-US" dirty="0" smtClean="0">
                <a:solidFill>
                  <a:srgbClr val="843C0C"/>
                </a:solidFill>
                <a:latin typeface="Arial" pitchFamily="34" charset="0"/>
                <a:cs typeface="Arial" pitchFamily="34" charset="0"/>
              </a:rPr>
              <a:t> CoA</a:t>
            </a:r>
            <a:r>
              <a:rPr lang="en-US" baseline="0" dirty="0" smtClean="0">
                <a:solidFill>
                  <a:srgbClr val="843C0C"/>
                </a:solidFill>
                <a:latin typeface="Arial" pitchFamily="34" charset="0"/>
                <a:cs typeface="Arial" pitchFamily="34" charset="0"/>
              </a:rPr>
              <a:t> (1/2)</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972339"/>
            <a:ext cx="8229600" cy="3684181"/>
          </a:xfrm>
        </p:spPr>
        <p:txBody>
          <a:bodyPr>
            <a:normAutofit/>
          </a:bodyPr>
          <a:lstStyle/>
          <a:p>
            <a:pPr>
              <a:spcAft>
                <a:spcPts val="1200"/>
              </a:spcAft>
            </a:pPr>
            <a:r>
              <a:rPr lang="en-US" dirty="0">
                <a:solidFill>
                  <a:prstClr val="black"/>
                </a:solidFill>
                <a:latin typeface="Arial" pitchFamily="34" charset="0"/>
                <a:cs typeface="Arial" pitchFamily="34" charset="0"/>
              </a:rPr>
              <a:t>The branched-chain amino </a:t>
            </a:r>
            <a:r>
              <a:rPr lang="en-US" dirty="0" smtClean="0">
                <a:solidFill>
                  <a:prstClr val="black"/>
                </a:solidFill>
                <a:latin typeface="Arial" pitchFamily="34" charset="0"/>
                <a:cs typeface="Arial" pitchFamily="34" charset="0"/>
              </a:rPr>
              <a:t>acids—leucine</a:t>
            </a:r>
            <a:r>
              <a:rPr lang="en-US" dirty="0">
                <a:solidFill>
                  <a:prstClr val="black"/>
                </a:solidFill>
                <a:latin typeface="Arial" pitchFamily="34" charset="0"/>
                <a:cs typeface="Arial" pitchFamily="34" charset="0"/>
              </a:rPr>
              <a:t>, isoleucine, and </a:t>
            </a:r>
            <a:r>
              <a:rPr lang="en-US" dirty="0" smtClean="0">
                <a:solidFill>
                  <a:prstClr val="black"/>
                </a:solidFill>
                <a:latin typeface="Arial" pitchFamily="34" charset="0"/>
                <a:cs typeface="Arial" pitchFamily="34" charset="0"/>
              </a:rPr>
              <a:t>valine—are </a:t>
            </a:r>
            <a:r>
              <a:rPr lang="en-US" dirty="0">
                <a:solidFill>
                  <a:prstClr val="black"/>
                </a:solidFill>
                <a:latin typeface="Arial" pitchFamily="34" charset="0"/>
                <a:cs typeface="Arial" pitchFamily="34" charset="0"/>
              </a:rPr>
              <a:t>converted into acetyl CoA and </a:t>
            </a:r>
            <a:r>
              <a:rPr lang="en-US" dirty="0" err="1">
                <a:solidFill>
                  <a:prstClr val="black"/>
                </a:solidFill>
                <a:latin typeface="Arial" pitchFamily="34" charset="0"/>
                <a:cs typeface="Arial" pitchFamily="34" charset="0"/>
              </a:rPr>
              <a:t>acetoacetyl</a:t>
            </a:r>
            <a:r>
              <a:rPr lang="en-US" dirty="0">
                <a:solidFill>
                  <a:prstClr val="black"/>
                </a:solidFill>
                <a:latin typeface="Arial" pitchFamily="34" charset="0"/>
                <a:cs typeface="Arial" pitchFamily="34" charset="0"/>
              </a:rPr>
              <a:t> CoA using reactions similar to those of the citric acid cycle and fatty acid </a:t>
            </a:r>
            <a:r>
              <a:rPr lang="en-US" dirty="0" smtClean="0">
                <a:solidFill>
                  <a:prstClr val="black"/>
                </a:solidFill>
                <a:latin typeface="Arial" pitchFamily="34" charset="0"/>
                <a:cs typeface="Arial" pitchFamily="34" charset="0"/>
              </a:rPr>
              <a:t>oxidation.</a:t>
            </a:r>
            <a:endParaRPr lang="en-US" dirty="0">
              <a:solidFill>
                <a:prstClr val="black"/>
              </a:solidFill>
              <a:latin typeface="Arial" pitchFamily="34" charset="0"/>
              <a:cs typeface="Arial" pitchFamily="34" charset="0"/>
            </a:endParaRPr>
          </a:p>
          <a:p>
            <a:pPr>
              <a:spcAft>
                <a:spcPts val="1200"/>
              </a:spcAft>
            </a:pPr>
            <a:r>
              <a:rPr lang="en-US" dirty="0">
                <a:solidFill>
                  <a:prstClr val="black"/>
                </a:solidFill>
                <a:latin typeface="Arial" pitchFamily="34" charset="0"/>
                <a:cs typeface="Arial" pitchFamily="34" charset="0"/>
              </a:rPr>
              <a:t>The branched-chain α-</a:t>
            </a:r>
            <a:r>
              <a:rPr lang="en-US" dirty="0" err="1">
                <a:solidFill>
                  <a:prstClr val="black"/>
                </a:solidFill>
                <a:latin typeface="Arial" pitchFamily="34" charset="0"/>
                <a:cs typeface="Arial" pitchFamily="34" charset="0"/>
              </a:rPr>
              <a:t>ketoacid</a:t>
            </a:r>
            <a:r>
              <a:rPr lang="en-US" dirty="0">
                <a:solidFill>
                  <a:prstClr val="black"/>
                </a:solidFill>
                <a:latin typeface="Arial" pitchFamily="34" charset="0"/>
                <a:cs typeface="Arial" pitchFamily="34" charset="0"/>
              </a:rPr>
              <a:t> dehydrogenase complex, which is similar to the pyruvate dehydrogenase complex and the α-ketoglutarate dehydrogenase complex, processes these amino acids to form </a:t>
            </a:r>
            <a:r>
              <a:rPr lang="en-US" dirty="0" err="1">
                <a:solidFill>
                  <a:prstClr val="black"/>
                </a:solidFill>
                <a:latin typeface="Arial" pitchFamily="34" charset="0"/>
                <a:cs typeface="Arial" pitchFamily="34" charset="0"/>
              </a:rPr>
              <a:t>isovaleryl</a:t>
            </a:r>
            <a:r>
              <a:rPr lang="en-US" dirty="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CoA.</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94425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Digestion </a:t>
            </a:r>
            <a:r>
              <a:rPr lang="en-US" dirty="0">
                <a:solidFill>
                  <a:srgbClr val="843C0C"/>
                </a:solidFill>
                <a:latin typeface="Arial" pitchFamily="34" charset="0"/>
                <a:cs typeface="Arial" pitchFamily="34" charset="0"/>
              </a:rPr>
              <a:t>of D</a:t>
            </a:r>
            <a:r>
              <a:rPr lang="en-US" dirty="0" smtClean="0">
                <a:solidFill>
                  <a:srgbClr val="843C0C"/>
                </a:solidFill>
                <a:latin typeface="Arial" pitchFamily="34" charset="0"/>
                <a:cs typeface="Arial" pitchFamily="34" charset="0"/>
              </a:rPr>
              <a:t>ietary Proteins Begins </a:t>
            </a:r>
            <a:r>
              <a:rPr lang="en-US" dirty="0">
                <a:solidFill>
                  <a:srgbClr val="843C0C"/>
                </a:solidFill>
                <a:latin typeface="Arial" pitchFamily="34" charset="0"/>
                <a:cs typeface="Arial" pitchFamily="34" charset="0"/>
              </a:rPr>
              <a:t>in the </a:t>
            </a:r>
            <a:r>
              <a:rPr lang="en-US" dirty="0" smtClean="0">
                <a:solidFill>
                  <a:srgbClr val="843C0C"/>
                </a:solidFill>
                <a:latin typeface="Arial" pitchFamily="34" charset="0"/>
                <a:cs typeface="Arial" pitchFamily="34" charset="0"/>
              </a:rPr>
              <a:t>Stomach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Is Completed </a:t>
            </a:r>
            <a:r>
              <a:rPr lang="en-US" dirty="0">
                <a:solidFill>
                  <a:srgbClr val="843C0C"/>
                </a:solidFill>
                <a:latin typeface="Arial" pitchFamily="34" charset="0"/>
                <a:cs typeface="Arial" pitchFamily="34" charset="0"/>
              </a:rPr>
              <a:t>in the </a:t>
            </a:r>
            <a:r>
              <a:rPr lang="en-US" dirty="0" smtClean="0">
                <a:solidFill>
                  <a:srgbClr val="843C0C"/>
                </a:solidFill>
                <a:latin typeface="Arial" pitchFamily="34" charset="0"/>
                <a:cs typeface="Arial" pitchFamily="34" charset="0"/>
              </a:rPr>
              <a:t>Intestine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738423"/>
            <a:ext cx="8229600" cy="4641112"/>
          </a:xfrm>
        </p:spPr>
        <p:txBody>
          <a:bodyPr>
            <a:normAutofit/>
          </a:bodyPr>
          <a:lstStyle/>
          <a:p>
            <a:pPr>
              <a:spcBef>
                <a:spcPts val="600"/>
              </a:spcBef>
              <a:spcAft>
                <a:spcPts val="600"/>
              </a:spcAft>
            </a:pPr>
            <a:r>
              <a:rPr lang="en-US" dirty="0">
                <a:solidFill>
                  <a:prstClr val="black"/>
                </a:solidFill>
                <a:latin typeface="Arial" pitchFamily="34" charset="0"/>
                <a:cs typeface="Arial" pitchFamily="34" charset="0"/>
              </a:rPr>
              <a:t>Protein digestion begins in the </a:t>
            </a:r>
            <a:r>
              <a:rPr lang="en-US" dirty="0" smtClean="0">
                <a:solidFill>
                  <a:prstClr val="black"/>
                </a:solidFill>
                <a:latin typeface="Arial" pitchFamily="34" charset="0"/>
                <a:cs typeface="Arial" pitchFamily="34" charset="0"/>
              </a:rPr>
              <a:t>stomach, </a:t>
            </a:r>
            <a:r>
              <a:rPr lang="en-US" dirty="0">
                <a:solidFill>
                  <a:prstClr val="black"/>
                </a:solidFill>
                <a:latin typeface="Arial" pitchFamily="34" charset="0"/>
                <a:cs typeface="Arial" pitchFamily="34" charset="0"/>
              </a:rPr>
              <a:t>where the stomach protease, pepsin, </a:t>
            </a:r>
            <a:r>
              <a:rPr lang="en-US" dirty="0" smtClean="0">
                <a:solidFill>
                  <a:prstClr val="black"/>
                </a:solidFill>
                <a:latin typeface="Arial" pitchFamily="34" charset="0"/>
                <a:cs typeface="Arial" pitchFamily="34" charset="0"/>
              </a:rPr>
              <a:t>acts.</a:t>
            </a:r>
            <a:endParaRPr lang="en-US" dirty="0">
              <a:solidFill>
                <a:prstClr val="black"/>
              </a:solidFill>
              <a:latin typeface="Arial" pitchFamily="34" charset="0"/>
              <a:cs typeface="Arial" pitchFamily="34" charset="0"/>
            </a:endParaRPr>
          </a:p>
          <a:p>
            <a:pPr>
              <a:spcBef>
                <a:spcPts val="600"/>
              </a:spcBef>
              <a:spcAft>
                <a:spcPts val="600"/>
              </a:spcAft>
            </a:pPr>
            <a:r>
              <a:rPr lang="en-US" dirty="0">
                <a:solidFill>
                  <a:prstClr val="black"/>
                </a:solidFill>
                <a:latin typeface="Arial" pitchFamily="34" charset="0"/>
                <a:cs typeface="Arial" pitchFamily="34" charset="0"/>
              </a:rPr>
              <a:t>Pancreatic proteases continue the </a:t>
            </a:r>
            <a:r>
              <a:rPr lang="en-US" dirty="0" smtClean="0">
                <a:solidFill>
                  <a:prstClr val="black"/>
                </a:solidFill>
                <a:latin typeface="Arial" pitchFamily="34" charset="0"/>
                <a:cs typeface="Arial" pitchFamily="34" charset="0"/>
              </a:rPr>
              <a:t>process, and proteins </a:t>
            </a:r>
            <a:r>
              <a:rPr lang="en-US" dirty="0">
                <a:solidFill>
                  <a:prstClr val="black"/>
                </a:solidFill>
                <a:latin typeface="Arial" pitchFamily="34" charset="0"/>
                <a:cs typeface="Arial" pitchFamily="34" charset="0"/>
              </a:rPr>
              <a:t>are digested into amino acids and small </a:t>
            </a:r>
            <a:r>
              <a:rPr lang="en-US" dirty="0" err="1">
                <a:solidFill>
                  <a:prstClr val="black"/>
                </a:solidFill>
                <a:latin typeface="Arial" pitchFamily="34" charset="0"/>
                <a:cs typeface="Arial" pitchFamily="34" charset="0"/>
              </a:rPr>
              <a:t>oligopeptides</a:t>
            </a:r>
            <a:r>
              <a:rPr lang="en-US" dirty="0">
                <a:solidFill>
                  <a:prstClr val="black"/>
                </a:solidFill>
                <a:latin typeface="Arial" pitchFamily="34" charset="0"/>
                <a:cs typeface="Arial" pitchFamily="34" charset="0"/>
              </a:rPr>
              <a:t>. </a:t>
            </a:r>
          </a:p>
          <a:p>
            <a:pPr>
              <a:spcBef>
                <a:spcPts val="600"/>
              </a:spcBef>
              <a:spcAft>
                <a:spcPts val="600"/>
              </a:spcAft>
            </a:pPr>
            <a:r>
              <a:rPr lang="en-US" dirty="0" smtClean="0">
                <a:solidFill>
                  <a:prstClr val="black"/>
                </a:solidFill>
                <a:latin typeface="Arial" pitchFamily="34" charset="0"/>
                <a:cs typeface="Arial" pitchFamily="34" charset="0"/>
              </a:rPr>
              <a:t>The </a:t>
            </a:r>
            <a:r>
              <a:rPr lang="en-US" dirty="0">
                <a:solidFill>
                  <a:prstClr val="black"/>
                </a:solidFill>
                <a:latin typeface="Arial" pitchFamily="34" charset="0"/>
                <a:cs typeface="Arial" pitchFamily="34" charset="0"/>
              </a:rPr>
              <a:t>amino acids are absorbed by transporters. Peptidases on the surface of intestinal cells cleave the oligopeptides into di- and tripeptides, which are transported into the intestinal cells and degraded </a:t>
            </a:r>
            <a:r>
              <a:rPr lang="en-US" dirty="0" smtClean="0">
                <a:solidFill>
                  <a:prstClr val="black"/>
                </a:solidFill>
                <a:latin typeface="Arial" pitchFamily="34" charset="0"/>
                <a:cs typeface="Arial" pitchFamily="34" charset="0"/>
              </a:rPr>
              <a:t>to </a:t>
            </a:r>
            <a:r>
              <a:rPr lang="en-US" dirty="0">
                <a:solidFill>
                  <a:prstClr val="black"/>
                </a:solidFill>
                <a:latin typeface="Arial" pitchFamily="34" charset="0"/>
                <a:cs typeface="Arial" pitchFamily="34" charset="0"/>
              </a:rPr>
              <a:t>amino </a:t>
            </a:r>
            <a:r>
              <a:rPr lang="en-US" dirty="0" smtClean="0">
                <a:solidFill>
                  <a:prstClr val="black"/>
                </a:solidFill>
                <a:latin typeface="Arial" pitchFamily="34" charset="0"/>
                <a:cs typeface="Arial" pitchFamily="34" charset="0"/>
              </a:rPr>
              <a:t>acids.</a:t>
            </a:r>
            <a:endParaRPr lang="en-US" dirty="0">
              <a:solidFill>
                <a:prstClr val="black"/>
              </a:solidFill>
              <a:latin typeface="Arial" pitchFamily="34" charset="0"/>
              <a:cs typeface="Arial" pitchFamily="34" charset="0"/>
            </a:endParaRPr>
          </a:p>
          <a:p>
            <a:pPr>
              <a:spcBef>
                <a:spcPts val="600"/>
              </a:spcBef>
              <a:spcAft>
                <a:spcPts val="600"/>
              </a:spcAft>
            </a:pPr>
            <a:r>
              <a:rPr lang="en-US" dirty="0">
                <a:solidFill>
                  <a:prstClr val="black"/>
                </a:solidFill>
                <a:latin typeface="Arial" pitchFamily="34" charset="0"/>
                <a:cs typeface="Arial" pitchFamily="34" charset="0"/>
              </a:rPr>
              <a:t>The amino acids are subsequently released into the </a:t>
            </a:r>
            <a:r>
              <a:rPr lang="en-US" dirty="0" smtClean="0">
                <a:solidFill>
                  <a:prstClr val="black"/>
                </a:solidFill>
                <a:latin typeface="Arial" pitchFamily="34" charset="0"/>
                <a:cs typeface="Arial" pitchFamily="34" charset="0"/>
              </a:rPr>
              <a:t>blood.</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00744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Branched-chain Amino Acids Yield Acetyl CoA, Acetoacetate, or </a:t>
            </a:r>
            <a:r>
              <a:rPr lang="en-US" dirty="0" err="1">
                <a:solidFill>
                  <a:srgbClr val="843C0C"/>
                </a:solidFill>
                <a:latin typeface="Arial" pitchFamily="34" charset="0"/>
                <a:cs typeface="Arial" pitchFamily="34" charset="0"/>
              </a:rPr>
              <a:t>Propionyl</a:t>
            </a:r>
            <a:r>
              <a:rPr lang="en-US" dirty="0">
                <a:solidFill>
                  <a:srgbClr val="843C0C"/>
                </a:solidFill>
                <a:latin typeface="Arial" pitchFamily="34" charset="0"/>
                <a:cs typeface="Arial" pitchFamily="34" charset="0"/>
              </a:rPr>
              <a:t> CoA </a:t>
            </a:r>
            <a:r>
              <a:rPr lang="en-US" dirty="0" smtClean="0">
                <a:solidFill>
                  <a:srgbClr val="843C0C"/>
                </a:solidFill>
                <a:latin typeface="Arial" pitchFamily="34" charset="0"/>
                <a:cs typeface="Arial" pitchFamily="34" charset="0"/>
              </a:rPr>
              <a:t>(2/2</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pic>
        <p:nvPicPr>
          <p:cNvPr id="47106" name="Picture 2" descr="The conversion of Leucine to Isovaleryl Co A is shown.&#10;Leucine has a central carbon bonded to C O O minus, hash bonded to H, wedge bonded to a blue highlighted N H 3 plus, and single bonded to a C H 2 that is further bonded to a C H that is further bonded to 2 methyl groups. Leucine yields alpha-Ketoisocaproate, which has a similar structure except that the carbon previously bonded to N H 3 plus and H has had those replaced by a double bond to a red highlighted oxygen. Alpha-Ketoisocaproate yields Isovaleryl CoA, which has a similar structure except that the C O O minus has been replaced by S that is further bonded to a green highlighted Co A."/>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87577" y="1941303"/>
            <a:ext cx="7368846" cy="99905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7107" name="Picture 3" descr="The reactions that convert Isovaleryl Co A to begta-Methylglutaconyl Co A are shown.&#10;Isovaleryl is C o A, C o A S C double bond O C H 2 C H C H 3 C H 3. With the conversion of F A D into F A D H 2, it gives beta Methylcrotonyl C o A, C o A S C double bond O C H double bond C C H 3 C H 3. Further, beta-Methylcrotonyl C o A reacts with C O 2 plus A T P to produce A D P plus P sub i and beta Methylglutaconyl C o A, C o A S C double bond O C double bond C H C H 3 C H 2 C O O minu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724" y="3363955"/>
            <a:ext cx="8112552" cy="123572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7108" name="Picture 4" descr="The reactions that convert beta-Methylglutaconyl Co A to Acetyl Co A and Acetoacetate are shown.&#10;Beta Methylglutaconyl is C o A, C o A S C double bond O C double bond C C H 3 C H 2 C O O minus, With the addition of water, it gives 3 Hydroxy 3 methylglutaryl C o A, C o A S C double bond O C H 2 C H O H C H 3 C H 2 C O O minus gives acetoacetate, C H 3 C double bond O C H 2 C O O minus, and acetyl C o A, C o A S C double bond O C H 3."/>
          <p:cNvPicPr>
            <a:picLocks noGrp="1" noChangeAspect="1" noChangeArrowheads="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884477" y="4905405"/>
            <a:ext cx="7375047" cy="16472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8906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dirty="0" err="1">
                <a:solidFill>
                  <a:srgbClr val="843C0C"/>
                </a:solidFill>
                <a:latin typeface="Arial" pitchFamily="34" charset="0"/>
                <a:cs typeface="Arial" pitchFamily="34" charset="0"/>
              </a:rPr>
              <a:t>Oxygenases</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Are Required </a:t>
            </a:r>
            <a:r>
              <a:rPr lang="en-US" dirty="0">
                <a:solidFill>
                  <a:srgbClr val="843C0C"/>
                </a:solidFill>
                <a:latin typeface="Arial" pitchFamily="34" charset="0"/>
                <a:cs typeface="Arial" pitchFamily="34" charset="0"/>
              </a:rPr>
              <a:t>for the </a:t>
            </a:r>
            <a:r>
              <a:rPr lang="en-US" dirty="0" smtClean="0">
                <a:solidFill>
                  <a:srgbClr val="843C0C"/>
                </a:solidFill>
                <a:latin typeface="Arial" pitchFamily="34" charset="0"/>
                <a:cs typeface="Arial" pitchFamily="34" charset="0"/>
              </a:rPr>
              <a:t>Degradation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Aromatic Amino Acids (1/3)</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3459479"/>
          </a:xfrm>
        </p:spPr>
        <p:txBody>
          <a:bodyPr>
            <a:normAutofit/>
          </a:bodyPr>
          <a:lstStyle/>
          <a:p>
            <a:pPr>
              <a:spcBef>
                <a:spcPts val="600"/>
              </a:spcBef>
              <a:spcAft>
                <a:spcPts val="1200"/>
              </a:spcAft>
            </a:pPr>
            <a:r>
              <a:rPr lang="en-US" dirty="0">
                <a:solidFill>
                  <a:prstClr val="black"/>
                </a:solidFill>
                <a:latin typeface="Arial" pitchFamily="34" charset="0"/>
                <a:cs typeface="Arial" pitchFamily="34" charset="0"/>
              </a:rPr>
              <a:t>The aromatic amino acids require monooxygenases (mixed-function </a:t>
            </a:r>
            <a:r>
              <a:rPr lang="en-US" dirty="0" err="1">
                <a:solidFill>
                  <a:prstClr val="black"/>
                </a:solidFill>
                <a:latin typeface="Arial" pitchFamily="34" charset="0"/>
                <a:cs typeface="Arial" pitchFamily="34" charset="0"/>
              </a:rPr>
              <a:t>oxygenases</a:t>
            </a:r>
            <a:r>
              <a:rPr lang="en-US" dirty="0">
                <a:solidFill>
                  <a:prstClr val="black"/>
                </a:solidFill>
                <a:latin typeface="Arial" pitchFamily="34" charset="0"/>
                <a:cs typeface="Arial" pitchFamily="34" charset="0"/>
              </a:rPr>
              <a:t>) for </a:t>
            </a:r>
            <a:r>
              <a:rPr lang="en-US" dirty="0" smtClean="0">
                <a:solidFill>
                  <a:prstClr val="black"/>
                </a:solidFill>
                <a:latin typeface="Arial" pitchFamily="34" charset="0"/>
                <a:cs typeface="Arial" pitchFamily="34" charset="0"/>
              </a:rPr>
              <a:t>degradation.</a:t>
            </a:r>
            <a:endParaRPr lang="en-US" dirty="0">
              <a:solidFill>
                <a:prstClr val="black"/>
              </a:solidFill>
              <a:latin typeface="Arial" pitchFamily="34" charset="0"/>
              <a:cs typeface="Arial" pitchFamily="34" charset="0"/>
            </a:endParaRPr>
          </a:p>
          <a:p>
            <a:pPr>
              <a:spcBef>
                <a:spcPts val="600"/>
              </a:spcBef>
              <a:spcAft>
                <a:spcPts val="1200"/>
              </a:spcAft>
            </a:pPr>
            <a:r>
              <a:rPr lang="en-US" dirty="0">
                <a:solidFill>
                  <a:prstClr val="black"/>
                </a:solidFill>
                <a:latin typeface="Arial" pitchFamily="34" charset="0"/>
                <a:cs typeface="Arial" pitchFamily="34" charset="0"/>
              </a:rPr>
              <a:t>Monooxygenases use O</a:t>
            </a:r>
            <a:r>
              <a:rPr lang="en-US" baseline="-25000" dirty="0">
                <a:solidFill>
                  <a:prstClr val="black"/>
                </a:solidFill>
                <a:latin typeface="Arial" pitchFamily="34" charset="0"/>
                <a:cs typeface="Arial" pitchFamily="34" charset="0"/>
              </a:rPr>
              <a:t>2</a:t>
            </a:r>
            <a:r>
              <a:rPr lang="en-US" dirty="0">
                <a:solidFill>
                  <a:prstClr val="black"/>
                </a:solidFill>
                <a:latin typeface="Arial" pitchFamily="34" charset="0"/>
                <a:cs typeface="Arial" pitchFamily="34" charset="0"/>
              </a:rPr>
              <a:t> as a substrate and incorporate one oxygen atom into the product and one into </a:t>
            </a:r>
            <a:r>
              <a:rPr lang="en-US" dirty="0" smtClean="0">
                <a:solidFill>
                  <a:prstClr val="black"/>
                </a:solidFill>
                <a:latin typeface="Arial" pitchFamily="34" charset="0"/>
                <a:cs typeface="Arial" pitchFamily="34" charset="0"/>
              </a:rPr>
              <a:t>water.</a:t>
            </a:r>
            <a:endParaRPr lang="en-US" dirty="0">
              <a:solidFill>
                <a:prstClr val="black"/>
              </a:solidFill>
              <a:latin typeface="Arial" pitchFamily="34" charset="0"/>
              <a:cs typeface="Arial" pitchFamily="34" charset="0"/>
            </a:endParaRPr>
          </a:p>
          <a:p>
            <a:pPr>
              <a:spcBef>
                <a:spcPts val="600"/>
              </a:spcBef>
              <a:spcAft>
                <a:spcPts val="1200"/>
              </a:spcAft>
            </a:pPr>
            <a:r>
              <a:rPr lang="en-US" dirty="0">
                <a:solidFill>
                  <a:prstClr val="black"/>
                </a:solidFill>
                <a:latin typeface="Arial" pitchFamily="34" charset="0"/>
                <a:cs typeface="Arial" pitchFamily="34" charset="0"/>
              </a:rPr>
              <a:t>The monooxygenase phenylalanine hydroxylase converts phenylalanine into tyrosine with the assistance of the cofactor </a:t>
            </a:r>
            <a:r>
              <a:rPr lang="en-US" dirty="0" smtClean="0">
                <a:solidFill>
                  <a:prstClr val="black"/>
                </a:solidFill>
                <a:latin typeface="Arial" pitchFamily="34" charset="0"/>
                <a:cs typeface="Arial" pitchFamily="34" charset="0"/>
              </a:rPr>
              <a:t>tetrahydrobiopterin.</a:t>
            </a:r>
            <a:endParaRPr lang="en-US" dirty="0">
              <a:solidFill>
                <a:prstClr val="black"/>
              </a:solidFill>
              <a:latin typeface="Arial" pitchFamily="34" charset="0"/>
              <a:cs typeface="Arial" pitchFamily="34" charset="0"/>
            </a:endParaRPr>
          </a:p>
        </p:txBody>
      </p:sp>
      <p:pic>
        <p:nvPicPr>
          <p:cNvPr id="10" name="Picture Placeholder 9" descr="The reactions that degrade Phenylalanine to Tyrosine are shown.&#10;A pathway for degradation of Phenylalanine to Tyrosine is as follows. Phenylalanine is an amino acid with a C H 2 bonded to a benzene ring as its R group. With the addition of red highlighted O 2 and tetrahydrobiopterin, in the presence of Phenylalanine hydroxylase, Tyrosine, H 2 O with a red highlighted oxygen, and quinonoiddihydrobiopterin are produced. Tyrosine has a similar structure to Phenylalanine except that it has a hydroxyl group in the para position on the ring."/>
          <p:cNvPicPr>
            <a:picLocks noGrp="1" noChangeAspect="1"/>
          </p:cNvPicPr>
          <p:nvPr>
            <p:ph type="pic" sz="quarter" idx="13"/>
          </p:nvPr>
        </p:nvPicPr>
        <p:blipFill>
          <a:blip r:embed="rId2"/>
          <a:srcRect t="3906" b="3906"/>
          <a:stretch>
            <a:fillRect/>
          </a:stretch>
        </p:blipFill>
        <p:spPr>
          <a:xfrm>
            <a:off x="1096040" y="4965791"/>
            <a:ext cx="7204969" cy="1571546"/>
          </a:xfrm>
          <a:prstGeom prst="rect">
            <a:avLst/>
          </a:prstGeom>
        </p:spPr>
      </p:pic>
    </p:spTree>
    <p:extLst>
      <p:ext uri="{BB962C8B-B14F-4D97-AF65-F5344CB8AC3E}">
        <p14:creationId xmlns:p14="http://schemas.microsoft.com/office/powerpoint/2010/main" val="17209623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err="1">
                <a:solidFill>
                  <a:srgbClr val="843C0C"/>
                </a:solidFill>
                <a:latin typeface="Arial" pitchFamily="34" charset="0"/>
                <a:cs typeface="Arial" pitchFamily="34" charset="0"/>
              </a:rPr>
              <a:t>Oxygenases</a:t>
            </a:r>
            <a:r>
              <a:rPr lang="en-US" dirty="0">
                <a:solidFill>
                  <a:srgbClr val="843C0C"/>
                </a:solidFill>
                <a:latin typeface="Arial" pitchFamily="34" charset="0"/>
                <a:cs typeface="Arial" pitchFamily="34" charset="0"/>
              </a:rPr>
              <a:t> Are Required for the Degradation of Aromatic Amino Acids </a:t>
            </a:r>
            <a:r>
              <a:rPr lang="en-US" dirty="0" smtClean="0">
                <a:solidFill>
                  <a:srgbClr val="843C0C"/>
                </a:solidFill>
                <a:latin typeface="Arial" pitchFamily="34" charset="0"/>
                <a:cs typeface="Arial" pitchFamily="34" charset="0"/>
              </a:rPr>
              <a:t>(2/3</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951076"/>
            <a:ext cx="8229600" cy="1387548"/>
          </a:xfrm>
        </p:spPr>
        <p:txBody>
          <a:bodyPr>
            <a:normAutofit/>
          </a:bodyPr>
          <a:lstStyle/>
          <a:p>
            <a:r>
              <a:rPr lang="en-US" dirty="0">
                <a:solidFill>
                  <a:prstClr val="black"/>
                </a:solidFill>
                <a:latin typeface="Arial" pitchFamily="34" charset="0"/>
                <a:cs typeface="Arial" pitchFamily="34" charset="0"/>
              </a:rPr>
              <a:t>The reductant for the phenylalanine hydroxylase catalyzed reaction, tetrahydrobiopterin, is regenerated by the action of </a:t>
            </a:r>
            <a:r>
              <a:rPr lang="en-US" dirty="0" err="1">
                <a:solidFill>
                  <a:prstClr val="black"/>
                </a:solidFill>
                <a:latin typeface="Arial" pitchFamily="34" charset="0"/>
                <a:cs typeface="Arial" pitchFamily="34" charset="0"/>
              </a:rPr>
              <a:t>dihydropteridine</a:t>
            </a:r>
            <a:r>
              <a:rPr lang="en-US" dirty="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reductase.</a:t>
            </a:r>
            <a:endParaRPr lang="en-US" dirty="0">
              <a:solidFill>
                <a:prstClr val="black"/>
              </a:solidFill>
              <a:latin typeface="Arial" pitchFamily="34" charset="0"/>
              <a:cs typeface="Arial" pitchFamily="34" charset="0"/>
            </a:endParaRPr>
          </a:p>
        </p:txBody>
      </p:sp>
      <p:pic>
        <p:nvPicPr>
          <p:cNvPr id="48130" name="Picture 2" descr="The reaction that converts Quinonoiddihydrobiopterin to Tetrahydrobiopterin is shown.&#10;Quinonoiddihydrobiopterin has 2 hexagonal rings attached side by side through the third and fourth vertex numbered in a clockwise direction. In ring 1, N is at the first and third vertex, the second vertex is attached to N H 2, and the fourth vertex double bonded to O. In ring 2, N is at the fifth vertex and N is at the eighth vertex and bonded to H. The sixth vertex is attached to H, and to C H O H C H O H C H 3. With the conversion of N A D P H plus H positive into N A D P in the presence of Dihydropteridine reductase, this produces gives Tetrahydrobiopterin, in which 2 hexagonal rings are attached side by side through the third and fourth vertex in a clockwise direction.  In ring 1, N is the first vertex and N is at the third vertex and further bonded to H, the second vertex is bonded to N H 2, and the fourth vertex is double bonded to O. In ring 2, N H is at the fifth vertex and N with a bonded H is at the eighth vertex. The sixth vertex is attached to H, and to C H O H C H O H C H 3."/>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23534" y="3583851"/>
            <a:ext cx="6535197" cy="28873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2581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err="1">
                <a:solidFill>
                  <a:srgbClr val="843C0C"/>
                </a:solidFill>
                <a:latin typeface="Arial" pitchFamily="34" charset="0"/>
                <a:cs typeface="Arial" pitchFamily="34" charset="0"/>
              </a:rPr>
              <a:t>Oxygenases</a:t>
            </a:r>
            <a:r>
              <a:rPr lang="en-US" dirty="0">
                <a:solidFill>
                  <a:srgbClr val="843C0C"/>
                </a:solidFill>
                <a:latin typeface="Arial" pitchFamily="34" charset="0"/>
                <a:cs typeface="Arial" pitchFamily="34" charset="0"/>
              </a:rPr>
              <a:t> Are Required for the Degradation of Aromatic Amino Acids </a:t>
            </a:r>
            <a:r>
              <a:rPr lang="en-US" dirty="0" smtClean="0">
                <a:solidFill>
                  <a:srgbClr val="843C0C"/>
                </a:solidFill>
                <a:latin typeface="Arial" pitchFamily="34" charset="0"/>
                <a:cs typeface="Arial" pitchFamily="34" charset="0"/>
              </a:rPr>
              <a:t>(3/3</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1"/>
            <a:ext cx="8351520" cy="1264919"/>
          </a:xfrm>
        </p:spPr>
        <p:txBody>
          <a:bodyPr>
            <a:normAutofit/>
          </a:bodyPr>
          <a:lstStyle/>
          <a:p>
            <a:r>
              <a:rPr lang="en-US" dirty="0">
                <a:solidFill>
                  <a:prstClr val="black"/>
                </a:solidFill>
                <a:latin typeface="Arial" pitchFamily="34" charset="0"/>
                <a:cs typeface="Arial" pitchFamily="34" charset="0"/>
              </a:rPr>
              <a:t>Tetrahydrobiopterin is regenerated with NADPH. The sum of the reactions for the conversion of phenylalanine into tyrosine and the regeneration of </a:t>
            </a:r>
            <a:r>
              <a:rPr lang="en-US" dirty="0" err="1">
                <a:solidFill>
                  <a:prstClr val="black"/>
                </a:solidFill>
                <a:latin typeface="Arial" pitchFamily="34" charset="0"/>
                <a:cs typeface="Arial" pitchFamily="34" charset="0"/>
              </a:rPr>
              <a:t>tetrahydrobiopterin</a:t>
            </a:r>
            <a:r>
              <a:rPr lang="en-US" dirty="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is</a:t>
            </a:r>
            <a:endParaRPr lang="en-US" dirty="0" smtClean="0">
              <a:latin typeface="Arial" pitchFamily="34" charset="0"/>
              <a:cs typeface="Arial" pitchFamily="34" charset="0"/>
            </a:endParaRPr>
          </a:p>
        </p:txBody>
      </p:sp>
      <p:pic>
        <p:nvPicPr>
          <p:cNvPr id="9" name="Picture Placeholder 8" descr="Phenylalanine reacts with oxygen (O subscript 2), N A D P H, and proton to yield tyrosine, N A D P superscript plus and wate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10583" y="2966484"/>
            <a:ext cx="8787697" cy="46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a:xfrm>
            <a:off x="457200" y="3672840"/>
            <a:ext cx="8229600" cy="2788920"/>
          </a:xfrm>
        </p:spPr>
        <p:txBody>
          <a:bodyPr>
            <a:normAutofit/>
          </a:bodyPr>
          <a:lstStyle/>
          <a:p>
            <a:pPr>
              <a:spcBef>
                <a:spcPts val="600"/>
              </a:spcBef>
              <a:spcAft>
                <a:spcPts val="600"/>
              </a:spcAft>
            </a:pPr>
            <a:r>
              <a:rPr lang="en-US" dirty="0" smtClean="0">
                <a:solidFill>
                  <a:prstClr val="black"/>
                </a:solidFill>
                <a:latin typeface="Arial" pitchFamily="34" charset="0"/>
                <a:cs typeface="Arial" pitchFamily="34" charset="0"/>
              </a:rPr>
              <a:t>Tyrosine is metabolized to </a:t>
            </a:r>
            <a:r>
              <a:rPr lang="en-US" dirty="0" err="1" smtClean="0">
                <a:solidFill>
                  <a:prstClr val="black"/>
                </a:solidFill>
                <a:latin typeface="Arial" pitchFamily="34" charset="0"/>
                <a:cs typeface="Arial" pitchFamily="34" charset="0"/>
              </a:rPr>
              <a:t>fumarate</a:t>
            </a:r>
            <a:r>
              <a:rPr lang="en-US" dirty="0" smtClean="0">
                <a:solidFill>
                  <a:prstClr val="black"/>
                </a:solidFill>
                <a:latin typeface="Arial" pitchFamily="34" charset="0"/>
                <a:cs typeface="Arial" pitchFamily="34" charset="0"/>
              </a:rPr>
              <a:t> and </a:t>
            </a:r>
            <a:r>
              <a:rPr lang="en-US" dirty="0" err="1" smtClean="0">
                <a:solidFill>
                  <a:prstClr val="black"/>
                </a:solidFill>
                <a:latin typeface="Arial" pitchFamily="34" charset="0"/>
                <a:cs typeface="Arial" pitchFamily="34" charset="0"/>
              </a:rPr>
              <a:t>acetoacetate</a:t>
            </a:r>
            <a:r>
              <a:rPr lang="en-US" dirty="0" smtClean="0">
                <a:solidFill>
                  <a:prstClr val="black"/>
                </a:solidFill>
                <a:latin typeface="Arial" pitchFamily="34" charset="0"/>
                <a:cs typeface="Arial" pitchFamily="34" charset="0"/>
              </a:rPr>
              <a:t>.</a:t>
            </a:r>
          </a:p>
          <a:p>
            <a:pPr>
              <a:spcBef>
                <a:spcPts val="600"/>
              </a:spcBef>
              <a:spcAft>
                <a:spcPts val="600"/>
              </a:spcAft>
            </a:pPr>
            <a:r>
              <a:rPr lang="en-US" dirty="0" smtClean="0">
                <a:solidFill>
                  <a:prstClr val="black"/>
                </a:solidFill>
                <a:latin typeface="Arial" pitchFamily="34" charset="0"/>
                <a:cs typeface="Arial" pitchFamily="34" charset="0"/>
              </a:rPr>
              <a:t>Tryptophan degradation requires both </a:t>
            </a:r>
            <a:r>
              <a:rPr lang="en-US" dirty="0" err="1" smtClean="0">
                <a:solidFill>
                  <a:prstClr val="black"/>
                </a:solidFill>
                <a:latin typeface="Arial" pitchFamily="34" charset="0"/>
                <a:cs typeface="Arial" pitchFamily="34" charset="0"/>
              </a:rPr>
              <a:t>monooxygenases</a:t>
            </a:r>
            <a:r>
              <a:rPr lang="en-US" dirty="0" smtClean="0">
                <a:solidFill>
                  <a:prstClr val="black"/>
                </a:solidFill>
                <a:latin typeface="Arial" pitchFamily="34" charset="0"/>
                <a:cs typeface="Arial" pitchFamily="34" charset="0"/>
              </a:rPr>
              <a:t> and </a:t>
            </a:r>
            <a:r>
              <a:rPr lang="en-US" dirty="0" err="1" smtClean="0">
                <a:solidFill>
                  <a:prstClr val="black"/>
                </a:solidFill>
                <a:latin typeface="Arial" pitchFamily="34" charset="0"/>
                <a:cs typeface="Arial" pitchFamily="34" charset="0"/>
              </a:rPr>
              <a:t>dioxygenases</a:t>
            </a:r>
            <a:r>
              <a:rPr lang="en-US" dirty="0" smtClean="0">
                <a:solidFill>
                  <a:prstClr val="black"/>
                </a:solidFill>
                <a:latin typeface="Arial" pitchFamily="34" charset="0"/>
                <a:cs typeface="Arial" pitchFamily="34" charset="0"/>
              </a:rPr>
              <a:t> to metabolize the amino acid to </a:t>
            </a:r>
            <a:r>
              <a:rPr lang="en-US" dirty="0" err="1" smtClean="0">
                <a:solidFill>
                  <a:prstClr val="black"/>
                </a:solidFill>
                <a:latin typeface="Arial" pitchFamily="34" charset="0"/>
                <a:cs typeface="Arial" pitchFamily="34" charset="0"/>
              </a:rPr>
              <a:t>acetoacetate</a:t>
            </a:r>
            <a:r>
              <a:rPr lang="en-US" dirty="0" smtClean="0">
                <a:solidFill>
                  <a:prstClr val="black"/>
                </a:solidFill>
                <a:latin typeface="Arial" pitchFamily="34" charset="0"/>
                <a:cs typeface="Arial" pitchFamily="34" charset="0"/>
              </a:rPr>
              <a:t>.</a:t>
            </a:r>
          </a:p>
          <a:p>
            <a:pPr>
              <a:spcBef>
                <a:spcPts val="600"/>
              </a:spcBef>
              <a:spcAft>
                <a:spcPts val="600"/>
              </a:spcAft>
            </a:pPr>
            <a:r>
              <a:rPr lang="en-US" dirty="0" err="1" smtClean="0">
                <a:solidFill>
                  <a:prstClr val="black"/>
                </a:solidFill>
                <a:latin typeface="Arial" pitchFamily="34" charset="0"/>
                <a:cs typeface="Arial" pitchFamily="34" charset="0"/>
              </a:rPr>
              <a:t>Dioxygenases</a:t>
            </a:r>
            <a:r>
              <a:rPr lang="en-US" dirty="0" smtClean="0">
                <a:solidFill>
                  <a:prstClr val="black"/>
                </a:solidFill>
                <a:latin typeface="Arial" pitchFamily="34" charset="0"/>
                <a:cs typeface="Arial" pitchFamily="34" charset="0"/>
              </a:rPr>
              <a:t>, which incorporate both atoms of O</a:t>
            </a:r>
            <a:r>
              <a:rPr lang="en-US" baseline="-25000" dirty="0" smtClean="0">
                <a:solidFill>
                  <a:prstClr val="black"/>
                </a:solidFill>
                <a:latin typeface="Arial" pitchFamily="34" charset="0"/>
                <a:cs typeface="Arial" pitchFamily="34" charset="0"/>
              </a:rPr>
              <a:t>2</a:t>
            </a:r>
            <a:r>
              <a:rPr lang="en-US" dirty="0" smtClean="0">
                <a:solidFill>
                  <a:prstClr val="black"/>
                </a:solidFill>
                <a:latin typeface="Arial" pitchFamily="34" charset="0"/>
                <a:cs typeface="Arial" pitchFamily="34" charset="0"/>
              </a:rPr>
              <a:t> into the product, are used to cleave aromatic rings.</a:t>
            </a:r>
          </a:p>
        </p:txBody>
      </p:sp>
    </p:spTree>
    <p:extLst>
      <p:ext uri="{BB962C8B-B14F-4D97-AF65-F5344CB8AC3E}">
        <p14:creationId xmlns:p14="http://schemas.microsoft.com/office/powerpoint/2010/main" val="30720985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Phenylalanine and </a:t>
            </a:r>
            <a:r>
              <a:rPr lang="en-US" dirty="0" smtClean="0">
                <a:solidFill>
                  <a:srgbClr val="843C0C"/>
                </a:solidFill>
                <a:latin typeface="Arial" pitchFamily="34" charset="0"/>
                <a:cs typeface="Arial" pitchFamily="34" charset="0"/>
              </a:rPr>
              <a:t>Tyrosine Degradation</a:t>
            </a:r>
            <a:endParaRPr lang="en-US" dirty="0">
              <a:solidFill>
                <a:srgbClr val="843C0C"/>
              </a:solidFill>
              <a:latin typeface="Arial" pitchFamily="34" charset="0"/>
              <a:cs typeface="Arial" pitchFamily="34" charset="0"/>
            </a:endParaRPr>
          </a:p>
        </p:txBody>
      </p:sp>
      <p:pic>
        <p:nvPicPr>
          <p:cNvPr id="13" name="Picture 2" descr="The reactions that convert Phenylalanine into Acetoacetate and Fumarate are shown.&#10;Phenylalanine is shown with part of the benzene ring blue and part red. It reacts to produce Tyrosine, which has a similar structure except that there is a red highlighted O H group in the para position. This reacts to produce p-Hydroxyphenylpyruvate, which has a similar structure except that the central carbon of the attached amino acid has lost H and N H 3 and gained a double bond to oxygen. This reacts to produce Homogentisate, which has the same benzene ring with O H, but has a red highlighted O H in place of the amino acid parent chain (para to the other O H) and a blue highlighted ortho C O O minus adjacent to it. This reacts to produce 4-Maleylacetoacetate, which has an eight carbon chain. The left part of the chain is blue and the right part is red. From left to right, C 2 is bonded to C O O minus, 2 H, and C 3; C 3 is double bonded to O; C 4 is bonded to 2 H and is the end of the blue part of the chain, C 5 begins the red part of the chain and is double bonded to O; C 6 is bonded to H and double-bonded to C 7; C 7 is bonded to H and bonded to C O O minus. This reacts to give 4-Fumarylacetoacetate, which has the same structure except that the double bond between C 7 and C 8 is now trans instead of cis. This reacts to produce blue highlighted Acetoacetate and red highlighted Fumarate. Acetoacetate has a four carbon chain with a double bonded O at C 2 and C 4 forming a carboxylate group. Fumarate is a four carbon chain with a double bond between C 2 and C 3 and with C 1 and C 4 forming carboxylate group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0097" y="2325715"/>
            <a:ext cx="8923807" cy="220657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4223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Tryptophan </a:t>
            </a:r>
            <a:r>
              <a:rPr lang="en-US" dirty="0" smtClean="0">
                <a:solidFill>
                  <a:srgbClr val="843C0C"/>
                </a:solidFill>
                <a:latin typeface="Arial" pitchFamily="34" charset="0"/>
                <a:cs typeface="Arial" pitchFamily="34" charset="0"/>
              </a:rPr>
              <a:t>Degradation</a:t>
            </a:r>
            <a:endParaRPr lang="en-US" dirty="0">
              <a:solidFill>
                <a:srgbClr val="843C0C"/>
              </a:solidFill>
              <a:latin typeface="Arial" pitchFamily="34" charset="0"/>
              <a:cs typeface="Arial" pitchFamily="34" charset="0"/>
            </a:endParaRPr>
          </a:p>
        </p:txBody>
      </p:sp>
      <p:pic>
        <p:nvPicPr>
          <p:cNvPr id="13" name="Picture 2" descr="A pathway for the conversion of Tryptophan into Alanine and Acetoacetate is shown.&#10;Tryptophan reacts with O 2 in the presence of Dioxygenase to give N-Formylkynurenine, which produces Kynurenine. In the presence of Monooxygenase and on conversion of O 2 into H 2 O, this produces 3-Hydroxykynurenine. Further, it releases Alanine and gives 3-Hydroxyanthranilate. The 3-Hydroxyanthranilate in the presence of Dioxygenase on the addition of O 2 gives 2-Amino-3-carboxymuconate-6-emialdehyde. Further, after 11 steps, 2 Amino-3-carboxymuconate-6-semialdehyde gives Acetoacetate, C H 3 C O C H 2 C O O minu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0097" y="1651885"/>
            <a:ext cx="8923807" cy="454114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6537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Protein </a:t>
            </a:r>
            <a:r>
              <a:rPr lang="en-US" dirty="0" smtClean="0">
                <a:solidFill>
                  <a:srgbClr val="843C0C"/>
                </a:solidFill>
                <a:latin typeface="Arial" pitchFamily="34" charset="0"/>
                <a:cs typeface="Arial" pitchFamily="34" charset="0"/>
              </a:rPr>
              <a:t>Metabolism Helps </a:t>
            </a:r>
            <a:r>
              <a:rPr lang="en-US" dirty="0">
                <a:solidFill>
                  <a:srgbClr val="843C0C"/>
                </a:solidFill>
                <a:latin typeface="Arial" pitchFamily="34" charset="0"/>
                <a:cs typeface="Arial" pitchFamily="34" charset="0"/>
              </a:rPr>
              <a:t>to </a:t>
            </a:r>
            <a:r>
              <a:rPr lang="en-US" dirty="0" smtClean="0">
                <a:solidFill>
                  <a:srgbClr val="843C0C"/>
                </a:solidFill>
                <a:latin typeface="Arial" pitchFamily="34" charset="0"/>
                <a:cs typeface="Arial" pitchFamily="34" charset="0"/>
              </a:rPr>
              <a:t>Power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Flight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Migratory Birds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191386" y="1600200"/>
            <a:ext cx="8952614" cy="4525963"/>
          </a:xfrm>
        </p:spPr>
        <p:txBody>
          <a:bodyPr>
            <a:noAutofit/>
          </a:bodyPr>
          <a:lstStyle/>
          <a:p>
            <a:pPr>
              <a:spcBef>
                <a:spcPts val="600"/>
              </a:spcBef>
              <a:spcAft>
                <a:spcPts val="600"/>
              </a:spcAft>
            </a:pPr>
            <a:r>
              <a:rPr lang="en-US" sz="2200" dirty="0" smtClean="0">
                <a:latin typeface="Arial" pitchFamily="34" charset="0"/>
                <a:cs typeface="Arial" pitchFamily="34" charset="0"/>
              </a:rPr>
              <a:t>While fats are the main fuel for migratory birds, proteins are also degraded during their long flights for several reasons:</a:t>
            </a:r>
            <a:endParaRPr lang="en-US" sz="2200" dirty="0">
              <a:latin typeface="Arial" pitchFamily="34" charset="0"/>
              <a:cs typeface="Arial" pitchFamily="34" charset="0"/>
            </a:endParaRPr>
          </a:p>
          <a:p>
            <a:pPr lvl="1">
              <a:spcBef>
                <a:spcPts val="600"/>
              </a:spcBef>
              <a:spcAft>
                <a:spcPts val="600"/>
              </a:spcAft>
              <a:buFont typeface="+mj-lt"/>
              <a:buAutoNum type="arabicPeriod"/>
            </a:pPr>
            <a:r>
              <a:rPr lang="en-US" dirty="0" smtClean="0">
                <a:latin typeface="Arial" pitchFamily="34" charset="0"/>
                <a:cs typeface="Arial" pitchFamily="34" charset="0"/>
              </a:rPr>
              <a:t>Since the birds are not </a:t>
            </a:r>
            <a:r>
              <a:rPr lang="en-US" dirty="0">
                <a:latin typeface="Arial" pitchFamily="34" charset="0"/>
                <a:cs typeface="Arial" pitchFamily="34" charset="0"/>
              </a:rPr>
              <a:t>feeding, proteins involved with digestion and transport of nutrients from the gut </a:t>
            </a:r>
            <a:r>
              <a:rPr lang="en-US" dirty="0" smtClean="0">
                <a:latin typeface="Arial" pitchFamily="34" charset="0"/>
                <a:cs typeface="Arial" pitchFamily="34" charset="0"/>
              </a:rPr>
              <a:t>can </a:t>
            </a:r>
            <a:r>
              <a:rPr lang="en-US" dirty="0">
                <a:latin typeface="Arial" pitchFamily="34" charset="0"/>
                <a:cs typeface="Arial" pitchFamily="34" charset="0"/>
              </a:rPr>
              <a:t>be </a:t>
            </a:r>
            <a:r>
              <a:rPr lang="en-US" dirty="0" smtClean="0">
                <a:latin typeface="Arial" pitchFamily="34" charset="0"/>
                <a:cs typeface="Arial" pitchFamily="34" charset="0"/>
              </a:rPr>
              <a:t>degraded.</a:t>
            </a:r>
            <a:endParaRPr lang="en-US" dirty="0">
              <a:latin typeface="Arial" pitchFamily="34" charset="0"/>
              <a:cs typeface="Arial" pitchFamily="34" charset="0"/>
            </a:endParaRPr>
          </a:p>
          <a:p>
            <a:pPr lvl="1">
              <a:spcBef>
                <a:spcPts val="600"/>
              </a:spcBef>
              <a:spcAft>
                <a:spcPts val="600"/>
              </a:spcAft>
              <a:buFont typeface="+mj-lt"/>
              <a:buAutoNum type="arabicPeriod"/>
            </a:pPr>
            <a:r>
              <a:rPr lang="en-US" dirty="0" err="1" smtClean="0">
                <a:latin typeface="Arial" pitchFamily="34" charset="0"/>
                <a:cs typeface="Arial" pitchFamily="34" charset="0"/>
              </a:rPr>
              <a:t>Glucogenic</a:t>
            </a:r>
            <a:r>
              <a:rPr lang="en-US" dirty="0" smtClean="0">
                <a:latin typeface="Arial" pitchFamily="34" charset="0"/>
                <a:cs typeface="Arial" pitchFamily="34" charset="0"/>
              </a:rPr>
              <a:t> amino acids can be used to provide building blocks for gluconeogenesis, providing glucose for the central nervous system. Also, some amino acids will be converted to citric acid cycle building blocks to facilitate fat metabolism.</a:t>
            </a:r>
          </a:p>
          <a:p>
            <a:pPr lvl="1">
              <a:spcBef>
                <a:spcPts val="600"/>
              </a:spcBef>
              <a:spcAft>
                <a:spcPts val="600"/>
              </a:spcAft>
              <a:buFont typeface="+mj-lt"/>
              <a:buAutoNum type="arabicPeriod"/>
            </a:pPr>
            <a:r>
              <a:rPr lang="en-US" dirty="0" smtClean="0">
                <a:latin typeface="Arial" pitchFamily="34" charset="0"/>
                <a:cs typeface="Arial" pitchFamily="34" charset="0"/>
              </a:rPr>
              <a:t>Protein degradation will create a lighter body mass, which will reduce the energy cost of the flight.</a:t>
            </a:r>
            <a:endParaRPr lang="en-US" dirty="0">
              <a:latin typeface="Arial" pitchFamily="34" charset="0"/>
              <a:cs typeface="Arial" pitchFamily="34" charset="0"/>
            </a:endParaRPr>
          </a:p>
          <a:p>
            <a:pPr lvl="1">
              <a:spcBef>
                <a:spcPts val="600"/>
              </a:spcBef>
              <a:spcAft>
                <a:spcPts val="600"/>
              </a:spcAft>
              <a:buFont typeface="+mj-lt"/>
              <a:buAutoNum type="arabicPeriod"/>
            </a:pPr>
            <a:r>
              <a:rPr lang="en-US" dirty="0" smtClean="0">
                <a:latin typeface="Arial" pitchFamily="34" charset="0"/>
                <a:cs typeface="Arial" pitchFamily="34" charset="0"/>
              </a:rPr>
              <a:t>The organism does not stop to hydrate during the flight, and protein catabolism provides much more water than does fat catabolism.</a:t>
            </a:r>
            <a:endParaRPr lang="en-US" dirty="0">
              <a:latin typeface="Arial" pitchFamily="34" charset="0"/>
              <a:cs typeface="Arial" pitchFamily="34" charset="0"/>
            </a:endParaRPr>
          </a:p>
        </p:txBody>
      </p:sp>
    </p:spTree>
    <p:extLst>
      <p:ext uri="{BB962C8B-B14F-4D97-AF65-F5344CB8AC3E}">
        <p14:creationId xmlns:p14="http://schemas.microsoft.com/office/powerpoint/2010/main" val="31401680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Section 23.6 </a:t>
            </a:r>
            <a:r>
              <a:rPr lang="en-US" dirty="0">
                <a:solidFill>
                  <a:srgbClr val="843C0C"/>
                </a:solidFill>
                <a:latin typeface="Arial" pitchFamily="34" charset="0"/>
                <a:cs typeface="Arial" pitchFamily="34" charset="0"/>
              </a:rPr>
              <a:t>Inborn Errors of Metabolism Can Disrupt Amino Acid </a:t>
            </a:r>
            <a:r>
              <a:rPr lang="en-US" dirty="0" smtClean="0">
                <a:solidFill>
                  <a:srgbClr val="843C0C"/>
                </a:solidFill>
                <a:latin typeface="Arial" pitchFamily="34" charset="0"/>
                <a:cs typeface="Arial" pitchFamily="34" charset="0"/>
              </a:rPr>
              <a:t>Degradation</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2188028"/>
          </a:xfrm>
        </p:spPr>
        <p:txBody>
          <a:bodyPr>
            <a:normAutofit/>
          </a:bodyPr>
          <a:lstStyle/>
          <a:p>
            <a:pPr>
              <a:spcBef>
                <a:spcPts val="600"/>
              </a:spcBef>
              <a:spcAft>
                <a:spcPts val="1200"/>
              </a:spcAft>
            </a:pPr>
            <a:r>
              <a:rPr lang="en-US" dirty="0" err="1">
                <a:solidFill>
                  <a:prstClr val="black"/>
                </a:solidFill>
                <a:latin typeface="Arial" pitchFamily="34" charset="0"/>
                <a:cs typeface="Arial" pitchFamily="34" charset="0"/>
              </a:rPr>
              <a:t>Alcaptonuria</a:t>
            </a:r>
            <a:r>
              <a:rPr lang="en-US" dirty="0">
                <a:solidFill>
                  <a:prstClr val="black"/>
                </a:solidFill>
                <a:latin typeface="Arial" pitchFamily="34" charset="0"/>
                <a:cs typeface="Arial" pitchFamily="34" charset="0"/>
              </a:rPr>
              <a:t> is a disease that results from the absence of  </a:t>
            </a:r>
            <a:r>
              <a:rPr lang="en-US" dirty="0" err="1">
                <a:solidFill>
                  <a:prstClr val="black"/>
                </a:solidFill>
                <a:latin typeface="Arial" pitchFamily="34" charset="0"/>
                <a:cs typeface="Arial" pitchFamily="34" charset="0"/>
              </a:rPr>
              <a:t>homogentisate</a:t>
            </a:r>
            <a:r>
              <a:rPr lang="en-US" dirty="0">
                <a:solidFill>
                  <a:prstClr val="black"/>
                </a:solidFill>
                <a:latin typeface="Arial" pitchFamily="34" charset="0"/>
                <a:cs typeface="Arial" pitchFamily="34" charset="0"/>
              </a:rPr>
              <a:t> oxidase, an enzyme in the tryptophan degradation </a:t>
            </a:r>
            <a:r>
              <a:rPr lang="en-US" dirty="0" smtClean="0">
                <a:solidFill>
                  <a:prstClr val="black"/>
                </a:solidFill>
                <a:latin typeface="Arial" pitchFamily="34" charset="0"/>
                <a:cs typeface="Arial" pitchFamily="34" charset="0"/>
              </a:rPr>
              <a:t>pathway.</a:t>
            </a:r>
            <a:endParaRPr lang="en-US" dirty="0">
              <a:solidFill>
                <a:prstClr val="black"/>
              </a:solidFill>
              <a:latin typeface="Arial" pitchFamily="34" charset="0"/>
              <a:cs typeface="Arial" pitchFamily="34" charset="0"/>
            </a:endParaRPr>
          </a:p>
          <a:p>
            <a:pPr>
              <a:spcBef>
                <a:spcPts val="600"/>
              </a:spcBef>
              <a:spcAft>
                <a:spcPts val="1200"/>
              </a:spcAft>
            </a:pPr>
            <a:r>
              <a:rPr lang="en-US" dirty="0" err="1">
                <a:solidFill>
                  <a:prstClr val="black"/>
                </a:solidFill>
                <a:latin typeface="Arial" pitchFamily="34" charset="0"/>
                <a:cs typeface="Arial" pitchFamily="34" charset="0"/>
              </a:rPr>
              <a:t>Homogentisate</a:t>
            </a:r>
            <a:r>
              <a:rPr lang="en-US" dirty="0">
                <a:solidFill>
                  <a:prstClr val="black"/>
                </a:solidFill>
                <a:latin typeface="Arial" pitchFamily="34" charset="0"/>
                <a:cs typeface="Arial" pitchFamily="34" charset="0"/>
              </a:rPr>
              <a:t> accumulates </a:t>
            </a:r>
            <a:r>
              <a:rPr lang="en-US" dirty="0" smtClean="0">
                <a:solidFill>
                  <a:prstClr val="black"/>
                </a:solidFill>
                <a:latin typeface="Arial" pitchFamily="34" charset="0"/>
                <a:cs typeface="Arial" pitchFamily="34" charset="0"/>
              </a:rPr>
              <a:t>and, </a:t>
            </a:r>
            <a:r>
              <a:rPr lang="en-US" dirty="0">
                <a:solidFill>
                  <a:prstClr val="black"/>
                </a:solidFill>
                <a:latin typeface="Arial" pitchFamily="34" charset="0"/>
                <a:cs typeface="Arial" pitchFamily="34" charset="0"/>
              </a:rPr>
              <a:t>upon excretion, turns the urine </a:t>
            </a:r>
            <a:r>
              <a:rPr lang="en-US" dirty="0" smtClean="0">
                <a:solidFill>
                  <a:prstClr val="black"/>
                </a:solidFill>
                <a:latin typeface="Arial" pitchFamily="34" charset="0"/>
                <a:cs typeface="Arial" pitchFamily="34" charset="0"/>
              </a:rPr>
              <a:t>dark.</a:t>
            </a:r>
            <a:endParaRPr lang="en-US" dirty="0">
              <a:solidFill>
                <a:prstClr val="black"/>
              </a:solidFill>
              <a:latin typeface="Arial" pitchFamily="34" charset="0"/>
              <a:cs typeface="Arial" pitchFamily="34" charset="0"/>
            </a:endParaRPr>
          </a:p>
        </p:txBody>
      </p:sp>
      <p:pic>
        <p:nvPicPr>
          <p:cNvPr id="51202" name="Picture 2" descr="Homogentisate, a benzene ring with O H attached at the ortho and para positions and with an ortho C H 2 C O O minus group reacts with air to form a highly colored polyme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861485" y="3988447"/>
            <a:ext cx="5421030" cy="258881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543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Inborn </a:t>
            </a:r>
            <a:r>
              <a:rPr lang="en-US" dirty="0" smtClean="0">
                <a:solidFill>
                  <a:srgbClr val="843C0C"/>
                </a:solidFill>
                <a:latin typeface="Arial" pitchFamily="34" charset="0"/>
                <a:cs typeface="Arial" pitchFamily="34" charset="0"/>
              </a:rPr>
              <a:t>Errors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Metabolism Can Disrupt Amino Acid Degradation</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2743199"/>
          </a:xfrm>
        </p:spPr>
        <p:txBody>
          <a:bodyPr>
            <a:normAutofit fontScale="92500"/>
          </a:bodyPr>
          <a:lstStyle/>
          <a:p>
            <a:pPr>
              <a:spcBef>
                <a:spcPts val="600"/>
              </a:spcBef>
              <a:spcAft>
                <a:spcPts val="1200"/>
              </a:spcAft>
            </a:pPr>
            <a:r>
              <a:rPr lang="en-US" dirty="0">
                <a:solidFill>
                  <a:prstClr val="black"/>
                </a:solidFill>
                <a:latin typeface="Arial" pitchFamily="34" charset="0"/>
                <a:cs typeface="Arial" pitchFamily="34" charset="0"/>
              </a:rPr>
              <a:t>Maple syrup urine disease results when the oxidative decarboxylation of α-</a:t>
            </a:r>
            <a:r>
              <a:rPr lang="en-US" dirty="0" err="1">
                <a:solidFill>
                  <a:prstClr val="black"/>
                </a:solidFill>
                <a:latin typeface="Arial" pitchFamily="34" charset="0"/>
                <a:cs typeface="Arial" pitchFamily="34" charset="0"/>
              </a:rPr>
              <a:t>ketoacids</a:t>
            </a:r>
            <a:r>
              <a:rPr lang="en-US" dirty="0">
                <a:solidFill>
                  <a:prstClr val="black"/>
                </a:solidFill>
                <a:latin typeface="Arial" pitchFamily="34" charset="0"/>
                <a:cs typeface="Arial" pitchFamily="34" charset="0"/>
              </a:rPr>
              <a:t> derived from </a:t>
            </a:r>
            <a:r>
              <a:rPr lang="en-US" dirty="0" smtClean="0">
                <a:solidFill>
                  <a:prstClr val="black"/>
                </a:solidFill>
                <a:latin typeface="Arial" pitchFamily="34" charset="0"/>
                <a:cs typeface="Arial" pitchFamily="34" charset="0"/>
              </a:rPr>
              <a:t>branched-chain </a:t>
            </a:r>
            <a:r>
              <a:rPr lang="en-US" dirty="0">
                <a:solidFill>
                  <a:prstClr val="black"/>
                </a:solidFill>
                <a:latin typeface="Arial" pitchFamily="34" charset="0"/>
                <a:cs typeface="Arial" pitchFamily="34" charset="0"/>
              </a:rPr>
              <a:t>amino acids is blocked due to lack of activity of the dehydrogenase </a:t>
            </a:r>
            <a:r>
              <a:rPr lang="en-US" dirty="0" smtClean="0">
                <a:solidFill>
                  <a:prstClr val="black"/>
                </a:solidFill>
                <a:latin typeface="Arial" pitchFamily="34" charset="0"/>
                <a:cs typeface="Arial" pitchFamily="34" charset="0"/>
              </a:rPr>
              <a:t>complex.</a:t>
            </a:r>
            <a:endParaRPr lang="en-US" dirty="0">
              <a:solidFill>
                <a:prstClr val="black"/>
              </a:solidFill>
              <a:latin typeface="Arial" pitchFamily="34" charset="0"/>
              <a:cs typeface="Arial" pitchFamily="34" charset="0"/>
            </a:endParaRPr>
          </a:p>
          <a:p>
            <a:pPr>
              <a:spcBef>
                <a:spcPts val="600"/>
              </a:spcBef>
              <a:spcAft>
                <a:spcPts val="1200"/>
              </a:spcAft>
            </a:pPr>
            <a:r>
              <a:rPr lang="en-US" dirty="0">
                <a:solidFill>
                  <a:prstClr val="black"/>
                </a:solidFill>
                <a:latin typeface="Arial" pitchFamily="34" charset="0"/>
                <a:cs typeface="Arial" pitchFamily="34" charset="0"/>
              </a:rPr>
              <a:t>The disease can be detected by screening newborn urine with 2,4-</a:t>
            </a:r>
            <a:r>
              <a:rPr lang="en-US" dirty="0" smtClean="0">
                <a:solidFill>
                  <a:prstClr val="black"/>
                </a:solidFill>
                <a:latin typeface="Arial" pitchFamily="34" charset="0"/>
                <a:cs typeface="Arial" pitchFamily="34" charset="0"/>
              </a:rPr>
              <a:t>dinitrophenylhydrazine, </a:t>
            </a:r>
            <a:r>
              <a:rPr lang="en-US" dirty="0">
                <a:latin typeface="Arial" pitchFamily="34" charset="0"/>
                <a:cs typeface="Arial" pitchFamily="34" charset="0"/>
              </a:rPr>
              <a:t>which reacts with α-</a:t>
            </a:r>
            <a:r>
              <a:rPr lang="en-US" dirty="0" err="1">
                <a:latin typeface="Arial" pitchFamily="34" charset="0"/>
                <a:cs typeface="Arial" pitchFamily="34" charset="0"/>
              </a:rPr>
              <a:t>ketoacids</a:t>
            </a:r>
            <a:r>
              <a:rPr lang="en-US" dirty="0">
                <a:latin typeface="Arial" pitchFamily="34" charset="0"/>
                <a:cs typeface="Arial" pitchFamily="34" charset="0"/>
              </a:rPr>
              <a:t> to form 2,4-dinitrophenylhydrazone </a:t>
            </a:r>
            <a:r>
              <a:rPr lang="en-US" dirty="0" smtClean="0">
                <a:latin typeface="Arial" pitchFamily="34" charset="0"/>
                <a:cs typeface="Arial" pitchFamily="34" charset="0"/>
              </a:rPr>
              <a:t>derivatives.</a:t>
            </a:r>
            <a:endParaRPr lang="en-US" dirty="0">
              <a:latin typeface="Arial" pitchFamily="34" charset="0"/>
              <a:cs typeface="Arial" pitchFamily="34" charset="0"/>
            </a:endParaRPr>
          </a:p>
        </p:txBody>
      </p:sp>
      <p:pic>
        <p:nvPicPr>
          <p:cNvPr id="52226" name="Picture 2" descr="The reaction of alpha-Ketoacid to give 2, 4-Dinitrophenylhydrazone derivative is shown.&#10;Alpha ketoacid is a five carbon chain with C 1 forming a carboxylate group, C 2 double bonded to oxygen, and C 4 bonded to 2 methyl groups. It reacts with red highlighted 2, 4 Dinitrophenylhydrazine, which is a benzene ring with these substituents: N H further bonded to N H 2, ortho N O 2, and para N O 2. This reaction produces a 2, 4 Dinitrophenylhydrazone derivative that has a similar structure to the alpha-Ketoacid with the double bonded oxygen replaced by a double bond to the N of the N H 2 group of 2,4-Dinitrophenylhydrazone and then the red-highlighted atoms of 2,4-Dinitrophenylhydrazone are attached to the N."/>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519581" y="4510272"/>
            <a:ext cx="4104838" cy="208227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0688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Inborn </a:t>
            </a:r>
            <a:r>
              <a:rPr lang="en-US" dirty="0" smtClean="0">
                <a:solidFill>
                  <a:srgbClr val="843C0C"/>
                </a:solidFill>
                <a:latin typeface="Arial" pitchFamily="34" charset="0"/>
                <a:cs typeface="Arial" pitchFamily="34" charset="0"/>
              </a:rPr>
              <a:t>Errors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Amino Acid Metabolism</a:t>
            </a:r>
            <a:endParaRPr lang="en-US" dirty="0">
              <a:solidFill>
                <a:srgbClr val="843C0C"/>
              </a:solidFill>
              <a:latin typeface="Arial" pitchFamily="34" charset="0"/>
              <a:cs typeface="Arial" pitchFamily="34" charset="0"/>
            </a:endParaRPr>
          </a:p>
        </p:txBody>
      </p:sp>
      <p:pic>
        <p:nvPicPr>
          <p:cNvPr id="13" name="Picture Placeholder 12" descr="A table describes inborn errors of amino acid metabolism.&#10;The table has three columns and five rows. The columns headers are as follows: disease, enzyme deficiency, and symptoms. The data are as follows: &#10;Row 1: Disease: Citrullinema; enzyme deficiency: Arginosuccinate lyase; symptoms: lethargy, seizures, reduced muscle tension.&#10;Row 2: Disease: Tyrosinemia; enzyme deficiency: various enzymes of tyrosine degradation; symptoms: weakness, liver damage, mental retardation.&#10;Row 3: Disease: Albinism; enzyme deficiency: tyrosinase; symptoms: absence of pigmentation.&#10;Row 4: Disease: Homocystinuria; enzyme deficiency: cystathionine beta dash synthase; symptoms: scoliosis, muscle weakness, mental retardation, thin blond hair.&#10;Row 5: Disease: Hyperlysinemia; enzyme deficiency: alpha dash aminoadipic semialdehyde dehydrogenase; symptoms: seizures, mental retardation, lack of muscle tone, ataxia."/>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18872" y="2268093"/>
            <a:ext cx="8228668" cy="3927318"/>
          </a:xfrm>
          <a:prstGeom prst="rect">
            <a:avLst/>
          </a:prstGeom>
        </p:spPr>
      </p:pic>
    </p:spTree>
    <p:extLst>
      <p:ext uri="{BB962C8B-B14F-4D97-AF65-F5344CB8AC3E}">
        <p14:creationId xmlns:p14="http://schemas.microsoft.com/office/powerpoint/2010/main" val="4028466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Digestion and </a:t>
            </a:r>
            <a:r>
              <a:rPr lang="en-US" dirty="0" smtClean="0">
                <a:solidFill>
                  <a:srgbClr val="843C0C"/>
                </a:solidFill>
                <a:latin typeface="Arial" pitchFamily="34" charset="0"/>
                <a:cs typeface="Arial" pitchFamily="34" charset="0"/>
              </a:rPr>
              <a:t>Absorption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Proteins</a:t>
            </a:r>
            <a:endParaRPr lang="en-US" dirty="0">
              <a:solidFill>
                <a:srgbClr val="843C0C"/>
              </a:solidFill>
              <a:latin typeface="Arial" pitchFamily="34" charset="0"/>
              <a:cs typeface="Arial" pitchFamily="34" charset="0"/>
            </a:endParaRPr>
          </a:p>
        </p:txBody>
      </p:sp>
      <p:pic>
        <p:nvPicPr>
          <p:cNvPr id="6" name="Picture 2" descr="An illustration explains digestion and absorption of proteins.&#10;The illustration is divided into 3 parts from left to right as follows. The first part includes lumen which shows proteins in the presence of Proteolytic enzymes gives amino acids and Oligopeptides. The second part includes intestinal cell in a rectangular shape. On the left of this cell, there are 2 ovals as transporters placed one above another and below these peptidase is placed. Amino acids from lumen enter the intestinal cell from the upper oval. Oligopeptides from lumen on passing through peptidase, and both upper and lower ovals enters the intestinal cell. Oligopeptides from the lower oval gives dipeptides, and tripeptides. The third part is labeled as blood. The right side of intestinal cell displays another oval transporter. The amino acids, and in the presence of peptidases the dipeptides, and tripeptides passes through this transporter into the blood. Sodium ions enter from blood to the intestinal cell through the transport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193277"/>
            <a:ext cx="8112552" cy="247144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8462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Phenylketonuria Is One of the Most Common Metabolic Disorders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216569" y="2009313"/>
            <a:ext cx="5242560" cy="3418367"/>
          </a:xfrm>
        </p:spPr>
        <p:txBody>
          <a:bodyPr>
            <a:normAutofit/>
          </a:bodyPr>
          <a:lstStyle/>
          <a:p>
            <a:pPr>
              <a:spcAft>
                <a:spcPts val="1200"/>
              </a:spcAft>
            </a:pPr>
            <a:r>
              <a:rPr lang="en-US" dirty="0">
                <a:solidFill>
                  <a:prstClr val="black"/>
                </a:solidFill>
                <a:latin typeface="Arial" pitchFamily="34" charset="0"/>
                <a:cs typeface="Arial" pitchFamily="34" charset="0"/>
              </a:rPr>
              <a:t>Phenylketonuria results if phenylalanine hydroxylase activity is missing or </a:t>
            </a:r>
            <a:r>
              <a:rPr lang="en-US" dirty="0" smtClean="0">
                <a:solidFill>
                  <a:prstClr val="black"/>
                </a:solidFill>
                <a:latin typeface="Arial" pitchFamily="34" charset="0"/>
                <a:cs typeface="Arial" pitchFamily="34" charset="0"/>
              </a:rPr>
              <a:t>deficient.</a:t>
            </a:r>
            <a:endParaRPr lang="en-US" dirty="0">
              <a:solidFill>
                <a:prstClr val="black"/>
              </a:solidFill>
              <a:latin typeface="Arial" pitchFamily="34" charset="0"/>
              <a:cs typeface="Arial" pitchFamily="34" charset="0"/>
            </a:endParaRPr>
          </a:p>
          <a:p>
            <a:pPr>
              <a:spcAft>
                <a:spcPts val="1200"/>
              </a:spcAft>
            </a:pPr>
            <a:r>
              <a:rPr lang="en-US" dirty="0">
                <a:solidFill>
                  <a:prstClr val="black"/>
                </a:solidFill>
                <a:latin typeface="Arial" pitchFamily="34" charset="0"/>
                <a:cs typeface="Arial" pitchFamily="34" charset="0"/>
              </a:rPr>
              <a:t>Excess phenylalanine is converted into </a:t>
            </a:r>
            <a:r>
              <a:rPr lang="en-US" dirty="0" err="1" smtClean="0">
                <a:solidFill>
                  <a:prstClr val="black"/>
                </a:solidFill>
                <a:latin typeface="Arial" pitchFamily="34" charset="0"/>
                <a:cs typeface="Arial" pitchFamily="34" charset="0"/>
              </a:rPr>
              <a:t>phenylpyruvate</a:t>
            </a:r>
            <a:r>
              <a:rPr lang="en-US" dirty="0" smtClean="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a:p>
            <a:pPr>
              <a:spcAft>
                <a:spcPts val="1200"/>
              </a:spcAft>
            </a:pPr>
            <a:r>
              <a:rPr lang="en-US" dirty="0">
                <a:solidFill>
                  <a:prstClr val="black"/>
                </a:solidFill>
                <a:latin typeface="Arial" pitchFamily="34" charset="0"/>
                <a:cs typeface="Arial" pitchFamily="34" charset="0"/>
              </a:rPr>
              <a:t>Untreated </a:t>
            </a:r>
            <a:r>
              <a:rPr lang="en-US" dirty="0" err="1">
                <a:solidFill>
                  <a:prstClr val="black"/>
                </a:solidFill>
                <a:latin typeface="Arial" pitchFamily="34" charset="0"/>
                <a:cs typeface="Arial" pitchFamily="34" charset="0"/>
              </a:rPr>
              <a:t>phenylketonurics</a:t>
            </a:r>
            <a:r>
              <a:rPr lang="en-US" dirty="0">
                <a:solidFill>
                  <a:prstClr val="black"/>
                </a:solidFill>
                <a:latin typeface="Arial" pitchFamily="34" charset="0"/>
                <a:cs typeface="Arial" pitchFamily="34" charset="0"/>
              </a:rPr>
              <a:t> show severely impaired mental </a:t>
            </a:r>
            <a:r>
              <a:rPr lang="en-US" dirty="0" smtClean="0">
                <a:solidFill>
                  <a:prstClr val="black"/>
                </a:solidFill>
                <a:latin typeface="Arial" pitchFamily="34" charset="0"/>
                <a:cs typeface="Arial" pitchFamily="34" charset="0"/>
              </a:rPr>
              <a:t>ability.</a:t>
            </a:r>
            <a:endParaRPr lang="en-US" dirty="0">
              <a:solidFill>
                <a:prstClr val="black"/>
              </a:solidFill>
              <a:latin typeface="Arial" pitchFamily="34" charset="0"/>
              <a:cs typeface="Arial" pitchFamily="34" charset="0"/>
            </a:endParaRPr>
          </a:p>
        </p:txBody>
      </p:sp>
      <p:pic>
        <p:nvPicPr>
          <p:cNvPr id="53250" name="Picture 2" descr="The reaction of Phenylalanine to form Phenylpyruvate is shown.&#10;Phenylalanine has an amino acid parent chain with a benzene ring as the R group. The N H 3 plus is highlighted in blue. With the conversion of a red highlighted alpha-Ketoacid into a blue highlighted alpha-amino acid, it yields Phenylpyruvate. Phenylpyruvate has a similar structure to phenylalanine except that the amino acid parent chain has lost N H 3 plus and gained a double bond to a red highlighted oxygen."/>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634399" y="2009313"/>
            <a:ext cx="3366033" cy="28393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2341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8146"/>
            <a:ext cx="8686800" cy="1143000"/>
          </a:xfrm>
        </p:spPr>
        <p:txBody>
          <a:bodyPr>
            <a:noAutofit/>
          </a:bodyPr>
          <a:lstStyle/>
          <a:p>
            <a:r>
              <a:rPr lang="en-US" sz="3200" dirty="0">
                <a:solidFill>
                  <a:srgbClr val="843C0C"/>
                </a:solidFill>
                <a:latin typeface="Arial" pitchFamily="34" charset="0"/>
                <a:cs typeface="Arial" pitchFamily="34" charset="0"/>
              </a:rPr>
              <a:t>Determining the </a:t>
            </a:r>
            <a:r>
              <a:rPr lang="en-US" sz="3200" dirty="0" smtClean="0">
                <a:solidFill>
                  <a:srgbClr val="843C0C"/>
                </a:solidFill>
                <a:latin typeface="Arial" pitchFamily="34" charset="0"/>
                <a:cs typeface="Arial" pitchFamily="34" charset="0"/>
              </a:rPr>
              <a:t>Basis </a:t>
            </a:r>
            <a:r>
              <a:rPr lang="en-US" sz="3200" dirty="0">
                <a:solidFill>
                  <a:srgbClr val="843C0C"/>
                </a:solidFill>
                <a:latin typeface="Arial" pitchFamily="34" charset="0"/>
                <a:cs typeface="Arial" pitchFamily="34" charset="0"/>
              </a:rPr>
              <a:t>of the </a:t>
            </a:r>
            <a:r>
              <a:rPr lang="en-US" sz="3200" dirty="0" smtClean="0">
                <a:solidFill>
                  <a:srgbClr val="843C0C"/>
                </a:solidFill>
                <a:latin typeface="Arial" pitchFamily="34" charset="0"/>
                <a:cs typeface="Arial" pitchFamily="34" charset="0"/>
              </a:rPr>
              <a:t>Neurological Symptoms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Phenylketonuria </a:t>
            </a:r>
            <a:r>
              <a:rPr lang="en-US" sz="3200" dirty="0">
                <a:solidFill>
                  <a:srgbClr val="843C0C"/>
                </a:solidFill>
                <a:latin typeface="Arial" pitchFamily="34" charset="0"/>
                <a:cs typeface="Arial" pitchFamily="34" charset="0"/>
              </a:rPr>
              <a:t>is an </a:t>
            </a:r>
            <a:r>
              <a:rPr lang="en-US" sz="3200" dirty="0" smtClean="0">
                <a:solidFill>
                  <a:srgbClr val="843C0C"/>
                </a:solidFill>
                <a:latin typeface="Arial" pitchFamily="34" charset="0"/>
                <a:cs typeface="Arial" pitchFamily="34" charset="0"/>
              </a:rPr>
              <a:t>Active Area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Research</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00"/>
              </a:spcBef>
              <a:spcAft>
                <a:spcPts val="1200"/>
              </a:spcAft>
            </a:pPr>
            <a:r>
              <a:rPr lang="en-US" dirty="0">
                <a:solidFill>
                  <a:prstClr val="black"/>
                </a:solidFill>
                <a:latin typeface="Arial" pitchFamily="34" charset="0"/>
                <a:cs typeface="Arial" pitchFamily="34" charset="0"/>
              </a:rPr>
              <a:t>The bases for the clinical features of phenylketonuria are still obscure. Possibilities include a lack of tyrosine, a precursor for certain </a:t>
            </a:r>
            <a:r>
              <a:rPr lang="en-US" dirty="0" smtClean="0">
                <a:solidFill>
                  <a:prstClr val="black"/>
                </a:solidFill>
                <a:latin typeface="Arial" pitchFamily="34" charset="0"/>
                <a:cs typeface="Arial" pitchFamily="34" charset="0"/>
              </a:rPr>
              <a:t>neurotransmitters.</a:t>
            </a:r>
            <a:endParaRPr lang="en-US" dirty="0">
              <a:solidFill>
                <a:prstClr val="black"/>
              </a:solidFill>
              <a:latin typeface="Arial" pitchFamily="34" charset="0"/>
              <a:cs typeface="Arial" pitchFamily="34" charset="0"/>
            </a:endParaRPr>
          </a:p>
          <a:p>
            <a:pPr>
              <a:spcBef>
                <a:spcPts val="600"/>
              </a:spcBef>
              <a:spcAft>
                <a:spcPts val="1200"/>
              </a:spcAft>
            </a:pPr>
            <a:r>
              <a:rPr lang="en-US" dirty="0">
                <a:solidFill>
                  <a:prstClr val="black"/>
                </a:solidFill>
                <a:latin typeface="Arial" pitchFamily="34" charset="0"/>
                <a:cs typeface="Arial" pitchFamily="34" charset="0"/>
              </a:rPr>
              <a:t>Moreover, the high concentration of phenylalanine in the blood may inhibit transport of any tyrosine present, as well as tryptophan, into the </a:t>
            </a:r>
            <a:r>
              <a:rPr lang="en-US" dirty="0" smtClean="0">
                <a:solidFill>
                  <a:prstClr val="black"/>
                </a:solidFill>
                <a:latin typeface="Arial" pitchFamily="34" charset="0"/>
                <a:cs typeface="Arial" pitchFamily="34" charset="0"/>
              </a:rPr>
              <a:t>brain.</a:t>
            </a:r>
            <a:endParaRPr lang="en-US" dirty="0">
              <a:solidFill>
                <a:prstClr val="black"/>
              </a:solidFill>
              <a:latin typeface="Arial" pitchFamily="34" charset="0"/>
              <a:cs typeface="Arial" pitchFamily="34" charset="0"/>
            </a:endParaRPr>
          </a:p>
          <a:p>
            <a:pPr>
              <a:spcBef>
                <a:spcPts val="600"/>
              </a:spcBef>
              <a:spcAft>
                <a:spcPts val="1200"/>
              </a:spcAft>
            </a:pPr>
            <a:r>
              <a:rPr lang="en-US" dirty="0" smtClean="0">
                <a:solidFill>
                  <a:prstClr val="black"/>
                </a:solidFill>
                <a:latin typeface="Arial" pitchFamily="34" charset="0"/>
                <a:cs typeface="Arial" pitchFamily="34" charset="0"/>
              </a:rPr>
              <a:t>It is also believed that high brain phenylalanine concentration inhibits glycolysis, disrupts myelination of nerve fibers, and disrupts synthesis of several neurotransmitters.</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5268931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843C0C"/>
                </a:solidFill>
                <a:latin typeface="Arial" pitchFamily="34" charset="0"/>
                <a:cs typeface="Arial" pitchFamily="34" charset="0"/>
              </a:rPr>
              <a:t>Methylmalonic</a:t>
            </a:r>
            <a:r>
              <a:rPr lang="en-US" dirty="0">
                <a:solidFill>
                  <a:srgbClr val="843C0C"/>
                </a:solidFill>
                <a:latin typeface="Arial" pitchFamily="34" charset="0"/>
                <a:cs typeface="Arial" pitchFamily="34" charset="0"/>
              </a:rPr>
              <a:t> </a:t>
            </a:r>
            <a:r>
              <a:rPr lang="en-US" dirty="0" err="1" smtClean="0">
                <a:solidFill>
                  <a:srgbClr val="843C0C"/>
                </a:solidFill>
                <a:latin typeface="Arial" pitchFamily="34" charset="0"/>
                <a:cs typeface="Arial" pitchFamily="34" charset="0"/>
              </a:rPr>
              <a:t>Acidemia</a:t>
            </a:r>
            <a:r>
              <a:rPr lang="en-US" dirty="0" smtClean="0">
                <a:solidFill>
                  <a:srgbClr val="843C0C"/>
                </a:solidFill>
                <a:latin typeface="Arial" pitchFamily="34" charset="0"/>
                <a:cs typeface="Arial" pitchFamily="34" charset="0"/>
              </a:rPr>
              <a:t> Results </a:t>
            </a:r>
            <a:r>
              <a:rPr lang="en-US" dirty="0">
                <a:solidFill>
                  <a:srgbClr val="843C0C"/>
                </a:solidFill>
                <a:latin typeface="Arial" pitchFamily="34" charset="0"/>
                <a:cs typeface="Arial" pitchFamily="34" charset="0"/>
              </a:rPr>
              <a:t>from an </a:t>
            </a:r>
            <a:r>
              <a:rPr lang="en-US" dirty="0" smtClean="0">
                <a:solidFill>
                  <a:srgbClr val="843C0C"/>
                </a:solidFill>
                <a:latin typeface="Arial" pitchFamily="34" charset="0"/>
                <a:cs typeface="Arial" pitchFamily="34" charset="0"/>
              </a:rPr>
              <a:t>Inborn Error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Metabolism (1/2)</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199" y="1600200"/>
            <a:ext cx="5582093" cy="4693919"/>
          </a:xfrm>
        </p:spPr>
        <p:txBody>
          <a:bodyPr>
            <a:noAutofit/>
          </a:bodyPr>
          <a:lstStyle/>
          <a:p>
            <a:pPr>
              <a:spcBef>
                <a:spcPts val="600"/>
              </a:spcBef>
              <a:spcAft>
                <a:spcPts val="600"/>
              </a:spcAft>
            </a:pPr>
            <a:r>
              <a:rPr lang="en-US" sz="2200" dirty="0" smtClean="0">
                <a:latin typeface="Arial" pitchFamily="34" charset="0"/>
                <a:cs typeface="Arial" pitchFamily="34" charset="0"/>
              </a:rPr>
              <a:t>In </a:t>
            </a:r>
            <a:r>
              <a:rPr lang="en-US" sz="2200" dirty="0" err="1" smtClean="0">
                <a:latin typeface="Arial" pitchFamily="34" charset="0"/>
                <a:cs typeface="Arial" pitchFamily="34" charset="0"/>
              </a:rPr>
              <a:t>methylmalonic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acidemia</a:t>
            </a:r>
            <a:r>
              <a:rPr lang="en-US" sz="2200" dirty="0" smtClean="0">
                <a:latin typeface="Arial" pitchFamily="34" charset="0"/>
                <a:cs typeface="Arial" pitchFamily="34" charset="0"/>
              </a:rPr>
              <a:t>, the </a:t>
            </a:r>
            <a:r>
              <a:rPr lang="en-US" sz="2200" dirty="0">
                <a:latin typeface="Arial" pitchFamily="34" charset="0"/>
                <a:cs typeface="Arial" pitchFamily="34" charset="0"/>
              </a:rPr>
              <a:t>blood</a:t>
            </a:r>
            <a:br>
              <a:rPr lang="en-US" sz="2200" dirty="0">
                <a:latin typeface="Arial" pitchFamily="34" charset="0"/>
                <a:cs typeface="Arial" pitchFamily="34" charset="0"/>
              </a:rPr>
            </a:br>
            <a:r>
              <a:rPr lang="en-US" sz="2200" dirty="0">
                <a:latin typeface="Arial" pitchFamily="34" charset="0"/>
                <a:cs typeface="Arial" pitchFamily="34" charset="0"/>
              </a:rPr>
              <a:t>concentration of </a:t>
            </a:r>
            <a:r>
              <a:rPr lang="en-US" sz="2200" dirty="0" err="1">
                <a:latin typeface="Arial" pitchFamily="34" charset="0"/>
                <a:cs typeface="Arial" pitchFamily="34" charset="0"/>
              </a:rPr>
              <a:t>methylmalonic</a:t>
            </a:r>
            <a:r>
              <a:rPr lang="en-US" sz="2200" dirty="0">
                <a:latin typeface="Arial" pitchFamily="34" charset="0"/>
                <a:cs typeface="Arial" pitchFamily="34" charset="0"/>
              </a:rPr>
              <a:t> acid</a:t>
            </a:r>
            <a:br>
              <a:rPr lang="en-US" sz="2200" dirty="0">
                <a:latin typeface="Arial" pitchFamily="34" charset="0"/>
                <a:cs typeface="Arial" pitchFamily="34" charset="0"/>
              </a:rPr>
            </a:br>
            <a:r>
              <a:rPr lang="en-US" sz="2200" dirty="0" smtClean="0">
                <a:latin typeface="Arial" pitchFamily="34" charset="0"/>
                <a:cs typeface="Arial" pitchFamily="34" charset="0"/>
              </a:rPr>
              <a:t>can be </a:t>
            </a:r>
            <a:r>
              <a:rPr lang="en-US" sz="2200" dirty="0">
                <a:latin typeface="Arial" pitchFamily="34" charset="0"/>
                <a:cs typeface="Arial" pitchFamily="34" charset="0"/>
              </a:rPr>
              <a:t>dangerously </a:t>
            </a:r>
            <a:r>
              <a:rPr lang="en-US" sz="2200" dirty="0" smtClean="0">
                <a:latin typeface="Arial" pitchFamily="34" charset="0"/>
                <a:cs typeface="Arial" pitchFamily="34" charset="0"/>
              </a:rPr>
              <a:t>high, with affected </a:t>
            </a:r>
            <a:r>
              <a:rPr lang="en-US" sz="2200" dirty="0">
                <a:latin typeface="Arial" pitchFamily="34" charset="0"/>
                <a:cs typeface="Arial" pitchFamily="34" charset="0"/>
              </a:rPr>
              <a:t>infants </a:t>
            </a:r>
            <a:r>
              <a:rPr lang="en-US" sz="2200" dirty="0" smtClean="0">
                <a:latin typeface="Arial" pitchFamily="34" charset="0"/>
                <a:cs typeface="Arial" pitchFamily="34" charset="0"/>
              </a:rPr>
              <a:t>experiencing </a:t>
            </a:r>
            <a:r>
              <a:rPr lang="en-US" sz="2200" dirty="0">
                <a:latin typeface="Arial" pitchFamily="34" charset="0"/>
                <a:cs typeface="Arial" pitchFamily="34" charset="0"/>
              </a:rPr>
              <a:t>vomiting, </a:t>
            </a:r>
            <a:r>
              <a:rPr lang="en-US" sz="2200" dirty="0" smtClean="0">
                <a:latin typeface="Arial" pitchFamily="34" charset="0"/>
                <a:cs typeface="Arial" pitchFamily="34" charset="0"/>
              </a:rPr>
              <a:t>muscle weakness, and possible fatality.</a:t>
            </a:r>
          </a:p>
          <a:p>
            <a:pPr>
              <a:spcBef>
                <a:spcPts val="600"/>
              </a:spcBef>
              <a:spcAft>
                <a:spcPts val="600"/>
              </a:spcAft>
            </a:pPr>
            <a:r>
              <a:rPr lang="en-US" sz="2200" dirty="0" err="1" smtClean="0">
                <a:latin typeface="Arial" pitchFamily="34" charset="0"/>
                <a:cs typeface="Arial" pitchFamily="34" charset="0"/>
              </a:rPr>
              <a:t>Methylmalonic</a:t>
            </a:r>
            <a:r>
              <a:rPr lang="en-US" sz="2200" dirty="0" smtClean="0">
                <a:latin typeface="Arial" pitchFamily="34" charset="0"/>
                <a:cs typeface="Arial" pitchFamily="34" charset="0"/>
              </a:rPr>
              <a:t> acid is an intermediate when </a:t>
            </a:r>
            <a:r>
              <a:rPr lang="en-US" sz="2200" dirty="0" err="1" smtClean="0">
                <a:latin typeface="Arial" pitchFamily="34" charset="0"/>
                <a:cs typeface="Arial" pitchFamily="34" charset="0"/>
              </a:rPr>
              <a:t>propionyl</a:t>
            </a:r>
            <a:r>
              <a:rPr lang="en-US" sz="2200" dirty="0" smtClean="0">
                <a:latin typeface="Arial" pitchFamily="34" charset="0"/>
                <a:cs typeface="Arial" pitchFamily="34" charset="0"/>
              </a:rPr>
              <a:t> CoA is converted into succinyl CoA, and there are two main reasons for doing so: either in the metabolism of odd-chain fatty acids or in the metabolism of four of the essential fatty acids (methionine and the branched-chain fatty acids leucine, isoleucine, and valine).</a:t>
            </a:r>
            <a:endParaRPr lang="en-US" sz="2200" dirty="0">
              <a:latin typeface="Arial" pitchFamily="34" charset="0"/>
              <a:cs typeface="Arial" pitchFamily="34" charset="0"/>
            </a:endParaRPr>
          </a:p>
        </p:txBody>
      </p:sp>
      <p:pic>
        <p:nvPicPr>
          <p:cNvPr id="54274" name="Picture 2" descr="The structure of Methylmalonic acid is shown.&#10;Methylmalonic acid is a three carbon chain with C 1 and C 3 forming carboxylate groups. C 2 is bonded to H and C H 3."/>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32862" r="33339"/>
          <a:stretch/>
        </p:blipFill>
        <p:spPr bwMode="auto">
          <a:xfrm>
            <a:off x="6039292" y="2577354"/>
            <a:ext cx="2546911" cy="212223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0037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a:solidFill>
                  <a:srgbClr val="843C0C"/>
                </a:solidFill>
                <a:latin typeface="Arial" pitchFamily="34" charset="0"/>
                <a:cs typeface="Arial" pitchFamily="34" charset="0"/>
              </a:rPr>
              <a:t>Methylmalonic</a:t>
            </a:r>
            <a:r>
              <a:rPr lang="en-US" sz="3200" dirty="0">
                <a:solidFill>
                  <a:srgbClr val="843C0C"/>
                </a:solidFill>
                <a:latin typeface="Arial" pitchFamily="34" charset="0"/>
                <a:cs typeface="Arial" pitchFamily="34" charset="0"/>
              </a:rPr>
              <a:t> </a:t>
            </a:r>
            <a:r>
              <a:rPr lang="en-US" sz="3200" dirty="0" err="1">
                <a:solidFill>
                  <a:srgbClr val="843C0C"/>
                </a:solidFill>
                <a:latin typeface="Arial" pitchFamily="34" charset="0"/>
                <a:cs typeface="Arial" pitchFamily="34" charset="0"/>
              </a:rPr>
              <a:t>Acidemia</a:t>
            </a:r>
            <a:r>
              <a:rPr lang="en-US" sz="3200" dirty="0">
                <a:solidFill>
                  <a:srgbClr val="843C0C"/>
                </a:solidFill>
                <a:latin typeface="Arial" pitchFamily="34" charset="0"/>
                <a:cs typeface="Arial" pitchFamily="34" charset="0"/>
              </a:rPr>
              <a:t> Results from an Inborn Error of Metabolism </a:t>
            </a:r>
            <a:r>
              <a:rPr lang="en-US" sz="3200" dirty="0" smtClean="0">
                <a:solidFill>
                  <a:srgbClr val="843C0C"/>
                </a:solidFill>
                <a:latin typeface="Arial" pitchFamily="34" charset="0"/>
                <a:cs typeface="Arial" pitchFamily="34" charset="0"/>
              </a:rPr>
              <a:t>(2/2</a:t>
            </a:r>
            <a:r>
              <a:rPr lang="en-US" sz="3200" dirty="0">
                <a:solidFill>
                  <a:srgbClr val="843C0C"/>
                </a:solidFill>
                <a:latin typeface="Arial" pitchFamily="34" charset="0"/>
                <a:cs typeface="Arial" pitchFamily="34" charset="0"/>
              </a:rPr>
              <a:t>)</a:t>
            </a:r>
            <a:endParaRPr lang="en-US" sz="3200" dirty="0">
              <a:latin typeface="Arial" pitchFamily="34" charset="0"/>
              <a:cs typeface="Arial" pitchFamily="34" charset="0"/>
            </a:endParaRPr>
          </a:p>
        </p:txBody>
      </p:sp>
      <p:pic>
        <p:nvPicPr>
          <p:cNvPr id="55298" name="Picture 2" descr="The reactions that convert Propionyl Co A to D-Methylmalonyl Co A, L-Methylmalonyl Co A, and Succinyl Co A are shown.&#10;Propionyl C o A is C H 3 C H 2 C O S C o A, with the terminal C H 3 highlighted in blue. With the conversion of red highlighted H C O 2 minus and A T P to A D P and P subscript i in the presence of Propionyl Co A carboxylase, D-Methylmalonyl C o A is produced with structure C O O minus C H C H 3 C double bond O S C o A with the terminal C O O minus highlighted in red. A reversible reaction of D Methylmalonyl Co A gives L Methylmalonyl Co A; D and L Methylmalonyl Co A differ in that the blue highlighted C H 3 is wedge bonded to C 2 and the H is hash bonded to C 2 in the D form and these are reversed in the L form. Another reversible reaction forms Succinyl C o A, which is C O O minus C H 2 C H 2 C double bond O S C o A with the terminal C O O minus highlighted in red and C 3 with its 2 H highlighted in blue. The reversible reactions between D-Methylmalonyl Co A, L-Methylmalonyl Co A, and Succinyl C o A are catalyzed by Methylmalonyl Co A mutas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734749" y="1685778"/>
            <a:ext cx="7674503" cy="179805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97711" y="3661186"/>
            <a:ext cx="8548577" cy="2800574"/>
          </a:xfrm>
        </p:spPr>
        <p:txBody>
          <a:bodyPr>
            <a:noAutofit/>
          </a:bodyPr>
          <a:lstStyle/>
          <a:p>
            <a:pPr>
              <a:spcBef>
                <a:spcPts val="600"/>
              </a:spcBef>
              <a:spcAft>
                <a:spcPts val="1200"/>
              </a:spcAft>
            </a:pPr>
            <a:r>
              <a:rPr lang="en-US" sz="2200" dirty="0" smtClean="0">
                <a:latin typeface="Arial" pitchFamily="34" charset="0"/>
                <a:cs typeface="Arial" pitchFamily="34" charset="0"/>
              </a:rPr>
              <a:t>Treatment for </a:t>
            </a:r>
            <a:r>
              <a:rPr lang="en-US" sz="2200" dirty="0" err="1" smtClean="0">
                <a:latin typeface="Arial" pitchFamily="34" charset="0"/>
                <a:cs typeface="Arial" pitchFamily="34" charset="0"/>
              </a:rPr>
              <a:t>methylmalonic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acidemia</a:t>
            </a:r>
            <a:r>
              <a:rPr lang="en-US" sz="2200" dirty="0" smtClean="0">
                <a:latin typeface="Arial" pitchFamily="34" charset="0"/>
                <a:cs typeface="Arial" pitchFamily="34" charset="0"/>
              </a:rPr>
              <a:t> is a diet that is low in those four amino acids, with just enough to support protein synthesis.</a:t>
            </a:r>
            <a:endParaRPr lang="en-US" sz="2200" dirty="0">
              <a:latin typeface="Arial" pitchFamily="34" charset="0"/>
              <a:cs typeface="Arial" pitchFamily="34" charset="0"/>
            </a:endParaRPr>
          </a:p>
          <a:p>
            <a:pPr>
              <a:spcBef>
                <a:spcPts val="600"/>
              </a:spcBef>
              <a:spcAft>
                <a:spcPts val="1200"/>
              </a:spcAft>
            </a:pPr>
            <a:r>
              <a:rPr lang="en-US" sz="2200" dirty="0" smtClean="0">
                <a:latin typeface="Arial" pitchFamily="34" charset="0"/>
                <a:cs typeface="Arial" pitchFamily="34" charset="0"/>
              </a:rPr>
              <a:t>There are two possible causes of the metabolic problem: either the enzyme (</a:t>
            </a:r>
            <a:r>
              <a:rPr lang="en-US" sz="2200" dirty="0" err="1" smtClean="0">
                <a:latin typeface="Arial" pitchFamily="34" charset="0"/>
                <a:cs typeface="Arial" pitchFamily="34" charset="0"/>
              </a:rPr>
              <a:t>methylmalonyl</a:t>
            </a:r>
            <a:r>
              <a:rPr lang="en-US" sz="2200" dirty="0" smtClean="0">
                <a:latin typeface="Arial" pitchFamily="34" charset="0"/>
                <a:cs typeface="Arial" pitchFamily="34" charset="0"/>
              </a:rPr>
              <a:t> CoA mutase) is missing or nonfunctional or the supply of the vitamin B</a:t>
            </a:r>
            <a:r>
              <a:rPr lang="en-US" sz="2200" baseline="-25000" dirty="0" smtClean="0">
                <a:latin typeface="Arial" pitchFamily="34" charset="0"/>
                <a:cs typeface="Arial" pitchFamily="34" charset="0"/>
              </a:rPr>
              <a:t>12</a:t>
            </a:r>
            <a:r>
              <a:rPr lang="en-US" sz="2200" dirty="0" smtClean="0">
                <a:latin typeface="Arial" pitchFamily="34" charset="0"/>
                <a:cs typeface="Arial" pitchFamily="34" charset="0"/>
              </a:rPr>
              <a:t> needed by this enzyme is inadequate. In the latter case, vitamin supplementation rather than amino acid restriction is prescribed.</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1407144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6226</TotalTime>
  <Words>4863</Words>
  <Application>Microsoft Office PowerPoint</Application>
  <PresentationFormat>On-screen Show (4:3)</PresentationFormat>
  <Paragraphs>323</Paragraphs>
  <Slides>93</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93</vt:i4>
      </vt:variant>
    </vt:vector>
  </HeadingPairs>
  <TitlesOfParts>
    <vt:vector size="101" baseType="lpstr">
      <vt:lpstr>ＭＳ Ｐゴシック</vt:lpstr>
      <vt:lpstr>Arial</vt:lpstr>
      <vt:lpstr>Calibri</vt:lpstr>
      <vt:lpstr>Calibri Light</vt:lpstr>
      <vt:lpstr>Georgia</vt:lpstr>
      <vt:lpstr>Times</vt:lpstr>
      <vt:lpstr>Office Theme</vt:lpstr>
      <vt:lpstr>1_Office Theme</vt:lpstr>
      <vt:lpstr>PowerPoint Presentation</vt:lpstr>
      <vt:lpstr>CHAPTER 23  Protein Turnover and Amino Acid Catabolism </vt:lpstr>
      <vt:lpstr>Ch.23 Learning Objectives</vt:lpstr>
      <vt:lpstr>Ch.23 Outline</vt:lpstr>
      <vt:lpstr>Protein Digestion and Turnover</vt:lpstr>
      <vt:lpstr>Section 23.1 Proteins Are Degraded to Amino Acids</vt:lpstr>
      <vt:lpstr>Essential Amino Acids in Human Beings</vt:lpstr>
      <vt:lpstr>The Digestion of Dietary Proteins Begins in the Stomach and Is Completed in the Intestine</vt:lpstr>
      <vt:lpstr>Digestion and Absorption of Proteins</vt:lpstr>
      <vt:lpstr>Cellular Proteins Are Degraded at Different Rates</vt:lpstr>
      <vt:lpstr>Section 23.2 Protein Turnover Is Tightly Regulated</vt:lpstr>
      <vt:lpstr>Structure of Ubiquitin</vt:lpstr>
      <vt:lpstr>Ubiquitin Tags Proteins for Destruction (1/2)</vt:lpstr>
      <vt:lpstr>Ubiquitin Conjugation</vt:lpstr>
      <vt:lpstr>Structure of Tetraubiquitin</vt:lpstr>
      <vt:lpstr>Ubiquitin Tags Proteins for Destruction (2/2)</vt:lpstr>
      <vt:lpstr>Dependence of the Half-lives of Cytoplasmic Yeast Proteins on the Identity of their Amino-terminal Residues</vt:lpstr>
      <vt:lpstr>Importance of E3 Proteins to Normal Cell Function</vt:lpstr>
      <vt:lpstr>The Proteasome Digests the Ubiquitin-tagged Proteins</vt:lpstr>
      <vt:lpstr>20S Proteasome</vt:lpstr>
      <vt:lpstr>26S Proteasome</vt:lpstr>
      <vt:lpstr>The Proteasome and Other Proteases Generate Free Amino Acids</vt:lpstr>
      <vt:lpstr>The Ubiquitin Pathway and the Proteasome Have Prokaryotic Counterparts</vt:lpstr>
      <vt:lpstr>Proteasome Evolution</vt:lpstr>
      <vt:lpstr>Protein Degradation Can Be Used to Regulate Biological Function</vt:lpstr>
      <vt:lpstr>Processes Regulated by Protein Degradation</vt:lpstr>
      <vt:lpstr>Section 23.3 The First Step in Amino Acid Degradation Is the Removal of Nitrogen</vt:lpstr>
      <vt:lpstr>Alpha-amino Groups Are Converted into Ammonium Ions by the Oxidative Deamination of Glutamate (1/3)</vt:lpstr>
      <vt:lpstr>Alpha-amino Groups Are Converted into Ammonium Ions by the Oxidative Deamination of Glutamate (2/3)</vt:lpstr>
      <vt:lpstr>Alpha-amino Groups Are Converted into Ammonium Ions by the Oxidative Deamination of Glutamate (3/3)</vt:lpstr>
      <vt:lpstr>Mechanism: Pyridoxal Phosphate Forms Schiff-base Intermediates in Aminotransferases (1/4)</vt:lpstr>
      <vt:lpstr>Mechanism: Pyridoxal Phosphate Forms Schiff-base Intermediates in Aminotransferases (2/4)</vt:lpstr>
      <vt:lpstr>Mechanism: Pyridoxal Phosphate Forms Schiff-base Intermediates in Aminotransferases (3/4)</vt:lpstr>
      <vt:lpstr>Transamination Mechanism</vt:lpstr>
      <vt:lpstr>Mechanism: Pyridoxal Phosphate Forms Schiff-base Intermediates in Aminotransferases (4/4)</vt:lpstr>
      <vt:lpstr>Aspartate Aminotransferase Is an Archetypal Pyridoxal-dependent Transaminase</vt:lpstr>
      <vt:lpstr>Aspartate Aminotransferase</vt:lpstr>
      <vt:lpstr>Blood Levels of Aminotransferases Serve a Diagnostic Function</vt:lpstr>
      <vt:lpstr>Pyridoxal Phosphate Enzymes Catalyze a Wide Array of Reactions (1/2)</vt:lpstr>
      <vt:lpstr>Bond Cleavage by PLP Enzymes</vt:lpstr>
      <vt:lpstr>Pyridoxal Phosphate Enzymes Catalyze a Wide Array of Reactions (2/2)</vt:lpstr>
      <vt:lpstr>Stereoelectronic Effects</vt:lpstr>
      <vt:lpstr>Reaction Choice</vt:lpstr>
      <vt:lpstr>Serine and Threonine Can Be Directly Deaminated</vt:lpstr>
      <vt:lpstr>Peripheral Tissues Transport Nitrogen to the Liver</vt:lpstr>
      <vt:lpstr>Pathway Integration: The Glucose–alanine Cycle</vt:lpstr>
      <vt:lpstr>Section 23.4 Ammonium Ion Is Converted into Urea in Most Terrestrial Vertebrates</vt:lpstr>
      <vt:lpstr>The Urea Cycle</vt:lpstr>
      <vt:lpstr>The Urea Cycle Begins with the Formation of Carbamoyl Phosphate</vt:lpstr>
      <vt:lpstr>Carbamoyl Phosphate Synthetase Is the Key Regulatory Enzyme for Urea Synthesis</vt:lpstr>
      <vt:lpstr>Carbamoyl Phosphate Reacts with Ornithine to Begin the Urea Cycle (1/4)</vt:lpstr>
      <vt:lpstr>Carbamoyl Phosphate Reacts with Ornithine to Begin the Urea Cycle (2/4)</vt:lpstr>
      <vt:lpstr>Carbamoyl Phosphate Reacts with Ornithine to Begin the Urea Cycle (3/4)</vt:lpstr>
      <vt:lpstr>Carbamoyl Phosphate Reacts with Ornithine to Begin the Urea Cycle (4/4)</vt:lpstr>
      <vt:lpstr>The Urea Cycle Is Linked to Gluconeogenesis</vt:lpstr>
      <vt:lpstr>Metabolic Integration of Nitrogen Metabolism</vt:lpstr>
      <vt:lpstr>Urea-cycle Enzymes Are Evolutionarily Related to Enzymes in Other Metabolic Pathways (1/3)</vt:lpstr>
      <vt:lpstr>Urea-cycle Enzymes Are Evolutionarily Related to Enzymes in Other Metabolic Pathways (2/3)</vt:lpstr>
      <vt:lpstr>Urea-cycle Enzymes Are Evolutionarily Related to Enzymes in Other Metabolic Pathways (3/3)</vt:lpstr>
      <vt:lpstr>Homologous Enzymes</vt:lpstr>
      <vt:lpstr>Inherited Defects of the Urea Cycle Cause Hyperammonemia and Can Lead to Brain Damage</vt:lpstr>
      <vt:lpstr>Treatment of Argininosuccinase Deficiency</vt:lpstr>
      <vt:lpstr>Treatment of Carbamoyl Phosphate Synthetase and Ornithine Transcarbamoylase Deficiencies</vt:lpstr>
      <vt:lpstr>Urea Is Not the Only Means of Disposing of Excess Nitrogen</vt:lpstr>
      <vt:lpstr>Section 23.5 Carbon Atoms of Degraded Amino Acids Emerge as Major Metabolic Intermediates</vt:lpstr>
      <vt:lpstr>Fates of the Carbon Skeletons of Amino Acids</vt:lpstr>
      <vt:lpstr>Pyruvate is an Entry Point into Metabolism for a Number of Amino Acids</vt:lpstr>
      <vt:lpstr>Pyruvate Formation from Amino Acids</vt:lpstr>
      <vt:lpstr>Oxaloacetate Is an Entry Point into Metabolism for Aspartate and Asparagine</vt:lpstr>
      <vt:lpstr>Alpha-ketoglutarate Is an Entry Point into Metabolism for Five-carbon Amino Acids</vt:lpstr>
      <vt:lpstr>α-Ketoglutarate Formation from Amino Acids</vt:lpstr>
      <vt:lpstr>Histidine Degradation</vt:lpstr>
      <vt:lpstr>Proline and Arginine Degradation</vt:lpstr>
      <vt:lpstr>Succinyl Coenzyme A Is a Point of Entry for Several Amino Acids</vt:lpstr>
      <vt:lpstr>Succinyl CoA Formation</vt:lpstr>
      <vt:lpstr>Methionine Degradation Requires the Formation of a Key Methyl Donor, S-Adenosylmethionine</vt:lpstr>
      <vt:lpstr>Methionine Metabolism</vt:lpstr>
      <vt:lpstr>Threonine Deaminase Initiates the Degradation of Threonine</vt:lpstr>
      <vt:lpstr>The Branched-chain Amino Acids Yield Acetyl CoA, Acetoacetate, or Propionyl CoA (1/2)</vt:lpstr>
      <vt:lpstr>The Branched-chain Amino Acids Yield Acetyl CoA, Acetoacetate, or Propionyl CoA (2/2)</vt:lpstr>
      <vt:lpstr>Oxygenases Are Required for the Degradation of Aromatic Amino Acids (1/3)</vt:lpstr>
      <vt:lpstr>Oxygenases Are Required for the Degradation of Aromatic Amino Acids (2/3)</vt:lpstr>
      <vt:lpstr>Oxygenases Are Required for the Degradation of Aromatic Amino Acids (3/3)</vt:lpstr>
      <vt:lpstr>Phenylalanine and Tyrosine Degradation</vt:lpstr>
      <vt:lpstr>Tryptophan Degradation</vt:lpstr>
      <vt:lpstr>Protein Metabolism Helps to Power the Flight of Migratory Birds</vt:lpstr>
      <vt:lpstr>Section 23.6 Inborn Errors of Metabolism Can Disrupt Amino Acid Degradation</vt:lpstr>
      <vt:lpstr>Inborn Errors of Metabolism Can Disrupt Amino Acid Degradation</vt:lpstr>
      <vt:lpstr>Inborn Errors of Amino Acid Metabolism</vt:lpstr>
      <vt:lpstr>Phenylketonuria Is One of the Most Common Metabolic Disorders</vt:lpstr>
      <vt:lpstr>Determining the Basis of the Neurological Symptoms of Phenylketonuria is an Active Area of Research</vt:lpstr>
      <vt:lpstr>Methylmalonic Acidemia Results from an Inborn Error of Metabolism (1/2)</vt:lpstr>
      <vt:lpstr>Methylmalonic Acidemia Results from an Inborn Error of Metabolism (2/2)</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23 Protein Turnover and Amino Acid Catabolism</dc:title>
  <dc:creator>Berg</dc:creator>
  <cp:lastModifiedBy>Piotrowski, Angela</cp:lastModifiedBy>
  <cp:revision>804</cp:revision>
  <dcterms:created xsi:type="dcterms:W3CDTF">2015-05-20T13:49:30Z</dcterms:created>
  <dcterms:modified xsi:type="dcterms:W3CDTF">2019-05-01T20:59:29Z</dcterms:modified>
</cp:coreProperties>
</file>