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72"/>
  </p:notesMasterIdLst>
  <p:sldIdLst>
    <p:sldId id="1977" r:id="rId3"/>
    <p:sldId id="1976" r:id="rId4"/>
    <p:sldId id="1936" r:id="rId5"/>
    <p:sldId id="1937" r:id="rId6"/>
    <p:sldId id="1938" r:id="rId7"/>
    <p:sldId id="1876" r:id="rId8"/>
    <p:sldId id="1877" r:id="rId9"/>
    <p:sldId id="1878" r:id="rId10"/>
    <p:sldId id="1939" r:id="rId11"/>
    <p:sldId id="1880" r:id="rId12"/>
    <p:sldId id="1940" r:id="rId13"/>
    <p:sldId id="1941" r:id="rId14"/>
    <p:sldId id="1942" r:id="rId15"/>
    <p:sldId id="1884" r:id="rId16"/>
    <p:sldId id="1885" r:id="rId17"/>
    <p:sldId id="1886" r:id="rId18"/>
    <p:sldId id="1943" r:id="rId19"/>
    <p:sldId id="1888" r:id="rId20"/>
    <p:sldId id="1889" r:id="rId21"/>
    <p:sldId id="1944" r:id="rId22"/>
    <p:sldId id="1891" r:id="rId23"/>
    <p:sldId id="1945" r:id="rId24"/>
    <p:sldId id="1946" r:id="rId25"/>
    <p:sldId id="1947" r:id="rId26"/>
    <p:sldId id="1895" r:id="rId27"/>
    <p:sldId id="1896" r:id="rId28"/>
    <p:sldId id="1897" r:id="rId29"/>
    <p:sldId id="1948" r:id="rId30"/>
    <p:sldId id="1899" r:id="rId31"/>
    <p:sldId id="1949" r:id="rId32"/>
    <p:sldId id="1901" r:id="rId33"/>
    <p:sldId id="1950" r:id="rId34"/>
    <p:sldId id="1951" r:id="rId35"/>
    <p:sldId id="1904" r:id="rId36"/>
    <p:sldId id="1952" r:id="rId37"/>
    <p:sldId id="1955" r:id="rId38"/>
    <p:sldId id="1906" r:id="rId39"/>
    <p:sldId id="1907" r:id="rId40"/>
    <p:sldId id="1908" r:id="rId41"/>
    <p:sldId id="1954" r:id="rId42"/>
    <p:sldId id="1956" r:id="rId43"/>
    <p:sldId id="1957" r:id="rId44"/>
    <p:sldId id="1958" r:id="rId45"/>
    <p:sldId id="1960" r:id="rId46"/>
    <p:sldId id="1961" r:id="rId47"/>
    <p:sldId id="1962" r:id="rId48"/>
    <p:sldId id="1963" r:id="rId49"/>
    <p:sldId id="1917" r:id="rId50"/>
    <p:sldId id="1918" r:id="rId51"/>
    <p:sldId id="1964" r:id="rId52"/>
    <p:sldId id="1965" r:id="rId53"/>
    <p:sldId id="1966" r:id="rId54"/>
    <p:sldId id="1922" r:id="rId55"/>
    <p:sldId id="1967" r:id="rId56"/>
    <p:sldId id="1968" r:id="rId57"/>
    <p:sldId id="1924" r:id="rId58"/>
    <p:sldId id="1926" r:id="rId59"/>
    <p:sldId id="1969" r:id="rId60"/>
    <p:sldId id="1928" r:id="rId61"/>
    <p:sldId id="1970" r:id="rId62"/>
    <p:sldId id="1930" r:id="rId63"/>
    <p:sldId id="1931" r:id="rId64"/>
    <p:sldId id="1971" r:id="rId65"/>
    <p:sldId id="1933" r:id="rId66"/>
    <p:sldId id="1934" r:id="rId67"/>
    <p:sldId id="1972" r:id="rId68"/>
    <p:sldId id="1973" r:id="rId69"/>
    <p:sldId id="1974" r:id="rId70"/>
    <p:sldId id="1975"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Isman, Jodi" initials="IJ" lastIdx="1" clrIdx="1"/>
  <p:cmAuthor id="2" name="Carleton College" initials="CC" lastIdx="1" clrIdx="2"/>
  <p:cmAuthor id="3" name="ce" initials="ce" lastIdx="1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501" autoAdjust="0"/>
  </p:normalViewPr>
  <p:slideViewPr>
    <p:cSldViewPr snapToGrid="0" snapToObjects="1">
      <p:cViewPr varScale="1">
        <p:scale>
          <a:sx n="62" d="100"/>
          <a:sy n="62" d="100"/>
        </p:scale>
        <p:origin x="1400" y="48"/>
      </p:cViewPr>
      <p:guideLst>
        <p:guide orient="horz" pos="2160"/>
        <p:guide pos="2880"/>
      </p:guideLst>
    </p:cSldViewPr>
  </p:slideViewPr>
  <p:outlineViewPr>
    <p:cViewPr>
      <p:scale>
        <a:sx n="33" d="100"/>
        <a:sy n="33" d="100"/>
      </p:scale>
      <p:origin x="0" y="518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4/30/2019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dirty="0"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smtClean="0">
                <a:ea typeface="ＭＳ Ｐゴシック" panose="020B0600070205080204" pitchFamily="34" charset="-128"/>
              </a:rPr>
              <a:t>Corresponding Chapters: 1, 2, 8, 9, 10</a:t>
            </a:r>
          </a:p>
          <a:p>
            <a:pPr marL="228600" indent="-228600" eaLnBrk="1" hangingPunct="1">
              <a:spcBef>
                <a:spcPct val="0"/>
              </a:spcBef>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9529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20A5B96-EEAB-604A-A506-5FF0C61F0B07}" type="slidenum">
              <a:rPr lang="en-US" sz="1200" smtClean="0"/>
              <a:pPr>
                <a:defRPr/>
              </a:pPr>
              <a:t>16</a:t>
            </a:fld>
            <a:endParaRPr lang="en-US" sz="1200"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21.7 Phosphorylase mechanism</a:t>
            </a:r>
            <a:r>
              <a:rPr lang="en-US" sz="1200" b="0" i="0" u="none" strike="noStrike" kern="1200" baseline="0" dirty="0">
                <a:solidFill>
                  <a:schemeClr val="tx1"/>
                </a:solidFill>
                <a:latin typeface="+mn-lt"/>
                <a:ea typeface="+mn-ea"/>
                <a:cs typeface="+mn-cs"/>
              </a:rPr>
              <a:t>. A bound HPO</a:t>
            </a:r>
            <a:r>
              <a:rPr lang="en-US" sz="1200" b="0" i="0" u="none" strike="noStrike" kern="1200" baseline="-25000" dirty="0">
                <a:solidFill>
                  <a:schemeClr val="tx1"/>
                </a:solidFill>
                <a:latin typeface="+mn-lt"/>
                <a:ea typeface="+mn-ea"/>
                <a:cs typeface="+mn-cs"/>
              </a:rPr>
              <a:t>4</a:t>
            </a:r>
            <a:r>
              <a:rPr lang="en-US" sz="1200" b="0" i="0" u="none" strike="noStrike" kern="1200" baseline="3000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group (red) favors the cleavage of the glycosidic bond by donating a proton to the C-4 oxygen of the departing glycosyl group (black). This reaction results in the formation of a carbonium ion and is favored by the transfer of a proton from the protonated phosphate group of the bound pyridoxal phosphate (PLP) group (blue). The carbonium ion and the orthophosphate combine to form glucose 1-phosphate.</a:t>
            </a:r>
            <a:endParaRPr lang="en-US" dirty="0"/>
          </a:p>
        </p:txBody>
      </p:sp>
    </p:spTree>
    <p:extLst>
      <p:ext uri="{BB962C8B-B14F-4D97-AF65-F5344CB8AC3E}">
        <p14:creationId xmlns:p14="http://schemas.microsoft.com/office/powerpoint/2010/main" val="1386026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A209D1D-27C7-3149-9DD8-C32238DC7617}" type="slidenum">
              <a:rPr lang="en-US" sz="1200" smtClean="0"/>
              <a:pPr>
                <a:defRPr/>
              </a:pPr>
              <a:t>18</a:t>
            </a:fld>
            <a:endParaRPr lang="en-US" sz="1200"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957381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89355146-E162-9C43-A837-4A60EDD125A4}" type="slidenum">
              <a:rPr lang="en-US" sz="1200" smtClean="0"/>
              <a:pPr>
                <a:defRPr/>
              </a:pPr>
              <a:t>19</a:t>
            </a:fld>
            <a:endParaRPr lang="en-US" sz="1200"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21.8 Glycogen remodeling. </a:t>
            </a:r>
            <a:r>
              <a:rPr lang="en-US" sz="1200" b="0" i="0" u="none" strike="noStrike" kern="1200" baseline="0" dirty="0">
                <a:solidFill>
                  <a:schemeClr val="tx1"/>
                </a:solidFill>
                <a:latin typeface="+mn-lt"/>
                <a:ea typeface="+mn-ea"/>
                <a:cs typeface="+mn-cs"/>
              </a:rPr>
              <a:t>First, α-1,4-glycosidic bonds on each branch are cleaved by phosphorylase, leaving four residues along each branch. The transferase shifts a block of three glucosyl residues from one outer branch to the other. In this reaction, the α-1,4-glycosidic link between the blue and the green residues is broken and a new α-1,4 link between the blue and the yellow residues is formed. The green residue is then removed by α-1,6-glucosidase, leaving a linear chain with all α-1,4 linkages, suitable for further cleavage by phosphorylase.</a:t>
            </a:r>
            <a:endParaRPr lang="en-US" dirty="0"/>
          </a:p>
        </p:txBody>
      </p:sp>
    </p:spTree>
    <p:extLst>
      <p:ext uri="{BB962C8B-B14F-4D97-AF65-F5344CB8AC3E}">
        <p14:creationId xmlns:p14="http://schemas.microsoft.com/office/powerpoint/2010/main" val="126486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505DC75-1965-EC48-B560-DAC60E38915E}" type="slidenum">
              <a:rPr lang="en-US" sz="1200" smtClean="0"/>
              <a:pPr>
                <a:defRPr/>
              </a:pPr>
              <a:t>21</a:t>
            </a:fld>
            <a:endParaRPr lang="en-US" sz="1200" dirty="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21.9 Reaction catalyzed by phosphoglucomutase. </a:t>
            </a:r>
            <a:r>
              <a:rPr lang="en-US" sz="1200" b="0" i="0" u="none" strike="noStrike" kern="1200" baseline="0" dirty="0">
                <a:solidFill>
                  <a:schemeClr val="tx1"/>
                </a:solidFill>
                <a:latin typeface="+mn-lt"/>
                <a:ea typeface="+mn-ea"/>
                <a:cs typeface="+mn-cs"/>
              </a:rPr>
              <a:t>A phosphoryl group is transferred from the enzyme to the substrate, and a different phosphoryl group is transferred back to restore the enzyme to its initial state.</a:t>
            </a:r>
            <a:endParaRPr lang="en-US" dirty="0">
              <a:cs typeface="+mn-cs"/>
            </a:endParaRPr>
          </a:p>
        </p:txBody>
      </p:sp>
    </p:spTree>
    <p:extLst>
      <p:ext uri="{BB962C8B-B14F-4D97-AF65-F5344CB8AC3E}">
        <p14:creationId xmlns:p14="http://schemas.microsoft.com/office/powerpoint/2010/main" val="71753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E0684517-F59C-4B43-9CE9-5C5DB284CFB5}" type="slidenum">
              <a:rPr lang="en-US" sz="1200" smtClean="0"/>
              <a:pPr>
                <a:defRPr/>
              </a:pPr>
              <a:t>25</a:t>
            </a:fld>
            <a:endParaRPr lang="en-US" sz="1200"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21.10 Structures of phosphorylase </a:t>
            </a:r>
            <a:r>
              <a:rPr lang="en-US" sz="1200" b="1" i="1" u="none" strike="noStrike" kern="1200" baseline="0" dirty="0">
                <a:solidFill>
                  <a:schemeClr val="tx1"/>
                </a:solidFill>
                <a:latin typeface="+mn-lt"/>
                <a:ea typeface="+mn-ea"/>
                <a:cs typeface="+mn-cs"/>
              </a:rPr>
              <a:t>a</a:t>
            </a:r>
            <a:r>
              <a:rPr lang="en-US" sz="1200" b="1" i="0" u="none" strike="noStrike" kern="1200" baseline="0" dirty="0">
                <a:solidFill>
                  <a:schemeClr val="tx1"/>
                </a:solidFill>
                <a:latin typeface="+mn-lt"/>
                <a:ea typeface="+mn-ea"/>
                <a:cs typeface="+mn-cs"/>
              </a:rPr>
              <a:t> and phosphorylase </a:t>
            </a:r>
            <a:r>
              <a:rPr lang="en-US" sz="1200" b="1" i="1" u="none" strike="noStrike" kern="1200" baseline="0" dirty="0">
                <a:solidFill>
                  <a:schemeClr val="tx1"/>
                </a:solidFill>
                <a:latin typeface="+mn-lt"/>
                <a:ea typeface="+mn-ea"/>
                <a:cs typeface="+mn-cs"/>
              </a:rPr>
              <a:t>b</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Phosphorylase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is phosphorylated on serine 14 of each subunit. This modification favors the structure of the more active R state. One subunit is shown in white, with helices and loops important for regulation shown in blue and red. The other subunit is shown in yellow, with the regulatory structures shown in orange and green. Phosphorylase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is not phosphorylated and exists predominantly in the T state.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catalytic sites are partly occluded in the T state. [Drawn from 1GPA.pdb and 1NOJ.pdb.]</a:t>
            </a:r>
            <a:endParaRPr lang="en-US" dirty="0"/>
          </a:p>
        </p:txBody>
      </p:sp>
    </p:spTree>
    <p:extLst>
      <p:ext uri="{BB962C8B-B14F-4D97-AF65-F5344CB8AC3E}">
        <p14:creationId xmlns:p14="http://schemas.microsoft.com/office/powerpoint/2010/main" val="4103959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71EDA6C-9450-D946-BD40-E97A3D9BDEA1}" type="slidenum">
              <a:rPr lang="en-US" sz="1200" smtClean="0"/>
              <a:pPr>
                <a:defRPr/>
              </a:pPr>
              <a:t>26</a:t>
            </a:fld>
            <a:endParaRPr lang="en-US" sz="1200"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21.11 Phosphorylase regulation. </a:t>
            </a:r>
            <a:r>
              <a:rPr lang="en-US" sz="1200" b="0" i="0" u="none" strike="noStrike" kern="1200" baseline="0" dirty="0">
                <a:solidFill>
                  <a:schemeClr val="tx1"/>
                </a:solidFill>
                <a:latin typeface="+mn-lt"/>
                <a:ea typeface="+mn-ea"/>
                <a:cs typeface="+mn-cs"/>
              </a:rPr>
              <a:t>Both phosphorylase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and phosphorylase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exist as equilibria between an active R state and a less active T state. Phosphorylase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is usually inactive because the equilibrium favors the T state. Phosphorylase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is usually active because the equilibrium favors the R state. Regulatory structures are shown in blue and green.</a:t>
            </a:r>
            <a:endParaRPr lang="en-US" dirty="0">
              <a:cs typeface="+mn-cs"/>
            </a:endParaRPr>
          </a:p>
        </p:txBody>
      </p:sp>
    </p:spTree>
    <p:extLst>
      <p:ext uri="{BB962C8B-B14F-4D97-AF65-F5344CB8AC3E}">
        <p14:creationId xmlns:p14="http://schemas.microsoft.com/office/powerpoint/2010/main" val="1919419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C1C375D-06EC-5B46-B174-99B68798E02D}" type="slidenum">
              <a:rPr lang="en-US" sz="1200" smtClean="0"/>
              <a:pPr>
                <a:defRPr/>
              </a:pPr>
              <a:t>27</a:t>
            </a:fld>
            <a:endParaRPr lang="en-US" sz="1200" dirty="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21.12 Allosteric regulation of liver phosphorylase. </a:t>
            </a:r>
            <a:r>
              <a:rPr lang="en-US" sz="1200" b="0" i="0" u="none" strike="noStrike" kern="1200" baseline="0" dirty="0">
                <a:solidFill>
                  <a:schemeClr val="tx1"/>
                </a:solidFill>
                <a:latin typeface="+mn-lt"/>
                <a:ea typeface="+mn-ea"/>
                <a:cs typeface="+mn-cs"/>
              </a:rPr>
              <a:t>The binding of glucose to phosphorylase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shifts the equilibrium to the T state and inactivates the enzyme. Thus, glycogen is not mobilized when glucose is already abundant.</a:t>
            </a:r>
            <a:endParaRPr lang="en-US" dirty="0">
              <a:cs typeface="+mn-cs"/>
            </a:endParaRPr>
          </a:p>
        </p:txBody>
      </p:sp>
    </p:spTree>
    <p:extLst>
      <p:ext uri="{BB962C8B-B14F-4D97-AF65-F5344CB8AC3E}">
        <p14:creationId xmlns:p14="http://schemas.microsoft.com/office/powerpoint/2010/main" val="147698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84E49FE-1307-B544-8C0E-5743E65C6E6F}" type="slidenum">
              <a:rPr lang="en-US" sz="1200" smtClean="0"/>
              <a:pPr>
                <a:defRPr/>
              </a:pPr>
              <a:t>29</a:t>
            </a:fld>
            <a:endParaRPr lang="en-US" sz="1200"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21.13 Allosteric regulation of muscle phosphorylase.</a:t>
            </a:r>
            <a:r>
              <a:rPr lang="en-US" sz="1200" b="0" i="0" u="none" strike="noStrike" kern="1200" baseline="0" dirty="0">
                <a:solidFill>
                  <a:schemeClr val="tx1"/>
                </a:solidFill>
                <a:latin typeface="+mn-lt"/>
                <a:ea typeface="+mn-ea"/>
                <a:cs typeface="+mn-cs"/>
              </a:rPr>
              <a:t> A low energy charge, represented by high concentrations of AMP, favors the transition to the R state. ATP and glucose 6-phosphate stabilize the T state.</a:t>
            </a:r>
            <a:endParaRPr lang="en-US" dirty="0">
              <a:cs typeface="+mn-cs"/>
            </a:endParaRPr>
          </a:p>
        </p:txBody>
      </p:sp>
    </p:spTree>
    <p:extLst>
      <p:ext uri="{BB962C8B-B14F-4D97-AF65-F5344CB8AC3E}">
        <p14:creationId xmlns:p14="http://schemas.microsoft.com/office/powerpoint/2010/main" val="2361718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45323786-2A44-9B4D-910E-CADDF52B726D}" type="slidenum">
              <a:rPr lang="en-US" sz="1200" smtClean="0"/>
              <a:pPr>
                <a:defRPr/>
              </a:pPr>
              <a:t>34</a:t>
            </a:fld>
            <a:endParaRPr lang="en-US" sz="1200"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21.14 Activation of phosphorylase kinase. </a:t>
            </a:r>
            <a:r>
              <a:rPr lang="en-US" sz="1200" b="0" i="0" u="none" strike="noStrike" kern="1200" baseline="0" dirty="0">
                <a:solidFill>
                  <a:schemeClr val="tx1"/>
                </a:solidFill>
                <a:latin typeface="+mn-lt"/>
                <a:ea typeface="+mn-ea"/>
                <a:cs typeface="+mn-cs"/>
              </a:rPr>
              <a:t>Phosphorylase kinase, an (αβγδ)</a:t>
            </a:r>
            <a:r>
              <a:rPr lang="en-US" sz="1200" b="0" i="0" u="none" strike="noStrike" kern="1200" baseline="-25000" dirty="0">
                <a:solidFill>
                  <a:schemeClr val="tx1"/>
                </a:solidFill>
                <a:latin typeface="+mn-lt"/>
                <a:ea typeface="+mn-ea"/>
                <a:cs typeface="+mn-cs"/>
              </a:rPr>
              <a:t>4</a:t>
            </a:r>
            <a:r>
              <a:rPr lang="en-US" sz="1200" b="0" i="0" u="none" strike="noStrike" kern="1200" baseline="0" dirty="0">
                <a:solidFill>
                  <a:schemeClr val="tx1"/>
                </a:solidFill>
                <a:latin typeface="+mn-lt"/>
                <a:ea typeface="+mn-ea"/>
                <a:cs typeface="+mn-cs"/>
              </a:rPr>
              <a:t> assembly, is partly activated by Ca</a:t>
            </a:r>
            <a:r>
              <a:rPr lang="en-US" sz="1200" b="0" i="0" u="none" strike="noStrike" kern="1200" baseline="30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binding to the δ subunit. Activation is maximal when the β and α subunits are phosphorylated in response to hormonal signals. When active, the enzyme converts phosphorylase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into phosphorylase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a:t>
            </a:r>
            <a:endParaRPr lang="en-US" dirty="0"/>
          </a:p>
        </p:txBody>
      </p:sp>
    </p:spTree>
    <p:extLst>
      <p:ext uri="{BB962C8B-B14F-4D97-AF65-F5344CB8AC3E}">
        <p14:creationId xmlns:p14="http://schemas.microsoft.com/office/powerpoint/2010/main" val="2920734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4F5AD27B-7649-DC49-9ED3-2B372FB8531E}" type="slidenum">
              <a:rPr lang="en-US" sz="1200" smtClean="0"/>
              <a:pPr>
                <a:defRPr/>
              </a:pPr>
              <a:t>37</a:t>
            </a:fld>
            <a:endParaRPr lang="en-US" sz="1200"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308682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Signaling cascades lead to the mobilization of glycogen to produce glucose, an energy source for cyclists. [(Left) Jonathan </a:t>
            </a:r>
            <a:r>
              <a:rPr lang="en-US" sz="1200" kern="1200" dirty="0" err="1" smtClean="0">
                <a:solidFill>
                  <a:schemeClr val="tx1"/>
                </a:solidFill>
                <a:effectLst/>
                <a:latin typeface="+mn-lt"/>
                <a:ea typeface="+mn-ea"/>
                <a:cs typeface="+mn-cs"/>
              </a:rPr>
              <a:t>Devich</a:t>
            </a:r>
            <a:r>
              <a:rPr lang="en-US" sz="1200" kern="1200" smtClean="0">
                <a:solidFill>
                  <a:schemeClr val="tx1"/>
                </a:solidFill>
                <a:effectLst/>
                <a:latin typeface="+mn-lt"/>
                <a:ea typeface="+mn-ea"/>
                <a:cs typeface="+mn-cs"/>
              </a:rPr>
              <a:t>/Epic Images.]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FB9EDAC2-3CFE-544C-B2C9-40670325D180}" type="slidenum">
              <a:rPr lang="en-US" sz="1200" smtClean="0"/>
              <a:pPr>
                <a:defRPr/>
              </a:pPr>
              <a:t>38</a:t>
            </a:fld>
            <a:endParaRPr lang="en-US" sz="1200" dirty="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21.15 PATHWAY INTEGRATION: Hormonal control of glycogen breakdown. </a:t>
            </a:r>
            <a:r>
              <a:rPr lang="en-US" sz="1200" b="0" i="0" u="none" strike="noStrike" kern="1200" baseline="0" dirty="0">
                <a:solidFill>
                  <a:schemeClr val="tx1"/>
                </a:solidFill>
                <a:latin typeface="+mn-lt"/>
                <a:ea typeface="+mn-ea"/>
                <a:cs typeface="+mn-cs"/>
              </a:rPr>
              <a:t>Glucagon stimulates liver-glycogen breakdown when blood glucose is low. Epinephrine enhances glycogen breakdown in muscle and the liver to provide fuel for muscle contraction.</a:t>
            </a:r>
            <a:endParaRPr lang="en-US" dirty="0">
              <a:cs typeface="+mn-cs"/>
            </a:endParaRPr>
          </a:p>
        </p:txBody>
      </p:sp>
    </p:spTree>
    <p:extLst>
      <p:ext uri="{BB962C8B-B14F-4D97-AF65-F5344CB8AC3E}">
        <p14:creationId xmlns:p14="http://schemas.microsoft.com/office/powerpoint/2010/main" val="2778294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25F95D64-E44B-034F-81AF-1F04F65EC07E}" type="slidenum">
              <a:rPr lang="en-US" sz="1200" smtClean="0"/>
              <a:pPr>
                <a:defRPr/>
              </a:pPr>
              <a:t>39</a:t>
            </a:fld>
            <a:endParaRPr lang="en-US" sz="1200" dirty="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sz="1200" b="1" kern="1200" dirty="0">
                <a:solidFill>
                  <a:schemeClr val="tx1"/>
                </a:solidFill>
                <a:effectLst/>
                <a:latin typeface="+mn-lt"/>
                <a:ea typeface="+mn-ea"/>
                <a:cs typeface="+mn-cs"/>
              </a:rPr>
              <a:t>FIGURE 21.16 Regulatory cascade for glycogen breakdown. </a:t>
            </a:r>
            <a:r>
              <a:rPr lang="en-US" sz="1200" kern="1200" dirty="0">
                <a:solidFill>
                  <a:schemeClr val="tx1"/>
                </a:solidFill>
                <a:effectLst/>
                <a:latin typeface="+mn-lt"/>
                <a:ea typeface="+mn-ea"/>
                <a:cs typeface="+mn-cs"/>
              </a:rPr>
              <a:t>Glycogen degradation is stimulated by hormone binding to 7TM receptors. Hormone binding initiates a G-protein-dependent signal-transduction pathway that results in the phosphorylation and activation of glycogen </a:t>
            </a:r>
            <a:r>
              <a:rPr lang="en-US" sz="1200" kern="1200" dirty="0" err="1">
                <a:solidFill>
                  <a:schemeClr val="tx1"/>
                </a:solidFill>
                <a:effectLst/>
                <a:latin typeface="+mn-lt"/>
                <a:ea typeface="+mn-ea"/>
                <a:cs typeface="+mn-cs"/>
              </a:rPr>
              <a:t>phosphorylase</a:t>
            </a:r>
            <a:r>
              <a:rPr lang="en-US" sz="1200" kern="1200" dirty="0">
                <a:solidFill>
                  <a:schemeClr val="tx1"/>
                </a:solidFill>
                <a:effectLst/>
                <a:latin typeface="+mn-lt"/>
                <a:ea typeface="+mn-ea"/>
                <a:cs typeface="+mn-cs"/>
              </a:rPr>
              <a:t>. The inactive forms of the enzymes are shown in red and the active forms in blue.</a:t>
            </a:r>
            <a:endParaRPr lang="en-US" dirty="0"/>
          </a:p>
        </p:txBody>
      </p:sp>
    </p:spTree>
    <p:extLst>
      <p:ext uri="{BB962C8B-B14F-4D97-AF65-F5344CB8AC3E}">
        <p14:creationId xmlns:p14="http://schemas.microsoft.com/office/powerpoint/2010/main" val="1665907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4CA34DC9-52D9-8746-86AE-5761828515F7}" type="slidenum">
              <a:rPr lang="en-US" sz="1200" smtClean="0"/>
              <a:pPr>
                <a:defRPr/>
              </a:pPr>
              <a:t>48</a:t>
            </a:fld>
            <a:endParaRPr lang="en-US" sz="1200"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21.17 Branching reaction. </a:t>
            </a:r>
            <a:r>
              <a:rPr lang="en-US" sz="1200" b="0" i="0" u="none" strike="noStrike" kern="1200" baseline="0" dirty="0">
                <a:solidFill>
                  <a:schemeClr val="tx1"/>
                </a:solidFill>
                <a:latin typeface="+mn-lt"/>
                <a:ea typeface="+mn-ea"/>
                <a:cs typeface="+mn-cs"/>
              </a:rPr>
              <a:t>The branching enzyme removes an oligosaccharide of approximately seven residues from the nonreducing end and creates an internal α-1,6 linkage.</a:t>
            </a:r>
            <a:endParaRPr lang="en-US" dirty="0"/>
          </a:p>
        </p:txBody>
      </p:sp>
    </p:spTree>
    <p:extLst>
      <p:ext uri="{BB962C8B-B14F-4D97-AF65-F5344CB8AC3E}">
        <p14:creationId xmlns:p14="http://schemas.microsoft.com/office/powerpoint/2010/main" val="3443449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47A69FB-4BA7-E843-A1DE-899BB8BB1100}" type="slidenum">
              <a:rPr lang="en-US" sz="1200" smtClean="0"/>
              <a:pPr>
                <a:defRPr/>
              </a:pPr>
              <a:t>49</a:t>
            </a:fld>
            <a:endParaRPr lang="en-US" sz="1200" dirty="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21.18 Cross section of a glycogen molecule. </a:t>
            </a:r>
            <a:r>
              <a:rPr lang="en-US" sz="1200" b="0" i="0" u="none" strike="noStrike" kern="1200" baseline="0" dirty="0">
                <a:solidFill>
                  <a:schemeClr val="tx1"/>
                </a:solidFill>
                <a:latin typeface="+mn-lt"/>
                <a:ea typeface="+mn-ea"/>
                <a:cs typeface="+mn-cs"/>
              </a:rPr>
              <a:t>The component labeled G is glycogenin.</a:t>
            </a:r>
            <a:endParaRPr lang="en-US" dirty="0">
              <a:cs typeface="+mn-cs"/>
            </a:endParaRPr>
          </a:p>
        </p:txBody>
      </p:sp>
    </p:spTree>
    <p:extLst>
      <p:ext uri="{BB962C8B-B14F-4D97-AF65-F5344CB8AC3E}">
        <p14:creationId xmlns:p14="http://schemas.microsoft.com/office/powerpoint/2010/main" val="790093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6209D56-89D5-CA4A-9CAB-8596015AD509}" type="slidenum">
              <a:rPr lang="en-US" sz="1200" smtClean="0"/>
              <a:pPr>
                <a:defRPr/>
              </a:pPr>
              <a:t>53</a:t>
            </a:fld>
            <a:endParaRPr lang="en-US" sz="1200" dirty="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sz="1200" b="1" kern="1200" dirty="0">
                <a:solidFill>
                  <a:schemeClr val="tx1"/>
                </a:solidFill>
                <a:effectLst/>
                <a:latin typeface="+mn-lt"/>
                <a:ea typeface="+mn-ea"/>
                <a:cs typeface="+mn-cs"/>
              </a:rPr>
              <a:t>FIGURE 21.19 Coordinate control</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of glycogen metabolism. </a:t>
            </a:r>
            <a:r>
              <a:rPr lang="en-US" sz="1200" kern="1200" dirty="0">
                <a:solidFill>
                  <a:schemeClr val="tx1"/>
                </a:solidFill>
                <a:effectLst/>
                <a:latin typeface="+mn-lt"/>
                <a:ea typeface="+mn-ea"/>
                <a:cs typeface="+mn-cs"/>
              </a:rPr>
              <a:t>Glycogen metabolism is regulated, in part, by hormone-triggered cyclic AMP cascades. The sequence of reactions leading to the activation of protein kinase A ultimately activates glycogen degradation. At the same time, protein kinase A along with glycogen synthase kinase inactivates glycogen synthase, shutting down glycogen synthesis.</a:t>
            </a:r>
            <a:endParaRPr lang="en-US" dirty="0"/>
          </a:p>
        </p:txBody>
      </p:sp>
    </p:spTree>
    <p:extLst>
      <p:ext uri="{BB962C8B-B14F-4D97-AF65-F5344CB8AC3E}">
        <p14:creationId xmlns:p14="http://schemas.microsoft.com/office/powerpoint/2010/main" val="3864729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EB187C6-6489-0C4E-938B-E09964F40F35}" type="slidenum">
              <a:rPr lang="en-US" sz="1200" smtClean="0"/>
              <a:pPr>
                <a:defRPr/>
              </a:pPr>
              <a:t>56</a:t>
            </a:fld>
            <a:endParaRPr lang="en-US" sz="1200" dirty="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21.20 Regulation of glycogen synthesis by protein phosphatase 1.</a:t>
            </a:r>
            <a:r>
              <a:rPr lang="en-US" sz="1200" b="0" i="0" u="none" strike="noStrike" kern="1200" baseline="0" dirty="0">
                <a:solidFill>
                  <a:schemeClr val="tx1"/>
                </a:solidFill>
                <a:latin typeface="+mn-lt"/>
                <a:ea typeface="+mn-ea"/>
                <a:cs typeface="+mn-cs"/>
              </a:rPr>
              <a:t> Protein phosphatase 1 stimulates glycogen synthesis while inhibiting glycogen breakdown. Active enzymes are shown in green and inactive enzymes in red.</a:t>
            </a:r>
            <a:endParaRPr lang="en-US" dirty="0">
              <a:cs typeface="+mn-cs"/>
            </a:endParaRPr>
          </a:p>
        </p:txBody>
      </p:sp>
    </p:spTree>
    <p:extLst>
      <p:ext uri="{BB962C8B-B14F-4D97-AF65-F5344CB8AC3E}">
        <p14:creationId xmlns:p14="http://schemas.microsoft.com/office/powerpoint/2010/main" val="2211638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1D5A316-98A5-7247-B15B-EA5F406C9F80}" type="slidenum">
              <a:rPr lang="en-US" sz="1200" smtClean="0"/>
              <a:pPr>
                <a:defRPr/>
              </a:pPr>
              <a:t>57</a:t>
            </a:fld>
            <a:endParaRPr lang="en-US" sz="1200"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sz="1200" b="1" kern="1200" dirty="0">
                <a:solidFill>
                  <a:schemeClr val="tx1"/>
                </a:solidFill>
                <a:effectLst/>
                <a:latin typeface="+mn-lt"/>
                <a:ea typeface="+mn-ea"/>
                <a:cs typeface="+mn-cs"/>
              </a:rPr>
              <a:t>FIGURE 21.21 Regulation of protein phosphatase 1. </a:t>
            </a:r>
            <a:r>
              <a:rPr lang="en-US" sz="1200" kern="1200" dirty="0">
                <a:solidFill>
                  <a:schemeClr val="tx1"/>
                </a:solidFill>
                <a:effectLst/>
                <a:latin typeface="+mn-lt"/>
                <a:ea typeface="+mn-ea"/>
                <a:cs typeface="+mn-cs"/>
              </a:rPr>
              <a:t>Protein phosphatase 1 (PP1) regulation in muscle takes place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two steps. Phosphorylation of G</a:t>
            </a:r>
            <a:r>
              <a:rPr lang="en-US" sz="1200" kern="1200" baseline="-250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by protein kinase A dissociates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catalytic subunit from its substrates in the glycogen particle and reduces its activity. Phosphorylation of the inhibitor subunit by protein kinase A and its subsequent binding by the phosphatase completely inactivates the catalytic subunit of PP1. </a:t>
            </a:r>
            <a:endParaRPr lang="en-US" dirty="0"/>
          </a:p>
        </p:txBody>
      </p:sp>
    </p:spTree>
    <p:extLst>
      <p:ext uri="{BB962C8B-B14F-4D97-AF65-F5344CB8AC3E}">
        <p14:creationId xmlns:p14="http://schemas.microsoft.com/office/powerpoint/2010/main" val="3573110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85AE3D2-8FFC-1F42-8680-C28B971D0582}" type="slidenum">
              <a:rPr lang="en-US" sz="1200" smtClean="0"/>
              <a:pPr>
                <a:defRPr/>
              </a:pPr>
              <a:t>59</a:t>
            </a:fld>
            <a:endParaRPr lang="en-US" sz="1200" dirty="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21.22 Insulin inactivates glycogen synthase kinase.</a:t>
            </a:r>
            <a:r>
              <a:rPr lang="en-US" sz="1200" b="0" i="0" u="none" strike="noStrike" kern="1200" baseline="0" dirty="0">
                <a:solidFill>
                  <a:schemeClr val="tx1"/>
                </a:solidFill>
                <a:latin typeface="+mn-lt"/>
                <a:ea typeface="+mn-ea"/>
                <a:cs typeface="+mn-cs"/>
              </a:rPr>
              <a:t> Insulin triggers a cascade that leads to the phosphorylation and inactivation of glycogen synthase kinase and prevents the phosphorylation of glycogen synthase. Protein phosphatase 1 (PP1) removes the phosphates from glycogen synthase, thereby activating the enzyme and allowing glycogen synthesis. IRS, insulin-receptor substrate.</a:t>
            </a:r>
            <a:endParaRPr lang="en-US" dirty="0"/>
          </a:p>
        </p:txBody>
      </p:sp>
    </p:spTree>
    <p:extLst>
      <p:ext uri="{BB962C8B-B14F-4D97-AF65-F5344CB8AC3E}">
        <p14:creationId xmlns:p14="http://schemas.microsoft.com/office/powerpoint/2010/main" val="1489211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D5551B6-C040-2346-9B8D-21E817B3308B}" type="slidenum">
              <a:rPr lang="en-US" sz="1200" smtClean="0"/>
              <a:pPr>
                <a:defRPr/>
              </a:pPr>
              <a:t>61</a:t>
            </a:fld>
            <a:endParaRPr lang="en-US" sz="1200" dirty="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21.23 Blood glucose regulates liver-glycogen metabolism. </a:t>
            </a:r>
            <a:r>
              <a:rPr lang="en-US" sz="1200" b="0" i="0" u="none" strike="noStrike" kern="1200" baseline="0" dirty="0">
                <a:solidFill>
                  <a:schemeClr val="tx1"/>
                </a:solidFill>
                <a:latin typeface="+mn-lt"/>
                <a:ea typeface="+mn-ea"/>
                <a:cs typeface="+mn-cs"/>
              </a:rPr>
              <a:t>The infusion of glucose into the bloodstream leads to the inactivation of phosphorylase, followed by the activation of glycogen synthase, in the liver. [Data from W. Stalmans, H. De Wulf, L. Hue, and H.-G. Hers. </a:t>
            </a:r>
            <a:r>
              <a:rPr lang="en-US" sz="1200" b="0" i="1" u="none" strike="noStrike" kern="1200" baseline="0" dirty="0">
                <a:solidFill>
                  <a:schemeClr val="tx1"/>
                </a:solidFill>
                <a:latin typeface="+mn-lt"/>
                <a:ea typeface="+mn-ea"/>
                <a:cs typeface="+mn-cs"/>
              </a:rPr>
              <a:t>Eur. J. Biochem. </a:t>
            </a:r>
            <a:r>
              <a:rPr lang="en-US" sz="1200" b="0" i="0" u="none" strike="noStrike" kern="1200" baseline="0" dirty="0">
                <a:solidFill>
                  <a:schemeClr val="tx1"/>
                </a:solidFill>
                <a:latin typeface="+mn-lt"/>
                <a:ea typeface="+mn-ea"/>
                <a:cs typeface="+mn-cs"/>
              </a:rPr>
              <a:t>41:117–134, 1974.]</a:t>
            </a:r>
            <a:endParaRPr lang="en-US" dirty="0"/>
          </a:p>
        </p:txBody>
      </p:sp>
    </p:spTree>
    <p:extLst>
      <p:ext uri="{BB962C8B-B14F-4D97-AF65-F5344CB8AC3E}">
        <p14:creationId xmlns:p14="http://schemas.microsoft.com/office/powerpoint/2010/main" val="3989198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707BB14-5240-AD4E-951D-5944EA6AA53F}" type="slidenum">
              <a:rPr lang="en-US" sz="1200" smtClean="0"/>
              <a:pPr>
                <a:defRPr/>
              </a:pPr>
              <a:t>62</a:t>
            </a:fld>
            <a:endParaRPr lang="en-US" sz="1200"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21.24 Glucose regulation of liver-glycogen metabolism.</a:t>
            </a:r>
            <a:r>
              <a:rPr lang="en-US" sz="1200" b="0" i="0" u="none" strike="noStrike" kern="1200" baseline="0" dirty="0">
                <a:solidFill>
                  <a:schemeClr val="tx1"/>
                </a:solidFill>
                <a:latin typeface="+mn-lt"/>
                <a:ea typeface="+mn-ea"/>
                <a:cs typeface="+mn-cs"/>
              </a:rPr>
              <a:t> Glucose binds to and inhibits glycogen phosphorylase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in the liver, facilitating the formation of the T state of phosphorylase</a:t>
            </a:r>
            <a:r>
              <a:rPr lang="en-US" sz="1200" b="0" i="1" u="none" strike="noStrike" kern="1200" baseline="0" dirty="0">
                <a:solidFill>
                  <a:schemeClr val="tx1"/>
                </a:solidFill>
                <a:latin typeface="+mn-lt"/>
                <a:ea typeface="+mn-ea"/>
                <a:cs typeface="+mn-cs"/>
              </a:rPr>
              <a:t> a</a:t>
            </a:r>
            <a:r>
              <a:rPr lang="en-US" sz="1200" b="0" i="0" u="none" strike="noStrike" kern="1200" baseline="0" dirty="0">
                <a:solidFill>
                  <a:schemeClr val="tx1"/>
                </a:solidFill>
                <a:latin typeface="+mn-lt"/>
                <a:ea typeface="+mn-ea"/>
                <a:cs typeface="+mn-cs"/>
              </a:rPr>
              <a:t>. The T state of phosphorylase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does not bind protein phosphatase 1 (PP1), leading to the dissociation and activation of PP1 from glycogen phosphorylase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The free PP1 dephosphorylates glycogen phosphorylase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and glycogen synthase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leading to the inactivation of glycogen breakdown and the activation of glycogen synthesis.</a:t>
            </a:r>
            <a:endParaRPr lang="en-US" dirty="0">
              <a:cs typeface="+mn-cs"/>
            </a:endParaRPr>
          </a:p>
        </p:txBody>
      </p:sp>
    </p:spTree>
    <p:extLst>
      <p:ext uri="{BB962C8B-B14F-4D97-AF65-F5344CB8AC3E}">
        <p14:creationId xmlns:p14="http://schemas.microsoft.com/office/powerpoint/2010/main" val="59853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79E2794-D0DF-DB41-8054-544B4C5321F9}" type="slidenum">
              <a:rPr lang="en-US" sz="1200" smtClean="0"/>
              <a:pPr>
                <a:defRPr/>
              </a:pPr>
              <a:t>6</a:t>
            </a:fld>
            <a:endParaRPr lang="en-US" sz="1200" dirty="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21.1 Glycogen. </a:t>
            </a:r>
            <a:r>
              <a:rPr lang="en-US" sz="1200" b="0" i="0" u="none" strike="noStrike" kern="1200" baseline="0" dirty="0">
                <a:solidFill>
                  <a:schemeClr val="tx1"/>
                </a:solidFill>
                <a:latin typeface="+mn-lt"/>
                <a:ea typeface="+mn-ea"/>
                <a:cs typeface="+mn-cs"/>
              </a:rPr>
              <a:t>At the core of the glycogen molecule is the protein glycogenin (yellow). Each line represents glucose molecules joined by an α-1,4-glycosidic linkage. The nonreducing ends of the glycogen molecule form the surface of the glycogen granule. Degradation takes place at this surface. [Information from R. Melendez </a:t>
            </a:r>
            <a:r>
              <a:rPr lang="fi-FI" sz="1200" b="0" i="0" u="none" strike="noStrike" kern="1200" baseline="0" dirty="0">
                <a:solidFill>
                  <a:schemeClr val="tx1"/>
                </a:solidFill>
                <a:latin typeface="+mn-lt"/>
                <a:ea typeface="+mn-ea"/>
                <a:cs typeface="+mn-cs"/>
              </a:rPr>
              <a:t>et al. </a:t>
            </a:r>
            <a:r>
              <a:rPr lang="fi-FI" sz="1200" b="0" i="1" u="none" strike="noStrike" kern="1200" baseline="0" dirty="0">
                <a:solidFill>
                  <a:schemeClr val="tx1"/>
                </a:solidFill>
                <a:latin typeface="+mn-lt"/>
                <a:ea typeface="+mn-ea"/>
                <a:cs typeface="+mn-cs"/>
              </a:rPr>
              <a:t>Biophys. J.</a:t>
            </a:r>
            <a:r>
              <a:rPr lang="fi-FI" sz="1200" b="0" i="0" u="none" strike="noStrike" kern="1200" baseline="0" dirty="0">
                <a:solidFill>
                  <a:schemeClr val="tx1"/>
                </a:solidFill>
                <a:latin typeface="+mn-lt"/>
                <a:ea typeface="+mn-ea"/>
                <a:cs typeface="+mn-cs"/>
              </a:rPr>
              <a:t> 77:1327–1332, 1999.]</a:t>
            </a:r>
            <a:endParaRPr lang="en-US" dirty="0"/>
          </a:p>
        </p:txBody>
      </p:sp>
    </p:spTree>
    <p:extLst>
      <p:ext uri="{BB962C8B-B14F-4D97-AF65-F5344CB8AC3E}">
        <p14:creationId xmlns:p14="http://schemas.microsoft.com/office/powerpoint/2010/main" val="2445208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916E4E02-5E63-2947-A542-9E3678C66A6D}" type="slidenum">
              <a:rPr lang="en-US" sz="1200" smtClean="0"/>
              <a:pPr>
                <a:defRPr/>
              </a:pPr>
              <a:t>64</a:t>
            </a:fld>
            <a:endParaRPr lang="en-US" sz="1200" dirty="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225118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AE0C4491-E463-0C43-BE3B-C19C0DD9CB12}" type="slidenum">
              <a:rPr lang="en-US" sz="1200" smtClean="0"/>
              <a:pPr>
                <a:defRPr/>
              </a:pPr>
              <a:t>65</a:t>
            </a:fld>
            <a:endParaRPr lang="en-US" sz="1200"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21.25 Electron micrograph of muscle cell from a patient with Pompe disease.</a:t>
            </a:r>
            <a:r>
              <a:rPr lang="en-US" sz="1200" b="0" i="0" u="none" strike="noStrike" kern="1200" baseline="0" dirty="0">
                <a:solidFill>
                  <a:schemeClr val="tx1"/>
                </a:solidFill>
                <a:latin typeface="+mn-lt"/>
                <a:ea typeface="+mn-ea"/>
                <a:cs typeface="+mn-cs"/>
              </a:rPr>
              <a:t> Glycogen-engorged lysosomes are seen throughout the cell, including the myofibrils. As the disease progresses, lysosomes may rupture, releasing large amounts of glycogen into the cytoplasm. Such accumulations of cytoplasmic glycogen are called glycogen lakes. [Reproduced with permission of the author, from Thurberg, B. L. et. al. Characterization of pre- and post-treatment pathology after enzyme replacement for Pompe disease. </a:t>
            </a:r>
            <a:r>
              <a:rPr lang="en-US" sz="1200" b="0" i="1" u="none" strike="noStrike" kern="1200" baseline="0" dirty="0">
                <a:solidFill>
                  <a:schemeClr val="tx1"/>
                </a:solidFill>
                <a:latin typeface="+mn-lt"/>
                <a:ea typeface="+mn-ea"/>
                <a:cs typeface="+mn-cs"/>
              </a:rPr>
              <a:t>Lab. Invest</a:t>
            </a:r>
            <a:r>
              <a:rPr lang="en-US" sz="1200" b="0" i="0" u="none" strike="noStrike" kern="1200" baseline="0" dirty="0">
                <a:solidFill>
                  <a:schemeClr val="tx1"/>
                </a:solidFill>
                <a:latin typeface="+mn-lt"/>
                <a:ea typeface="+mn-ea"/>
                <a:cs typeface="+mn-cs"/>
              </a:rPr>
              <a:t>. 86 (12):1208–1220, 2006.]</a:t>
            </a:r>
            <a:endParaRPr lang="en-US" dirty="0"/>
          </a:p>
        </p:txBody>
      </p:sp>
    </p:spTree>
    <p:extLst>
      <p:ext uri="{BB962C8B-B14F-4D97-AF65-F5344CB8AC3E}">
        <p14:creationId xmlns:p14="http://schemas.microsoft.com/office/powerpoint/2010/main" val="90731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E57F3C8-3AA7-4C45-BC3F-41078B53AF56}" type="slidenum">
              <a:rPr lang="en-US" sz="1200" smtClean="0"/>
              <a:pPr>
                <a:defRPr/>
              </a:pPr>
              <a:t>7</a:t>
            </a:fld>
            <a:endParaRPr lang="en-US" sz="1200" dirty="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21.2 Glycogen structure. </a:t>
            </a:r>
            <a:r>
              <a:rPr lang="en-US" sz="1200" b="0" i="0" u="none" strike="noStrike" kern="1200" baseline="0" dirty="0">
                <a:solidFill>
                  <a:schemeClr val="tx1"/>
                </a:solidFill>
                <a:latin typeface="+mn-lt"/>
                <a:ea typeface="+mn-ea"/>
                <a:cs typeface="+mn-cs"/>
              </a:rPr>
              <a:t>In this structure of two outer branches of a glycogen molecule, the residues at the nonreducing ends are shown in red and the residue that starts a branch is shown in green. The rest of the glycogen molecule is represented by R.</a:t>
            </a:r>
            <a:endParaRPr lang="en-US" dirty="0">
              <a:cs typeface="+mn-cs"/>
            </a:endParaRPr>
          </a:p>
        </p:txBody>
      </p:sp>
    </p:spTree>
    <p:extLst>
      <p:ext uri="{BB962C8B-B14F-4D97-AF65-F5344CB8AC3E}">
        <p14:creationId xmlns:p14="http://schemas.microsoft.com/office/powerpoint/2010/main" val="144201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A54AC75-2183-8C48-97F8-967667EB883F}" type="slidenum">
              <a:rPr lang="en-US" sz="1200" smtClean="0"/>
              <a:pPr>
                <a:defRPr/>
              </a:pPr>
              <a:t>8</a:t>
            </a:fld>
            <a:endParaRPr lang="en-US" sz="1200"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21.3 Electron micrograph of a liver cell. </a:t>
            </a:r>
            <a:r>
              <a:rPr lang="en-US" sz="1200" b="0" i="0" u="none" strike="noStrike" kern="1200" baseline="0" dirty="0">
                <a:solidFill>
                  <a:schemeClr val="tx1"/>
                </a:solidFill>
                <a:latin typeface="+mn-lt"/>
                <a:ea typeface="+mn-ea"/>
                <a:cs typeface="+mn-cs"/>
              </a:rPr>
              <a:t>The dark particles in the cytoplasm are glycogen granules. [Courtesy of Dr. George Palade.]</a:t>
            </a:r>
            <a:endParaRPr lang="en-US" dirty="0">
              <a:cs typeface="+mn-cs"/>
            </a:endParaRPr>
          </a:p>
        </p:txBody>
      </p:sp>
    </p:spTree>
    <p:extLst>
      <p:ext uri="{BB962C8B-B14F-4D97-AF65-F5344CB8AC3E}">
        <p14:creationId xmlns:p14="http://schemas.microsoft.com/office/powerpoint/2010/main" val="126677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6E310986-3DF2-1C44-BDDA-DDC8F1BEFB19}" type="slidenum">
              <a:rPr lang="en-US" sz="1200" smtClean="0"/>
              <a:pPr>
                <a:defRPr/>
              </a:pPr>
              <a:t>10</a:t>
            </a:fld>
            <a:endParaRPr lang="en-US" sz="1200"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21.4 Fates of glucose 6-phosphate. </a:t>
            </a:r>
            <a:r>
              <a:rPr lang="en-US" sz="1200" b="0" i="0" u="none" strike="noStrike" kern="1200" baseline="0" dirty="0">
                <a:solidFill>
                  <a:schemeClr val="tx1"/>
                </a:solidFill>
                <a:latin typeface="+mn-lt"/>
                <a:ea typeface="+mn-ea"/>
                <a:cs typeface="+mn-cs"/>
              </a:rPr>
              <a:t>Glucose 6-phosphate derived from glycogen can (1) be used as a fuel for anaerobic or aerobic metabolism as in, for instance, muscle; (2) be converted into free glucose in the liver and subsequently released into the blood; (3) be processed by the pentose phosphate pathway to generate NADPH or ribose in a variety of tissues.</a:t>
            </a:r>
            <a:endParaRPr lang="en-US" dirty="0"/>
          </a:p>
        </p:txBody>
      </p:sp>
    </p:spTree>
    <p:extLst>
      <p:ext uri="{BB962C8B-B14F-4D97-AF65-F5344CB8AC3E}">
        <p14:creationId xmlns:p14="http://schemas.microsoft.com/office/powerpoint/2010/main" val="324980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354547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A62BDEE9-8778-DA4D-925B-DE1EFCEC5914}" type="slidenum">
              <a:rPr lang="en-US" sz="1200" smtClean="0"/>
              <a:pPr>
                <a:defRPr/>
              </a:pPr>
              <a:t>14</a:t>
            </a:fld>
            <a:endParaRPr lang="en-US" sz="1200"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21.5 Structure of glycogen phosphorylase.</a:t>
            </a:r>
            <a:r>
              <a:rPr lang="en-US" sz="1200" b="0" i="0" u="none" strike="noStrike" kern="1200" baseline="0" dirty="0">
                <a:solidFill>
                  <a:schemeClr val="tx1"/>
                </a:solidFill>
                <a:latin typeface="+mn-lt"/>
                <a:ea typeface="+mn-ea"/>
                <a:cs typeface="+mn-cs"/>
              </a:rPr>
              <a:t> This enzyme forms a homodimer: one subunit is shown in white and the other in yellow. Each catalytic site includes a pyridoxal phosphate (PLP) group, linked to lysine 680 of the enzyme. The binding site for the phosphate (P</a:t>
            </a:r>
            <a:r>
              <a:rPr lang="en-US" sz="1200" b="0" i="0" u="none" strike="noStrike" kern="1200" baseline="-2500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substrate is shown.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catalytic site lies between the C-terminal domain and the glycogen-binding site. A narrow crevice, which binds four or five glucose units of glycogen, connects the two sites. The separation of the sites allows the catalytic site to phosphorolyze several glucose units before the enzyme must rebind the glycogen substrate. [Drawn from 1NOI.pdb.]</a:t>
            </a:r>
            <a:endParaRPr lang="en-US" dirty="0"/>
          </a:p>
        </p:txBody>
      </p:sp>
    </p:spTree>
    <p:extLst>
      <p:ext uri="{BB962C8B-B14F-4D97-AF65-F5344CB8AC3E}">
        <p14:creationId xmlns:p14="http://schemas.microsoft.com/office/powerpoint/2010/main" val="271454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2784345-DEAC-8E4B-BA73-1A0E246A4DFD}" type="slidenum">
              <a:rPr lang="en-US" sz="1200" smtClean="0"/>
              <a:pPr>
                <a:defRPr/>
              </a:pPr>
              <a:t>15</a:t>
            </a:fld>
            <a:endParaRPr lang="en-US" sz="1200"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sz="1200" b="1" i="0" u="none" strike="noStrike" kern="1200" baseline="0" dirty="0">
                <a:solidFill>
                  <a:schemeClr val="tx1"/>
                </a:solidFill>
                <a:latin typeface="+mn-lt"/>
                <a:ea typeface="+mn-ea"/>
                <a:cs typeface="+mn-cs"/>
              </a:rPr>
              <a:t>FIGURE 21.6 PLP–Schiff-base linkage.</a:t>
            </a:r>
            <a:r>
              <a:rPr lang="en-US" sz="1200" b="0" i="0" u="none" strike="noStrike" kern="1200" baseline="0" dirty="0">
                <a:solidFill>
                  <a:schemeClr val="tx1"/>
                </a:solidFill>
                <a:latin typeface="+mn-lt"/>
                <a:ea typeface="+mn-ea"/>
                <a:cs typeface="+mn-cs"/>
              </a:rPr>
              <a:t> A pyridoxal phosphate (PLP) group (red) forms a Schiff base with a lysine residue (blue) at the active site of phosphorylase, where it functions as a general acid–base catalyst.</a:t>
            </a:r>
            <a:endParaRPr lang="en-US" dirty="0"/>
          </a:p>
        </p:txBody>
      </p:sp>
    </p:spTree>
    <p:extLst>
      <p:ext uri="{BB962C8B-B14F-4D97-AF65-F5344CB8AC3E}">
        <p14:creationId xmlns:p14="http://schemas.microsoft.com/office/powerpoint/2010/main" val="369701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855694"/>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lvl1pPr>
              <a:defRPr>
                <a:latin typeface="Arial" pitchFamily="34" charset="0"/>
                <a:cs typeface="Arial" pitchFamily="34" charset="0"/>
              </a:defRPr>
            </a:lvl1pPr>
          </a:lstStyle>
          <a:p>
            <a:endParaRPr lang="en-US" dirty="0"/>
          </a:p>
        </p:txBody>
      </p:sp>
      <p:sp>
        <p:nvSpPr>
          <p:cNvPr id="10" name="Picture Placeholder 9"/>
          <p:cNvSpPr>
            <a:spLocks noGrp="1"/>
          </p:cNvSpPr>
          <p:nvPr>
            <p:ph type="pic" sz="quarter" idx="14"/>
          </p:nvPr>
        </p:nvSpPr>
        <p:spPr>
          <a:xfrm>
            <a:off x="4505325" y="3590925"/>
            <a:ext cx="4087813" cy="806450"/>
          </a:xfrm>
        </p:spPr>
        <p:txBody>
          <a:bodyPr/>
          <a:lstStyle>
            <a:lvl1pPr>
              <a:defRPr>
                <a:latin typeface="Arial" pitchFamily="34" charset="0"/>
                <a:cs typeface="Arial" pitchFamily="34" charset="0"/>
              </a:defRPr>
            </a:lvl1pPr>
          </a:lstStyle>
          <a:p>
            <a:endParaRPr lang="en-US" dirty="0"/>
          </a:p>
        </p:txBody>
      </p:sp>
      <p:sp>
        <p:nvSpPr>
          <p:cNvPr id="12" name="Table Placeholder 11"/>
          <p:cNvSpPr>
            <a:spLocks noGrp="1"/>
          </p:cNvSpPr>
          <p:nvPr>
            <p:ph type="tbl" sz="quarter" idx="15"/>
          </p:nvPr>
        </p:nvSpPr>
        <p:spPr>
          <a:xfrm>
            <a:off x="2138363" y="4572281"/>
            <a:ext cx="3979862" cy="739775"/>
          </a:xfrm>
        </p:spPr>
        <p:txBody>
          <a:bodyPr/>
          <a:lstStyle>
            <a:lvl1pPr>
              <a:defRPr>
                <a:latin typeface="Arial" pitchFamily="34" charset="0"/>
                <a:cs typeface="Arial" pitchFamily="34" charset="0"/>
              </a:defRPr>
            </a:lvl1pPr>
          </a:lstStyle>
          <a:p>
            <a:endParaRPr lang="en-US" dirty="0"/>
          </a:p>
        </p:txBody>
      </p:sp>
      <p:sp>
        <p:nvSpPr>
          <p:cNvPr id="14" name="Content Placeholder 13"/>
          <p:cNvSpPr>
            <a:spLocks noGrp="1"/>
          </p:cNvSpPr>
          <p:nvPr>
            <p:ph sz="quarter" idx="16"/>
          </p:nvPr>
        </p:nvSpPr>
        <p:spPr>
          <a:xfrm>
            <a:off x="457200" y="4613556"/>
            <a:ext cx="8229600" cy="698500"/>
          </a:xfrm>
        </p:spPr>
        <p:txBody>
          <a:bodyPr/>
          <a:lstStyle>
            <a:lvl1pPr>
              <a:defRPr>
                <a:latin typeface="Arial" pitchFamily="34" charset="0"/>
                <a:cs typeface="Arial" pitchFamily="34" charset="0"/>
              </a:defRPr>
            </a:lvl1pPr>
            <a:lvl2pPr>
              <a:defRPr/>
            </a:lvl2pPr>
            <a:lvl3pPr>
              <a:defRPr>
                <a:latin typeface="Arial" pitchFamily="34" charset="0"/>
                <a:cs typeface="Arial" pitchFamily="34" charset="0"/>
              </a:defRPr>
            </a:lvl3pPr>
            <a:lvl4pPr>
              <a:defRPr/>
            </a:lvl4pPr>
            <a:lvl5pPr>
              <a:defRPr/>
            </a:lvl5pPr>
          </a:lstStyle>
          <a:p>
            <a:pPr lvl="0"/>
            <a:endParaRPr lang="en-US" dirty="0"/>
          </a:p>
        </p:txBody>
      </p:sp>
      <p:sp>
        <p:nvSpPr>
          <p:cNvPr id="9" name="Picture Placeholder 8"/>
          <p:cNvSpPr>
            <a:spLocks noGrp="1"/>
          </p:cNvSpPr>
          <p:nvPr>
            <p:ph type="pic" sz="quarter" idx="17"/>
          </p:nvPr>
        </p:nvSpPr>
        <p:spPr>
          <a:xfrm>
            <a:off x="6797675" y="4770438"/>
            <a:ext cx="1889125" cy="703262"/>
          </a:xfrm>
        </p:spPr>
        <p:txBody>
          <a:bodyPr/>
          <a:lstStyle>
            <a:lvl1pPr>
              <a:defRPr>
                <a:latin typeface="Arial" pitchFamily="34" charset="0"/>
                <a:cs typeface="Arial" pitchFamily="34" charset="0"/>
              </a:defRPr>
            </a:lvl1pPr>
          </a:lstStyle>
          <a:p>
            <a:endParaRPr lang="en-US" dirty="0"/>
          </a:p>
        </p:txBody>
      </p:sp>
      <p:sp>
        <p:nvSpPr>
          <p:cNvPr id="13" name="Content Placeholder 12"/>
          <p:cNvSpPr>
            <a:spLocks noGrp="1"/>
          </p:cNvSpPr>
          <p:nvPr>
            <p:ph sz="quarter" idx="18"/>
          </p:nvPr>
        </p:nvSpPr>
        <p:spPr>
          <a:xfrm>
            <a:off x="464036" y="5565570"/>
            <a:ext cx="8056558" cy="67151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Tree>
    <p:extLst>
      <p:ext uri="{BB962C8B-B14F-4D97-AF65-F5344CB8AC3E}">
        <p14:creationId xmlns:p14="http://schemas.microsoft.com/office/powerpoint/2010/main" val="316509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069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378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52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42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73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873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11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546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141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249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4/30/2019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02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4/30/2019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4/30/2019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144383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21</a:t>
            </a:r>
            <a:endParaRPr lang="en-US" altLang="en-US" sz="3600" b="1" dirty="0" smtClean="0">
              <a:solidFill>
                <a:srgbClr val="843C0C"/>
              </a:solidFill>
            </a:endParaRPr>
          </a:p>
          <a:p>
            <a:pPr defTabSz="914400">
              <a:buFontTx/>
              <a:buNone/>
            </a:pPr>
            <a:r>
              <a:rPr lang="en-US" altLang="en-US" sz="2800" b="1" dirty="0" smtClean="0">
                <a:solidFill>
                  <a:srgbClr val="843C0C"/>
                </a:solidFill>
              </a:rPr>
              <a:t>Glycogen Metabolism</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dirty="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923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Fates of </a:t>
            </a:r>
            <a:r>
              <a:rPr lang="en-US" dirty="0" smtClean="0">
                <a:solidFill>
                  <a:srgbClr val="843C0C"/>
                </a:solidFill>
                <a:latin typeface="Arial" pitchFamily="34" charset="0"/>
                <a:cs typeface="Arial" pitchFamily="34" charset="0"/>
              </a:rPr>
              <a:t>Glucose </a:t>
            </a:r>
            <a:r>
              <a:rPr lang="en-US" dirty="0">
                <a:solidFill>
                  <a:srgbClr val="843C0C"/>
                </a:solidFill>
                <a:latin typeface="Arial" pitchFamily="34" charset="0"/>
                <a:cs typeface="Arial" pitchFamily="34" charset="0"/>
              </a:rPr>
              <a:t>6-phosphate</a:t>
            </a:r>
          </a:p>
        </p:txBody>
      </p:sp>
      <p:pic>
        <p:nvPicPr>
          <p:cNvPr id="11" name="Picture 2" descr="A schematic diagram shows three fates of glucose 6 phosphate. The diagram is as follows. Glycogen gives Glycogen n minus 1, and glycogen in the presence of glycogen phosphorylase gives Glucose 1-phosphate. Further, Glucose 1-phosphate in the presence of Phophoglucomutase gives Glucose 6-phosphate. Further, Glucose 6-phosphate is used as fuel in the muscle and brain and undergoes glycolysis to produce pyruvate that further gives lactate, and C O 2 + H 2 O.  Glucose 6-phosphate is converted into free glucose in the liver in the presence of Glucose 6-phosphatase. The glucose formed is further released into the blood for use by other tissues. Glucose 6-phosphate, when processed by a pentose Phosphate pathway, generates N A D P H, and ribo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62080" y="1597786"/>
            <a:ext cx="6095496" cy="484869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159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Glycogen </a:t>
            </a:r>
            <a:r>
              <a:rPr lang="en-US" dirty="0" smtClean="0">
                <a:solidFill>
                  <a:srgbClr val="843C0C"/>
                </a:solidFill>
                <a:latin typeface="Arial" pitchFamily="34" charset="0"/>
                <a:cs typeface="Arial" pitchFamily="34" charset="0"/>
              </a:rPr>
              <a:t>Metabolism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the Regulated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elease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Storage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Glucose </a:t>
            </a:r>
            <a:r>
              <a:rPr lang="en-US" dirty="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2/2</a:t>
            </a:r>
            <a:r>
              <a:rPr lang="en-US" dirty="0">
                <a:solidFill>
                  <a:srgbClr val="843C0C"/>
                </a:solidFill>
                <a:latin typeface="Arial" pitchFamily="34" charset="0"/>
                <a:cs typeface="Arial" pitchFamily="34" charset="0"/>
              </a:rPr>
              <a:t>)</a:t>
            </a:r>
          </a:p>
        </p:txBody>
      </p:sp>
      <p:sp>
        <p:nvSpPr>
          <p:cNvPr id="4" name="Content Placeholder 3"/>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Glycogen synthesis requires an activated form of glucose, uridine diphosphate glucose (UDP-glucose), formed by the reaction of UTP and glucose 1-phosphate.</a:t>
            </a:r>
          </a:p>
          <a:p>
            <a:pPr>
              <a:spcAft>
                <a:spcPts val="1200"/>
              </a:spcAft>
            </a:pPr>
            <a:r>
              <a:rPr lang="en-US" sz="2600" dirty="0">
                <a:latin typeface="Arial" pitchFamily="34" charset="0"/>
                <a:cs typeface="Arial" pitchFamily="34" charset="0"/>
              </a:rPr>
              <a:t>Glycogen must be remodeled to allow continued synthesis.</a:t>
            </a:r>
          </a:p>
          <a:p>
            <a:pPr>
              <a:spcAft>
                <a:spcPts val="1200"/>
              </a:spcAft>
            </a:pPr>
            <a:r>
              <a:rPr lang="en-US" sz="2600" dirty="0">
                <a:latin typeface="Arial" pitchFamily="34" charset="0"/>
                <a:cs typeface="Arial" pitchFamily="34" charset="0"/>
              </a:rPr>
              <a:t>Glycogen degradation and synthesis are reciprocally regulated.</a:t>
            </a:r>
          </a:p>
        </p:txBody>
      </p:sp>
    </p:spTree>
    <p:extLst>
      <p:ext uri="{BB962C8B-B14F-4D97-AF65-F5344CB8AC3E}">
        <p14:creationId xmlns:p14="http://schemas.microsoft.com/office/powerpoint/2010/main" val="82842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43C0C"/>
                </a:solidFill>
                <a:latin typeface="Arial" pitchFamily="34" charset="0"/>
                <a:cs typeface="Arial" pitchFamily="34" charset="0"/>
              </a:rPr>
              <a:t>Section 21.1 </a:t>
            </a:r>
            <a:r>
              <a:rPr lang="en-US" dirty="0">
                <a:solidFill>
                  <a:srgbClr val="843C0C"/>
                </a:solidFill>
                <a:latin typeface="Arial" pitchFamily="34" charset="0"/>
                <a:cs typeface="Arial" pitchFamily="34" charset="0"/>
              </a:rPr>
              <a:t>Glycogen Breakdown Requires the Interplay of Several Enzymes</a:t>
            </a:r>
          </a:p>
        </p:txBody>
      </p:sp>
      <p:sp>
        <p:nvSpPr>
          <p:cNvPr id="3" name="Content Placeholder 2"/>
          <p:cNvSpPr>
            <a:spLocks noGrp="1"/>
          </p:cNvSpPr>
          <p:nvPr>
            <p:ph idx="1"/>
          </p:nvPr>
        </p:nvSpPr>
        <p:spPr>
          <a:xfrm>
            <a:off x="457200" y="1600201"/>
            <a:ext cx="8229600" cy="1571624"/>
          </a:xfrm>
        </p:spPr>
        <p:txBody>
          <a:bodyPr>
            <a:normAutofit/>
          </a:bodyPr>
          <a:lstStyle/>
          <a:p>
            <a:pPr>
              <a:spcBef>
                <a:spcPts val="624"/>
              </a:spcBef>
              <a:spcAft>
                <a:spcPts val="1200"/>
              </a:spcAft>
            </a:pPr>
            <a:r>
              <a:rPr lang="en-US" sz="2000" dirty="0">
                <a:latin typeface="Arial" pitchFamily="34" charset="0"/>
                <a:cs typeface="Arial" pitchFamily="34" charset="0"/>
              </a:rPr>
              <a:t>Glycogen phosphorylase degrades glycogen from the </a:t>
            </a:r>
            <a:r>
              <a:rPr lang="en-US" sz="2000" dirty="0" err="1">
                <a:latin typeface="Arial" pitchFamily="34" charset="0"/>
                <a:cs typeface="Arial" pitchFamily="34" charset="0"/>
              </a:rPr>
              <a:t>nonreducing</a:t>
            </a:r>
            <a:r>
              <a:rPr lang="en-US" sz="2000" dirty="0">
                <a:latin typeface="Arial" pitchFamily="34" charset="0"/>
                <a:cs typeface="Arial" pitchFamily="34" charset="0"/>
              </a:rPr>
              <a:t> ends of the molecule.</a:t>
            </a:r>
          </a:p>
          <a:p>
            <a:pPr>
              <a:spcBef>
                <a:spcPts val="624"/>
              </a:spcBef>
              <a:spcAft>
                <a:spcPts val="1200"/>
              </a:spcAft>
            </a:pPr>
            <a:r>
              <a:rPr lang="en-US" sz="2000" dirty="0">
                <a:latin typeface="Arial" pitchFamily="34" charset="0"/>
                <a:cs typeface="Arial" pitchFamily="34" charset="0"/>
              </a:rPr>
              <a:t>The phosphorylase catalyzes a phosphorolysis reaction that yields glucose 1-phosphate.</a:t>
            </a:r>
          </a:p>
        </p:txBody>
      </p:sp>
      <p:pic>
        <p:nvPicPr>
          <p:cNvPr id="13" name="Picture Placeholder 12" descr="A reversible reaction shows Glycogen (n residues) + P sub i gives glucose 1 phosphate + glycogen (n minus 1 residues)."/>
          <p:cNvPicPr>
            <a:picLocks noGrp="1" noChangeAspect="1"/>
          </p:cNvPicPr>
          <p:nvPr>
            <p:ph type="pic" sz="quarter" idx="13"/>
          </p:nvPr>
        </p:nvPicPr>
        <p:blipFill>
          <a:blip r:embed="rId2"/>
          <a:stretch>
            <a:fillRect/>
          </a:stretch>
        </p:blipFill>
        <p:spPr>
          <a:xfrm>
            <a:off x="2557665" y="3314705"/>
            <a:ext cx="4788218" cy="586740"/>
          </a:xfrm>
          <a:prstGeom prst="rect">
            <a:avLst/>
          </a:prstGeom>
          <a:noFill/>
          <a:ln>
            <a:noFill/>
          </a:ln>
        </p:spPr>
      </p:pic>
      <p:sp>
        <p:nvSpPr>
          <p:cNvPr id="8" name="Content Placeholder 7"/>
          <p:cNvSpPr>
            <a:spLocks noGrp="1"/>
          </p:cNvSpPr>
          <p:nvPr>
            <p:ph sz="quarter" idx="16"/>
          </p:nvPr>
        </p:nvSpPr>
        <p:spPr>
          <a:xfrm>
            <a:off x="457200" y="4042036"/>
            <a:ext cx="8229600" cy="698500"/>
          </a:xfrm>
        </p:spPr>
        <p:txBody>
          <a:bodyPr>
            <a:noAutofit/>
          </a:bodyPr>
          <a:lstStyle/>
          <a:p>
            <a:r>
              <a:rPr lang="en-US" sz="2000" dirty="0"/>
              <a:t>Glucose 1-phosphate is converted to glucose 6-phosphate by </a:t>
            </a:r>
            <a:r>
              <a:rPr lang="en-US" sz="2000" dirty="0" err="1"/>
              <a:t>phosphoglucomutase</a:t>
            </a:r>
            <a:r>
              <a:rPr lang="en-US" sz="2000" dirty="0"/>
              <a:t>; no ATP is expended.</a:t>
            </a:r>
          </a:p>
        </p:txBody>
      </p:sp>
      <p:pic>
        <p:nvPicPr>
          <p:cNvPr id="12" name="Picture 2" descr="A reversible reaction shows Glycogen (n residues) on addition of highlighted H P O 4 2 minus results in the formation of Glucose 1 phosphate and Glycogen (n minus 1 residues). The Glucose 1 phosphate has a highlighted O P O 3 2 minus group substituen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063244" y="4943372"/>
            <a:ext cx="5536323" cy="16170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6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Mechanism: Pyridoxal </a:t>
            </a:r>
            <a:r>
              <a:rPr lang="en-US" sz="3200" dirty="0" smtClean="0">
                <a:solidFill>
                  <a:srgbClr val="843C0C"/>
                </a:solidFill>
                <a:latin typeface="Arial" pitchFamily="34" charset="0"/>
                <a:cs typeface="Arial" pitchFamily="34" charset="0"/>
              </a:rPr>
              <a:t>Phosphate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articipates </a:t>
            </a:r>
            <a:r>
              <a:rPr lang="en-US" sz="3200" dirty="0">
                <a:solidFill>
                  <a:srgbClr val="843C0C"/>
                </a:solidFill>
                <a:latin typeface="Arial" pitchFamily="34" charset="0"/>
                <a:cs typeface="Arial" pitchFamily="34" charset="0"/>
              </a:rPr>
              <a:t>in the </a:t>
            </a:r>
            <a:r>
              <a:rPr lang="en-US" sz="3200" dirty="0" err="1">
                <a:solidFill>
                  <a:srgbClr val="843C0C"/>
                </a:solidFill>
                <a:latin typeface="Arial" pitchFamily="34" charset="0"/>
                <a:cs typeface="Arial" pitchFamily="34" charset="0"/>
              </a:rPr>
              <a:t>P</a:t>
            </a:r>
            <a:r>
              <a:rPr lang="en-US" sz="3200" dirty="0" err="1" smtClean="0">
                <a:solidFill>
                  <a:srgbClr val="843C0C"/>
                </a:solidFill>
                <a:latin typeface="Arial" pitchFamily="34" charset="0"/>
                <a:cs typeface="Arial" pitchFamily="34" charset="0"/>
              </a:rPr>
              <a:t>hosphorolytic</a:t>
            </a:r>
            <a:r>
              <a:rPr lang="en-US" sz="3200" dirty="0" smtClean="0">
                <a:solidFill>
                  <a:srgbClr val="843C0C"/>
                </a:solidFill>
                <a:latin typeface="Arial" pitchFamily="34" charset="0"/>
                <a:cs typeface="Arial" pitchFamily="34" charset="0"/>
              </a:rPr>
              <a:t> Cleavage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Glycogen</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777429"/>
            <a:ext cx="8229600" cy="4348734"/>
          </a:xfrm>
        </p:spPr>
        <p:txBody>
          <a:bodyPr>
            <a:normAutofit lnSpcReduction="10000"/>
          </a:bodyPr>
          <a:lstStyle/>
          <a:p>
            <a:pPr>
              <a:spcBef>
                <a:spcPts val="624"/>
              </a:spcBef>
              <a:spcAft>
                <a:spcPts val="1200"/>
              </a:spcAft>
            </a:pPr>
            <a:r>
              <a:rPr lang="en-US" dirty="0">
                <a:latin typeface="Arial" pitchFamily="34" charset="0"/>
                <a:cs typeface="Arial" pitchFamily="34" charset="0"/>
              </a:rPr>
              <a:t>Glycogen </a:t>
            </a:r>
            <a:r>
              <a:rPr lang="en-US" dirty="0" err="1">
                <a:latin typeface="Arial" pitchFamily="34" charset="0"/>
                <a:cs typeface="Arial" pitchFamily="34" charset="0"/>
              </a:rPr>
              <a:t>phosphorylase</a:t>
            </a:r>
            <a:r>
              <a:rPr lang="en-US" dirty="0">
                <a:latin typeface="Arial" pitchFamily="34" charset="0"/>
                <a:cs typeface="Arial" pitchFamily="34" charset="0"/>
              </a:rPr>
              <a:t> requires </a:t>
            </a:r>
            <a:r>
              <a:rPr lang="en-US" dirty="0" err="1">
                <a:latin typeface="Arial" pitchFamily="34" charset="0"/>
                <a:cs typeface="Arial" pitchFamily="34" charset="0"/>
              </a:rPr>
              <a:t>pyridoxal</a:t>
            </a:r>
            <a:r>
              <a:rPr lang="en-US" dirty="0">
                <a:latin typeface="Arial" pitchFamily="34" charset="0"/>
                <a:cs typeface="Arial" pitchFamily="34" charset="0"/>
              </a:rPr>
              <a:t> phosphate (PLP) as a cofactor. PLP forms a Schiff base with a lysine residue at the active site of the </a:t>
            </a:r>
            <a:r>
              <a:rPr lang="en-US" dirty="0" err="1">
                <a:latin typeface="Arial" pitchFamily="34" charset="0"/>
                <a:cs typeface="Arial" pitchFamily="34" charset="0"/>
              </a:rPr>
              <a:t>phosphorylase</a:t>
            </a:r>
            <a:r>
              <a:rPr lang="en-US" dirty="0">
                <a:latin typeface="Arial" pitchFamily="34" charset="0"/>
                <a:cs typeface="Arial" pitchFamily="34" charset="0"/>
              </a:rPr>
              <a:t>.</a:t>
            </a:r>
          </a:p>
          <a:p>
            <a:pPr>
              <a:spcBef>
                <a:spcPts val="624"/>
              </a:spcBef>
              <a:spcAft>
                <a:spcPts val="1200"/>
              </a:spcAft>
            </a:pPr>
            <a:r>
              <a:rPr lang="en-US" dirty="0">
                <a:latin typeface="Arial" pitchFamily="34" charset="0"/>
                <a:cs typeface="Arial" pitchFamily="34" charset="0"/>
              </a:rPr>
              <a:t>The phosphate substrate promotes cleavage of an α-1,4-linkage in glycogen by donating a proton to the departing glucose.</a:t>
            </a:r>
          </a:p>
          <a:p>
            <a:pPr>
              <a:spcBef>
                <a:spcPts val="624"/>
              </a:spcBef>
              <a:spcAft>
                <a:spcPts val="1200"/>
              </a:spcAft>
            </a:pPr>
            <a:r>
              <a:rPr lang="en-US" dirty="0">
                <a:latin typeface="Arial" pitchFamily="34" charset="0"/>
                <a:cs typeface="Arial" pitchFamily="34" charset="0"/>
              </a:rPr>
              <a:t>This results in the formation of a carbocation intermediate.</a:t>
            </a:r>
          </a:p>
          <a:p>
            <a:pPr>
              <a:spcBef>
                <a:spcPts val="624"/>
              </a:spcBef>
              <a:spcAft>
                <a:spcPts val="1200"/>
              </a:spcAft>
            </a:pPr>
            <a:r>
              <a:rPr lang="en-US" dirty="0">
                <a:latin typeface="Arial" pitchFamily="34" charset="0"/>
                <a:cs typeface="Arial" pitchFamily="34" charset="0"/>
              </a:rPr>
              <a:t>The carbocation and phosphate combine to form glucose 1-phosphate.</a:t>
            </a:r>
          </a:p>
        </p:txBody>
      </p:sp>
    </p:spTree>
    <p:extLst>
      <p:ext uri="{BB962C8B-B14F-4D97-AF65-F5344CB8AC3E}">
        <p14:creationId xmlns:p14="http://schemas.microsoft.com/office/powerpoint/2010/main" val="1587674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Structure of </a:t>
            </a:r>
            <a:r>
              <a:rPr lang="en-US" dirty="0" smtClean="0">
                <a:solidFill>
                  <a:srgbClr val="843C0C"/>
                </a:solidFill>
                <a:latin typeface="Arial" pitchFamily="34" charset="0"/>
                <a:cs typeface="Arial" pitchFamily="34" charset="0"/>
              </a:rPr>
              <a:t>Glycogen </a:t>
            </a:r>
            <a:r>
              <a:rPr lang="en-US" dirty="0">
                <a:solidFill>
                  <a:srgbClr val="843C0C"/>
                </a:solidFill>
              </a:rPr>
              <a:t>P</a:t>
            </a:r>
            <a:r>
              <a:rPr lang="en-US" dirty="0" smtClean="0">
                <a:solidFill>
                  <a:srgbClr val="843C0C"/>
                </a:solidFill>
                <a:latin typeface="Arial" pitchFamily="34" charset="0"/>
                <a:cs typeface="Arial" pitchFamily="34" charset="0"/>
              </a:rPr>
              <a:t>hosphorylase</a:t>
            </a:r>
            <a:endParaRPr lang="en-US" dirty="0">
              <a:solidFill>
                <a:srgbClr val="843C0C"/>
              </a:solidFill>
              <a:latin typeface="Arial" pitchFamily="34" charset="0"/>
              <a:cs typeface="Arial" pitchFamily="34" charset="0"/>
            </a:endParaRPr>
          </a:p>
        </p:txBody>
      </p:sp>
      <p:pic>
        <p:nvPicPr>
          <p:cNvPr id="11" name="Picture 2" descr="The structure of glycogen phosphorylase is shown. An illustration on the left shows a homodimer representing the structure of glycogen phosphorylase. Structure resembling chains of beads in the upper and lower side of the homodimer are labeled as Catalytic sites. The top left and lower right sides of the homodimer are labeled as Glycogen binding site. The region slightly below the center on the right is labeled as N terminal domain. The region on the lower right is labeled as C terminal domain. An illustration on the right shows the binding site of phosphate (P sub i) substrate. The P sub i is placed at the center, which is attached on the right side to L y s 568. Below this, there is A r g 569. L y s 568 and A r g 569 are not attached to each other. The top left side of P sub i is attached to a pyridoxal phosphate group that is further attached to L y s 680. The P sub i at the lower left is attached to G l y 135, which is further attached to G l y 134."/>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744845" y="1692799"/>
            <a:ext cx="7674503" cy="45711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11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PLP–Schiff-base </a:t>
            </a:r>
            <a:r>
              <a:rPr lang="en-US" dirty="0" smtClean="0">
                <a:solidFill>
                  <a:srgbClr val="843C0C"/>
                </a:solidFill>
                <a:latin typeface="Arial" pitchFamily="34" charset="0"/>
                <a:cs typeface="Arial" pitchFamily="34" charset="0"/>
              </a:rPr>
              <a:t>Linkage</a:t>
            </a:r>
            <a:endParaRPr lang="en-US" dirty="0">
              <a:solidFill>
                <a:srgbClr val="843C0C"/>
              </a:solidFill>
              <a:latin typeface="Arial" pitchFamily="34" charset="0"/>
              <a:cs typeface="Arial" pitchFamily="34" charset="0"/>
            </a:endParaRPr>
          </a:p>
        </p:txBody>
      </p:sp>
      <p:sp>
        <p:nvSpPr>
          <p:cNvPr id="5" name="Content Placeholder 4"/>
          <p:cNvSpPr>
            <a:spLocks noGrp="1"/>
          </p:cNvSpPr>
          <p:nvPr>
            <p:ph idx="1"/>
          </p:nvPr>
        </p:nvSpPr>
        <p:spPr>
          <a:xfrm>
            <a:off x="457200" y="1600201"/>
            <a:ext cx="8229600" cy="1485899"/>
          </a:xfrm>
        </p:spPr>
        <p:txBody>
          <a:bodyPr>
            <a:normAutofit/>
          </a:bodyPr>
          <a:lstStyle/>
          <a:p>
            <a:pPr>
              <a:spcBef>
                <a:spcPts val="624"/>
              </a:spcBef>
              <a:spcAft>
                <a:spcPts val="1200"/>
              </a:spcAft>
            </a:pPr>
            <a:r>
              <a:rPr lang="en-US" dirty="0">
                <a:latin typeface="Arial" pitchFamily="34" charset="0"/>
                <a:cs typeface="Arial" pitchFamily="34" charset="0"/>
              </a:rPr>
              <a:t>Schiff bases are also called imines.</a:t>
            </a:r>
          </a:p>
          <a:p>
            <a:pPr>
              <a:spcBef>
                <a:spcPts val="624"/>
              </a:spcBef>
              <a:spcAft>
                <a:spcPts val="1200"/>
              </a:spcAft>
            </a:pPr>
            <a:r>
              <a:rPr lang="en-US" dirty="0">
                <a:latin typeface="Arial" pitchFamily="34" charset="0"/>
                <a:cs typeface="Arial" pitchFamily="34" charset="0"/>
              </a:rPr>
              <a:t>A Schiff base is formed by the reaction of a primary amine with an aldehyde or a ketone.</a:t>
            </a:r>
          </a:p>
        </p:txBody>
      </p:sp>
      <p:pic>
        <p:nvPicPr>
          <p:cNvPr id="11" name="Picture 2" descr="PLP–Schiff-base linkage.&#10;A Pyridoxal phosphate group forms a Schiff base with a Lysine residue. The Pyridoxal phosphate group has a benzene ring with position 1 in the clockwise direction attached to H C N, position 2 attached to O H, position 3  attached to C H 3, positive N H attached at the center of position 4, and P O 4 2 minus attached at the position 6. The nitrogen at position 1 is further attached to 3 carbons joined adjacently. The third carbon is further attached to fourth carbon which is attached to H and to C O C. This fourth carbon is further attached to N H. The C double bond N of the Pyridoxal phosphate group and Lysine is labeled as Schiff base linka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14562" y="3357562"/>
            <a:ext cx="4480190" cy="320013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47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Phosphorylase </a:t>
            </a:r>
            <a:r>
              <a:rPr lang="en-US" dirty="0" smtClean="0">
                <a:solidFill>
                  <a:srgbClr val="843C0C"/>
                </a:solidFill>
                <a:latin typeface="Arial" pitchFamily="34" charset="0"/>
                <a:cs typeface="Arial" pitchFamily="34" charset="0"/>
              </a:rPr>
              <a:t>Mechanism</a:t>
            </a:r>
            <a:endParaRPr lang="en-US" dirty="0">
              <a:solidFill>
                <a:srgbClr val="843C0C"/>
              </a:solidFill>
              <a:latin typeface="Arial" pitchFamily="34" charset="0"/>
              <a:cs typeface="Arial" pitchFamily="34" charset="0"/>
            </a:endParaRPr>
          </a:p>
        </p:txBody>
      </p:sp>
      <p:pic>
        <p:nvPicPr>
          <p:cNvPr id="11" name="Picture 2" descr="A reversible reaction shows the mechanism of Phosphorylase. A bound H P O 4 2 minus group favors the cleavage of the glycosidic bond by donating a proton to the C 4 oxygen of the departing glycosyl group. The glycosyl group is presented in the chair form. One oxygen atom of H P O 4 2 minus is further attached to one H of P L P. This reaction results in the formation of a carbonium ion and is favored by the transfer of a proton from the protonated phosphate group of the bound pyridoxal phosphate (P L P) group. The H O R group gets removed and the carbonium ion and the orthophosphate combine to form glucose 1-phosph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43166" y="2070527"/>
            <a:ext cx="8276179" cy="37318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619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A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ebranching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 also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Needed </a:t>
            </a:r>
            <a:r>
              <a:rPr lang="en-US" dirty="0">
                <a:solidFill>
                  <a:srgbClr val="843C0C"/>
                </a:solidFill>
                <a:latin typeface="Arial" pitchFamily="34" charset="0"/>
                <a:cs typeface="Arial" pitchFamily="34" charset="0"/>
              </a:rPr>
              <a:t>for the </a:t>
            </a:r>
            <a:r>
              <a:rPr lang="en-US" dirty="0" smtClean="0">
                <a:solidFill>
                  <a:srgbClr val="843C0C"/>
                </a:solidFill>
                <a:latin typeface="Arial" pitchFamily="34" charset="0"/>
                <a:cs typeface="Arial" pitchFamily="34" charset="0"/>
              </a:rPr>
              <a:t>Breakdown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Glycogen</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lstStyle/>
          <a:p>
            <a:pPr>
              <a:spcBef>
                <a:spcPts val="600"/>
              </a:spcBef>
              <a:spcAft>
                <a:spcPts val="1200"/>
              </a:spcAft>
            </a:pPr>
            <a:r>
              <a:rPr lang="en-US" dirty="0">
                <a:latin typeface="Arial" pitchFamily="34" charset="0"/>
                <a:cs typeface="Arial" pitchFamily="34" charset="0"/>
              </a:rPr>
              <a:t>Glycogen phosphorylase cannot cleave near branch points and can only cleave α-1,4-glycosidic bonds.</a:t>
            </a:r>
          </a:p>
          <a:p>
            <a:pPr>
              <a:spcBef>
                <a:spcPts val="600"/>
              </a:spcBef>
              <a:spcAft>
                <a:spcPts val="1200"/>
              </a:spcAft>
            </a:pPr>
            <a:r>
              <a:rPr lang="en-US" dirty="0">
                <a:latin typeface="Arial" pitchFamily="34" charset="0"/>
                <a:cs typeface="Arial" pitchFamily="34" charset="0"/>
              </a:rPr>
              <a:t>A transferase shifts a small oligosaccharide near the branch point to a nearby chain, thereby making the glucose moieties accessible to the </a:t>
            </a:r>
            <a:r>
              <a:rPr lang="en-US" dirty="0" err="1">
                <a:latin typeface="Arial" pitchFamily="34" charset="0"/>
                <a:cs typeface="Arial" pitchFamily="34" charset="0"/>
              </a:rPr>
              <a:t>phosphorylase</a:t>
            </a:r>
            <a:r>
              <a:rPr lang="en-US" dirty="0">
                <a:latin typeface="Arial" pitchFamily="34" charset="0"/>
                <a:cs typeface="Arial" pitchFamily="34" charset="0"/>
              </a:rPr>
              <a:t>.</a:t>
            </a:r>
          </a:p>
          <a:p>
            <a:pPr>
              <a:spcBef>
                <a:spcPts val="600"/>
              </a:spcBef>
              <a:spcAft>
                <a:spcPts val="1200"/>
              </a:spcAft>
            </a:pPr>
            <a:r>
              <a:rPr lang="en-US" dirty="0">
                <a:latin typeface="Arial" pitchFamily="34" charset="0"/>
                <a:cs typeface="Arial" pitchFamily="34" charset="0"/>
              </a:rPr>
              <a:t>A debranching enzyme (α-1,6-glucosidase) then cleaves the α-1,6 bond at the branch point, releasing a free glucose.</a:t>
            </a:r>
          </a:p>
        </p:txBody>
      </p:sp>
    </p:spTree>
    <p:extLst>
      <p:ext uri="{BB962C8B-B14F-4D97-AF65-F5344CB8AC3E}">
        <p14:creationId xmlns:p14="http://schemas.microsoft.com/office/powerpoint/2010/main" val="232200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Action of </a:t>
            </a:r>
            <a:r>
              <a:rPr lang="en-US" dirty="0">
                <a:solidFill>
                  <a:srgbClr val="843C0C"/>
                </a:solidFill>
              </a:rPr>
              <a:t>D</a:t>
            </a:r>
            <a:r>
              <a:rPr lang="en-US" dirty="0" smtClean="0">
                <a:solidFill>
                  <a:srgbClr val="843C0C"/>
                </a:solidFill>
                <a:latin typeface="Arial" pitchFamily="34" charset="0"/>
                <a:cs typeface="Arial" pitchFamily="34" charset="0"/>
              </a:rPr>
              <a:t>ebranching </a:t>
            </a:r>
            <a:r>
              <a:rPr lang="en-US" dirty="0">
                <a:solidFill>
                  <a:srgbClr val="843C0C"/>
                </a:solidFill>
              </a:rPr>
              <a:t>E</a:t>
            </a:r>
            <a:r>
              <a:rPr lang="en-US" dirty="0" smtClean="0">
                <a:solidFill>
                  <a:srgbClr val="843C0C"/>
                </a:solidFill>
                <a:latin typeface="Arial" pitchFamily="34" charset="0"/>
                <a:cs typeface="Arial" pitchFamily="34" charset="0"/>
              </a:rPr>
              <a:t>nzyme</a:t>
            </a:r>
            <a:endParaRPr lang="en-US" dirty="0">
              <a:solidFill>
                <a:srgbClr val="843C0C"/>
              </a:solidFill>
              <a:latin typeface="Arial" pitchFamily="34" charset="0"/>
              <a:cs typeface="Arial" pitchFamily="34" charset="0"/>
            </a:endParaRPr>
          </a:p>
        </p:txBody>
      </p:sp>
      <p:pic>
        <p:nvPicPr>
          <p:cNvPr id="11" name="Picture 2" descr="A reaction shows Glycogen (n residues) linked together by an alpha 1, 6 bond reacts with H 2 O in the presence of alpha 1,6-Glucosidase to form Glucose, and Glycogen (n minus 1 residues). The reaction shows the cyclic ring structures of Glucose and Glycogen (n minus 1 residu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4698" y="2156596"/>
            <a:ext cx="8113106" cy="34738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7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Glycogen </a:t>
            </a:r>
            <a:r>
              <a:rPr lang="en-US" dirty="0" smtClean="0">
                <a:solidFill>
                  <a:srgbClr val="843C0C"/>
                </a:solidFill>
                <a:latin typeface="Arial" pitchFamily="34" charset="0"/>
                <a:cs typeface="Arial" pitchFamily="34" charset="0"/>
              </a:rPr>
              <a:t>Remodeling</a:t>
            </a:r>
            <a:endParaRPr lang="en-US" dirty="0">
              <a:solidFill>
                <a:srgbClr val="843C0C"/>
              </a:solidFill>
              <a:latin typeface="Arial" pitchFamily="34" charset="0"/>
              <a:cs typeface="Arial" pitchFamily="34" charset="0"/>
            </a:endParaRPr>
          </a:p>
        </p:txBody>
      </p:sp>
      <p:pic>
        <p:nvPicPr>
          <p:cNvPr id="11" name="Picture 2" descr="Illustration shows the stepwise reactions of glycogen remodeling.  &#10;Step 1 shows 12 six-membered rings that are linearly attached to each other with top right labeled as core. On moving from left to right, the bond between 7th and 8th rings is labeled as alpha 1, 4 linkage. The 8th ring of this chain at C 6 is further attached to another chain of 9 and this attachment is labeled as alpha 1, 6 linkage. In the presence of Phosphorylase and 8 P sub i, 8 glucose 1 phosphate is produced which is a chain of 9 rings with the top right ring labeled as core. Further, on moving from left to right, the fifth ring at C 6 is attached to a chain of 4 rings. This reacts with transferase to form of a chain of 12 rings with top right labeled as core. On moving from left to right, the 8th ring of this chain from C 6 is further attached to one ring. This ring, in the presence of alpha 1, 6 Glucosidase, and H 2 O, loses one ring at C 6 and forms a chain of 12 rings with top right labeled as cor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76279" y="1689163"/>
            <a:ext cx="4928209" cy="478069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23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23"/>
            <a:ext cx="8229600" cy="1383030"/>
          </a:xfrm>
        </p:spPr>
        <p:txBody>
          <a:bodyPr>
            <a:normAutofit/>
          </a:bodyPr>
          <a:lstStyle/>
          <a:p>
            <a:r>
              <a:rPr lang="en-US" dirty="0" smtClean="0">
                <a:solidFill>
                  <a:srgbClr val="843C0C"/>
                </a:solidFill>
              </a:rPr>
              <a:t>CHAPTER </a:t>
            </a:r>
            <a:r>
              <a:rPr lang="en-US" dirty="0" smtClean="0">
                <a:solidFill>
                  <a:srgbClr val="843C0C"/>
                </a:solidFill>
                <a:latin typeface="Arial" pitchFamily="34" charset="0"/>
                <a:cs typeface="Arial" pitchFamily="34" charset="0"/>
              </a:rPr>
              <a:t>21</a:t>
            </a:r>
            <a:r>
              <a:rPr lang="en-US" dirty="0">
                <a:solidFill>
                  <a:srgbClr val="843C0C"/>
                </a:solidFill>
                <a:latin typeface="Arial" pitchFamily="34" charset="0"/>
                <a:cs typeface="Arial" pitchFamily="34" charset="0"/>
              </a:rPr>
              <a:t/>
            </a:r>
            <a:br>
              <a:rPr lang="en-US" dirty="0">
                <a:solidFill>
                  <a:srgbClr val="843C0C"/>
                </a:solidFill>
                <a:latin typeface="Arial" pitchFamily="34" charset="0"/>
                <a:cs typeface="Arial" pitchFamily="34" charset="0"/>
              </a:rPr>
            </a:br>
            <a:r>
              <a:rPr lang="en-US" dirty="0">
                <a:solidFill>
                  <a:srgbClr val="843C0C"/>
                </a:solidFill>
                <a:latin typeface="Arial" pitchFamily="34" charset="0"/>
                <a:cs typeface="Arial" pitchFamily="34" charset="0"/>
              </a:rPr>
              <a:t>Glycogen Metabolism</a:t>
            </a:r>
            <a:endParaRPr lang="en-US" dirty="0">
              <a:solidFill>
                <a:srgbClr val="843C0C"/>
              </a:solidFill>
              <a:effectLst/>
              <a:latin typeface="Arial" panose="020B0604020202020204" pitchFamily="34" charset="0"/>
              <a:cs typeface="Arial" panose="020B0604020202020204" pitchFamily="34" charset="0"/>
            </a:endParaRPr>
          </a:p>
        </p:txBody>
      </p:sp>
      <p:pic>
        <p:nvPicPr>
          <p:cNvPr id="5" name="Picture 2" descr="A photo and a linkage show Glycogen Metabolism. The photo on the left shows a large number of people cycling on the road near a sea shore. The linkage on the right shows how the signaling cascade of epinephrine converts glycogen into glucose for energy. The text below reads, Signaling cascades lead to the mobilization of glycogen to produce glucose, an energy source for cyclist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64179" y="2208115"/>
            <a:ext cx="8490695" cy="39669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54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ormAutofit fontScale="90000"/>
          </a:bodyPr>
          <a:lstStyle/>
          <a:p>
            <a:r>
              <a:rPr lang="en-US" sz="3000" dirty="0" err="1">
                <a:solidFill>
                  <a:srgbClr val="843C0C"/>
                </a:solidFill>
                <a:latin typeface="Arial" pitchFamily="34" charset="0"/>
                <a:cs typeface="Arial" pitchFamily="34" charset="0"/>
              </a:rPr>
              <a:t>Phosphoglucomutase</a:t>
            </a:r>
            <a:r>
              <a:rPr lang="en-US" sz="3000" dirty="0">
                <a:solidFill>
                  <a:srgbClr val="843C0C"/>
                </a:solidFill>
                <a:latin typeface="Arial" pitchFamily="34" charset="0"/>
                <a:cs typeface="Arial" pitchFamily="34" charset="0"/>
              </a:rPr>
              <a:t> </a:t>
            </a:r>
            <a:r>
              <a:rPr lang="en-US" sz="3000" dirty="0" smtClean="0">
                <a:solidFill>
                  <a:srgbClr val="843C0C"/>
                </a:solidFill>
                <a:latin typeface="Arial" pitchFamily="34" charset="0"/>
                <a:cs typeface="Arial" pitchFamily="34" charset="0"/>
              </a:rPr>
              <a:t>Converts </a:t>
            </a:r>
            <a:br>
              <a:rPr lang="en-US" sz="3000" dirty="0" smtClean="0">
                <a:solidFill>
                  <a:srgbClr val="843C0C"/>
                </a:solidFill>
                <a:latin typeface="Arial" pitchFamily="34" charset="0"/>
                <a:cs typeface="Arial" pitchFamily="34" charset="0"/>
              </a:rPr>
            </a:br>
            <a:r>
              <a:rPr lang="en-US" sz="3000" dirty="0" smtClean="0">
                <a:solidFill>
                  <a:srgbClr val="843C0C"/>
                </a:solidFill>
                <a:latin typeface="Arial" pitchFamily="34" charset="0"/>
                <a:cs typeface="Arial" pitchFamily="34" charset="0"/>
              </a:rPr>
              <a:t>G</a:t>
            </a:r>
            <a:r>
              <a:rPr lang="en-US" sz="3000" dirty="0" smtClean="0">
                <a:solidFill>
                  <a:srgbClr val="843C0C"/>
                </a:solidFill>
                <a:latin typeface="Arial" pitchFamily="34" charset="0"/>
                <a:cs typeface="Arial" pitchFamily="34" charset="0"/>
              </a:rPr>
              <a:t>lucose 1-phosphate </a:t>
            </a:r>
            <a:r>
              <a:rPr lang="en-US" sz="3000" dirty="0">
                <a:solidFill>
                  <a:srgbClr val="843C0C"/>
                </a:solidFill>
                <a:latin typeface="Arial" pitchFamily="34" charset="0"/>
                <a:cs typeface="Arial" pitchFamily="34" charset="0"/>
              </a:rPr>
              <a:t>into </a:t>
            </a:r>
            <a:r>
              <a:rPr lang="en-US" sz="3000" dirty="0" smtClean="0">
                <a:solidFill>
                  <a:srgbClr val="843C0C"/>
                </a:solidFill>
                <a:latin typeface="Arial" pitchFamily="34" charset="0"/>
                <a:cs typeface="Arial" pitchFamily="34" charset="0"/>
              </a:rPr>
              <a:t>Glucose </a:t>
            </a:r>
            <a:r>
              <a:rPr lang="en-US" sz="3000" dirty="0">
                <a:solidFill>
                  <a:srgbClr val="843C0C"/>
                </a:solidFill>
                <a:latin typeface="Arial" pitchFamily="34" charset="0"/>
                <a:cs typeface="Arial" pitchFamily="34" charset="0"/>
              </a:rPr>
              <a:t>6-phosphate</a:t>
            </a:r>
          </a:p>
        </p:txBody>
      </p:sp>
      <p:sp>
        <p:nvSpPr>
          <p:cNvPr id="4" name="Content Placeholder 3"/>
          <p:cNvSpPr>
            <a:spLocks noGrp="1"/>
          </p:cNvSpPr>
          <p:nvPr>
            <p:ph idx="1"/>
          </p:nvPr>
        </p:nvSpPr>
        <p:spPr/>
        <p:txBody>
          <a:bodyPr>
            <a:normAutofit/>
          </a:bodyPr>
          <a:lstStyle/>
          <a:p>
            <a:pPr>
              <a:spcBef>
                <a:spcPts val="600"/>
              </a:spcBef>
              <a:spcAft>
                <a:spcPts val="1200"/>
              </a:spcAft>
            </a:pPr>
            <a:r>
              <a:rPr lang="en-US" sz="2600" dirty="0">
                <a:latin typeface="Arial" pitchFamily="34" charset="0"/>
                <a:cs typeface="Arial" pitchFamily="34" charset="0"/>
              </a:rPr>
              <a:t>A serine at the active site of </a:t>
            </a:r>
            <a:r>
              <a:rPr lang="en-US" sz="2600" dirty="0" err="1">
                <a:latin typeface="Arial" pitchFamily="34" charset="0"/>
                <a:cs typeface="Arial" pitchFamily="34" charset="0"/>
              </a:rPr>
              <a:t>phosphoglucomutase</a:t>
            </a:r>
            <a:r>
              <a:rPr lang="en-US" sz="2600" dirty="0">
                <a:latin typeface="Arial" pitchFamily="34" charset="0"/>
                <a:cs typeface="Arial" pitchFamily="34" charset="0"/>
              </a:rPr>
              <a:t> is phosphorylated.</a:t>
            </a:r>
          </a:p>
          <a:p>
            <a:pPr>
              <a:spcBef>
                <a:spcPts val="600"/>
              </a:spcBef>
              <a:spcAft>
                <a:spcPts val="1200"/>
              </a:spcAft>
            </a:pPr>
            <a:r>
              <a:rPr lang="en-US" sz="2600" dirty="0" err="1">
                <a:latin typeface="Arial" pitchFamily="34" charset="0"/>
                <a:cs typeface="Arial" pitchFamily="34" charset="0"/>
              </a:rPr>
              <a:t>Phosphoglucomutase</a:t>
            </a:r>
            <a:r>
              <a:rPr lang="en-US" sz="2600" dirty="0">
                <a:latin typeface="Arial" pitchFamily="34" charset="0"/>
                <a:cs typeface="Arial" pitchFamily="34" charset="0"/>
              </a:rPr>
              <a:t> forms a glucose 1,6-bisphosphate intermediate by donating its bound phosphoryl group to glucose 1-phosphate.</a:t>
            </a:r>
          </a:p>
          <a:p>
            <a:pPr>
              <a:spcBef>
                <a:spcPts val="600"/>
              </a:spcBef>
              <a:spcAft>
                <a:spcPts val="1200"/>
              </a:spcAft>
            </a:pPr>
            <a:r>
              <a:rPr lang="en-US" sz="2600" dirty="0">
                <a:latin typeface="Arial" pitchFamily="34" charset="0"/>
                <a:cs typeface="Arial" pitchFamily="34" charset="0"/>
              </a:rPr>
              <a:t>The phosphoryl group is restored to the enzyme with the formation of glucose 6-phosphate.</a:t>
            </a:r>
          </a:p>
        </p:txBody>
      </p:sp>
    </p:spTree>
    <p:extLst>
      <p:ext uri="{BB962C8B-B14F-4D97-AF65-F5344CB8AC3E}">
        <p14:creationId xmlns:p14="http://schemas.microsoft.com/office/powerpoint/2010/main" val="2763394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Reaction </a:t>
            </a:r>
            <a:r>
              <a:rPr lang="en-US" dirty="0" smtClean="0">
                <a:solidFill>
                  <a:srgbClr val="843C0C"/>
                </a:solidFill>
                <a:latin typeface="Arial" pitchFamily="34" charset="0"/>
                <a:cs typeface="Arial" pitchFamily="34" charset="0"/>
              </a:rPr>
              <a:t>Catalyzed </a:t>
            </a:r>
            <a:r>
              <a:rPr lang="en-US" dirty="0">
                <a:solidFill>
                  <a:srgbClr val="843C0C"/>
                </a:solidFill>
                <a:latin typeface="Arial" pitchFamily="34" charset="0"/>
                <a:cs typeface="Arial" pitchFamily="34" charset="0"/>
              </a:rPr>
              <a:t>by </a:t>
            </a:r>
            <a:r>
              <a:rPr lang="en-US" dirty="0" err="1">
                <a:solidFill>
                  <a:srgbClr val="843C0C"/>
                </a:solidFill>
              </a:rPr>
              <a:t>P</a:t>
            </a:r>
            <a:r>
              <a:rPr lang="en-US" dirty="0" err="1" smtClean="0">
                <a:solidFill>
                  <a:srgbClr val="843C0C"/>
                </a:solidFill>
                <a:latin typeface="Arial" pitchFamily="34" charset="0"/>
                <a:cs typeface="Arial" pitchFamily="34" charset="0"/>
              </a:rPr>
              <a:t>hosphoglucomutase</a:t>
            </a:r>
            <a:endParaRPr lang="en-US" dirty="0">
              <a:solidFill>
                <a:srgbClr val="843C0C"/>
              </a:solidFill>
              <a:latin typeface="Arial" pitchFamily="34" charset="0"/>
              <a:cs typeface="Arial" pitchFamily="34" charset="0"/>
            </a:endParaRPr>
          </a:p>
        </p:txBody>
      </p:sp>
      <p:pic>
        <p:nvPicPr>
          <p:cNvPr id="11" name="Picture 2" descr="A reaction catalyzed by phosphoglucomutase is shown.&#10;A reversible reaction shows Glucose 1-phosphate plus phosphorylated Serine gives Glucose 1, 6-bisphosphate plus Serine as the phosphoryl group is transferred from the Serine residue to the C-6 hydroxyl group of Glucose 1-phosphate to form Glucose 1,6-bisphosphate. The C-1 phosphoryl group of this intermediate is then shuttled to the same Serine residue, resulting in the formation of Glucose 6-phosphate and regeneration of phosphorylated Seri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16572" y="2726065"/>
            <a:ext cx="8490695" cy="24474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15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The </a:t>
            </a:r>
            <a:r>
              <a:rPr lang="en-US" sz="2800" dirty="0" smtClean="0">
                <a:solidFill>
                  <a:srgbClr val="843C0C"/>
                </a:solidFill>
                <a:latin typeface="Arial" pitchFamily="34" charset="0"/>
                <a:cs typeface="Arial" pitchFamily="34" charset="0"/>
              </a:rPr>
              <a:t>Liver </a:t>
            </a:r>
            <a:r>
              <a:rPr lang="en-US" sz="2800" dirty="0">
                <a:solidFill>
                  <a:srgbClr val="843C0C"/>
                </a:solidFill>
              </a:rPr>
              <a:t>C</a:t>
            </a:r>
            <a:r>
              <a:rPr lang="en-US" sz="2800" dirty="0" smtClean="0">
                <a:solidFill>
                  <a:srgbClr val="843C0C"/>
                </a:solidFill>
                <a:latin typeface="Arial" pitchFamily="34" charset="0"/>
                <a:cs typeface="Arial" pitchFamily="34" charset="0"/>
              </a:rPr>
              <a:t>ontains </a:t>
            </a:r>
            <a:r>
              <a:rPr lang="en-US" sz="2800" dirty="0">
                <a:solidFill>
                  <a:srgbClr val="843C0C"/>
                </a:solidFill>
              </a:rPr>
              <a:t>G</a:t>
            </a:r>
            <a:r>
              <a:rPr lang="en-US" sz="2800" dirty="0" smtClean="0">
                <a:solidFill>
                  <a:srgbClr val="843C0C"/>
                </a:solidFill>
                <a:latin typeface="Arial" pitchFamily="34" charset="0"/>
                <a:cs typeface="Arial" pitchFamily="34" charset="0"/>
              </a:rPr>
              <a:t>lucose </a:t>
            </a:r>
            <a:r>
              <a:rPr lang="en-US" sz="2800" dirty="0">
                <a:solidFill>
                  <a:srgbClr val="843C0C"/>
                </a:solidFill>
                <a:latin typeface="Arial" pitchFamily="34" charset="0"/>
                <a:cs typeface="Arial" pitchFamily="34" charset="0"/>
              </a:rPr>
              <a:t>6-phosphatase, a </a:t>
            </a:r>
            <a:r>
              <a:rPr lang="en-US" sz="2800" dirty="0" smtClean="0">
                <a:solidFill>
                  <a:srgbClr val="843C0C"/>
                </a:solidFill>
                <a:latin typeface="Arial" pitchFamily="34" charset="0"/>
                <a:cs typeface="Arial" pitchFamily="34" charset="0"/>
              </a:rPr>
              <a:t>Hydrolytic </a:t>
            </a:r>
            <a:r>
              <a:rPr lang="en-US" sz="2800" dirty="0">
                <a:solidFill>
                  <a:srgbClr val="843C0C"/>
                </a:solidFill>
              </a:rPr>
              <a:t>E</a:t>
            </a:r>
            <a:r>
              <a:rPr lang="en-US" sz="2800" dirty="0" smtClean="0">
                <a:solidFill>
                  <a:srgbClr val="843C0C"/>
                </a:solidFill>
                <a:latin typeface="Arial" pitchFamily="34" charset="0"/>
                <a:cs typeface="Arial" pitchFamily="34" charset="0"/>
              </a:rPr>
              <a:t>nzyme </a:t>
            </a:r>
            <a:r>
              <a:rPr lang="en-US" sz="2800" dirty="0">
                <a:solidFill>
                  <a:srgbClr val="843C0C"/>
                </a:solidFill>
              </a:rPr>
              <a:t>A</a:t>
            </a:r>
            <a:r>
              <a:rPr lang="en-US" sz="2800" dirty="0" smtClean="0">
                <a:solidFill>
                  <a:srgbClr val="843C0C"/>
                </a:solidFill>
                <a:latin typeface="Arial" pitchFamily="34" charset="0"/>
                <a:cs typeface="Arial" pitchFamily="34" charset="0"/>
              </a:rPr>
              <a:t>bsent </a:t>
            </a:r>
            <a:r>
              <a:rPr lang="en-US" sz="2800" dirty="0">
                <a:solidFill>
                  <a:srgbClr val="843C0C"/>
                </a:solidFill>
                <a:latin typeface="Arial" pitchFamily="34" charset="0"/>
                <a:cs typeface="Arial" pitchFamily="34" charset="0"/>
              </a:rPr>
              <a:t>from </a:t>
            </a:r>
            <a:r>
              <a:rPr lang="en-US" sz="2800" dirty="0" smtClean="0">
                <a:solidFill>
                  <a:srgbClr val="843C0C"/>
                </a:solidFill>
                <a:latin typeface="Arial" pitchFamily="34" charset="0"/>
                <a:cs typeface="Arial" pitchFamily="34" charset="0"/>
              </a:rPr>
              <a:t>Muscle</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1"/>
            <a:ext cx="8229600" cy="900112"/>
          </a:xfrm>
        </p:spPr>
        <p:txBody>
          <a:bodyPr>
            <a:normAutofit/>
          </a:bodyPr>
          <a:lstStyle/>
          <a:p>
            <a:r>
              <a:rPr lang="en-US" dirty="0">
                <a:latin typeface="Arial" pitchFamily="34" charset="0"/>
                <a:cs typeface="Arial" pitchFamily="34" charset="0"/>
              </a:rPr>
              <a:t>Glucose 6-phosphatase generates free glucose from glucose 6-phosphate in liver.</a:t>
            </a:r>
          </a:p>
        </p:txBody>
      </p:sp>
      <p:pic>
        <p:nvPicPr>
          <p:cNvPr id="11" name="Picture Placeholder 10" descr="A reaction shows the formation of glucose and inorganic phosphate. Glucose 6 dash phosphate reacts with water to form glucose and inorganic phosphate (uppercase P subscript lowercase I)."/>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55033" y="2729650"/>
            <a:ext cx="6010533" cy="5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457200" y="3557587"/>
            <a:ext cx="8229600" cy="2814638"/>
          </a:xfrm>
        </p:spPr>
        <p:txBody>
          <a:bodyPr>
            <a:normAutofit lnSpcReduction="10000"/>
          </a:bodyPr>
          <a:lstStyle/>
          <a:p>
            <a:pPr>
              <a:spcBef>
                <a:spcPts val="600"/>
              </a:spcBef>
              <a:spcAft>
                <a:spcPts val="1200"/>
              </a:spcAft>
            </a:pPr>
            <a:r>
              <a:rPr lang="en-US" dirty="0"/>
              <a:t>The free glucose is released into the blood for use by other tissues such as the brain and red blood cells.</a:t>
            </a:r>
          </a:p>
          <a:p>
            <a:pPr>
              <a:spcBef>
                <a:spcPts val="600"/>
              </a:spcBef>
              <a:spcAft>
                <a:spcPts val="1200"/>
              </a:spcAft>
            </a:pPr>
            <a:r>
              <a:rPr lang="en-US" dirty="0"/>
              <a:t>Glucose 6-phosphatase is absent in most other tissues.</a:t>
            </a:r>
          </a:p>
          <a:p>
            <a:pPr lvl="1">
              <a:spcBef>
                <a:spcPts val="600"/>
              </a:spcBef>
              <a:spcAft>
                <a:spcPts val="1200"/>
              </a:spcAft>
              <a:buFont typeface="Arial" pitchFamily="34" charset="0"/>
              <a:buChar char="–"/>
            </a:pPr>
            <a:r>
              <a:rPr lang="en-US" dirty="0">
                <a:latin typeface="Arial" pitchFamily="34" charset="0"/>
                <a:cs typeface="Arial" pitchFamily="34" charset="0"/>
              </a:rPr>
              <a:t>Muscle tissues retain glucose 6-phosphate for ATP generation.</a:t>
            </a:r>
          </a:p>
          <a:p>
            <a:pPr lvl="1">
              <a:spcBef>
                <a:spcPts val="600"/>
              </a:spcBef>
              <a:spcAft>
                <a:spcPts val="1200"/>
              </a:spcAft>
              <a:buFont typeface="Arial" pitchFamily="34" charset="0"/>
              <a:buChar char="–"/>
            </a:pPr>
            <a:r>
              <a:rPr lang="en-US" dirty="0">
                <a:latin typeface="Arial" pitchFamily="34" charset="0"/>
                <a:cs typeface="Arial" pitchFamily="34" charset="0"/>
              </a:rPr>
              <a:t>In contrast, glucose is not a major fuel for the liver.</a:t>
            </a:r>
          </a:p>
        </p:txBody>
      </p:sp>
    </p:spTree>
    <p:extLst>
      <p:ext uri="{BB962C8B-B14F-4D97-AF65-F5344CB8AC3E}">
        <p14:creationId xmlns:p14="http://schemas.microsoft.com/office/powerpoint/2010/main" val="398601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843C0C"/>
                </a:solidFill>
                <a:latin typeface="Arial" pitchFamily="34" charset="0"/>
                <a:cs typeface="Arial" pitchFamily="34" charset="0"/>
              </a:rPr>
              <a:t>Section 21.2 </a:t>
            </a:r>
            <a:r>
              <a:rPr lang="en-US" sz="2800" dirty="0">
                <a:solidFill>
                  <a:srgbClr val="843C0C"/>
                </a:solidFill>
                <a:latin typeface="Arial" pitchFamily="34" charset="0"/>
                <a:cs typeface="Arial" pitchFamily="34" charset="0"/>
              </a:rPr>
              <a:t>Phosphorylase Is Regulated by Allosteric Interactions and Reversible Phosphorylation</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624"/>
              </a:spcBef>
              <a:spcAft>
                <a:spcPts val="1200"/>
              </a:spcAft>
            </a:pPr>
            <a:r>
              <a:rPr lang="en-US" dirty="0">
                <a:latin typeface="Arial" pitchFamily="34" charset="0"/>
                <a:cs typeface="Arial" pitchFamily="34" charset="0"/>
              </a:rPr>
              <a:t>The key regulatory enzyme for glycogen degradation is glycogen </a:t>
            </a:r>
            <a:r>
              <a:rPr lang="en-US" dirty="0" err="1">
                <a:latin typeface="Arial" pitchFamily="34" charset="0"/>
                <a:cs typeface="Arial" pitchFamily="34" charset="0"/>
              </a:rPr>
              <a:t>phosphorylase</a:t>
            </a:r>
            <a:r>
              <a:rPr lang="en-US" dirty="0">
                <a:latin typeface="Arial" pitchFamily="34" charset="0"/>
                <a:cs typeface="Arial" pitchFamily="34" charset="0"/>
              </a:rPr>
              <a:t>.</a:t>
            </a:r>
          </a:p>
          <a:p>
            <a:pPr>
              <a:lnSpc>
                <a:spcPct val="110000"/>
              </a:lnSpc>
              <a:spcBef>
                <a:spcPts val="624"/>
              </a:spcBef>
              <a:spcAft>
                <a:spcPts val="1200"/>
              </a:spcAft>
            </a:pPr>
            <a:r>
              <a:rPr lang="en-US" dirty="0">
                <a:latin typeface="Arial" pitchFamily="34" charset="0"/>
                <a:cs typeface="Arial" pitchFamily="34" charset="0"/>
              </a:rPr>
              <a:t>Phosphorylase exists in two forms: a less active </a:t>
            </a:r>
            <a:r>
              <a:rPr lang="en-US" i="1" dirty="0">
                <a:latin typeface="Arial" pitchFamily="34" charset="0"/>
                <a:cs typeface="Arial" pitchFamily="34" charset="0"/>
              </a:rPr>
              <a:t>b</a:t>
            </a:r>
            <a:r>
              <a:rPr lang="en-US" dirty="0">
                <a:latin typeface="Arial" pitchFamily="34" charset="0"/>
                <a:cs typeface="Arial" pitchFamily="34" charset="0"/>
              </a:rPr>
              <a:t> form and a more active </a:t>
            </a:r>
            <a:r>
              <a:rPr lang="en-US" i="1" dirty="0">
                <a:latin typeface="Arial" pitchFamily="34" charset="0"/>
                <a:cs typeface="Arial" pitchFamily="34" charset="0"/>
              </a:rPr>
              <a:t>a</a:t>
            </a:r>
            <a:r>
              <a:rPr lang="en-US" dirty="0">
                <a:latin typeface="Arial" pitchFamily="34" charset="0"/>
                <a:cs typeface="Arial" pitchFamily="34" charset="0"/>
              </a:rPr>
              <a:t> form.</a:t>
            </a:r>
          </a:p>
          <a:p>
            <a:pPr>
              <a:lnSpc>
                <a:spcPct val="110000"/>
              </a:lnSpc>
              <a:spcBef>
                <a:spcPts val="624"/>
              </a:spcBef>
              <a:spcAft>
                <a:spcPts val="1200"/>
              </a:spcAft>
            </a:pPr>
            <a:r>
              <a:rPr lang="en-US" dirty="0">
                <a:latin typeface="Arial" pitchFamily="34" charset="0"/>
                <a:cs typeface="Arial" pitchFamily="34" charset="0"/>
              </a:rPr>
              <a:t>The </a:t>
            </a:r>
            <a:r>
              <a:rPr lang="en-US" i="1" dirty="0">
                <a:latin typeface="Arial" pitchFamily="34" charset="0"/>
                <a:cs typeface="Arial" pitchFamily="34" charset="0"/>
              </a:rPr>
              <a:t>a</a:t>
            </a:r>
            <a:r>
              <a:rPr lang="en-US" dirty="0">
                <a:latin typeface="Arial" pitchFamily="34" charset="0"/>
                <a:cs typeface="Arial" pitchFamily="34" charset="0"/>
              </a:rPr>
              <a:t> form differs from the </a:t>
            </a:r>
            <a:r>
              <a:rPr lang="en-US" i="1" dirty="0">
                <a:latin typeface="Arial" pitchFamily="34" charset="0"/>
                <a:cs typeface="Arial" pitchFamily="34" charset="0"/>
              </a:rPr>
              <a:t>b</a:t>
            </a:r>
            <a:r>
              <a:rPr lang="en-US" dirty="0">
                <a:latin typeface="Arial" pitchFamily="34" charset="0"/>
                <a:cs typeface="Arial" pitchFamily="34" charset="0"/>
              </a:rPr>
              <a:t> form in that a serine residue is phosphorylated.</a:t>
            </a:r>
          </a:p>
          <a:p>
            <a:pPr>
              <a:lnSpc>
                <a:spcPct val="110000"/>
              </a:lnSpc>
              <a:spcBef>
                <a:spcPts val="624"/>
              </a:spcBef>
              <a:spcAft>
                <a:spcPts val="1200"/>
              </a:spcAft>
            </a:pPr>
            <a:r>
              <a:rPr lang="en-US" dirty="0">
                <a:latin typeface="Arial" pitchFamily="34" charset="0"/>
                <a:cs typeface="Arial" pitchFamily="34" charset="0"/>
              </a:rPr>
              <a:t>Both the </a:t>
            </a:r>
            <a:r>
              <a:rPr lang="en-US" i="1" dirty="0">
                <a:latin typeface="Arial" pitchFamily="34" charset="0"/>
                <a:cs typeface="Arial" pitchFamily="34" charset="0"/>
              </a:rPr>
              <a:t>a</a:t>
            </a:r>
            <a:r>
              <a:rPr lang="en-US" dirty="0">
                <a:latin typeface="Arial" pitchFamily="34" charset="0"/>
                <a:cs typeface="Arial" pitchFamily="34" charset="0"/>
              </a:rPr>
              <a:t> form and the </a:t>
            </a:r>
            <a:r>
              <a:rPr lang="en-US" i="1" dirty="0">
                <a:latin typeface="Arial" pitchFamily="34" charset="0"/>
                <a:cs typeface="Arial" pitchFamily="34" charset="0"/>
              </a:rPr>
              <a:t>b</a:t>
            </a:r>
            <a:r>
              <a:rPr lang="en-US" dirty="0">
                <a:latin typeface="Arial" pitchFamily="34" charset="0"/>
                <a:cs typeface="Arial" pitchFamily="34" charset="0"/>
              </a:rPr>
              <a:t> form display an equilibrium between the R and T states.</a:t>
            </a:r>
            <a:endParaRPr lang="en-US" dirty="0">
              <a:latin typeface="Arial" pitchFamily="34" charset="0"/>
              <a:cs typeface="Arial" pitchFamily="34" charset="0"/>
              <a:sym typeface="Wingdings" charset="0"/>
            </a:endParaRPr>
          </a:p>
          <a:p>
            <a:pPr>
              <a:lnSpc>
                <a:spcPct val="110000"/>
              </a:lnSpc>
              <a:spcBef>
                <a:spcPts val="624"/>
              </a:spcBef>
              <a:spcAft>
                <a:spcPts val="1200"/>
              </a:spcAft>
            </a:pPr>
            <a:r>
              <a:rPr lang="en-US" dirty="0">
                <a:latin typeface="Arial" pitchFamily="34" charset="0"/>
                <a:cs typeface="Arial" pitchFamily="34" charset="0"/>
                <a:sym typeface="Wingdings" charset="0"/>
              </a:rPr>
              <a:t>In the </a:t>
            </a:r>
            <a:r>
              <a:rPr lang="en-US" i="1" dirty="0">
                <a:latin typeface="Arial" pitchFamily="34" charset="0"/>
                <a:cs typeface="Arial" pitchFamily="34" charset="0"/>
                <a:sym typeface="Wingdings" charset="0"/>
              </a:rPr>
              <a:t>b</a:t>
            </a:r>
            <a:r>
              <a:rPr lang="en-US" dirty="0">
                <a:latin typeface="Arial" pitchFamily="34" charset="0"/>
                <a:cs typeface="Arial" pitchFamily="34" charset="0"/>
                <a:sym typeface="Wingdings" charset="0"/>
              </a:rPr>
              <a:t> form, the T state is favored, whereas in the </a:t>
            </a:r>
            <a:r>
              <a:rPr lang="en-US" i="1" dirty="0">
                <a:latin typeface="Arial" pitchFamily="34" charset="0"/>
                <a:cs typeface="Arial" pitchFamily="34" charset="0"/>
                <a:sym typeface="Wingdings" charset="0"/>
              </a:rPr>
              <a:t>a</a:t>
            </a:r>
            <a:r>
              <a:rPr lang="en-US" dirty="0">
                <a:latin typeface="Arial" pitchFamily="34" charset="0"/>
                <a:cs typeface="Arial" pitchFamily="34" charset="0"/>
                <a:sym typeface="Wingdings" charset="0"/>
              </a:rPr>
              <a:t> form, the R state is favored.</a:t>
            </a:r>
            <a:endParaRPr lang="en-US" dirty="0">
              <a:latin typeface="Arial" pitchFamily="34" charset="0"/>
              <a:cs typeface="Arial" pitchFamily="34" charset="0"/>
            </a:endParaRPr>
          </a:p>
        </p:txBody>
      </p:sp>
    </p:spTree>
    <p:extLst>
      <p:ext uri="{BB962C8B-B14F-4D97-AF65-F5344CB8AC3E}">
        <p14:creationId xmlns:p14="http://schemas.microsoft.com/office/powerpoint/2010/main" val="1336410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Liver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hosphorylase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roduces </a:t>
            </a:r>
            <a:r>
              <a:rPr lang="en-US" dirty="0">
                <a:solidFill>
                  <a:srgbClr val="843C0C"/>
                </a:solidFill>
                <a:latin typeface="Arial" pitchFamily="34" charset="0"/>
                <a:cs typeface="Arial" pitchFamily="34" charset="0"/>
              </a:rPr>
              <a:t>G</a:t>
            </a:r>
            <a:r>
              <a:rPr lang="en-US" dirty="0" smtClean="0">
                <a:solidFill>
                  <a:srgbClr val="843C0C"/>
                </a:solidFill>
                <a:latin typeface="Arial" pitchFamily="34" charset="0"/>
                <a:cs typeface="Arial" pitchFamily="34" charset="0"/>
              </a:rPr>
              <a:t>lucose </a:t>
            </a:r>
            <a:r>
              <a:rPr lang="en-US" dirty="0">
                <a:solidFill>
                  <a:srgbClr val="843C0C"/>
                </a:solidFill>
                <a:latin typeface="Arial" pitchFamily="34" charset="0"/>
                <a:cs typeface="Arial" pitchFamily="34" charset="0"/>
              </a:rPr>
              <a:t>for </a:t>
            </a:r>
            <a:r>
              <a:rPr lang="en-US" dirty="0">
                <a:solidFill>
                  <a:srgbClr val="843C0C"/>
                </a:solidFill>
                <a:latin typeface="Arial" pitchFamily="34" charset="0"/>
                <a:cs typeface="Arial" pitchFamily="34" charset="0"/>
              </a:rPr>
              <a:t>U</a:t>
            </a:r>
            <a:r>
              <a:rPr lang="en-US" dirty="0" smtClean="0">
                <a:solidFill>
                  <a:srgbClr val="843C0C"/>
                </a:solidFill>
                <a:latin typeface="Arial" pitchFamily="34" charset="0"/>
                <a:cs typeface="Arial" pitchFamily="34" charset="0"/>
              </a:rPr>
              <a:t>se </a:t>
            </a:r>
            <a:r>
              <a:rPr lang="en-US" dirty="0">
                <a:solidFill>
                  <a:srgbClr val="843C0C"/>
                </a:solidFill>
                <a:latin typeface="Arial" pitchFamily="34" charset="0"/>
                <a:cs typeface="Arial" pitchFamily="34" charset="0"/>
              </a:rPr>
              <a:t>by </a:t>
            </a:r>
            <a:r>
              <a:rPr lang="en-US" dirty="0">
                <a:solidFill>
                  <a:srgbClr val="843C0C"/>
                </a:solidFill>
                <a:latin typeface="Arial" pitchFamily="34" charset="0"/>
                <a:cs typeface="Arial" pitchFamily="34" charset="0"/>
              </a:rPr>
              <a:t>O</a:t>
            </a:r>
            <a:r>
              <a:rPr lang="en-US" dirty="0" smtClean="0">
                <a:solidFill>
                  <a:srgbClr val="843C0C"/>
                </a:solidFill>
                <a:latin typeface="Arial" pitchFamily="34" charset="0"/>
                <a:cs typeface="Arial" pitchFamily="34" charset="0"/>
              </a:rPr>
              <a:t>ther Tissues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a:spcBef>
                <a:spcPts val="600"/>
              </a:spcBef>
              <a:spcAft>
                <a:spcPts val="1200"/>
              </a:spcAft>
            </a:pPr>
            <a:r>
              <a:rPr lang="en-US" dirty="0">
                <a:latin typeface="Arial" pitchFamily="34" charset="0"/>
                <a:cs typeface="Arial" pitchFamily="34" charset="0"/>
              </a:rPr>
              <a:t>A key role of the liver is to maintain adequate blood glucose levels.</a:t>
            </a:r>
          </a:p>
          <a:p>
            <a:pPr>
              <a:spcBef>
                <a:spcPts val="600"/>
              </a:spcBef>
              <a:spcAft>
                <a:spcPts val="1200"/>
              </a:spcAft>
            </a:pPr>
            <a:r>
              <a:rPr lang="en-US" dirty="0">
                <a:latin typeface="Arial" pitchFamily="34" charset="0"/>
                <a:cs typeface="Arial" pitchFamily="34" charset="0"/>
              </a:rPr>
              <a:t>As a result, the default state of liver phosphorylase is the </a:t>
            </a:r>
            <a:r>
              <a:rPr lang="en-US" i="1" dirty="0">
                <a:latin typeface="Arial" pitchFamily="34" charset="0"/>
                <a:cs typeface="Arial" pitchFamily="34" charset="0"/>
              </a:rPr>
              <a:t>a</a:t>
            </a:r>
            <a:r>
              <a:rPr lang="en-US" dirty="0">
                <a:latin typeface="Arial" pitchFamily="34" charset="0"/>
                <a:cs typeface="Arial" pitchFamily="34" charset="0"/>
              </a:rPr>
              <a:t> form in the R state.</a:t>
            </a:r>
          </a:p>
          <a:p>
            <a:pPr>
              <a:spcBef>
                <a:spcPts val="600"/>
              </a:spcBef>
              <a:spcAft>
                <a:spcPts val="1200"/>
              </a:spcAft>
            </a:pPr>
            <a:r>
              <a:rPr lang="en-US" dirty="0">
                <a:latin typeface="Arial" pitchFamily="34" charset="0"/>
                <a:cs typeface="Arial" pitchFamily="34" charset="0"/>
              </a:rPr>
              <a:t>In essence, liver phosphorylase is prepared to generate blood glucose unless signaled otherwise.</a:t>
            </a:r>
          </a:p>
          <a:p>
            <a:pPr>
              <a:spcBef>
                <a:spcPts val="600"/>
              </a:spcBef>
              <a:spcAft>
                <a:spcPts val="1200"/>
              </a:spcAft>
            </a:pPr>
            <a:r>
              <a:rPr lang="en-US" dirty="0">
                <a:latin typeface="Arial" pitchFamily="34" charset="0"/>
                <a:cs typeface="Arial" pitchFamily="34" charset="0"/>
              </a:rPr>
              <a:t>Glucose is a negative regulator of liver phosphorylase, facilitating the transition from the R state to the T state.</a:t>
            </a:r>
          </a:p>
          <a:p>
            <a:pPr>
              <a:spcBef>
                <a:spcPts val="600"/>
              </a:spcBef>
              <a:spcAft>
                <a:spcPts val="1200"/>
              </a:spcAft>
            </a:pPr>
            <a:r>
              <a:rPr lang="en-US" dirty="0">
                <a:latin typeface="Arial" pitchFamily="34" charset="0"/>
                <a:cs typeface="Arial" pitchFamily="34" charset="0"/>
              </a:rPr>
              <a:t>Liver phosphorylase and muscle phosphorylase are isozymes.</a:t>
            </a:r>
          </a:p>
        </p:txBody>
      </p:sp>
    </p:spTree>
    <p:extLst>
      <p:ext uri="{BB962C8B-B14F-4D97-AF65-F5344CB8AC3E}">
        <p14:creationId xmlns:p14="http://schemas.microsoft.com/office/powerpoint/2010/main" val="2993098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Structures of </a:t>
            </a:r>
            <a:r>
              <a:rPr lang="en-US" dirty="0">
                <a:solidFill>
                  <a:srgbClr val="843C0C"/>
                </a:solidFill>
              </a:rPr>
              <a:t>P</a:t>
            </a:r>
            <a:r>
              <a:rPr lang="en-US" dirty="0" smtClean="0">
                <a:solidFill>
                  <a:srgbClr val="843C0C"/>
                </a:solidFill>
                <a:latin typeface="Arial" pitchFamily="34" charset="0"/>
                <a:cs typeface="Arial" pitchFamily="34" charset="0"/>
              </a:rPr>
              <a:t>hosphorylase </a:t>
            </a:r>
            <a:r>
              <a:rPr lang="en-US" i="1" dirty="0">
                <a:solidFill>
                  <a:srgbClr val="843C0C"/>
                </a:solidFill>
                <a:latin typeface="Arial" pitchFamily="34" charset="0"/>
                <a:cs typeface="Arial" pitchFamily="34" charset="0"/>
              </a:rPr>
              <a:t>a</a:t>
            </a:r>
            <a:r>
              <a:rPr lang="en-US" dirty="0">
                <a:solidFill>
                  <a:srgbClr val="843C0C"/>
                </a:solidFill>
                <a:latin typeface="Arial" pitchFamily="34" charset="0"/>
                <a:cs typeface="Arial" pitchFamily="34" charset="0"/>
              </a:rPr>
              <a:t> and </a:t>
            </a:r>
            <a:r>
              <a:rPr lang="en-US" dirty="0" smtClean="0">
                <a:solidFill>
                  <a:srgbClr val="843C0C"/>
                </a:solidFill>
                <a:latin typeface="Arial" pitchFamily="34" charset="0"/>
                <a:cs typeface="Arial" pitchFamily="34" charset="0"/>
              </a:rPr>
              <a:t>Phosphorylase </a:t>
            </a:r>
            <a:r>
              <a:rPr lang="en-US" i="1" dirty="0">
                <a:solidFill>
                  <a:srgbClr val="843C0C"/>
                </a:solidFill>
                <a:latin typeface="Arial" pitchFamily="34" charset="0"/>
                <a:cs typeface="Arial" pitchFamily="34" charset="0"/>
              </a:rPr>
              <a:t>b</a:t>
            </a:r>
          </a:p>
        </p:txBody>
      </p:sp>
      <p:pic>
        <p:nvPicPr>
          <p:cNvPr id="11" name="Picture 2" descr="An illustration shows the structures of Phosphorylase a and Phosphorylase b.&#10;Phosphorylase a is represented in R state with the top and lower middle regions labeled as catalytic sites. A little above and below the center, Phosphoserine residues are present at the right and left sides. Phosphorylase b is represented in T state with the top and lower middle regions labeled as catalytic sit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77535" y="1766608"/>
            <a:ext cx="8323395" cy="452556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99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Phosphorylase </a:t>
            </a:r>
            <a:r>
              <a:rPr lang="en-US" dirty="0" smtClean="0">
                <a:solidFill>
                  <a:srgbClr val="843C0C"/>
                </a:solidFill>
                <a:latin typeface="Arial" pitchFamily="34" charset="0"/>
                <a:cs typeface="Arial" pitchFamily="34" charset="0"/>
              </a:rPr>
              <a:t>Regulation</a:t>
            </a:r>
            <a:endParaRPr lang="en-US" dirty="0">
              <a:solidFill>
                <a:srgbClr val="843C0C"/>
              </a:solidFill>
              <a:latin typeface="Arial" pitchFamily="34" charset="0"/>
              <a:cs typeface="Arial" pitchFamily="34" charset="0"/>
            </a:endParaRPr>
          </a:p>
        </p:txBody>
      </p:sp>
      <p:pic>
        <p:nvPicPr>
          <p:cNvPr id="11" name="Picture 2" descr="An illustration shows Phosphorylase regulation.&#10;An equilibrium reaction shows Phosphorylase b in the R state reacting with 2 A T P to produce 2 A D P and Phosphorylase a. Another equilibrium reaction shows Phosphorylase b in the R state reacting with 2 A T P to produce 2 A D P and Phosphorylase a. The same reactions are shown for the T states of the molecules. Phosphorylase b in the R state is in equilibrium with Phosphorylase b in the T state. Phosphorylase a in the T state is also in equilibrium with Phosphorylase a in the R st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17998" y="1818521"/>
            <a:ext cx="5730453" cy="45219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094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Allosteric </a:t>
            </a:r>
            <a:r>
              <a:rPr lang="en-US" dirty="0" smtClean="0">
                <a:solidFill>
                  <a:srgbClr val="843C0C"/>
                </a:solidFill>
                <a:latin typeface="Arial" pitchFamily="34" charset="0"/>
                <a:cs typeface="Arial" pitchFamily="34" charset="0"/>
              </a:rPr>
              <a:t>Regulation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Liver </a:t>
            </a:r>
            <a:r>
              <a:rPr lang="en-US" dirty="0">
                <a:solidFill>
                  <a:srgbClr val="843C0C"/>
                </a:solidFill>
              </a:rPr>
              <a:t>P</a:t>
            </a:r>
            <a:r>
              <a:rPr lang="en-US" dirty="0" smtClean="0">
                <a:solidFill>
                  <a:srgbClr val="843C0C"/>
                </a:solidFill>
                <a:latin typeface="Arial" pitchFamily="34" charset="0"/>
                <a:cs typeface="Arial" pitchFamily="34" charset="0"/>
              </a:rPr>
              <a:t>hosphorylase</a:t>
            </a:r>
            <a:endParaRPr lang="en-US" dirty="0">
              <a:solidFill>
                <a:srgbClr val="843C0C"/>
              </a:solidFill>
              <a:latin typeface="Arial" pitchFamily="34" charset="0"/>
              <a:cs typeface="Arial" pitchFamily="34" charset="0"/>
            </a:endParaRPr>
          </a:p>
        </p:txBody>
      </p:sp>
      <p:pic>
        <p:nvPicPr>
          <p:cNvPr id="11" name="Picture 2" descr="An illustration shows the allosteric regulation of liver Phosphorylase a.&#10;An equilibrium reaction of the R state of Phosphorylase a (liver) converts the T state to the R state. When 2 molecules of Glucose are present, they bind to Phosphorylase a, shift the equilibrium to the T state, and inactivate the enzyme. Thus, Glycogen is not mobilized when Glucose is already abunda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55560" y="2191553"/>
            <a:ext cx="8194237" cy="39183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289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Muscle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hosphorylase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Regulated </a:t>
            </a:r>
            <a:r>
              <a:rPr lang="en-US" dirty="0">
                <a:solidFill>
                  <a:srgbClr val="843C0C"/>
                </a:solidFill>
                <a:latin typeface="Arial" pitchFamily="34" charset="0"/>
                <a:cs typeface="Arial" pitchFamily="34" charset="0"/>
              </a:rPr>
              <a:t>by the </a:t>
            </a:r>
            <a:r>
              <a:rPr lang="en-US" dirty="0">
                <a:solidFill>
                  <a:srgbClr val="843C0C"/>
                </a:solidFill>
                <a:latin typeface="Arial" pitchFamily="34" charset="0"/>
                <a:cs typeface="Arial" pitchFamily="34" charset="0"/>
              </a:rPr>
              <a:t>I</a:t>
            </a:r>
            <a:r>
              <a:rPr lang="en-US" dirty="0" smtClean="0">
                <a:solidFill>
                  <a:srgbClr val="843C0C"/>
                </a:solidFill>
                <a:latin typeface="Arial" pitchFamily="34" charset="0"/>
                <a:cs typeface="Arial" pitchFamily="34" charset="0"/>
              </a:rPr>
              <a:t>ntracellular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nergy Charge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00"/>
              </a:spcBef>
              <a:spcAft>
                <a:spcPts val="1200"/>
              </a:spcAft>
            </a:pPr>
            <a:r>
              <a:rPr lang="en-US" sz="2600" dirty="0">
                <a:latin typeface="Arial" pitchFamily="34" charset="0"/>
                <a:cs typeface="Arial" pitchFamily="34" charset="0"/>
              </a:rPr>
              <a:t>In muscle, the default form of the phosphorylase is the </a:t>
            </a:r>
            <a:r>
              <a:rPr lang="en-US" sz="2600" i="1" dirty="0">
                <a:latin typeface="Arial" pitchFamily="34" charset="0"/>
                <a:cs typeface="Arial" pitchFamily="34" charset="0"/>
              </a:rPr>
              <a:t>b</a:t>
            </a:r>
            <a:r>
              <a:rPr lang="en-US" sz="2600" dirty="0">
                <a:latin typeface="Arial" pitchFamily="34" charset="0"/>
                <a:cs typeface="Arial" pitchFamily="34" charset="0"/>
              </a:rPr>
              <a:t> form in the T state.</a:t>
            </a:r>
          </a:p>
          <a:p>
            <a:pPr>
              <a:spcBef>
                <a:spcPts val="600"/>
              </a:spcBef>
              <a:spcAft>
                <a:spcPts val="1200"/>
              </a:spcAft>
            </a:pPr>
            <a:r>
              <a:rPr lang="en-US" sz="2600" dirty="0">
                <a:latin typeface="Arial" pitchFamily="34" charset="0"/>
                <a:cs typeface="Arial" pitchFamily="34" charset="0"/>
              </a:rPr>
              <a:t>When energy is needed, as signaled by an increase in the concentration of AMP, the phosphorylase binds AMP, which stabilizes the R state.</a:t>
            </a:r>
          </a:p>
          <a:p>
            <a:pPr>
              <a:spcBef>
                <a:spcPts val="600"/>
              </a:spcBef>
              <a:spcAft>
                <a:spcPts val="1200"/>
              </a:spcAft>
            </a:pPr>
            <a:r>
              <a:rPr lang="en-US" sz="2600" dirty="0">
                <a:latin typeface="Arial" pitchFamily="34" charset="0"/>
                <a:cs typeface="Arial" pitchFamily="34" charset="0"/>
              </a:rPr>
              <a:t>The T state of the phosphorylase is stabilized by ATP and glucose 6-phosphate.</a:t>
            </a:r>
          </a:p>
        </p:txBody>
      </p:sp>
    </p:spTree>
    <p:extLst>
      <p:ext uri="{BB962C8B-B14F-4D97-AF65-F5344CB8AC3E}">
        <p14:creationId xmlns:p14="http://schemas.microsoft.com/office/powerpoint/2010/main" val="84558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Allosteric </a:t>
            </a:r>
            <a:r>
              <a:rPr lang="en-US" dirty="0" smtClean="0">
                <a:solidFill>
                  <a:srgbClr val="843C0C"/>
                </a:solidFill>
                <a:latin typeface="Arial" pitchFamily="34" charset="0"/>
                <a:cs typeface="Arial" pitchFamily="34" charset="0"/>
              </a:rPr>
              <a:t>Regulation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Muscle </a:t>
            </a:r>
            <a:r>
              <a:rPr lang="en-US" dirty="0">
                <a:solidFill>
                  <a:srgbClr val="843C0C"/>
                </a:solidFill>
              </a:rPr>
              <a:t>P</a:t>
            </a:r>
            <a:r>
              <a:rPr lang="en-US" dirty="0" smtClean="0">
                <a:solidFill>
                  <a:srgbClr val="843C0C"/>
                </a:solidFill>
                <a:latin typeface="Arial" pitchFamily="34" charset="0"/>
                <a:cs typeface="Arial" pitchFamily="34" charset="0"/>
              </a:rPr>
              <a:t>hosphorylase</a:t>
            </a:r>
            <a:endParaRPr lang="en-US" dirty="0">
              <a:solidFill>
                <a:srgbClr val="843C0C"/>
              </a:solidFill>
              <a:latin typeface="Arial" pitchFamily="34" charset="0"/>
              <a:cs typeface="Arial" pitchFamily="34" charset="0"/>
            </a:endParaRPr>
          </a:p>
        </p:txBody>
      </p:sp>
      <p:pic>
        <p:nvPicPr>
          <p:cNvPr id="11" name="Picture 2" descr="An illustration shows the allosteric regulation of muscle Phosphorylase. An equilibrium reaction interconverts the T and R states of Phosphorylase b (muscle). In the presence of 2 A M P, the reaction converts the R state to the T state. In the presence of 2 A T P or Glucose 6-phosphate gives Phosphorylase b in the T st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67570" y="2045031"/>
            <a:ext cx="8113106" cy="398279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51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Ch.21 Learning Objectives</a:t>
            </a:r>
          </a:p>
        </p:txBody>
      </p:sp>
      <p:sp>
        <p:nvSpPr>
          <p:cNvPr id="4" name="Content Placeholder 3"/>
          <p:cNvSpPr>
            <a:spLocks noGrp="1"/>
          </p:cNvSpPr>
          <p:nvPr>
            <p:ph idx="1"/>
          </p:nvPr>
        </p:nvSpPr>
        <p:spPr>
          <a:xfrm>
            <a:off x="457200" y="1600200"/>
            <a:ext cx="8229600" cy="5109890"/>
          </a:xfrm>
        </p:spPr>
        <p:txBody>
          <a:bodyPr>
            <a:normAutofit/>
          </a:bodyPr>
          <a:lstStyle/>
          <a:p>
            <a:pPr marL="0" indent="0">
              <a:spcAft>
                <a:spcPts val="1200"/>
              </a:spcAft>
              <a:buNone/>
            </a:pPr>
            <a:r>
              <a:rPr lang="en-US" i="1" dirty="0">
                <a:latin typeface="Arial" pitchFamily="34" charset="0"/>
                <a:cs typeface="Arial" pitchFamily="34" charset="0"/>
              </a:rPr>
              <a:t>By the end of this chapter, you should be able to:</a:t>
            </a:r>
            <a:endParaRPr lang="en-US" dirty="0">
              <a:latin typeface="Arial" pitchFamily="34" charset="0"/>
              <a:cs typeface="Arial" pitchFamily="34" charset="0"/>
            </a:endParaRPr>
          </a:p>
          <a:p>
            <a:pPr marL="457200" indent="-457200">
              <a:buFont typeface="+mj-lt"/>
              <a:buAutoNum type="arabicPeriod"/>
            </a:pPr>
            <a:r>
              <a:rPr lang="en-US" b="1" dirty="0">
                <a:latin typeface="Arial" pitchFamily="34" charset="0"/>
                <a:cs typeface="Arial" pitchFamily="34" charset="0"/>
              </a:rPr>
              <a:t>List and describe the steps of glycogen breakdown and identify the enzymes required.</a:t>
            </a:r>
          </a:p>
          <a:p>
            <a:pPr marL="457200" indent="-457200">
              <a:buFont typeface="+mj-lt"/>
              <a:buAutoNum type="arabicPeriod"/>
            </a:pPr>
            <a:r>
              <a:rPr lang="en-US" b="1" dirty="0">
                <a:latin typeface="Arial" pitchFamily="34" charset="0"/>
                <a:cs typeface="Arial" pitchFamily="34" charset="0"/>
              </a:rPr>
              <a:t>Explain the regulation of glycogen breakdown.</a:t>
            </a:r>
          </a:p>
          <a:p>
            <a:pPr marL="457200" indent="-457200">
              <a:buFont typeface="+mj-lt"/>
              <a:buAutoNum type="arabicPeriod"/>
            </a:pPr>
            <a:r>
              <a:rPr lang="en-US" b="1" dirty="0">
                <a:latin typeface="Arial" pitchFamily="34" charset="0"/>
                <a:cs typeface="Arial" pitchFamily="34" charset="0"/>
              </a:rPr>
              <a:t>Describe the steps of glycogen synthesis and identify the enzymes required.</a:t>
            </a:r>
          </a:p>
          <a:p>
            <a:pPr marL="457200" indent="-457200">
              <a:buFont typeface="+mj-lt"/>
              <a:buAutoNum type="arabicPeriod"/>
            </a:pPr>
            <a:r>
              <a:rPr lang="en-US" b="1" dirty="0">
                <a:latin typeface="Arial" pitchFamily="34" charset="0"/>
                <a:cs typeface="Arial" pitchFamily="34" charset="0"/>
              </a:rPr>
              <a:t>Explain the regulation of glycogen synthesis.</a:t>
            </a:r>
          </a:p>
          <a:p>
            <a:pPr marL="457200" indent="-457200">
              <a:buFont typeface="+mj-lt"/>
              <a:buAutoNum type="arabicPeriod"/>
            </a:pPr>
            <a:r>
              <a:rPr lang="en-US" b="1" dirty="0">
                <a:latin typeface="Arial" pitchFamily="34" charset="0"/>
                <a:cs typeface="Arial" pitchFamily="34" charset="0"/>
              </a:rPr>
              <a:t>Describe how glycogen degradation and synthesis are coordinated.</a:t>
            </a:r>
          </a:p>
          <a:p>
            <a:pPr marL="457200" indent="-457200">
              <a:buFont typeface="+mj-lt"/>
              <a:buAutoNum type="arabicPeriod"/>
            </a:pPr>
            <a:r>
              <a:rPr lang="en-US" b="1" dirty="0">
                <a:latin typeface="Arial" pitchFamily="34" charset="0"/>
                <a:cs typeface="Arial" pitchFamily="34" charset="0"/>
              </a:rPr>
              <a:t>Compare the different roles of glycogen metabolism in liver and muscle.</a:t>
            </a:r>
          </a:p>
        </p:txBody>
      </p:sp>
    </p:spTree>
    <p:extLst>
      <p:ext uri="{BB962C8B-B14F-4D97-AF65-F5344CB8AC3E}">
        <p14:creationId xmlns:p14="http://schemas.microsoft.com/office/powerpoint/2010/main" val="1788757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Biochemical </a:t>
            </a:r>
            <a:r>
              <a:rPr lang="en-US" dirty="0" smtClean="0">
                <a:solidFill>
                  <a:srgbClr val="843C0C"/>
                </a:solidFill>
                <a:latin typeface="Arial" pitchFamily="34" charset="0"/>
                <a:cs typeface="Arial" pitchFamily="34" charset="0"/>
              </a:rPr>
              <a:t>Characteristics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Muscle </a:t>
            </a:r>
            <a:r>
              <a:rPr lang="en-US" dirty="0">
                <a:solidFill>
                  <a:srgbClr val="843C0C"/>
                </a:solidFill>
                <a:latin typeface="Arial" pitchFamily="34" charset="0"/>
                <a:cs typeface="Arial" pitchFamily="34" charset="0"/>
              </a:rPr>
              <a:t>F</a:t>
            </a:r>
            <a:r>
              <a:rPr lang="en-US" dirty="0" smtClean="0">
                <a:solidFill>
                  <a:srgbClr val="843C0C"/>
                </a:solidFill>
                <a:latin typeface="Arial" pitchFamily="34" charset="0"/>
                <a:cs typeface="Arial" pitchFamily="34" charset="0"/>
              </a:rPr>
              <a:t>iber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ypes </a:t>
            </a:r>
            <a:r>
              <a:rPr lang="en-US" dirty="0" smtClean="0">
                <a:solidFill>
                  <a:srgbClr val="843C0C"/>
                </a:solidFill>
                <a:latin typeface="Arial" pitchFamily="34" charset="0"/>
                <a:cs typeface="Arial" pitchFamily="34" charset="0"/>
              </a:rPr>
              <a:t>Di</a:t>
            </a:r>
            <a:r>
              <a:rPr lang="en-US" dirty="0" smtClean="0">
                <a:solidFill>
                  <a:srgbClr val="843C0C"/>
                </a:solidFill>
                <a:latin typeface="Arial" pitchFamily="34" charset="0"/>
                <a:cs typeface="Arial" pitchFamily="34" charset="0"/>
              </a:rPr>
              <a:t>ffer</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4967437"/>
          </a:xfrm>
        </p:spPr>
        <p:txBody>
          <a:bodyPr>
            <a:normAutofit/>
          </a:bodyPr>
          <a:lstStyle/>
          <a:p>
            <a:pPr>
              <a:spcBef>
                <a:spcPts val="1200"/>
              </a:spcBef>
            </a:pPr>
            <a:r>
              <a:rPr lang="en-US" dirty="0">
                <a:latin typeface="Arial" pitchFamily="34" charset="0"/>
                <a:cs typeface="Arial" pitchFamily="34" charset="0"/>
              </a:rPr>
              <a:t>Skeletal muscle consists of three fiber types:</a:t>
            </a:r>
          </a:p>
          <a:p>
            <a:pPr lvl="1">
              <a:spcBef>
                <a:spcPts val="1200"/>
              </a:spcBef>
              <a:buFont typeface="Arial" pitchFamily="34" charset="0"/>
              <a:buChar char="–"/>
            </a:pPr>
            <a:r>
              <a:rPr lang="en-US" dirty="0">
                <a:latin typeface="Arial" pitchFamily="34" charset="0"/>
                <a:cs typeface="Arial" pitchFamily="34" charset="0"/>
              </a:rPr>
              <a:t>Type I, or slow-twitch fibers, use cellular respiration, powered by fatty acid degradation, to generate ATP. Glycogen is not an important energy source for these fibers.</a:t>
            </a:r>
          </a:p>
          <a:p>
            <a:pPr lvl="1">
              <a:spcBef>
                <a:spcPts val="1200"/>
              </a:spcBef>
              <a:buFont typeface="Arial" pitchFamily="34" charset="0"/>
              <a:buChar char="–"/>
            </a:pPr>
            <a:r>
              <a:rPr lang="en-US" dirty="0">
                <a:latin typeface="Arial" pitchFamily="34" charset="0"/>
                <a:cs typeface="Arial" pitchFamily="34" charset="0"/>
              </a:rPr>
              <a:t>Type </a:t>
            </a:r>
            <a:r>
              <a:rPr lang="en-US" dirty="0" err="1">
                <a:latin typeface="Arial" pitchFamily="34" charset="0"/>
                <a:cs typeface="Arial" pitchFamily="34" charset="0"/>
              </a:rPr>
              <a:t>IIb</a:t>
            </a:r>
            <a:r>
              <a:rPr lang="en-US" dirty="0">
                <a:latin typeface="Arial" pitchFamily="34" charset="0"/>
                <a:cs typeface="Arial" pitchFamily="34" charset="0"/>
              </a:rPr>
              <a:t>, or fast-twitch fibers, generate energy by aerobic glycolysis and perform little cellular respiration. Mitochondria are rare and glycogen is the primary fuel for these fibers.</a:t>
            </a:r>
          </a:p>
          <a:p>
            <a:pPr lvl="1">
              <a:spcBef>
                <a:spcPts val="1200"/>
              </a:spcBef>
              <a:buFont typeface="Arial" pitchFamily="34" charset="0"/>
              <a:buChar char="–"/>
            </a:pPr>
            <a:r>
              <a:rPr lang="en-US" dirty="0">
                <a:latin typeface="Arial" pitchFamily="34" charset="0"/>
                <a:cs typeface="Arial" pitchFamily="34" charset="0"/>
              </a:rPr>
              <a:t>Type </a:t>
            </a:r>
            <a:r>
              <a:rPr lang="en-US" dirty="0" err="1">
                <a:latin typeface="Arial" pitchFamily="34" charset="0"/>
                <a:cs typeface="Arial" pitchFamily="34" charset="0"/>
              </a:rPr>
              <a:t>IIa</a:t>
            </a:r>
            <a:r>
              <a:rPr lang="en-US" dirty="0">
                <a:latin typeface="Arial" pitchFamily="34" charset="0"/>
                <a:cs typeface="Arial" pitchFamily="34" charset="0"/>
              </a:rPr>
              <a:t> fibers possess properties intermediate between the other two fiber types.</a:t>
            </a:r>
          </a:p>
        </p:txBody>
      </p:sp>
    </p:spTree>
    <p:extLst>
      <p:ext uri="{BB962C8B-B14F-4D97-AF65-F5344CB8AC3E}">
        <p14:creationId xmlns:p14="http://schemas.microsoft.com/office/powerpoint/2010/main" val="668650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Biochemical </a:t>
            </a:r>
            <a:r>
              <a:rPr lang="en-US" dirty="0" smtClean="0">
                <a:solidFill>
                  <a:srgbClr val="843C0C"/>
                </a:solidFill>
                <a:latin typeface="Arial" pitchFamily="34" charset="0"/>
                <a:cs typeface="Arial" pitchFamily="34" charset="0"/>
              </a:rPr>
              <a:t>Characteristics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Muscle </a:t>
            </a:r>
            <a:r>
              <a:rPr lang="en-US" dirty="0">
                <a:solidFill>
                  <a:srgbClr val="843C0C"/>
                </a:solidFill>
              </a:rPr>
              <a:t>F</a:t>
            </a:r>
            <a:r>
              <a:rPr lang="en-US" dirty="0" smtClean="0">
                <a:solidFill>
                  <a:srgbClr val="843C0C"/>
                </a:solidFill>
                <a:latin typeface="Arial" pitchFamily="34" charset="0"/>
                <a:cs typeface="Arial" pitchFamily="34" charset="0"/>
              </a:rPr>
              <a:t>iber </a:t>
            </a:r>
            <a:r>
              <a:rPr lang="en-US" dirty="0">
                <a:solidFill>
                  <a:srgbClr val="843C0C"/>
                </a:solidFill>
              </a:rPr>
              <a:t>T</a:t>
            </a:r>
            <a:r>
              <a:rPr lang="en-US" dirty="0" smtClean="0">
                <a:solidFill>
                  <a:srgbClr val="843C0C"/>
                </a:solidFill>
                <a:latin typeface="Arial" pitchFamily="34" charset="0"/>
                <a:cs typeface="Arial" pitchFamily="34" charset="0"/>
              </a:rPr>
              <a:t>ypes</a:t>
            </a:r>
            <a:endParaRPr lang="en-US" dirty="0">
              <a:solidFill>
                <a:srgbClr val="843C0C"/>
              </a:solidFill>
              <a:latin typeface="Arial" pitchFamily="34" charset="0"/>
              <a:cs typeface="Arial" pitchFamily="34" charset="0"/>
            </a:endParaRPr>
          </a:p>
        </p:txBody>
      </p:sp>
      <p:pic>
        <p:nvPicPr>
          <p:cNvPr id="7" name="Picture 3" descr="A table lists biochemical characteristics of muscle fiber types.&#10;The table has four columns and nine rows. The column headers are: characteristic, type I, type II A, and type II B.&#10;Row 1: characteristic: fatigue resistance; type 1: high; type 2 A: intermediate; type 2 B: low.&#10;Row 2: characteristic: mitochondrial density; type 1: high; type 2 A: intermediate; type 2 B: low.&#10;Row 3: characteristic: metabolic type; type 1: oxidative; type 2 a: oxidative slash glycolytic; type 2 B: glycolytic.&#10;Row 4: characteristic: myoglobin content; type 1: high; type 2 A: intermediate; type 2 B: low.&#10;Row 5: characteristic: glycogen content; type 1: low; type 2 A: intermediate; type 2 B: high.&#10;Row 6: characteristic: triacylglycerol content; type 1: high; type 2 A: intermediate; type 2 B: low.&#10;Row 7: characteristic: glycogen phosphorylase activity; type 1: low; type 2 A: intermediate; type 2 B: high.&#10;Row 8: characteristic: phosphofructo kinase activity; type 1: low; type 2 A: intermediate; type 2 B: high.&#10;Row 9: characteristic: citrate synthase activity; type 1: high; type 2 A: intermediate; type 2 B: low."/>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1848709"/>
            <a:ext cx="8113106" cy="436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72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Phosphorylation </a:t>
            </a:r>
            <a:r>
              <a:rPr lang="en-US" sz="3200" dirty="0" smtClean="0">
                <a:solidFill>
                  <a:srgbClr val="843C0C"/>
                </a:solidFill>
                <a:latin typeface="Arial" pitchFamily="34" charset="0"/>
                <a:cs typeface="Arial" pitchFamily="34" charset="0"/>
              </a:rPr>
              <a:t>Promotes </a:t>
            </a:r>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Conversion </a:t>
            </a:r>
            <a:r>
              <a:rPr lang="en-US" sz="3200" dirty="0">
                <a:solidFill>
                  <a:srgbClr val="843C0C"/>
                </a:solidFill>
                <a:latin typeface="Arial" pitchFamily="34" charset="0"/>
                <a:cs typeface="Arial" pitchFamily="34" charset="0"/>
              </a:rPr>
              <a:t>of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hosphorylase </a:t>
            </a:r>
            <a:r>
              <a:rPr lang="en-US" sz="3200" i="1" dirty="0">
                <a:solidFill>
                  <a:srgbClr val="843C0C"/>
                </a:solidFill>
                <a:latin typeface="Arial" pitchFamily="34" charset="0"/>
                <a:cs typeface="Arial" pitchFamily="34" charset="0"/>
              </a:rPr>
              <a:t>b</a:t>
            </a:r>
            <a:r>
              <a:rPr lang="en-US" sz="3200" dirty="0">
                <a:solidFill>
                  <a:srgbClr val="843C0C"/>
                </a:solidFill>
                <a:latin typeface="Arial" pitchFamily="34" charset="0"/>
                <a:cs typeface="Arial" pitchFamily="34" charset="0"/>
              </a:rPr>
              <a:t> to </a:t>
            </a:r>
            <a:r>
              <a:rPr lang="en-US" sz="3200" dirty="0" smtClean="0">
                <a:solidFill>
                  <a:srgbClr val="843C0C"/>
                </a:solidFill>
                <a:latin typeface="Arial" pitchFamily="34" charset="0"/>
                <a:cs typeface="Arial" pitchFamily="34" charset="0"/>
              </a:rPr>
              <a:t>Phosphorylase </a:t>
            </a:r>
            <a:r>
              <a:rPr lang="en-US" sz="3200" i="1" dirty="0">
                <a:solidFill>
                  <a:srgbClr val="843C0C"/>
                </a:solidFill>
                <a:latin typeface="Arial" pitchFamily="34" charset="0"/>
                <a:cs typeface="Arial" pitchFamily="34" charset="0"/>
              </a:rPr>
              <a:t>a</a:t>
            </a: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Phosphorylase kinase is the regulatory enzyme that converts glycogen phosphorylase </a:t>
            </a:r>
            <a:r>
              <a:rPr lang="en-US" i="1" dirty="0">
                <a:latin typeface="Arial" pitchFamily="34" charset="0"/>
                <a:cs typeface="Arial" pitchFamily="34" charset="0"/>
              </a:rPr>
              <a:t>b</a:t>
            </a:r>
            <a:r>
              <a:rPr lang="en-US" dirty="0">
                <a:latin typeface="Arial" pitchFamily="34" charset="0"/>
                <a:cs typeface="Arial" pitchFamily="34" charset="0"/>
              </a:rPr>
              <a:t> to phosphorylase </a:t>
            </a:r>
            <a:r>
              <a:rPr lang="en-US" i="1" dirty="0">
                <a:latin typeface="Arial" pitchFamily="34" charset="0"/>
                <a:cs typeface="Arial" pitchFamily="34" charset="0"/>
              </a:rPr>
              <a:t>a</a:t>
            </a:r>
            <a:r>
              <a:rPr lang="en-US" dirty="0">
                <a:latin typeface="Arial" pitchFamily="34" charset="0"/>
                <a:cs typeface="Arial" pitchFamily="34" charset="0"/>
              </a:rPr>
              <a:t> with the addition of a phosphate.</a:t>
            </a:r>
          </a:p>
          <a:p>
            <a:pPr>
              <a:spcBef>
                <a:spcPts val="624"/>
              </a:spcBef>
              <a:spcAft>
                <a:spcPts val="1200"/>
              </a:spcAft>
            </a:pPr>
            <a:r>
              <a:rPr lang="en-US" dirty="0">
                <a:latin typeface="Arial" pitchFamily="34" charset="0"/>
                <a:cs typeface="Arial" pitchFamily="34" charset="0"/>
              </a:rPr>
              <a:t>This covalent modification removes a peptide loop from the active site of the </a:t>
            </a:r>
            <a:r>
              <a:rPr lang="en-US" i="1" dirty="0">
                <a:latin typeface="Arial" pitchFamily="34" charset="0"/>
                <a:cs typeface="Arial" pitchFamily="34" charset="0"/>
              </a:rPr>
              <a:t>b</a:t>
            </a:r>
            <a:r>
              <a:rPr lang="en-US" dirty="0">
                <a:latin typeface="Arial" pitchFamily="34" charset="0"/>
                <a:cs typeface="Arial" pitchFamily="34" charset="0"/>
              </a:rPr>
              <a:t> form, rendering the enzyme more active.</a:t>
            </a:r>
          </a:p>
        </p:txBody>
      </p:sp>
    </p:spTree>
    <p:extLst>
      <p:ext uri="{BB962C8B-B14F-4D97-AF65-F5344CB8AC3E}">
        <p14:creationId xmlns:p14="http://schemas.microsoft.com/office/powerpoint/2010/main" val="3533368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Phosphorylase </a:t>
            </a:r>
            <a:r>
              <a:rPr lang="en-US" dirty="0" smtClean="0">
                <a:solidFill>
                  <a:srgbClr val="843C0C"/>
                </a:solidFill>
                <a:latin typeface="Arial" pitchFamily="34" charset="0"/>
                <a:cs typeface="Arial" pitchFamily="34" charset="0"/>
              </a:rPr>
              <a:t>Kinase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Activated </a:t>
            </a:r>
            <a:r>
              <a:rPr lang="en-US" dirty="0">
                <a:solidFill>
                  <a:srgbClr val="843C0C"/>
                </a:solidFill>
                <a:latin typeface="Arial" pitchFamily="34" charset="0"/>
                <a:cs typeface="Arial" pitchFamily="34" charset="0"/>
              </a:rPr>
              <a:t>by </a:t>
            </a:r>
            <a:r>
              <a:rPr lang="en-US" dirty="0" smtClean="0">
                <a:solidFill>
                  <a:srgbClr val="843C0C"/>
                </a:solidFill>
                <a:latin typeface="Arial" pitchFamily="34" charset="0"/>
                <a:cs typeface="Arial" pitchFamily="34" charset="0"/>
              </a:rPr>
              <a:t>Phosphorylation </a:t>
            </a:r>
            <a:r>
              <a:rPr lang="en-US" dirty="0">
                <a:solidFill>
                  <a:srgbClr val="843C0C"/>
                </a:solidFill>
                <a:latin typeface="Arial" pitchFamily="34" charset="0"/>
                <a:cs typeface="Arial" pitchFamily="34" charset="0"/>
              </a:rPr>
              <a:t>and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alcium Ions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sz="2000" dirty="0">
                <a:latin typeface="Arial" pitchFamily="34" charset="0"/>
                <a:cs typeface="Arial" pitchFamily="34" charset="0"/>
              </a:rPr>
              <a:t>Phosphorylase kinase has a subunit composition of (αβ</a:t>
            </a:r>
            <a:r>
              <a:rPr lang="en-US" sz="2000" dirty="0" err="1">
                <a:latin typeface="Arial" pitchFamily="34" charset="0"/>
                <a:cs typeface="Arial" pitchFamily="34" charset="0"/>
              </a:rPr>
              <a:t>γδ</a:t>
            </a:r>
            <a:r>
              <a:rPr lang="en-US" sz="2000" dirty="0">
                <a:latin typeface="Arial" pitchFamily="34" charset="0"/>
                <a:cs typeface="Arial" pitchFamily="34" charset="0"/>
              </a:rPr>
              <a:t>)</a:t>
            </a:r>
            <a:r>
              <a:rPr lang="en-US" sz="2000" baseline="-25000" dirty="0">
                <a:latin typeface="Arial" pitchFamily="34" charset="0"/>
                <a:cs typeface="Arial" pitchFamily="34" charset="0"/>
              </a:rPr>
              <a:t>4</a:t>
            </a:r>
            <a:r>
              <a:rPr lang="en-US" sz="2000" dirty="0">
                <a:latin typeface="Arial" pitchFamily="34" charset="0"/>
                <a:cs typeface="Arial" pitchFamily="34" charset="0"/>
              </a:rPr>
              <a:t>, with the active site on the γ subunit.</a:t>
            </a:r>
          </a:p>
          <a:p>
            <a:pPr>
              <a:spcBef>
                <a:spcPts val="624"/>
              </a:spcBef>
              <a:spcAft>
                <a:spcPts val="1200"/>
              </a:spcAft>
            </a:pPr>
            <a:r>
              <a:rPr lang="en-US" sz="2000" dirty="0">
                <a:latin typeface="Arial" pitchFamily="34" charset="0"/>
                <a:cs typeface="Arial" pitchFamily="34" charset="0"/>
              </a:rPr>
              <a:t>Phosphorylase kinase itself is activated first by Ca</a:t>
            </a:r>
            <a:r>
              <a:rPr lang="en-US" sz="2000" baseline="30000" dirty="0">
                <a:latin typeface="Arial" pitchFamily="34" charset="0"/>
                <a:cs typeface="Arial" pitchFamily="34" charset="0"/>
              </a:rPr>
              <a:t>2+</a:t>
            </a:r>
            <a:r>
              <a:rPr lang="en-US" sz="2000" dirty="0">
                <a:latin typeface="Arial" pitchFamily="34" charset="0"/>
                <a:cs typeface="Arial" pitchFamily="34" charset="0"/>
              </a:rPr>
              <a:t> binding and then by phosphorylation.</a:t>
            </a:r>
          </a:p>
          <a:p>
            <a:pPr>
              <a:spcBef>
                <a:spcPts val="624"/>
              </a:spcBef>
              <a:spcAft>
                <a:spcPts val="1200"/>
              </a:spcAft>
            </a:pPr>
            <a:r>
              <a:rPr lang="en-US" sz="2000" dirty="0">
                <a:latin typeface="Arial" pitchFamily="34" charset="0"/>
                <a:cs typeface="Arial" pitchFamily="34" charset="0"/>
              </a:rPr>
              <a:t>The δ (delta) subunit of phosphorylase is the calcium sensor calmodulin.</a:t>
            </a:r>
          </a:p>
          <a:p>
            <a:pPr>
              <a:spcBef>
                <a:spcPts val="624"/>
              </a:spcBef>
              <a:spcAft>
                <a:spcPts val="1200"/>
              </a:spcAft>
            </a:pPr>
            <a:r>
              <a:rPr lang="en-US" sz="2000" dirty="0">
                <a:latin typeface="Arial" pitchFamily="34" charset="0"/>
                <a:cs typeface="Arial" pitchFamily="34" charset="0"/>
              </a:rPr>
              <a:t>Phosphorylase kinase is phosphorylated by protein kinase A.</a:t>
            </a:r>
          </a:p>
          <a:p>
            <a:pPr>
              <a:spcBef>
                <a:spcPts val="624"/>
              </a:spcBef>
              <a:spcAft>
                <a:spcPts val="1200"/>
              </a:spcAft>
            </a:pPr>
            <a:r>
              <a:rPr lang="en-US" sz="2000" dirty="0">
                <a:latin typeface="Arial" pitchFamily="34" charset="0"/>
                <a:cs typeface="Arial" pitchFamily="34" charset="0"/>
              </a:rPr>
              <a:t>Phosphorylase kinase is maximally active when bound to calcium and phosphorylated.</a:t>
            </a:r>
          </a:p>
        </p:txBody>
      </p:sp>
    </p:spTree>
    <p:extLst>
      <p:ext uri="{BB962C8B-B14F-4D97-AF65-F5344CB8AC3E}">
        <p14:creationId xmlns:p14="http://schemas.microsoft.com/office/powerpoint/2010/main" val="3202801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Activation of </a:t>
            </a:r>
            <a:r>
              <a:rPr lang="en-US" dirty="0">
                <a:solidFill>
                  <a:srgbClr val="843C0C"/>
                </a:solidFill>
              </a:rPr>
              <a:t>P</a:t>
            </a:r>
            <a:r>
              <a:rPr lang="en-US" dirty="0" smtClean="0">
                <a:solidFill>
                  <a:srgbClr val="843C0C"/>
                </a:solidFill>
                <a:latin typeface="Arial" pitchFamily="34" charset="0"/>
                <a:cs typeface="Arial" pitchFamily="34" charset="0"/>
              </a:rPr>
              <a:t>hosphorylase </a:t>
            </a:r>
            <a:r>
              <a:rPr lang="en-US" dirty="0">
                <a:solidFill>
                  <a:srgbClr val="843C0C"/>
                </a:solidFill>
              </a:rPr>
              <a:t>K</a:t>
            </a:r>
            <a:r>
              <a:rPr lang="en-US" dirty="0" smtClean="0">
                <a:solidFill>
                  <a:srgbClr val="843C0C"/>
                </a:solidFill>
                <a:latin typeface="Arial" pitchFamily="34" charset="0"/>
                <a:cs typeface="Arial" pitchFamily="34" charset="0"/>
              </a:rPr>
              <a:t>inase</a:t>
            </a:r>
            <a:endParaRPr lang="en-US" dirty="0">
              <a:solidFill>
                <a:srgbClr val="843C0C"/>
              </a:solidFill>
              <a:latin typeface="Arial" pitchFamily="34" charset="0"/>
              <a:cs typeface="Arial" pitchFamily="34" charset="0"/>
            </a:endParaRPr>
          </a:p>
        </p:txBody>
      </p:sp>
      <p:pic>
        <p:nvPicPr>
          <p:cNvPr id="13" name="Picture 2" descr="The activation of Phosphorylase kinase is shown.&#10;A reaction shows that inactive Phosphorylase kinase, which has subunits alpha, beta, gamma, and delta undergoes a reaction labeled with C a 2 plus, Nerve impulse, Muscle contraction, and Hormones, to give partly active Phosphorylase kinase. In a reaction involving P K A and Hormones, fully active Phosphorylase kinase is produced. An arrow from the Fully active molecule points to an arrow between two molecules to the right. The arrow shows that 2 ATP are converted to 2 ADP in the reaction. The bottom molecule, the reactant, is Phosphorylase b and the top molecule, the product, is Phosphorylase a.">
            <a:extLst>
              <a:ext uri="{FF2B5EF4-FFF2-40B4-BE49-F238E27FC236}">
                <a16:creationId xmlns="" xmlns:a16="http://schemas.microsoft.com/office/drawing/2014/main" id="{31FC764F-CD9A-49BE-9E7F-111B69B556D2}"/>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10343" y="1766047"/>
            <a:ext cx="6705045" cy="472400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83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An </a:t>
            </a:r>
            <a:r>
              <a:rPr lang="en-US" dirty="0" err="1">
                <a:solidFill>
                  <a:srgbClr val="843C0C"/>
                </a:solidFill>
              </a:rPr>
              <a:t>I</a:t>
            </a:r>
            <a:r>
              <a:rPr lang="en-US" dirty="0" err="1" smtClean="0">
                <a:solidFill>
                  <a:srgbClr val="843C0C"/>
                </a:solidFill>
                <a:latin typeface="Arial" pitchFamily="34" charset="0"/>
                <a:cs typeface="Arial" pitchFamily="34" charset="0"/>
              </a:rPr>
              <a:t>sozymic</a:t>
            </a:r>
            <a:r>
              <a:rPr lang="en-US" dirty="0" smtClean="0">
                <a:solidFill>
                  <a:srgbClr val="843C0C"/>
                </a:solidFill>
                <a:latin typeface="Arial" pitchFamily="34" charset="0"/>
                <a:cs typeface="Arial" pitchFamily="34" charset="0"/>
              </a:rPr>
              <a:t> </a:t>
            </a:r>
            <a:r>
              <a:rPr lang="en-US" dirty="0">
                <a:solidFill>
                  <a:srgbClr val="843C0C"/>
                </a:solidFill>
              </a:rPr>
              <a:t>F</a:t>
            </a:r>
            <a:r>
              <a:rPr lang="en-US" dirty="0" smtClean="0">
                <a:solidFill>
                  <a:srgbClr val="843C0C"/>
                </a:solidFill>
                <a:latin typeface="Arial" pitchFamily="34" charset="0"/>
                <a:cs typeface="Arial" pitchFamily="34" charset="0"/>
              </a:rPr>
              <a:t>orm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Glycogen </a:t>
            </a:r>
            <a:r>
              <a:rPr lang="en-US" dirty="0">
                <a:solidFill>
                  <a:srgbClr val="843C0C"/>
                </a:solidFill>
              </a:rPr>
              <a:t>P</a:t>
            </a:r>
            <a:r>
              <a:rPr lang="en-US" dirty="0" smtClean="0">
                <a:solidFill>
                  <a:srgbClr val="843C0C"/>
                </a:solidFill>
                <a:latin typeface="Arial" pitchFamily="34" charset="0"/>
                <a:cs typeface="Arial" pitchFamily="34" charset="0"/>
              </a:rPr>
              <a:t>hosphorylase Exists </a:t>
            </a:r>
            <a:r>
              <a:rPr lang="en-US" dirty="0">
                <a:solidFill>
                  <a:srgbClr val="843C0C"/>
                </a:solidFill>
                <a:latin typeface="Arial" pitchFamily="34" charset="0"/>
                <a:cs typeface="Arial" pitchFamily="34" charset="0"/>
              </a:rPr>
              <a:t>in the </a:t>
            </a:r>
            <a:r>
              <a:rPr lang="en-US" dirty="0" smtClean="0">
                <a:solidFill>
                  <a:srgbClr val="843C0C"/>
                </a:solidFill>
                <a:latin typeface="Arial" pitchFamily="34" charset="0"/>
                <a:cs typeface="Arial" pitchFamily="34" charset="0"/>
              </a:rPr>
              <a:t>Brain</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5309118" cy="4983162"/>
          </a:xfrm>
        </p:spPr>
        <p:txBody>
          <a:bodyPr>
            <a:noAutofit/>
          </a:bodyPr>
          <a:lstStyle/>
          <a:p>
            <a:pPr>
              <a:spcBef>
                <a:spcPts val="624"/>
              </a:spcBef>
              <a:spcAft>
                <a:spcPts val="1200"/>
              </a:spcAft>
            </a:pPr>
            <a:r>
              <a:rPr lang="en-US" sz="1800" dirty="0">
                <a:latin typeface="Arial" pitchFamily="34" charset="0"/>
                <a:cs typeface="Arial" pitchFamily="34" charset="0"/>
              </a:rPr>
              <a:t>Recently, an isozyme of glycogen phosphorylase was identified that is expressed in the brain. Like muscle phosphorylase, the brain isoform is stimulated by AMP.</a:t>
            </a:r>
          </a:p>
          <a:p>
            <a:pPr>
              <a:spcBef>
                <a:spcPts val="624"/>
              </a:spcBef>
              <a:spcAft>
                <a:spcPts val="1200"/>
              </a:spcAft>
            </a:pPr>
            <a:r>
              <a:rPr lang="en-US" sz="1800" dirty="0">
                <a:latin typeface="Arial" pitchFamily="34" charset="0"/>
                <a:cs typeface="Arial" pitchFamily="34" charset="0"/>
              </a:rPr>
              <a:t>However, in addition, the brain isoform is regulated by a redox switch: two cysteines that form a disulfide bond. Reactive oxygen species such as hydrogen cause the formation of the disulfide bond, which then prevents AMP activation of the enzyme without altering its regulation by phosphorylation.</a:t>
            </a:r>
          </a:p>
          <a:p>
            <a:pPr>
              <a:spcBef>
                <a:spcPts val="624"/>
              </a:spcBef>
              <a:spcAft>
                <a:spcPts val="1200"/>
              </a:spcAft>
            </a:pPr>
            <a:r>
              <a:rPr lang="en-US" sz="1800" dirty="0">
                <a:latin typeface="Arial" pitchFamily="34" charset="0"/>
                <a:cs typeface="Arial" pitchFamily="34" charset="0"/>
              </a:rPr>
              <a:t>Brain glycogen </a:t>
            </a:r>
            <a:r>
              <a:rPr lang="en-US" sz="1800" dirty="0" err="1">
                <a:latin typeface="Arial" pitchFamily="34" charset="0"/>
                <a:cs typeface="Arial" pitchFamily="34" charset="0"/>
              </a:rPr>
              <a:t>phosphorylase</a:t>
            </a:r>
            <a:r>
              <a:rPr lang="en-US" sz="1800" dirty="0">
                <a:latin typeface="Arial" pitchFamily="34" charset="0"/>
                <a:cs typeface="Arial" pitchFamily="34" charset="0"/>
              </a:rPr>
              <a:t> may be a target of </a:t>
            </a:r>
            <a:r>
              <a:rPr lang="en-US" sz="1800" dirty="0" err="1">
                <a:latin typeface="Arial" pitchFamily="34" charset="0"/>
                <a:cs typeface="Arial" pitchFamily="34" charset="0"/>
              </a:rPr>
              <a:t>dithiocarbamates</a:t>
            </a:r>
            <a:r>
              <a:rPr lang="en-US" sz="1800" dirty="0">
                <a:latin typeface="Arial" pitchFamily="34" charset="0"/>
                <a:cs typeface="Arial" pitchFamily="34" charset="0"/>
              </a:rPr>
              <a:t>, such as the pesticide </a:t>
            </a:r>
            <a:r>
              <a:rPr lang="en-US" sz="1800" dirty="0" err="1">
                <a:latin typeface="Arial" pitchFamily="34" charset="0"/>
                <a:cs typeface="Arial" pitchFamily="34" charset="0"/>
              </a:rPr>
              <a:t>thiram</a:t>
            </a:r>
            <a:r>
              <a:rPr lang="en-US" sz="1800" dirty="0">
                <a:latin typeface="Arial" pitchFamily="34" charset="0"/>
                <a:cs typeface="Arial" pitchFamily="34" charset="0"/>
              </a:rPr>
              <a:t>. </a:t>
            </a:r>
            <a:r>
              <a:rPr lang="en-US" sz="1800" dirty="0" err="1">
                <a:latin typeface="Arial" pitchFamily="34" charset="0"/>
                <a:cs typeface="Arial" pitchFamily="34" charset="0"/>
              </a:rPr>
              <a:t>Thiram</a:t>
            </a:r>
            <a:r>
              <a:rPr lang="en-US" sz="1800" dirty="0">
                <a:latin typeface="Arial" pitchFamily="34" charset="0"/>
                <a:cs typeface="Arial" pitchFamily="34" charset="0"/>
              </a:rPr>
              <a:t> is believed to disrupt the functioning of the redox switch, explaining its neurotoxic side effects.</a:t>
            </a:r>
          </a:p>
        </p:txBody>
      </p:sp>
      <p:pic>
        <p:nvPicPr>
          <p:cNvPr id="11" name="Picture 2" descr="The structure of Thiram is shown.&#10;The molecular structure of Thiram from left to right is as follows. N attached to 2 C H 3 groups on the left and to 1 C on the right. The C atom is double bonded to S and single bonded to a different S.  The single-bonded S is further attached to another S atom by a single bond, which is further attached to a carbon atom that is double bonded to S and single bonded to another N that is bonded to 2 C H 3 groups.">
            <a:extLst>
              <a:ext uri="{FF2B5EF4-FFF2-40B4-BE49-F238E27FC236}">
                <a16:creationId xmlns="" xmlns:a16="http://schemas.microsoft.com/office/drawing/2014/main" id="{F4154A5E-B1C7-46FF-A15C-E9C3CE41D8E8}"/>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6013753" y="2912713"/>
            <a:ext cx="2809663" cy="105123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013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43C0C"/>
                </a:solidFill>
                <a:latin typeface="Arial" pitchFamily="34" charset="0"/>
                <a:cs typeface="Arial" pitchFamily="34" charset="0"/>
              </a:rPr>
              <a:t>Section 21.3 </a:t>
            </a:r>
            <a:r>
              <a:rPr lang="en-US" dirty="0">
                <a:solidFill>
                  <a:srgbClr val="843C0C"/>
                </a:solidFill>
                <a:latin typeface="Arial" pitchFamily="34" charset="0"/>
                <a:cs typeface="Arial" pitchFamily="34" charset="0"/>
              </a:rPr>
              <a:t>Epinephrine and Glucagon Signal the Need for Glycogen Breakdown</a:t>
            </a:r>
          </a:p>
        </p:txBody>
      </p:sp>
      <p:sp>
        <p:nvSpPr>
          <p:cNvPr id="3" name="Content Placeholder 2"/>
          <p:cNvSpPr>
            <a:spLocks noGrp="1"/>
          </p:cNvSpPr>
          <p:nvPr>
            <p:ph idx="1"/>
          </p:nvPr>
        </p:nvSpPr>
        <p:spPr>
          <a:xfrm>
            <a:off x="457200" y="1600200"/>
            <a:ext cx="8229600" cy="5117841"/>
          </a:xfrm>
        </p:spPr>
        <p:txBody>
          <a:bodyPr>
            <a:normAutofit fontScale="92500"/>
          </a:bodyPr>
          <a:lstStyle/>
          <a:p>
            <a:pPr>
              <a:spcBef>
                <a:spcPts val="624"/>
              </a:spcBef>
              <a:spcAft>
                <a:spcPts val="1200"/>
              </a:spcAft>
            </a:pPr>
            <a:r>
              <a:rPr lang="en-US" dirty="0">
                <a:latin typeface="Arial" pitchFamily="34" charset="0"/>
                <a:cs typeface="Arial" pitchFamily="34" charset="0"/>
              </a:rPr>
              <a:t>G proteins transmit the signal for the initiation of glycogen breakdown:</a:t>
            </a:r>
          </a:p>
          <a:p>
            <a:pPr lvl="1">
              <a:spcBef>
                <a:spcPts val="624"/>
              </a:spcBef>
              <a:spcAft>
                <a:spcPts val="1200"/>
              </a:spcAft>
              <a:buFont typeface="+mj-lt"/>
              <a:buAutoNum type="arabicPeriod"/>
            </a:pPr>
            <a:r>
              <a:rPr lang="en-US" dirty="0">
                <a:latin typeface="Arial" pitchFamily="34" charset="0"/>
                <a:cs typeface="Arial" pitchFamily="34" charset="0"/>
              </a:rPr>
              <a:t>The hormones epinephrine and glucagon bind to specific seven-transmembrane (7TM) receptors in the plasma membranes of target cells. Epinephrine binds to the β-adrenergic receptor in muscle; glucagon binds to the glucagon receptor in the liver. This causes </a:t>
            </a:r>
            <a:r>
              <a:rPr lang="en-US" dirty="0" err="1">
                <a:latin typeface="Arial" pitchFamily="34" charset="0"/>
                <a:cs typeface="Arial" pitchFamily="34" charset="0"/>
              </a:rPr>
              <a:t>G</a:t>
            </a:r>
            <a:r>
              <a:rPr lang="en-US" baseline="-25000" dirty="0" err="1">
                <a:latin typeface="Arial" pitchFamily="34" charset="0"/>
                <a:cs typeface="Arial" pitchFamily="34" charset="0"/>
              </a:rPr>
              <a:t>s</a:t>
            </a:r>
            <a:r>
              <a:rPr lang="en-US" dirty="0">
                <a:latin typeface="Arial" pitchFamily="34" charset="0"/>
                <a:cs typeface="Arial" pitchFamily="34" charset="0"/>
              </a:rPr>
              <a:t> protein activation.</a:t>
            </a:r>
          </a:p>
          <a:p>
            <a:pPr lvl="1">
              <a:spcBef>
                <a:spcPts val="624"/>
              </a:spcBef>
              <a:spcAft>
                <a:spcPts val="1200"/>
              </a:spcAft>
              <a:buFont typeface="+mj-lt"/>
              <a:buAutoNum type="arabicPeriod"/>
            </a:pPr>
            <a:r>
              <a:rPr lang="en-US" dirty="0">
                <a:latin typeface="Arial" pitchFamily="34" charset="0"/>
                <a:cs typeface="Arial" pitchFamily="34" charset="0"/>
              </a:rPr>
              <a:t>The GTP-bound subunit of </a:t>
            </a:r>
            <a:r>
              <a:rPr lang="en-US" dirty="0" err="1">
                <a:latin typeface="Arial" pitchFamily="34" charset="0"/>
                <a:cs typeface="Arial" pitchFamily="34" charset="0"/>
              </a:rPr>
              <a:t>G</a:t>
            </a:r>
            <a:r>
              <a:rPr lang="en-US" baseline="-25000" dirty="0" err="1">
                <a:latin typeface="Arial" pitchFamily="34" charset="0"/>
                <a:cs typeface="Arial" pitchFamily="34" charset="0"/>
              </a:rPr>
              <a:t>s</a:t>
            </a:r>
            <a:r>
              <a:rPr lang="en-US" dirty="0">
                <a:latin typeface="Arial" pitchFamily="34" charset="0"/>
                <a:cs typeface="Arial" pitchFamily="34" charset="0"/>
              </a:rPr>
              <a:t> adenylate cyclase, catalyzes formation of the second messenger cAMP from ATP.</a:t>
            </a:r>
          </a:p>
          <a:p>
            <a:pPr lvl="1">
              <a:spcBef>
                <a:spcPts val="624"/>
              </a:spcBef>
              <a:spcAft>
                <a:spcPts val="1200"/>
              </a:spcAft>
              <a:buFont typeface="+mj-lt"/>
              <a:buAutoNum type="arabicPeriod"/>
            </a:pPr>
            <a:r>
              <a:rPr lang="en-US" dirty="0">
                <a:latin typeface="Arial" pitchFamily="34" charset="0"/>
                <a:cs typeface="Arial" pitchFamily="34" charset="0"/>
              </a:rPr>
              <a:t>The elevated cAMP concentration activates protein kinase A.</a:t>
            </a:r>
          </a:p>
          <a:p>
            <a:pPr lvl="1">
              <a:spcBef>
                <a:spcPts val="624"/>
              </a:spcBef>
              <a:spcAft>
                <a:spcPts val="1200"/>
              </a:spcAft>
              <a:buFont typeface="+mj-lt"/>
              <a:buAutoNum type="arabicPeriod"/>
            </a:pPr>
            <a:r>
              <a:rPr lang="en-US" dirty="0">
                <a:latin typeface="Arial" pitchFamily="34" charset="0"/>
                <a:cs typeface="Arial" pitchFamily="34" charset="0"/>
              </a:rPr>
              <a:t>Protein kinase A phosphorylates phosphorylase kinase, which activates glycogen phosphorylase, leading to glycogen degradation.</a:t>
            </a:r>
          </a:p>
        </p:txBody>
      </p:sp>
    </p:spTree>
    <p:extLst>
      <p:ext uri="{BB962C8B-B14F-4D97-AF65-F5344CB8AC3E}">
        <p14:creationId xmlns:p14="http://schemas.microsoft.com/office/powerpoint/2010/main" val="1693513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Hormones </a:t>
            </a:r>
            <a:r>
              <a:rPr lang="en-US" dirty="0">
                <a:solidFill>
                  <a:srgbClr val="843C0C"/>
                </a:solidFill>
              </a:rPr>
              <a:t>E</a:t>
            </a:r>
            <a:r>
              <a:rPr lang="en-US" dirty="0" smtClean="0">
                <a:solidFill>
                  <a:srgbClr val="843C0C"/>
                </a:solidFill>
                <a:latin typeface="Arial" pitchFamily="34" charset="0"/>
                <a:cs typeface="Arial" pitchFamily="34" charset="0"/>
              </a:rPr>
              <a:t>pinephrine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Glucagon</a:t>
            </a:r>
            <a:endParaRPr lang="en-US" dirty="0">
              <a:solidFill>
                <a:srgbClr val="843C0C"/>
              </a:solidFill>
              <a:latin typeface="Arial" pitchFamily="34" charset="0"/>
              <a:cs typeface="Arial" pitchFamily="34" charset="0"/>
            </a:endParaRPr>
          </a:p>
        </p:txBody>
      </p:sp>
      <p:pic>
        <p:nvPicPr>
          <p:cNvPr id="11" name="Picture 2" descr="Chemical structure of epinephrine. Epinephrine has a benzene ring attached to a two carbon chain. C 3 and C 4 of benzene ring are each bound to a hydroxyl group. C 1 of two carbon chain is wedge bonded to a hydroxyl group, dash bonded to hydrogen atom, and single bonded to C 1 of benzene ring. C 2 of two carbon chain is bonded to amino group (N H), and the nitrogen in amino group is single bonded to a methyl group. &#10;Amino acid sequence of glucagon.&#10;The sequence is: N H 3 plus dash H I S dash G L U dash G L Y dash T H R (numbered 5) dash P H E dash T H R dash S E R dash A S P dash T Y R (numbered 10) dash S E R dash L Y S dash T Y R dash L E U dash A S P (numbered 15) dash S E R dash A R G dash A L A dash G L N (numbered 20) dash A S P dash P H E dash V A L dash G L N dash T R P (numbered 25) dash L E U dash M E T dash A S N dash T H R (numbered 29) dash C O O minus.">
            <a:extLst>
              <a:ext uri="{FF2B5EF4-FFF2-40B4-BE49-F238E27FC236}">
                <a16:creationId xmlns="" xmlns:a16="http://schemas.microsoft.com/office/drawing/2014/main" id="{27F6FC49-5F66-4B5B-8C05-C94906E93537}"/>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8926" y="2820275"/>
            <a:ext cx="8442529" cy="194945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026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PATHWAY INTEGRATION: Hormonal </a:t>
            </a:r>
            <a:r>
              <a:rPr lang="en-US" dirty="0" smtClean="0">
                <a:solidFill>
                  <a:srgbClr val="843C0C"/>
                </a:solidFill>
                <a:latin typeface="Arial" pitchFamily="34" charset="0"/>
                <a:cs typeface="Arial" pitchFamily="34" charset="0"/>
              </a:rPr>
              <a:t>Control of Glycogen </a:t>
            </a:r>
            <a:r>
              <a:rPr lang="en-US" dirty="0">
                <a:solidFill>
                  <a:srgbClr val="843C0C"/>
                </a:solidFill>
              </a:rPr>
              <a:t>B</a:t>
            </a:r>
            <a:r>
              <a:rPr lang="en-US" dirty="0" smtClean="0">
                <a:solidFill>
                  <a:srgbClr val="843C0C"/>
                </a:solidFill>
                <a:latin typeface="Arial" pitchFamily="34" charset="0"/>
                <a:cs typeface="Arial" pitchFamily="34" charset="0"/>
              </a:rPr>
              <a:t>reakdown</a:t>
            </a:r>
            <a:endParaRPr lang="en-US" dirty="0">
              <a:solidFill>
                <a:srgbClr val="843C0C"/>
              </a:solidFill>
              <a:latin typeface="Arial" pitchFamily="34" charset="0"/>
              <a:cs typeface="Arial" pitchFamily="34" charset="0"/>
            </a:endParaRPr>
          </a:p>
        </p:txBody>
      </p:sp>
      <p:pic>
        <p:nvPicPr>
          <p:cNvPr id="13" name="Picture 2" descr="A diagram shows the integration of pathways involved in the hormonal control of glycogen breakdown.&#10;A vein at the center is filled with blood. The left side of this vein shows fasting, low glucose. The process taking place in a box labeled liver is as follows. Glycogen produces glucose, and lactate from the vein also gives glucose. This glucose enters the vein. Glucagon, and Epinephrine enter the liver from the vein. The right side of the vein shows a stepwise process during exercise. Glucagon from pancreas and Epinephrine from the adrenal medulla enters the vein. The process taking place in a box labeled muscle cell is as follows. Glucose from the veins gives Glucose 6 phosphate, and Glycogen also gives Glucose 6 phosphate. Further, Glucose 6 phosphate gives Pyruvate which further gives Lactate, and C O 2 + H 2 O. Lactate enters into the vein.">
            <a:extLst>
              <a:ext uri="{FF2B5EF4-FFF2-40B4-BE49-F238E27FC236}">
                <a16:creationId xmlns="" xmlns:a16="http://schemas.microsoft.com/office/drawing/2014/main" id="{266BCFBE-9E1C-4E45-B18A-3EF27395EDA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909431" y="1950763"/>
            <a:ext cx="5325137" cy="470548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73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Regulatory </a:t>
            </a:r>
            <a:r>
              <a:rPr lang="en-US" dirty="0" smtClean="0">
                <a:solidFill>
                  <a:srgbClr val="843C0C"/>
                </a:solidFill>
                <a:latin typeface="Arial" pitchFamily="34" charset="0"/>
                <a:cs typeface="Arial" pitchFamily="34" charset="0"/>
              </a:rPr>
              <a:t>Cascade </a:t>
            </a:r>
            <a:r>
              <a:rPr lang="en-US" dirty="0">
                <a:solidFill>
                  <a:srgbClr val="843C0C"/>
                </a:solidFill>
                <a:latin typeface="Arial" pitchFamily="34" charset="0"/>
                <a:cs typeface="Arial" pitchFamily="34" charset="0"/>
              </a:rPr>
              <a:t>for </a:t>
            </a:r>
            <a:r>
              <a:rPr lang="en-US" dirty="0" smtClean="0">
                <a:solidFill>
                  <a:srgbClr val="843C0C"/>
                </a:solidFill>
                <a:latin typeface="Arial" pitchFamily="34" charset="0"/>
                <a:cs typeface="Arial" pitchFamily="34" charset="0"/>
              </a:rPr>
              <a:t>Glycogen </a:t>
            </a:r>
            <a:r>
              <a:rPr lang="en-US" dirty="0">
                <a:solidFill>
                  <a:srgbClr val="843C0C"/>
                </a:solidFill>
              </a:rPr>
              <a:t>B</a:t>
            </a:r>
            <a:r>
              <a:rPr lang="en-US" dirty="0" smtClean="0">
                <a:solidFill>
                  <a:srgbClr val="843C0C"/>
                </a:solidFill>
                <a:latin typeface="Arial" pitchFamily="34" charset="0"/>
                <a:cs typeface="Arial" pitchFamily="34" charset="0"/>
              </a:rPr>
              <a:t>reakdown</a:t>
            </a:r>
            <a:endParaRPr lang="en-US" dirty="0">
              <a:solidFill>
                <a:srgbClr val="843C0C"/>
              </a:solidFill>
              <a:latin typeface="Arial" pitchFamily="34" charset="0"/>
              <a:cs typeface="Arial" pitchFamily="34" charset="0"/>
            </a:endParaRPr>
          </a:p>
        </p:txBody>
      </p:sp>
      <p:pic>
        <p:nvPicPr>
          <p:cNvPr id="11" name="Picture 2" descr="The stepwise pathways resulting from Epinephrine or Glucagon binding to a receptor are shown.&#10;Epinephrine (muscle) or Glucagon (liver) binds to a 7 T M receptor in a membrane. G D P with alpha, beta, and gamma subunits is converted to G T P, which is next to adenylate cyclase in the membrane. An arrow points down to the reaction converting red A T P to blue cyclic A M P, from which an arrow points down to a reaction converting red Protein kinase A to blue Protein kinase A, from which an arrow points to a reaction converting red Phosphorylase kinase to blue phosphorylase kinase, from which an arrow points down to a reaction converting red Phosphorylase b to blue Phosphorylase a.">
            <a:extLst>
              <a:ext uri="{FF2B5EF4-FFF2-40B4-BE49-F238E27FC236}">
                <a16:creationId xmlns="" xmlns:a16="http://schemas.microsoft.com/office/drawing/2014/main" id="{94F54550-8227-4E38-A2C8-ABB2FE9509E8}"/>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652505" y="1779406"/>
            <a:ext cx="5857651" cy="487250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Ch.21 Outline</a:t>
            </a:r>
          </a:p>
        </p:txBody>
      </p:sp>
      <p:sp>
        <p:nvSpPr>
          <p:cNvPr id="3" name="Content Placeholder 2"/>
          <p:cNvSpPr>
            <a:spLocks noGrp="1"/>
          </p:cNvSpPr>
          <p:nvPr>
            <p:ph idx="1"/>
          </p:nvPr>
        </p:nvSpPr>
        <p:spPr/>
        <p:txBody>
          <a:bodyPr>
            <a:normAutofit fontScale="92500" lnSpcReduction="20000"/>
          </a:bodyPr>
          <a:lstStyle/>
          <a:p>
            <a:pPr>
              <a:lnSpc>
                <a:spcPct val="120000"/>
              </a:lnSpc>
              <a:spcBef>
                <a:spcPts val="624"/>
              </a:spcBef>
              <a:spcAft>
                <a:spcPts val="1200"/>
              </a:spcAft>
            </a:pPr>
            <a:r>
              <a:rPr lang="en-US" b="1" dirty="0">
                <a:latin typeface="Arial" pitchFamily="34" charset="0"/>
                <a:cs typeface="Arial" pitchFamily="34" charset="0"/>
              </a:rPr>
              <a:t>21.1 Glycogen Breakdown Requires the Interplay of Several Enzymes</a:t>
            </a:r>
          </a:p>
          <a:p>
            <a:pPr>
              <a:lnSpc>
                <a:spcPct val="120000"/>
              </a:lnSpc>
              <a:spcBef>
                <a:spcPts val="624"/>
              </a:spcBef>
              <a:spcAft>
                <a:spcPts val="1200"/>
              </a:spcAft>
            </a:pPr>
            <a:r>
              <a:rPr lang="en-US" b="1" dirty="0">
                <a:latin typeface="Arial" pitchFamily="34" charset="0"/>
                <a:cs typeface="Arial" pitchFamily="34" charset="0"/>
              </a:rPr>
              <a:t>21.2 </a:t>
            </a:r>
            <a:r>
              <a:rPr lang="en-US" b="1" dirty="0" err="1">
                <a:latin typeface="Arial" pitchFamily="34" charset="0"/>
                <a:cs typeface="Arial" pitchFamily="34" charset="0"/>
              </a:rPr>
              <a:t>Phosphorylase</a:t>
            </a:r>
            <a:r>
              <a:rPr lang="en-US" b="1" dirty="0">
                <a:latin typeface="Arial" pitchFamily="34" charset="0"/>
                <a:cs typeface="Arial" pitchFamily="34" charset="0"/>
              </a:rPr>
              <a:t> Is Regulated by Allosteric Interactions and Reversible Phosphorylation</a:t>
            </a:r>
          </a:p>
          <a:p>
            <a:pPr>
              <a:lnSpc>
                <a:spcPct val="120000"/>
              </a:lnSpc>
              <a:spcBef>
                <a:spcPts val="624"/>
              </a:spcBef>
              <a:spcAft>
                <a:spcPts val="1200"/>
              </a:spcAft>
            </a:pPr>
            <a:r>
              <a:rPr lang="en-US" b="1" dirty="0">
                <a:latin typeface="Arial" pitchFamily="34" charset="0"/>
                <a:cs typeface="Arial" pitchFamily="34" charset="0"/>
              </a:rPr>
              <a:t>21.3 Epinephrine and Glucagon Signal the Need for Glycogen Breakdown</a:t>
            </a:r>
          </a:p>
          <a:p>
            <a:pPr>
              <a:lnSpc>
                <a:spcPct val="120000"/>
              </a:lnSpc>
              <a:spcBef>
                <a:spcPts val="624"/>
              </a:spcBef>
              <a:spcAft>
                <a:spcPts val="1200"/>
              </a:spcAft>
            </a:pPr>
            <a:r>
              <a:rPr lang="en-US" b="1" dirty="0">
                <a:latin typeface="Arial" pitchFamily="34" charset="0"/>
                <a:cs typeface="Arial" pitchFamily="34" charset="0"/>
              </a:rPr>
              <a:t>21.4 Glycogen Is Synthesized and Degraded by Different Pathways</a:t>
            </a:r>
          </a:p>
          <a:p>
            <a:pPr>
              <a:lnSpc>
                <a:spcPct val="120000"/>
              </a:lnSpc>
              <a:spcBef>
                <a:spcPts val="624"/>
              </a:spcBef>
              <a:spcAft>
                <a:spcPts val="1200"/>
              </a:spcAft>
            </a:pPr>
            <a:r>
              <a:rPr lang="en-US" b="1" dirty="0">
                <a:latin typeface="Arial" pitchFamily="34" charset="0"/>
                <a:cs typeface="Arial" pitchFamily="34" charset="0"/>
              </a:rPr>
              <a:t>21.5 Glycogen Breakdown and Synthesis Are Reciprocally Regulated</a:t>
            </a:r>
          </a:p>
        </p:txBody>
      </p:sp>
    </p:spTree>
    <p:extLst>
      <p:ext uri="{BB962C8B-B14F-4D97-AF65-F5344CB8AC3E}">
        <p14:creationId xmlns:p14="http://schemas.microsoft.com/office/powerpoint/2010/main" val="2686578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Glycogen </a:t>
            </a:r>
            <a:r>
              <a:rPr lang="en-US" dirty="0" smtClean="0">
                <a:solidFill>
                  <a:srgbClr val="843C0C"/>
                </a:solidFill>
                <a:latin typeface="Arial" pitchFamily="34" charset="0"/>
                <a:cs typeface="Arial" pitchFamily="34" charset="0"/>
              </a:rPr>
              <a:t>Breakdown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ust </a:t>
            </a:r>
            <a:r>
              <a:rPr lang="en-US" dirty="0">
                <a:solidFill>
                  <a:srgbClr val="843C0C"/>
                </a:solidFill>
                <a:latin typeface="Arial" pitchFamily="34" charset="0"/>
                <a:cs typeface="Arial" pitchFamily="34" charset="0"/>
              </a:rPr>
              <a:t>B</a:t>
            </a:r>
            <a:r>
              <a:rPr lang="en-US" dirty="0" smtClean="0">
                <a:solidFill>
                  <a:srgbClr val="843C0C"/>
                </a:solidFill>
                <a:latin typeface="Arial" pitchFamily="34" charset="0"/>
                <a:cs typeface="Arial" pitchFamily="34" charset="0"/>
              </a:rPr>
              <a:t>e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apidly </a:t>
            </a:r>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urned </a:t>
            </a:r>
            <a:r>
              <a:rPr lang="en-US" dirty="0">
                <a:solidFill>
                  <a:srgbClr val="843C0C"/>
                </a:solidFill>
                <a:latin typeface="Arial" pitchFamily="34" charset="0"/>
                <a:cs typeface="Arial" pitchFamily="34" charset="0"/>
              </a:rPr>
              <a:t>O</a:t>
            </a:r>
            <a:r>
              <a:rPr lang="en-US" dirty="0" smtClean="0">
                <a:solidFill>
                  <a:srgbClr val="843C0C"/>
                </a:solidFill>
                <a:latin typeface="Arial" pitchFamily="34" charset="0"/>
                <a:cs typeface="Arial" pitchFamily="34" charset="0"/>
              </a:rPr>
              <a:t>ff </a:t>
            </a:r>
            <a:r>
              <a:rPr lang="en-US" dirty="0">
                <a:solidFill>
                  <a:srgbClr val="843C0C"/>
                </a:solidFill>
                <a:latin typeface="Arial" pitchFamily="34" charset="0"/>
                <a:cs typeface="Arial" pitchFamily="34" charset="0"/>
              </a:rPr>
              <a:t>W</a:t>
            </a:r>
            <a:r>
              <a:rPr lang="en-US" dirty="0" smtClean="0">
                <a:solidFill>
                  <a:srgbClr val="843C0C"/>
                </a:solidFill>
                <a:latin typeface="Arial" pitchFamily="34" charset="0"/>
                <a:cs typeface="Arial" pitchFamily="34" charset="0"/>
              </a:rPr>
              <a:t>hen Necessary</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5084418"/>
          </a:xfrm>
        </p:spPr>
        <p:txBody>
          <a:bodyPr>
            <a:normAutofit/>
          </a:bodyPr>
          <a:lstStyle/>
          <a:p>
            <a:pPr>
              <a:spcAft>
                <a:spcPts val="1200"/>
              </a:spcAft>
              <a:defRPr/>
            </a:pPr>
            <a:r>
              <a:rPr lang="en-US" dirty="0">
                <a:latin typeface="Arial" pitchFamily="34" charset="0"/>
                <a:cs typeface="Arial" pitchFamily="34" charset="0"/>
              </a:rPr>
              <a:t>Glycogen degradation is turned off by several mechanisms:</a:t>
            </a:r>
          </a:p>
          <a:p>
            <a:pPr lvl="1">
              <a:spcAft>
                <a:spcPts val="1200"/>
              </a:spcAft>
              <a:buFontTx/>
              <a:buAutoNum type="arabicPeriod"/>
              <a:defRPr/>
            </a:pPr>
            <a:r>
              <a:rPr lang="en-US" dirty="0">
                <a:latin typeface="Arial" pitchFamily="34" charset="0"/>
                <a:cs typeface="Arial" pitchFamily="34" charset="0"/>
              </a:rPr>
              <a:t>The hormones that stimulate glycogen breakdown are no longer present.</a:t>
            </a:r>
          </a:p>
          <a:p>
            <a:pPr lvl="1">
              <a:spcAft>
                <a:spcPts val="1200"/>
              </a:spcAft>
              <a:buFontTx/>
              <a:buAutoNum type="arabicPeriod"/>
              <a:defRPr/>
            </a:pPr>
            <a:r>
              <a:rPr lang="en-US" dirty="0">
                <a:latin typeface="Arial" pitchFamily="34" charset="0"/>
                <a:cs typeface="Arial" pitchFamily="34" charset="0"/>
              </a:rPr>
              <a:t>The inherent GTPase activity of the G</a:t>
            </a:r>
            <a:r>
              <a:rPr lang="en-US" baseline="-25000" dirty="0">
                <a:latin typeface="Arial" pitchFamily="34" charset="0"/>
                <a:cs typeface="Arial" pitchFamily="34" charset="0"/>
              </a:rPr>
              <a:t>α</a:t>
            </a:r>
            <a:r>
              <a:rPr lang="en-US" dirty="0">
                <a:latin typeface="Arial" pitchFamily="34" charset="0"/>
                <a:cs typeface="Arial" pitchFamily="34" charset="0"/>
              </a:rPr>
              <a:t> subunit inactivates G protein signaling.</a:t>
            </a:r>
          </a:p>
          <a:p>
            <a:pPr lvl="1">
              <a:spcAft>
                <a:spcPts val="1200"/>
              </a:spcAft>
              <a:buFontTx/>
              <a:buAutoNum type="arabicPeriod"/>
              <a:defRPr/>
            </a:pPr>
            <a:r>
              <a:rPr lang="en-US" dirty="0">
                <a:latin typeface="Arial" pitchFamily="34" charset="0"/>
                <a:cs typeface="Arial" pitchFamily="34" charset="0"/>
              </a:rPr>
              <a:t>Phosphodiesterase converts cAMP into AMP, which does not stimulate protein kinase A.</a:t>
            </a:r>
          </a:p>
          <a:p>
            <a:pPr lvl="1">
              <a:spcAft>
                <a:spcPts val="1200"/>
              </a:spcAft>
              <a:buFontTx/>
              <a:buAutoNum type="arabicPeriod"/>
              <a:defRPr/>
            </a:pPr>
            <a:r>
              <a:rPr lang="en-US" dirty="0">
                <a:latin typeface="Arial" pitchFamily="34" charset="0"/>
                <a:cs typeface="Arial" pitchFamily="34" charset="0"/>
              </a:rPr>
              <a:t>Protein phosphatase 1 removes phosphoryl groups from phosphorylase kinase and glycogen phosphorylase, thereby inactivating the enzymes.</a:t>
            </a:r>
          </a:p>
        </p:txBody>
      </p:sp>
    </p:spTree>
    <p:extLst>
      <p:ext uri="{BB962C8B-B14F-4D97-AF65-F5344CB8AC3E}">
        <p14:creationId xmlns:p14="http://schemas.microsoft.com/office/powerpoint/2010/main" val="912121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Regulation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Glycogen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hosphorylase </a:t>
            </a:r>
            <a:r>
              <a:rPr lang="en-US" sz="3200" dirty="0">
                <a:solidFill>
                  <a:srgbClr val="843C0C"/>
                </a:solidFill>
                <a:latin typeface="Arial" pitchFamily="34" charset="0"/>
                <a:cs typeface="Arial" pitchFamily="34" charset="0"/>
              </a:rPr>
              <a:t>B</a:t>
            </a:r>
            <a:r>
              <a:rPr lang="en-US" sz="3200" dirty="0" smtClean="0">
                <a:solidFill>
                  <a:srgbClr val="843C0C"/>
                </a:solidFill>
                <a:latin typeface="Arial" pitchFamily="34" charset="0"/>
                <a:cs typeface="Arial" pitchFamily="34" charset="0"/>
              </a:rPr>
              <a:t>ecame </a:t>
            </a:r>
            <a:r>
              <a:rPr lang="en-US" sz="3200" dirty="0">
                <a:solidFill>
                  <a:srgbClr val="843C0C"/>
                </a:solidFill>
                <a:latin typeface="Arial" pitchFamily="34" charset="0"/>
                <a:cs typeface="Arial" pitchFamily="34" charset="0"/>
              </a:rPr>
              <a:t>M</a:t>
            </a:r>
            <a:r>
              <a:rPr lang="en-US" sz="3200" dirty="0" smtClean="0">
                <a:solidFill>
                  <a:srgbClr val="843C0C"/>
                </a:solidFill>
                <a:latin typeface="Arial" pitchFamily="34" charset="0"/>
                <a:cs typeface="Arial" pitchFamily="34" charset="0"/>
              </a:rPr>
              <a:t>ore Sophisticated </a:t>
            </a:r>
            <a:r>
              <a:rPr lang="en-US" sz="3200" dirty="0">
                <a:solidFill>
                  <a:srgbClr val="843C0C"/>
                </a:solidFill>
                <a:latin typeface="Arial" pitchFamily="34" charset="0"/>
                <a:cs typeface="Arial" pitchFamily="34" charset="0"/>
              </a:rPr>
              <a:t>as the </a:t>
            </a:r>
            <a:r>
              <a:rPr lang="en-US" sz="3200" dirty="0" smtClean="0">
                <a:solidFill>
                  <a:srgbClr val="843C0C"/>
                </a:solidFill>
                <a:latin typeface="Arial" pitchFamily="34" charset="0"/>
                <a:cs typeface="Arial" pitchFamily="34" charset="0"/>
              </a:rPr>
              <a:t>Enzyme </a:t>
            </a:r>
            <a:r>
              <a:rPr lang="en-US" sz="3200" dirty="0">
                <a:solidFill>
                  <a:srgbClr val="843C0C"/>
                </a:solidFill>
                <a:latin typeface="Arial" pitchFamily="34" charset="0"/>
                <a:cs typeface="Arial" pitchFamily="34" charset="0"/>
              </a:rPr>
              <a:t>E</a:t>
            </a:r>
            <a:r>
              <a:rPr lang="en-US" sz="3200" dirty="0" smtClean="0">
                <a:solidFill>
                  <a:srgbClr val="843C0C"/>
                </a:solidFill>
                <a:latin typeface="Arial" pitchFamily="34" charset="0"/>
                <a:cs typeface="Arial" pitchFamily="34" charset="0"/>
              </a:rPr>
              <a:t>volved</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705510"/>
            <a:ext cx="8229600" cy="4420653"/>
          </a:xfrm>
        </p:spPr>
        <p:txBody>
          <a:bodyPr>
            <a:normAutofit/>
          </a:bodyPr>
          <a:lstStyle/>
          <a:p>
            <a:pPr>
              <a:spcBef>
                <a:spcPts val="624"/>
              </a:spcBef>
              <a:spcAft>
                <a:spcPts val="1200"/>
              </a:spcAft>
            </a:pPr>
            <a:r>
              <a:rPr lang="en-US" dirty="0">
                <a:latin typeface="Arial" pitchFamily="34" charset="0"/>
                <a:cs typeface="Arial" pitchFamily="34" charset="0"/>
              </a:rPr>
              <a:t>Examination of the primary structure of glycogen phosphorylase from a variety of organisms revealed that the catalytic mechanism has been maintained throughout evolution.</a:t>
            </a:r>
          </a:p>
          <a:p>
            <a:pPr>
              <a:spcBef>
                <a:spcPts val="624"/>
              </a:spcBef>
              <a:spcAft>
                <a:spcPts val="1200"/>
              </a:spcAft>
            </a:pPr>
            <a:r>
              <a:rPr lang="en-US" dirty="0">
                <a:latin typeface="Arial" pitchFamily="34" charset="0"/>
                <a:cs typeface="Arial" pitchFamily="34" charset="0"/>
              </a:rPr>
              <a:t>By contrast, regulation by phosphorylation was a later adaptation.</a:t>
            </a:r>
          </a:p>
        </p:txBody>
      </p:sp>
    </p:spTree>
    <p:extLst>
      <p:ext uri="{BB962C8B-B14F-4D97-AF65-F5344CB8AC3E}">
        <p14:creationId xmlns:p14="http://schemas.microsoft.com/office/powerpoint/2010/main" val="1958938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800" dirty="0" smtClean="0">
                <a:solidFill>
                  <a:srgbClr val="843C0C"/>
                </a:solidFill>
                <a:latin typeface="Arial" pitchFamily="34" charset="0"/>
                <a:cs typeface="Arial" pitchFamily="34" charset="0"/>
              </a:rPr>
              <a:t>Section 21.4 </a:t>
            </a:r>
            <a:r>
              <a:rPr lang="en-US" sz="2800" dirty="0">
                <a:solidFill>
                  <a:srgbClr val="843C0C"/>
                </a:solidFill>
                <a:latin typeface="Arial" pitchFamily="34" charset="0"/>
                <a:cs typeface="Arial" pitchFamily="34" charset="0"/>
              </a:rPr>
              <a:t>Glycogen Synthesis Requires Several Enzymes and Uridine Diphosphate Glucose</a:t>
            </a:r>
          </a:p>
        </p:txBody>
      </p:sp>
      <p:sp>
        <p:nvSpPr>
          <p:cNvPr id="3" name="Content Placeholder 2"/>
          <p:cNvSpPr>
            <a:spLocks noGrp="1"/>
          </p:cNvSpPr>
          <p:nvPr>
            <p:ph idx="1"/>
          </p:nvPr>
        </p:nvSpPr>
        <p:spPr>
          <a:xfrm>
            <a:off x="457200" y="1600201"/>
            <a:ext cx="8229600" cy="1684175"/>
          </a:xfrm>
        </p:spPr>
        <p:txBody>
          <a:bodyPr>
            <a:normAutofit/>
          </a:bodyPr>
          <a:lstStyle/>
          <a:p>
            <a:pPr>
              <a:spcBef>
                <a:spcPts val="624"/>
              </a:spcBef>
              <a:spcAft>
                <a:spcPts val="1200"/>
              </a:spcAft>
            </a:pPr>
            <a:r>
              <a:rPr lang="en-US" dirty="0">
                <a:latin typeface="Arial" pitchFamily="34" charset="0"/>
                <a:cs typeface="Arial" pitchFamily="34" charset="0"/>
              </a:rPr>
              <a:t>Glycogen degradation yields glucose 1-phosphate.</a:t>
            </a:r>
          </a:p>
          <a:p>
            <a:pPr>
              <a:spcBef>
                <a:spcPts val="624"/>
              </a:spcBef>
              <a:spcAft>
                <a:spcPts val="1200"/>
              </a:spcAft>
            </a:pPr>
            <a:r>
              <a:rPr lang="en-US" dirty="0">
                <a:latin typeface="Arial" pitchFamily="34" charset="0"/>
                <a:cs typeface="Arial" pitchFamily="34" charset="0"/>
              </a:rPr>
              <a:t>UDP-glucose is the monomer that is used to extend the glycogen chain in synthesis.</a:t>
            </a:r>
          </a:p>
        </p:txBody>
      </p:sp>
      <p:pic>
        <p:nvPicPr>
          <p:cNvPr id="13" name="Picture 5" descr="Two reactions show the synthesis and degradation of glycogen.&#10;In the first equation, labeled synthesis, glycogen (G subscript lowercase N) reacts with U D P dash glucose to form glycogen (G subscript lowercase N plus 1) and U D P. In the second equation, labelled degradation, glycogen (G subscript lowercase N plus 1) reacts with inorganic phosphate (P subscript lowercase I) to form glycogen (G subscript lowercase N) and glucose 1 dash phosphate.">
            <a:extLst>
              <a:ext uri="{FF2B5EF4-FFF2-40B4-BE49-F238E27FC236}">
                <a16:creationId xmlns="" xmlns:a16="http://schemas.microsoft.com/office/drawing/2014/main" id="{4AEE5344-268A-496B-B8A8-DA5BCD121EA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67708" y="4810227"/>
            <a:ext cx="5234814" cy="5038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The structure of Uridine diphosphate glucose is shown.&#10;The molecular structure of Uridine diphosphate glucose is as follows. There is a cyclic ring structure of glucose, in blue, with an O bonded to C 1 that is attached with 2 adjacent P O 4 2 minus groups linked together linearly. One O atom of the second P O 4 2 minus group is attached to a carbon atom that is further attached to the C 5 of a pentagonal ring. C 3 and C 4 of this ring are each attached to an O H group. Position 1 of the pentagon is oxygen at the top vertex. C 2 is attached to an N, which is at the lower left vertex (the C 4 position) of a hexagonal ring. C 2 and C 3 of the ring are connected with a double bond, C 5 is double bonded to O, and C 6 is N bonded to H.">
            <a:extLst>
              <a:ext uri="{FF2B5EF4-FFF2-40B4-BE49-F238E27FC236}">
                <a16:creationId xmlns="" xmlns:a16="http://schemas.microsoft.com/office/drawing/2014/main" id="{A02D9F79-DDD0-4F55-A898-008A6E94EC75}"/>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716263" y="3717380"/>
            <a:ext cx="3060029" cy="268949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41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UDP-glucose is an </a:t>
            </a:r>
            <a:r>
              <a:rPr lang="en-US" dirty="0" smtClean="0">
                <a:solidFill>
                  <a:srgbClr val="843C0C"/>
                </a:solidFill>
                <a:latin typeface="Arial" pitchFamily="34" charset="0"/>
                <a:cs typeface="Arial" pitchFamily="34" charset="0"/>
              </a:rPr>
              <a:t>Activated </a:t>
            </a:r>
            <a:r>
              <a:rPr lang="en-US" dirty="0">
                <a:solidFill>
                  <a:srgbClr val="843C0C"/>
                </a:solidFill>
              </a:rPr>
              <a:t>F</a:t>
            </a:r>
            <a:r>
              <a:rPr lang="en-US" dirty="0" smtClean="0">
                <a:solidFill>
                  <a:srgbClr val="843C0C"/>
                </a:solidFill>
                <a:latin typeface="Arial" pitchFamily="34" charset="0"/>
                <a:cs typeface="Arial" pitchFamily="34" charset="0"/>
              </a:rPr>
              <a:t>orm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Glucose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2486607"/>
          </a:xfrm>
        </p:spPr>
        <p:txBody>
          <a:bodyPr>
            <a:noAutofit/>
          </a:bodyPr>
          <a:lstStyle/>
          <a:p>
            <a:pPr>
              <a:spcBef>
                <a:spcPts val="624"/>
              </a:spcBef>
              <a:spcAft>
                <a:spcPts val="1200"/>
              </a:spcAft>
            </a:pPr>
            <a:r>
              <a:rPr lang="en-US" dirty="0">
                <a:latin typeface="Arial" pitchFamily="34" charset="0"/>
                <a:cs typeface="Arial" pitchFamily="34" charset="0"/>
              </a:rPr>
              <a:t>Uridine diphosphate-glucose (UDP-glucose) is the glucose donor in glycogen synthesis.</a:t>
            </a:r>
          </a:p>
          <a:p>
            <a:pPr>
              <a:spcBef>
                <a:spcPts val="624"/>
              </a:spcBef>
              <a:spcAft>
                <a:spcPts val="1200"/>
              </a:spcAft>
            </a:pPr>
            <a:r>
              <a:rPr lang="en-US" dirty="0">
                <a:latin typeface="Arial" pitchFamily="34" charset="0"/>
                <a:cs typeface="Arial" pitchFamily="34" charset="0"/>
              </a:rPr>
              <a:t>UDP-glucose is synthesized by UDP-glucose </a:t>
            </a:r>
            <a:r>
              <a:rPr lang="en-US" dirty="0" err="1">
                <a:latin typeface="Arial" pitchFamily="34" charset="0"/>
                <a:cs typeface="Arial" pitchFamily="34" charset="0"/>
              </a:rPr>
              <a:t>pyrophosphorylase</a:t>
            </a:r>
            <a:r>
              <a:rPr lang="en-US" dirty="0">
                <a:latin typeface="Arial" pitchFamily="34" charset="0"/>
                <a:cs typeface="Arial" pitchFamily="34" charset="0"/>
              </a:rPr>
              <a:t> in a reaction that produces a pyrophosphate (</a:t>
            </a:r>
            <a:r>
              <a:rPr lang="en-US" dirty="0" err="1">
                <a:latin typeface="Arial" pitchFamily="34" charset="0"/>
                <a:cs typeface="Arial" pitchFamily="34" charset="0"/>
              </a:rPr>
              <a:t>PP</a:t>
            </a:r>
            <a:r>
              <a:rPr lang="en-US" baseline="-25000" dirty="0" err="1">
                <a:latin typeface="Arial" pitchFamily="34" charset="0"/>
                <a:cs typeface="Arial" pitchFamily="34" charset="0"/>
              </a:rPr>
              <a:t>i</a:t>
            </a:r>
            <a:r>
              <a:rPr lang="en-US" dirty="0">
                <a:latin typeface="Arial" pitchFamily="34" charset="0"/>
                <a:cs typeface="Arial" pitchFamily="34" charset="0"/>
              </a:rPr>
              <a:t>).</a:t>
            </a:r>
          </a:p>
        </p:txBody>
      </p:sp>
      <p:pic>
        <p:nvPicPr>
          <p:cNvPr id="11" name="Picture 2" descr="The reaction of the ring structure of glucose 1-phosphate with 3 molecules of P O 4 2 minus attached linearly to uridine produces U D P glucose + P P I and is in equilibrium.">
            <a:extLst>
              <a:ext uri="{FF2B5EF4-FFF2-40B4-BE49-F238E27FC236}">
                <a16:creationId xmlns="" xmlns:a16="http://schemas.microsoft.com/office/drawing/2014/main" id="{BEA13288-4184-4BCA-838E-00FF54BD34C2}"/>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52663" y="4570440"/>
            <a:ext cx="8406628" cy="151020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935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Synthesis of UDP-glucose</a:t>
            </a:r>
          </a:p>
        </p:txBody>
      </p:sp>
      <p:sp>
        <p:nvSpPr>
          <p:cNvPr id="3" name="Content Placeholder 2"/>
          <p:cNvSpPr>
            <a:spLocks noGrp="1"/>
          </p:cNvSpPr>
          <p:nvPr>
            <p:ph idx="1"/>
          </p:nvPr>
        </p:nvSpPr>
        <p:spPr>
          <a:xfrm>
            <a:off x="457200" y="1600201"/>
            <a:ext cx="8229600" cy="1463841"/>
          </a:xfrm>
        </p:spPr>
        <p:txBody>
          <a:bodyPr>
            <a:normAutofit/>
          </a:bodyPr>
          <a:lstStyle/>
          <a:p>
            <a:r>
              <a:rPr lang="en-US" sz="2600" dirty="0"/>
              <a:t>The reaction, like many biochemical reactions, is subsequently rendered irreversible by the hydrolysis of pyrophosphate.</a:t>
            </a:r>
          </a:p>
        </p:txBody>
      </p:sp>
      <p:pic>
        <p:nvPicPr>
          <p:cNvPr id="13" name="Picture Placeholder 12" descr="Three chemical reactions are shown, in which the top two reactions depict the synthesis of U D P dash glucose and an overall reaction is shown to depict formation of U D P dash glucose from glucose 1 dash phosphate. &#10;In the first step, glucose 1 dash phosphate reacts with U T P forming U D P glucose and pyrophosphate (P P subscript lowercase I). In the second step, pyrophosphate reacts with water to form two molecules of inorganic phosphate (P subscript lowercase I). There is a horizonal line below the second step. The overall equation is glucose 1 dash phosphate, U T P and water react to form U D P dash glucose and two molecules of inorganic phosphate.">
            <a:extLst>
              <a:ext uri="{FF2B5EF4-FFF2-40B4-BE49-F238E27FC236}">
                <a16:creationId xmlns="" xmlns:a16="http://schemas.microsoft.com/office/drawing/2014/main" id="{3E346CF9-4A38-4380-8BE9-C88AFA91B93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70945" y="3703874"/>
            <a:ext cx="7796832" cy="1267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269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227591"/>
          </a:xfrm>
        </p:spPr>
        <p:txBody>
          <a:bodyPr>
            <a:noAutofit/>
          </a:bodyPr>
          <a:lstStyle/>
          <a:p>
            <a:r>
              <a:rPr lang="en-US" sz="3200" dirty="0">
                <a:solidFill>
                  <a:srgbClr val="843C0C"/>
                </a:solidFill>
              </a:rPr>
              <a:t>Glycogen </a:t>
            </a:r>
            <a:r>
              <a:rPr lang="en-US" sz="3200" dirty="0" smtClean="0">
                <a:solidFill>
                  <a:srgbClr val="843C0C"/>
                </a:solidFill>
              </a:rPr>
              <a:t>Synthase </a:t>
            </a:r>
            <a:r>
              <a:rPr lang="en-US" sz="3200" dirty="0">
                <a:solidFill>
                  <a:srgbClr val="843C0C"/>
                </a:solidFill>
              </a:rPr>
              <a:t>C</a:t>
            </a:r>
            <a:r>
              <a:rPr lang="en-US" sz="3200" dirty="0" smtClean="0">
                <a:solidFill>
                  <a:srgbClr val="843C0C"/>
                </a:solidFill>
              </a:rPr>
              <a:t>atalyzes </a:t>
            </a:r>
            <a:r>
              <a:rPr lang="en-US" sz="3200" dirty="0">
                <a:solidFill>
                  <a:srgbClr val="843C0C"/>
                </a:solidFill>
              </a:rPr>
              <a:t>the </a:t>
            </a:r>
            <a:r>
              <a:rPr lang="en-US" sz="3200" dirty="0" smtClean="0">
                <a:solidFill>
                  <a:srgbClr val="843C0C"/>
                </a:solidFill>
              </a:rPr>
              <a:t>Transfer </a:t>
            </a:r>
            <a:r>
              <a:rPr lang="en-US" sz="3200" dirty="0">
                <a:solidFill>
                  <a:srgbClr val="843C0C"/>
                </a:solidFill>
              </a:rPr>
              <a:t>of </a:t>
            </a:r>
            <a:r>
              <a:rPr lang="en-US" sz="3200" dirty="0" smtClean="0">
                <a:solidFill>
                  <a:srgbClr val="843C0C"/>
                </a:solidFill>
              </a:rPr>
              <a:t>Glucose </a:t>
            </a:r>
            <a:r>
              <a:rPr lang="en-US" sz="3200" dirty="0">
                <a:solidFill>
                  <a:srgbClr val="843C0C"/>
                </a:solidFill>
              </a:rPr>
              <a:t>from UDP-glucose to a </a:t>
            </a:r>
            <a:r>
              <a:rPr lang="en-US" sz="3200" dirty="0">
                <a:solidFill>
                  <a:srgbClr val="843C0C"/>
                </a:solidFill>
              </a:rPr>
              <a:t>G</a:t>
            </a:r>
            <a:r>
              <a:rPr lang="en-US" sz="3200" dirty="0" smtClean="0">
                <a:solidFill>
                  <a:srgbClr val="843C0C"/>
                </a:solidFill>
              </a:rPr>
              <a:t>rowing </a:t>
            </a:r>
            <a:r>
              <a:rPr lang="en-US" sz="3200" dirty="0">
                <a:solidFill>
                  <a:srgbClr val="843C0C"/>
                </a:solidFill>
              </a:rPr>
              <a:t>C</a:t>
            </a:r>
            <a:r>
              <a:rPr lang="en-US" sz="3200" dirty="0" smtClean="0">
                <a:solidFill>
                  <a:srgbClr val="843C0C"/>
                </a:solidFill>
              </a:rPr>
              <a:t>hain </a:t>
            </a:r>
            <a:r>
              <a:rPr lang="en-US" sz="3200" dirty="0">
                <a:solidFill>
                  <a:srgbClr val="843C0C"/>
                </a:solidFill>
              </a:rPr>
              <a:t>(</a:t>
            </a:r>
            <a:r>
              <a:rPr lang="en-US" sz="3200" dirty="0" smtClean="0">
                <a:solidFill>
                  <a:srgbClr val="843C0C"/>
                </a:solidFill>
              </a:rPr>
              <a:t>1/2</a:t>
            </a:r>
            <a:r>
              <a:rPr lang="en-US" sz="3200" dirty="0">
                <a:solidFill>
                  <a:srgbClr val="843C0C"/>
                </a:solidFill>
              </a:rPr>
              <a:t>)</a:t>
            </a:r>
          </a:p>
        </p:txBody>
      </p:sp>
      <p:sp>
        <p:nvSpPr>
          <p:cNvPr id="3" name="Content Placeholder 2"/>
          <p:cNvSpPr>
            <a:spLocks noGrp="1"/>
          </p:cNvSpPr>
          <p:nvPr>
            <p:ph idx="1"/>
          </p:nvPr>
        </p:nvSpPr>
        <p:spPr>
          <a:xfrm>
            <a:off x="457200" y="1600201"/>
            <a:ext cx="8229600" cy="1600199"/>
          </a:xfrm>
        </p:spPr>
        <p:txBody>
          <a:bodyPr/>
          <a:lstStyle/>
          <a:p>
            <a:r>
              <a:rPr lang="en-US" dirty="0">
                <a:latin typeface="Arial" pitchFamily="34" charset="0"/>
                <a:cs typeface="Arial" pitchFamily="34" charset="0"/>
              </a:rPr>
              <a:t>Glycogen synthase, the key regulatory enzyme in glycogen synthesis, transfers a glucose moiety from UDP-glucose to the C-4 terminal residue of a glycogen chain to form an α-1,4-glycosidic bond.</a:t>
            </a:r>
          </a:p>
        </p:txBody>
      </p:sp>
      <p:pic>
        <p:nvPicPr>
          <p:cNvPr id="11" name="Picture 2" descr="A reaction shows U D P glucose + glycogen (n residues) gives U D P + glycogen (n + 1 residues).">
            <a:extLst>
              <a:ext uri="{FF2B5EF4-FFF2-40B4-BE49-F238E27FC236}">
                <a16:creationId xmlns="" xmlns:a16="http://schemas.microsoft.com/office/drawing/2014/main" id="{2B882F23-BCD9-495A-A34C-F37FBF0189A8}"/>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111259" y="3381461"/>
            <a:ext cx="5033021" cy="324238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455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52" y="217488"/>
            <a:ext cx="8311896" cy="1257300"/>
          </a:xfrm>
        </p:spPr>
        <p:txBody>
          <a:bodyPr>
            <a:noAutofit/>
          </a:bodyPr>
          <a:lstStyle/>
          <a:p>
            <a:r>
              <a:rPr lang="en-US" sz="3200" dirty="0">
                <a:solidFill>
                  <a:srgbClr val="843C0C"/>
                </a:solidFill>
                <a:latin typeface="Arial" panose="020B0604020202020204" pitchFamily="34" charset="0"/>
                <a:cs typeface="Arial" panose="020B0604020202020204" pitchFamily="34" charset="0"/>
              </a:rPr>
              <a:t>Glycogen Synthase Catalyzes the Transfer of Glucose from UDP-glucose to a Growing Chain </a:t>
            </a:r>
            <a:r>
              <a:rPr lang="en-US" sz="3200" dirty="0" smtClean="0">
                <a:solidFill>
                  <a:srgbClr val="843C0C"/>
                </a:solidFill>
                <a:latin typeface="Arial" panose="020B0604020202020204" pitchFamily="34" charset="0"/>
                <a:cs typeface="Arial" panose="020B0604020202020204" pitchFamily="34" charset="0"/>
              </a:rPr>
              <a:t>(2/2</a:t>
            </a:r>
            <a:r>
              <a:rPr lang="en-US" sz="3200" dirty="0">
                <a:solidFill>
                  <a:srgbClr val="843C0C"/>
                </a:solidFill>
                <a:latin typeface="Arial" panose="020B0604020202020204" pitchFamily="34" charset="0"/>
                <a:cs typeface="Arial" panose="020B0604020202020204" pitchFamily="34" charset="0"/>
              </a:rPr>
              <a:t>)</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sz="2600" dirty="0">
                <a:latin typeface="Arial" pitchFamily="34" charset="0"/>
                <a:cs typeface="Arial" pitchFamily="34" charset="0"/>
              </a:rPr>
              <a:t>Glycogen synthase requires a polysaccharide of glucose residues as primer.</a:t>
            </a:r>
          </a:p>
          <a:p>
            <a:pPr>
              <a:spcBef>
                <a:spcPts val="624"/>
              </a:spcBef>
              <a:spcAft>
                <a:spcPts val="1200"/>
              </a:spcAft>
            </a:pPr>
            <a:r>
              <a:rPr lang="en-US" sz="2600" dirty="0">
                <a:latin typeface="Arial" pitchFamily="34" charset="0"/>
                <a:cs typeface="Arial" pitchFamily="34" charset="0"/>
              </a:rPr>
              <a:t>The primer is synthesized by </a:t>
            </a:r>
            <a:r>
              <a:rPr lang="en-US" sz="2600" dirty="0" err="1">
                <a:latin typeface="Arial" pitchFamily="34" charset="0"/>
                <a:cs typeface="Arial" pitchFamily="34" charset="0"/>
              </a:rPr>
              <a:t>glycogenin</a:t>
            </a:r>
            <a:r>
              <a:rPr lang="en-US" sz="2600" dirty="0">
                <a:latin typeface="Arial" pitchFamily="34" charset="0"/>
                <a:cs typeface="Arial" pitchFamily="34" charset="0"/>
              </a:rPr>
              <a:t>, a dimer of two identical subunits.</a:t>
            </a:r>
          </a:p>
          <a:p>
            <a:pPr>
              <a:spcBef>
                <a:spcPts val="624"/>
              </a:spcBef>
              <a:spcAft>
                <a:spcPts val="1200"/>
              </a:spcAft>
            </a:pPr>
            <a:r>
              <a:rPr lang="en-US" sz="2600" dirty="0">
                <a:latin typeface="Arial" pitchFamily="34" charset="0"/>
                <a:cs typeface="Arial" pitchFamily="34" charset="0"/>
              </a:rPr>
              <a:t>Each subunit of </a:t>
            </a:r>
            <a:r>
              <a:rPr lang="en-US" sz="2600" dirty="0" err="1">
                <a:latin typeface="Arial" pitchFamily="34" charset="0"/>
                <a:cs typeface="Arial" pitchFamily="34" charset="0"/>
              </a:rPr>
              <a:t>glycogenin</a:t>
            </a:r>
            <a:r>
              <a:rPr lang="en-US" sz="2600" dirty="0">
                <a:latin typeface="Arial" pitchFamily="34" charset="0"/>
                <a:cs typeface="Arial" pitchFamily="34" charset="0"/>
              </a:rPr>
              <a:t> generates an oligosaccharide of glucose residues 10–20 glucose units in length.</a:t>
            </a:r>
          </a:p>
          <a:p>
            <a:pPr>
              <a:spcBef>
                <a:spcPts val="624"/>
              </a:spcBef>
              <a:spcAft>
                <a:spcPts val="1200"/>
              </a:spcAft>
            </a:pPr>
            <a:r>
              <a:rPr lang="en-US" sz="2600" dirty="0">
                <a:latin typeface="Arial" pitchFamily="34" charset="0"/>
                <a:cs typeface="Arial" pitchFamily="34" charset="0"/>
              </a:rPr>
              <a:t>Glycogen synthase then extends this primer.</a:t>
            </a:r>
          </a:p>
        </p:txBody>
      </p:sp>
    </p:spTree>
    <p:extLst>
      <p:ext uri="{BB962C8B-B14F-4D97-AF65-F5344CB8AC3E}">
        <p14:creationId xmlns:p14="http://schemas.microsoft.com/office/powerpoint/2010/main" val="2937152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38" y="274638"/>
            <a:ext cx="8753582" cy="1143000"/>
          </a:xfrm>
        </p:spPr>
        <p:txBody>
          <a:bodyPr>
            <a:normAutofit fontScale="90000"/>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Branching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 </a:t>
            </a:r>
            <a:r>
              <a:rPr lang="en-US" dirty="0">
                <a:solidFill>
                  <a:srgbClr val="843C0C"/>
                </a:solidFill>
                <a:latin typeface="Arial" pitchFamily="34" charset="0"/>
                <a:cs typeface="Arial" pitchFamily="34" charset="0"/>
              </a:rPr>
              <a:t>F</a:t>
            </a:r>
            <a:r>
              <a:rPr lang="en-US" dirty="0" smtClean="0">
                <a:solidFill>
                  <a:srgbClr val="843C0C"/>
                </a:solidFill>
                <a:latin typeface="Arial" pitchFamily="34" charset="0"/>
                <a:cs typeface="Arial" pitchFamily="34" charset="0"/>
              </a:rPr>
              <a:t>orms </a:t>
            </a:r>
            <a:r>
              <a:rPr lang="en-US" dirty="0">
                <a:solidFill>
                  <a:srgbClr val="843C0C"/>
                </a:solidFill>
                <a:latin typeface="Arial" pitchFamily="34" charset="0"/>
                <a:cs typeface="Arial" pitchFamily="34" charset="0"/>
              </a:rPr>
              <a:t>𝛂-1,6 </a:t>
            </a:r>
            <a:r>
              <a:rPr lang="en-US" dirty="0" smtClean="0">
                <a:solidFill>
                  <a:srgbClr val="843C0C"/>
                </a:solidFill>
                <a:latin typeface="Arial" pitchFamily="34" charset="0"/>
                <a:cs typeface="Arial" pitchFamily="34" charset="0"/>
              </a:rPr>
              <a:t>Linkages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Glycogen synthase can only synthesize α-1,4-linkages.</a:t>
            </a:r>
          </a:p>
          <a:p>
            <a:pPr>
              <a:spcAft>
                <a:spcPts val="1200"/>
              </a:spcAft>
            </a:pPr>
            <a:r>
              <a:rPr lang="en-US" sz="2600" dirty="0">
                <a:latin typeface="Arial" pitchFamily="34" charset="0"/>
                <a:cs typeface="Arial" pitchFamily="34" charset="0"/>
              </a:rPr>
              <a:t>A branching enzyme generates branches by cleaving an α-1,4-linkage,  moving a block of approximately seven glucoses and synthesizing an α-1,6 linkage.</a:t>
            </a:r>
          </a:p>
          <a:p>
            <a:pPr>
              <a:spcAft>
                <a:spcPts val="1200"/>
              </a:spcAft>
            </a:pPr>
            <a:r>
              <a:rPr lang="en-US" sz="2600" dirty="0">
                <a:latin typeface="Arial" pitchFamily="34" charset="0"/>
                <a:cs typeface="Arial" pitchFamily="34" charset="0"/>
              </a:rPr>
              <a:t>Glycogen synthase can then extend the branched polymer.</a:t>
            </a:r>
          </a:p>
        </p:txBody>
      </p:sp>
    </p:spTree>
    <p:extLst>
      <p:ext uri="{BB962C8B-B14F-4D97-AF65-F5344CB8AC3E}">
        <p14:creationId xmlns:p14="http://schemas.microsoft.com/office/powerpoint/2010/main" val="3425076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Branching </a:t>
            </a:r>
            <a:r>
              <a:rPr lang="en-US" dirty="0" smtClean="0">
                <a:solidFill>
                  <a:srgbClr val="843C0C"/>
                </a:solidFill>
                <a:latin typeface="Arial" pitchFamily="34" charset="0"/>
                <a:cs typeface="Arial" pitchFamily="34" charset="0"/>
              </a:rPr>
              <a:t>Reaction</a:t>
            </a:r>
            <a:endParaRPr lang="en-US" dirty="0">
              <a:solidFill>
                <a:srgbClr val="843C0C"/>
              </a:solidFill>
              <a:latin typeface="Arial" pitchFamily="34" charset="0"/>
              <a:cs typeface="Arial" pitchFamily="34" charset="0"/>
            </a:endParaRPr>
          </a:p>
        </p:txBody>
      </p:sp>
      <p:pic>
        <p:nvPicPr>
          <p:cNvPr id="11" name="Picture 2" descr="A branching reaction is shown.&#10;A stepwise reaction shows 5 six-membered rings that are attached linearly to each other with the top right labeled as core. On moving from left to right, the bond between the 4th and 5th rings is labeled as alpha 1, 4 linkage. Further, three arrows pointing in the forward direction in the presence of UDP glucose + glycogen synthase indicate a chain of 17 rings with top right labeled as core. This chain in the presence of branching enzyme gives a chain of 10 rings with top right labeled as core. On moving from left to right, the 7th ring of this chain is further attached to another chain of 7 rings and this attachment is labeled as alpha 1, 6 linkage. This further gives synthase as it extends both non-reducing ends followed by more branching.">
            <a:extLst>
              <a:ext uri="{FF2B5EF4-FFF2-40B4-BE49-F238E27FC236}">
                <a16:creationId xmlns="" xmlns:a16="http://schemas.microsoft.com/office/drawing/2014/main" id="{1B621710-5513-4F96-90A4-FA174DDBC3F3}"/>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10026" y="1765274"/>
            <a:ext cx="6342997" cy="488987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37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06" y="274638"/>
            <a:ext cx="8661114" cy="1143000"/>
          </a:xfrm>
        </p:spPr>
        <p:txBody>
          <a:bodyPr>
            <a:noAutofit/>
          </a:bodyPr>
          <a:lstStyle/>
          <a:p>
            <a:r>
              <a:rPr lang="en-US" dirty="0">
                <a:solidFill>
                  <a:srgbClr val="843C0C"/>
                </a:solidFill>
                <a:latin typeface="Arial" pitchFamily="34" charset="0"/>
                <a:cs typeface="Arial" pitchFamily="34" charset="0"/>
              </a:rPr>
              <a:t>Cross </a:t>
            </a:r>
            <a:r>
              <a:rPr lang="en-US" dirty="0" smtClean="0">
                <a:solidFill>
                  <a:srgbClr val="843C0C"/>
                </a:solidFill>
                <a:latin typeface="Arial" pitchFamily="34" charset="0"/>
                <a:cs typeface="Arial" pitchFamily="34" charset="0"/>
              </a:rPr>
              <a:t>Section </a:t>
            </a:r>
            <a:r>
              <a:rPr lang="en-US" dirty="0">
                <a:solidFill>
                  <a:srgbClr val="843C0C"/>
                </a:solidFill>
                <a:latin typeface="Arial" pitchFamily="34" charset="0"/>
                <a:cs typeface="Arial" pitchFamily="34" charset="0"/>
              </a:rPr>
              <a:t>of a </a:t>
            </a:r>
            <a:r>
              <a:rPr lang="en-US" dirty="0" smtClean="0">
                <a:solidFill>
                  <a:srgbClr val="843C0C"/>
                </a:solidFill>
                <a:latin typeface="Arial" pitchFamily="34" charset="0"/>
                <a:cs typeface="Arial" pitchFamily="34" charset="0"/>
              </a:rPr>
              <a:t>Glycogen </a:t>
            </a:r>
            <a:r>
              <a:rPr lang="en-US" dirty="0">
                <a:solidFill>
                  <a:srgbClr val="843C0C"/>
                </a:solidFill>
              </a:rPr>
              <a:t>M</a:t>
            </a:r>
            <a:r>
              <a:rPr lang="en-US" dirty="0" smtClean="0">
                <a:solidFill>
                  <a:srgbClr val="843C0C"/>
                </a:solidFill>
                <a:latin typeface="Arial" pitchFamily="34" charset="0"/>
                <a:cs typeface="Arial" pitchFamily="34" charset="0"/>
              </a:rPr>
              <a:t>olecule</a:t>
            </a:r>
            <a:endParaRPr lang="en-US" dirty="0">
              <a:solidFill>
                <a:srgbClr val="843C0C"/>
              </a:solidFill>
              <a:latin typeface="Arial" pitchFamily="34" charset="0"/>
              <a:cs typeface="Arial" pitchFamily="34" charset="0"/>
            </a:endParaRPr>
          </a:p>
        </p:txBody>
      </p:sp>
      <p:pic>
        <p:nvPicPr>
          <p:cNvPr id="11" name="Picture 2" descr="A illustration shows cross section of a glycogen molecule with a component G marked in between representing glycogenin.">
            <a:extLst>
              <a:ext uri="{FF2B5EF4-FFF2-40B4-BE49-F238E27FC236}">
                <a16:creationId xmlns="" xmlns:a16="http://schemas.microsoft.com/office/drawing/2014/main" id="{C48F7B9B-C69B-46FB-A11A-61A44FF1D53C}"/>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74384" y="1911503"/>
            <a:ext cx="7215390" cy="446667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2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Glycogen </a:t>
            </a:r>
            <a:r>
              <a:rPr lang="en-US" dirty="0" smtClean="0">
                <a:solidFill>
                  <a:srgbClr val="843C0C"/>
                </a:solidFill>
                <a:latin typeface="Arial" pitchFamily="34" charset="0"/>
                <a:cs typeface="Arial" pitchFamily="34" charset="0"/>
              </a:rPr>
              <a:t>Structure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Metabolism</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Glycogen is a highly branched </a:t>
            </a:r>
            <a:r>
              <a:rPr lang="en-US" dirty="0" err="1">
                <a:latin typeface="Arial" pitchFamily="34" charset="0"/>
                <a:cs typeface="Arial" pitchFamily="34" charset="0"/>
              </a:rPr>
              <a:t>homopolymer</a:t>
            </a:r>
            <a:r>
              <a:rPr lang="en-US" dirty="0">
                <a:latin typeface="Arial" pitchFamily="34" charset="0"/>
                <a:cs typeface="Arial" pitchFamily="34" charset="0"/>
              </a:rPr>
              <a:t> of glucose present in the cytoplasm of all tissues.</a:t>
            </a:r>
          </a:p>
          <a:p>
            <a:pPr>
              <a:spcBef>
                <a:spcPts val="624"/>
              </a:spcBef>
              <a:spcAft>
                <a:spcPts val="1200"/>
              </a:spcAft>
            </a:pPr>
            <a:r>
              <a:rPr lang="en-US" dirty="0">
                <a:latin typeface="Arial" pitchFamily="34" charset="0"/>
                <a:cs typeface="Arial" pitchFamily="34" charset="0"/>
              </a:rPr>
              <a:t>The largest stores of glycogen are in liver and skeletal muscle.</a:t>
            </a:r>
          </a:p>
          <a:p>
            <a:pPr>
              <a:spcBef>
                <a:spcPts val="624"/>
              </a:spcBef>
              <a:spcAft>
                <a:spcPts val="1200"/>
              </a:spcAft>
            </a:pPr>
            <a:r>
              <a:rPr lang="en-US" dirty="0">
                <a:latin typeface="Arial" pitchFamily="34" charset="0"/>
                <a:cs typeface="Arial" pitchFamily="34" charset="0"/>
              </a:rPr>
              <a:t>The liver breaks down glycogen and releases glucose into the blood to provide energy for the brain and red blood cells.</a:t>
            </a:r>
          </a:p>
          <a:p>
            <a:pPr>
              <a:spcBef>
                <a:spcPts val="624"/>
              </a:spcBef>
              <a:spcAft>
                <a:spcPts val="1200"/>
              </a:spcAft>
            </a:pPr>
            <a:r>
              <a:rPr lang="en-US" dirty="0">
                <a:latin typeface="Arial" pitchFamily="34" charset="0"/>
                <a:cs typeface="Arial" pitchFamily="34" charset="0"/>
              </a:rPr>
              <a:t>Muscle glycogen stores are mobilized to provide energy for muscle contraction.</a:t>
            </a:r>
          </a:p>
        </p:txBody>
      </p:sp>
    </p:spTree>
    <p:extLst>
      <p:ext uri="{BB962C8B-B14F-4D97-AF65-F5344CB8AC3E}">
        <p14:creationId xmlns:p14="http://schemas.microsoft.com/office/powerpoint/2010/main" val="2848243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Glycogen </a:t>
            </a:r>
            <a:r>
              <a:rPr lang="en-US" dirty="0" smtClean="0">
                <a:solidFill>
                  <a:srgbClr val="843C0C"/>
                </a:solidFill>
                <a:latin typeface="Arial" pitchFamily="34" charset="0"/>
                <a:cs typeface="Arial" pitchFamily="34" charset="0"/>
              </a:rPr>
              <a:t>Synthase </a:t>
            </a:r>
            <a:r>
              <a:rPr lang="en-US" dirty="0">
                <a:solidFill>
                  <a:srgbClr val="843C0C"/>
                </a:solidFill>
                <a:latin typeface="Arial" pitchFamily="34" charset="0"/>
                <a:cs typeface="Arial" pitchFamily="34" charset="0"/>
              </a:rPr>
              <a:t>is the </a:t>
            </a:r>
            <a:r>
              <a:rPr lang="en-US" dirty="0" smtClean="0">
                <a:solidFill>
                  <a:srgbClr val="843C0C"/>
                </a:solidFill>
                <a:latin typeface="Arial" pitchFamily="34" charset="0"/>
                <a:cs typeface="Arial" pitchFamily="34" charset="0"/>
              </a:rPr>
              <a:t>Key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egulatory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nzyme </a:t>
            </a:r>
            <a:r>
              <a:rPr lang="en-US" dirty="0">
                <a:solidFill>
                  <a:srgbClr val="843C0C"/>
                </a:solidFill>
                <a:latin typeface="Arial" pitchFamily="34" charset="0"/>
                <a:cs typeface="Arial" pitchFamily="34" charset="0"/>
              </a:rPr>
              <a:t>in </a:t>
            </a:r>
            <a:r>
              <a:rPr lang="en-US" dirty="0">
                <a:solidFill>
                  <a:srgbClr val="843C0C"/>
                </a:solidFill>
                <a:latin typeface="Arial" pitchFamily="34" charset="0"/>
                <a:cs typeface="Arial" pitchFamily="34" charset="0"/>
              </a:rPr>
              <a:t>G</a:t>
            </a:r>
            <a:r>
              <a:rPr lang="en-US" dirty="0" smtClean="0">
                <a:solidFill>
                  <a:srgbClr val="843C0C"/>
                </a:solidFill>
                <a:latin typeface="Arial" pitchFamily="34" charset="0"/>
                <a:cs typeface="Arial" pitchFamily="34" charset="0"/>
              </a:rPr>
              <a:t>lycogen Synthesis</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4817033"/>
          </a:xfrm>
        </p:spPr>
        <p:txBody>
          <a:bodyPr>
            <a:normAutofit/>
          </a:bodyPr>
          <a:lstStyle/>
          <a:p>
            <a:pPr>
              <a:spcBef>
                <a:spcPts val="624"/>
              </a:spcBef>
              <a:spcAft>
                <a:spcPts val="1200"/>
              </a:spcAft>
            </a:pPr>
            <a:r>
              <a:rPr lang="en-US" dirty="0">
                <a:latin typeface="Arial" pitchFamily="34" charset="0"/>
                <a:cs typeface="Arial" pitchFamily="34" charset="0"/>
              </a:rPr>
              <a:t>Glycogen synthase is usually inactive when in the phosphorylated </a:t>
            </a:r>
            <a:r>
              <a:rPr lang="en-US" i="1" dirty="0">
                <a:latin typeface="Arial" pitchFamily="34" charset="0"/>
                <a:cs typeface="Arial" pitchFamily="34" charset="0"/>
              </a:rPr>
              <a:t>b</a:t>
            </a:r>
            <a:r>
              <a:rPr lang="en-US" dirty="0">
                <a:latin typeface="Arial" pitchFamily="34" charset="0"/>
                <a:cs typeface="Arial" pitchFamily="34" charset="0"/>
              </a:rPr>
              <a:t> form and is  usually active when in the unphosphorylated </a:t>
            </a:r>
            <a:r>
              <a:rPr lang="en-US" i="1" dirty="0">
                <a:latin typeface="Arial" pitchFamily="34" charset="0"/>
                <a:cs typeface="Arial" pitchFamily="34" charset="0"/>
              </a:rPr>
              <a:t>a</a:t>
            </a:r>
            <a:r>
              <a:rPr lang="en-US" dirty="0">
                <a:latin typeface="Arial" pitchFamily="34" charset="0"/>
                <a:cs typeface="Arial" pitchFamily="34" charset="0"/>
              </a:rPr>
              <a:t> form.</a:t>
            </a:r>
          </a:p>
          <a:p>
            <a:pPr lvl="1">
              <a:spcBef>
                <a:spcPts val="624"/>
              </a:spcBef>
              <a:spcAft>
                <a:spcPts val="1200"/>
              </a:spcAft>
              <a:buFont typeface="Arial" panose="020B0604020202020204" pitchFamily="34" charset="0"/>
              <a:buChar char="–"/>
            </a:pPr>
            <a:r>
              <a:rPr lang="en-US" dirty="0">
                <a:latin typeface="Arial" pitchFamily="34" charset="0"/>
                <a:cs typeface="Arial" pitchFamily="34" charset="0"/>
              </a:rPr>
              <a:t>Protein kinase A and glycogen synthase kinase modify the synthase.</a:t>
            </a:r>
          </a:p>
          <a:p>
            <a:pPr>
              <a:spcBef>
                <a:spcPts val="624"/>
              </a:spcBef>
              <a:spcAft>
                <a:spcPts val="1200"/>
              </a:spcAft>
            </a:pPr>
            <a:r>
              <a:rPr lang="en-US" dirty="0">
                <a:latin typeface="Arial" pitchFamily="34" charset="0"/>
                <a:cs typeface="Arial" pitchFamily="34" charset="0"/>
              </a:rPr>
              <a:t>Another regulatory process for glycogen synthase is the conversion of the </a:t>
            </a:r>
            <a:r>
              <a:rPr lang="en-US" i="1" dirty="0">
                <a:latin typeface="Arial" pitchFamily="34" charset="0"/>
                <a:cs typeface="Arial" pitchFamily="34" charset="0"/>
              </a:rPr>
              <a:t>b</a:t>
            </a:r>
            <a:r>
              <a:rPr lang="en-US" dirty="0">
                <a:latin typeface="Arial" pitchFamily="34" charset="0"/>
                <a:cs typeface="Arial" pitchFamily="34" charset="0"/>
              </a:rPr>
              <a:t> form in the T state to the active R state by binding glucose 6-phosphate.</a:t>
            </a:r>
          </a:p>
          <a:p>
            <a:pPr>
              <a:spcBef>
                <a:spcPts val="624"/>
              </a:spcBef>
              <a:spcAft>
                <a:spcPts val="1200"/>
              </a:spcAft>
            </a:pPr>
            <a:r>
              <a:rPr lang="en-US" i="1" dirty="0">
                <a:latin typeface="Arial" pitchFamily="34" charset="0"/>
                <a:cs typeface="Arial" pitchFamily="34" charset="0"/>
              </a:rPr>
              <a:t>Note</a:t>
            </a:r>
            <a:r>
              <a:rPr lang="en-US" dirty="0">
                <a:latin typeface="Arial" pitchFamily="34" charset="0"/>
                <a:cs typeface="Arial" pitchFamily="34" charset="0"/>
              </a:rPr>
              <a:t> that phosphorylation has opposite effects on glycogen synthase compared to glycogen phosphorylase.</a:t>
            </a:r>
          </a:p>
        </p:txBody>
      </p:sp>
    </p:spTree>
    <p:extLst>
      <p:ext uri="{BB962C8B-B14F-4D97-AF65-F5344CB8AC3E}">
        <p14:creationId xmlns:p14="http://schemas.microsoft.com/office/powerpoint/2010/main" val="1579373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Glycogen is an </a:t>
            </a:r>
            <a:r>
              <a:rPr lang="en-US" dirty="0" smtClean="0">
                <a:solidFill>
                  <a:srgbClr val="843C0C"/>
                </a:solidFill>
                <a:latin typeface="Arial" pitchFamily="34" charset="0"/>
                <a:cs typeface="Arial" pitchFamily="34" charset="0"/>
              </a:rPr>
              <a:t>Efficient </a:t>
            </a:r>
            <a:r>
              <a:rPr lang="en-US" dirty="0">
                <a:solidFill>
                  <a:srgbClr val="843C0C"/>
                </a:solidFill>
              </a:rPr>
              <a:t>S</a:t>
            </a:r>
            <a:r>
              <a:rPr lang="en-US" dirty="0" smtClean="0">
                <a:solidFill>
                  <a:srgbClr val="843C0C"/>
                </a:solidFill>
                <a:latin typeface="Arial" pitchFamily="34" charset="0"/>
                <a:cs typeface="Arial" pitchFamily="34" charset="0"/>
              </a:rPr>
              <a:t>torage </a:t>
            </a:r>
            <a:r>
              <a:rPr lang="en-US" dirty="0">
                <a:solidFill>
                  <a:srgbClr val="843C0C"/>
                </a:solidFill>
              </a:rPr>
              <a:t>F</a:t>
            </a:r>
            <a:r>
              <a:rPr lang="en-US" dirty="0" smtClean="0">
                <a:solidFill>
                  <a:srgbClr val="843C0C"/>
                </a:solidFill>
                <a:latin typeface="Arial" pitchFamily="34" charset="0"/>
                <a:cs typeface="Arial" pitchFamily="34" charset="0"/>
              </a:rPr>
              <a:t>orm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Glucose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Only one molecule of ATP is required to incorporate glucose 6-phosphate into glycogen.</a:t>
            </a:r>
          </a:p>
          <a:p>
            <a:pPr>
              <a:spcBef>
                <a:spcPts val="624"/>
              </a:spcBef>
              <a:spcAft>
                <a:spcPts val="1200"/>
              </a:spcAft>
            </a:pPr>
            <a:r>
              <a:rPr lang="en-US" dirty="0">
                <a:latin typeface="Arial" pitchFamily="34" charset="0"/>
                <a:cs typeface="Arial" pitchFamily="34" charset="0"/>
              </a:rPr>
              <a:t>The complete oxidation of glucose 6-phosphate derived from glycogen yields about 31 molecules of ATP.</a:t>
            </a:r>
          </a:p>
        </p:txBody>
      </p:sp>
      <p:pic>
        <p:nvPicPr>
          <p:cNvPr id="11" name="Picture 4" descr="An illustration of the steps involved in the synthesis of glycogen.&#10;There are five steps and one overall summary reaction.&#10;Step 1: glucose 6dash phosphate is converted in to glucose 1- phosphate.&#10;Step 2: glucose 1 dash  phosphate reacts with U T P to form U D P glucose and pyrophosphate.&#10;Step 3: pyrophosphate reacts with water forming two molecules of inorganic phosphate.&#10;Step 4: U D P dash glucose reacts with glycogen (G subscript lowercase n) forming glycogen (G subscript lowercase N plus 1) and U D P.&#10;Step 5: U D P reacts with A T P forming U T P and A D P.&#10;The overall reaction is as follows: glucose 6 dash phosphate, A T P, n molecules of glycogen, and water reacts to form n plus 1 molecules of glycogen, A D P, and two molecules of inorganic phosphate.">
            <a:extLst>
              <a:ext uri="{FF2B5EF4-FFF2-40B4-BE49-F238E27FC236}">
                <a16:creationId xmlns="" xmlns:a16="http://schemas.microsoft.com/office/drawing/2014/main" id="{4E617E34-3C58-4E39-80EE-2FE542D86CE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40525" y="3602506"/>
            <a:ext cx="8169641" cy="300424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772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43C0C"/>
                </a:solidFill>
                <a:latin typeface="Arial" pitchFamily="34" charset="0"/>
                <a:cs typeface="Arial" pitchFamily="34" charset="0"/>
              </a:rPr>
              <a:t>Section 21.5 </a:t>
            </a:r>
            <a:r>
              <a:rPr lang="en-US" dirty="0">
                <a:solidFill>
                  <a:srgbClr val="843C0C"/>
                </a:solidFill>
                <a:latin typeface="Arial" pitchFamily="34" charset="0"/>
                <a:cs typeface="Arial" pitchFamily="34" charset="0"/>
              </a:rPr>
              <a:t>Glycogen Breakdown and Synthesis Are Reciprocally Regulated</a:t>
            </a:r>
          </a:p>
        </p:txBody>
      </p:sp>
      <p:sp>
        <p:nvSpPr>
          <p:cNvPr id="3" name="Content Placeholder 2"/>
          <p:cNvSpPr>
            <a:spLocks noGrp="1"/>
          </p:cNvSpPr>
          <p:nvPr>
            <p:ph idx="1"/>
          </p:nvPr>
        </p:nvSpPr>
        <p:spPr/>
        <p:txBody>
          <a:bodyPr>
            <a:normAutofit/>
          </a:bodyPr>
          <a:lstStyle/>
          <a:p>
            <a:pPr>
              <a:spcAft>
                <a:spcPts val="1200"/>
              </a:spcAft>
            </a:pPr>
            <a:r>
              <a:rPr lang="en-US" sz="2600" dirty="0">
                <a:latin typeface="Arial" pitchFamily="34" charset="0"/>
                <a:cs typeface="Arial" pitchFamily="34" charset="0"/>
              </a:rPr>
              <a:t>Glycogen synthesis is inhibited by the same glucagon and epinephrine signaling pathways that stimulate glycogen breakdown.</a:t>
            </a:r>
          </a:p>
          <a:p>
            <a:pPr>
              <a:spcAft>
                <a:spcPts val="1200"/>
              </a:spcAft>
            </a:pPr>
            <a:r>
              <a:rPr lang="en-US" sz="2600" dirty="0">
                <a:latin typeface="Arial" pitchFamily="34" charset="0"/>
                <a:cs typeface="Arial" pitchFamily="34" charset="0"/>
              </a:rPr>
              <a:t>Phosphorylation of glycogen synthase </a:t>
            </a:r>
            <a:r>
              <a:rPr lang="en-US" sz="2600" i="1" dirty="0">
                <a:latin typeface="Arial" pitchFamily="34" charset="0"/>
                <a:cs typeface="Arial" pitchFamily="34" charset="0"/>
              </a:rPr>
              <a:t>a</a:t>
            </a:r>
            <a:r>
              <a:rPr lang="en-US" sz="2600" dirty="0">
                <a:latin typeface="Arial" pitchFamily="34" charset="0"/>
                <a:cs typeface="Arial" pitchFamily="34" charset="0"/>
              </a:rPr>
              <a:t> by protein kinase A to form glycogen synthase </a:t>
            </a:r>
            <a:r>
              <a:rPr lang="en-US" sz="2600" i="1" dirty="0">
                <a:latin typeface="Arial" pitchFamily="34" charset="0"/>
                <a:cs typeface="Arial" pitchFamily="34" charset="0"/>
              </a:rPr>
              <a:t>b</a:t>
            </a:r>
            <a:r>
              <a:rPr lang="en-US" sz="2600" dirty="0">
                <a:latin typeface="Arial" pitchFamily="34" charset="0"/>
                <a:cs typeface="Arial" pitchFamily="34" charset="0"/>
              </a:rPr>
              <a:t> inhibits glycogen synthesis.</a:t>
            </a:r>
          </a:p>
          <a:p>
            <a:pPr>
              <a:spcAft>
                <a:spcPts val="1200"/>
              </a:spcAft>
            </a:pPr>
            <a:r>
              <a:rPr lang="en-US" sz="2600" dirty="0">
                <a:latin typeface="Arial" pitchFamily="34" charset="0"/>
                <a:cs typeface="Arial" pitchFamily="34" charset="0"/>
              </a:rPr>
              <a:t>Glycogen synthase kinase also phosphorylates and inhibits glycogen synthase.</a:t>
            </a:r>
          </a:p>
        </p:txBody>
      </p:sp>
    </p:spTree>
    <p:extLst>
      <p:ext uri="{BB962C8B-B14F-4D97-AF65-F5344CB8AC3E}">
        <p14:creationId xmlns:p14="http://schemas.microsoft.com/office/powerpoint/2010/main" val="3454582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Coordinate </a:t>
            </a:r>
            <a:r>
              <a:rPr lang="en-US" dirty="0" smtClean="0">
                <a:solidFill>
                  <a:srgbClr val="843C0C"/>
                </a:solidFill>
                <a:latin typeface="Arial" pitchFamily="34" charset="0"/>
                <a:cs typeface="Arial" pitchFamily="34" charset="0"/>
              </a:rPr>
              <a:t>Control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Glycogen </a:t>
            </a:r>
            <a:r>
              <a:rPr lang="en-US" dirty="0">
                <a:solidFill>
                  <a:srgbClr val="843C0C"/>
                </a:solidFill>
              </a:rPr>
              <a:t>M</a:t>
            </a:r>
            <a:r>
              <a:rPr lang="en-US" dirty="0" smtClean="0">
                <a:solidFill>
                  <a:srgbClr val="843C0C"/>
                </a:solidFill>
                <a:latin typeface="Arial" pitchFamily="34" charset="0"/>
                <a:cs typeface="Arial" pitchFamily="34" charset="0"/>
              </a:rPr>
              <a:t>etabolism </a:t>
            </a:r>
            <a:r>
              <a:rPr lang="en-US" dirty="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a:solidFill>
                  <a:srgbClr val="843C0C"/>
                </a:solidFill>
                <a:latin typeface="Arial" pitchFamily="34" charset="0"/>
                <a:cs typeface="Arial" pitchFamily="34" charset="0"/>
              </a:rPr>
              <a:t>)</a:t>
            </a:r>
          </a:p>
        </p:txBody>
      </p:sp>
      <p:pic>
        <p:nvPicPr>
          <p:cNvPr id="11" name="Picture 2" descr="A diagram shows the coordinate control of glycogen metabolism during exercise or fasting.&#10;The diagram shows Glucagon (liver) or epinephrine (muscle and liver) on the left side and Adenylate cyclase on the center embedded within a membrane. G D P is attached to a receptor that binds to Glucagon or epinephrine and has sub units alpha, beta, and gamma. An arrow shows that this produces G T P. The mechanism shows A T P on addition of Adenylate cyclase gives cyclic A M P. Inactive protein kinase A on addition of activated cyclic A M P gives activated Protein kinase A. Inactive Phosphorylase kinase on addition of activated protein kinase A gives activated Phosphorylase kinase. Inactive Phosphorylase b, on addition of activated Phosphorylase kinase gives activated Phosphorylase a. Glycogen n molecules on addition of activated Phosphorylase a gives glycogen n minus 1 molecules and removes Glucose 1-phosphate. The activated Glycogen synthase a on addition of activated Protein kinase A and activated Glycogen synthase kinase gives inactive Glycogen synthase b.">
            <a:extLst>
              <a:ext uri="{FF2B5EF4-FFF2-40B4-BE49-F238E27FC236}">
                <a16:creationId xmlns="" xmlns:a16="http://schemas.microsoft.com/office/drawing/2014/main" id="{DAFAFD74-29D3-4B83-A259-9FB22D33BC45}"/>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67572" y="1708863"/>
            <a:ext cx="7158148" cy="488944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316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Coordinate </a:t>
            </a:r>
            <a:r>
              <a:rPr lang="en-US" dirty="0" smtClean="0">
                <a:solidFill>
                  <a:srgbClr val="843C0C"/>
                </a:solidFill>
                <a:latin typeface="Arial" pitchFamily="34" charset="0"/>
                <a:cs typeface="Arial" pitchFamily="34" charset="0"/>
              </a:rPr>
              <a:t>Control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Glycogen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etabolism </a:t>
            </a:r>
            <a:r>
              <a:rPr lang="en-US" dirty="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2/2</a:t>
            </a:r>
            <a:r>
              <a:rPr lang="en-US" dirty="0">
                <a:solidFill>
                  <a:srgbClr val="843C0C"/>
                </a:solidFill>
                <a:latin typeface="Arial" pitchFamily="34" charset="0"/>
                <a:cs typeface="Arial" pitchFamily="34" charset="0"/>
              </a:rPr>
              <a:t>)</a:t>
            </a:r>
          </a:p>
        </p:txBody>
      </p:sp>
      <p:sp>
        <p:nvSpPr>
          <p:cNvPr id="4" name="Content Placeholder 3"/>
          <p:cNvSpPr>
            <a:spLocks noGrp="1"/>
          </p:cNvSpPr>
          <p:nvPr>
            <p:ph idx="1"/>
          </p:nvPr>
        </p:nvSpPr>
        <p:spPr/>
        <p:txBody>
          <a:bodyPr/>
          <a:lstStyle/>
          <a:p>
            <a:pPr>
              <a:spcBef>
                <a:spcPts val="624"/>
              </a:spcBef>
              <a:spcAft>
                <a:spcPts val="1200"/>
              </a:spcAft>
            </a:pPr>
            <a:r>
              <a:rPr lang="en-US" dirty="0">
                <a:latin typeface="Arial" pitchFamily="34" charset="0"/>
                <a:cs typeface="Arial" pitchFamily="34" charset="0"/>
              </a:rPr>
              <a:t>Protein phosphatase 1 (PP1) shifts glycogen metabolism from the degradation mode to the synthesis mode.</a:t>
            </a:r>
          </a:p>
          <a:p>
            <a:pPr>
              <a:spcBef>
                <a:spcPts val="624"/>
              </a:spcBef>
              <a:spcAft>
                <a:spcPts val="1200"/>
              </a:spcAft>
            </a:pPr>
            <a:r>
              <a:rPr lang="en-US" dirty="0">
                <a:latin typeface="Arial" pitchFamily="34" charset="0"/>
                <a:cs typeface="Arial" pitchFamily="34" charset="0"/>
              </a:rPr>
              <a:t>PP1 removes phosphoryl groups from glycogen synthase </a:t>
            </a:r>
            <a:r>
              <a:rPr lang="en-US" i="1" dirty="0">
                <a:latin typeface="Arial" pitchFamily="34" charset="0"/>
                <a:cs typeface="Arial" pitchFamily="34" charset="0"/>
              </a:rPr>
              <a:t>b</a:t>
            </a:r>
            <a:r>
              <a:rPr lang="en-US" dirty="0">
                <a:latin typeface="Arial" pitchFamily="34" charset="0"/>
                <a:cs typeface="Arial" pitchFamily="34" charset="0"/>
              </a:rPr>
              <a:t>, converting it into the more active </a:t>
            </a:r>
            <a:r>
              <a:rPr lang="en-US" i="1" dirty="0">
                <a:latin typeface="Arial" pitchFamily="34" charset="0"/>
                <a:cs typeface="Arial" pitchFamily="34" charset="0"/>
              </a:rPr>
              <a:t>a </a:t>
            </a:r>
            <a:r>
              <a:rPr lang="en-US" dirty="0">
                <a:latin typeface="Arial" pitchFamily="34" charset="0"/>
                <a:cs typeface="Arial" pitchFamily="34" charset="0"/>
              </a:rPr>
              <a:t>form.</a:t>
            </a:r>
          </a:p>
          <a:p>
            <a:pPr>
              <a:spcBef>
                <a:spcPts val="624"/>
              </a:spcBef>
              <a:spcAft>
                <a:spcPts val="1200"/>
              </a:spcAft>
            </a:pPr>
            <a:r>
              <a:rPr lang="en-US" dirty="0">
                <a:latin typeface="Arial" pitchFamily="34" charset="0"/>
                <a:cs typeface="Arial" pitchFamily="34" charset="0"/>
              </a:rPr>
              <a:t>PP1 also removes phosphoryl groups from phosphorylase kinase and glycogen phosphorylase, inhibiting glycogen degradation.</a:t>
            </a:r>
          </a:p>
        </p:txBody>
      </p:sp>
    </p:spTree>
    <p:extLst>
      <p:ext uri="{BB962C8B-B14F-4D97-AF65-F5344CB8AC3E}">
        <p14:creationId xmlns:p14="http://schemas.microsoft.com/office/powerpoint/2010/main" val="1791263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Autofit/>
          </a:bodyPr>
          <a:lstStyle/>
          <a:p>
            <a:r>
              <a:rPr lang="en-US" sz="3200" dirty="0">
                <a:solidFill>
                  <a:srgbClr val="843C0C"/>
                </a:solidFill>
                <a:latin typeface="Arial" pitchFamily="34" charset="0"/>
                <a:cs typeface="Arial" pitchFamily="34" charset="0"/>
              </a:rPr>
              <a:t>Protein </a:t>
            </a:r>
            <a:r>
              <a:rPr lang="en-US" sz="3200" dirty="0" smtClean="0">
                <a:solidFill>
                  <a:srgbClr val="843C0C"/>
                </a:solidFill>
                <a:latin typeface="Arial" pitchFamily="34" charset="0"/>
                <a:cs typeface="Arial" pitchFamily="34" charset="0"/>
              </a:rPr>
              <a:t>Phosphatase </a:t>
            </a:r>
            <a:r>
              <a:rPr lang="en-US" sz="3200" dirty="0">
                <a:solidFill>
                  <a:srgbClr val="843C0C"/>
                </a:solidFill>
                <a:latin typeface="Arial" pitchFamily="34" charset="0"/>
                <a:cs typeface="Arial" pitchFamily="34" charset="0"/>
              </a:rPr>
              <a:t>1 </a:t>
            </a:r>
            <a:r>
              <a:rPr lang="en-US" sz="3200" dirty="0" smtClean="0">
                <a:solidFill>
                  <a:srgbClr val="843C0C"/>
                </a:solidFill>
                <a:latin typeface="Arial" pitchFamily="34" charset="0"/>
                <a:cs typeface="Arial" pitchFamily="34" charset="0"/>
              </a:rPr>
              <a:t>Reverses </a:t>
            </a:r>
            <a:r>
              <a:rPr lang="en-US" sz="3200" dirty="0">
                <a:solidFill>
                  <a:srgbClr val="843C0C"/>
                </a:solidFill>
                <a:latin typeface="Arial" pitchFamily="34" charset="0"/>
                <a:cs typeface="Arial" pitchFamily="34" charset="0"/>
              </a:rPr>
              <a:t>the </a:t>
            </a:r>
            <a:r>
              <a:rPr lang="en-US" sz="3200" dirty="0" smtClean="0">
                <a:solidFill>
                  <a:srgbClr val="843C0C"/>
                </a:solidFill>
                <a:latin typeface="Arial" pitchFamily="34" charset="0"/>
                <a:cs typeface="Arial" pitchFamily="34" charset="0"/>
              </a:rPr>
              <a:t>Regulatory </a:t>
            </a:r>
            <a:r>
              <a:rPr lang="en-US" sz="3200" dirty="0">
                <a:solidFill>
                  <a:srgbClr val="843C0C"/>
                </a:solidFill>
                <a:latin typeface="Arial" pitchFamily="34" charset="0"/>
                <a:cs typeface="Arial" pitchFamily="34" charset="0"/>
              </a:rPr>
              <a:t>E</a:t>
            </a:r>
            <a:r>
              <a:rPr lang="en-US" sz="3200" dirty="0" smtClean="0">
                <a:solidFill>
                  <a:srgbClr val="843C0C"/>
                </a:solidFill>
                <a:latin typeface="Arial" pitchFamily="34" charset="0"/>
                <a:cs typeface="Arial" pitchFamily="34" charset="0"/>
              </a:rPr>
              <a:t>ffects </a:t>
            </a:r>
            <a:r>
              <a:rPr lang="en-US" sz="3200" dirty="0">
                <a:solidFill>
                  <a:srgbClr val="843C0C"/>
                </a:solidFill>
                <a:latin typeface="Arial" pitchFamily="34" charset="0"/>
                <a:cs typeface="Arial" pitchFamily="34" charset="0"/>
              </a:rPr>
              <a:t>of </a:t>
            </a:r>
            <a:r>
              <a:rPr lang="en-US" sz="3200" dirty="0">
                <a:solidFill>
                  <a:srgbClr val="843C0C"/>
                </a:solidFill>
                <a:latin typeface="Arial" pitchFamily="34" charset="0"/>
                <a:cs typeface="Arial" pitchFamily="34" charset="0"/>
              </a:rPr>
              <a:t>K</a:t>
            </a:r>
            <a:r>
              <a:rPr lang="en-US" sz="3200" dirty="0" smtClean="0">
                <a:solidFill>
                  <a:srgbClr val="843C0C"/>
                </a:solidFill>
                <a:latin typeface="Arial" pitchFamily="34" charset="0"/>
                <a:cs typeface="Arial" pitchFamily="34" charset="0"/>
              </a:rPr>
              <a:t>inases </a:t>
            </a:r>
            <a:r>
              <a:rPr lang="en-US" sz="3200" dirty="0">
                <a:solidFill>
                  <a:srgbClr val="843C0C"/>
                </a:solidFill>
                <a:latin typeface="Arial" pitchFamily="34" charset="0"/>
                <a:cs typeface="Arial" pitchFamily="34" charset="0"/>
              </a:rPr>
              <a:t>on </a:t>
            </a:r>
            <a:r>
              <a:rPr lang="en-US" sz="3200" dirty="0" smtClean="0">
                <a:solidFill>
                  <a:srgbClr val="843C0C"/>
                </a:solidFill>
                <a:latin typeface="Arial" pitchFamily="34" charset="0"/>
                <a:cs typeface="Arial" pitchFamily="34" charset="0"/>
              </a:rPr>
              <a:t>Glycogen Metabolism</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Protein phosphatase 1 (PP1) consists of a catalytic subunit and two regulatory subunits.</a:t>
            </a:r>
          </a:p>
          <a:p>
            <a:pPr>
              <a:spcBef>
                <a:spcPts val="624"/>
              </a:spcBef>
              <a:spcAft>
                <a:spcPts val="1200"/>
              </a:spcAft>
            </a:pPr>
            <a:r>
              <a:rPr lang="en-US" dirty="0">
                <a:latin typeface="Arial" pitchFamily="34" charset="0"/>
                <a:cs typeface="Arial" pitchFamily="34" charset="0"/>
              </a:rPr>
              <a:t>A key regulatory subunit is the G subunit (G</a:t>
            </a:r>
            <a:r>
              <a:rPr lang="en-US" baseline="-25000" dirty="0">
                <a:latin typeface="Arial" pitchFamily="34" charset="0"/>
                <a:cs typeface="Arial" pitchFamily="34" charset="0"/>
              </a:rPr>
              <a:t>L</a:t>
            </a:r>
            <a:r>
              <a:rPr lang="en-US" dirty="0">
                <a:latin typeface="Arial" pitchFamily="34" charset="0"/>
                <a:cs typeface="Arial" pitchFamily="34" charset="0"/>
              </a:rPr>
              <a:t> in liver and G</a:t>
            </a:r>
            <a:r>
              <a:rPr lang="en-US" baseline="-25000" dirty="0">
                <a:latin typeface="Arial" pitchFamily="34" charset="0"/>
                <a:cs typeface="Arial" pitchFamily="34" charset="0"/>
              </a:rPr>
              <a:t>M</a:t>
            </a:r>
            <a:r>
              <a:rPr lang="en-US" dirty="0">
                <a:latin typeface="Arial" pitchFamily="34" charset="0"/>
                <a:cs typeface="Arial" pitchFamily="34" charset="0"/>
              </a:rPr>
              <a:t> in muscle) that binds glycogen and the catalytic subunit, localizing the enzyme with its substrates.</a:t>
            </a:r>
          </a:p>
          <a:p>
            <a:pPr>
              <a:spcBef>
                <a:spcPts val="624"/>
              </a:spcBef>
              <a:spcAft>
                <a:spcPts val="1200"/>
              </a:spcAft>
            </a:pPr>
            <a:r>
              <a:rPr lang="en-US" dirty="0">
                <a:latin typeface="Arial" pitchFamily="34" charset="0"/>
                <a:cs typeface="Arial" pitchFamily="34" charset="0"/>
              </a:rPr>
              <a:t>In muscle, phosphorylation of G</a:t>
            </a:r>
            <a:r>
              <a:rPr lang="en-US" baseline="-25000" dirty="0">
                <a:latin typeface="Arial" pitchFamily="34" charset="0"/>
                <a:cs typeface="Arial" pitchFamily="34" charset="0"/>
              </a:rPr>
              <a:t>M</a:t>
            </a:r>
            <a:r>
              <a:rPr lang="en-US" dirty="0">
                <a:latin typeface="Arial" pitchFamily="34" charset="0"/>
                <a:cs typeface="Arial" pitchFamily="34" charset="0"/>
              </a:rPr>
              <a:t> leads to dissociation of the catalytic subunit from glycogen and a decrease in the enzyme’s activity.</a:t>
            </a:r>
          </a:p>
          <a:p>
            <a:pPr>
              <a:spcBef>
                <a:spcPts val="624"/>
              </a:spcBef>
              <a:spcAft>
                <a:spcPts val="1200"/>
              </a:spcAft>
            </a:pPr>
            <a:r>
              <a:rPr lang="en-US" dirty="0">
                <a:latin typeface="Arial" pitchFamily="34" charset="0"/>
                <a:cs typeface="Arial" pitchFamily="34" charset="0"/>
              </a:rPr>
              <a:t>A second regulatory subunit, when phosphorylated, binds to and further inhibits the catalytic subunit.</a:t>
            </a:r>
          </a:p>
        </p:txBody>
      </p:sp>
    </p:spTree>
    <p:extLst>
      <p:ext uri="{BB962C8B-B14F-4D97-AF65-F5344CB8AC3E}">
        <p14:creationId xmlns:p14="http://schemas.microsoft.com/office/powerpoint/2010/main" val="532648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Regulation of </a:t>
            </a:r>
            <a:r>
              <a:rPr lang="en-US" dirty="0" smtClean="0">
                <a:solidFill>
                  <a:srgbClr val="843C0C"/>
                </a:solidFill>
                <a:latin typeface="Arial" pitchFamily="34" charset="0"/>
                <a:cs typeface="Arial" pitchFamily="34" charset="0"/>
              </a:rPr>
              <a:t>Glycogen </a:t>
            </a:r>
            <a:r>
              <a:rPr lang="en-US" dirty="0">
                <a:solidFill>
                  <a:srgbClr val="843C0C"/>
                </a:solidFill>
              </a:rPr>
              <a:t>S</a:t>
            </a:r>
            <a:r>
              <a:rPr lang="en-US" dirty="0" smtClean="0">
                <a:solidFill>
                  <a:srgbClr val="843C0C"/>
                </a:solidFill>
                <a:latin typeface="Arial" pitchFamily="34" charset="0"/>
                <a:cs typeface="Arial" pitchFamily="34" charset="0"/>
              </a:rPr>
              <a:t>ynthesis </a:t>
            </a:r>
            <a:r>
              <a:rPr lang="en-US" dirty="0">
                <a:solidFill>
                  <a:srgbClr val="843C0C"/>
                </a:solidFill>
                <a:latin typeface="Arial" pitchFamily="34" charset="0"/>
                <a:cs typeface="Arial" pitchFamily="34" charset="0"/>
              </a:rPr>
              <a:t>by </a:t>
            </a:r>
            <a:r>
              <a:rPr lang="en-US" dirty="0">
                <a:solidFill>
                  <a:srgbClr val="843C0C"/>
                </a:solidFill>
              </a:rPr>
              <a:t>P</a:t>
            </a:r>
            <a:r>
              <a:rPr lang="en-US" dirty="0" smtClean="0">
                <a:solidFill>
                  <a:srgbClr val="843C0C"/>
                </a:solidFill>
                <a:latin typeface="Arial" pitchFamily="34" charset="0"/>
                <a:cs typeface="Arial" pitchFamily="34" charset="0"/>
              </a:rPr>
              <a:t>rotein Phosphatase </a:t>
            </a:r>
            <a:r>
              <a:rPr lang="en-US" dirty="0">
                <a:solidFill>
                  <a:srgbClr val="843C0C"/>
                </a:solidFill>
                <a:latin typeface="Arial" pitchFamily="34" charset="0"/>
                <a:cs typeface="Arial" pitchFamily="34" charset="0"/>
              </a:rPr>
              <a:t>1</a:t>
            </a:r>
          </a:p>
        </p:txBody>
      </p:sp>
      <p:pic>
        <p:nvPicPr>
          <p:cNvPr id="11" name="Picture 2" descr="A process diagram shows the regulation of glycogen synthesis by protein phosphatase 1 after a meal or when at rest.&#10;At the top of the diagram is glycogen synthesis required. An arrow points down to protein phosphate 1. Three arrows point away from Protein phosphate 1. The arrow pointing down to the left is labeled: glycogen breakdown inhibited. The arrow pointing down in the middle points to a cycle between phosphorylate B (in pink) and phosphorylate A (in green). The arrow pointing down to the right is labeled glycogen synthesis stimulated. The glycogen breakdown inhibited arrow leads to a cycle of phosphorylase kinases, one in green and one in pink. An arrow from the phosphorylase kinase cycle points back up to the phosphorylate B and A cycle. An arrow from glycogen synthesis stimulated points to a cycle of glycogen synthase A (in green) and glycogen synthase B (in pink). At the bottom of the diagram is Glucagon or epinephrine with an arrow that points to protein kinase A. Two arrows point away from protein kinase A: one up to the phosphorylase kinase cycle and the other to the right to glycogen synthase A and B cycle.">
            <a:extLst>
              <a:ext uri="{FF2B5EF4-FFF2-40B4-BE49-F238E27FC236}">
                <a16:creationId xmlns="" xmlns:a16="http://schemas.microsoft.com/office/drawing/2014/main" id="{654DF44F-441A-4CD5-A2B1-7A010BF492E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76143" y="1961508"/>
            <a:ext cx="8406628" cy="404827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72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Regulation of </a:t>
            </a:r>
            <a:r>
              <a:rPr lang="en-US" dirty="0" smtClean="0">
                <a:solidFill>
                  <a:srgbClr val="843C0C"/>
                </a:solidFill>
                <a:latin typeface="Arial" pitchFamily="34" charset="0"/>
                <a:cs typeface="Arial" pitchFamily="34" charset="0"/>
              </a:rPr>
              <a:t>Protein </a:t>
            </a:r>
            <a:r>
              <a:rPr lang="en-US" dirty="0">
                <a:solidFill>
                  <a:srgbClr val="843C0C"/>
                </a:solidFill>
              </a:rPr>
              <a:t>P</a:t>
            </a:r>
            <a:r>
              <a:rPr lang="en-US" dirty="0" smtClean="0">
                <a:solidFill>
                  <a:srgbClr val="843C0C"/>
                </a:solidFill>
                <a:latin typeface="Arial" pitchFamily="34" charset="0"/>
                <a:cs typeface="Arial" pitchFamily="34" charset="0"/>
              </a:rPr>
              <a:t>hosphatase </a:t>
            </a:r>
            <a:r>
              <a:rPr lang="en-US" dirty="0">
                <a:solidFill>
                  <a:srgbClr val="843C0C"/>
                </a:solidFill>
                <a:latin typeface="Arial" pitchFamily="34" charset="0"/>
                <a:cs typeface="Arial" pitchFamily="34" charset="0"/>
              </a:rPr>
              <a:t>1</a:t>
            </a:r>
          </a:p>
        </p:txBody>
      </p:sp>
      <p:pic>
        <p:nvPicPr>
          <p:cNvPr id="11" name="Picture 2" descr="The regulation of protein phosphatase 1 is shown.&#10;A diagram shows regulation of protein phosphatase 1 during exercise or fasting. Active P P 1 attached to glycogen is labeled as glycogen binding region + inhibitor on conversion of A T P into A D P in the presence of activated protein kinase A results in the formation of P P 1, which is labeled as less active + inhibitor + glycogen in the muscle is attached by a P. Further, this on conversion of A T P into A D P in the presence of activated protein kinase A gives inactive P P 1. Epinephrine or glucagon gives activated protein kinase A.">
            <a:extLst>
              <a:ext uri="{FF2B5EF4-FFF2-40B4-BE49-F238E27FC236}">
                <a16:creationId xmlns="" xmlns:a16="http://schemas.microsoft.com/office/drawing/2014/main" id="{B7B2EE29-9492-4A2F-AE65-F8646B04DEF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4" y="1934434"/>
            <a:ext cx="7375550" cy="479410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3437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128" y="274638"/>
            <a:ext cx="8419672" cy="1143000"/>
          </a:xfrm>
        </p:spPr>
        <p:txBody>
          <a:bodyPr>
            <a:noAutofit/>
          </a:bodyPr>
          <a:lstStyle/>
          <a:p>
            <a:r>
              <a:rPr lang="en-US" sz="3200" dirty="0">
                <a:solidFill>
                  <a:srgbClr val="843C0C"/>
                </a:solidFill>
                <a:latin typeface="Arial" pitchFamily="34" charset="0"/>
                <a:cs typeface="Arial" pitchFamily="34" charset="0"/>
              </a:rPr>
              <a:t>Insulin </a:t>
            </a:r>
            <a:r>
              <a:rPr lang="en-US" sz="3200" dirty="0" smtClean="0">
                <a:solidFill>
                  <a:srgbClr val="843C0C"/>
                </a:solidFill>
                <a:latin typeface="Arial" pitchFamily="34" charset="0"/>
                <a:cs typeface="Arial" pitchFamily="34" charset="0"/>
              </a:rPr>
              <a:t>Stimulates </a:t>
            </a:r>
            <a:r>
              <a:rPr lang="en-US" sz="3200" dirty="0">
                <a:solidFill>
                  <a:srgbClr val="843C0C"/>
                </a:solidFill>
                <a:latin typeface="Arial" pitchFamily="34" charset="0"/>
                <a:cs typeface="Arial" pitchFamily="34" charset="0"/>
              </a:rPr>
              <a:t>G</a:t>
            </a:r>
            <a:r>
              <a:rPr lang="en-US" sz="3200" dirty="0" smtClean="0">
                <a:solidFill>
                  <a:srgbClr val="843C0C"/>
                </a:solidFill>
                <a:latin typeface="Arial" pitchFamily="34" charset="0"/>
                <a:cs typeface="Arial" pitchFamily="34" charset="0"/>
              </a:rPr>
              <a:t>lycogen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ynthesis </a:t>
            </a:r>
            <a:r>
              <a:rPr lang="en-US" sz="3200" dirty="0">
                <a:solidFill>
                  <a:srgbClr val="843C0C"/>
                </a:solidFill>
                <a:latin typeface="Arial" pitchFamily="34" charset="0"/>
                <a:cs typeface="Arial" pitchFamily="34" charset="0"/>
              </a:rPr>
              <a:t>by </a:t>
            </a:r>
            <a:r>
              <a:rPr lang="en-US" sz="3200" dirty="0">
                <a:solidFill>
                  <a:srgbClr val="843C0C"/>
                </a:solidFill>
                <a:latin typeface="Arial" pitchFamily="34" charset="0"/>
                <a:cs typeface="Arial" pitchFamily="34" charset="0"/>
              </a:rPr>
              <a:t>I</a:t>
            </a:r>
            <a:r>
              <a:rPr lang="en-US" sz="3200" dirty="0" smtClean="0">
                <a:solidFill>
                  <a:srgbClr val="843C0C"/>
                </a:solidFill>
                <a:latin typeface="Arial" pitchFamily="34" charset="0"/>
                <a:cs typeface="Arial" pitchFamily="34" charset="0"/>
              </a:rPr>
              <a:t>nactivating </a:t>
            </a:r>
            <a:r>
              <a:rPr lang="en-US" sz="3200" dirty="0">
                <a:solidFill>
                  <a:srgbClr val="843C0C"/>
                </a:solidFill>
                <a:latin typeface="Arial" pitchFamily="34" charset="0"/>
                <a:cs typeface="Arial" pitchFamily="34" charset="0"/>
              </a:rPr>
              <a:t>G</a:t>
            </a:r>
            <a:r>
              <a:rPr lang="en-US" sz="3200" dirty="0" smtClean="0">
                <a:solidFill>
                  <a:srgbClr val="843C0C"/>
                </a:solidFill>
                <a:latin typeface="Arial" pitchFamily="34" charset="0"/>
                <a:cs typeface="Arial" pitchFamily="34" charset="0"/>
              </a:rPr>
              <a:t>lycogen </a:t>
            </a:r>
            <a:r>
              <a:rPr lang="en-US" sz="3200" dirty="0">
                <a:solidFill>
                  <a:srgbClr val="843C0C"/>
                </a:solidFill>
                <a:latin typeface="Arial" pitchFamily="34" charset="0"/>
                <a:cs typeface="Arial" pitchFamily="34" charset="0"/>
              </a:rPr>
              <a:t>S</a:t>
            </a:r>
            <a:r>
              <a:rPr lang="en-US" sz="3200" dirty="0" smtClean="0">
                <a:solidFill>
                  <a:srgbClr val="843C0C"/>
                </a:solidFill>
                <a:latin typeface="Arial" pitchFamily="34" charset="0"/>
                <a:cs typeface="Arial" pitchFamily="34" charset="0"/>
              </a:rPr>
              <a:t>ynthase Kinase</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Insulin stimulates glycogen synthesis by activating a signal transduction pathway that results in the phosphorylation and inactivation of glycogen synthase kinase.</a:t>
            </a:r>
          </a:p>
          <a:p>
            <a:pPr>
              <a:spcBef>
                <a:spcPts val="624"/>
              </a:spcBef>
              <a:spcAft>
                <a:spcPts val="1200"/>
              </a:spcAft>
            </a:pPr>
            <a:r>
              <a:rPr lang="en-US" dirty="0">
                <a:latin typeface="Arial" pitchFamily="34" charset="0"/>
                <a:cs typeface="Arial" pitchFamily="34" charset="0"/>
              </a:rPr>
              <a:t>PP1 subsequently dephosphorylates glycogen synthase, generating the active </a:t>
            </a:r>
            <a:r>
              <a:rPr lang="en-US" i="1" dirty="0">
                <a:latin typeface="Arial" pitchFamily="34" charset="0"/>
                <a:cs typeface="Arial" pitchFamily="34" charset="0"/>
              </a:rPr>
              <a:t>a</a:t>
            </a:r>
            <a:r>
              <a:rPr lang="en-US" dirty="0">
                <a:latin typeface="Arial" pitchFamily="34" charset="0"/>
                <a:cs typeface="Arial" pitchFamily="34" charset="0"/>
              </a:rPr>
              <a:t> form of the synthase.</a:t>
            </a:r>
          </a:p>
          <a:p>
            <a:pPr>
              <a:spcBef>
                <a:spcPts val="624"/>
              </a:spcBef>
              <a:spcAft>
                <a:spcPts val="1200"/>
              </a:spcAft>
            </a:pPr>
            <a:r>
              <a:rPr lang="en-US" dirty="0">
                <a:latin typeface="Arial" pitchFamily="34" charset="0"/>
                <a:cs typeface="Arial" pitchFamily="34" charset="0"/>
              </a:rPr>
              <a:t>Insulin also facilitates glycogen synthesis by increasing the number of glucose transporters (GLUT4) in the plasma membrane, allowing for increased uptake of glucose and its subsequent conversion into glycogen.</a:t>
            </a:r>
          </a:p>
        </p:txBody>
      </p:sp>
    </p:spTree>
    <p:extLst>
      <p:ext uri="{BB962C8B-B14F-4D97-AF65-F5344CB8AC3E}">
        <p14:creationId xmlns:p14="http://schemas.microsoft.com/office/powerpoint/2010/main" val="5785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Insulin </a:t>
            </a:r>
            <a:r>
              <a:rPr lang="en-US" dirty="0" smtClean="0">
                <a:solidFill>
                  <a:srgbClr val="843C0C"/>
                </a:solidFill>
                <a:latin typeface="Arial" pitchFamily="34" charset="0"/>
                <a:cs typeface="Arial" pitchFamily="34" charset="0"/>
              </a:rPr>
              <a:t>Inactivates </a:t>
            </a:r>
            <a:r>
              <a:rPr lang="en-US" dirty="0">
                <a:solidFill>
                  <a:srgbClr val="843C0C"/>
                </a:solidFill>
              </a:rPr>
              <a:t>G</a:t>
            </a:r>
            <a:r>
              <a:rPr lang="en-US" dirty="0" smtClean="0">
                <a:solidFill>
                  <a:srgbClr val="843C0C"/>
                </a:solidFill>
                <a:latin typeface="Arial" pitchFamily="34" charset="0"/>
                <a:cs typeface="Arial" pitchFamily="34" charset="0"/>
              </a:rPr>
              <a:t>lycogen </a:t>
            </a:r>
            <a:r>
              <a:rPr lang="en-US" dirty="0">
                <a:solidFill>
                  <a:srgbClr val="843C0C"/>
                </a:solidFill>
              </a:rPr>
              <a:t>S</a:t>
            </a:r>
            <a:r>
              <a:rPr lang="en-US" dirty="0" smtClean="0">
                <a:solidFill>
                  <a:srgbClr val="843C0C"/>
                </a:solidFill>
                <a:latin typeface="Arial" pitchFamily="34" charset="0"/>
                <a:cs typeface="Arial" pitchFamily="34" charset="0"/>
              </a:rPr>
              <a:t>ynthase Kinase</a:t>
            </a:r>
            <a:endParaRPr lang="en-US" dirty="0">
              <a:solidFill>
                <a:srgbClr val="843C0C"/>
              </a:solidFill>
              <a:latin typeface="Arial" pitchFamily="34" charset="0"/>
              <a:cs typeface="Arial" pitchFamily="34" charset="0"/>
            </a:endParaRPr>
          </a:p>
        </p:txBody>
      </p:sp>
      <p:pic>
        <p:nvPicPr>
          <p:cNvPr id="11" name="Picture 2" descr="A diagram shows insulin inactivates glycogen synthase kinase.&#10;The I R S converts into I R S P, which further gives protein kinases. The activated Glycogen synthase kinase on addition of protein kinases gives inactive Glycogen synthase kinase. Further, inactive Glycogen synthase a in the presence of Glycogen synthase kinase gives inactive Glycogen synthase b, which further on addition of P P 1 gives activated Glycogen synthase a.">
            <a:extLst>
              <a:ext uri="{FF2B5EF4-FFF2-40B4-BE49-F238E27FC236}">
                <a16:creationId xmlns="" xmlns:a16="http://schemas.microsoft.com/office/drawing/2014/main" id="{6B53661C-6533-49C2-9EA5-84EE7EBB0C3E}"/>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55074" y="1667635"/>
            <a:ext cx="6095495" cy="489856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05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Glycogen</a:t>
            </a:r>
          </a:p>
        </p:txBody>
      </p:sp>
      <p:pic>
        <p:nvPicPr>
          <p:cNvPr id="11" name="Picture 2" descr="An illustration shows the protein glycogenin at the core of a glycogen molecule. Each line of the glycogen molecule represents glucose molecules joined by alpha 1, 4 glycosidic linkages. The non-reducing ends of the glycogen molecule form the surface of the glycogen granu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60649" y="1987668"/>
            <a:ext cx="6559446" cy="421232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650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rgbClr val="843C0C"/>
                </a:solidFill>
                <a:latin typeface="Arial" pitchFamily="34" charset="0"/>
                <a:cs typeface="Arial" pitchFamily="34" charset="0"/>
              </a:rPr>
              <a:t>Glycogen </a:t>
            </a:r>
            <a:r>
              <a:rPr lang="en-US" sz="2800" dirty="0" smtClean="0">
                <a:solidFill>
                  <a:srgbClr val="843C0C"/>
                </a:solidFill>
                <a:latin typeface="Arial" pitchFamily="34" charset="0"/>
                <a:cs typeface="Arial" pitchFamily="34" charset="0"/>
              </a:rPr>
              <a:t>Metabolism </a:t>
            </a:r>
            <a:r>
              <a:rPr lang="en-US" sz="2800" dirty="0">
                <a:solidFill>
                  <a:srgbClr val="843C0C"/>
                </a:solidFill>
                <a:latin typeface="Arial" pitchFamily="34" charset="0"/>
                <a:cs typeface="Arial" pitchFamily="34" charset="0"/>
              </a:rPr>
              <a:t>in the </a:t>
            </a:r>
            <a:r>
              <a:rPr lang="en-US" sz="2800" dirty="0" smtClean="0">
                <a:solidFill>
                  <a:srgbClr val="843C0C"/>
                </a:solidFill>
                <a:latin typeface="Arial" pitchFamily="34" charset="0"/>
                <a:cs typeface="Arial" pitchFamily="34" charset="0"/>
              </a:rPr>
              <a:t>Liver </a:t>
            </a:r>
            <a:r>
              <a:rPr lang="en-US" sz="2800" dirty="0">
                <a:solidFill>
                  <a:srgbClr val="843C0C"/>
                </a:solidFill>
                <a:latin typeface="Arial" pitchFamily="34" charset="0"/>
                <a:cs typeface="Arial" pitchFamily="34" charset="0"/>
              </a:rPr>
              <a:t>R</a:t>
            </a:r>
            <a:r>
              <a:rPr lang="en-US" sz="2800" dirty="0" smtClean="0">
                <a:solidFill>
                  <a:srgbClr val="843C0C"/>
                </a:solidFill>
                <a:latin typeface="Arial" pitchFamily="34" charset="0"/>
                <a:cs typeface="Arial" pitchFamily="34" charset="0"/>
              </a:rPr>
              <a:t>egulates </a:t>
            </a:r>
            <a:r>
              <a:rPr lang="en-US" sz="2800" dirty="0">
                <a:solidFill>
                  <a:srgbClr val="843C0C"/>
                </a:solidFill>
                <a:latin typeface="Arial" pitchFamily="34" charset="0"/>
                <a:cs typeface="Arial" pitchFamily="34" charset="0"/>
              </a:rPr>
              <a:t>the </a:t>
            </a:r>
            <a:r>
              <a:rPr lang="en-US" sz="2800" dirty="0">
                <a:solidFill>
                  <a:srgbClr val="843C0C"/>
                </a:solidFill>
                <a:latin typeface="Arial" pitchFamily="34" charset="0"/>
                <a:cs typeface="Arial" pitchFamily="34" charset="0"/>
              </a:rPr>
              <a:t>B</a:t>
            </a:r>
            <a:r>
              <a:rPr lang="en-US" sz="2800" dirty="0" smtClean="0">
                <a:solidFill>
                  <a:srgbClr val="843C0C"/>
                </a:solidFill>
                <a:latin typeface="Arial" pitchFamily="34" charset="0"/>
                <a:cs typeface="Arial" pitchFamily="34" charset="0"/>
              </a:rPr>
              <a:t>lood-glucose Concentration</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5257800"/>
          </a:xfrm>
        </p:spPr>
        <p:txBody>
          <a:bodyPr>
            <a:normAutofit/>
          </a:bodyPr>
          <a:lstStyle/>
          <a:p>
            <a:pPr>
              <a:spcBef>
                <a:spcPts val="624"/>
              </a:spcBef>
              <a:spcAft>
                <a:spcPts val="1200"/>
              </a:spcAft>
            </a:pPr>
            <a:r>
              <a:rPr lang="en-US" sz="2000" dirty="0">
                <a:latin typeface="Arial" pitchFamily="34" charset="0"/>
                <a:cs typeface="Arial" pitchFamily="34" charset="0"/>
              </a:rPr>
              <a:t>Glycogen degradation in the liver is inhibited, and glycogen synthesis is stimulated by high blood-glucose levels.</a:t>
            </a:r>
          </a:p>
          <a:p>
            <a:pPr>
              <a:spcBef>
                <a:spcPts val="624"/>
              </a:spcBef>
              <a:spcAft>
                <a:spcPts val="1200"/>
              </a:spcAft>
            </a:pPr>
            <a:r>
              <a:rPr lang="en-US" sz="2000" dirty="0">
                <a:latin typeface="Arial" pitchFamily="34" charset="0"/>
                <a:cs typeface="Arial" pitchFamily="34" charset="0"/>
              </a:rPr>
              <a:t>The conversion of glycogen </a:t>
            </a:r>
            <a:r>
              <a:rPr lang="en-US" sz="2000" dirty="0" err="1">
                <a:latin typeface="Arial" pitchFamily="34" charset="0"/>
                <a:cs typeface="Arial" pitchFamily="34" charset="0"/>
              </a:rPr>
              <a:t>phosphorylase</a:t>
            </a:r>
            <a:r>
              <a:rPr lang="en-US" sz="2000" dirty="0">
                <a:latin typeface="Arial" pitchFamily="34" charset="0"/>
                <a:cs typeface="Arial" pitchFamily="34" charset="0"/>
              </a:rPr>
              <a:t> </a:t>
            </a:r>
            <a:r>
              <a:rPr lang="en-US" sz="2000" i="1" dirty="0">
                <a:latin typeface="Arial" pitchFamily="34" charset="0"/>
                <a:cs typeface="Arial" pitchFamily="34" charset="0"/>
              </a:rPr>
              <a:t>a</a:t>
            </a:r>
            <a:r>
              <a:rPr lang="en-US" sz="2000" dirty="0">
                <a:latin typeface="Arial" pitchFamily="34" charset="0"/>
                <a:cs typeface="Arial" pitchFamily="34" charset="0"/>
              </a:rPr>
              <a:t> from the R state to the T state by the binding of glucose results in the activation of PP1 that is associated with the </a:t>
            </a:r>
            <a:r>
              <a:rPr lang="en-US" sz="2000" dirty="0" err="1">
                <a:latin typeface="Arial" pitchFamily="34" charset="0"/>
                <a:cs typeface="Arial" pitchFamily="34" charset="0"/>
              </a:rPr>
              <a:t>phosphorylase</a:t>
            </a:r>
            <a:r>
              <a:rPr lang="en-US" sz="2000" dirty="0">
                <a:latin typeface="Arial" pitchFamily="34" charset="0"/>
                <a:cs typeface="Arial" pitchFamily="34" charset="0"/>
              </a:rPr>
              <a:t>. PP1 converts glycogen metabolism from a degradation mode to a synthesis mode.</a:t>
            </a:r>
          </a:p>
          <a:p>
            <a:pPr>
              <a:spcBef>
                <a:spcPts val="624"/>
              </a:spcBef>
              <a:spcAft>
                <a:spcPts val="1200"/>
              </a:spcAft>
            </a:pPr>
            <a:r>
              <a:rPr lang="en-US" sz="2000" dirty="0">
                <a:latin typeface="Arial" pitchFamily="34" charset="0"/>
                <a:cs typeface="Arial" pitchFamily="34" charset="0"/>
              </a:rPr>
              <a:t>The lag between the decrease in glycogen degradation and the increase in synthesis prevents the two pathways from operating simultaneously. It is caused by the fact that there are approximately 10 times more copies of phosphorylase </a:t>
            </a:r>
            <a:r>
              <a:rPr lang="en-US" sz="2000" i="1" dirty="0">
                <a:latin typeface="Arial" pitchFamily="34" charset="0"/>
                <a:cs typeface="Arial" pitchFamily="34" charset="0"/>
              </a:rPr>
              <a:t>a </a:t>
            </a:r>
            <a:r>
              <a:rPr lang="en-US" sz="2000" dirty="0">
                <a:latin typeface="Arial" pitchFamily="34" charset="0"/>
                <a:cs typeface="Arial" pitchFamily="34" charset="0"/>
              </a:rPr>
              <a:t>than</a:t>
            </a:r>
            <a:r>
              <a:rPr lang="en-US" sz="2000" i="1" dirty="0">
                <a:latin typeface="Arial" pitchFamily="34" charset="0"/>
                <a:cs typeface="Arial" pitchFamily="34" charset="0"/>
              </a:rPr>
              <a:t> </a:t>
            </a:r>
            <a:r>
              <a:rPr lang="en-US" sz="2000" dirty="0">
                <a:latin typeface="Arial" pitchFamily="34" charset="0"/>
                <a:cs typeface="Arial" pitchFamily="34" charset="0"/>
              </a:rPr>
              <a:t>phosphatase.</a:t>
            </a:r>
          </a:p>
          <a:p>
            <a:pPr>
              <a:spcBef>
                <a:spcPts val="624"/>
              </a:spcBef>
              <a:spcAft>
                <a:spcPts val="1200"/>
              </a:spcAft>
            </a:pPr>
            <a:r>
              <a:rPr lang="en-US" sz="2000" dirty="0">
                <a:latin typeface="Arial" pitchFamily="34" charset="0"/>
                <a:cs typeface="Arial" pitchFamily="34" charset="0"/>
              </a:rPr>
              <a:t>Therefore, the activity of glycogen synthase begins to increase only after most of phosphorylase </a:t>
            </a:r>
            <a:r>
              <a:rPr lang="en-US" sz="2000" i="1" dirty="0">
                <a:latin typeface="Arial" pitchFamily="34" charset="0"/>
                <a:cs typeface="Arial" pitchFamily="34" charset="0"/>
              </a:rPr>
              <a:t>a</a:t>
            </a:r>
            <a:r>
              <a:rPr lang="en-US" sz="2000" dirty="0">
                <a:latin typeface="Arial" pitchFamily="34" charset="0"/>
                <a:cs typeface="Arial" pitchFamily="34" charset="0"/>
              </a:rPr>
              <a:t> is converted into </a:t>
            </a:r>
            <a:r>
              <a:rPr lang="en-US" sz="2000" i="1" dirty="0">
                <a:latin typeface="Arial" pitchFamily="34" charset="0"/>
                <a:cs typeface="Arial" pitchFamily="34" charset="0"/>
              </a:rPr>
              <a:t>b</a:t>
            </a:r>
            <a:r>
              <a:rPr lang="en-US" sz="2000" dirty="0" smtClean="0">
                <a:latin typeface="Arial" pitchFamily="34" charset="0"/>
                <a:cs typeface="Arial" pitchFamily="34" charset="0"/>
              </a:rPr>
              <a:t>.</a:t>
            </a:r>
            <a:endParaRPr lang="en-US" sz="2000" i="1" dirty="0">
              <a:latin typeface="Arial" pitchFamily="34" charset="0"/>
              <a:cs typeface="Arial" pitchFamily="34" charset="0"/>
            </a:endParaRPr>
          </a:p>
        </p:txBody>
      </p:sp>
    </p:spTree>
    <p:extLst>
      <p:ext uri="{BB962C8B-B14F-4D97-AF65-F5344CB8AC3E}">
        <p14:creationId xmlns:p14="http://schemas.microsoft.com/office/powerpoint/2010/main" val="5738585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Blood </a:t>
            </a:r>
            <a:r>
              <a:rPr lang="en-US" dirty="0" smtClean="0">
                <a:solidFill>
                  <a:srgbClr val="843C0C"/>
                </a:solidFill>
                <a:latin typeface="Arial" pitchFamily="34" charset="0"/>
                <a:cs typeface="Arial" pitchFamily="34" charset="0"/>
              </a:rPr>
              <a:t>Glucose </a:t>
            </a:r>
            <a:r>
              <a:rPr lang="en-US" dirty="0">
                <a:solidFill>
                  <a:srgbClr val="843C0C"/>
                </a:solidFill>
              </a:rPr>
              <a:t>R</a:t>
            </a:r>
            <a:r>
              <a:rPr lang="en-US" dirty="0" smtClean="0">
                <a:solidFill>
                  <a:srgbClr val="843C0C"/>
                </a:solidFill>
                <a:latin typeface="Arial" pitchFamily="34" charset="0"/>
                <a:cs typeface="Arial" pitchFamily="34" charset="0"/>
              </a:rPr>
              <a:t>egulates </a:t>
            </a:r>
            <a:r>
              <a:rPr lang="en-US" dirty="0">
                <a:solidFill>
                  <a:srgbClr val="843C0C"/>
                </a:solidFill>
              </a:rPr>
              <a:t>L</a:t>
            </a:r>
            <a:r>
              <a:rPr lang="en-US" dirty="0" smtClean="0">
                <a:solidFill>
                  <a:srgbClr val="843C0C"/>
                </a:solidFill>
                <a:latin typeface="Arial" pitchFamily="34" charset="0"/>
                <a:cs typeface="Arial" pitchFamily="34" charset="0"/>
              </a:rPr>
              <a:t>iver-glycogen </a:t>
            </a:r>
            <a:r>
              <a:rPr lang="en-US" dirty="0">
                <a:solidFill>
                  <a:srgbClr val="843C0C"/>
                </a:solidFill>
              </a:rPr>
              <a:t>M</a:t>
            </a:r>
            <a:r>
              <a:rPr lang="en-US" dirty="0" smtClean="0">
                <a:solidFill>
                  <a:srgbClr val="843C0C"/>
                </a:solidFill>
                <a:latin typeface="Arial" pitchFamily="34" charset="0"/>
                <a:cs typeface="Arial" pitchFamily="34" charset="0"/>
              </a:rPr>
              <a:t>etabolism</a:t>
            </a:r>
            <a:endParaRPr lang="en-US" dirty="0">
              <a:solidFill>
                <a:srgbClr val="843C0C"/>
              </a:solidFill>
              <a:latin typeface="Arial" pitchFamily="34" charset="0"/>
              <a:cs typeface="Arial" pitchFamily="34" charset="0"/>
            </a:endParaRPr>
          </a:p>
        </p:txBody>
      </p:sp>
      <p:pic>
        <p:nvPicPr>
          <p:cNvPr id="11" name="Picture 2" descr="A graph shows minutes versus enzymatic activity for blood glucose regulation of liver-glycogen metabolism.&#10;The graph has minutes on the horizontal axis, ranging from below 0 to 8 and labeled in increments of 2, and Enzymatic activity with an increasing scale on the vertical axis. The curve for Phosphorylase a starts with high enzyme activity. On the addition of glucose, the curve starts descending up to 4 minutes, after which it becomes constant with the horizontal line and gets converted into Phosphorylase b. The curve for synthase b starts with low enzyme activity. On the addition of glucose, the curve starts ascending up to 4 minutes, after which it becomes constant with the horizontal line and gets converted into synthase a.">
            <a:extLst>
              <a:ext uri="{FF2B5EF4-FFF2-40B4-BE49-F238E27FC236}">
                <a16:creationId xmlns="" xmlns:a16="http://schemas.microsoft.com/office/drawing/2014/main" id="{EA59039F-69CB-487C-B7CE-1FEFB70073C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753102" y="2017363"/>
            <a:ext cx="7434023" cy="421766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159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Glucose </a:t>
            </a:r>
            <a:r>
              <a:rPr lang="en-US" dirty="0" smtClean="0">
                <a:solidFill>
                  <a:srgbClr val="843C0C"/>
                </a:solidFill>
                <a:latin typeface="Arial" pitchFamily="34" charset="0"/>
                <a:cs typeface="Arial" pitchFamily="34" charset="0"/>
              </a:rPr>
              <a:t>Regulation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Liver-glycogen </a:t>
            </a:r>
            <a:r>
              <a:rPr lang="en-US" dirty="0">
                <a:solidFill>
                  <a:srgbClr val="843C0C"/>
                </a:solidFill>
              </a:rPr>
              <a:t>M</a:t>
            </a:r>
            <a:r>
              <a:rPr lang="en-US" dirty="0" smtClean="0">
                <a:solidFill>
                  <a:srgbClr val="843C0C"/>
                </a:solidFill>
                <a:latin typeface="Arial" pitchFamily="34" charset="0"/>
                <a:cs typeface="Arial" pitchFamily="34" charset="0"/>
              </a:rPr>
              <a:t>etabolism</a:t>
            </a:r>
            <a:endParaRPr lang="en-US" dirty="0">
              <a:solidFill>
                <a:srgbClr val="843C0C"/>
              </a:solidFill>
              <a:latin typeface="Arial" pitchFamily="34" charset="0"/>
              <a:cs typeface="Arial" pitchFamily="34" charset="0"/>
            </a:endParaRPr>
          </a:p>
        </p:txBody>
      </p:sp>
      <p:pic>
        <p:nvPicPr>
          <p:cNvPr id="11" name="Picture 2" descr="A reaction diagram shows Glucose regulation of liver-glycogen metabolism.&#10;The reaction is as follows. P P 1 attached to glycogen is the glycogen binding region, and the attachment of Glycogen phosphorylase a (R state) to glycogen is labeled as Phosphorylase binding region. This on addition of glucose gives Glycogen phosphorylase a (T state) + P P 1 attached to glycogen. Further, Glycogen phosphorylase a (T state) on conversion of H 2 O into P sub i in the presence of P P 1 attached to glycogen gives Glycogen phosphorylase b (T state). Glycogen synthase b on conversion of H 2 O into P sub i in the presence of P P 1 attached to glycogen gives Glycogen synthase a.">
            <a:extLst>
              <a:ext uri="{FF2B5EF4-FFF2-40B4-BE49-F238E27FC236}">
                <a16:creationId xmlns="" xmlns:a16="http://schemas.microsoft.com/office/drawing/2014/main" id="{514CFD99-2037-4558-9E0C-3525D91E2C38}"/>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427584" y="1884347"/>
            <a:ext cx="6705045" cy="457771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62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Biochemical </a:t>
            </a:r>
            <a:r>
              <a:rPr lang="en-US" dirty="0">
                <a:solidFill>
                  <a:srgbClr val="843C0C"/>
                </a:solidFill>
                <a:latin typeface="Arial" pitchFamily="34" charset="0"/>
                <a:cs typeface="Arial" pitchFamily="34" charset="0"/>
              </a:rPr>
              <a:t>U</a:t>
            </a:r>
            <a:r>
              <a:rPr lang="en-US" dirty="0" smtClean="0">
                <a:solidFill>
                  <a:srgbClr val="843C0C"/>
                </a:solidFill>
                <a:latin typeface="Arial" pitchFamily="34" charset="0"/>
                <a:cs typeface="Arial" pitchFamily="34" charset="0"/>
              </a:rPr>
              <a:t>nderstanding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Glycogen-storage </a:t>
            </a:r>
            <a:r>
              <a:rPr lang="en-US" dirty="0">
                <a:solidFill>
                  <a:srgbClr val="843C0C"/>
                </a:solidFill>
                <a:latin typeface="Arial" pitchFamily="34" charset="0"/>
                <a:cs typeface="Arial" pitchFamily="34" charset="0"/>
              </a:rPr>
              <a:t>D</a:t>
            </a:r>
            <a:r>
              <a:rPr lang="en-US" dirty="0" smtClean="0">
                <a:solidFill>
                  <a:srgbClr val="843C0C"/>
                </a:solidFill>
                <a:latin typeface="Arial" pitchFamily="34" charset="0"/>
                <a:cs typeface="Arial" pitchFamily="34" charset="0"/>
              </a:rPr>
              <a:t>iseases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Possible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The the earliest description of a glycogen-storage disease was in 1929. von </a:t>
            </a:r>
            <a:r>
              <a:rPr lang="en-US" dirty="0" err="1">
                <a:latin typeface="Arial" pitchFamily="34" charset="0"/>
                <a:cs typeface="Arial" pitchFamily="34" charset="0"/>
              </a:rPr>
              <a:t>Gierke</a:t>
            </a:r>
            <a:r>
              <a:rPr lang="en-US" dirty="0">
                <a:latin typeface="Arial" pitchFamily="34" charset="0"/>
                <a:cs typeface="Arial" pitchFamily="34" charset="0"/>
              </a:rPr>
              <a:t> disease became better understood in the 1950s, when it became clear that the enlarged liver is caused by an inability to express glucose 6-phosphatase, leading to abnormally large amounts of glycogen.</a:t>
            </a:r>
          </a:p>
          <a:p>
            <a:pPr>
              <a:spcBef>
                <a:spcPts val="624"/>
              </a:spcBef>
              <a:spcAft>
                <a:spcPts val="1200"/>
              </a:spcAft>
            </a:pPr>
            <a:r>
              <a:rPr lang="en-US" dirty="0">
                <a:latin typeface="Arial" pitchFamily="34" charset="0"/>
                <a:cs typeface="Arial" pitchFamily="34" charset="0"/>
              </a:rPr>
              <a:t>Seven other glycogen-storage diseases have been characterized.</a:t>
            </a:r>
          </a:p>
        </p:txBody>
      </p:sp>
    </p:spTree>
    <p:extLst>
      <p:ext uri="{BB962C8B-B14F-4D97-AF65-F5344CB8AC3E}">
        <p14:creationId xmlns:p14="http://schemas.microsoft.com/office/powerpoint/2010/main" val="16468708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Glycogen-storage </a:t>
            </a:r>
            <a:r>
              <a:rPr lang="en-US" dirty="0" smtClean="0">
                <a:solidFill>
                  <a:srgbClr val="843C0C"/>
                </a:solidFill>
                <a:latin typeface="Arial" pitchFamily="34" charset="0"/>
                <a:cs typeface="Arial" pitchFamily="34" charset="0"/>
              </a:rPr>
              <a:t>Diseases</a:t>
            </a:r>
            <a:endParaRPr lang="en-US" dirty="0">
              <a:solidFill>
                <a:srgbClr val="843C0C"/>
              </a:solidFill>
              <a:latin typeface="Arial" pitchFamily="34" charset="0"/>
              <a:cs typeface="Arial" pitchFamily="34" charset="0"/>
            </a:endParaRPr>
          </a:p>
        </p:txBody>
      </p:sp>
      <p:pic>
        <p:nvPicPr>
          <p:cNvPr id="6" name="Picture 2" descr="A table lists glycogen storage diseases.&#10;The table has five columns and eight rows. The column headers are: type, defective enzyme, organ affected, glycogen in the affected organ, clinical features.&#10;The data is as follows:&#10;Row 1: type: 1 von Gierke; defective enzyme: glucose 6 dash phosphatase or transport system; organ affected: liver and kidney; glycogen in the affected organ: increased amount, normal structure; clinical features: massive enlargement of the liver; failure to thrive; severe hypoglycemia; ketosis; hyperurecemia; hyperlipemia.&#10;Row 2: type: I2I Pompe; defective enzyme: alpha- 1comma 4 glucosidase (lysosomal); organ affected: all organs; glycogen in the affected organ: massive increase in amount, normal structure; clinical features: cardio respiratory failure causes death, usually before age 2.&#10;Row 3: type 3 Cori; defective enzyme: alpha- 1 comma 6 glucosidase (debranching enzyme); organ affected: muscle and liver; glycogen in the affected organ: increased amount, short outer branches; clinical features: like type I, but milder course.&#10;Row 4: type 4 Andersen; defective enzyme: branching enzyme (alpha- 1, comma 4 to alpha- 1 comma 6); organ affected: liver and spleen; glycogen in the affected organ: normal amount, very long outer branches; clinical features: progressive cirrhosis of the liver; liver failure causes death; usually before age 2.&#10;Row 5: type 5 McArdle; defective enzyme: phosphorylase; organ affected: muscle; glycogen in the affected organ: moderately increased amount; normal structure; clinical features: limited ability to perform strenuous exercise because of painful muscle cramps, otherwise patient is normal and well developed.&#10;Row 6: type 6 Hers; defective enzyme: phosphorylase; organ affected: liver; glycogen in the affected organ: increased amount; clinical features: like type 1, but milder course.&#10;Row 7: type 7; defective enzyme: Phosphofructokinase; organ affected: muscle; glycogen in the affected organ: increased amount, normal structure; clinical features: like type 5.&#10;Row 8: type 8; defective enzyme: phosphorylase kinase; organ affected: liver; glycogen in the affected organ: increased amount, normal structure; clinical features: mild liver enlargement; mild hypoglycemi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653041"/>
            <a:ext cx="8112552" cy="439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65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Electron </a:t>
            </a:r>
            <a:r>
              <a:rPr lang="en-US" dirty="0" smtClean="0">
                <a:solidFill>
                  <a:srgbClr val="843C0C"/>
                </a:solidFill>
                <a:latin typeface="Arial" pitchFamily="34" charset="0"/>
                <a:cs typeface="Arial" pitchFamily="34" charset="0"/>
              </a:rPr>
              <a:t>Micrograph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Muscle </a:t>
            </a:r>
            <a:r>
              <a:rPr lang="en-US" dirty="0">
                <a:solidFill>
                  <a:srgbClr val="843C0C"/>
                </a:solidFill>
              </a:rPr>
              <a:t>C</a:t>
            </a:r>
            <a:r>
              <a:rPr lang="en-US" dirty="0" smtClean="0">
                <a:solidFill>
                  <a:srgbClr val="843C0C"/>
                </a:solidFill>
                <a:latin typeface="Arial" pitchFamily="34" charset="0"/>
                <a:cs typeface="Arial" pitchFamily="34" charset="0"/>
              </a:rPr>
              <a:t>ell </a:t>
            </a:r>
            <a:r>
              <a:rPr lang="en-US" dirty="0">
                <a:solidFill>
                  <a:srgbClr val="843C0C"/>
                </a:solidFill>
                <a:latin typeface="Arial" pitchFamily="34" charset="0"/>
                <a:cs typeface="Arial" pitchFamily="34" charset="0"/>
              </a:rPr>
              <a:t>from a </a:t>
            </a:r>
            <a:r>
              <a:rPr lang="en-US" dirty="0" smtClean="0">
                <a:solidFill>
                  <a:srgbClr val="843C0C"/>
                </a:solidFill>
                <a:latin typeface="Arial" pitchFamily="34" charset="0"/>
                <a:cs typeface="Arial" pitchFamily="34" charset="0"/>
              </a:rPr>
              <a:t>Patient </a:t>
            </a:r>
            <a:r>
              <a:rPr lang="en-US" dirty="0">
                <a:solidFill>
                  <a:srgbClr val="843C0C"/>
                </a:solidFill>
                <a:latin typeface="Arial" pitchFamily="34" charset="0"/>
                <a:cs typeface="Arial" pitchFamily="34" charset="0"/>
              </a:rPr>
              <a:t>with </a:t>
            </a:r>
            <a:r>
              <a:rPr lang="en-US" dirty="0" err="1">
                <a:solidFill>
                  <a:srgbClr val="843C0C"/>
                </a:solidFill>
                <a:latin typeface="Arial" pitchFamily="34" charset="0"/>
                <a:cs typeface="Arial" pitchFamily="34" charset="0"/>
              </a:rPr>
              <a:t>Pompe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Disease</a:t>
            </a:r>
            <a:endParaRPr lang="en-US" dirty="0">
              <a:solidFill>
                <a:srgbClr val="843C0C"/>
              </a:solidFill>
              <a:latin typeface="Arial" pitchFamily="34" charset="0"/>
              <a:cs typeface="Arial" pitchFamily="34" charset="0"/>
            </a:endParaRPr>
          </a:p>
        </p:txBody>
      </p:sp>
      <p:pic>
        <p:nvPicPr>
          <p:cNvPr id="11" name="Picture 2" descr="An electron micrograph of a muscle cell from a patient with Pompe disease is shown.&#10;The micrograph shows a band across the center that has a striped appearance. On the left, two circles embedded within these lines are labeled as Lysosomal glycogen in between myofibrils. One of the lines is labeled as myofibril. Above the band of lines, two larger circles are labeled as Lysosomal glycogen accumulating at the cell periphery. There are several additional similar structures on a gray background. An oval structure at the bottom of the image is labeled as Lysosomes with membrane rupture and glycogen lake formation.">
            <a:extLst>
              <a:ext uri="{FF2B5EF4-FFF2-40B4-BE49-F238E27FC236}">
                <a16:creationId xmlns="" xmlns:a16="http://schemas.microsoft.com/office/drawing/2014/main" id="{12E1CAF6-8BFC-4260-8059-B11DB3A774B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50188" y="2276808"/>
            <a:ext cx="7936929" cy="41466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28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McArdle </a:t>
            </a:r>
            <a:r>
              <a:rPr lang="en-US" sz="2800" dirty="0" smtClean="0">
                <a:solidFill>
                  <a:srgbClr val="843C0C"/>
                </a:solidFill>
                <a:latin typeface="Arial" pitchFamily="34" charset="0"/>
                <a:cs typeface="Arial" pitchFamily="34" charset="0"/>
              </a:rPr>
              <a:t>Disease </a:t>
            </a:r>
            <a:r>
              <a:rPr lang="en-US" sz="2800" dirty="0">
                <a:solidFill>
                  <a:srgbClr val="843C0C"/>
                </a:solidFill>
                <a:latin typeface="Arial" pitchFamily="34" charset="0"/>
                <a:cs typeface="Arial" pitchFamily="34" charset="0"/>
              </a:rPr>
              <a:t>R</a:t>
            </a:r>
            <a:r>
              <a:rPr lang="en-US" sz="2800" dirty="0" smtClean="0">
                <a:solidFill>
                  <a:srgbClr val="843C0C"/>
                </a:solidFill>
                <a:latin typeface="Arial" pitchFamily="34" charset="0"/>
                <a:cs typeface="Arial" pitchFamily="34" charset="0"/>
              </a:rPr>
              <a:t>esults </a:t>
            </a:r>
            <a:r>
              <a:rPr lang="en-US" sz="2800" dirty="0">
                <a:solidFill>
                  <a:srgbClr val="843C0C"/>
                </a:solidFill>
                <a:latin typeface="Arial" pitchFamily="34" charset="0"/>
                <a:cs typeface="Arial" pitchFamily="34" charset="0"/>
              </a:rPr>
              <a:t>from a </a:t>
            </a:r>
            <a:r>
              <a:rPr lang="en-US" sz="2800" dirty="0" smtClean="0">
                <a:solidFill>
                  <a:srgbClr val="843C0C"/>
                </a:solidFill>
                <a:latin typeface="Arial" pitchFamily="34" charset="0"/>
                <a:cs typeface="Arial" pitchFamily="34" charset="0"/>
              </a:rPr>
              <a:t>Lack </a:t>
            </a:r>
            <a:r>
              <a:rPr lang="en-US" sz="2800" dirty="0">
                <a:solidFill>
                  <a:srgbClr val="843C0C"/>
                </a:solidFill>
                <a:latin typeface="Arial" pitchFamily="34" charset="0"/>
                <a:cs typeface="Arial" pitchFamily="34" charset="0"/>
              </a:rPr>
              <a:t>of </a:t>
            </a:r>
            <a:r>
              <a:rPr lang="en-US" sz="2800" dirty="0" smtClean="0">
                <a:solidFill>
                  <a:srgbClr val="843C0C"/>
                </a:solidFill>
                <a:latin typeface="Arial" pitchFamily="34" charset="0"/>
                <a:cs typeface="Arial" pitchFamily="34" charset="0"/>
              </a:rPr>
              <a:t>Skeletal </a:t>
            </a:r>
            <a:r>
              <a:rPr lang="en-US" sz="2800" dirty="0">
                <a:solidFill>
                  <a:srgbClr val="843C0C"/>
                </a:solidFill>
                <a:latin typeface="Arial" pitchFamily="34" charset="0"/>
                <a:cs typeface="Arial" pitchFamily="34" charset="0"/>
              </a:rPr>
              <a:t>M</a:t>
            </a:r>
            <a:r>
              <a:rPr lang="en-US" sz="2800" dirty="0" smtClean="0">
                <a:solidFill>
                  <a:srgbClr val="843C0C"/>
                </a:solidFill>
                <a:latin typeface="Arial" pitchFamily="34" charset="0"/>
                <a:cs typeface="Arial" pitchFamily="34" charset="0"/>
              </a:rPr>
              <a:t>uscle </a:t>
            </a:r>
            <a:r>
              <a:rPr lang="en-US" sz="2800" dirty="0">
                <a:solidFill>
                  <a:srgbClr val="843C0C"/>
                </a:solidFill>
                <a:latin typeface="Arial" pitchFamily="34" charset="0"/>
                <a:cs typeface="Arial" pitchFamily="34" charset="0"/>
              </a:rPr>
              <a:t>G</a:t>
            </a:r>
            <a:r>
              <a:rPr lang="en-US" sz="2800" dirty="0" smtClean="0">
                <a:solidFill>
                  <a:srgbClr val="843C0C"/>
                </a:solidFill>
                <a:latin typeface="Arial" pitchFamily="34" charset="0"/>
                <a:cs typeface="Arial" pitchFamily="34" charset="0"/>
              </a:rPr>
              <a:t>lycogen Phosphorylase </a:t>
            </a:r>
            <a:r>
              <a:rPr lang="en-US" sz="2800" dirty="0">
                <a:solidFill>
                  <a:srgbClr val="843C0C"/>
                </a:solidFill>
                <a:latin typeface="Arial" pitchFamily="34" charset="0"/>
                <a:cs typeface="Arial" pitchFamily="34" charset="0"/>
              </a:rPr>
              <a:t>(</a:t>
            </a:r>
            <a:r>
              <a:rPr lang="en-US" sz="2800" dirty="0" smtClean="0">
                <a:solidFill>
                  <a:srgbClr val="843C0C"/>
                </a:solidFill>
                <a:latin typeface="Arial" pitchFamily="34" charset="0"/>
                <a:cs typeface="Arial" pitchFamily="34" charset="0"/>
              </a:rPr>
              <a:t>1/4</a:t>
            </a:r>
            <a:r>
              <a:rPr lang="en-US" sz="2800" dirty="0">
                <a:solidFill>
                  <a:srgbClr val="843C0C"/>
                </a:solidFill>
                <a:latin typeface="Arial" pitchFamily="34" charset="0"/>
                <a:cs typeface="Arial" pitchFamily="34" charset="0"/>
              </a:rPr>
              <a:t>)</a:t>
            </a: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McArdle disease (Type V glycogen storage disease) is caused by an inability to express muscle phosphorylase.</a:t>
            </a:r>
          </a:p>
          <a:p>
            <a:pPr>
              <a:spcBef>
                <a:spcPts val="624"/>
              </a:spcBef>
              <a:spcAft>
                <a:spcPts val="1200"/>
              </a:spcAft>
            </a:pPr>
            <a:r>
              <a:rPr lang="en-US" dirty="0">
                <a:latin typeface="Arial" pitchFamily="34" charset="0"/>
                <a:cs typeface="Arial" pitchFamily="34" charset="0"/>
              </a:rPr>
              <a:t>It is characterized by painful muscle fatigue as well as burgundy-colored urine following an attempt at vigorous exercise. The coloration is due to </a:t>
            </a:r>
            <a:r>
              <a:rPr lang="en-US" dirty="0" err="1">
                <a:latin typeface="Arial" pitchFamily="34" charset="0"/>
                <a:cs typeface="Arial" pitchFamily="34" charset="0"/>
              </a:rPr>
              <a:t>rhabdomylosis</a:t>
            </a:r>
            <a:r>
              <a:rPr lang="en-US" dirty="0">
                <a:latin typeface="Arial" pitchFamily="34" charset="0"/>
                <a:cs typeface="Arial" pitchFamily="34" charset="0"/>
              </a:rPr>
              <a:t> (rapid breakdown of skeletal muscle), which causes release of myoglobin in the blood and urine.</a:t>
            </a:r>
          </a:p>
        </p:txBody>
      </p:sp>
    </p:spTree>
    <p:extLst>
      <p:ext uri="{BB962C8B-B14F-4D97-AF65-F5344CB8AC3E}">
        <p14:creationId xmlns:p14="http://schemas.microsoft.com/office/powerpoint/2010/main" val="16701847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rgbClr val="843C0C"/>
                </a:solidFill>
                <a:latin typeface="Arial" pitchFamily="34" charset="0"/>
                <a:cs typeface="Arial" pitchFamily="34" charset="0"/>
              </a:rPr>
              <a:t>McArdle Disease Results from a Lack of Skeletal Muscle Glycogen Phosphorylase </a:t>
            </a:r>
            <a:r>
              <a:rPr lang="en-US" sz="2800" dirty="0" smtClean="0">
                <a:solidFill>
                  <a:srgbClr val="843C0C"/>
                </a:solidFill>
                <a:latin typeface="Arial" pitchFamily="34" charset="0"/>
                <a:cs typeface="Arial" pitchFamily="34" charset="0"/>
              </a:rPr>
              <a:t>(2/4</a:t>
            </a:r>
            <a:r>
              <a:rPr lang="en-US" sz="2800" dirty="0">
                <a:solidFill>
                  <a:srgbClr val="843C0C"/>
                </a:solidFill>
                <a:latin typeface="Arial" pitchFamily="34" charset="0"/>
                <a:cs typeface="Arial" pitchFamily="34" charset="0"/>
              </a:rPr>
              <a:t>)</a:t>
            </a:r>
            <a:endParaRPr lang="en-US" sz="2800" dirty="0">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sz="2000" dirty="0">
                <a:latin typeface="Arial" pitchFamily="34" charset="0"/>
                <a:cs typeface="Arial" pitchFamily="34" charset="0"/>
              </a:rPr>
              <a:t>During vigorous exercise, especially in the first few minutes, skeletal muscle contractions are powered by glycogen mobilization by glycogen phosphorylase.</a:t>
            </a:r>
          </a:p>
          <a:p>
            <a:pPr>
              <a:spcBef>
                <a:spcPts val="624"/>
              </a:spcBef>
              <a:spcAft>
                <a:spcPts val="1200"/>
              </a:spcAft>
            </a:pPr>
            <a:r>
              <a:rPr lang="en-US" sz="2000" dirty="0">
                <a:latin typeface="Arial" pitchFamily="34" charset="0"/>
                <a:cs typeface="Arial" pitchFamily="34" charset="0"/>
              </a:rPr>
              <a:t>If skeletal muscle is made to work vigorously without an adequate energy supply, the cells will break down and leak myoglobin into the blood, which will be passed in the urine. The </a:t>
            </a:r>
            <a:r>
              <a:rPr lang="en-US" sz="2000" dirty="0" err="1">
                <a:latin typeface="Arial" pitchFamily="34" charset="0"/>
                <a:cs typeface="Arial" pitchFamily="34" charset="0"/>
              </a:rPr>
              <a:t>heme</a:t>
            </a:r>
            <a:r>
              <a:rPr lang="en-US" sz="2000" dirty="0">
                <a:latin typeface="Arial" pitchFamily="34" charset="0"/>
                <a:cs typeface="Arial" pitchFamily="34" charset="0"/>
              </a:rPr>
              <a:t> group gives </a:t>
            </a:r>
            <a:r>
              <a:rPr lang="en-US" sz="2000" dirty="0" err="1">
                <a:latin typeface="Arial" pitchFamily="34" charset="0"/>
                <a:cs typeface="Arial" pitchFamily="34" charset="0"/>
              </a:rPr>
              <a:t>globins</a:t>
            </a:r>
            <a:r>
              <a:rPr lang="en-US" sz="2000" dirty="0">
                <a:latin typeface="Arial" pitchFamily="34" charset="0"/>
                <a:cs typeface="Arial" pitchFamily="34" charset="0"/>
              </a:rPr>
              <a:t> their red color, and its presence in the urine accounts for the burgundy color.</a:t>
            </a:r>
          </a:p>
          <a:p>
            <a:pPr>
              <a:spcBef>
                <a:spcPts val="624"/>
              </a:spcBef>
              <a:spcAft>
                <a:spcPts val="1200"/>
              </a:spcAft>
            </a:pPr>
            <a:r>
              <a:rPr lang="en-US" sz="2000" dirty="0">
                <a:latin typeface="Arial" pitchFamily="34" charset="0"/>
                <a:cs typeface="Arial" pitchFamily="34" charset="0"/>
              </a:rPr>
              <a:t>In an unaffected individual, intracellular and blood pH fall as lactic acid is produced during aerobic glycolysis. Because McArdle patients are unable to mobilize glucose, lactic acid is not produced and pH does not drop. Interestingly, the pH actually </a:t>
            </a:r>
            <a:r>
              <a:rPr lang="en-US" sz="2000" i="1" dirty="0">
                <a:latin typeface="Arial" pitchFamily="34" charset="0"/>
                <a:cs typeface="Arial" pitchFamily="34" charset="0"/>
              </a:rPr>
              <a:t>rises</a:t>
            </a:r>
            <a:r>
              <a:rPr lang="en-US" sz="2000" dirty="0">
                <a:latin typeface="Arial" pitchFamily="34" charset="0"/>
                <a:cs typeface="Arial" pitchFamily="34" charset="0"/>
              </a:rPr>
              <a:t> in these individuals. Why?</a:t>
            </a:r>
          </a:p>
        </p:txBody>
      </p:sp>
    </p:spTree>
    <p:extLst>
      <p:ext uri="{BB962C8B-B14F-4D97-AF65-F5344CB8AC3E}">
        <p14:creationId xmlns:p14="http://schemas.microsoft.com/office/powerpoint/2010/main" val="37991823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843C0C"/>
                </a:solidFill>
              </a:rPr>
              <a:t>McArdle Disease Results from a Lack of Skeletal Muscle Glycogen Phosphorylase </a:t>
            </a:r>
            <a:r>
              <a:rPr lang="en-US" sz="2800" dirty="0" smtClean="0">
                <a:solidFill>
                  <a:srgbClr val="843C0C"/>
                </a:solidFill>
              </a:rPr>
              <a:t>(3/4</a:t>
            </a:r>
            <a:r>
              <a:rPr lang="en-US" sz="2800" dirty="0">
                <a:solidFill>
                  <a:srgbClr val="843C0C"/>
                </a:solidFill>
              </a:rPr>
              <a: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600200"/>
            <a:ext cx="4114800" cy="4983162"/>
          </a:xfrm>
        </p:spPr>
        <p:txBody>
          <a:bodyPr>
            <a:noAutofit/>
          </a:bodyPr>
          <a:lstStyle/>
          <a:p>
            <a:pPr>
              <a:spcBef>
                <a:spcPts val="624"/>
              </a:spcBef>
              <a:spcAft>
                <a:spcPts val="1200"/>
              </a:spcAft>
            </a:pPr>
            <a:r>
              <a:rPr lang="en-US" sz="2000" dirty="0">
                <a:latin typeface="Arial" pitchFamily="34" charset="0"/>
                <a:cs typeface="Arial" pitchFamily="34" charset="0"/>
              </a:rPr>
              <a:t>In skeletal muscle, an immediate source of ATP is creatine phosphate.</a:t>
            </a:r>
          </a:p>
          <a:p>
            <a:pPr>
              <a:spcBef>
                <a:spcPts val="624"/>
              </a:spcBef>
              <a:spcAft>
                <a:spcPts val="1200"/>
              </a:spcAft>
            </a:pPr>
            <a:r>
              <a:rPr lang="en-US" sz="2000" dirty="0">
                <a:latin typeface="Arial" pitchFamily="34" charset="0"/>
                <a:cs typeface="Arial" pitchFamily="34" charset="0"/>
              </a:rPr>
              <a:t>In a futile attempt to power exercise, the muscle cells of affected individuals rapidly synthesize ATP at the expense of creatine phosphate.</a:t>
            </a:r>
          </a:p>
          <a:p>
            <a:pPr>
              <a:spcBef>
                <a:spcPts val="624"/>
              </a:spcBef>
              <a:spcAft>
                <a:spcPts val="1200"/>
              </a:spcAft>
            </a:pPr>
            <a:r>
              <a:rPr lang="en-US" sz="2000" dirty="0">
                <a:latin typeface="Arial" pitchFamily="34" charset="0"/>
                <a:cs typeface="Arial" pitchFamily="34" charset="0"/>
              </a:rPr>
              <a:t>However, the guanidinium group of creatine is a strong base and becomes protonated, causing an increase in </a:t>
            </a:r>
            <a:r>
              <a:rPr lang="en-US" sz="2000" dirty="0" err="1">
                <a:latin typeface="Arial" pitchFamily="34" charset="0"/>
                <a:cs typeface="Arial" pitchFamily="34" charset="0"/>
              </a:rPr>
              <a:t>pH.</a:t>
            </a:r>
            <a:endParaRPr lang="en-US" sz="2000" dirty="0">
              <a:latin typeface="Arial" pitchFamily="34" charset="0"/>
              <a:cs typeface="Arial" pitchFamily="34" charset="0"/>
            </a:endParaRPr>
          </a:p>
        </p:txBody>
      </p:sp>
      <p:pic>
        <p:nvPicPr>
          <p:cNvPr id="12" name="Picture 2" descr="Pyruvate + C O 2 + A T P in the presence of Pyruvate carboxylase results in the formation of oxaloacetate + A D P + P sub i + 2 H positive.">
            <a:extLst>
              <a:ext uri="{FF2B5EF4-FFF2-40B4-BE49-F238E27FC236}">
                <a16:creationId xmlns="" xmlns:a16="http://schemas.microsoft.com/office/drawing/2014/main" id="{E60227F8-E393-4120-8F39-ED75BDE97D90}"/>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4775645" y="1964071"/>
            <a:ext cx="4072899" cy="2682018"/>
          </a:xfrm>
          <a:prstGeom prst="rect">
            <a:avLst/>
          </a:prstGeom>
          <a:extLst>
            <a:ext uri="{909E8E84-426E-40DD-AFC4-6F175D3DCCD1}">
              <a14:hiddenFill xmlns:a14="http://schemas.microsoft.com/office/drawing/2010/main">
                <a:solidFill>
                  <a:srgbClr val="FFFFFF"/>
                </a:solidFill>
              </a14:hiddenFill>
            </a:ext>
          </a:extLst>
        </p:spPr>
      </p:pic>
      <p:pic>
        <p:nvPicPr>
          <p:cNvPr id="13" name="Picture 3" descr="The molecular structure of Guanidium is shown. A molecular structure of Guanidium is as follows. A central carbon is bonded to 3 N H 2 groups by bonds with partial double bond character. The molecule has a positive charge.">
            <a:extLst>
              <a:ext uri="{FF2B5EF4-FFF2-40B4-BE49-F238E27FC236}">
                <a16:creationId xmlns="" xmlns:a16="http://schemas.microsoft.com/office/drawing/2014/main" id="{78ACCEFB-55EC-41A0-95DD-EF9B520232DB}"/>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775644" y="5297421"/>
            <a:ext cx="4072899" cy="79241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779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843C0C"/>
                </a:solidFill>
              </a:rPr>
              <a:t>McArdle Disease Results from a Lack of Skeletal Muscle Glycogen Phosphorylase </a:t>
            </a:r>
            <a:r>
              <a:rPr lang="en-US" sz="2800" dirty="0" smtClean="0">
                <a:solidFill>
                  <a:srgbClr val="843C0C"/>
                </a:solidFill>
              </a:rPr>
              <a:t>(4/4</a:t>
            </a:r>
            <a:r>
              <a:rPr lang="en-US" sz="2800" dirty="0">
                <a:solidFill>
                  <a:srgbClr val="843C0C"/>
                </a:solidFill>
              </a:rPr>
              <a: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1049693"/>
          </a:xfrm>
        </p:spPr>
        <p:txBody>
          <a:bodyPr>
            <a:normAutofit/>
          </a:bodyPr>
          <a:lstStyle/>
          <a:p>
            <a:r>
              <a:rPr lang="en-US" sz="1800" dirty="0">
                <a:latin typeface="Arial" pitchFamily="34" charset="0"/>
                <a:cs typeface="Arial" pitchFamily="34" charset="0"/>
              </a:rPr>
              <a:t>As exercise continues, unaffected individuals switch from aerobic glycolysis to cellular respiration, necessitating an increase in synthesis of a key citric acid cycle intermediate (oxaloacetate) from pyruvate.</a:t>
            </a:r>
          </a:p>
        </p:txBody>
      </p:sp>
      <p:pic>
        <p:nvPicPr>
          <p:cNvPr id="11" name="Picture Placeholder 10" descr="Creatine phosphate + A D P in the presence of creatine kinase results in the formation of creatine + A T P.">
            <a:extLst>
              <a:ext uri="{FF2B5EF4-FFF2-40B4-BE49-F238E27FC236}">
                <a16:creationId xmlns="" xmlns:a16="http://schemas.microsoft.com/office/drawing/2014/main" id="{1392823E-DE48-439A-9713-D71FF40BA804}"/>
              </a:ext>
            </a:extLst>
          </p:cNvPr>
          <p:cNvPicPr>
            <a:picLocks noGrp="1" noChangeAspect="1"/>
          </p:cNvPicPr>
          <p:nvPr>
            <p:ph type="pic" sz="quarter" idx="13"/>
          </p:nvPr>
        </p:nvPicPr>
        <p:blipFill>
          <a:blip r:embed="rId2"/>
          <a:stretch>
            <a:fillRect/>
          </a:stretch>
        </p:blipFill>
        <p:spPr>
          <a:xfrm>
            <a:off x="1120985" y="2855583"/>
            <a:ext cx="6233663" cy="1073809"/>
          </a:xfrm>
          <a:prstGeom prst="rect">
            <a:avLst/>
          </a:prstGeom>
        </p:spPr>
      </p:pic>
      <p:sp>
        <p:nvSpPr>
          <p:cNvPr id="14" name="Content Placeholder 13">
            <a:extLst>
              <a:ext uri="{FF2B5EF4-FFF2-40B4-BE49-F238E27FC236}">
                <a16:creationId xmlns="" xmlns:a16="http://schemas.microsoft.com/office/drawing/2014/main" id="{08B4802A-AE67-49A8-9045-EB8A3DF99240}"/>
              </a:ext>
            </a:extLst>
          </p:cNvPr>
          <p:cNvSpPr>
            <a:spLocks noGrp="1"/>
          </p:cNvSpPr>
          <p:nvPr>
            <p:ph sz="quarter" idx="16"/>
          </p:nvPr>
        </p:nvSpPr>
        <p:spPr>
          <a:xfrm>
            <a:off x="457200" y="4272895"/>
            <a:ext cx="8229600" cy="1969807"/>
          </a:xfrm>
        </p:spPr>
        <p:txBody>
          <a:bodyPr>
            <a:noAutofit/>
          </a:bodyPr>
          <a:lstStyle/>
          <a:p>
            <a:pPr>
              <a:spcBef>
                <a:spcPts val="624"/>
              </a:spcBef>
              <a:spcAft>
                <a:spcPts val="1200"/>
              </a:spcAft>
            </a:pPr>
            <a:r>
              <a:rPr lang="en-US" sz="1800" dirty="0"/>
              <a:t>However, the most common source of pyruvate in skeletal muscle is from the metabolism of glucose, generated by glycogen mobilization, and McArdle patients cannot generate the necessary glucose.</a:t>
            </a:r>
          </a:p>
          <a:p>
            <a:pPr>
              <a:spcBef>
                <a:spcPts val="624"/>
              </a:spcBef>
              <a:spcAft>
                <a:spcPts val="1200"/>
              </a:spcAft>
            </a:pPr>
            <a:r>
              <a:rPr lang="en-US" sz="1800" dirty="0"/>
              <a:t>At rest, however, the skeletal muscles of McArdle patients are able to obtain most of their energy from fatty acid oxidation rather than from glycogen mobilization.</a:t>
            </a:r>
          </a:p>
        </p:txBody>
      </p:sp>
    </p:spTree>
    <p:extLst>
      <p:ext uri="{BB962C8B-B14F-4D97-AF65-F5344CB8AC3E}">
        <p14:creationId xmlns:p14="http://schemas.microsoft.com/office/powerpoint/2010/main" val="342121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Glycogen </a:t>
            </a:r>
            <a:r>
              <a:rPr lang="en-US" dirty="0" smtClean="0">
                <a:solidFill>
                  <a:srgbClr val="843C0C"/>
                </a:solidFill>
                <a:latin typeface="Arial" pitchFamily="34" charset="0"/>
                <a:cs typeface="Arial" pitchFamily="34" charset="0"/>
              </a:rPr>
              <a:t>Structure</a:t>
            </a:r>
            <a:endParaRPr lang="en-US" dirty="0">
              <a:solidFill>
                <a:srgbClr val="843C0C"/>
              </a:solidFill>
              <a:latin typeface="Arial" pitchFamily="34" charset="0"/>
              <a:cs typeface="Arial" pitchFamily="34" charset="0"/>
            </a:endParaRPr>
          </a:p>
        </p:txBody>
      </p:sp>
      <p:pic>
        <p:nvPicPr>
          <p:cNvPr id="11" name="Picture 2" descr="A molecular structure of glycogen shows the 6 glucose rings are linked together by alpha 1, 4 linkages and the carbon at 6th position is further attached to 3 glucose rings that are linearly attached. This linkage is labeled as alpha 1, 6 linkage. The carbon atoms on the left side of the rings are labeled as non-reducing end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82474" y="2310386"/>
            <a:ext cx="8105731" cy="29649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3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Electron </a:t>
            </a:r>
            <a:r>
              <a:rPr lang="en-US" dirty="0" smtClean="0">
                <a:solidFill>
                  <a:srgbClr val="843C0C"/>
                </a:solidFill>
                <a:latin typeface="Arial" pitchFamily="34" charset="0"/>
                <a:cs typeface="Arial" pitchFamily="34" charset="0"/>
              </a:rPr>
              <a:t>Micrograph </a:t>
            </a:r>
            <a:r>
              <a:rPr lang="en-US" dirty="0">
                <a:solidFill>
                  <a:srgbClr val="843C0C"/>
                </a:solidFill>
                <a:latin typeface="Arial" pitchFamily="34" charset="0"/>
                <a:cs typeface="Arial" pitchFamily="34" charset="0"/>
              </a:rPr>
              <a:t>of a </a:t>
            </a:r>
            <a:r>
              <a:rPr lang="en-US" dirty="0" smtClean="0">
                <a:solidFill>
                  <a:srgbClr val="843C0C"/>
                </a:solidFill>
                <a:latin typeface="Arial" pitchFamily="34" charset="0"/>
                <a:cs typeface="Arial" pitchFamily="34" charset="0"/>
              </a:rPr>
              <a:t>Liver </a:t>
            </a:r>
            <a:r>
              <a:rPr lang="en-US" dirty="0">
                <a:solidFill>
                  <a:srgbClr val="843C0C"/>
                </a:solidFill>
              </a:rPr>
              <a:t>C</a:t>
            </a:r>
            <a:r>
              <a:rPr lang="en-US" dirty="0" smtClean="0">
                <a:solidFill>
                  <a:srgbClr val="843C0C"/>
                </a:solidFill>
                <a:latin typeface="Arial" pitchFamily="34" charset="0"/>
                <a:cs typeface="Arial" pitchFamily="34" charset="0"/>
              </a:rPr>
              <a:t>ell</a:t>
            </a:r>
            <a:endParaRPr lang="en-US" dirty="0">
              <a:solidFill>
                <a:srgbClr val="843C0C"/>
              </a:solidFill>
              <a:latin typeface="Arial" pitchFamily="34" charset="0"/>
              <a:cs typeface="Arial" pitchFamily="34" charset="0"/>
            </a:endParaRPr>
          </a:p>
        </p:txBody>
      </p:sp>
      <p:pic>
        <p:nvPicPr>
          <p:cNvPr id="11" name="Picture 2" descr="An illustration shows an electron micrograph of a liver cell. The dark spots in the cytoplasm are labeled as glycogen granul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237" y="1852766"/>
            <a:ext cx="8016299" cy="42535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47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Glycogen </a:t>
            </a:r>
            <a:r>
              <a:rPr lang="en-US" dirty="0" smtClean="0">
                <a:solidFill>
                  <a:srgbClr val="843C0C"/>
                </a:solidFill>
                <a:latin typeface="Arial" pitchFamily="34" charset="0"/>
                <a:cs typeface="Arial" pitchFamily="34" charset="0"/>
              </a:rPr>
              <a:t>Metabolism </a:t>
            </a:r>
            <a:r>
              <a:rPr lang="en-US" dirty="0">
                <a:solidFill>
                  <a:srgbClr val="843C0C"/>
                </a:solidFill>
                <a:latin typeface="Arial" pitchFamily="34" charset="0"/>
                <a:cs typeface="Arial" pitchFamily="34" charset="0"/>
              </a:rPr>
              <a:t>is the </a:t>
            </a:r>
            <a:r>
              <a:rPr lang="en-US" dirty="0" smtClean="0">
                <a:solidFill>
                  <a:srgbClr val="843C0C"/>
                </a:solidFill>
                <a:latin typeface="Arial" pitchFamily="34" charset="0"/>
                <a:cs typeface="Arial" pitchFamily="34" charset="0"/>
              </a:rPr>
              <a:t>Regulated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elease </a:t>
            </a:r>
            <a:r>
              <a:rPr lang="en-US" dirty="0">
                <a:solidFill>
                  <a:srgbClr val="843C0C"/>
                </a:solidFill>
                <a:latin typeface="Arial" pitchFamily="34" charset="0"/>
                <a:cs typeface="Arial" pitchFamily="34" charset="0"/>
              </a:rPr>
              <a:t>and </a:t>
            </a:r>
            <a:r>
              <a:rPr lang="en-US" dirty="0" smtClean="0">
                <a:solidFill>
                  <a:srgbClr val="843C0C"/>
                </a:solidFill>
                <a:latin typeface="Arial" pitchFamily="34" charset="0"/>
                <a:cs typeface="Arial" pitchFamily="34" charset="0"/>
              </a:rPr>
              <a:t>Storage </a:t>
            </a:r>
            <a:r>
              <a:rPr lang="en-US" dirty="0">
                <a:solidFill>
                  <a:srgbClr val="843C0C"/>
                </a:solidFill>
                <a:latin typeface="Arial" pitchFamily="34" charset="0"/>
                <a:cs typeface="Arial" pitchFamily="34" charset="0"/>
              </a:rPr>
              <a:t>of </a:t>
            </a:r>
            <a:r>
              <a:rPr lang="en-US" dirty="0" smtClean="0">
                <a:solidFill>
                  <a:srgbClr val="843C0C"/>
                </a:solidFill>
                <a:latin typeface="Arial" pitchFamily="34" charset="0"/>
                <a:cs typeface="Arial" pitchFamily="34" charset="0"/>
              </a:rPr>
              <a:t>Glucose </a:t>
            </a:r>
            <a:r>
              <a:rPr lang="en-US" dirty="0">
                <a:solidFill>
                  <a:srgbClr val="843C0C"/>
                </a:solidFill>
                <a:latin typeface="Arial" pitchFamily="34" charset="0"/>
                <a:cs typeface="Arial" pitchFamily="34" charset="0"/>
              </a:rPr>
              <a:t>(</a:t>
            </a:r>
            <a:r>
              <a:rPr lang="en-US" dirty="0" smtClean="0">
                <a:solidFill>
                  <a:srgbClr val="843C0C"/>
                </a:solidFill>
                <a:latin typeface="Arial" pitchFamily="34" charset="0"/>
                <a:cs typeface="Arial" pitchFamily="34" charset="0"/>
              </a:rPr>
              <a:t>1/2</a:t>
            </a:r>
            <a:r>
              <a:rPr lang="en-US" dirty="0">
                <a:solidFill>
                  <a:srgbClr val="843C0C"/>
                </a:solidFill>
                <a:latin typeface="Arial" pitchFamily="34" charset="0"/>
                <a:cs typeface="Arial" pitchFamily="34" charset="0"/>
              </a:rPr>
              <a:t>)</a:t>
            </a:r>
          </a:p>
        </p:txBody>
      </p:sp>
      <p:sp>
        <p:nvSpPr>
          <p:cNvPr id="4" name="Content Placeholder 3"/>
          <p:cNvSpPr>
            <a:spLocks noGrp="1"/>
          </p:cNvSpPr>
          <p:nvPr>
            <p:ph idx="1"/>
          </p:nvPr>
        </p:nvSpPr>
        <p:spPr/>
        <p:txBody>
          <a:bodyPr>
            <a:noAutofit/>
          </a:bodyPr>
          <a:lstStyle/>
          <a:p>
            <a:pPr>
              <a:spcBef>
                <a:spcPts val="624"/>
              </a:spcBef>
              <a:spcAft>
                <a:spcPts val="1200"/>
              </a:spcAft>
              <a:defRPr/>
            </a:pPr>
            <a:r>
              <a:rPr lang="en-US" sz="2200" dirty="0">
                <a:latin typeface="Arial" pitchFamily="34" charset="0"/>
                <a:cs typeface="Arial" pitchFamily="34" charset="0"/>
              </a:rPr>
              <a:t>Glycogen degradation consists of three steps:</a:t>
            </a:r>
          </a:p>
          <a:p>
            <a:pPr marL="1028700" lvl="1">
              <a:spcBef>
                <a:spcPts val="624"/>
              </a:spcBef>
              <a:spcAft>
                <a:spcPts val="1200"/>
              </a:spcAft>
              <a:buFontTx/>
              <a:buAutoNum type="arabicPeriod"/>
              <a:defRPr/>
            </a:pPr>
            <a:r>
              <a:rPr lang="en-US" sz="2000" dirty="0">
                <a:latin typeface="Arial" pitchFamily="34" charset="0"/>
                <a:cs typeface="Arial" pitchFamily="34" charset="0"/>
              </a:rPr>
              <a:t>Release of glucose 1-phosphate from glycogen</a:t>
            </a:r>
          </a:p>
          <a:p>
            <a:pPr marL="1028700" lvl="1">
              <a:spcBef>
                <a:spcPts val="624"/>
              </a:spcBef>
              <a:spcAft>
                <a:spcPts val="1200"/>
              </a:spcAft>
              <a:buFontTx/>
              <a:buAutoNum type="arabicPeriod"/>
              <a:defRPr/>
            </a:pPr>
            <a:r>
              <a:rPr lang="en-US" sz="2000" dirty="0">
                <a:latin typeface="Arial" pitchFamily="34" charset="0"/>
                <a:cs typeface="Arial" pitchFamily="34" charset="0"/>
              </a:rPr>
              <a:t>Remodeling of glycogen to allow continued degradation</a:t>
            </a:r>
          </a:p>
          <a:p>
            <a:pPr marL="1028700" lvl="1">
              <a:spcBef>
                <a:spcPts val="624"/>
              </a:spcBef>
              <a:spcAft>
                <a:spcPts val="1200"/>
              </a:spcAft>
              <a:buFontTx/>
              <a:buAutoNum type="arabicPeriod"/>
              <a:defRPr/>
            </a:pPr>
            <a:r>
              <a:rPr lang="en-US" sz="2000" dirty="0">
                <a:latin typeface="Arial" pitchFamily="34" charset="0"/>
                <a:cs typeface="Arial" pitchFamily="34" charset="0"/>
              </a:rPr>
              <a:t>Conversion of glucose 1-phosphate into glucose 6-phosphate</a:t>
            </a:r>
          </a:p>
          <a:p>
            <a:pPr>
              <a:spcBef>
                <a:spcPts val="624"/>
              </a:spcBef>
              <a:spcAft>
                <a:spcPts val="1200"/>
              </a:spcAft>
              <a:defRPr/>
            </a:pPr>
            <a:r>
              <a:rPr lang="en-US" sz="2200" dirty="0">
                <a:latin typeface="Arial" pitchFamily="34" charset="0"/>
                <a:cs typeface="Arial" pitchFamily="34" charset="0"/>
              </a:rPr>
              <a:t>Glucose 6-phosphate has three possible fates:</a:t>
            </a:r>
          </a:p>
          <a:p>
            <a:pPr marL="1028700" lvl="1">
              <a:spcBef>
                <a:spcPts val="624"/>
              </a:spcBef>
              <a:spcAft>
                <a:spcPts val="1200"/>
              </a:spcAft>
              <a:buFontTx/>
              <a:buAutoNum type="arabicPeriod"/>
              <a:defRPr/>
            </a:pPr>
            <a:r>
              <a:rPr lang="en-US" sz="2000" dirty="0">
                <a:latin typeface="Arial" pitchFamily="34" charset="0"/>
                <a:cs typeface="Arial" pitchFamily="34" charset="0"/>
              </a:rPr>
              <a:t>Processing by the glycolytic pathway</a:t>
            </a:r>
          </a:p>
          <a:p>
            <a:pPr marL="1028700" lvl="1">
              <a:spcBef>
                <a:spcPts val="624"/>
              </a:spcBef>
              <a:spcAft>
                <a:spcPts val="1200"/>
              </a:spcAft>
              <a:buFontTx/>
              <a:buAutoNum type="arabicPeriod"/>
              <a:defRPr/>
            </a:pPr>
            <a:r>
              <a:rPr lang="en-US" sz="2000" dirty="0">
                <a:latin typeface="Arial" pitchFamily="34" charset="0"/>
                <a:cs typeface="Arial" pitchFamily="34" charset="0"/>
              </a:rPr>
              <a:t>Conversion into free glucose for release into the blood</a:t>
            </a:r>
          </a:p>
          <a:p>
            <a:pPr marL="1028700" lvl="1">
              <a:spcBef>
                <a:spcPts val="624"/>
              </a:spcBef>
              <a:spcAft>
                <a:spcPts val="1200"/>
              </a:spcAft>
              <a:buFontTx/>
              <a:buAutoNum type="arabicPeriod"/>
              <a:defRPr/>
            </a:pPr>
            <a:r>
              <a:rPr lang="en-US" sz="2000" dirty="0">
                <a:latin typeface="Arial" pitchFamily="34" charset="0"/>
                <a:cs typeface="Arial" pitchFamily="34" charset="0"/>
              </a:rPr>
              <a:t>Processing by the pentose phosphate pathway</a:t>
            </a:r>
          </a:p>
        </p:txBody>
      </p:sp>
    </p:spTree>
    <p:extLst>
      <p:ext uri="{BB962C8B-B14F-4D97-AF65-F5344CB8AC3E}">
        <p14:creationId xmlns:p14="http://schemas.microsoft.com/office/powerpoint/2010/main" val="2463388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25457</TotalTime>
  <Words>4465</Words>
  <Application>Microsoft Office PowerPoint</Application>
  <PresentationFormat>On-screen Show (4:3)</PresentationFormat>
  <Paragraphs>264</Paragraphs>
  <Slides>69</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69</vt:i4>
      </vt:variant>
    </vt:vector>
  </HeadingPairs>
  <TitlesOfParts>
    <vt:vector size="78" baseType="lpstr">
      <vt:lpstr>ＭＳ Ｐゴシック</vt:lpstr>
      <vt:lpstr>Arial</vt:lpstr>
      <vt:lpstr>Calibri</vt:lpstr>
      <vt:lpstr>Calibri Light</vt:lpstr>
      <vt:lpstr>Georgia</vt:lpstr>
      <vt:lpstr>Times</vt:lpstr>
      <vt:lpstr>Wingdings</vt:lpstr>
      <vt:lpstr>Office Theme</vt:lpstr>
      <vt:lpstr>1_Office Theme</vt:lpstr>
      <vt:lpstr>PowerPoint Presentation</vt:lpstr>
      <vt:lpstr>CHAPTER 21 Glycogen Metabolism</vt:lpstr>
      <vt:lpstr>Ch.21 Learning Objectives</vt:lpstr>
      <vt:lpstr>Ch.21 Outline</vt:lpstr>
      <vt:lpstr>Glycogen Structure and Metabolism</vt:lpstr>
      <vt:lpstr>Glycogen</vt:lpstr>
      <vt:lpstr>Glycogen Structure</vt:lpstr>
      <vt:lpstr>Electron Micrograph of a Liver Cell</vt:lpstr>
      <vt:lpstr>Glycogen Metabolism is the Regulated Release and Storage of Glucose (1/2)</vt:lpstr>
      <vt:lpstr>Fates of Glucose 6-phosphate</vt:lpstr>
      <vt:lpstr>Glycogen Metabolism is the Regulated Release and Storage of Glucose (2/2)</vt:lpstr>
      <vt:lpstr>Section 21.1 Glycogen Breakdown Requires the Interplay of Several Enzymes</vt:lpstr>
      <vt:lpstr>Mechanism: Pyridoxal Phosphate Participates in the Phosphorolytic Cleavage of Glycogen</vt:lpstr>
      <vt:lpstr>Structure of Glycogen Phosphorylase</vt:lpstr>
      <vt:lpstr>PLP–Schiff-base Linkage</vt:lpstr>
      <vt:lpstr>Phosphorylase Mechanism</vt:lpstr>
      <vt:lpstr>A Debranching Enzyme also is Needed for the Breakdown of Glycogen</vt:lpstr>
      <vt:lpstr>Action of Debranching Enzyme</vt:lpstr>
      <vt:lpstr>Glycogen Remodeling</vt:lpstr>
      <vt:lpstr>Phosphoglucomutase Converts  Glucose 1-phosphate into Glucose 6-phosphate</vt:lpstr>
      <vt:lpstr>Reaction Catalyzed by Phosphoglucomutase</vt:lpstr>
      <vt:lpstr>The Liver Contains Glucose 6-phosphatase, a Hydrolytic Enzyme Absent from Muscle</vt:lpstr>
      <vt:lpstr>Section 21.2 Phosphorylase Is Regulated by Allosteric Interactions and Reversible Phosphorylation</vt:lpstr>
      <vt:lpstr>Liver Phosphorylase Produces Glucose for Use by Other Tissues</vt:lpstr>
      <vt:lpstr>Structures of Phosphorylase a and Phosphorylase b</vt:lpstr>
      <vt:lpstr>Phosphorylase Regulation</vt:lpstr>
      <vt:lpstr>Allosteric Regulation of Liver Phosphorylase</vt:lpstr>
      <vt:lpstr>Muscle Phosphorylase is Regulated by the Intracellular Energy Charge</vt:lpstr>
      <vt:lpstr>Allosteric Regulation of Muscle Phosphorylase</vt:lpstr>
      <vt:lpstr>Biochemical Characteristics of Muscle Fiber Types Differ</vt:lpstr>
      <vt:lpstr>Biochemical Characteristics of Muscle Fiber Types</vt:lpstr>
      <vt:lpstr>Phosphorylation Promotes the Conversion of Phosphorylase b to Phosphorylase a</vt:lpstr>
      <vt:lpstr>Phosphorylase Kinase is Activated by Phosphorylation and Calcium Ions</vt:lpstr>
      <vt:lpstr>Activation of Phosphorylase Kinase</vt:lpstr>
      <vt:lpstr>An Isozymic Form of Glycogen Phosphorylase Exists in the Brain</vt:lpstr>
      <vt:lpstr>Section 21.3 Epinephrine and Glucagon Signal the Need for Glycogen Breakdown</vt:lpstr>
      <vt:lpstr>The Hormones Epinephrine and Glucagon</vt:lpstr>
      <vt:lpstr>PATHWAY INTEGRATION: Hormonal Control of Glycogen Breakdown</vt:lpstr>
      <vt:lpstr>Regulatory Cascade for Glycogen Breakdown</vt:lpstr>
      <vt:lpstr>Glycogen Breakdown Must Be Rapidly Turned Off When Necessary</vt:lpstr>
      <vt:lpstr>The Regulation of Glycogen Phosphorylase Became More Sophisticated as the Enzyme Evolved</vt:lpstr>
      <vt:lpstr>Section 21.4 Glycogen Synthesis Requires Several Enzymes and Uridine Diphosphate Glucose</vt:lpstr>
      <vt:lpstr>UDP-glucose is an Activated Form of Glucose</vt:lpstr>
      <vt:lpstr>Synthesis of UDP-glucose</vt:lpstr>
      <vt:lpstr>Glycogen Synthase Catalyzes the Transfer of Glucose from UDP-glucose to a Growing Chain (1/2)</vt:lpstr>
      <vt:lpstr>Glycogen Synthase Catalyzes the Transfer of Glucose from UDP-glucose to a Growing Chain (2/2)</vt:lpstr>
      <vt:lpstr>A Branching Enzyme Forms 𝛂-1,6 Linkages</vt:lpstr>
      <vt:lpstr>Branching Reaction</vt:lpstr>
      <vt:lpstr>Cross Section of a Glycogen Molecule</vt:lpstr>
      <vt:lpstr>Glycogen Synthase is the Key Regulatory Enzyme in Glycogen Synthesis</vt:lpstr>
      <vt:lpstr>Glycogen is an Efficient Storage Form of Glucose</vt:lpstr>
      <vt:lpstr>Section 21.5 Glycogen Breakdown and Synthesis Are Reciprocally Regulated</vt:lpstr>
      <vt:lpstr>Coordinate Control of Glycogen Metabolism (1/2)</vt:lpstr>
      <vt:lpstr>Coordinate Control of Glycogen Metabolism (2/2)</vt:lpstr>
      <vt:lpstr>Protein Phosphatase 1 Reverses the Regulatory Effects of Kinases on Glycogen Metabolism</vt:lpstr>
      <vt:lpstr>Regulation of Glycogen Synthesis by Protein Phosphatase 1</vt:lpstr>
      <vt:lpstr>Regulation of Protein Phosphatase 1</vt:lpstr>
      <vt:lpstr>Insulin Stimulates Glycogen Synthesis by Inactivating Glycogen Synthase Kinase</vt:lpstr>
      <vt:lpstr>Insulin Inactivates Glycogen Synthase Kinase</vt:lpstr>
      <vt:lpstr>Glycogen Metabolism in the Liver Regulates the Blood-glucose Concentration</vt:lpstr>
      <vt:lpstr>Blood Glucose Regulates Liver-glycogen Metabolism</vt:lpstr>
      <vt:lpstr>Glucose Regulation of Liver-glycogen Metabolism</vt:lpstr>
      <vt:lpstr>A Biochemical Understanding of Glycogen-storage Diseases is Possible</vt:lpstr>
      <vt:lpstr>Glycogen-storage Diseases</vt:lpstr>
      <vt:lpstr>Electron Micrograph of Muscle Cell from a Patient with Pompe Disease</vt:lpstr>
      <vt:lpstr>McArdle Disease Results from a Lack of Skeletal Muscle Glycogen Phosphorylase (1/4)</vt:lpstr>
      <vt:lpstr>McArdle Disease Results from a Lack of Skeletal Muscle Glycogen Phosphorylase (2/4)</vt:lpstr>
      <vt:lpstr>McArdle Disease Results from a Lack of Skeletal Muscle Glycogen Phosphorylase (3/4)</vt:lpstr>
      <vt:lpstr>McArdle Disease Results from a Lack of Skeletal Muscle Glycogen Phosphorylase (4/4)</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 Glycogen Metabolism</dc:title>
  <dc:creator>Berg</dc:creator>
  <cp:lastModifiedBy>Piotrowski, Angela</cp:lastModifiedBy>
  <cp:revision>2423</cp:revision>
  <dcterms:created xsi:type="dcterms:W3CDTF">2015-05-20T13:49:30Z</dcterms:created>
  <dcterms:modified xsi:type="dcterms:W3CDTF">2019-04-30T16:02:37Z</dcterms:modified>
</cp:coreProperties>
</file>