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8"/>
  </p:notesMasterIdLst>
  <p:sldIdLst>
    <p:sldId id="898" r:id="rId3"/>
    <p:sldId id="653" r:id="rId4"/>
    <p:sldId id="781" r:id="rId5"/>
    <p:sldId id="835" r:id="rId6"/>
    <p:sldId id="836" r:id="rId7"/>
    <p:sldId id="837" r:id="rId8"/>
    <p:sldId id="891" r:id="rId9"/>
    <p:sldId id="839" r:id="rId10"/>
    <p:sldId id="840" r:id="rId11"/>
    <p:sldId id="841" r:id="rId12"/>
    <p:sldId id="842" r:id="rId13"/>
    <p:sldId id="843" r:id="rId14"/>
    <p:sldId id="844" r:id="rId15"/>
    <p:sldId id="845" r:id="rId16"/>
    <p:sldId id="846" r:id="rId17"/>
    <p:sldId id="847" r:id="rId18"/>
    <p:sldId id="848" r:id="rId19"/>
    <p:sldId id="849" r:id="rId20"/>
    <p:sldId id="850" r:id="rId21"/>
    <p:sldId id="851" r:id="rId22"/>
    <p:sldId id="852" r:id="rId23"/>
    <p:sldId id="853" r:id="rId24"/>
    <p:sldId id="854" r:id="rId25"/>
    <p:sldId id="855" r:id="rId26"/>
    <p:sldId id="856" r:id="rId27"/>
    <p:sldId id="857" r:id="rId28"/>
    <p:sldId id="858" r:id="rId29"/>
    <p:sldId id="859" r:id="rId30"/>
    <p:sldId id="860" r:id="rId31"/>
    <p:sldId id="861" r:id="rId32"/>
    <p:sldId id="862" r:id="rId33"/>
    <p:sldId id="863" r:id="rId34"/>
    <p:sldId id="893" r:id="rId35"/>
    <p:sldId id="892" r:id="rId36"/>
    <p:sldId id="894" r:id="rId37"/>
    <p:sldId id="864" r:id="rId38"/>
    <p:sldId id="865" r:id="rId39"/>
    <p:sldId id="866" r:id="rId40"/>
    <p:sldId id="867" r:id="rId41"/>
    <p:sldId id="868" r:id="rId42"/>
    <p:sldId id="869" r:id="rId43"/>
    <p:sldId id="870" r:id="rId44"/>
    <p:sldId id="871" r:id="rId45"/>
    <p:sldId id="872" r:id="rId46"/>
    <p:sldId id="873" r:id="rId47"/>
    <p:sldId id="874" r:id="rId48"/>
    <p:sldId id="875" r:id="rId49"/>
    <p:sldId id="876" r:id="rId50"/>
    <p:sldId id="877" r:id="rId51"/>
    <p:sldId id="878" r:id="rId52"/>
    <p:sldId id="879" r:id="rId53"/>
    <p:sldId id="880" r:id="rId54"/>
    <p:sldId id="881" r:id="rId55"/>
    <p:sldId id="882" r:id="rId56"/>
    <p:sldId id="883" r:id="rId57"/>
    <p:sldId id="884" r:id="rId58"/>
    <p:sldId id="885" r:id="rId59"/>
    <p:sldId id="886" r:id="rId60"/>
    <p:sldId id="887" r:id="rId61"/>
    <p:sldId id="888" r:id="rId62"/>
    <p:sldId id="889" r:id="rId63"/>
    <p:sldId id="890" r:id="rId64"/>
    <p:sldId id="895" r:id="rId65"/>
    <p:sldId id="896" r:id="rId66"/>
    <p:sldId id="89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57" autoAdjust="0"/>
    <p:restoredTop sz="86213" autoAdjust="0"/>
  </p:normalViewPr>
  <p:slideViewPr>
    <p:cSldViewPr snapToGrid="0" snapToObjects="1">
      <p:cViewPr varScale="1">
        <p:scale>
          <a:sx n="60" d="100"/>
          <a:sy n="60" d="100"/>
        </p:scale>
        <p:origin x="1008" y="56"/>
      </p:cViewPr>
      <p:guideLst>
        <p:guide orient="horz" pos="2160"/>
        <p:guide pos="2880"/>
      </p:guideLst>
    </p:cSldViewPr>
  </p:slideViewPr>
  <p:outlineViewPr>
    <p:cViewPr>
      <p:scale>
        <a:sx n="33" d="100"/>
        <a:sy n="33" d="100"/>
      </p:scale>
      <p:origin x="0" y="210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00968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15.7 Sources of ATP during exercise. </a:t>
            </a:r>
            <a:r>
              <a:rPr lang="en-US" sz="1200" b="0" i="0" u="none" strike="noStrike" kern="1200" baseline="0" dirty="0">
                <a:solidFill>
                  <a:schemeClr val="tx1"/>
                </a:solidFill>
                <a:latin typeface="+mn-lt"/>
                <a:ea typeface="+mn-ea"/>
                <a:cs typeface="+mn-cs"/>
              </a:rPr>
              <a:t>In the initial seconds, exercise is powered by existing high-</a:t>
            </a:r>
            <a:r>
              <a:rPr lang="en-US" sz="1200" b="0" i="0" u="none" strike="noStrike" kern="1200" baseline="0" dirty="0" err="1">
                <a:solidFill>
                  <a:schemeClr val="tx1"/>
                </a:solidFill>
                <a:latin typeface="+mn-lt"/>
                <a:ea typeface="+mn-ea"/>
                <a:cs typeface="+mn-cs"/>
              </a:rPr>
              <a:t>phosphoryl</a:t>
            </a:r>
            <a:r>
              <a:rPr lang="en-US" sz="1200" b="0" i="0" u="none" strike="noStrike" kern="1200" baseline="0" dirty="0">
                <a:solidFill>
                  <a:schemeClr val="tx1"/>
                </a:solidFill>
                <a:latin typeface="+mn-lt"/>
                <a:ea typeface="+mn-ea"/>
                <a:cs typeface="+mn-cs"/>
              </a:rPr>
              <a:t>-transfer compounds (ATP and </a:t>
            </a:r>
            <a:r>
              <a:rPr lang="en-US" sz="1200" b="0" i="0" u="none" strike="noStrike" kern="1200" baseline="0" dirty="0" err="1">
                <a:solidFill>
                  <a:schemeClr val="tx1"/>
                </a:solidFill>
                <a:latin typeface="+mn-lt"/>
                <a:ea typeface="+mn-ea"/>
                <a:cs typeface="+mn-cs"/>
              </a:rPr>
              <a:t>creatine</a:t>
            </a:r>
            <a:r>
              <a:rPr lang="en-US" sz="1200" b="0" i="0" u="none" strike="noStrike" kern="1200" baseline="0" dirty="0">
                <a:solidFill>
                  <a:schemeClr val="tx1"/>
                </a:solidFill>
                <a:latin typeface="+mn-lt"/>
                <a:ea typeface="+mn-ea"/>
                <a:cs typeface="+mn-cs"/>
              </a:rPr>
              <a:t> phosphate). Subsequently, the ATP must be regenerated by metabolic pathways.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15.8 ATP–ADP cycle. </a:t>
            </a:r>
            <a:r>
              <a:rPr lang="en-US" sz="1200" b="0" i="0" u="none" strike="noStrike" kern="1200" baseline="0" dirty="0">
                <a:solidFill>
                  <a:schemeClr val="tx1"/>
                </a:solidFill>
                <a:latin typeface="+mn-lt"/>
                <a:ea typeface="+mn-ea"/>
                <a:cs typeface="+mn-cs"/>
              </a:rPr>
              <a:t>This cycle is the fundamental mode of energy exchange in biological systems.</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383028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15.9 Free energy of oxidation of single-carbon compounds.</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15.10 Prominent fuels. </a:t>
            </a:r>
            <a:r>
              <a:rPr lang="en-US" sz="1200" b="0" i="0" u="none" strike="noStrike" kern="1200" baseline="0" dirty="0">
                <a:solidFill>
                  <a:schemeClr val="tx1"/>
                </a:solidFill>
                <a:latin typeface="+mn-lt"/>
                <a:ea typeface="+mn-ea"/>
                <a:cs typeface="+mn-cs"/>
              </a:rPr>
              <a:t>Fats are a more efficient fuel source than carbohydrates such as glucose because the carbon in fats is more reduced.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383028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15.11 Proton gradients. </a:t>
            </a:r>
            <a:r>
              <a:rPr lang="en-US" sz="1200" b="0" i="0" u="none" strike="noStrike" kern="1200" baseline="0" dirty="0">
                <a:solidFill>
                  <a:schemeClr val="tx1"/>
                </a:solidFill>
                <a:latin typeface="+mn-lt"/>
                <a:ea typeface="+mn-ea"/>
                <a:cs typeface="+mn-cs"/>
              </a:rPr>
              <a:t>The oxidation of fuels can power the formation of proton gradients by the action of specific proton pumps (yellow cylinders). These proton gradients can in turn drive the synthesis of ATP when the protons flow through an ATP-synthesizing enzyme (red complex).</a:t>
            </a: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1152579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15.12 Stages of catabolism. </a:t>
            </a:r>
            <a:r>
              <a:rPr lang="en-US" sz="1200" b="0" i="0" u="none" strike="noStrike" kern="1200" baseline="0" dirty="0">
                <a:solidFill>
                  <a:schemeClr val="tx1"/>
                </a:solidFill>
                <a:latin typeface="+mn-lt"/>
                <a:ea typeface="+mn-ea"/>
                <a:cs typeface="+mn-cs"/>
              </a:rPr>
              <a:t>The extraction of energy from fuels can be divided into three stages.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15.13 Structures of the oxidized forms of </a:t>
            </a:r>
            <a:r>
              <a:rPr lang="en-US" sz="1200" b="1" i="0" u="none" strike="noStrike" kern="1200" baseline="0" dirty="0" err="1">
                <a:solidFill>
                  <a:schemeClr val="tx1"/>
                </a:solidFill>
                <a:latin typeface="+mn-lt"/>
                <a:ea typeface="+mn-ea"/>
                <a:cs typeface="+mn-cs"/>
              </a:rPr>
              <a:t>nicotinamide</a:t>
            </a:r>
            <a:r>
              <a:rPr lang="en-US" sz="1200" b="1" i="0" u="none" strike="noStrike" kern="1200" baseline="0" dirty="0">
                <a:solidFill>
                  <a:schemeClr val="tx1"/>
                </a:solidFill>
                <a:latin typeface="+mn-lt"/>
                <a:ea typeface="+mn-ea"/>
                <a:cs typeface="+mn-cs"/>
              </a:rPr>
              <a:t>-derived electron carriers. </a:t>
            </a:r>
            <a:r>
              <a:rPr lang="en-US" sz="1200" b="0" i="0" u="none" strike="noStrike" kern="1200" baseline="0" dirty="0" err="1">
                <a:solidFill>
                  <a:schemeClr val="tx1"/>
                </a:solidFill>
                <a:latin typeface="+mn-lt"/>
                <a:ea typeface="+mn-ea"/>
                <a:cs typeface="+mn-cs"/>
              </a:rPr>
              <a:t>Nicotinamide</a:t>
            </a:r>
            <a:r>
              <a:rPr lang="en-US" sz="1200" b="0" i="0" u="none" strike="noStrike" kern="1200" baseline="0" dirty="0">
                <a:solidFill>
                  <a:schemeClr val="tx1"/>
                </a:solidFill>
                <a:latin typeface="+mn-lt"/>
                <a:ea typeface="+mn-ea"/>
                <a:cs typeface="+mn-cs"/>
              </a:rPr>
              <a:t> adenine dinucleotide (NAD</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nicotinamide</a:t>
            </a:r>
            <a:r>
              <a:rPr lang="en-US" sz="1200" b="0" i="0" u="none" strike="noStrike" kern="1200" baseline="0" dirty="0">
                <a:solidFill>
                  <a:schemeClr val="tx1"/>
                </a:solidFill>
                <a:latin typeface="+mn-lt"/>
                <a:ea typeface="+mn-ea"/>
                <a:cs typeface="+mn-cs"/>
              </a:rPr>
              <a:t> adenine dinucleotide phosphate (NADP</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are prominent carriers of high-energy electrons. </a:t>
            </a:r>
            <a:r>
              <a:rPr lang="nl-NL" sz="1200" b="0" i="0" u="none" strike="noStrike" kern="1200" baseline="0" dirty="0">
                <a:solidFill>
                  <a:schemeClr val="tx1"/>
                </a:solidFill>
                <a:latin typeface="+mn-lt"/>
                <a:ea typeface="+mn-ea"/>
                <a:cs typeface="+mn-cs"/>
              </a:rPr>
              <a:t>In NAD</a:t>
            </a:r>
            <a:r>
              <a:rPr lang="nl-NL" sz="1200" b="0" i="0" u="none" strike="noStrike" kern="1200" baseline="30000" dirty="0">
                <a:solidFill>
                  <a:schemeClr val="tx1"/>
                </a:solidFill>
                <a:latin typeface="+mn-lt"/>
                <a:ea typeface="+mn-ea"/>
                <a:cs typeface="+mn-cs"/>
              </a:rPr>
              <a:t>+</a:t>
            </a:r>
            <a:r>
              <a:rPr lang="nl-NL" sz="1200" b="0" i="0" u="none" strike="noStrike" kern="1200" baseline="0" dirty="0">
                <a:solidFill>
                  <a:schemeClr val="tx1"/>
                </a:solidFill>
                <a:latin typeface="+mn-lt"/>
                <a:ea typeface="+mn-ea"/>
                <a:cs typeface="+mn-cs"/>
              </a:rPr>
              <a:t>, R = H; in NADP</a:t>
            </a:r>
            <a:r>
              <a:rPr lang="nl-NL" sz="1200" b="0" i="0" u="none" strike="noStrike" kern="1200" baseline="30000" dirty="0">
                <a:solidFill>
                  <a:schemeClr val="tx1"/>
                </a:solidFill>
                <a:latin typeface="+mn-lt"/>
                <a:ea typeface="+mn-ea"/>
                <a:cs typeface="+mn-cs"/>
              </a:rPr>
              <a:t>+</a:t>
            </a:r>
            <a:r>
              <a:rPr lang="nl-NL" sz="1200" b="0" i="0" u="none" strike="noStrike" kern="1200" baseline="0" dirty="0">
                <a:solidFill>
                  <a:schemeClr val="tx1"/>
                </a:solidFill>
                <a:latin typeface="+mn-lt"/>
                <a:ea typeface="+mn-ea"/>
                <a:cs typeface="+mn-cs"/>
              </a:rPr>
              <a:t>, R = PO</a:t>
            </a:r>
            <a:r>
              <a:rPr lang="nl-NL" sz="1200" b="0" i="0" u="none" strike="noStrike" kern="1200" baseline="-25000" dirty="0">
                <a:solidFill>
                  <a:schemeClr val="tx1"/>
                </a:solidFill>
                <a:latin typeface="+mn-lt"/>
                <a:ea typeface="+mn-ea"/>
                <a:cs typeface="+mn-cs"/>
              </a:rPr>
              <a:t>3</a:t>
            </a:r>
            <a:r>
              <a:rPr lang="nl-NL" sz="1200" b="0" i="0" u="none" strike="noStrike" kern="1200" baseline="30000" dirty="0">
                <a:solidFill>
                  <a:schemeClr val="tx1"/>
                </a:solidFill>
                <a:latin typeface="+mn-lt"/>
                <a:ea typeface="+mn-ea"/>
                <a:cs typeface="+mn-cs"/>
              </a:rPr>
              <a:t>2−</a:t>
            </a:r>
            <a:r>
              <a:rPr lang="nl-NL" sz="1200" b="0" i="0" u="none" strike="noStrike" kern="1200" baseline="0" dirty="0">
                <a:solidFill>
                  <a:schemeClr val="tx1"/>
                </a:solidFill>
                <a:latin typeface="+mn-lt"/>
                <a:ea typeface="+mn-ea"/>
                <a:cs typeface="+mn-cs"/>
              </a:rPr>
              <a: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15.14 Structure of the oxidized form of </a:t>
            </a:r>
            <a:r>
              <a:rPr lang="en-US" sz="1200" b="1" i="0" u="none" strike="noStrike" kern="1200" baseline="0" dirty="0" err="1">
                <a:solidFill>
                  <a:schemeClr val="tx1"/>
                </a:solidFill>
                <a:latin typeface="+mn-lt"/>
                <a:ea typeface="+mn-ea"/>
                <a:cs typeface="+mn-cs"/>
              </a:rPr>
              <a:t>flavin</a:t>
            </a:r>
            <a:r>
              <a:rPr lang="en-US" sz="1200" b="1" i="0" u="none" strike="noStrike" kern="1200" baseline="0" dirty="0">
                <a:solidFill>
                  <a:schemeClr val="tx1"/>
                </a:solidFill>
                <a:latin typeface="+mn-lt"/>
                <a:ea typeface="+mn-ea"/>
                <a:cs typeface="+mn-cs"/>
              </a:rPr>
              <a:t> adenine dinucleotide (FAD).</a:t>
            </a:r>
            <a:r>
              <a:rPr lang="en-US" sz="1200" b="0" i="0" u="none" strike="noStrike" kern="1200" baseline="0" dirty="0">
                <a:solidFill>
                  <a:schemeClr val="tx1"/>
                </a:solidFill>
                <a:latin typeface="+mn-lt"/>
                <a:ea typeface="+mn-ea"/>
                <a:cs typeface="+mn-cs"/>
              </a:rPr>
              <a:t> This electron carrier consists of a </a:t>
            </a:r>
            <a:r>
              <a:rPr lang="en-US" sz="1200" b="0" i="0" u="none" strike="noStrike" kern="1200" baseline="0" dirty="0" err="1">
                <a:solidFill>
                  <a:schemeClr val="tx1"/>
                </a:solidFill>
                <a:latin typeface="+mn-lt"/>
                <a:ea typeface="+mn-ea"/>
                <a:cs typeface="+mn-cs"/>
              </a:rPr>
              <a:t>flavin</a:t>
            </a:r>
            <a:r>
              <a:rPr lang="en-US" sz="1200" b="0" i="0" u="none" strike="noStrike" kern="1200" baseline="0" dirty="0">
                <a:solidFill>
                  <a:schemeClr val="tx1"/>
                </a:solidFill>
                <a:latin typeface="+mn-lt"/>
                <a:ea typeface="+mn-ea"/>
                <a:cs typeface="+mn-cs"/>
              </a:rPr>
              <a:t> mononucleotide (FMN) unit (shown in blue) and an AMP unit (shown in black).</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15.15 Structures of the reactive components of FAD and FADH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electrons and protons are carried by the </a:t>
            </a:r>
            <a:r>
              <a:rPr lang="en-US" sz="1200" b="0" i="0" u="none" strike="noStrike" kern="1200" baseline="0" dirty="0" err="1">
                <a:solidFill>
                  <a:schemeClr val="tx1"/>
                </a:solidFill>
                <a:latin typeface="+mn-lt"/>
                <a:ea typeface="+mn-ea"/>
                <a:cs typeface="+mn-cs"/>
              </a:rPr>
              <a:t>isoalloxazine</a:t>
            </a:r>
            <a:r>
              <a:rPr lang="en-US" sz="1200" b="0" i="0" u="none" strike="noStrike" kern="1200" baseline="0" dirty="0">
                <a:solidFill>
                  <a:schemeClr val="tx1"/>
                </a:solidFill>
                <a:latin typeface="+mn-lt"/>
                <a:ea typeface="+mn-ea"/>
                <a:cs typeface="+mn-cs"/>
              </a:rPr>
              <a:t> ring component of FAD and FADH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infinite number of books can be written with only a limited number of letters, 26 in the case of English. Likewise, the complex biochemistry of a cell—intermediary metabolism—is constructed from a limited number of recurring motifs, reactions, and molecules. One role of intermediary metabolism is the conversion of environmental energy into the cellular energy currency, ATP, represented by the model at the right. [(Left) Helmut Meyer </a:t>
            </a:r>
            <a:r>
              <a:rPr lang="en-US" sz="1200" kern="1200" dirty="0" err="1">
                <a:solidFill>
                  <a:schemeClr val="tx1"/>
                </a:solidFill>
                <a:effectLst/>
                <a:latin typeface="+mn-lt"/>
                <a:ea typeface="+mn-ea"/>
                <a:cs typeface="+mn-cs"/>
              </a:rPr>
              <a:t>zur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Capellen</a:t>
            </a:r>
            <a:r>
              <a:rPr lang="en-US" sz="1200" kern="1200" dirty="0">
                <a:solidFill>
                  <a:schemeClr val="tx1"/>
                </a:solidFill>
                <a:effectLst/>
                <a:latin typeface="+mn-lt"/>
                <a:ea typeface="+mn-ea"/>
                <a:cs typeface="+mn-cs"/>
              </a:rPr>
              <a:t>/Getty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ea typeface="ＭＳ Ｐゴシック" charset="0"/>
                <a:cs typeface="ＭＳ Ｐゴシック" charset="0"/>
              </a:rPr>
              <a:t>FIGURE15.16 Structure of coenzyme A (CoA-SH).</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182586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1075157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1075157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15.17 Structures of some of the B vitamins.</a:t>
            </a:r>
            <a:r>
              <a:rPr lang="en-US" sz="1200" b="0" i="0" u="none" strike="noStrike" kern="1200" baseline="0" dirty="0">
                <a:solidFill>
                  <a:schemeClr val="tx1"/>
                </a:solidFill>
                <a:latin typeface="+mn-lt"/>
                <a:ea typeface="+mn-ea"/>
                <a:cs typeface="+mn-cs"/>
              </a:rPr>
              <a:t> These vitamins are often referred to as water-soluble vitamins because of the ease with which they dissolve in water.</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107515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1075157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15.18 Structures of some vitamins that do not function as coenzymes. </a:t>
            </a:r>
            <a:r>
              <a:rPr lang="en-US" sz="1200" b="0" i="0" u="none" strike="noStrike" kern="1200" baseline="0" dirty="0">
                <a:solidFill>
                  <a:schemeClr val="tx1"/>
                </a:solidFill>
                <a:latin typeface="+mn-lt"/>
                <a:ea typeface="+mn-ea"/>
                <a:cs typeface="+mn-cs"/>
              </a:rPr>
              <a:t>These vitamins are often called the fat-soluble vitamins because of their hydrophobic nature.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107515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3559751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3559751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3559751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355975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15.1 Glucose metabolism. </a:t>
            </a:r>
            <a:r>
              <a:rPr lang="en-US" sz="1200" b="0" i="0" u="none" strike="noStrike" kern="1200" baseline="0" dirty="0">
                <a:solidFill>
                  <a:schemeClr val="tx1"/>
                </a:solidFill>
                <a:latin typeface="+mn-lt"/>
                <a:ea typeface="+mn-ea"/>
                <a:cs typeface="+mn-cs"/>
              </a:rPr>
              <a:t>Glucose is metabolized to pyruvate in 10 linked reactions. Under anaerobic conditions, pyruvate is metabolized to lactate and, under aerobic conditions, to acetyl CoA. The glucose-derived carbons of acetyl CoA are subsequently oxidized to CO</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15.19 Homeostasis. </a:t>
            </a:r>
            <a:r>
              <a:rPr lang="en-US" sz="1200" b="0" i="0" u="none" strike="noStrike" kern="1200" baseline="0" dirty="0">
                <a:solidFill>
                  <a:schemeClr val="tx1"/>
                </a:solidFill>
                <a:latin typeface="+mn-lt"/>
                <a:ea typeface="+mn-ea"/>
                <a:cs typeface="+mn-cs"/>
              </a:rPr>
              <a:t>Maintaining a constant cellular environment requires complex metabolic regulation that coordinates the use of nutrient pools. [Information from D. U. </a:t>
            </a:r>
            <a:r>
              <a:rPr lang="en-US" sz="1200" b="0" i="0" u="none" strike="noStrike" kern="1200" baseline="0" dirty="0" err="1">
                <a:solidFill>
                  <a:schemeClr val="tx1"/>
                </a:solidFill>
                <a:latin typeface="+mn-lt"/>
                <a:ea typeface="+mn-ea"/>
                <a:cs typeface="+mn-cs"/>
              </a:rPr>
              <a:t>Silverthorn</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Human Physiology: An Integrated Approach</a:t>
            </a:r>
            <a:r>
              <a:rPr lang="en-US" sz="1200" b="0" i="0" u="none" strike="noStrike" kern="1200" baseline="0" dirty="0">
                <a:solidFill>
                  <a:schemeClr val="tx1"/>
                </a:solidFill>
                <a:latin typeface="+mn-lt"/>
                <a:ea typeface="+mn-ea"/>
                <a:cs typeface="+mn-cs"/>
              </a:rPr>
              <a:t>, 3rd ed. (Pearson, 2004), Figure 22-2.]</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3814995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15.20 Energy charge regulates metabolism.</a:t>
            </a:r>
            <a:r>
              <a:rPr lang="en-US" sz="1200" b="0" i="0" u="none" strike="noStrike" kern="1200" baseline="0" dirty="0">
                <a:solidFill>
                  <a:schemeClr val="tx1"/>
                </a:solidFill>
                <a:latin typeface="+mn-lt"/>
                <a:ea typeface="+mn-ea"/>
                <a:cs typeface="+mn-cs"/>
              </a:rPr>
              <a:t> When the energy charge is high, ATP inhibits the relative rates of a typical ATP-generating (catabolic) pathway and stimulates the typical ATP-utilizing (anabolic) pathway.</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63</a:t>
            </a:fld>
            <a:endParaRPr lang="en-US" dirty="0"/>
          </a:p>
        </p:txBody>
      </p:sp>
    </p:spTree>
    <p:extLst>
      <p:ext uri="{BB962C8B-B14F-4D97-AF65-F5344CB8AC3E}">
        <p14:creationId xmlns:p14="http://schemas.microsoft.com/office/powerpoint/2010/main" val="381499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15.2 Metabolic pathways. </a:t>
            </a:r>
            <a:r>
              <a:rPr lang="en-US" sz="1200" b="0" i="0" u="none" strike="noStrike" kern="1200" baseline="0" dirty="0">
                <a:solidFill>
                  <a:schemeClr val="tx1"/>
                </a:solidFill>
                <a:latin typeface="+mn-lt"/>
                <a:ea typeface="+mn-ea"/>
                <a:cs typeface="+mn-cs"/>
              </a:rPr>
              <a:t>Each node represents a specific metabolite. [From the Kyoto Encyclopedia of Genes and Genomes (www.genome.ad.jp/kegg).]</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15.3 Structures of ATP, ADP, and AMP. </a:t>
            </a:r>
            <a:r>
              <a:rPr lang="en-US" sz="1200" b="0" i="0" u="none" strike="noStrike" kern="1200" baseline="0" dirty="0">
                <a:solidFill>
                  <a:schemeClr val="tx1"/>
                </a:solidFill>
                <a:latin typeface="+mn-lt"/>
                <a:ea typeface="+mn-ea"/>
                <a:cs typeface="+mn-cs"/>
              </a:rPr>
              <a:t>These </a:t>
            </a:r>
            <a:r>
              <a:rPr lang="en-US" sz="1200" b="0" i="0" u="none" strike="noStrike" kern="1200" baseline="0" dirty="0" err="1">
                <a:solidFill>
                  <a:schemeClr val="tx1"/>
                </a:solidFill>
                <a:latin typeface="+mn-lt"/>
                <a:ea typeface="+mn-ea"/>
                <a:cs typeface="+mn-cs"/>
              </a:rPr>
              <a:t>adenylates</a:t>
            </a:r>
            <a:r>
              <a:rPr lang="en-US" sz="1200" b="0" i="0" u="none" strike="noStrike" kern="1200" baseline="0" dirty="0">
                <a:solidFill>
                  <a:schemeClr val="tx1"/>
                </a:solidFill>
                <a:latin typeface="+mn-lt"/>
                <a:ea typeface="+mn-ea"/>
                <a:cs typeface="+mn-cs"/>
              </a:rPr>
              <a:t> consist of adenine (blue), a ribose (black), and a tri-, di-, or monophosphate unit (red). The innermost phosphorus atom of ATP is designated P</a:t>
            </a:r>
            <a:r>
              <a:rPr lang="en-US" sz="1200" b="0" i="0" u="none" strike="noStrike" kern="1200" baseline="-25000" dirty="0">
                <a:solidFill>
                  <a:schemeClr val="tx1"/>
                </a:solidFill>
                <a:latin typeface="+mn-lt"/>
                <a:ea typeface="+mn-ea"/>
                <a:cs typeface="+mn-cs"/>
              </a:rPr>
              <a:t>α</a:t>
            </a:r>
            <a:r>
              <a:rPr lang="en-US" sz="1200" b="0" i="0" u="none" strike="noStrike" kern="1200" baseline="0" dirty="0">
                <a:solidFill>
                  <a:schemeClr val="tx1"/>
                </a:solidFill>
                <a:latin typeface="+mn-lt"/>
                <a:ea typeface="+mn-ea"/>
                <a:cs typeface="+mn-cs"/>
              </a:rPr>
              <a:t>, the middle one P</a:t>
            </a:r>
            <a:r>
              <a:rPr lang="en-US" sz="1200" b="0" i="0" u="none" strike="noStrike" kern="1200" baseline="-25000" dirty="0">
                <a:solidFill>
                  <a:schemeClr val="tx1"/>
                </a:solidFill>
                <a:latin typeface="+mn-lt"/>
                <a:ea typeface="+mn-ea"/>
                <a:cs typeface="+mn-cs"/>
              </a:rPr>
              <a:t>β</a:t>
            </a:r>
            <a:r>
              <a:rPr lang="en-US" sz="1200" b="0" i="0" u="none" strike="noStrike" kern="1200" baseline="0" dirty="0">
                <a:solidFill>
                  <a:schemeClr val="tx1"/>
                </a:solidFill>
                <a:latin typeface="+mn-lt"/>
                <a:ea typeface="+mn-ea"/>
                <a:cs typeface="+mn-cs"/>
              </a:rPr>
              <a:t>, and the outermost one </a:t>
            </a:r>
            <a:r>
              <a:rPr lang="en-US" sz="1200" b="0" i="0"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γ</a:t>
            </a:r>
            <a:r>
              <a:rPr lang="en-US" sz="1200" b="0" i="0" u="none" strike="noStrike" kern="1200" baseline="0" dirty="0">
                <a:solidFill>
                  <a:schemeClr val="tx1"/>
                </a:solidFill>
                <a:latin typeface="+mn-lt"/>
                <a:ea typeface="+mn-ea"/>
                <a:cs typeface="+mn-cs"/>
              </a:rPr>
              <a: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15.4 Resonance structures of orthophosphate.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19</a:t>
            </a:fld>
            <a:endParaRPr lang="en-US" dirty="0"/>
          </a:p>
        </p:txBody>
      </p:sp>
    </p:spTree>
    <p:extLst>
      <p:ext uri="{BB962C8B-B14F-4D97-AF65-F5344CB8AC3E}">
        <p14:creationId xmlns:p14="http://schemas.microsoft.com/office/powerpoint/2010/main" val="383028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15.5 Improbable resonance structure. </a:t>
            </a:r>
            <a:r>
              <a:rPr lang="en-US" sz="1200" b="0" i="0" u="none" strike="noStrike" kern="1200" baseline="0" dirty="0">
                <a:solidFill>
                  <a:schemeClr val="tx1"/>
                </a:solidFill>
                <a:latin typeface="+mn-lt"/>
                <a:ea typeface="+mn-ea"/>
                <a:cs typeface="+mn-cs"/>
              </a:rPr>
              <a:t>The structure contributes little to the terminal part of ATP, because two positive charges are placed adjacent to each other.</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383028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15.6 Compounds with high </a:t>
            </a:r>
            <a:r>
              <a:rPr lang="en-US" sz="1200" b="1" i="0" u="none" strike="noStrike" kern="1200" baseline="0" dirty="0" err="1">
                <a:solidFill>
                  <a:schemeClr val="tx1"/>
                </a:solidFill>
                <a:latin typeface="+mn-lt"/>
                <a:ea typeface="+mn-ea"/>
                <a:cs typeface="+mn-cs"/>
              </a:rPr>
              <a:t>phosphoryl</a:t>
            </a:r>
            <a:r>
              <a:rPr lang="en-US" sz="1200" b="1" i="0" u="none" strike="noStrike" kern="1200" baseline="0" dirty="0">
                <a:solidFill>
                  <a:schemeClr val="tx1"/>
                </a:solidFill>
                <a:latin typeface="+mn-lt"/>
                <a:ea typeface="+mn-ea"/>
                <a:cs typeface="+mn-cs"/>
              </a:rPr>
              <a:t>-transfer potential.</a:t>
            </a:r>
            <a:r>
              <a:rPr lang="en-US" sz="1200" b="0" i="0" u="none" strike="noStrike" kern="1200" baseline="0" dirty="0">
                <a:solidFill>
                  <a:schemeClr val="tx1"/>
                </a:solidFill>
                <a:latin typeface="+mn-lt"/>
                <a:ea typeface="+mn-ea"/>
                <a:cs typeface="+mn-cs"/>
              </a:rPr>
              <a:t> The role of ATP as the cellular energy currency is illustrated by its relation to other phosphorylated compounds. ATP has a </a:t>
            </a:r>
            <a:r>
              <a:rPr lang="en-US" sz="1200" b="0" i="0" u="none" strike="noStrike" kern="1200" baseline="0" dirty="0" err="1">
                <a:solidFill>
                  <a:schemeClr val="tx1"/>
                </a:solidFill>
                <a:latin typeface="+mn-lt"/>
                <a:ea typeface="+mn-ea"/>
                <a:cs typeface="+mn-cs"/>
              </a:rPr>
              <a:t>phosphoryl</a:t>
            </a:r>
            <a:r>
              <a:rPr lang="en-US" sz="1200" b="0" i="0" u="none" strike="noStrike" kern="1200" baseline="0" dirty="0">
                <a:solidFill>
                  <a:schemeClr val="tx1"/>
                </a:solidFill>
                <a:latin typeface="+mn-lt"/>
                <a:ea typeface="+mn-ea"/>
                <a:cs typeface="+mn-cs"/>
              </a:rPr>
              <a:t>-transfer potential that is intermediate among the biologically important phosphorylated molecules. High-</a:t>
            </a:r>
            <a:r>
              <a:rPr lang="en-US" sz="1200" b="0" i="0" u="none" strike="noStrike" kern="1200" baseline="0" dirty="0" err="1">
                <a:solidFill>
                  <a:schemeClr val="tx1"/>
                </a:solidFill>
                <a:latin typeface="+mn-lt"/>
                <a:ea typeface="+mn-ea"/>
                <a:cs typeface="+mn-cs"/>
              </a:rPr>
              <a:t>phosphoryl</a:t>
            </a:r>
            <a:r>
              <a:rPr lang="en-US" sz="1200" b="0" i="0" u="none" strike="noStrike" kern="1200" baseline="0" dirty="0">
                <a:solidFill>
                  <a:schemeClr val="tx1"/>
                </a:solidFill>
                <a:latin typeface="+mn-lt"/>
                <a:ea typeface="+mn-ea"/>
                <a:cs typeface="+mn-cs"/>
              </a:rPr>
              <a:t>-transfer-potential compounds (1,3-BPG, PEP, and </a:t>
            </a:r>
            <a:r>
              <a:rPr lang="en-US" sz="1200" b="0" i="0" u="none" strike="noStrike" kern="1200" baseline="0" dirty="0" err="1">
                <a:solidFill>
                  <a:schemeClr val="tx1"/>
                </a:solidFill>
                <a:latin typeface="+mn-lt"/>
                <a:ea typeface="+mn-ea"/>
                <a:cs typeface="+mn-cs"/>
              </a:rPr>
              <a:t>creatine</a:t>
            </a:r>
            <a:r>
              <a:rPr lang="en-US" sz="1200" b="0" i="0" u="none" strike="noStrike" kern="1200" baseline="0" dirty="0">
                <a:solidFill>
                  <a:schemeClr val="tx1"/>
                </a:solidFill>
                <a:latin typeface="+mn-lt"/>
                <a:ea typeface="+mn-ea"/>
                <a:cs typeface="+mn-cs"/>
              </a:rPr>
              <a:t> phosphate) derived from the metabolism of fuel molecules are used to power ATP synthesis. In turn, ATP donates a </a:t>
            </a:r>
            <a:r>
              <a:rPr lang="en-US" sz="1200" b="0" i="0" u="none" strike="noStrike" kern="1200" baseline="0" dirty="0" err="1">
                <a:solidFill>
                  <a:schemeClr val="tx1"/>
                </a:solidFill>
                <a:latin typeface="+mn-lt"/>
                <a:ea typeface="+mn-ea"/>
                <a:cs typeface="+mn-cs"/>
              </a:rPr>
              <a:t>phosphoryl</a:t>
            </a:r>
            <a:r>
              <a:rPr lang="en-US" sz="1200" b="0" i="0" u="none" strike="noStrike" kern="1200" baseline="0" dirty="0">
                <a:solidFill>
                  <a:schemeClr val="tx1"/>
                </a:solidFill>
                <a:latin typeface="+mn-lt"/>
                <a:ea typeface="+mn-ea"/>
                <a:cs typeface="+mn-cs"/>
              </a:rPr>
              <a:t> group to other biomolecules to facilitate their metabolism. [Data from D. L. Nelson and M. M. Cox, </a:t>
            </a:r>
            <a:r>
              <a:rPr lang="en-US" sz="1200" b="0" i="1" u="none" strike="noStrike" kern="1200" baseline="0" dirty="0" err="1">
                <a:solidFill>
                  <a:schemeClr val="tx1"/>
                </a:solidFill>
                <a:latin typeface="+mn-lt"/>
                <a:ea typeface="+mn-ea"/>
                <a:cs typeface="+mn-cs"/>
              </a:rPr>
              <a:t>Lehninger</a:t>
            </a:r>
            <a:r>
              <a:rPr lang="en-US" sz="1200" b="0" i="1" u="none" strike="noStrike" kern="1200" baseline="0" dirty="0">
                <a:solidFill>
                  <a:schemeClr val="tx1"/>
                </a:solidFill>
                <a:latin typeface="+mn-lt"/>
                <a:ea typeface="+mn-ea"/>
                <a:cs typeface="+mn-cs"/>
              </a:rPr>
              <a:t> Principles of Biochemistry</a:t>
            </a:r>
            <a:r>
              <a:rPr lang="en-US" sz="1200" b="0" i="0" u="none" strike="noStrike" kern="1200" baseline="0" dirty="0">
                <a:solidFill>
                  <a:schemeClr val="tx1"/>
                </a:solidFill>
                <a:latin typeface="+mn-lt"/>
                <a:ea typeface="+mn-ea"/>
                <a:cs typeface="+mn-cs"/>
              </a:rPr>
              <a:t>, 5th ed. (W. H. Freeman and Company, 2009), Fig. 13-19.]</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121116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lvl1pPr>
              <a:defRPr>
                <a:latin typeface="Arial" pitchFamily="34" charset="0"/>
                <a:cs typeface="Arial" pitchFamily="34" charset="0"/>
              </a:defRPr>
            </a:lvl1pPr>
          </a:lstStyle>
          <a:p>
            <a:endParaRPr lang="en-US" dirty="0"/>
          </a:p>
        </p:txBody>
      </p:sp>
      <p:sp>
        <p:nvSpPr>
          <p:cNvPr id="10" name="Picture Placeholder 9"/>
          <p:cNvSpPr>
            <a:spLocks noGrp="1"/>
          </p:cNvSpPr>
          <p:nvPr>
            <p:ph type="pic" sz="quarter" idx="14"/>
          </p:nvPr>
        </p:nvSpPr>
        <p:spPr>
          <a:xfrm>
            <a:off x="4505325" y="3590925"/>
            <a:ext cx="4087813" cy="806450"/>
          </a:xfrm>
        </p:spPr>
        <p:txBody>
          <a:bodyPr/>
          <a:lstStyle>
            <a:lvl1pPr>
              <a:defRPr>
                <a:latin typeface="Arial" pitchFamily="34" charset="0"/>
                <a:cs typeface="Arial" pitchFamily="34" charset="0"/>
              </a:defRPr>
            </a:lvl1pPr>
          </a:lstStyle>
          <a:p>
            <a:endParaRPr lang="en-US" dirty="0"/>
          </a:p>
        </p:txBody>
      </p:sp>
      <p:sp>
        <p:nvSpPr>
          <p:cNvPr id="12" name="Table Placeholder 11"/>
          <p:cNvSpPr>
            <a:spLocks noGrp="1"/>
          </p:cNvSpPr>
          <p:nvPr>
            <p:ph type="tbl" sz="quarter" idx="15"/>
          </p:nvPr>
        </p:nvSpPr>
        <p:spPr>
          <a:xfrm>
            <a:off x="2138363" y="4572281"/>
            <a:ext cx="3979862" cy="739775"/>
          </a:xfrm>
        </p:spPr>
        <p:txBody>
          <a:bodyPr/>
          <a:lstStyle>
            <a:lvl1pPr>
              <a:defRPr>
                <a:latin typeface="Arial" pitchFamily="34" charset="0"/>
                <a:cs typeface="Arial" pitchFamily="34" charset="0"/>
              </a:defRPr>
            </a:lvl1pPr>
          </a:lstStyle>
          <a:p>
            <a:endParaRPr lang="en-US" dirty="0"/>
          </a:p>
        </p:txBody>
      </p:sp>
      <p:sp>
        <p:nvSpPr>
          <p:cNvPr id="14" name="Content Placeholder 13"/>
          <p:cNvSpPr>
            <a:spLocks noGrp="1"/>
          </p:cNvSpPr>
          <p:nvPr>
            <p:ph sz="quarter" idx="16"/>
          </p:nvPr>
        </p:nvSpPr>
        <p:spPr>
          <a:xfrm>
            <a:off x="457200" y="4613556"/>
            <a:ext cx="8229600" cy="698500"/>
          </a:xfrm>
        </p:spPr>
        <p:txBody>
          <a:bodyPr/>
          <a:lstStyle>
            <a:lvl1pPr>
              <a:defRPr>
                <a:latin typeface="Arial" pitchFamily="34" charset="0"/>
                <a:cs typeface="Arial" pitchFamily="34" charset="0"/>
              </a:defRPr>
            </a:lvl1pPr>
            <a:lvl2pPr>
              <a:defRPr/>
            </a:lvl2pPr>
            <a:lvl3pPr>
              <a:defRPr>
                <a:latin typeface="Arial" pitchFamily="34" charset="0"/>
                <a:cs typeface="Arial" pitchFamily="34" charset="0"/>
              </a:defRPr>
            </a:lvl3pPr>
            <a:lvl4pPr>
              <a:defRPr/>
            </a:lvl4pPr>
            <a:lvl5pPr>
              <a:defRPr/>
            </a:lvl5pPr>
          </a:lstStyle>
          <a:p>
            <a:pPr lvl="0"/>
            <a:endParaRPr lang="en-US" dirty="0"/>
          </a:p>
        </p:txBody>
      </p:sp>
      <p:sp>
        <p:nvSpPr>
          <p:cNvPr id="9" name="Picture Placeholder 8"/>
          <p:cNvSpPr>
            <a:spLocks noGrp="1"/>
          </p:cNvSpPr>
          <p:nvPr>
            <p:ph type="pic" sz="quarter" idx="17"/>
          </p:nvPr>
        </p:nvSpPr>
        <p:spPr>
          <a:xfrm>
            <a:off x="6797675" y="4770438"/>
            <a:ext cx="1889125" cy="703262"/>
          </a:xfrm>
        </p:spPr>
        <p:txBody>
          <a:bodyPr/>
          <a:lstStyle>
            <a:lvl1pPr>
              <a:defRPr>
                <a:latin typeface="Arial" pitchFamily="34" charset="0"/>
                <a:cs typeface="Arial" pitchFamily="34" charset="0"/>
              </a:defRPr>
            </a:lvl1pPr>
          </a:lstStyle>
          <a:p>
            <a:endParaRPr lang="en-US" dirty="0"/>
          </a:p>
        </p:txBody>
      </p:sp>
      <p:sp>
        <p:nvSpPr>
          <p:cNvPr id="13" name="Content Placeholder 12"/>
          <p:cNvSpPr>
            <a:spLocks noGrp="1"/>
          </p:cNvSpPr>
          <p:nvPr>
            <p:ph sz="quarter" idx="18"/>
          </p:nvPr>
        </p:nvSpPr>
        <p:spPr>
          <a:xfrm>
            <a:off x="464036" y="5565570"/>
            <a:ext cx="8056558" cy="67151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34437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829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2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790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14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6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57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089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8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709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85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5328204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15</a:t>
            </a:r>
            <a:endParaRPr lang="en-US" altLang="en-US" sz="3600" b="1" dirty="0" smtClean="0">
              <a:solidFill>
                <a:srgbClr val="843C0C"/>
              </a:solidFill>
            </a:endParaRPr>
          </a:p>
          <a:p>
            <a:pPr defTabSz="914400">
              <a:buFontTx/>
              <a:buNone/>
            </a:pPr>
            <a:r>
              <a:rPr lang="en-US" altLang="en-US" sz="2800" b="1" dirty="0" smtClean="0">
                <a:solidFill>
                  <a:srgbClr val="843C0C"/>
                </a:solidFill>
              </a:rPr>
              <a:t>Metabolism: Basic Concepts and Design</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581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rPr>
              <a:t>Reaction </a:t>
            </a:r>
            <a:r>
              <a:rPr lang="en-US" dirty="0" smtClean="0">
                <a:solidFill>
                  <a:srgbClr val="843C0C"/>
                </a:solidFill>
              </a:rPr>
              <a:t>Thermodynamics</a:t>
            </a:r>
            <a:endParaRPr lang="en-US" dirty="0">
              <a:solidFill>
                <a:srgbClr val="843C0C"/>
              </a:solidFill>
            </a:endParaRPr>
          </a:p>
        </p:txBody>
      </p:sp>
      <p:sp>
        <p:nvSpPr>
          <p:cNvPr id="3" name="Content Placeholder 2"/>
          <p:cNvSpPr>
            <a:spLocks noGrp="1"/>
          </p:cNvSpPr>
          <p:nvPr>
            <p:ph idx="1"/>
          </p:nvPr>
        </p:nvSpPr>
        <p:spPr/>
        <p:txBody>
          <a:bodyPr>
            <a:normAutofit/>
          </a:bodyPr>
          <a:lstStyle/>
          <a:p>
            <a:r>
              <a:rPr lang="en-US" dirty="0"/>
              <a:t>A reaction can occur spontaneously only if ∆G, the change in free energy, is negative.</a:t>
            </a:r>
          </a:p>
          <a:p>
            <a:r>
              <a:rPr lang="en-US" dirty="0"/>
              <a:t>∆G for the formation of products C and D from substrates A and B is given by </a:t>
            </a:r>
          </a:p>
        </p:txBody>
      </p:sp>
      <p:pic>
        <p:nvPicPr>
          <p:cNvPr id="8" name="Picture Placeholder 7" descr="A mathematical equation used to calculate change in Gibbs free energy under non-standard conditions. The change in Gibbs free energy (delta uppercase G) equals the standard change in Gibbs free energy (delta uppercase G naught prime) plus ideal gas constant (uppercase R) times temperature (uppercase T) times the natural log (lowercase L N) times the ratio of the product of the concentration of the products, over the product of the concentration of reactants (uppercase C in brackets times uppercase D in brackets over uppercase A in brackets times uppercase B in brackets)."/>
          <p:cNvPicPr>
            <a:picLocks noGrp="1" noChangeAspect="1"/>
          </p:cNvPicPr>
          <p:nvPr>
            <p:ph type="pic" sz="quarter" idx="13"/>
          </p:nvPr>
        </p:nvPicPr>
        <p:blipFill>
          <a:blip r:embed="rId2"/>
          <a:srcRect t="8725" b="8725"/>
          <a:stretch>
            <a:fillRect/>
          </a:stretch>
        </p:blipFill>
        <p:spPr>
          <a:xfrm>
            <a:off x="2228155" y="3509474"/>
            <a:ext cx="4073383" cy="888484"/>
          </a:xfrm>
          <a:prstGeom prst="rect">
            <a:avLst/>
          </a:prstGeom>
        </p:spPr>
      </p:pic>
      <p:sp>
        <p:nvSpPr>
          <p:cNvPr id="7" name="Content Placeholder 6"/>
          <p:cNvSpPr>
            <a:spLocks noGrp="1"/>
          </p:cNvSpPr>
          <p:nvPr>
            <p:ph sz="quarter" idx="16"/>
          </p:nvPr>
        </p:nvSpPr>
        <p:spPr>
          <a:xfrm>
            <a:off x="457200" y="4524703"/>
            <a:ext cx="8513379" cy="1647497"/>
          </a:xfrm>
        </p:spPr>
        <p:txBody>
          <a:bodyPr/>
          <a:lstStyle/>
          <a:p>
            <a:r>
              <a:rPr lang="en-US" dirty="0"/>
              <a:t>The ∆</a:t>
            </a:r>
            <a:r>
              <a:rPr lang="en-US" i="1" dirty="0"/>
              <a:t>G </a:t>
            </a:r>
            <a:r>
              <a:rPr lang="en-US" dirty="0"/>
              <a:t>of a reaction depends on the </a:t>
            </a:r>
            <a:r>
              <a:rPr lang="en-US" i="1" dirty="0"/>
              <a:t>nature </a:t>
            </a:r>
            <a:r>
              <a:rPr lang="en-US" dirty="0"/>
              <a:t>of the reactants and products (expressed by the ∆</a:t>
            </a:r>
            <a:r>
              <a:rPr lang="en-US" i="1" dirty="0"/>
              <a:t>G</a:t>
            </a:r>
            <a:r>
              <a:rPr lang="en-US" dirty="0"/>
              <a:t>°′ term, the standard free-energy change) and on their concentrations (expressed by the second term).</a:t>
            </a:r>
          </a:p>
        </p:txBody>
      </p:sp>
    </p:spTree>
    <p:extLst>
      <p:ext uri="{BB962C8B-B14F-4D97-AF65-F5344CB8AC3E}">
        <p14:creationId xmlns:p14="http://schemas.microsoft.com/office/powerpoint/2010/main" val="1579771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 </a:t>
            </a:r>
            <a:r>
              <a:rPr lang="en-US" dirty="0" smtClean="0">
                <a:solidFill>
                  <a:srgbClr val="843C0C"/>
                </a:solidFill>
              </a:rPr>
              <a:t>Thermodynamically Unfavorable Reaction Can Be Driven </a:t>
            </a:r>
            <a:r>
              <a:rPr lang="en-US" dirty="0">
                <a:solidFill>
                  <a:srgbClr val="843C0C"/>
                </a:solidFill>
              </a:rPr>
              <a:t>by a </a:t>
            </a:r>
            <a:r>
              <a:rPr lang="en-US" dirty="0" smtClean="0">
                <a:solidFill>
                  <a:srgbClr val="843C0C"/>
                </a:solidFill>
              </a:rPr>
              <a:t>Favorable Reaction</a:t>
            </a:r>
            <a:endParaRPr lang="en-US" dirty="0">
              <a:solidFill>
                <a:srgbClr val="843C0C"/>
              </a:solidFill>
            </a:endParaRPr>
          </a:p>
        </p:txBody>
      </p:sp>
      <p:sp>
        <p:nvSpPr>
          <p:cNvPr id="3" name="Content Placeholder 2"/>
          <p:cNvSpPr>
            <a:spLocks noGrp="1"/>
          </p:cNvSpPr>
          <p:nvPr>
            <p:ph idx="1"/>
          </p:nvPr>
        </p:nvSpPr>
        <p:spPr>
          <a:xfrm>
            <a:off x="457200" y="1899683"/>
            <a:ext cx="8229600" cy="2861440"/>
          </a:xfrm>
        </p:spPr>
        <p:txBody>
          <a:bodyPr>
            <a:normAutofit fontScale="85000" lnSpcReduction="10000"/>
          </a:bodyPr>
          <a:lstStyle/>
          <a:p>
            <a:pPr>
              <a:spcBef>
                <a:spcPts val="624"/>
              </a:spcBef>
              <a:spcAft>
                <a:spcPts val="1200"/>
              </a:spcAft>
            </a:pPr>
            <a:r>
              <a:rPr lang="en-US" dirty="0"/>
              <a:t>To construct a metabolic pathway, two criteria must be met:</a:t>
            </a:r>
          </a:p>
          <a:p>
            <a:pPr marL="1028700" lvl="1">
              <a:spcBef>
                <a:spcPts val="624"/>
              </a:spcBef>
              <a:spcAft>
                <a:spcPts val="1200"/>
              </a:spcAft>
              <a:buFont typeface="+mj-lt"/>
              <a:buAutoNum type="arabicPeriod"/>
            </a:pPr>
            <a:r>
              <a:rPr lang="en-US" sz="2400" dirty="0"/>
              <a:t>The individual reactions must be specific.</a:t>
            </a:r>
          </a:p>
          <a:p>
            <a:pPr marL="1028700" lvl="1">
              <a:spcBef>
                <a:spcPts val="624"/>
              </a:spcBef>
              <a:spcAft>
                <a:spcPts val="1200"/>
              </a:spcAft>
              <a:buFont typeface="+mj-lt"/>
              <a:buAutoNum type="arabicPeriod"/>
            </a:pPr>
            <a:r>
              <a:rPr lang="en-US" sz="2400" dirty="0"/>
              <a:t>The pathway in total must be thermodynamically favorable.</a:t>
            </a:r>
          </a:p>
          <a:p>
            <a:pPr>
              <a:spcBef>
                <a:spcPts val="624"/>
              </a:spcBef>
              <a:spcAft>
                <a:spcPts val="1200"/>
              </a:spcAft>
            </a:pPr>
            <a:r>
              <a:rPr lang="en-US" dirty="0"/>
              <a:t>A thermodynamically unfavorable reaction in a pathway can be made to occur by coupling it to a more favorable reaction. In the example below, the two reactions are coupled by their use of the same intermediate “B.”</a:t>
            </a:r>
          </a:p>
        </p:txBody>
      </p:sp>
      <p:pic>
        <p:nvPicPr>
          <p:cNvPr id="9" name="Picture Placeholder 8" descr="A series of 3 chemical equations with their associated standard change of Gibbs free energy listed is shown.&#10;Two chemical equations show reversible reaction in equilibrium.&#10;Row 1: A is in equilibrium with B plus C. The standard free energy change (delta uppercase G  naught prime) equals positive 21 kilojoules per mole lowercase K uppercase J lowercase M O L superscript minus 1) or negative 8 kilocalories per mol (lowercase K uppercase J lowercase M O L superscript minus 1). Row 2: The intermediate B is in equilibrium with D. The standard free energy change equals negative 34 kilojoules per mole or negative 8 kilocalories per mol. There is a horizontal line below the first two rows. The bottom row is the result of adding row 1 and row 2. The overall expression is: A is in equilibrium with C plus D. The standard free energy change equals negative 13 kilojoules per mole or negative 3 kilocalories per mo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75752" y="4776889"/>
            <a:ext cx="7804539" cy="160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260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rPr>
              <a:t>Section 15.2 </a:t>
            </a:r>
            <a:r>
              <a:rPr lang="en-US" dirty="0">
                <a:solidFill>
                  <a:srgbClr val="843C0C"/>
                </a:solidFill>
              </a:rPr>
              <a:t>ATP Is the Universal Currency of Free Energy in Biological Systems</a:t>
            </a:r>
          </a:p>
        </p:txBody>
      </p:sp>
      <p:sp>
        <p:nvSpPr>
          <p:cNvPr id="3" name="Content Placeholder 2"/>
          <p:cNvSpPr>
            <a:spLocks noGrp="1"/>
          </p:cNvSpPr>
          <p:nvPr>
            <p:ph idx="1"/>
          </p:nvPr>
        </p:nvSpPr>
        <p:spPr>
          <a:xfrm>
            <a:off x="457200" y="2057400"/>
            <a:ext cx="8229600" cy="3450265"/>
          </a:xfrm>
        </p:spPr>
        <p:txBody>
          <a:bodyPr>
            <a:normAutofit/>
          </a:bodyPr>
          <a:lstStyle/>
          <a:p>
            <a:pPr>
              <a:spcBef>
                <a:spcPts val="624"/>
              </a:spcBef>
              <a:spcAft>
                <a:spcPts val="1200"/>
              </a:spcAft>
            </a:pPr>
            <a:r>
              <a:rPr lang="en-US" dirty="0"/>
              <a:t>Energy derived from fuels or light is converted into adenosine triphosphate (ATP), the cellular energy currency.</a:t>
            </a:r>
          </a:p>
          <a:p>
            <a:pPr>
              <a:spcBef>
                <a:spcPts val="624"/>
              </a:spcBef>
              <a:spcAft>
                <a:spcPts val="1200"/>
              </a:spcAft>
            </a:pPr>
            <a:r>
              <a:rPr lang="en-US" dirty="0"/>
              <a:t>Much of the free energy that is derived from the oxidation of food molecules (primarily carbohydrates and fats) is transformed into ATP, which acts as the free-energy donor in most energy-requiring processes such as motion, active transport, and biosynthetic reactions.</a:t>
            </a:r>
          </a:p>
        </p:txBody>
      </p:sp>
    </p:spTree>
    <p:extLst>
      <p:ext uri="{BB962C8B-B14F-4D97-AF65-F5344CB8AC3E}">
        <p14:creationId xmlns:p14="http://schemas.microsoft.com/office/powerpoint/2010/main" val="388208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rPr>
              <a:t>ATP </a:t>
            </a:r>
            <a:r>
              <a:rPr lang="en-US" dirty="0" smtClean="0">
                <a:solidFill>
                  <a:srgbClr val="843C0C"/>
                </a:solidFill>
              </a:rPr>
              <a:t>Hydrolysis Is Exergonic</a:t>
            </a:r>
            <a:endParaRPr lang="en-US" dirty="0">
              <a:solidFill>
                <a:srgbClr val="843C0C"/>
              </a:solidFill>
            </a:endParaRPr>
          </a:p>
        </p:txBody>
      </p:sp>
      <p:sp>
        <p:nvSpPr>
          <p:cNvPr id="3" name="Content Placeholder 2"/>
          <p:cNvSpPr>
            <a:spLocks noGrp="1"/>
          </p:cNvSpPr>
          <p:nvPr>
            <p:ph idx="1"/>
          </p:nvPr>
        </p:nvSpPr>
        <p:spPr>
          <a:xfrm>
            <a:off x="457200" y="1600202"/>
            <a:ext cx="8229600" cy="1237592"/>
          </a:xfrm>
        </p:spPr>
        <p:txBody>
          <a:bodyPr>
            <a:normAutofit/>
          </a:bodyPr>
          <a:lstStyle/>
          <a:p>
            <a:r>
              <a:rPr lang="en-US" dirty="0"/>
              <a:t>The hydrolysis of ATP is highly exergonic because the triphosphate unit contains two </a:t>
            </a:r>
            <a:r>
              <a:rPr lang="en-US" dirty="0" err="1"/>
              <a:t>phosphoanhydride</a:t>
            </a:r>
            <a:r>
              <a:rPr lang="en-US" dirty="0"/>
              <a:t> bonds that are unstable.</a:t>
            </a:r>
          </a:p>
        </p:txBody>
      </p:sp>
      <p:pic>
        <p:nvPicPr>
          <p:cNvPr id="9" name="Picture 5" descr="Two chemical equations, with standard delta G values, show how A T P and water can react to form A D P or A M P plus phosphate. The first equation is A T P plus water  gives A D P plus inorganic phosphate &#10;(P subscript lowercase I). The standard Gibbs free energy change for the first reaction is negative 30 point 5 kilojoules per mole or negative 7 point 3 kilocalories per mole.&#10;The second equation is A T P plus water gives A M P plus pyrophosphate (P P subscript lowercase I). The standard free energy change for the second reaction is negative 45 point 6 kilojoules per mole or negative 10 point 9 kilocalories per mo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972089" y="2837794"/>
            <a:ext cx="7780248" cy="185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457200" y="4776952"/>
            <a:ext cx="8513379" cy="1395248"/>
          </a:xfrm>
        </p:spPr>
        <p:txBody>
          <a:bodyPr/>
          <a:lstStyle/>
          <a:p>
            <a:r>
              <a:rPr lang="en-US" dirty="0"/>
              <a:t>The actual ∆G</a:t>
            </a:r>
            <a:r>
              <a:rPr lang="en-US" i="1" dirty="0"/>
              <a:t> </a:t>
            </a:r>
            <a:r>
              <a:rPr lang="en-US" dirty="0"/>
              <a:t>for ATP hydrolysis under cellular conditions depends on many factors, but is approximately −50 kJ mol</a:t>
            </a:r>
            <a:r>
              <a:rPr lang="en-US" baseline="30000" dirty="0"/>
              <a:t>-1</a:t>
            </a:r>
            <a:r>
              <a:rPr lang="en-US" dirty="0"/>
              <a:t> (−12 kcal mol</a:t>
            </a:r>
            <a:r>
              <a:rPr lang="en-US" baseline="30000" dirty="0"/>
              <a:t>−1</a:t>
            </a:r>
            <a:r>
              <a:rPr lang="en-US" dirty="0"/>
              <a:t>).</a:t>
            </a:r>
          </a:p>
        </p:txBody>
      </p:sp>
    </p:spTree>
    <p:extLst>
      <p:ext uri="{BB962C8B-B14F-4D97-AF65-F5344CB8AC3E}">
        <p14:creationId xmlns:p14="http://schemas.microsoft.com/office/powerpoint/2010/main" val="1812118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rPr>
              <a:t>Structures of ATP, ADP, and AMP</a:t>
            </a:r>
          </a:p>
        </p:txBody>
      </p:sp>
      <p:pic>
        <p:nvPicPr>
          <p:cNvPr id="5" name="Picture 2" descr="A diagram shows the skeletal structures of A T P, A D P, and A M P. The skeletal formula of A T P has a ribose sugar with the following substituents: adenine is attached to the one prime carbon of the ribose ring and a triphosphate group is attached to the five prime carbon of the ribose ring. Alpha and beta phosphate carry a negative charge and the terminal group, gamma phosphate, terminal group carries a minus 2 charge. The skeletal formula of A D P has the same structure except that there is no gamma phosphate and beta phosphate carries a minus 2 charge. The skeletal formula of A M P has the same structure as A D P except that there is no beta phosphate and alpha phosphate carries a 2 minus cha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5688" y="1822034"/>
            <a:ext cx="8113106" cy="44327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90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18" y="274638"/>
            <a:ext cx="8478965" cy="1143000"/>
          </a:xfrm>
        </p:spPr>
        <p:txBody>
          <a:bodyPr>
            <a:noAutofit/>
          </a:bodyPr>
          <a:lstStyle/>
          <a:p>
            <a:r>
              <a:rPr lang="en-US" dirty="0">
                <a:solidFill>
                  <a:srgbClr val="843C0C"/>
                </a:solidFill>
              </a:rPr>
              <a:t>Some </a:t>
            </a:r>
            <a:r>
              <a:rPr lang="en-US" dirty="0" smtClean="0">
                <a:solidFill>
                  <a:srgbClr val="843C0C"/>
                </a:solidFill>
              </a:rPr>
              <a:t>Biosynthetic Reactions Are Driven </a:t>
            </a:r>
            <a:r>
              <a:rPr lang="en-US" dirty="0">
                <a:solidFill>
                  <a:srgbClr val="843C0C"/>
                </a:solidFill>
              </a:rPr>
              <a:t>by the </a:t>
            </a:r>
            <a:r>
              <a:rPr lang="en-US" dirty="0" smtClean="0">
                <a:solidFill>
                  <a:srgbClr val="843C0C"/>
                </a:solidFill>
              </a:rPr>
              <a:t>Hydrolysis </a:t>
            </a:r>
            <a:r>
              <a:rPr lang="en-US" dirty="0">
                <a:solidFill>
                  <a:srgbClr val="843C0C"/>
                </a:solidFill>
              </a:rPr>
              <a:t>of </a:t>
            </a:r>
            <a:r>
              <a:rPr lang="en-US" dirty="0" smtClean="0">
                <a:solidFill>
                  <a:srgbClr val="843C0C"/>
                </a:solidFill>
              </a:rPr>
              <a:t>Other Nucleoside Triphosphates </a:t>
            </a:r>
            <a:endParaRPr lang="en-US" dirty="0">
              <a:solidFill>
                <a:srgbClr val="843C0C"/>
              </a:solidFill>
            </a:endParaRPr>
          </a:p>
        </p:txBody>
      </p:sp>
      <p:sp>
        <p:nvSpPr>
          <p:cNvPr id="3" name="Content Placeholder 2"/>
          <p:cNvSpPr>
            <a:spLocks noGrp="1"/>
          </p:cNvSpPr>
          <p:nvPr>
            <p:ph idx="1"/>
          </p:nvPr>
        </p:nvSpPr>
        <p:spPr>
          <a:xfrm>
            <a:off x="457200" y="1899683"/>
            <a:ext cx="8229600" cy="2325476"/>
          </a:xfrm>
        </p:spPr>
        <p:txBody>
          <a:bodyPr>
            <a:normAutofit/>
          </a:bodyPr>
          <a:lstStyle/>
          <a:p>
            <a:pPr>
              <a:spcBef>
                <a:spcPts val="624"/>
              </a:spcBef>
              <a:spcAft>
                <a:spcPts val="1200"/>
              </a:spcAft>
            </a:pPr>
            <a:r>
              <a:rPr lang="en-US" dirty="0"/>
              <a:t>The ATP/ADP cycle is an important means of energy exchange in biological systems, but some reactions are driven by other NTPs–GTP, UTP, or CTP.</a:t>
            </a:r>
          </a:p>
          <a:p>
            <a:pPr>
              <a:spcBef>
                <a:spcPts val="624"/>
              </a:spcBef>
            </a:pPr>
            <a:r>
              <a:rPr lang="en-US" dirty="0"/>
              <a:t>Enzymes can catalyze the transfer of a terminal </a:t>
            </a:r>
            <a:r>
              <a:rPr lang="en-US" dirty="0" err="1"/>
              <a:t>phosphoryl</a:t>
            </a:r>
            <a:r>
              <a:rPr lang="en-US" dirty="0"/>
              <a:t> group from one nucleotide to another.</a:t>
            </a:r>
          </a:p>
        </p:txBody>
      </p:sp>
      <p:pic>
        <p:nvPicPr>
          <p:cNvPr id="6" name="Picture 6" descr="A two part equation shows the conversion of N M P to N T P by the action of nucleoside monophosphate kinase and nucleoside diphosphate kinase. Nucleoside monophosphate reacts with A T P in the presence of nucleoside monophosphate kinase to form N D P and A D P. Nucleoside diphosphate reacts with A T P in the presence of nucleoside diphosphate kinase to form N T P and A D 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786269" y="4052001"/>
            <a:ext cx="5209953" cy="275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65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ATP </a:t>
            </a:r>
            <a:r>
              <a:rPr lang="en-US" dirty="0" smtClean="0">
                <a:solidFill>
                  <a:srgbClr val="843C0C"/>
                </a:solidFill>
              </a:rPr>
              <a:t>Hydrolysis Drives Metabolism </a:t>
            </a:r>
            <a:r>
              <a:rPr lang="en-US" dirty="0">
                <a:solidFill>
                  <a:srgbClr val="843C0C"/>
                </a:solidFill>
              </a:rPr>
              <a:t>by </a:t>
            </a:r>
            <a:r>
              <a:rPr lang="en-US" dirty="0" smtClean="0">
                <a:solidFill>
                  <a:srgbClr val="843C0C"/>
                </a:solidFill>
              </a:rPr>
              <a:t>Shifting </a:t>
            </a:r>
            <a:r>
              <a:rPr lang="en-US" dirty="0">
                <a:solidFill>
                  <a:srgbClr val="843C0C"/>
                </a:solidFill>
              </a:rPr>
              <a:t>the </a:t>
            </a:r>
            <a:r>
              <a:rPr lang="en-US" dirty="0" smtClean="0">
                <a:solidFill>
                  <a:srgbClr val="843C0C"/>
                </a:solidFill>
              </a:rPr>
              <a:t>Equilibrium </a:t>
            </a:r>
            <a:r>
              <a:rPr lang="en-US" dirty="0">
                <a:solidFill>
                  <a:srgbClr val="843C0C"/>
                </a:solidFill>
              </a:rPr>
              <a:t>of </a:t>
            </a:r>
            <a:r>
              <a:rPr lang="en-US" dirty="0" smtClean="0">
                <a:solidFill>
                  <a:srgbClr val="843C0C"/>
                </a:solidFill>
              </a:rPr>
              <a:t>Coupled Reactions</a:t>
            </a:r>
            <a:endParaRPr lang="en-US" dirty="0">
              <a:solidFill>
                <a:srgbClr val="843C0C"/>
              </a:solidFill>
            </a:endParaRPr>
          </a:p>
        </p:txBody>
      </p:sp>
      <p:sp>
        <p:nvSpPr>
          <p:cNvPr id="3" name="Content Placeholder 2"/>
          <p:cNvSpPr>
            <a:spLocks noGrp="1"/>
          </p:cNvSpPr>
          <p:nvPr>
            <p:ph idx="1"/>
          </p:nvPr>
        </p:nvSpPr>
        <p:spPr>
          <a:xfrm>
            <a:off x="457200" y="1600201"/>
            <a:ext cx="8229600" cy="559675"/>
          </a:xfrm>
        </p:spPr>
        <p:txBody>
          <a:bodyPr/>
          <a:lstStyle/>
          <a:p>
            <a:r>
              <a:rPr lang="en-US" dirty="0"/>
              <a:t>Consider the following endergonic reaction:</a:t>
            </a:r>
          </a:p>
        </p:txBody>
      </p:sp>
      <p:pic>
        <p:nvPicPr>
          <p:cNvPr id="8" name="Picture 4" descr="An equilibrium equation with standard delta G value. A is in equilibrium with B. The standard free energy change is positive 16 point 7 kilojoules per mole or positive 4 kilocalories per mo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96515" y="2351135"/>
            <a:ext cx="7808116" cy="55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331076" y="3106644"/>
            <a:ext cx="8229600" cy="818969"/>
          </a:xfrm>
        </p:spPr>
        <p:txBody>
          <a:bodyPr>
            <a:noAutofit/>
          </a:bodyPr>
          <a:lstStyle/>
          <a:p>
            <a:pPr>
              <a:spcBef>
                <a:spcPts val="624"/>
              </a:spcBef>
            </a:pPr>
            <a:r>
              <a:rPr lang="en-US" dirty="0"/>
              <a:t>Coupling this reaction with ATP hydrolysis renders the formation of B exergonic.</a:t>
            </a:r>
          </a:p>
        </p:txBody>
      </p:sp>
      <p:pic>
        <p:nvPicPr>
          <p:cNvPr id="12" name="Picture Placeholder 11" descr="A reversible reaction for the formation of A D P and inorganic phosphate from A T P and water; standard delta G value listed below. The reaction formula reads: A plus A T P plus water gives B plus A D P plus inorganic phosphate (P subscript lowercase I). The standard free energy (delta G superscript naught prime) for the equation equals negative 13 point 8 kilojoules per mole or negative 3 point 3 kilocalories per mole."/>
          <p:cNvPicPr>
            <a:picLocks noGrp="1" noChangeAspect="1"/>
          </p:cNvPicPr>
          <p:nvPr>
            <p:ph type="pic" sz="quarter" idx="14"/>
          </p:nvPr>
        </p:nvPicPr>
        <p:blipFill>
          <a:blip r:embed="rId3"/>
          <a:stretch>
            <a:fillRect/>
          </a:stretch>
        </p:blipFill>
        <p:spPr>
          <a:xfrm>
            <a:off x="335025" y="4470307"/>
            <a:ext cx="8467740" cy="751666"/>
          </a:xfrm>
          <a:prstGeom prst="rect">
            <a:avLst/>
          </a:prstGeom>
          <a:noFill/>
          <a:ln>
            <a:noFill/>
          </a:ln>
        </p:spPr>
      </p:pic>
      <p:pic>
        <p:nvPicPr>
          <p:cNvPr id="13" name="Picture Placeholder 12" descr="An equation shows the equilibrium constant of a reaction. In the equation the equilibrium constant (K prime) and all concentrations have subscript lowercase E Q to convey that the system is in equilibrium. The equation reads, uppercase K prime equals concentration of B (in square brackets) over concentration of A (in brackets) times concentration of A D P (in brackets) times concentration of P subscript lowercase I (in brackets) over concentration of A T P (in brackets) equals lowercase E to the power of 13 point 8 over 2 point 47 equals 2 point 6 7 times 10 squared."/>
          <p:cNvPicPr>
            <a:picLocks noGrp="1" noChangeAspect="1"/>
          </p:cNvPicPr>
          <p:nvPr>
            <p:ph type="pic" sz="quarter" idx="17"/>
          </p:nvPr>
        </p:nvPicPr>
        <p:blipFill>
          <a:blip r:embed="rId4"/>
          <a:stretch>
            <a:fillRect/>
          </a:stretch>
        </p:blipFill>
        <p:spPr>
          <a:xfrm>
            <a:off x="1082911" y="5471478"/>
            <a:ext cx="6805429" cy="948298"/>
          </a:xfrm>
          <a:prstGeom prst="rect">
            <a:avLst/>
          </a:prstGeom>
          <a:noFill/>
          <a:ln>
            <a:noFill/>
          </a:ln>
        </p:spPr>
      </p:pic>
    </p:spTree>
    <p:extLst>
      <p:ext uri="{BB962C8B-B14F-4D97-AF65-F5344CB8AC3E}">
        <p14:creationId xmlns:p14="http://schemas.microsoft.com/office/powerpoint/2010/main" val="472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45565" cy="1325563"/>
          </a:xfrm>
        </p:spPr>
        <p:txBody>
          <a:bodyPr>
            <a:noAutofit/>
          </a:bodyPr>
          <a:lstStyle/>
          <a:p>
            <a:r>
              <a:rPr lang="en-US" sz="3000" dirty="0">
                <a:solidFill>
                  <a:srgbClr val="843C0C"/>
                </a:solidFill>
              </a:rPr>
              <a:t>The </a:t>
            </a:r>
            <a:r>
              <a:rPr lang="en-US" sz="3000" dirty="0" smtClean="0">
                <a:solidFill>
                  <a:srgbClr val="843C0C"/>
                </a:solidFill>
              </a:rPr>
              <a:t>High Phosphoryl Potential </a:t>
            </a:r>
            <a:r>
              <a:rPr lang="en-US" sz="3000" dirty="0">
                <a:solidFill>
                  <a:srgbClr val="843C0C"/>
                </a:solidFill>
              </a:rPr>
              <a:t>of ATP </a:t>
            </a:r>
            <a:r>
              <a:rPr lang="en-US" sz="3000" dirty="0" smtClean="0">
                <a:solidFill>
                  <a:srgbClr val="843C0C"/>
                </a:solidFill>
              </a:rPr>
              <a:t>Results </a:t>
            </a:r>
            <a:r>
              <a:rPr lang="en-US" sz="3000" dirty="0">
                <a:solidFill>
                  <a:srgbClr val="843C0C"/>
                </a:solidFill>
              </a:rPr>
              <a:t>from </a:t>
            </a:r>
            <a:r>
              <a:rPr lang="en-US" sz="3000" dirty="0" smtClean="0">
                <a:solidFill>
                  <a:srgbClr val="843C0C"/>
                </a:solidFill>
              </a:rPr>
              <a:t>Structural Differences </a:t>
            </a:r>
            <a:r>
              <a:rPr lang="en-US" sz="3000" dirty="0">
                <a:solidFill>
                  <a:srgbClr val="843C0C"/>
                </a:solidFill>
              </a:rPr>
              <a:t>between ATP and its </a:t>
            </a:r>
            <a:r>
              <a:rPr lang="en-US" sz="3000" dirty="0" smtClean="0">
                <a:solidFill>
                  <a:srgbClr val="843C0C"/>
                </a:solidFill>
              </a:rPr>
              <a:t>Hydrolysis Products </a:t>
            </a:r>
            <a:r>
              <a:rPr lang="en-US" sz="3000" dirty="0">
                <a:solidFill>
                  <a:srgbClr val="843C0C"/>
                </a:solidFill>
              </a:rPr>
              <a:t>(</a:t>
            </a:r>
            <a:r>
              <a:rPr lang="en-US" sz="3000" dirty="0" smtClean="0">
                <a:solidFill>
                  <a:srgbClr val="843C0C"/>
                </a:solidFill>
              </a:rPr>
              <a:t>1/2</a:t>
            </a:r>
            <a:r>
              <a:rPr lang="en-US" sz="3000" dirty="0">
                <a:solidFill>
                  <a:srgbClr val="843C0C"/>
                </a:solidFill>
              </a:rPr>
              <a:t>)</a:t>
            </a:r>
          </a:p>
        </p:txBody>
      </p:sp>
      <p:sp>
        <p:nvSpPr>
          <p:cNvPr id="3" name="Content Placeholder 2"/>
          <p:cNvSpPr>
            <a:spLocks noGrp="1"/>
          </p:cNvSpPr>
          <p:nvPr>
            <p:ph idx="1"/>
          </p:nvPr>
        </p:nvSpPr>
        <p:spPr>
          <a:xfrm>
            <a:off x="457200" y="1600201"/>
            <a:ext cx="8229600" cy="2908737"/>
          </a:xfrm>
        </p:spPr>
        <p:txBody>
          <a:bodyPr>
            <a:normAutofit fontScale="92500" lnSpcReduction="10000"/>
          </a:bodyPr>
          <a:lstStyle/>
          <a:p>
            <a:pPr>
              <a:lnSpc>
                <a:spcPct val="110000"/>
              </a:lnSpc>
              <a:spcBef>
                <a:spcPts val="624"/>
              </a:spcBef>
              <a:spcAft>
                <a:spcPts val="1200"/>
              </a:spcAft>
            </a:pPr>
            <a:r>
              <a:rPr lang="en-US" dirty="0" err="1"/>
              <a:t>Phosphoryl</a:t>
            </a:r>
            <a:r>
              <a:rPr lang="en-US" dirty="0"/>
              <a:t>-transfer potential is a means of comparing the tendency of organic molecules to transfer a </a:t>
            </a:r>
            <a:r>
              <a:rPr lang="en-US" dirty="0" err="1"/>
              <a:t>phosphoryl</a:t>
            </a:r>
            <a:r>
              <a:rPr lang="en-US" dirty="0"/>
              <a:t> group to an acceptor molecule.</a:t>
            </a:r>
          </a:p>
          <a:p>
            <a:pPr>
              <a:lnSpc>
                <a:spcPct val="110000"/>
              </a:lnSpc>
              <a:spcBef>
                <a:spcPts val="624"/>
              </a:spcBef>
              <a:spcAft>
                <a:spcPts val="1200"/>
              </a:spcAft>
            </a:pPr>
            <a:r>
              <a:rPr lang="en-US" dirty="0"/>
              <a:t>Example: ATP has a higher </a:t>
            </a:r>
            <a:r>
              <a:rPr lang="en-US" dirty="0" err="1"/>
              <a:t>phosphoryl</a:t>
            </a:r>
            <a:r>
              <a:rPr lang="en-US" dirty="0"/>
              <a:t>-transfer potential than glycerol 3-phosphate.</a:t>
            </a:r>
          </a:p>
          <a:p>
            <a:pPr>
              <a:lnSpc>
                <a:spcPct val="110000"/>
              </a:lnSpc>
              <a:spcBef>
                <a:spcPts val="624"/>
              </a:spcBef>
              <a:spcAft>
                <a:spcPts val="1200"/>
              </a:spcAft>
            </a:pPr>
            <a:r>
              <a:rPr lang="en-US" dirty="0"/>
              <a:t>The high </a:t>
            </a:r>
            <a:r>
              <a:rPr lang="en-US" dirty="0" err="1"/>
              <a:t>phosphoryl</a:t>
            </a:r>
            <a:r>
              <a:rPr lang="en-US" dirty="0"/>
              <a:t>-transfer potential of ATP can be explained by its structure.</a:t>
            </a:r>
          </a:p>
        </p:txBody>
      </p:sp>
      <p:pic>
        <p:nvPicPr>
          <p:cNvPr id="14" name="Picture Placeholder 13" descr="Two reversible reactions, with associated standard delta G values.&#10;In the first reaction, A T P plus water gives A D P plus inorganic phosphate (P subscript lowercase I). The standard Gibbs free energy change for the reaction is negative 30 point 5 kilojoules per mole or negative 7 point 3 kilocalories per mole. In the second reaction, glycerol-3-phosphate plus water gives glycerol plus inorganic phosphate. The standard free energy change for the reaction is negative 9 point 2 kilojoules per mole or negative 2 point 2 kilocalories mo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07276" y="5002151"/>
            <a:ext cx="7589511" cy="135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An illustration shows the structural formula of glycerol 3 dash phosphate. A central carbon atom is bonded to a hydroxymethyl group at the top, a hydroxyl group on the right, a methylene group at the bottom and a hydrogen atom on the left. The methylene group is bonded to a negatively charged phosphate group (negative 2) with partial double bonds (highlighted in pink)."/>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31758" r="28305"/>
          <a:stretch/>
        </p:blipFill>
        <p:spPr bwMode="auto">
          <a:xfrm>
            <a:off x="7453423" y="3899233"/>
            <a:ext cx="1690577" cy="12194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79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000" dirty="0">
                <a:solidFill>
                  <a:srgbClr val="843C0C"/>
                </a:solidFill>
              </a:rPr>
              <a:t>The High Phosphoryl Potential of ATP Results from Structural Differences between ATP and its Hydrolysis Products </a:t>
            </a:r>
            <a:r>
              <a:rPr lang="en-US" sz="3000" dirty="0" smtClean="0">
                <a:solidFill>
                  <a:srgbClr val="843C0C"/>
                </a:solidFill>
              </a:rPr>
              <a:t>(2/2</a:t>
            </a:r>
            <a:r>
              <a:rPr lang="en-US" sz="3000" dirty="0">
                <a:solidFill>
                  <a:srgbClr val="843C0C"/>
                </a:solidFill>
              </a:rPr>
              <a:t>)</a:t>
            </a:r>
            <a:endParaRPr lang="en-US" sz="3000" dirty="0"/>
          </a:p>
        </p:txBody>
      </p:sp>
      <p:sp>
        <p:nvSpPr>
          <p:cNvPr id="3" name="Content Placeholder 2"/>
          <p:cNvSpPr>
            <a:spLocks noGrp="1"/>
          </p:cNvSpPr>
          <p:nvPr>
            <p:ph idx="1"/>
          </p:nvPr>
        </p:nvSpPr>
        <p:spPr>
          <a:xfrm>
            <a:off x="457200" y="2004238"/>
            <a:ext cx="8229600" cy="3386470"/>
          </a:xfrm>
        </p:spPr>
        <p:txBody>
          <a:bodyPr>
            <a:normAutofit/>
          </a:bodyPr>
          <a:lstStyle/>
          <a:p>
            <a:pPr>
              <a:spcBef>
                <a:spcPts val="624"/>
              </a:spcBef>
              <a:spcAft>
                <a:spcPts val="1200"/>
              </a:spcAft>
              <a:defRPr/>
            </a:pPr>
            <a:r>
              <a:rPr lang="en-US" dirty="0">
                <a:ea typeface="ＭＳ Ｐゴシック" charset="0"/>
                <a:cs typeface="ＭＳ Ｐゴシック" charset="0"/>
              </a:rPr>
              <a:t>ATP has a high </a:t>
            </a:r>
            <a:r>
              <a:rPr lang="en-US" dirty="0" err="1">
                <a:ea typeface="ＭＳ Ｐゴシック" charset="0"/>
                <a:cs typeface="ＭＳ Ｐゴシック" charset="0"/>
              </a:rPr>
              <a:t>phosphoryl</a:t>
            </a:r>
            <a:r>
              <a:rPr lang="en-US" dirty="0">
                <a:ea typeface="ＭＳ Ｐゴシック" charset="0"/>
                <a:cs typeface="ＭＳ Ｐゴシック" charset="0"/>
              </a:rPr>
              <a:t>-transfer potential because of four key factors:</a:t>
            </a:r>
          </a:p>
          <a:p>
            <a:pPr lvl="1">
              <a:spcBef>
                <a:spcPts val="624"/>
              </a:spcBef>
              <a:spcAft>
                <a:spcPts val="1200"/>
              </a:spcAft>
              <a:buFont typeface="+mj-lt"/>
              <a:buAutoNum type="arabicPeriod"/>
              <a:defRPr/>
            </a:pPr>
            <a:r>
              <a:rPr lang="en-US" sz="2400" dirty="0">
                <a:ea typeface="ＭＳ Ｐゴシック" charset="0"/>
                <a:cs typeface="ＭＳ Ｐゴシック" charset="0"/>
              </a:rPr>
              <a:t>Resonance stabilization</a:t>
            </a:r>
          </a:p>
          <a:p>
            <a:pPr lvl="1">
              <a:spcBef>
                <a:spcPts val="624"/>
              </a:spcBef>
              <a:spcAft>
                <a:spcPts val="1200"/>
              </a:spcAft>
              <a:buFont typeface="+mj-lt"/>
              <a:buAutoNum type="arabicPeriod"/>
              <a:defRPr/>
            </a:pPr>
            <a:r>
              <a:rPr lang="en-US" sz="2400" dirty="0">
                <a:ea typeface="ＭＳ Ｐゴシック" charset="0"/>
                <a:cs typeface="ＭＳ Ｐゴシック" charset="0"/>
              </a:rPr>
              <a:t>Electrostatic repulsion</a:t>
            </a:r>
          </a:p>
          <a:p>
            <a:pPr lvl="1">
              <a:spcBef>
                <a:spcPts val="624"/>
              </a:spcBef>
              <a:spcAft>
                <a:spcPts val="1200"/>
              </a:spcAft>
              <a:buFont typeface="+mj-lt"/>
              <a:buAutoNum type="arabicPeriod"/>
              <a:defRPr/>
            </a:pPr>
            <a:r>
              <a:rPr lang="en-US" sz="2400" dirty="0">
                <a:ea typeface="ＭＳ Ｐゴシック" charset="0"/>
                <a:cs typeface="ＭＳ Ｐゴシック" charset="0"/>
              </a:rPr>
              <a:t>Increase in entropy</a:t>
            </a:r>
          </a:p>
          <a:p>
            <a:pPr lvl="1">
              <a:spcBef>
                <a:spcPts val="624"/>
              </a:spcBef>
              <a:spcAft>
                <a:spcPts val="1200"/>
              </a:spcAft>
              <a:buFont typeface="+mj-lt"/>
              <a:buAutoNum type="arabicPeriod"/>
              <a:defRPr/>
            </a:pPr>
            <a:r>
              <a:rPr lang="en-US" sz="2400" dirty="0">
                <a:ea typeface="ＭＳ Ｐゴシック" charset="0"/>
                <a:cs typeface="ＭＳ Ｐゴシック" charset="0"/>
              </a:rPr>
              <a:t>Stabilization by hydration</a:t>
            </a:r>
          </a:p>
        </p:txBody>
      </p:sp>
    </p:spTree>
    <p:extLst>
      <p:ext uri="{BB962C8B-B14F-4D97-AF65-F5344CB8AC3E}">
        <p14:creationId xmlns:p14="http://schemas.microsoft.com/office/powerpoint/2010/main" val="85673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45565" cy="1325563"/>
          </a:xfrm>
        </p:spPr>
        <p:txBody>
          <a:bodyPr>
            <a:noAutofit/>
          </a:bodyPr>
          <a:lstStyle/>
          <a:p>
            <a:r>
              <a:rPr lang="en-US" dirty="0">
                <a:solidFill>
                  <a:srgbClr val="843C0C"/>
                </a:solidFill>
              </a:rPr>
              <a:t>Resonance </a:t>
            </a:r>
            <a:r>
              <a:rPr lang="en-US" dirty="0" smtClean="0">
                <a:solidFill>
                  <a:srgbClr val="843C0C"/>
                </a:solidFill>
              </a:rPr>
              <a:t>Structures </a:t>
            </a:r>
            <a:r>
              <a:rPr lang="en-US" dirty="0">
                <a:solidFill>
                  <a:srgbClr val="843C0C"/>
                </a:solidFill>
              </a:rPr>
              <a:t>of </a:t>
            </a:r>
            <a:r>
              <a:rPr lang="en-US" dirty="0" smtClean="0">
                <a:solidFill>
                  <a:srgbClr val="843C0C"/>
                </a:solidFill>
              </a:rPr>
              <a:t>Orthophosphate</a:t>
            </a:r>
            <a:endParaRPr lang="en-US" dirty="0">
              <a:solidFill>
                <a:srgbClr val="843C0C"/>
              </a:solidFill>
            </a:endParaRPr>
          </a:p>
        </p:txBody>
      </p:sp>
      <p:sp>
        <p:nvSpPr>
          <p:cNvPr id="3" name="Content Placeholder 2"/>
          <p:cNvSpPr>
            <a:spLocks noGrp="1"/>
          </p:cNvSpPr>
          <p:nvPr>
            <p:ph idx="1"/>
          </p:nvPr>
        </p:nvSpPr>
        <p:spPr>
          <a:xfrm>
            <a:off x="457200" y="1679031"/>
            <a:ext cx="8229600" cy="1347951"/>
          </a:xfrm>
        </p:spPr>
        <p:txBody>
          <a:bodyPr>
            <a:normAutofit/>
          </a:bodyPr>
          <a:lstStyle/>
          <a:p>
            <a:r>
              <a:rPr lang="en-US" dirty="0"/>
              <a:t>Orthophosphate, one of the products of ATP hydrolysis, has greater resonance stabilization than do any of the ATP </a:t>
            </a:r>
            <a:r>
              <a:rPr lang="en-US" dirty="0" err="1"/>
              <a:t>phosphoryl</a:t>
            </a:r>
            <a:r>
              <a:rPr lang="en-US" dirty="0"/>
              <a:t> groups.</a:t>
            </a:r>
          </a:p>
        </p:txBody>
      </p:sp>
      <p:pic>
        <p:nvPicPr>
          <p:cNvPr id="8" name="Picture 2" descr="A diagram shows the resonance structures of orthophosphate. Orthophosphate has four resonance structures, all with phosphate in the center. Clockwise from the top, the substituents of the first structure are double-bonded oxygen, oxygen with a minus 1 charge, oxygen with a minus 1 charge, and a hydroxyl group. The substituents of the second structure are oxygen with a minus 1 charge, oxygen with a minus 1 charge, double bonded oxygen, and a hydroxyl group. The substituents of the third structure are oxygen with a minus 1 charge, double bonded oxygen, oxygen with a minus 1 charge, and a hydroxyl group. The substituents of the fourth structure are 3 oxygens each with a minus 1 charge and a hydroxyl group with a plus 1 cha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5025" y="3784516"/>
            <a:ext cx="8661950" cy="14961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Autofit/>
          </a:bodyPr>
          <a:lstStyle/>
          <a:p>
            <a:r>
              <a:rPr lang="en-US" dirty="0" smtClean="0">
                <a:solidFill>
                  <a:srgbClr val="843C0C"/>
                </a:solidFill>
                <a:latin typeface="Arial" panose="020B0604020202020204" pitchFamily="34" charset="0"/>
                <a:cs typeface="Arial" panose="020B0604020202020204" pitchFamily="34" charset="0"/>
              </a:rPr>
              <a:t>Chapter 15</a:t>
            </a:r>
            <a:r>
              <a:rPr lang="en-US" dirty="0">
                <a:solidFill>
                  <a:srgbClr val="843C0C"/>
                </a:solidFill>
                <a:latin typeface="Arial" panose="020B0604020202020204" pitchFamily="34" charset="0"/>
                <a:cs typeface="Arial" panose="020B0604020202020204" pitchFamily="34" charset="0"/>
              </a:rPr>
              <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Metabolism: Basic Concepts and Design</a:t>
            </a:r>
            <a:endParaRPr lang="en-US" dirty="0">
              <a:solidFill>
                <a:srgbClr val="843C0C"/>
              </a:solidFill>
              <a:effectLst/>
              <a:latin typeface="Arial" panose="020B0604020202020204" pitchFamily="34" charset="0"/>
              <a:cs typeface="Arial" panose="020B0604020202020204" pitchFamily="34" charset="0"/>
            </a:endParaRPr>
          </a:p>
        </p:txBody>
      </p:sp>
      <p:pic>
        <p:nvPicPr>
          <p:cNvPr id="5" name="Picture 2" descr="A photograph of a large library and a ball and stick model of a molecule are show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98279" y="1787376"/>
            <a:ext cx="8747972" cy="43321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45565" cy="1325563"/>
          </a:xfrm>
        </p:spPr>
        <p:txBody>
          <a:bodyPr>
            <a:noAutofit/>
          </a:bodyPr>
          <a:lstStyle/>
          <a:p>
            <a:r>
              <a:rPr lang="en-US" dirty="0">
                <a:solidFill>
                  <a:srgbClr val="843C0C"/>
                </a:solidFill>
              </a:rPr>
              <a:t>Improbable </a:t>
            </a:r>
            <a:r>
              <a:rPr lang="en-US" dirty="0" smtClean="0">
                <a:solidFill>
                  <a:srgbClr val="843C0C"/>
                </a:solidFill>
              </a:rPr>
              <a:t>Resonance Structure</a:t>
            </a:r>
            <a:endParaRPr lang="en-US" dirty="0">
              <a:solidFill>
                <a:srgbClr val="843C0C"/>
              </a:solidFill>
            </a:endParaRPr>
          </a:p>
        </p:txBody>
      </p:sp>
      <p:sp>
        <p:nvSpPr>
          <p:cNvPr id="3" name="Content Placeholder 2"/>
          <p:cNvSpPr>
            <a:spLocks noGrp="1"/>
          </p:cNvSpPr>
          <p:nvPr>
            <p:ph idx="1"/>
          </p:nvPr>
        </p:nvSpPr>
        <p:spPr>
          <a:xfrm>
            <a:off x="457200" y="1679031"/>
            <a:ext cx="8229600" cy="1347951"/>
          </a:xfrm>
        </p:spPr>
        <p:txBody>
          <a:bodyPr>
            <a:normAutofit/>
          </a:bodyPr>
          <a:lstStyle/>
          <a:p>
            <a:r>
              <a:rPr lang="en-US" dirty="0"/>
              <a:t>An improbable resonance structure for ATP, with two adjacent positive charges. ATP has fewer resonance forms than an orthophosphate does.</a:t>
            </a:r>
          </a:p>
        </p:txBody>
      </p:sp>
      <p:pic>
        <p:nvPicPr>
          <p:cNvPr id="6" name="Picture 2" descr="A diagram shows an improbable resonance state between two phosphate groups. Two phosphate groups are shown connected by an oxygen atom, with one group to the left and one to the right. The phosphate on the left has a plus 1 charge on the central P. Clockwise from the top, this group has oxygen with a minus 1 charge, oxygen with a plus 1 charge bonded to the phosphate group on the right, oxygen with a minus 1 charge, and RO. Clockwise from the top, the phosphate on the right has 3 oxygens each with a minus 1 charge and a double bond to the central oxygen with a plus 1 cha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74897" y="3565897"/>
            <a:ext cx="6505901" cy="27219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95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7"/>
            <a:ext cx="9144000" cy="1325563"/>
          </a:xfrm>
        </p:spPr>
        <p:txBody>
          <a:bodyPr>
            <a:noAutofit/>
          </a:bodyPr>
          <a:lstStyle/>
          <a:p>
            <a:r>
              <a:rPr lang="en-US" sz="3200" dirty="0">
                <a:solidFill>
                  <a:srgbClr val="843C0C"/>
                </a:solidFill>
              </a:rPr>
              <a:t>Phosphoryl-transfer </a:t>
            </a:r>
            <a:r>
              <a:rPr lang="en-US" sz="3200" dirty="0" smtClean="0">
                <a:solidFill>
                  <a:srgbClr val="843C0C"/>
                </a:solidFill>
              </a:rPr>
              <a:t>Potential </a:t>
            </a:r>
            <a:r>
              <a:rPr lang="en-US" sz="3200" dirty="0">
                <a:solidFill>
                  <a:srgbClr val="843C0C"/>
                </a:solidFill>
              </a:rPr>
              <a:t>is an </a:t>
            </a:r>
            <a:r>
              <a:rPr lang="en-US" sz="3200" dirty="0" smtClean="0">
                <a:solidFill>
                  <a:srgbClr val="843C0C"/>
                </a:solidFill>
              </a:rPr>
              <a:t>Important Form </a:t>
            </a:r>
            <a:r>
              <a:rPr lang="en-US" sz="3200" dirty="0">
                <a:solidFill>
                  <a:srgbClr val="843C0C"/>
                </a:solidFill>
              </a:rPr>
              <a:t>of </a:t>
            </a:r>
            <a:r>
              <a:rPr lang="en-US" sz="3200" dirty="0" smtClean="0">
                <a:solidFill>
                  <a:srgbClr val="843C0C"/>
                </a:solidFill>
              </a:rPr>
              <a:t>Cellular Energy Transformation</a:t>
            </a:r>
            <a:endParaRPr lang="en-US" sz="3200" dirty="0">
              <a:solidFill>
                <a:srgbClr val="843C0C"/>
              </a:solidFill>
            </a:endParaRPr>
          </a:p>
        </p:txBody>
      </p:sp>
      <p:sp>
        <p:nvSpPr>
          <p:cNvPr id="3" name="Content Placeholder 2"/>
          <p:cNvSpPr>
            <a:spLocks noGrp="1"/>
          </p:cNvSpPr>
          <p:nvPr>
            <p:ph idx="1"/>
          </p:nvPr>
        </p:nvSpPr>
        <p:spPr>
          <a:xfrm>
            <a:off x="0" y="1773627"/>
            <a:ext cx="9016409" cy="2908737"/>
          </a:xfrm>
        </p:spPr>
        <p:txBody>
          <a:bodyPr>
            <a:noAutofit/>
          </a:bodyPr>
          <a:lstStyle/>
          <a:p>
            <a:pPr>
              <a:spcBef>
                <a:spcPts val="624"/>
              </a:spcBef>
              <a:spcAft>
                <a:spcPts val="1200"/>
              </a:spcAft>
            </a:pPr>
            <a:r>
              <a:rPr lang="en-US" sz="2000" dirty="0"/>
              <a:t>ATP has a </a:t>
            </a:r>
            <a:r>
              <a:rPr lang="en-US" sz="2000" dirty="0" err="1"/>
              <a:t>phosphoryl</a:t>
            </a:r>
            <a:r>
              <a:rPr lang="en-US" sz="2000" dirty="0"/>
              <a:t>-transfer potential that is </a:t>
            </a:r>
            <a:r>
              <a:rPr lang="en-US" sz="2000" i="1" dirty="0"/>
              <a:t>intermediate</a:t>
            </a:r>
            <a:r>
              <a:rPr lang="en-US" sz="2000" dirty="0"/>
              <a:t> between high </a:t>
            </a:r>
            <a:r>
              <a:rPr lang="en-US" sz="2000" dirty="0" err="1"/>
              <a:t>phosphoryl</a:t>
            </a:r>
            <a:r>
              <a:rPr lang="en-US" sz="2000" dirty="0"/>
              <a:t>-potential compounds derived from fuel molecules and acceptor molecules that require the addition of a </a:t>
            </a:r>
            <a:r>
              <a:rPr lang="en-US" sz="2000" dirty="0" err="1"/>
              <a:t>phosphoryl</a:t>
            </a:r>
            <a:r>
              <a:rPr lang="en-US" sz="2000" dirty="0"/>
              <a:t> group for cellular needs.</a:t>
            </a:r>
          </a:p>
          <a:p>
            <a:pPr lvl="1">
              <a:spcBef>
                <a:spcPts val="624"/>
              </a:spcBef>
              <a:spcAft>
                <a:spcPts val="1200"/>
              </a:spcAft>
              <a:buFont typeface="Arial" panose="020B0604020202020204" pitchFamily="34" charset="0"/>
              <a:buChar char="–"/>
            </a:pPr>
            <a:r>
              <a:rPr lang="en-US" sz="2000" dirty="0"/>
              <a:t>Example: in glycolysis, ATP is generated when ADP receives a phosphate from a donor that has an even higher </a:t>
            </a:r>
            <a:r>
              <a:rPr lang="en-US" sz="2000" dirty="0" err="1"/>
              <a:t>phosphoryl</a:t>
            </a:r>
            <a:r>
              <a:rPr lang="en-US" sz="2000" dirty="0"/>
              <a:t>-transfer potential (1,3-bisphosphoglycerate, </a:t>
            </a:r>
            <a:r>
              <a:rPr lang="en-US" sz="2000" dirty="0" err="1"/>
              <a:t>phosphoenolpyruvate</a:t>
            </a:r>
            <a:r>
              <a:rPr lang="en-US" sz="2000" dirty="0"/>
              <a:t>).</a:t>
            </a:r>
          </a:p>
          <a:p>
            <a:pPr lvl="1">
              <a:spcBef>
                <a:spcPts val="624"/>
              </a:spcBef>
              <a:spcAft>
                <a:spcPts val="1200"/>
              </a:spcAft>
              <a:buFont typeface="Arial" panose="020B0604020202020204" pitchFamily="34" charset="0"/>
              <a:buChar char="–"/>
            </a:pPr>
            <a:r>
              <a:rPr lang="en-US" sz="2000" dirty="0"/>
              <a:t>Example: </a:t>
            </a:r>
            <a:r>
              <a:rPr lang="en-US" sz="2000" dirty="0" err="1"/>
              <a:t>creatine</a:t>
            </a:r>
            <a:r>
              <a:rPr lang="en-US" sz="2000" dirty="0"/>
              <a:t> phosphate serves as a reservoir of high-</a:t>
            </a:r>
            <a:r>
              <a:rPr lang="en-US" sz="2000" dirty="0" err="1"/>
              <a:t>phosphoryl</a:t>
            </a:r>
            <a:r>
              <a:rPr lang="en-US" sz="2000" dirty="0"/>
              <a:t>-transfer potential phosphate groups in vertebrate muscle. We use this molecule to regenerate ATP when we exercise strenuously.</a:t>
            </a:r>
          </a:p>
        </p:txBody>
      </p:sp>
      <p:pic>
        <p:nvPicPr>
          <p:cNvPr id="8" name="Picture Placeholder 7" descr="A chemical equation with creatine phosphate and A D P as reactants undergoes a reversible reaction in the presence of creatine kinase to form A T P and creatin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662366" y="5056961"/>
            <a:ext cx="5332950" cy="71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A mathematical expression shows the equilibrium constant of a reaction. The equation reads, uppercase K subscript lowercase E lowercase Q equals concentration of AT P (in square brackets) times concentration of creatine (in brackets) over concentration of A D P (in brackets) times concentration of creatine phosphate (in brackets) equals lowercase E to the power of minus delta uppercase G superscript naught superscript prime over 2 point 47 equals lowercase E to the power of 12 point 6 over 2 point 47 equals 162."/>
          <p:cNvPicPr>
            <a:picLocks noGrp="1" noChangeAspect="1"/>
          </p:cNvPicPr>
          <p:nvPr>
            <p:ph type="pic" sz="quarter" idx="14"/>
          </p:nvPr>
        </p:nvPicPr>
        <p:blipFill>
          <a:blip r:embed="rId3"/>
          <a:stretch>
            <a:fillRect/>
          </a:stretch>
        </p:blipFill>
        <p:spPr>
          <a:xfrm>
            <a:off x="1672912" y="5961015"/>
            <a:ext cx="6922066" cy="811378"/>
          </a:xfrm>
          <a:prstGeom prst="rect">
            <a:avLst/>
          </a:prstGeom>
          <a:noFill/>
          <a:ln>
            <a:noFill/>
          </a:ln>
        </p:spPr>
      </p:pic>
    </p:spTree>
    <p:extLst>
      <p:ext uri="{BB962C8B-B14F-4D97-AF65-F5344CB8AC3E}">
        <p14:creationId xmlns:p14="http://schemas.microsoft.com/office/powerpoint/2010/main" val="114942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Compounds with </a:t>
            </a:r>
            <a:r>
              <a:rPr lang="en-US" dirty="0" smtClean="0">
                <a:solidFill>
                  <a:srgbClr val="843C0C"/>
                </a:solidFill>
              </a:rPr>
              <a:t>High Phosphoryl-Transfer Potential</a:t>
            </a:r>
            <a:endParaRPr lang="en-US" dirty="0">
              <a:solidFill>
                <a:srgbClr val="843C0C"/>
              </a:solidFill>
            </a:endParaRPr>
          </a:p>
        </p:txBody>
      </p:sp>
      <p:pic>
        <p:nvPicPr>
          <p:cNvPr id="6" name="Picture 2" descr="A chart shows the energy of hydrolysis in phosphorylation reactions. The chart has a vertical axis labeled delta G of hydrolysis in kilojoules per mole (kilocalories per mole). It has a scale from minus 10 to minus 70 in increments of 10 for kilojoules per mole, and from minus 2.39 to minus 16.73 for kilocalories per mole. A horizontal dashed line is drawn across the graph from the point minus 25 kilojoules per mole or minus 1.195 kilocalories per mole on the vertical axis. The area above the horizontal line is labeled as high-energy compounds and the area below the line is labeled as low-energy compounds. The approximate data in the chart are given as follows: a molecule of A T P is shown at a value of minus 32 kilocalories per mole on the vertical axis, in which the terminal phosphate is encircled and highlighted. The molecular formula of 1, 3-bisphosphoglycerate (1, 3-B P G) is shown at a value of minus 42 kilocalories per mole on the vertical axis and the phosphate group on the first carbon is circled and highlighted with an arrow that points from it to the terminal phosphate group of A T P. The molecular formula of phosphoenolpyruvate (P E P) is shown at a value of minus 58 kilocalories per mole on the vertical axis and the phosphate group on the second carbon is circled and highlighted with an arrow that points from it to the terminal phosphate group of A T P. The molecular formula of creatine phosphate is shown at a value of minus 48 kilocalories per mole on the vertical axis and the phosphate group on the terminal amino group is circled and highlighted with an arrow that points from it to the terminal phosphate group of A T P. Glucose 6-phosphate and glycerol 3-phosphate are shown at a value of minus 19 kilocalories per mole on the vertical axis and an arrow from the terminal phosphate group of A T P points towards the phosphate groups on glucose 6-phosphate and glycerol 3-phosph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49417" y="1646161"/>
            <a:ext cx="6078873" cy="47489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48" y="274638"/>
            <a:ext cx="8229600" cy="1143000"/>
          </a:xfrm>
        </p:spPr>
        <p:txBody>
          <a:bodyPr>
            <a:noAutofit/>
          </a:bodyPr>
          <a:lstStyle/>
          <a:p>
            <a:r>
              <a:rPr lang="en-US" dirty="0">
                <a:solidFill>
                  <a:srgbClr val="843C0C"/>
                </a:solidFill>
              </a:rPr>
              <a:t>Standard </a:t>
            </a:r>
            <a:r>
              <a:rPr lang="en-US" dirty="0" smtClean="0">
                <a:solidFill>
                  <a:srgbClr val="843C0C"/>
                </a:solidFill>
              </a:rPr>
              <a:t>Free Energies </a:t>
            </a:r>
            <a:r>
              <a:rPr lang="en-US" dirty="0">
                <a:solidFill>
                  <a:srgbClr val="843C0C"/>
                </a:solidFill>
              </a:rPr>
              <a:t>of </a:t>
            </a:r>
            <a:r>
              <a:rPr lang="en-US" dirty="0" smtClean="0">
                <a:solidFill>
                  <a:srgbClr val="843C0C"/>
                </a:solidFill>
              </a:rPr>
              <a:t>Hydrolysis </a:t>
            </a:r>
            <a:r>
              <a:rPr lang="en-US" dirty="0">
                <a:solidFill>
                  <a:srgbClr val="843C0C"/>
                </a:solidFill>
              </a:rPr>
              <a:t>of </a:t>
            </a:r>
            <a:r>
              <a:rPr lang="en-US" dirty="0" smtClean="0">
                <a:solidFill>
                  <a:srgbClr val="843C0C"/>
                </a:solidFill>
              </a:rPr>
              <a:t>Some Phosphorylated Compounds</a:t>
            </a:r>
            <a:endParaRPr lang="en-US" dirty="0">
              <a:solidFill>
                <a:srgbClr val="843C0C"/>
              </a:solidFill>
            </a:endParaRPr>
          </a:p>
        </p:txBody>
      </p:sp>
      <p:pic>
        <p:nvPicPr>
          <p:cNvPr id="5" name="Picture Placeholder 4" descr="A table shows the standard free energies of hydrolysis of selected phosphorylated compounds. The table has three columns and eight rows. The column headers are: compound, kilojoules per mole (lowercase K uppercase J lowercase M O L superscript minus 1)and kilocalorie per mole.&#10;Row 1: compound: phosphoenolpyruvate; standard delta G: kilojoules per mole: negative 61 point 9; kilocalorie per mole: minus 14 point 8.&#10;Row 2: compound: 1 comma 3 dash biphosphoglycerate; kilojoules per mole: negative 49 point 4; kilocalorie per mole: negative 11 point 8.&#10;Row 3: compound: creatine phosphate; kilojoules per mole: negative 43 point 1; kilocalorie per mole: negative 10 point 3.&#10;Row 4: compound: A T P (to A D P); kilojoules per mole: negative 30 point 5; kilocalorie per mole: negative 7 point 3.&#10;Row 5: compound: glucose1dash phosphate; kilojoules per mole: negative 20 point 9; kilocalorie per mole: negative 5 point 0.&#10;Row 6: compound: pyrophosphate; kilojoules per mole: negative 19 point 3; kilocalorie per mole: negative 4 point 6.&#10;Row 7: compound: glucose 6 dash phosphate; kilojoules per mole: negative 13 point 8; kilocalorie per mole: negative 3 point 3.&#10;Row 8: compound: glycerol 3 dash phosphate; kilojoules per mole: negative 9 point 2; kilocalorie per mole: negative 2 point 2."/>
          <p:cNvPicPr>
            <a:picLocks noGrp="1" noChangeAspect="1"/>
          </p:cNvPicPr>
          <p:nvPr>
            <p:ph type="pic" sz="quarter" idx="13"/>
          </p:nvPr>
        </p:nvPicPr>
        <p:blipFill>
          <a:blip r:embed="rId3"/>
          <a:stretch>
            <a:fillRect/>
          </a:stretch>
        </p:blipFill>
        <p:spPr>
          <a:xfrm>
            <a:off x="434518" y="2093226"/>
            <a:ext cx="8201391" cy="3942525"/>
          </a:xfrm>
          <a:prstGeom prst="rect">
            <a:avLst/>
          </a:prstGeom>
          <a:noFill/>
          <a:ln>
            <a:noFill/>
          </a:ln>
        </p:spPr>
      </p:pic>
    </p:spTree>
    <p:extLst>
      <p:ext uri="{BB962C8B-B14F-4D97-AF65-F5344CB8AC3E}">
        <p14:creationId xmlns:p14="http://schemas.microsoft.com/office/powerpoint/2010/main" val="107730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Sources of ATP during </a:t>
            </a:r>
            <a:r>
              <a:rPr lang="en-US" dirty="0" smtClean="0">
                <a:solidFill>
                  <a:srgbClr val="843C0C"/>
                </a:solidFill>
              </a:rPr>
              <a:t>Exercise</a:t>
            </a:r>
            <a:endParaRPr lang="en-US" dirty="0">
              <a:solidFill>
                <a:srgbClr val="843C0C"/>
              </a:solidFill>
            </a:endParaRPr>
          </a:p>
        </p:txBody>
      </p:sp>
      <p:pic>
        <p:nvPicPr>
          <p:cNvPr id="6" name="Picture 2" descr="A graph shows sources of A T P at different time points during exercise. The horizontal axis has a scale divided into three parts, all of which increase from left to right. The first part is labeled seconds, the second part is labeled minutes, and the third part is labeled hours. The vertical axis is labeled Energy and has an increasing scale from the origin. The approximate data in the graph are as follows. There are four curves on the graph. The first curve is labeled as A T P, starts from a high value point on the vertical axis, and drops down gradually to a value on the seconds section on the horizontal axis. The second curve is labeled as creatine phosphate, starts from the origin, increases to a peak value, and drops down to a value in the seconds section on the horizontal axis. The third curve is labeled as anaerobic metabolism (chapter 16), starts from the origin, increases in a shallow way, and plateaus in the hours section. The fourth curve is labeled as aerobic metabolism (chapters 17 and 18), starts from minutes section on the horizontal axis, increase gradually, intersects the anaerobic metabolism curve, and ends at a point of high value on the vertical axis in hours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5247" y="2032473"/>
            <a:ext cx="6430199" cy="42518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32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a:solidFill>
                  <a:srgbClr val="843C0C"/>
                </a:solidFill>
              </a:rPr>
              <a:t>ATP </a:t>
            </a:r>
            <a:r>
              <a:rPr lang="en-US" dirty="0" smtClean="0">
                <a:solidFill>
                  <a:srgbClr val="843C0C"/>
                </a:solidFill>
              </a:rPr>
              <a:t>May Have Roles Other </a:t>
            </a:r>
            <a:r>
              <a:rPr lang="en-US" dirty="0">
                <a:solidFill>
                  <a:srgbClr val="843C0C"/>
                </a:solidFill>
              </a:rPr>
              <a:t>than in </a:t>
            </a:r>
            <a:r>
              <a:rPr lang="en-US" dirty="0" smtClean="0">
                <a:solidFill>
                  <a:srgbClr val="843C0C"/>
                </a:solidFill>
              </a:rPr>
              <a:t>Energy </a:t>
            </a:r>
            <a:r>
              <a:rPr lang="en-US" dirty="0">
                <a:solidFill>
                  <a:srgbClr val="843C0C"/>
                </a:solidFill>
              </a:rPr>
              <a:t>and </a:t>
            </a:r>
            <a:r>
              <a:rPr lang="en-US" dirty="0" smtClean="0">
                <a:solidFill>
                  <a:srgbClr val="843C0C"/>
                </a:solidFill>
              </a:rPr>
              <a:t>Signal Transduction</a:t>
            </a:r>
            <a:endParaRPr lang="en-US" dirty="0">
              <a:solidFill>
                <a:srgbClr val="843C0C"/>
              </a:solidFill>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t>The ATP concentration in many cells is much higher than the </a:t>
            </a:r>
            <a:r>
              <a:rPr lang="en-US" i="1" dirty="0"/>
              <a:t>K</a:t>
            </a:r>
            <a:r>
              <a:rPr lang="en-US" baseline="-25000" dirty="0"/>
              <a:t>M</a:t>
            </a:r>
            <a:r>
              <a:rPr lang="en-US" dirty="0"/>
              <a:t> of typical ATP-binding enzymes, suggesting that ATP may play additional roles in the cell.</a:t>
            </a:r>
          </a:p>
          <a:p>
            <a:pPr>
              <a:spcBef>
                <a:spcPts val="624"/>
              </a:spcBef>
              <a:spcAft>
                <a:spcPts val="1200"/>
              </a:spcAft>
            </a:pPr>
            <a:r>
              <a:rPr lang="en-US" dirty="0"/>
              <a:t>Recent research suggests that ATP is a </a:t>
            </a:r>
            <a:r>
              <a:rPr lang="en-US" i="1" dirty="0" err="1"/>
              <a:t>hydrotrope</a:t>
            </a:r>
            <a:r>
              <a:rPr lang="en-US" dirty="0"/>
              <a:t>; it is amphipathic, but the hydrophobic component (the adenine in this case) is too small to self-aggregate.</a:t>
            </a:r>
          </a:p>
          <a:p>
            <a:pPr>
              <a:spcBef>
                <a:spcPts val="624"/>
              </a:spcBef>
              <a:spcAft>
                <a:spcPts val="1200"/>
              </a:spcAft>
            </a:pPr>
            <a:r>
              <a:rPr lang="en-US" dirty="0"/>
              <a:t>It is believed that ATP helps to keep cellular proteins, which are at quite high concentration, in solution. This helps to prevent the formation of protein aggregates in the cell.</a:t>
            </a:r>
          </a:p>
        </p:txBody>
      </p:sp>
    </p:spTree>
    <p:extLst>
      <p:ext uri="{BB962C8B-B14F-4D97-AF65-F5344CB8AC3E}">
        <p14:creationId xmlns:p14="http://schemas.microsoft.com/office/powerpoint/2010/main" val="192667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45565" cy="1325563"/>
          </a:xfrm>
        </p:spPr>
        <p:txBody>
          <a:bodyPr>
            <a:noAutofit/>
          </a:bodyPr>
          <a:lstStyle/>
          <a:p>
            <a:r>
              <a:rPr lang="en-US" dirty="0" smtClean="0">
                <a:solidFill>
                  <a:srgbClr val="843C0C"/>
                </a:solidFill>
              </a:rPr>
              <a:t>Section 15.3 </a:t>
            </a:r>
            <a:r>
              <a:rPr lang="en-US" dirty="0">
                <a:solidFill>
                  <a:srgbClr val="843C0C"/>
                </a:solidFill>
              </a:rPr>
              <a:t>The Oxidation of Carbon Fuels Is an Important Source of Cellular Energy (</a:t>
            </a:r>
            <a:r>
              <a:rPr lang="en-US" dirty="0" smtClean="0">
                <a:solidFill>
                  <a:srgbClr val="843C0C"/>
                </a:solidFill>
              </a:rPr>
              <a:t>1/2</a:t>
            </a:r>
            <a:r>
              <a:rPr lang="en-US" dirty="0">
                <a:solidFill>
                  <a:srgbClr val="843C0C"/>
                </a:solidFill>
              </a:rPr>
              <a:t>)</a:t>
            </a:r>
          </a:p>
        </p:txBody>
      </p:sp>
      <p:sp>
        <p:nvSpPr>
          <p:cNvPr id="3" name="Content Placeholder 2"/>
          <p:cNvSpPr>
            <a:spLocks noGrp="1"/>
          </p:cNvSpPr>
          <p:nvPr>
            <p:ph idx="1"/>
          </p:nvPr>
        </p:nvSpPr>
        <p:spPr>
          <a:xfrm>
            <a:off x="457200" y="1679031"/>
            <a:ext cx="8229600" cy="1773617"/>
          </a:xfrm>
        </p:spPr>
        <p:txBody>
          <a:bodyPr>
            <a:noAutofit/>
          </a:bodyPr>
          <a:lstStyle/>
          <a:p>
            <a:pPr>
              <a:spcBef>
                <a:spcPts val="624"/>
              </a:spcBef>
              <a:spcAft>
                <a:spcPts val="1200"/>
              </a:spcAft>
            </a:pPr>
            <a:r>
              <a:rPr lang="en-US" dirty="0"/>
              <a:t>ATP is the immediate donor of free energy for biological activities. However, the amount of ATP is limited.</a:t>
            </a:r>
          </a:p>
          <a:p>
            <a:pPr>
              <a:spcBef>
                <a:spcPts val="624"/>
              </a:spcBef>
              <a:spcAft>
                <a:spcPts val="1200"/>
              </a:spcAft>
            </a:pPr>
            <a:r>
              <a:rPr lang="en-US" dirty="0"/>
              <a:t>Consequently, ATP must be constantly recycled to provide energy to power the cell.</a:t>
            </a:r>
          </a:p>
        </p:txBody>
      </p:sp>
      <p:pic>
        <p:nvPicPr>
          <p:cNvPr id="7" name="Picture 2" descr="A schematic diagram shows the A T P - A D P cycle. A circular flow diagram with two steps shows that A T P is converted to A D P for motion, active transport, biosynthesis and signal amplification. A D P is converted back to A T P during oxidation of fuel molecules or photosynthes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60530" y="3966173"/>
            <a:ext cx="4039652" cy="27097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41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a:solidFill>
                  <a:srgbClr val="843C0C"/>
                </a:solidFill>
              </a:rPr>
              <a:t>Oxidation of </a:t>
            </a:r>
            <a:r>
              <a:rPr lang="en-US" dirty="0" smtClean="0">
                <a:solidFill>
                  <a:srgbClr val="843C0C"/>
                </a:solidFill>
              </a:rPr>
              <a:t>Fuel Molecules</a:t>
            </a:r>
            <a:endParaRPr lang="en-US" dirty="0">
              <a:solidFill>
                <a:srgbClr val="843C0C"/>
              </a:solidFill>
            </a:endParaRPr>
          </a:p>
        </p:txBody>
      </p:sp>
      <p:sp>
        <p:nvSpPr>
          <p:cNvPr id="3" name="Content Placeholder 2"/>
          <p:cNvSpPr>
            <a:spLocks noGrp="1"/>
          </p:cNvSpPr>
          <p:nvPr>
            <p:ph idx="1"/>
          </p:nvPr>
        </p:nvSpPr>
        <p:spPr>
          <a:xfrm>
            <a:off x="457200" y="1600200"/>
            <a:ext cx="8229600" cy="4895193"/>
          </a:xfrm>
        </p:spPr>
        <p:txBody>
          <a:bodyPr>
            <a:noAutofit/>
          </a:bodyPr>
          <a:lstStyle/>
          <a:p>
            <a:pPr>
              <a:spcBef>
                <a:spcPts val="624"/>
              </a:spcBef>
              <a:spcAft>
                <a:spcPts val="600"/>
              </a:spcAft>
            </a:pPr>
            <a:r>
              <a:rPr lang="en-US" dirty="0"/>
              <a:t>Oxidation reactions involve a loss of electrons. Such reactions must be coupled with reactions that gain electrons. The paired reactions are called oxidation–reduction reactions or redox reactions.</a:t>
            </a:r>
          </a:p>
          <a:p>
            <a:pPr>
              <a:spcBef>
                <a:spcPts val="624"/>
              </a:spcBef>
              <a:spcAft>
                <a:spcPts val="600"/>
              </a:spcAft>
            </a:pPr>
            <a:r>
              <a:rPr lang="en-US" dirty="0"/>
              <a:t>In aerobic organisms, the carbon atoms in fuels are oxidized to yield CO</a:t>
            </a:r>
            <a:r>
              <a:rPr lang="en-US" baseline="-25000" dirty="0"/>
              <a:t>2</a:t>
            </a:r>
            <a:r>
              <a:rPr lang="en-US" dirty="0"/>
              <a:t>, and the electrons are ultimately accepted by oxygen to form H</a:t>
            </a:r>
            <a:r>
              <a:rPr lang="en-US" baseline="-25000" dirty="0"/>
              <a:t>2</a:t>
            </a:r>
            <a:r>
              <a:rPr lang="en-US" dirty="0"/>
              <a:t>O.</a:t>
            </a:r>
          </a:p>
          <a:p>
            <a:pPr>
              <a:spcBef>
                <a:spcPts val="624"/>
              </a:spcBef>
              <a:spcAft>
                <a:spcPts val="600"/>
              </a:spcAft>
            </a:pPr>
            <a:r>
              <a:rPr lang="en-US" dirty="0"/>
              <a:t>The more reduced a carbon atom is, the more free energy is released upon oxidation.</a:t>
            </a:r>
          </a:p>
          <a:p>
            <a:pPr>
              <a:spcBef>
                <a:spcPts val="624"/>
              </a:spcBef>
              <a:spcAft>
                <a:spcPts val="600"/>
              </a:spcAft>
            </a:pPr>
            <a:r>
              <a:rPr lang="en-US" dirty="0"/>
              <a:t>Fats are a more efficient food source than glucose because fats are more reduced.</a:t>
            </a:r>
          </a:p>
        </p:txBody>
      </p:sp>
    </p:spTree>
    <p:extLst>
      <p:ext uri="{BB962C8B-B14F-4D97-AF65-F5344CB8AC3E}">
        <p14:creationId xmlns:p14="http://schemas.microsoft.com/office/powerpoint/2010/main" val="32623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Free </a:t>
            </a:r>
            <a:r>
              <a:rPr lang="en-US" dirty="0" smtClean="0">
                <a:solidFill>
                  <a:srgbClr val="843C0C"/>
                </a:solidFill>
              </a:rPr>
              <a:t>Energy </a:t>
            </a:r>
            <a:r>
              <a:rPr lang="en-US" dirty="0">
                <a:solidFill>
                  <a:srgbClr val="843C0C"/>
                </a:solidFill>
              </a:rPr>
              <a:t>of </a:t>
            </a:r>
            <a:r>
              <a:rPr lang="en-US" dirty="0" smtClean="0">
                <a:solidFill>
                  <a:srgbClr val="843C0C"/>
                </a:solidFill>
              </a:rPr>
              <a:t>Oxidation </a:t>
            </a:r>
            <a:r>
              <a:rPr lang="en-US" dirty="0">
                <a:solidFill>
                  <a:srgbClr val="843C0C"/>
                </a:solidFill>
              </a:rPr>
              <a:t>of </a:t>
            </a:r>
            <a:r>
              <a:rPr lang="en-US" dirty="0" smtClean="0">
                <a:solidFill>
                  <a:srgbClr val="843C0C"/>
                </a:solidFill>
              </a:rPr>
              <a:t>Single-carbon Compounds</a:t>
            </a:r>
            <a:endParaRPr lang="en-US" dirty="0">
              <a:solidFill>
                <a:srgbClr val="843C0C"/>
              </a:solidFill>
            </a:endParaRPr>
          </a:p>
        </p:txBody>
      </p:sp>
      <p:pic>
        <p:nvPicPr>
          <p:cNvPr id="5" name="Picture 2" descr="A chart shows the changes in energy in oxidation of different single-carbon compounds. The structural formulae of methane, methanol, formaldehyde, formic acid, and carbon dioxide are shown, and the delta G prime value of oxidation in kilojoules per mole and in kilocalories per mole is given for each. Methane is shown as a carbon bonded to four hydrogen atoms. The delta G prime of oxidation is minus 820 kilojoules per mole and minus 196 kilocalories per mole. Methanol is shown as a carbon bonded to three hydrogen atoms and one hydroxyl group with a highlighted oxygen atom. The delta G prime of oxidation is minus 703 kilojoules per mole and minus 168 kilocalories per mole. Formaldehyde is shown as a carbon bonded to two hydrogen atoms and double bonded to a highlighted oxygen atom. The delta G prime of oxidation is minus 523 kilojoules per mole and minus 125 kilocalories per mole. Formic acid is shown as a carbon atom double bonded to a highlighted oxygen atom, single bonded to a hydroxyl group with a highlighted oxygen and single bonded to a hydrogen atom. The delta G prime of oxidation is minus 285 kilojoules per mole and minus 68 kilocalories per mole. Carbon dioxide is shown as a carbon atom double bonded to two highlighted oxygen atoms. The delta G prime of oxidation of carbon dioxide is 0 in kilojoules and0 kilocalories per mo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38504" y="2523286"/>
            <a:ext cx="8186788" cy="32180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95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Prominent </a:t>
            </a:r>
            <a:r>
              <a:rPr lang="en-US" dirty="0" smtClean="0">
                <a:solidFill>
                  <a:srgbClr val="843C0C"/>
                </a:solidFill>
              </a:rPr>
              <a:t>Fuels</a:t>
            </a:r>
            <a:endParaRPr lang="en-US" dirty="0">
              <a:solidFill>
                <a:srgbClr val="843C0C"/>
              </a:solidFill>
            </a:endParaRPr>
          </a:p>
        </p:txBody>
      </p:sp>
      <p:pic>
        <p:nvPicPr>
          <p:cNvPr id="6" name="Picture 2" descr="The structures of glucose and of a saturated fatty acid are shown. Glucose is a six membered pyranose ring with the following substituents: C 1 has H (above the ring) and a hydroxyl group (below the ring), C 2 has H (above the ring) and a hydroxyl group (below the ring), C 3 has a hydroxyl group (above the ring) and H  (below the ring), C 4 has H (above the ring) and a hydroxyl group (below the ring), and C 5 has a hydroxymethyl group (above the ring) and H (below the ring).The saturated fatty acid is a 16 carbon chain molecule that has the following substituents: C 1 is of a carboxylate anion, C 2 to C 15 carbons have two hydrogen atoms each, and C 16 is a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42731" y="2718544"/>
            <a:ext cx="8098355" cy="20135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Ch.15 Learning Objectives</a:t>
            </a:r>
          </a:p>
        </p:txBody>
      </p:sp>
      <p:sp>
        <p:nvSpPr>
          <p:cNvPr id="4" name="Content Placeholder 3"/>
          <p:cNvSpPr>
            <a:spLocks noGrp="1"/>
          </p:cNvSpPr>
          <p:nvPr>
            <p:ph idx="1"/>
          </p:nvPr>
        </p:nvSpPr>
        <p:spPr>
          <a:xfrm>
            <a:off x="457200" y="1600199"/>
            <a:ext cx="8229600" cy="4962311"/>
          </a:xfrm>
        </p:spPr>
        <p:txBody>
          <a:bodyPr>
            <a:noAutofit/>
          </a:bodyPr>
          <a:lstStyle/>
          <a:p>
            <a:pPr marL="0" indent="0">
              <a:spcBef>
                <a:spcPts val="624"/>
              </a:spcBef>
              <a:spcAft>
                <a:spcPts val="1200"/>
              </a:spcAft>
              <a:buNone/>
            </a:pPr>
            <a:r>
              <a:rPr lang="en-US" i="1" dirty="0">
                <a:latin typeface="Arial" pitchFamily="34" charset="0"/>
                <a:cs typeface="Arial" pitchFamily="34" charset="0"/>
              </a:rPr>
              <a:t>By the end of this chapter, you should be able to:</a:t>
            </a:r>
            <a:endParaRPr lang="en-US" dirty="0">
              <a:latin typeface="Arial" pitchFamily="34" charset="0"/>
              <a:cs typeface="Arial" pitchFamily="34" charset="0"/>
            </a:endParaRPr>
          </a:p>
          <a:p>
            <a:pPr marL="457200" indent="-457200">
              <a:buFont typeface="+mj-lt"/>
              <a:buAutoNum type="arabicPeriod"/>
            </a:pPr>
            <a:r>
              <a:rPr lang="en-US" b="1" dirty="0">
                <a:latin typeface="Arial" pitchFamily="34" charset="0"/>
                <a:cs typeface="Arial" pitchFamily="34" charset="0"/>
              </a:rPr>
              <a:t>Explain what is meant by intermediate metabolism.</a:t>
            </a:r>
          </a:p>
          <a:p>
            <a:pPr marL="457200" indent="-457200">
              <a:buFont typeface="+mj-lt"/>
              <a:buAutoNum type="arabicPeriod"/>
            </a:pPr>
            <a:r>
              <a:rPr lang="en-US" b="1" dirty="0">
                <a:latin typeface="Arial" pitchFamily="34" charset="0"/>
                <a:cs typeface="Arial" pitchFamily="34" charset="0"/>
              </a:rPr>
              <a:t>Identify the factors that make ATP an energy-rich molecule.</a:t>
            </a:r>
          </a:p>
          <a:p>
            <a:pPr marL="457200" indent="-457200">
              <a:buFont typeface="+mj-lt"/>
              <a:buAutoNum type="arabicPeriod"/>
            </a:pPr>
            <a:r>
              <a:rPr lang="en-US" b="1" dirty="0">
                <a:latin typeface="Arial" pitchFamily="34" charset="0"/>
                <a:cs typeface="Arial" pitchFamily="34" charset="0"/>
              </a:rPr>
              <a:t>Explain how ATP can power reactions that would otherwise not take place.</a:t>
            </a:r>
          </a:p>
          <a:p>
            <a:pPr marL="457200" indent="-457200">
              <a:buFont typeface="+mj-lt"/>
              <a:buAutoNum type="arabicPeriod"/>
            </a:pPr>
            <a:r>
              <a:rPr lang="en-US" b="1" dirty="0">
                <a:latin typeface="Arial" pitchFamily="34" charset="0"/>
                <a:cs typeface="Arial" pitchFamily="34" charset="0"/>
              </a:rPr>
              <a:t>Describe the relationship between the oxidation state of a carbon molecule and its usefulness as a fuel.</a:t>
            </a:r>
          </a:p>
          <a:p>
            <a:pPr marL="457200" indent="-457200">
              <a:buFont typeface="+mj-lt"/>
              <a:buAutoNum type="arabicPeriod"/>
            </a:pPr>
            <a:r>
              <a:rPr lang="en-US" b="1" dirty="0">
                <a:latin typeface="Arial" pitchFamily="34" charset="0"/>
                <a:cs typeface="Arial" pitchFamily="34" charset="0"/>
              </a:rPr>
              <a:t>Describe the recurring motifs in metabolic pathways.</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45565" cy="1325563"/>
          </a:xfrm>
        </p:spPr>
        <p:txBody>
          <a:bodyPr>
            <a:noAutofit/>
          </a:bodyPr>
          <a:lstStyle/>
          <a:p>
            <a:r>
              <a:rPr lang="en-US" sz="3200" dirty="0" smtClean="0">
                <a:solidFill>
                  <a:srgbClr val="843C0C"/>
                </a:solidFill>
              </a:rPr>
              <a:t>Section 15.3 </a:t>
            </a:r>
            <a:r>
              <a:rPr lang="en-US" sz="3200" dirty="0">
                <a:solidFill>
                  <a:srgbClr val="843C0C"/>
                </a:solidFill>
              </a:rPr>
              <a:t>The Oxidation of Carbon Fuels Is an Important Source of Cellular Energy (</a:t>
            </a:r>
            <a:r>
              <a:rPr lang="en-US" sz="3200" dirty="0" smtClean="0">
                <a:solidFill>
                  <a:srgbClr val="843C0C"/>
                </a:solidFill>
              </a:rPr>
              <a:t>2/2</a:t>
            </a:r>
            <a:r>
              <a:rPr lang="en-US" sz="3200" dirty="0">
                <a:solidFill>
                  <a:srgbClr val="843C0C"/>
                </a:solidFill>
              </a:rPr>
              <a:t>)</a:t>
            </a:r>
          </a:p>
        </p:txBody>
      </p:sp>
      <p:sp>
        <p:nvSpPr>
          <p:cNvPr id="3" name="Content Placeholder 2"/>
          <p:cNvSpPr>
            <a:spLocks noGrp="1"/>
          </p:cNvSpPr>
          <p:nvPr>
            <p:ph idx="1"/>
          </p:nvPr>
        </p:nvSpPr>
        <p:spPr>
          <a:xfrm>
            <a:off x="457200" y="1679031"/>
            <a:ext cx="4524704" cy="4879423"/>
          </a:xfrm>
        </p:spPr>
        <p:txBody>
          <a:bodyPr>
            <a:noAutofit/>
          </a:bodyPr>
          <a:lstStyle/>
          <a:p>
            <a:r>
              <a:rPr lang="en-US" sz="2200" dirty="0"/>
              <a:t>The essence of catabolism is capturing the energy of carbon oxidation as ATP.</a:t>
            </a:r>
          </a:p>
          <a:p>
            <a:r>
              <a:rPr lang="en-US" sz="2200" dirty="0"/>
              <a:t>Oxidation of the carbon atom may form a compound with high </a:t>
            </a:r>
            <a:r>
              <a:rPr lang="en-US" sz="2200" dirty="0" err="1"/>
              <a:t>phosphoryl</a:t>
            </a:r>
            <a:r>
              <a:rPr lang="en-US" sz="2200" dirty="0"/>
              <a:t>-transfer potential that can then be used to synthesize ATP.</a:t>
            </a:r>
          </a:p>
          <a:p>
            <a:r>
              <a:rPr lang="en-US" sz="2200" dirty="0"/>
              <a:t>Example: the energy released when carbon 1 (shown in red) of glyceraldehyde 3-phosphate is oxidized can be captured first as 1,3-bisphosphoglycerate and then as ATP.</a:t>
            </a:r>
          </a:p>
        </p:txBody>
      </p:sp>
      <p:pic>
        <p:nvPicPr>
          <p:cNvPr id="6" name="Picture 2" descr="The structure of glyceraldehyde 3-phosphate (G A P) is shown. Glyceraldehyde 3-phosphate is a three carbon chain molecule that has the following substituents: C 1 is an aldehydic carbon that has hydrogen and is double bonded to oxygen, C 2 has H and a hydroxyl group, and C 3 has two hydrogen atoms and a phosphate dianion."/>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9773" r="28536"/>
          <a:stretch/>
        </p:blipFill>
        <p:spPr bwMode="auto">
          <a:xfrm>
            <a:off x="5305797" y="2371060"/>
            <a:ext cx="3496967" cy="23816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778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rPr>
              <a:t>Oxidation of </a:t>
            </a:r>
            <a:r>
              <a:rPr lang="en-US" sz="3000" dirty="0" smtClean="0">
                <a:solidFill>
                  <a:srgbClr val="843C0C"/>
                </a:solidFill>
              </a:rPr>
              <a:t>Glyceraldehyde </a:t>
            </a:r>
            <a:r>
              <a:rPr lang="en-US" sz="3000" dirty="0">
                <a:solidFill>
                  <a:srgbClr val="843C0C"/>
                </a:solidFill>
              </a:rPr>
              <a:t>3-phosphate </a:t>
            </a:r>
            <a:r>
              <a:rPr lang="en-US" sz="3000" dirty="0" smtClean="0">
                <a:solidFill>
                  <a:srgbClr val="843C0C"/>
                </a:solidFill>
              </a:rPr>
              <a:t>Coupled </a:t>
            </a:r>
            <a:r>
              <a:rPr lang="en-US" sz="3000" dirty="0">
                <a:solidFill>
                  <a:srgbClr val="843C0C"/>
                </a:solidFill>
              </a:rPr>
              <a:t>to </a:t>
            </a:r>
            <a:r>
              <a:rPr lang="en-US" sz="3000" dirty="0" smtClean="0">
                <a:solidFill>
                  <a:srgbClr val="843C0C"/>
                </a:solidFill>
              </a:rPr>
              <a:t>Production </a:t>
            </a:r>
            <a:r>
              <a:rPr lang="en-US" sz="3000" dirty="0">
                <a:solidFill>
                  <a:srgbClr val="843C0C"/>
                </a:solidFill>
              </a:rPr>
              <a:t>of ATP in </a:t>
            </a:r>
            <a:r>
              <a:rPr lang="en-US" sz="3000" dirty="0" smtClean="0">
                <a:solidFill>
                  <a:srgbClr val="843C0C"/>
                </a:solidFill>
              </a:rPr>
              <a:t>Glycolysis Takes Place </a:t>
            </a:r>
            <a:r>
              <a:rPr lang="en-US" sz="3000" dirty="0">
                <a:solidFill>
                  <a:srgbClr val="843C0C"/>
                </a:solidFill>
              </a:rPr>
              <a:t>over </a:t>
            </a:r>
            <a:r>
              <a:rPr lang="en-US" sz="3000" dirty="0" smtClean="0">
                <a:solidFill>
                  <a:srgbClr val="843C0C"/>
                </a:solidFill>
              </a:rPr>
              <a:t>Several Steps</a:t>
            </a:r>
            <a:endParaRPr lang="en-US" sz="3000" dirty="0">
              <a:solidFill>
                <a:srgbClr val="843C0C"/>
              </a:solidFill>
            </a:endParaRPr>
          </a:p>
        </p:txBody>
      </p:sp>
      <p:pic>
        <p:nvPicPr>
          <p:cNvPr id="9" name="Picture 2" descr="An equation shows the reduction of glyceraldehyde 3-phosphate (G A P) to 1, 3-bisphosphoglycerate (1, 3- B P G). Glyceraldehyde 3-phosphate (G A P) reacts with N A D plus and hydrogen phosphate to form 1, 3-bisphosphoglycerate, N A D H and H plus. 1, 3-bisphosphoglycerate has a similar structure to glyceraldehyde 3-phosphate, but has a phosphate group instead of a hydrogen on C 1.The aldehydic H of glyceraldehyde 3-phosphate, H of hydrogen phosphate, H of N A D H, and H plus are highlighted in a similar color and phosphate in hydrogen phosphate and 1, 3-bisphosphoglycerate are highlighted in a different colo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056293" y="1793656"/>
            <a:ext cx="6705046" cy="13227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3" descr="An equation shows the oxidation of glyceraldehyde 3-phosphate (G A P) to 3-phosphoglyceric acid. Glyceraldehyde 3-phosphate is a three carbon chain molecule that has the following substituents: C 1 is an aldehydic carbon that has hydrogen and is double bonded to oxygen, C 2 has H and a hydroxyl group, and C 3 has two hydrogen atoms and a phosphate dianion. (G A P) undergoes oxidation to give 3-phosphoglyceric acid, which has a similar structure but has an OH instead of an H bonded to C 1."/>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172057" y="3312340"/>
            <a:ext cx="6705046" cy="143853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4" descr="An equation shows the phosphoryl transfer and formation of A T P. 1, 3-bisphosphoglycerate reacts with A D P to form 3-phosphoglyceric acid and A T P. 3-phosphoglyceric acid has a similar structure to1, 3-bisphosphoglycerate, but has an O H group instead of a phosphate group on C 1. The phosphate group in 1, 3-bisphosphoglycerate and A T P are highlighted."/>
          <p:cNvPicPr>
            <a:picLocks noGrp="1" noChangeAspect="1" noChangeArrowheads="1"/>
          </p:cNvPicPr>
          <p:nvPr>
            <p:ph type="pic" sz="quarter" idx="17"/>
          </p:nvPr>
        </p:nvPicPr>
        <p:blipFill>
          <a:blip r:embed="rId4">
            <a:extLst>
              <a:ext uri="{28A0092B-C50C-407E-A947-70E740481C1C}">
                <a14:useLocalDpi xmlns:a14="http://schemas.microsoft.com/office/drawing/2010/main" val="0"/>
              </a:ext>
            </a:extLst>
          </a:blip>
          <a:stretch>
            <a:fillRect/>
          </a:stretch>
        </p:blipFill>
        <p:spPr bwMode="auto">
          <a:xfrm>
            <a:off x="1134274" y="4971741"/>
            <a:ext cx="6705046" cy="13471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3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982"/>
            <a:ext cx="9144000" cy="1325562"/>
          </a:xfrm>
        </p:spPr>
        <p:txBody>
          <a:bodyPr>
            <a:noAutofit/>
          </a:bodyPr>
          <a:lstStyle/>
          <a:p>
            <a:r>
              <a:rPr lang="en-US" dirty="0">
                <a:solidFill>
                  <a:srgbClr val="843C0C"/>
                </a:solidFill>
              </a:rPr>
              <a:t>Ion </a:t>
            </a:r>
            <a:r>
              <a:rPr lang="en-US" dirty="0" smtClean="0">
                <a:solidFill>
                  <a:srgbClr val="843C0C"/>
                </a:solidFill>
              </a:rPr>
              <a:t>Gradients </a:t>
            </a:r>
            <a:r>
              <a:rPr lang="en-US" dirty="0">
                <a:solidFill>
                  <a:srgbClr val="843C0C"/>
                </a:solidFill>
              </a:rPr>
              <a:t>across </a:t>
            </a:r>
            <a:r>
              <a:rPr lang="en-US" dirty="0" smtClean="0">
                <a:solidFill>
                  <a:srgbClr val="843C0C"/>
                </a:solidFill>
              </a:rPr>
              <a:t>Membranes Provide</a:t>
            </a:r>
            <a:r>
              <a:rPr lang="en-US" dirty="0">
                <a:solidFill>
                  <a:srgbClr val="843C0C"/>
                </a:solidFill>
              </a:rPr>
              <a:t> </a:t>
            </a:r>
            <a:r>
              <a:rPr lang="en-US" dirty="0" smtClean="0">
                <a:solidFill>
                  <a:srgbClr val="843C0C"/>
                </a:solidFill>
              </a:rPr>
              <a:t>an Important Form </a:t>
            </a:r>
            <a:r>
              <a:rPr lang="en-US" dirty="0">
                <a:solidFill>
                  <a:srgbClr val="843C0C"/>
                </a:solidFill>
              </a:rPr>
              <a:t>of </a:t>
            </a:r>
            <a:r>
              <a:rPr lang="en-US" dirty="0" smtClean="0">
                <a:solidFill>
                  <a:srgbClr val="843C0C"/>
                </a:solidFill>
              </a:rPr>
              <a:t>Cellular Energy </a:t>
            </a:r>
            <a:r>
              <a:rPr lang="en-US" dirty="0">
                <a:solidFill>
                  <a:srgbClr val="843C0C"/>
                </a:solidFill>
              </a:rPr>
              <a:t>that </a:t>
            </a:r>
            <a:r>
              <a:rPr lang="en-US" dirty="0" smtClean="0">
                <a:solidFill>
                  <a:srgbClr val="843C0C"/>
                </a:solidFill>
              </a:rPr>
              <a:t>Can Be Coupled </a:t>
            </a:r>
            <a:r>
              <a:rPr lang="en-US" dirty="0">
                <a:solidFill>
                  <a:srgbClr val="843C0C"/>
                </a:solidFill>
              </a:rPr>
              <a:t>to ATP </a:t>
            </a:r>
            <a:r>
              <a:rPr lang="en-US" dirty="0" smtClean="0">
                <a:solidFill>
                  <a:srgbClr val="843C0C"/>
                </a:solidFill>
              </a:rPr>
              <a:t>Synthesis</a:t>
            </a:r>
            <a:endParaRPr lang="en-US" dirty="0">
              <a:solidFill>
                <a:srgbClr val="843C0C"/>
              </a:solidFill>
            </a:endParaRPr>
          </a:p>
        </p:txBody>
      </p:sp>
      <p:sp>
        <p:nvSpPr>
          <p:cNvPr id="3" name="Content Placeholder 2"/>
          <p:cNvSpPr>
            <a:spLocks noGrp="1"/>
          </p:cNvSpPr>
          <p:nvPr>
            <p:ph idx="1"/>
          </p:nvPr>
        </p:nvSpPr>
        <p:spPr>
          <a:xfrm>
            <a:off x="457200" y="2716620"/>
            <a:ext cx="8229600" cy="3131288"/>
          </a:xfrm>
        </p:spPr>
        <p:txBody>
          <a:bodyPr>
            <a:noAutofit/>
          </a:bodyPr>
          <a:lstStyle/>
          <a:p>
            <a:pPr>
              <a:spcAft>
                <a:spcPts val="1200"/>
              </a:spcAft>
            </a:pPr>
            <a:r>
              <a:rPr lang="en-US" sz="2600" dirty="0"/>
              <a:t>Ion gradients can couple endergonic reactions with exergonic reactions.</a:t>
            </a:r>
          </a:p>
          <a:p>
            <a:pPr>
              <a:spcAft>
                <a:spcPts val="1200"/>
              </a:spcAft>
            </a:pPr>
            <a:r>
              <a:rPr lang="en-US" sz="2600" dirty="0"/>
              <a:t>In animals, 90% of ATP is generated when the energy of a proton gradient is coupled with ATP synthesis in the process of oxidative phosphorylation.</a:t>
            </a:r>
          </a:p>
        </p:txBody>
      </p:sp>
    </p:spTree>
    <p:extLst>
      <p:ext uri="{BB962C8B-B14F-4D97-AF65-F5344CB8AC3E}">
        <p14:creationId xmlns:p14="http://schemas.microsoft.com/office/powerpoint/2010/main" val="3320855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Proton </a:t>
            </a:r>
            <a:r>
              <a:rPr lang="en-US" dirty="0" smtClean="0">
                <a:solidFill>
                  <a:srgbClr val="843C0C"/>
                </a:solidFill>
              </a:rPr>
              <a:t>Gradients</a:t>
            </a:r>
            <a:endParaRPr lang="en-US" dirty="0">
              <a:solidFill>
                <a:srgbClr val="843C0C"/>
              </a:solidFill>
            </a:endParaRPr>
          </a:p>
        </p:txBody>
      </p:sp>
      <p:pic>
        <p:nvPicPr>
          <p:cNvPr id="12" name="Picture 2" descr="A schematic diagram illustrates how proton gradients are formed and drive the synthesis of A T P in two steps. A membrane-bound structure is represented schematically as an oval with the outline of the oval representing the membrane. Across the top edge of the oval, there are two proton pumps spanning the membrane. On the bottom edge of the oval, the A T P-synthesizing enzyme is shown spanning the membrane with part of it protruding into the cytoplasm. In step 1, the gradient is created. A caption reads: Gradient created. Oxidation of fuels pumps protons out. A reaction is shown in which carbon fuels reacts with O 2 to create carbon dioxide and water. Protons are shown being pumped through the proton pumps, from the inside to the outside of the membrane, leaving a net negative charge inside, and positive charge outside the cell around the pumps. In step two, a caption reads: Gradient used. Influx of protons forms A T P. Protons are shown moving through the A T P-synthesizing enzyme, from the outside to the inside, and a reaction shows that A D P reacts with inorganic phosphate to create A T P plus water. There is a net positive charge outside the membrane and negative charge inside the cell near the A T P-synthesizing enzym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14677" y="1775711"/>
            <a:ext cx="4928209" cy="47337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8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a:solidFill>
                  <a:srgbClr val="843C0C"/>
                </a:solidFill>
              </a:rPr>
              <a:t>Phosphates </a:t>
            </a:r>
            <a:r>
              <a:rPr lang="en-US" dirty="0" smtClean="0">
                <a:solidFill>
                  <a:srgbClr val="843C0C"/>
                </a:solidFill>
              </a:rPr>
              <a:t>Play </a:t>
            </a:r>
            <a:r>
              <a:rPr lang="en-US" dirty="0">
                <a:solidFill>
                  <a:srgbClr val="843C0C"/>
                </a:solidFill>
              </a:rPr>
              <a:t>a </a:t>
            </a:r>
            <a:r>
              <a:rPr lang="en-US" dirty="0" smtClean="0">
                <a:solidFill>
                  <a:srgbClr val="843C0C"/>
                </a:solidFill>
              </a:rPr>
              <a:t>Prominent Role </a:t>
            </a:r>
            <a:r>
              <a:rPr lang="en-US" dirty="0">
                <a:solidFill>
                  <a:srgbClr val="843C0C"/>
                </a:solidFill>
              </a:rPr>
              <a:t>in </a:t>
            </a:r>
            <a:r>
              <a:rPr lang="en-US" dirty="0" smtClean="0">
                <a:solidFill>
                  <a:srgbClr val="843C0C"/>
                </a:solidFill>
              </a:rPr>
              <a:t>Biochemical Processes</a:t>
            </a:r>
            <a:endParaRPr lang="en-US" dirty="0">
              <a:solidFill>
                <a:srgbClr val="843C0C"/>
              </a:solidFill>
            </a:endParaRPr>
          </a:p>
        </p:txBody>
      </p:sp>
      <p:sp>
        <p:nvSpPr>
          <p:cNvPr id="3" name="Content Placeholder 2"/>
          <p:cNvSpPr>
            <a:spLocks noGrp="1"/>
          </p:cNvSpPr>
          <p:nvPr>
            <p:ph idx="1"/>
          </p:nvPr>
        </p:nvSpPr>
        <p:spPr>
          <a:xfrm>
            <a:off x="457200" y="1887279"/>
            <a:ext cx="8229600" cy="3631019"/>
          </a:xfrm>
        </p:spPr>
        <p:txBody>
          <a:bodyPr>
            <a:noAutofit/>
          </a:bodyPr>
          <a:lstStyle/>
          <a:p>
            <a:pPr>
              <a:spcAft>
                <a:spcPts val="1200"/>
              </a:spcAft>
            </a:pPr>
            <a:r>
              <a:rPr lang="en-US" dirty="0"/>
              <a:t>Phosphates are important chemicals in biochemical reactions because they are thermodynamically unstable while being kinetically stable. The kinetic stability is due to the negative charges that resist hydrolysis unless assisted by enzymes.</a:t>
            </a:r>
          </a:p>
          <a:p>
            <a:pPr>
              <a:spcAft>
                <a:spcPts val="1200"/>
              </a:spcAft>
            </a:pPr>
            <a:r>
              <a:rPr lang="en-US" dirty="0"/>
              <a:t>The combination of thermodynamic instability and kinetic stability allows the enzyme-catalyzed use of phosphate esters for energy transformations as well as regulation.</a:t>
            </a:r>
          </a:p>
        </p:txBody>
      </p:sp>
    </p:spTree>
    <p:extLst>
      <p:ext uri="{BB962C8B-B14F-4D97-AF65-F5344CB8AC3E}">
        <p14:creationId xmlns:p14="http://schemas.microsoft.com/office/powerpoint/2010/main" val="34406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a:solidFill>
                  <a:srgbClr val="843C0C"/>
                </a:solidFill>
              </a:rPr>
              <a:t>Energy from </a:t>
            </a:r>
            <a:r>
              <a:rPr lang="en-US" dirty="0" smtClean="0">
                <a:solidFill>
                  <a:srgbClr val="843C0C"/>
                </a:solidFill>
              </a:rPr>
              <a:t>Foodstuffs </a:t>
            </a:r>
            <a:r>
              <a:rPr lang="en-US" dirty="0">
                <a:solidFill>
                  <a:srgbClr val="843C0C"/>
                </a:solidFill>
              </a:rPr>
              <a:t>is </a:t>
            </a:r>
            <a:r>
              <a:rPr lang="en-US" dirty="0" smtClean="0">
                <a:solidFill>
                  <a:srgbClr val="843C0C"/>
                </a:solidFill>
              </a:rPr>
              <a:t>Extracted </a:t>
            </a:r>
            <a:r>
              <a:rPr lang="en-US" dirty="0">
                <a:solidFill>
                  <a:srgbClr val="843C0C"/>
                </a:solidFill>
              </a:rPr>
              <a:t>in </a:t>
            </a:r>
            <a:r>
              <a:rPr lang="en-US" dirty="0" smtClean="0">
                <a:solidFill>
                  <a:srgbClr val="843C0C"/>
                </a:solidFill>
              </a:rPr>
              <a:t>Three Stages</a:t>
            </a:r>
            <a:endParaRPr lang="en-US" dirty="0">
              <a:solidFill>
                <a:srgbClr val="843C0C"/>
              </a:solidFill>
            </a:endParaRPr>
          </a:p>
        </p:txBody>
      </p:sp>
      <p:sp>
        <p:nvSpPr>
          <p:cNvPr id="3" name="Content Placeholder 2"/>
          <p:cNvSpPr>
            <a:spLocks noGrp="1"/>
          </p:cNvSpPr>
          <p:nvPr>
            <p:ph idx="1"/>
          </p:nvPr>
        </p:nvSpPr>
        <p:spPr>
          <a:xfrm>
            <a:off x="457200" y="1600200"/>
            <a:ext cx="8229600" cy="4895193"/>
          </a:xfrm>
        </p:spPr>
        <p:txBody>
          <a:bodyPr>
            <a:noAutofit/>
          </a:bodyPr>
          <a:lstStyle/>
          <a:p>
            <a:pPr>
              <a:spcBef>
                <a:spcPts val="624"/>
              </a:spcBef>
              <a:spcAft>
                <a:spcPts val="1200"/>
              </a:spcAft>
            </a:pPr>
            <a:r>
              <a:rPr lang="en-US" sz="2600" dirty="0"/>
              <a:t>The generation of energy from food occurs in three stages:</a:t>
            </a:r>
          </a:p>
          <a:p>
            <a:pPr lvl="1">
              <a:spcBef>
                <a:spcPts val="624"/>
              </a:spcBef>
              <a:spcAft>
                <a:spcPts val="1200"/>
              </a:spcAft>
              <a:buFont typeface="+mj-lt"/>
              <a:buAutoNum type="arabicPeriod"/>
            </a:pPr>
            <a:r>
              <a:rPr lang="en-US" sz="2400" dirty="0"/>
              <a:t>Large molecules in food are broken down into smaller molecules in the process of digestion.</a:t>
            </a:r>
          </a:p>
          <a:p>
            <a:pPr lvl="1">
              <a:spcBef>
                <a:spcPts val="624"/>
              </a:spcBef>
              <a:spcAft>
                <a:spcPts val="1200"/>
              </a:spcAft>
              <a:buFont typeface="+mj-lt"/>
              <a:buAutoNum type="arabicPeriod"/>
            </a:pPr>
            <a:r>
              <a:rPr lang="en-US" sz="2400" dirty="0"/>
              <a:t>The many small molecules are processed into key molecules of metabolism, most notably acetyl CoA.</a:t>
            </a:r>
          </a:p>
          <a:p>
            <a:pPr lvl="1">
              <a:spcBef>
                <a:spcPts val="624"/>
              </a:spcBef>
              <a:spcAft>
                <a:spcPts val="1200"/>
              </a:spcAft>
              <a:buFont typeface="+mj-lt"/>
              <a:buAutoNum type="arabicPeriod"/>
            </a:pPr>
            <a:r>
              <a:rPr lang="en-US" sz="2400" dirty="0"/>
              <a:t>ATP is produced from the complete oxidation of the acetyl component of acetyl CoA.</a:t>
            </a:r>
          </a:p>
        </p:txBody>
      </p:sp>
    </p:spTree>
    <p:extLst>
      <p:ext uri="{BB962C8B-B14F-4D97-AF65-F5344CB8AC3E}">
        <p14:creationId xmlns:p14="http://schemas.microsoft.com/office/powerpoint/2010/main" val="4108618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Stages of </a:t>
            </a:r>
            <a:r>
              <a:rPr lang="en-US" dirty="0" smtClean="0">
                <a:solidFill>
                  <a:srgbClr val="843C0C"/>
                </a:solidFill>
              </a:rPr>
              <a:t>Catabolism</a:t>
            </a:r>
            <a:endParaRPr lang="en-US" dirty="0">
              <a:solidFill>
                <a:srgbClr val="843C0C"/>
              </a:solidFill>
            </a:endParaRPr>
          </a:p>
        </p:txBody>
      </p:sp>
      <p:pic>
        <p:nvPicPr>
          <p:cNvPr id="5" name="Picture 2" descr="A schematic diagram shows the extraction of energy from fuels in three stages. A mechanism by which lipids, polysaccharides, and proteins are used to create A T P is shown in a flow diagram with three stages. In the first stage, lipids are made into fatty acids and glycerol, polysaccharides are made into glucose and other sugars, and proteins are made into amino acids. In stage two, all these secondary substances are converted into acetyl coenzyme A. In stage three, acetyl coenzyme A is shown feeding into the citric acid cycle. The citric acid cycle is a circular pathway in which coenzyme A and two molecules of C O 2 are released. Eight electrons are also released and are used in oxidative phosphorylation, in which an O 2 molecule is used and H 2 O is produced, and A T P is synthesiz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96360" y="1685652"/>
            <a:ext cx="4480190" cy="48703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246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smtClean="0">
                <a:solidFill>
                  <a:srgbClr val="843C0C"/>
                </a:solidFill>
              </a:rPr>
              <a:t>Section 15.4 </a:t>
            </a:r>
            <a:r>
              <a:rPr lang="en-US" dirty="0">
                <a:solidFill>
                  <a:srgbClr val="843C0C"/>
                </a:solidFill>
              </a:rPr>
              <a:t>Metabolic Pathways Contain Many Recurring Motifs</a:t>
            </a:r>
          </a:p>
        </p:txBody>
      </p:sp>
      <p:sp>
        <p:nvSpPr>
          <p:cNvPr id="3" name="Content Placeholder 2"/>
          <p:cNvSpPr>
            <a:spLocks noGrp="1"/>
          </p:cNvSpPr>
          <p:nvPr>
            <p:ph idx="1"/>
          </p:nvPr>
        </p:nvSpPr>
        <p:spPr>
          <a:xfrm>
            <a:off x="457200" y="1855382"/>
            <a:ext cx="8229600" cy="3205716"/>
          </a:xfrm>
        </p:spPr>
        <p:txBody>
          <a:bodyPr>
            <a:noAutofit/>
          </a:bodyPr>
          <a:lstStyle/>
          <a:p>
            <a:pPr>
              <a:spcAft>
                <a:spcPts val="1200"/>
              </a:spcAft>
            </a:pPr>
            <a:r>
              <a:rPr lang="en-US" dirty="0"/>
              <a:t>Activated carriers exemplify the modular design and economy of metabolism.</a:t>
            </a:r>
          </a:p>
          <a:p>
            <a:pPr>
              <a:spcAft>
                <a:spcPts val="1200"/>
              </a:spcAft>
            </a:pPr>
            <a:r>
              <a:rPr lang="en-US" dirty="0"/>
              <a:t>Example: ATP is an activated carrier of </a:t>
            </a:r>
            <a:r>
              <a:rPr lang="en-US" dirty="0" err="1"/>
              <a:t>phosphoryl</a:t>
            </a:r>
            <a:r>
              <a:rPr lang="en-US" dirty="0"/>
              <a:t> groups.</a:t>
            </a:r>
          </a:p>
          <a:p>
            <a:pPr>
              <a:spcAft>
                <a:spcPts val="1200"/>
              </a:spcAft>
            </a:pPr>
            <a:r>
              <a:rPr lang="en-US" dirty="0"/>
              <a:t>Other activated carriers are common in biochemistry, and they often are derived from vitamins.</a:t>
            </a:r>
          </a:p>
        </p:txBody>
      </p:sp>
    </p:spTree>
    <p:extLst>
      <p:ext uri="{BB962C8B-B14F-4D97-AF65-F5344CB8AC3E}">
        <p14:creationId xmlns:p14="http://schemas.microsoft.com/office/powerpoint/2010/main" val="2377174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843C0C"/>
                </a:solidFill>
              </a:rPr>
              <a:t>Activated </a:t>
            </a:r>
            <a:r>
              <a:rPr lang="en-US" sz="3200" dirty="0" smtClean="0">
                <a:solidFill>
                  <a:srgbClr val="843C0C"/>
                </a:solidFill>
              </a:rPr>
              <a:t>Carriers Exemplify </a:t>
            </a:r>
            <a:r>
              <a:rPr lang="en-US" sz="3200" dirty="0">
                <a:solidFill>
                  <a:srgbClr val="843C0C"/>
                </a:solidFill>
              </a:rPr>
              <a:t>the </a:t>
            </a:r>
            <a:r>
              <a:rPr lang="en-US" sz="3200" dirty="0" smtClean="0">
                <a:solidFill>
                  <a:srgbClr val="843C0C"/>
                </a:solidFill>
              </a:rPr>
              <a:t>Modular Design </a:t>
            </a:r>
            <a:r>
              <a:rPr lang="en-US" sz="3200" dirty="0">
                <a:solidFill>
                  <a:srgbClr val="843C0C"/>
                </a:solidFill>
              </a:rPr>
              <a:t>and </a:t>
            </a:r>
            <a:r>
              <a:rPr lang="en-US" sz="3200" dirty="0" smtClean="0">
                <a:solidFill>
                  <a:srgbClr val="843C0C"/>
                </a:solidFill>
              </a:rPr>
              <a:t>Economy </a:t>
            </a:r>
            <a:r>
              <a:rPr lang="en-US" sz="3200" dirty="0">
                <a:solidFill>
                  <a:srgbClr val="843C0C"/>
                </a:solidFill>
              </a:rPr>
              <a:t>of </a:t>
            </a:r>
            <a:r>
              <a:rPr lang="en-US" sz="3200" dirty="0" smtClean="0">
                <a:solidFill>
                  <a:srgbClr val="843C0C"/>
                </a:solidFill>
              </a:rPr>
              <a:t>Metabolism </a:t>
            </a:r>
            <a:r>
              <a:rPr lang="en-US" sz="3200" dirty="0">
                <a:solidFill>
                  <a:srgbClr val="843C0C"/>
                </a:solidFill>
              </a:rPr>
              <a:t>(</a:t>
            </a:r>
            <a:r>
              <a:rPr lang="en-US" sz="3200" dirty="0" smtClean="0">
                <a:solidFill>
                  <a:srgbClr val="843C0C"/>
                </a:solidFill>
              </a:rPr>
              <a:t>1/3</a:t>
            </a:r>
            <a:r>
              <a:rPr lang="en-US" sz="3200" dirty="0">
                <a:solidFill>
                  <a:srgbClr val="843C0C"/>
                </a:solidFill>
              </a:rPr>
              <a:t>)</a:t>
            </a:r>
          </a:p>
        </p:txBody>
      </p:sp>
      <p:sp>
        <p:nvSpPr>
          <p:cNvPr id="3" name="Content Placeholder 2"/>
          <p:cNvSpPr>
            <a:spLocks noGrp="1"/>
          </p:cNvSpPr>
          <p:nvPr>
            <p:ph idx="1"/>
          </p:nvPr>
        </p:nvSpPr>
        <p:spPr>
          <a:xfrm>
            <a:off x="457200" y="1600201"/>
            <a:ext cx="8229600" cy="1506443"/>
          </a:xfrm>
        </p:spPr>
        <p:txBody>
          <a:bodyPr>
            <a:noAutofit/>
          </a:bodyPr>
          <a:lstStyle/>
          <a:p>
            <a:pPr>
              <a:spcBef>
                <a:spcPts val="624"/>
              </a:spcBef>
              <a:spcAft>
                <a:spcPts val="1200"/>
              </a:spcAft>
            </a:pPr>
            <a:r>
              <a:rPr lang="en-US" dirty="0"/>
              <a:t>NADH/NAD</a:t>
            </a:r>
            <a:r>
              <a:rPr lang="en-US" baseline="30000" dirty="0"/>
              <a:t>+</a:t>
            </a:r>
            <a:r>
              <a:rPr lang="en-US" dirty="0"/>
              <a:t> and FADH</a:t>
            </a:r>
            <a:r>
              <a:rPr lang="en-US" baseline="-25000" dirty="0"/>
              <a:t>2</a:t>
            </a:r>
            <a:r>
              <a:rPr lang="en-US" dirty="0"/>
              <a:t>/FAD are activated carriers of electrons for fuel oxidation.</a:t>
            </a:r>
          </a:p>
          <a:p>
            <a:pPr marL="571500" lvl="2" indent="-342900">
              <a:spcBef>
                <a:spcPts val="624"/>
              </a:spcBef>
              <a:spcAft>
                <a:spcPts val="1200"/>
              </a:spcAft>
              <a:buFont typeface="Arial" pitchFamily="34" charset="0"/>
              <a:buChar char="–"/>
            </a:pPr>
            <a:r>
              <a:rPr lang="en-US" sz="2200" dirty="0"/>
              <a:t>NADH/NAD</a:t>
            </a:r>
            <a:r>
              <a:rPr lang="en-US" sz="2200" baseline="30000" dirty="0"/>
              <a:t>+</a:t>
            </a:r>
            <a:r>
              <a:rPr lang="en-US" sz="2200" dirty="0"/>
              <a:t> participates in reactions such as the following:</a:t>
            </a:r>
          </a:p>
        </p:txBody>
      </p:sp>
      <p:pic>
        <p:nvPicPr>
          <p:cNvPr id="11" name="Picture 2" descr="An illustration shows the reaction of a saturated substrate with F A D to form an alkene and F A D H 2. A fuel molecule is shown as a chain of two carbon atoms each bonded to two hydrogen atoms and to two unspecified R groups. This fuel molecule plus F A D undergo a reaction in which two of the hydrogen atoms are passed to F A D, forming F A D H 2, and a double bond forms between the two carbon atoms in the fuel molecule. They each remain bonded to an R group and to one hydrogen atom."/>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tretch>
            <a:fillRect/>
          </a:stretch>
        </p:blipFill>
        <p:spPr bwMode="auto">
          <a:xfrm>
            <a:off x="1014152" y="3380997"/>
            <a:ext cx="6705046" cy="8594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57200" y="4555652"/>
            <a:ext cx="8148119" cy="503480"/>
          </a:xfrm>
        </p:spPr>
        <p:txBody>
          <a:bodyPr>
            <a:noAutofit/>
          </a:bodyPr>
          <a:lstStyle/>
          <a:p>
            <a:pPr marL="571500" lvl="2" indent="-342900">
              <a:buFont typeface="Arial" pitchFamily="34" charset="0"/>
              <a:buChar char="–"/>
            </a:pPr>
            <a:r>
              <a:rPr lang="en-US" sz="2200" dirty="0"/>
              <a:t>FADH2/FAD participates in reactions such as the following:</a:t>
            </a:r>
          </a:p>
        </p:txBody>
      </p:sp>
      <p:pic>
        <p:nvPicPr>
          <p:cNvPr id="14" name="Picture 3" descr="An equation shows the oxidation of a substrate by the action of N A D plus. The substrate has a central carbon that has the following substituents: hydroxyl group with a highlighted H, R prime, highlighted H, and R. The substrate reacts with N A D plus to form a product with a central carbon atom double bonded to oxygen, single bonded to R prime, and single bonded to R. N A D H and H plus are also formed. The H and H of hydroxyl group in the substrate and the H in N A D H and H plus are highlighted in a similar color. N A D plus and the N A D of N A D H are highlighted in a different color. The reaction is in equilibriu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24744" y="5309745"/>
            <a:ext cx="6705046" cy="84727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002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the </a:t>
            </a:r>
            <a:r>
              <a:rPr lang="en-US" dirty="0" smtClean="0">
                <a:solidFill>
                  <a:srgbClr val="843C0C"/>
                </a:solidFill>
              </a:rPr>
              <a:t>Oxidized Forms </a:t>
            </a:r>
            <a:r>
              <a:rPr lang="en-US" dirty="0">
                <a:solidFill>
                  <a:srgbClr val="843C0C"/>
                </a:solidFill>
              </a:rPr>
              <a:t>of </a:t>
            </a:r>
            <a:r>
              <a:rPr lang="en-US" dirty="0" smtClean="0">
                <a:solidFill>
                  <a:srgbClr val="843C0C"/>
                </a:solidFill>
              </a:rPr>
              <a:t>Nicotinamide-derived Electron Carriers</a:t>
            </a:r>
            <a:endParaRPr lang="en-US" dirty="0">
              <a:solidFill>
                <a:srgbClr val="843C0C"/>
              </a:solidFill>
            </a:endParaRPr>
          </a:p>
        </p:txBody>
      </p:sp>
      <p:pic>
        <p:nvPicPr>
          <p:cNvPr id="6" name="Picture 2" descr="The skeletal formula of a nicotinamide-derived electron carrier is shown. The structure of the molecule includes two nucleotides, linked together via two phosphate groups. The phosphate groups are linked to the five prime carbon atom on each ribose sugar and joined to each other via an oxygen atom. The two nucleotides are arranged one above the other in this representation. The bottom nucleotide has an oxygen atom linked to an unspecified R group that is bonded to its two prime carbon atom. It has an adenine base, which has a double ring structure, bonded to its one prime carbon atom. The top nucleotide has a nicotinamide ring linked to its one prime carbon atom, which has a single six-membered ring structure with alternating double bonds between the vertices. It is colored red and its top right vertex is labeled as the reactive site. The vertex at the bottom left, which links it to the ribose, is a nitrogen atom, and the other vertices are carbon atoms. The vertex on the right is linked to a carbon atom which in turn has a double bond to an oxygen atom and a single bond to an N H 2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95213" y="1914039"/>
            <a:ext cx="5740512" cy="44175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Ch.15 Outline</a:t>
            </a:r>
          </a:p>
        </p:txBody>
      </p:sp>
      <p:sp>
        <p:nvSpPr>
          <p:cNvPr id="3" name="Content Placeholder 2"/>
          <p:cNvSpPr>
            <a:spLocks noGrp="1"/>
          </p:cNvSpPr>
          <p:nvPr>
            <p:ph idx="1"/>
          </p:nvPr>
        </p:nvSpPr>
        <p:spPr>
          <a:xfrm>
            <a:off x="457200" y="1417637"/>
            <a:ext cx="8229600" cy="5352157"/>
          </a:xfrm>
        </p:spPr>
        <p:txBody>
          <a:bodyPr>
            <a:normAutofit/>
          </a:bodyPr>
          <a:lstStyle/>
          <a:p>
            <a:pPr>
              <a:spcBef>
                <a:spcPts val="624"/>
              </a:spcBef>
              <a:spcAft>
                <a:spcPts val="1200"/>
              </a:spcAft>
            </a:pPr>
            <a:r>
              <a:rPr lang="en-US" b="1" dirty="0">
                <a:latin typeface="Arial" pitchFamily="34" charset="0"/>
                <a:cs typeface="Arial" pitchFamily="34" charset="0"/>
              </a:rPr>
              <a:t>15.1 Metabolism Is Composed of Many Coupled, Interconnecting Reactions</a:t>
            </a:r>
          </a:p>
          <a:p>
            <a:pPr>
              <a:spcBef>
                <a:spcPts val="624"/>
              </a:spcBef>
              <a:spcAft>
                <a:spcPts val="1200"/>
              </a:spcAft>
            </a:pPr>
            <a:r>
              <a:rPr lang="en-US" b="1" dirty="0">
                <a:latin typeface="Arial" pitchFamily="34" charset="0"/>
                <a:cs typeface="Arial" pitchFamily="34" charset="0"/>
              </a:rPr>
              <a:t>15.2 ATP Is the Universal Currency of Free Energy in Biological Systems</a:t>
            </a:r>
          </a:p>
          <a:p>
            <a:pPr>
              <a:spcBef>
                <a:spcPts val="624"/>
              </a:spcBef>
              <a:spcAft>
                <a:spcPts val="1200"/>
              </a:spcAft>
            </a:pPr>
            <a:r>
              <a:rPr lang="en-US" b="1" dirty="0">
                <a:latin typeface="Arial" pitchFamily="34" charset="0"/>
                <a:cs typeface="Arial" pitchFamily="34" charset="0"/>
              </a:rPr>
              <a:t>15.3 The Oxidation of Carbon Fuels Is an Important Source of Cellular Energy</a:t>
            </a:r>
          </a:p>
          <a:p>
            <a:pPr>
              <a:spcBef>
                <a:spcPts val="624"/>
              </a:spcBef>
              <a:spcAft>
                <a:spcPts val="1200"/>
              </a:spcAft>
            </a:pPr>
            <a:r>
              <a:rPr lang="en-US" b="1" dirty="0">
                <a:latin typeface="Arial" pitchFamily="34" charset="0"/>
                <a:cs typeface="Arial" pitchFamily="34" charset="0"/>
              </a:rPr>
              <a:t>15.4 Metabolic Pathways Contain Many Recurring Motifs</a:t>
            </a:r>
          </a:p>
        </p:txBody>
      </p:sp>
    </p:spTree>
    <p:extLst>
      <p:ext uri="{BB962C8B-B14F-4D97-AF65-F5344CB8AC3E}">
        <p14:creationId xmlns:p14="http://schemas.microsoft.com/office/powerpoint/2010/main" val="185003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 of the </a:t>
            </a:r>
            <a:r>
              <a:rPr lang="en-US" dirty="0" smtClean="0">
                <a:solidFill>
                  <a:srgbClr val="843C0C"/>
                </a:solidFill>
              </a:rPr>
              <a:t>Oxidized Form </a:t>
            </a:r>
            <a:r>
              <a:rPr lang="en-US" dirty="0">
                <a:solidFill>
                  <a:srgbClr val="843C0C"/>
                </a:solidFill>
              </a:rPr>
              <a:t>of </a:t>
            </a:r>
            <a:r>
              <a:rPr lang="en-US" dirty="0" smtClean="0">
                <a:solidFill>
                  <a:srgbClr val="843C0C"/>
                </a:solidFill>
              </a:rPr>
              <a:t>Flavin Adenine Dinucleotide </a:t>
            </a:r>
            <a:r>
              <a:rPr lang="en-US" dirty="0">
                <a:solidFill>
                  <a:srgbClr val="843C0C"/>
                </a:solidFill>
              </a:rPr>
              <a:t>(FAD)</a:t>
            </a:r>
          </a:p>
        </p:txBody>
      </p:sp>
      <p:pic>
        <p:nvPicPr>
          <p:cNvPr id="5" name="Picture 2" descr="The structure of flavine adenine dinucleotide is shown. The F A D molecule has two units, with FMN shown in blue and AMP shown in black. The two units are bonded to each other via two phosphate groups, one bonded to each unit, and bonded to each other via an oxygen atom. On the unit shown in blue, the leftmost oxygen atom in the phosphate group is bonded to a chain of five carbon atoms, with the chain angled upwards. The first carbon forms a methylene group, the next three carbons are bonded to a hydrogen atom and a hydroxyl group each, and the top carbon forms a methylene group. The top carbon is also bonded to a triple ring structure, with three six-membered rings, via a nitrogen atom at the bottom vertex of the middle ring. The rings are arranged in a row, horizontally, with one ring on the left of the middle ring, and one on the right of the middle ring. The top vertex of the middle ring is a nitrogen atom. The bottom vertex of the right ring is a nitrogen atom. These nitrogen atoms are labeled as the reactive sites. The left ring has all carbon atoms at its vertices, and a hydrogen atom bonded to its top vertex, methyl groups bonded to its top left and bottom left vertices, and a hydrogen atom bonded to its bottom vertex. It has alternating double bonds between the vertices. The middle ring has all carbon vertices except the top and the bottom nitrogen atoms. There is a double bond between its top vertex and top right vertex. The right-hand ring has all carbon atoms at its vertices except the top right and bottom vertices, which are nitrogen atoms. The top vertex has a double bond to an oxygen atom. The top right vertex forms an N H group. The bottom right vertex has a double bond to an oxygen atom. There is a double bond between the bottom and bottom left vertices. The unit of the molecule shown in black is bonded to the oxygen on the right-hand side of the phosphate group on the blue unit of the molecule, via the left oxygen atom in its phosphate group. It has a ribose sugar bonded to the right-hand oxygen atom of its phosphate group via the five prime carbon on the ribose. There is an adenine base bonded to the one prime carbon on the ribose suga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66713" y="2102113"/>
            <a:ext cx="7188716" cy="41563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10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the </a:t>
            </a:r>
            <a:r>
              <a:rPr lang="en-US" dirty="0" smtClean="0">
                <a:solidFill>
                  <a:srgbClr val="843C0C"/>
                </a:solidFill>
              </a:rPr>
              <a:t>Reactive Components </a:t>
            </a:r>
            <a:r>
              <a:rPr lang="en-US" dirty="0">
                <a:solidFill>
                  <a:srgbClr val="843C0C"/>
                </a:solidFill>
              </a:rPr>
              <a:t>of FAD and FADH</a:t>
            </a:r>
            <a:r>
              <a:rPr lang="en-US" baseline="-25000" dirty="0">
                <a:solidFill>
                  <a:srgbClr val="843C0C"/>
                </a:solidFill>
              </a:rPr>
              <a:t>2</a:t>
            </a:r>
          </a:p>
        </p:txBody>
      </p:sp>
      <p:pic>
        <p:nvPicPr>
          <p:cNvPr id="6" name="Picture 2" descr="An equation shows the conversion of F A D to F A D H 2. The structure of F A D (oxidized form) has a three fused ring system as the central moiety in which the first, fifth, and tenth positions are replaced by nitrogen atoms. The three fused ring system has the following substituents: C 2 has a double bonded oxygen, N 3 has a hydrogen atom, C 4 has a double bonded oxygen, C 7 and C 8 has a methyl group each, and N 10 has an R group, which is highlighted. The three fused ring system has double bonds in the following positions: between C 10a and N 1, between C 4a and N 5, between C 6 and C 7, between C 8 and C 9, and between C 9a and C 5a.The following bonds in F A D are highlighted: double bond between C 10a and N 1, sigma bond between N 1 and C 2, double bond  between C 4a and N 5, and sigma bond between N 5 and C 5a. F A D reacts with 2 H plus and 2 electrons, which are highlighted, to give F A D H 2 (reduced form). Structure of F A D H 2 is similar to F A D, with the following changes: one of the hydrogen from reactant is bonded to N 1 whereas the other hydrogen is bonded to N 5, the double bonds between N 1 and C 10a and N 5 and C 4a are cleaved and a new double bond between C 10a and C 4a is form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48640" y="2785069"/>
            <a:ext cx="8391919" cy="25985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36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843C0C"/>
                </a:solidFill>
              </a:rPr>
              <a:t>Activated Carriers Exemplify the Modular Design and Economy of Metabolism </a:t>
            </a:r>
            <a:r>
              <a:rPr lang="en-US" sz="3200" dirty="0" smtClean="0">
                <a:solidFill>
                  <a:srgbClr val="843C0C"/>
                </a:solidFill>
              </a:rPr>
              <a:t>(2/3</a:t>
            </a:r>
            <a:r>
              <a:rPr lang="en-US" sz="3200" dirty="0">
                <a:solidFill>
                  <a:srgbClr val="843C0C"/>
                </a:solidFill>
              </a:rPr>
              <a:t>)</a:t>
            </a:r>
            <a:endParaRPr lang="en-US" sz="3200" dirty="0"/>
          </a:p>
        </p:txBody>
      </p:sp>
      <p:sp>
        <p:nvSpPr>
          <p:cNvPr id="3" name="Content Placeholder 2"/>
          <p:cNvSpPr>
            <a:spLocks noGrp="1"/>
          </p:cNvSpPr>
          <p:nvPr>
            <p:ph idx="1"/>
          </p:nvPr>
        </p:nvSpPr>
        <p:spPr>
          <a:xfrm>
            <a:off x="457200" y="1600201"/>
            <a:ext cx="8229600" cy="2230820"/>
          </a:xfrm>
        </p:spPr>
        <p:txBody>
          <a:bodyPr>
            <a:noAutofit/>
          </a:bodyPr>
          <a:lstStyle/>
          <a:p>
            <a:pPr>
              <a:spcBef>
                <a:spcPts val="624"/>
              </a:spcBef>
              <a:spcAft>
                <a:spcPts val="1200"/>
              </a:spcAft>
            </a:pPr>
            <a:r>
              <a:rPr lang="en-US" dirty="0"/>
              <a:t>NADPH/NADP</a:t>
            </a:r>
            <a:r>
              <a:rPr lang="en-US" baseline="30000" dirty="0"/>
              <a:t>+</a:t>
            </a:r>
            <a:r>
              <a:rPr lang="en-US" dirty="0"/>
              <a:t> is most often the electron carrier for reductive </a:t>
            </a:r>
            <a:r>
              <a:rPr lang="en-US" dirty="0" err="1"/>
              <a:t>biosyntheses</a:t>
            </a:r>
            <a:r>
              <a:rPr lang="en-US" dirty="0"/>
              <a:t>.</a:t>
            </a:r>
          </a:p>
          <a:p>
            <a:pPr lvl="1">
              <a:spcBef>
                <a:spcPts val="624"/>
              </a:spcBef>
              <a:spcAft>
                <a:spcPts val="1200"/>
              </a:spcAft>
              <a:buFont typeface="Arial" pitchFamily="34" charset="0"/>
              <a:buChar char="–"/>
            </a:pPr>
            <a:r>
              <a:rPr lang="en-US" sz="2400" dirty="0"/>
              <a:t>Example: two molecules of NADPH are required for the reduction of a </a:t>
            </a:r>
            <a:r>
              <a:rPr lang="en-US" sz="2400" dirty="0" err="1"/>
              <a:t>keto</a:t>
            </a:r>
            <a:r>
              <a:rPr lang="en-US" sz="2400" dirty="0"/>
              <a:t> group to a methylene group in fatty acid synthesis.</a:t>
            </a:r>
          </a:p>
        </p:txBody>
      </p:sp>
      <p:pic>
        <p:nvPicPr>
          <p:cNvPr id="10" name="Picture 2" descr="An equation shows the reduction of keto group in reactant to methylene group in product. The reactant is shown as a two carbon molecule that has the following substituents: C 1 is bonded to R prime and double bonded to highlighted oxygen and C 2 is bonded to two hydrogen atoms and an R group. This reactant reacts with 4 H plus and 4 electrons, which are highlighted, to form a product that has a similar structure to the reactant. The product structure differs in that the double bonded oxygen in C 1 is replaced by two hydrogen atoms in the product and the remaining two hydrogen atoms and oxygen from reactant form water as a byproduct. The oxygen in water is highlighted in the same color as the double bonded oxygen in the reactant. The two hydrogen atoms added in the product and in water are highlighted in a different colo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3389" r="12679"/>
          <a:stretch/>
        </p:blipFill>
        <p:spPr bwMode="auto">
          <a:xfrm>
            <a:off x="1041990" y="4444409"/>
            <a:ext cx="7304567" cy="12215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16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Coenzyme A (CoA or CoA-SH) is an </a:t>
            </a:r>
            <a:r>
              <a:rPr lang="en-US" dirty="0" smtClean="0">
                <a:solidFill>
                  <a:srgbClr val="843C0C"/>
                </a:solidFill>
              </a:rPr>
              <a:t>Activated Carrier </a:t>
            </a:r>
            <a:r>
              <a:rPr lang="en-US" dirty="0">
                <a:solidFill>
                  <a:srgbClr val="843C0C"/>
                </a:solidFill>
              </a:rPr>
              <a:t>of </a:t>
            </a:r>
            <a:r>
              <a:rPr lang="en-US" dirty="0" smtClean="0">
                <a:solidFill>
                  <a:srgbClr val="843C0C"/>
                </a:solidFill>
              </a:rPr>
              <a:t>Acyl Groups </a:t>
            </a:r>
            <a:r>
              <a:rPr lang="en-US" dirty="0">
                <a:solidFill>
                  <a:srgbClr val="843C0C"/>
                </a:solidFill>
              </a:rPr>
              <a:t>such as the </a:t>
            </a:r>
            <a:r>
              <a:rPr lang="en-US" dirty="0" smtClean="0">
                <a:solidFill>
                  <a:srgbClr val="843C0C"/>
                </a:solidFill>
              </a:rPr>
              <a:t>Acetyl Group</a:t>
            </a:r>
            <a:endParaRPr lang="en-US" dirty="0">
              <a:solidFill>
                <a:srgbClr val="843C0C"/>
              </a:solidFill>
            </a:endParaRPr>
          </a:p>
        </p:txBody>
      </p:sp>
      <p:sp>
        <p:nvSpPr>
          <p:cNvPr id="3" name="Content Placeholder 2"/>
          <p:cNvSpPr>
            <a:spLocks noGrp="1"/>
          </p:cNvSpPr>
          <p:nvPr>
            <p:ph idx="1"/>
          </p:nvPr>
        </p:nvSpPr>
        <p:spPr>
          <a:xfrm>
            <a:off x="457200" y="1600202"/>
            <a:ext cx="8229600" cy="969578"/>
          </a:xfrm>
        </p:spPr>
        <p:txBody>
          <a:bodyPr>
            <a:noAutofit/>
          </a:bodyPr>
          <a:lstStyle/>
          <a:p>
            <a:r>
              <a:rPr lang="en-US" dirty="0"/>
              <a:t>An acetyl group is a two-carbon unit, while an acyl group is a longer unit such as a fatty acid tail.</a:t>
            </a:r>
          </a:p>
        </p:txBody>
      </p:sp>
      <p:pic>
        <p:nvPicPr>
          <p:cNvPr id="9" name="Picture Placeholder 8" descr="An illustration shows the structure of acyl CoA and acetyl CoA.&#10; Acyl coenzyme A has a central carbon atom double bonded to an oxygen, single bonded to an R group, and single bonded to a sulfur atom that is further bonded to coenzyme A. Acetyl coenzyme A has a central carbon atom double bonded to an oxygen, single bonded to a methyl group, and single bonded to a sulfur atom that is further bonded to coenzyme A"/>
          <p:cNvPicPr>
            <a:picLocks noGrp="1" noChangeAspect="1"/>
          </p:cNvPicPr>
          <p:nvPr>
            <p:ph type="pic" sz="quarter" idx="14"/>
          </p:nvPr>
        </p:nvPicPr>
        <p:blipFill>
          <a:blip r:embed="rId3"/>
          <a:stretch>
            <a:fillRect/>
          </a:stretch>
        </p:blipFill>
        <p:spPr>
          <a:xfrm>
            <a:off x="2539268" y="2663716"/>
            <a:ext cx="3981360" cy="1572637"/>
          </a:xfrm>
          <a:prstGeom prst="rect">
            <a:avLst/>
          </a:prstGeom>
          <a:noFill/>
          <a:ln>
            <a:noFill/>
          </a:ln>
        </p:spPr>
      </p:pic>
      <p:sp>
        <p:nvSpPr>
          <p:cNvPr id="7" name="Content Placeholder 6"/>
          <p:cNvSpPr>
            <a:spLocks noGrp="1"/>
          </p:cNvSpPr>
          <p:nvPr>
            <p:ph sz="quarter" idx="16"/>
          </p:nvPr>
        </p:nvSpPr>
        <p:spPr>
          <a:xfrm>
            <a:off x="409908" y="4429524"/>
            <a:ext cx="8148119" cy="503480"/>
          </a:xfrm>
        </p:spPr>
        <p:txBody>
          <a:bodyPr>
            <a:noAutofit/>
          </a:bodyPr>
          <a:lstStyle/>
          <a:p>
            <a:pPr marL="342900" lvl="2" indent="-342900"/>
            <a:r>
              <a:rPr lang="en-US" sz="2400" dirty="0"/>
              <a:t>Acyl groups linked to CoA are important in both</a:t>
            </a:r>
          </a:p>
        </p:txBody>
      </p:sp>
      <p:pic>
        <p:nvPicPr>
          <p:cNvPr id="10" name="Picture 2" descr="The structure of coenzyme A is shown. Coenzyme A contains three units, arranged horizontally from left to right. The first unit is the beta mercapto-ethylamine unit, the second is the pantothenate unit, and the third unit contains two phosphate groups, a ribose sugar, and adenine. This third unit has the structure of A D P.  The beta mercapto-ethylamine unit is a chain. From left to right, it contains a thiol group, two carbon atoms, and a N H group. The beta mercapto-ethylamine unit is bonded to the pantothenate unit via its nitrogen atom. The pantothenate unit consists of a chain of nine atoms, of which the first to third and fifth to eighth positions are occupied by carbon atoms, the fourth position is occupied by a nitrogen, and the ninth position is occupied by an oxygen. The first carbon has a double bonded oxygen atom, the fourth atom nitrogen is bonded to a hydrogen, the fifth carbon has a double bonded oxygen atom, the sixth carbon has a hydroxyl group and a hydrogen atom, the seventh carbon has two methyl groups, and the ninth atom oxygen links the pantothenate unit to the A D P unit by bonding with P of diphosphate anion of A D P."/>
          <p:cNvPicPr>
            <a:picLocks noGrp="1" noChangeAspect="1" noChangeArrowheads="1"/>
          </p:cNvPicPr>
          <p:nvPr>
            <p:ph type="pic" sz="quarter" idx="17"/>
          </p:nvPr>
        </p:nvPicPr>
        <p:blipFill>
          <a:blip r:embed="rId4">
            <a:extLst>
              <a:ext uri="{28A0092B-C50C-407E-A947-70E740481C1C}">
                <a14:useLocalDpi xmlns:a14="http://schemas.microsoft.com/office/drawing/2010/main" val="0"/>
              </a:ext>
            </a:extLst>
          </a:blip>
          <a:stretch>
            <a:fillRect/>
          </a:stretch>
        </p:blipFill>
        <p:spPr bwMode="auto">
          <a:xfrm>
            <a:off x="2466618" y="5129356"/>
            <a:ext cx="4159522" cy="13663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888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Transfer </a:t>
            </a:r>
            <a:r>
              <a:rPr lang="en-US" dirty="0">
                <a:solidFill>
                  <a:srgbClr val="843C0C"/>
                </a:solidFill>
              </a:rPr>
              <a:t>of the </a:t>
            </a:r>
            <a:r>
              <a:rPr lang="en-US" dirty="0" smtClean="0">
                <a:solidFill>
                  <a:srgbClr val="843C0C"/>
                </a:solidFill>
              </a:rPr>
              <a:t>Acyl Group </a:t>
            </a:r>
            <a:r>
              <a:rPr lang="en-US" dirty="0">
                <a:solidFill>
                  <a:srgbClr val="843C0C"/>
                </a:solidFill>
              </a:rPr>
              <a:t>is </a:t>
            </a:r>
            <a:r>
              <a:rPr lang="en-US" dirty="0" smtClean="0">
                <a:solidFill>
                  <a:srgbClr val="843C0C"/>
                </a:solidFill>
              </a:rPr>
              <a:t>Exergonic </a:t>
            </a:r>
            <a:r>
              <a:rPr lang="en-US" dirty="0">
                <a:solidFill>
                  <a:srgbClr val="843C0C"/>
                </a:solidFill>
              </a:rPr>
              <a:t>because the </a:t>
            </a:r>
            <a:r>
              <a:rPr lang="en-US" dirty="0" smtClean="0">
                <a:solidFill>
                  <a:srgbClr val="843C0C"/>
                </a:solidFill>
              </a:rPr>
              <a:t>Thioester Is Unstable</a:t>
            </a:r>
            <a:endParaRPr lang="en-US" dirty="0">
              <a:solidFill>
                <a:srgbClr val="843C0C"/>
              </a:solidFill>
            </a:endParaRPr>
          </a:p>
        </p:txBody>
      </p:sp>
      <p:sp>
        <p:nvSpPr>
          <p:cNvPr id="3" name="Content Placeholder 2"/>
          <p:cNvSpPr>
            <a:spLocks noGrp="1"/>
          </p:cNvSpPr>
          <p:nvPr>
            <p:ph idx="1"/>
          </p:nvPr>
        </p:nvSpPr>
        <p:spPr/>
        <p:txBody>
          <a:bodyPr>
            <a:noAutofit/>
          </a:bodyPr>
          <a:lstStyle/>
          <a:p>
            <a:r>
              <a:rPr lang="en-US" dirty="0"/>
              <a:t>The terminal sulfhydryl group in CoA is the reactive site.</a:t>
            </a:r>
          </a:p>
          <a:p>
            <a:r>
              <a:rPr lang="en-US" dirty="0"/>
              <a:t>Acetyl CoA has a high acetyl-group-transfer potential.</a:t>
            </a:r>
          </a:p>
        </p:txBody>
      </p:sp>
      <p:pic>
        <p:nvPicPr>
          <p:cNvPr id="10" name="Picture 1" descr="A reversible hydrolysis reaction of acetyl coenzyme A and its standard delta G values is shown. Acetyl C lowercase O uppercase A plus water forms acetate plus C lowercase O uppercase A plus proton (H superscript plus).  The standard free energy change for the reaction is negative 31 point 4 kilojoules per mole or negative 7 point 5 kilocalories per mole. "/>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 y="2935222"/>
            <a:ext cx="9144000" cy="82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An illustration shows two sets of resonance structures of esters, the first set is convertible, while the second set is non-convertible. Text reads: oxygen esters are stabilized by resonance structures not available to thioesters. In the first set, the reactant structure shows an acyl group bonded to an oxygen atom at the bottom right which is further bonded to an R prime group. The product structure shows a carbon atom bonded to an R group at the bottom left, an oxygen anion at the top, double bonded to an oxygen cation at the bottom right, which is further bonded to an R prime group. The structures are convertible.&#10;In the second set, the reactant structure shows an acyl group bonded to a Thioester group. The product structure shows a carbon atom bonded to an R group at the bottom left, an oxygen anion at the top, double bonded to a Thioester group at the bottom right. The structures are non-convertible, represented by a resonance arrow with a cross symbol highlighted in pink."/>
          <p:cNvPicPr>
            <a:picLocks noGrp="1" noChangeAspect="1"/>
          </p:cNvPicPr>
          <p:nvPr>
            <p:ph type="pic" sz="quarter" idx="14"/>
          </p:nvPr>
        </p:nvPicPr>
        <p:blipFill>
          <a:blip r:embed="rId3"/>
          <a:stretch>
            <a:fillRect/>
          </a:stretch>
        </p:blipFill>
        <p:spPr>
          <a:xfrm>
            <a:off x="2530550" y="3795925"/>
            <a:ext cx="4391246" cy="2904496"/>
          </a:xfrm>
          <a:prstGeom prst="rect">
            <a:avLst/>
          </a:prstGeom>
          <a:noFill/>
          <a:ln>
            <a:noFill/>
          </a:ln>
        </p:spPr>
      </p:pic>
    </p:spTree>
    <p:extLst>
      <p:ext uri="{BB962C8B-B14F-4D97-AF65-F5344CB8AC3E}">
        <p14:creationId xmlns:p14="http://schemas.microsoft.com/office/powerpoint/2010/main" val="548257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dirty="0">
                <a:solidFill>
                  <a:srgbClr val="843C0C"/>
                </a:solidFill>
              </a:rPr>
              <a:t>Activated Carriers Exemplify the Modular Design and Economy of Metabolism </a:t>
            </a:r>
            <a:r>
              <a:rPr lang="en-US" sz="3200" dirty="0" smtClean="0">
                <a:solidFill>
                  <a:srgbClr val="843C0C"/>
                </a:solidFill>
              </a:rPr>
              <a:t>(3/3</a:t>
            </a:r>
            <a:r>
              <a:rPr lang="en-US" sz="3200" dirty="0">
                <a:solidFill>
                  <a:srgbClr val="843C0C"/>
                </a:solidFill>
              </a:rPr>
              <a:t>)</a:t>
            </a:r>
            <a:endParaRPr lang="en-US" sz="3200" dirty="0"/>
          </a:p>
        </p:txBody>
      </p:sp>
      <p:sp>
        <p:nvSpPr>
          <p:cNvPr id="10" name="Content Placeholder 9"/>
          <p:cNvSpPr>
            <a:spLocks noGrp="1"/>
          </p:cNvSpPr>
          <p:nvPr>
            <p:ph idx="1"/>
          </p:nvPr>
        </p:nvSpPr>
        <p:spPr/>
        <p:txBody>
          <a:bodyPr/>
          <a:lstStyle/>
          <a:p>
            <a:pPr>
              <a:spcBef>
                <a:spcPts val="624"/>
              </a:spcBef>
              <a:spcAft>
                <a:spcPts val="1200"/>
              </a:spcAft>
              <a:defRPr/>
            </a:pPr>
            <a:r>
              <a:rPr lang="en-US" sz="2600" dirty="0">
                <a:ea typeface="ＭＳ Ｐゴシック" charset="0"/>
                <a:cs typeface="ＭＳ Ｐゴシック" charset="0"/>
              </a:rPr>
              <a:t>Two characteristics are common to activated carriers:</a:t>
            </a:r>
          </a:p>
          <a:p>
            <a:pPr lvl="1">
              <a:spcBef>
                <a:spcPts val="624"/>
              </a:spcBef>
              <a:spcAft>
                <a:spcPts val="1200"/>
              </a:spcAft>
              <a:buFont typeface="+mj-lt"/>
              <a:buAutoNum type="arabicPeriod"/>
              <a:defRPr/>
            </a:pPr>
            <a:r>
              <a:rPr lang="en-US" sz="2400" dirty="0">
                <a:ea typeface="ＭＳ Ｐゴシック" charset="0"/>
                <a:cs typeface="ＭＳ Ｐゴシック" charset="0"/>
              </a:rPr>
              <a:t>The carriers are kinetically stable in the absence of specific catalysts.</a:t>
            </a:r>
          </a:p>
          <a:p>
            <a:pPr lvl="1">
              <a:spcBef>
                <a:spcPts val="624"/>
              </a:spcBef>
              <a:spcAft>
                <a:spcPts val="1200"/>
              </a:spcAft>
              <a:buFont typeface="+mj-lt"/>
              <a:buAutoNum type="arabicPeriod"/>
              <a:defRPr/>
            </a:pPr>
            <a:r>
              <a:rPr lang="en-US" sz="2400" dirty="0">
                <a:ea typeface="ＭＳ Ｐゴシック" charset="0"/>
                <a:cs typeface="ＭＳ Ｐゴシック" charset="0"/>
              </a:rPr>
              <a:t>The metabolism of activated groups is accomplished with a small number of carriers.</a:t>
            </a:r>
          </a:p>
        </p:txBody>
      </p:sp>
    </p:spTree>
    <p:extLst>
      <p:ext uri="{BB962C8B-B14F-4D97-AF65-F5344CB8AC3E}">
        <p14:creationId xmlns:p14="http://schemas.microsoft.com/office/powerpoint/2010/main" val="3700585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Some </a:t>
            </a:r>
            <a:r>
              <a:rPr lang="en-US" dirty="0" smtClean="0">
                <a:solidFill>
                  <a:srgbClr val="843C0C"/>
                </a:solidFill>
              </a:rPr>
              <a:t>Activated Carriers </a:t>
            </a:r>
            <a:r>
              <a:rPr lang="en-US" dirty="0">
                <a:solidFill>
                  <a:srgbClr val="843C0C"/>
                </a:solidFill>
              </a:rPr>
              <a:t>in </a:t>
            </a:r>
            <a:r>
              <a:rPr lang="en-US" dirty="0" smtClean="0">
                <a:solidFill>
                  <a:srgbClr val="843C0C"/>
                </a:solidFill>
              </a:rPr>
              <a:t>Metabolism</a:t>
            </a:r>
            <a:endParaRPr lang="en-US" dirty="0">
              <a:solidFill>
                <a:srgbClr val="843C0C"/>
              </a:solidFill>
            </a:endParaRPr>
          </a:p>
        </p:txBody>
      </p:sp>
      <p:pic>
        <p:nvPicPr>
          <p:cNvPr id="11" name="Picture Placeholder 10" descr="A table shows some activated carriers in metabolism. The table has three columns and thirteen rows. The column headers are: carrier molecule in activated form, group carried, and vitamin precursor.&#10;A note at the bottom of the table reads: Many of the activated carriers are coenzymes that are derived from water soluble vitamins.&#10;Row 1: carrier molecule in activated form: A T P; group carried: phosphoryl; vitamin precursor: blank.&#10;Row 2: carrier molecule in activated form: N A D H and N A D P H; group carried: electrons; vitamin precursor: nicotinate (niacin) (vitamin B subscript 3).&#10;Row 3: carrier molecule in activated form: F A D H subscript 2; group carried: electrons; vitamin precursor: riboflavin (vitamin B subscript 2).&#10;Row 4: carrier molecule in activated form: F M N H subscript 2; group carried: electrons; vitamin precursor: riboflavin (vitamin B subscript 2).&#10;Row 5: carrier molecule in activated form: coenzyme A; group carried: acyl; vitamin precursor: pantothenate (vitamin B subscript 5).&#10;Row 6: carrier molecule in activated form: lipoamide; group carried: acyl; vitamin precursor: not listed.&#10;Row 7: carrier molecule in activated form: thiamine pyrophosphate; group carried: aldehyde; vitamin precursor: thiamine (vitamin B subscript 1).&#10;Row 8: carrier molecule in activated form: biotin; group carried: carbon dioxide; vitamin precursor: biotin (vitamin B subscript 7).&#10;Row 9: carrier molecule in activated form: tetrahydrofolate; group carried: one carbon units; vitamin precursor: folate (vitamin B subscript 9).&#10;Row 10: carrier molecule in activated form: S-adenosylmethionine; group carried: methyl; vitamin precursor: not listed.&#10;Row 11: carrier molecule in activated form: uridine diphosphate glucose; group carried: glucose; vitamin precursor: not listed.&#10;Row 12: carrier molecule in activated form: cytidine diphosphate diacylglycerol; group carried: phosphatidate; vitamin precursor: blank.&#10;Row 13: carrier molecule in activated form: nucleoside triphosphates; group carried: nucleotides; vitamin precursor: not listed."/>
          <p:cNvPicPr>
            <a:picLocks noGrp="1" noChangeAspect="1"/>
          </p:cNvPicPr>
          <p:nvPr>
            <p:ph type="pic" sz="quarter" idx="13"/>
          </p:nvPr>
        </p:nvPicPr>
        <p:blipFill>
          <a:blip r:embed="rId3"/>
          <a:stretch>
            <a:fillRect/>
          </a:stretch>
        </p:blipFill>
        <p:spPr>
          <a:xfrm>
            <a:off x="822915" y="1742853"/>
            <a:ext cx="7266943" cy="4723512"/>
          </a:xfrm>
          <a:prstGeom prst="rect">
            <a:avLst/>
          </a:prstGeom>
          <a:noFill/>
          <a:ln>
            <a:noFill/>
          </a:ln>
        </p:spPr>
      </p:pic>
    </p:spTree>
    <p:extLst>
      <p:ext uri="{BB962C8B-B14F-4D97-AF65-F5344CB8AC3E}">
        <p14:creationId xmlns:p14="http://schemas.microsoft.com/office/powerpoint/2010/main" val="3377754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Many </a:t>
            </a:r>
            <a:r>
              <a:rPr lang="en-US" dirty="0" smtClean="0">
                <a:solidFill>
                  <a:srgbClr val="843C0C"/>
                </a:solidFill>
              </a:rPr>
              <a:t>Activated Carriers are Derived </a:t>
            </a:r>
            <a:r>
              <a:rPr lang="en-US" dirty="0">
                <a:solidFill>
                  <a:srgbClr val="843C0C"/>
                </a:solidFill>
              </a:rPr>
              <a:t>from </a:t>
            </a:r>
            <a:r>
              <a:rPr lang="en-US" dirty="0" smtClean="0">
                <a:solidFill>
                  <a:srgbClr val="843C0C"/>
                </a:solidFill>
              </a:rPr>
              <a:t>Vitamins</a:t>
            </a:r>
            <a:endParaRPr lang="en-US" dirty="0">
              <a:solidFill>
                <a:srgbClr val="843C0C"/>
              </a:solidFill>
            </a:endParaRPr>
          </a:p>
        </p:txBody>
      </p:sp>
      <p:sp>
        <p:nvSpPr>
          <p:cNvPr id="10" name="Content Placeholder 9"/>
          <p:cNvSpPr>
            <a:spLocks noGrp="1"/>
          </p:cNvSpPr>
          <p:nvPr>
            <p:ph idx="1"/>
          </p:nvPr>
        </p:nvSpPr>
        <p:spPr>
          <a:xfrm>
            <a:off x="457200" y="1844749"/>
            <a:ext cx="8229600" cy="2312581"/>
          </a:xfrm>
        </p:spPr>
        <p:txBody>
          <a:bodyPr>
            <a:normAutofit/>
          </a:bodyPr>
          <a:lstStyle/>
          <a:p>
            <a:pPr>
              <a:spcBef>
                <a:spcPts val="624"/>
              </a:spcBef>
              <a:spcAft>
                <a:spcPts val="1200"/>
              </a:spcAft>
            </a:pPr>
            <a:r>
              <a:rPr lang="en-US" dirty="0"/>
              <a:t>The B vitamins function as coenzymes, normally after some chemical modification.</a:t>
            </a:r>
          </a:p>
          <a:p>
            <a:pPr>
              <a:spcBef>
                <a:spcPts val="624"/>
              </a:spcBef>
              <a:spcAft>
                <a:spcPts val="1200"/>
              </a:spcAft>
            </a:pPr>
            <a:r>
              <a:rPr lang="en-US" dirty="0"/>
              <a:t>Vitamins A, C, D, E, and K play a variety of important roles but do not serve as coenzymes.</a:t>
            </a:r>
          </a:p>
        </p:txBody>
      </p:sp>
    </p:spTree>
    <p:extLst>
      <p:ext uri="{BB962C8B-B14F-4D97-AF65-F5344CB8AC3E}">
        <p14:creationId xmlns:p14="http://schemas.microsoft.com/office/powerpoint/2010/main" val="1079271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The B </a:t>
            </a:r>
            <a:r>
              <a:rPr lang="en-US" dirty="0" smtClean="0">
                <a:solidFill>
                  <a:srgbClr val="843C0C"/>
                </a:solidFill>
              </a:rPr>
              <a:t>Vitamins</a:t>
            </a:r>
            <a:endParaRPr lang="en-US" dirty="0">
              <a:solidFill>
                <a:srgbClr val="843C0C"/>
              </a:solidFill>
            </a:endParaRPr>
          </a:p>
        </p:txBody>
      </p:sp>
      <p:pic>
        <p:nvPicPr>
          <p:cNvPr id="5" name="Picture Placeholder 4" descr="A table lists various B vitamins, coenzymes, reaction type, and symptoms of deficiency. The table has four columns and eight rows. The column headers are: vitamin, coenzyme, typical reaction type, and consequences of deficiency.&#10;Row 1: vitamin: thiamine (B subscript 1); coenzyme: thiamine pyrophosphate; typical reaction type: aldehyde transfer; consequences of deficiency: beriberi (weight loss, heart problems, neurological dysfunction).&#10;Row 2: vitamin: riboflavin (B subscript 2); coenzyme: flavin adenine dinucleotide (F A D); typical reaction type: oxidation-reduction; consequences of deficiency: cheliosis and angular stomatitis (lesions of the mouth), dermatitis.&#10;Row 3: vitamin: pyridoxine (B subscript 6); coenzyme: pyridoxal phosphate; typical reaction type: group transfer to or from amino acids; consequences of deficiency: depression, confusion, convulsions. &#10;Row 4: vitamin: nicotinic acid (B subscript 3); coenzyme: nicotinamide adenine dinucleotide (N A D superscript plus); typical reaction type: oxidation-reduction; consequences of deficiency: pellagra (dermatitis, depression, and diarrhea).&#10;Row 5: vitamin: pantothenic acid (B subscript 5); coenzyme: coenzyme A; typical reaction type: acyl-group transfer; consequences of deficiency: hypertension.&#10;Row 6: vitamin: biotin (B subscript 7); coenzyme: biotin-lysine adducts (biocytin); typical reaction type: A T P-dependent carboxylation and carboxyl group transfer; consequences of deficiency: rash about the eyebrows, muscle pain, fatigue (rare).&#10;Row 7: vitamin: folic acid (B subscript 9); coenzyme: tetrahydrofolate; typical reaction type: transfer of one carbon components, thymine synthesis; consequences of deficiency: anemia, neural tube defects in development.&#10;Row 8: Vitamin: B subscript 12; coenzyme: 5 prime dash deoxyadenosyl cobalamin; typical reaction type: transfer of methyl groups, intramolecular rearrangements; consequences of deficiency: anemia, pernicious anemia, methylmalonic acidosis."/>
          <p:cNvPicPr>
            <a:picLocks noGrp="1" noChangeAspect="1"/>
          </p:cNvPicPr>
          <p:nvPr>
            <p:ph type="pic" sz="quarter" idx="13"/>
          </p:nvPr>
        </p:nvPicPr>
        <p:blipFill>
          <a:blip r:embed="rId3"/>
          <a:stretch>
            <a:fillRect/>
          </a:stretch>
        </p:blipFill>
        <p:spPr>
          <a:xfrm>
            <a:off x="1533016" y="1545837"/>
            <a:ext cx="6293864" cy="4946891"/>
          </a:xfrm>
          <a:prstGeom prst="rect">
            <a:avLst/>
          </a:prstGeom>
          <a:noFill/>
          <a:ln>
            <a:noFill/>
          </a:ln>
        </p:spPr>
      </p:pic>
    </p:spTree>
    <p:extLst>
      <p:ext uri="{BB962C8B-B14F-4D97-AF65-F5344CB8AC3E}">
        <p14:creationId xmlns:p14="http://schemas.microsoft.com/office/powerpoint/2010/main" val="2327008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Structures of </a:t>
            </a:r>
            <a:r>
              <a:rPr lang="en-US" dirty="0" smtClean="0">
                <a:solidFill>
                  <a:srgbClr val="843C0C"/>
                </a:solidFill>
              </a:rPr>
              <a:t>Some </a:t>
            </a:r>
            <a:r>
              <a:rPr lang="en-US" dirty="0">
                <a:solidFill>
                  <a:srgbClr val="843C0C"/>
                </a:solidFill>
              </a:rPr>
              <a:t>of the B </a:t>
            </a:r>
            <a:r>
              <a:rPr lang="en-US" dirty="0" smtClean="0">
                <a:solidFill>
                  <a:srgbClr val="843C0C"/>
                </a:solidFill>
              </a:rPr>
              <a:t>Vitamins</a:t>
            </a:r>
            <a:endParaRPr lang="en-US" dirty="0">
              <a:solidFill>
                <a:srgbClr val="843C0C"/>
              </a:solidFill>
            </a:endParaRPr>
          </a:p>
        </p:txBody>
      </p:sp>
      <p:pic>
        <p:nvPicPr>
          <p:cNvPr id="6" name="Picture 2" descr="An illustration shows the structures of Vitamin B 5, Vitamin B 2, Vitamin B 3, and Vitamin B 6. Vitamin B 5 (Pantothenate) shows a linear carbon chain with a terminal hydroxymethyl group on the extreme right. It is bonded to C 1 which is wedge bonded and dash bonded to a methyl group each. C 2 is wedge bonded to a hydrogen atom and dash bonded to a hydroxyl group. C 3 is a carbonyl group. C 4 is replaced by an N H group. C 5 is a methine group bonded to a carboxylate anion (with partial double bonds).&#10;Vitamin B 2 (riboflavin) shows three rings fused to each other. The first ring is a benzene ring fused to a cyclohexane ring, further fused in a linear fashion to another cyclohexane ring.  The benzene ring is bonded to two methyl groups, one at the top left and the other at the bottom left. The second ring from the left has a nitrogen atom at the top center. Third ring is double bonded to an oxygen atom at the top and another oxygen atom at the bottom right. Two carbon atoms of this ring are replaced by an N H group and a nitrogen atom. The second ring is bonded to a methylene group at the bottom, which is further bonded to a three-carbon chain. Each carbon is bonded to a hydrogen atom on the left and a hydroxyl group on the right. The chain shows a terminal hydroxymethyl group. &#10;Vitamin B 3 (Niacin) shows a benzene ring with an N H group (positively charged). The ring is single bonded to a carboxylate anion. &#10;Vitamin B 6 (Pyridoxine) shows a benzene ring with a positively charged N H group at the bottom center. The carbon atoms at the center top and at the top left are each bonded to a hydroxymethyl group. The carbon at the top right is bonded to a hydroxyl group. The carbon at the bottom right is bonded to a methyl group.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43904" y="2410655"/>
            <a:ext cx="8064469" cy="31582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5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Cells </a:t>
            </a:r>
            <a:r>
              <a:rPr lang="en-US" sz="3000" dirty="0" smtClean="0">
                <a:solidFill>
                  <a:srgbClr val="843C0C"/>
                </a:solidFill>
                <a:latin typeface="Arial" panose="020B0604020202020204" pitchFamily="34" charset="0"/>
                <a:cs typeface="Arial" panose="020B0604020202020204" pitchFamily="34" charset="0"/>
              </a:rPr>
              <a:t>Extract Energy </a:t>
            </a:r>
            <a:r>
              <a:rPr lang="en-US" sz="3000" dirty="0">
                <a:solidFill>
                  <a:srgbClr val="843C0C"/>
                </a:solidFill>
                <a:latin typeface="Arial" panose="020B0604020202020204" pitchFamily="34" charset="0"/>
                <a:cs typeface="Arial" panose="020B0604020202020204" pitchFamily="34" charset="0"/>
              </a:rPr>
              <a:t>from their </a:t>
            </a:r>
            <a:r>
              <a:rPr lang="en-US" sz="3000" dirty="0" smtClean="0">
                <a:solidFill>
                  <a:srgbClr val="843C0C"/>
                </a:solidFill>
                <a:latin typeface="Arial" panose="020B0604020202020204" pitchFamily="34" charset="0"/>
                <a:cs typeface="Arial" panose="020B0604020202020204" pitchFamily="34" charset="0"/>
              </a:rPr>
              <a:t>Environment </a:t>
            </a:r>
            <a:r>
              <a:rPr lang="en-US" sz="3000" dirty="0">
                <a:solidFill>
                  <a:srgbClr val="843C0C"/>
                </a:solidFill>
                <a:latin typeface="Arial" panose="020B0604020202020204" pitchFamily="34" charset="0"/>
                <a:cs typeface="Arial" panose="020B0604020202020204" pitchFamily="34" charset="0"/>
              </a:rPr>
              <a:t>and </a:t>
            </a:r>
            <a:r>
              <a:rPr lang="en-US" sz="3000" dirty="0" smtClean="0">
                <a:solidFill>
                  <a:srgbClr val="843C0C"/>
                </a:solidFill>
                <a:latin typeface="Arial" panose="020B0604020202020204" pitchFamily="34" charset="0"/>
                <a:cs typeface="Arial" panose="020B0604020202020204" pitchFamily="34" charset="0"/>
              </a:rPr>
              <a:t>Use </a:t>
            </a:r>
            <a:r>
              <a:rPr lang="en-US" sz="3000" dirty="0">
                <a:solidFill>
                  <a:srgbClr val="843C0C"/>
                </a:solidFill>
                <a:latin typeface="Arial" panose="020B0604020202020204" pitchFamily="34" charset="0"/>
                <a:cs typeface="Arial" panose="020B0604020202020204" pitchFamily="34" charset="0"/>
              </a:rPr>
              <a:t>the </a:t>
            </a:r>
            <a:r>
              <a:rPr lang="en-US" sz="3000" dirty="0" smtClean="0">
                <a:solidFill>
                  <a:srgbClr val="843C0C"/>
                </a:solidFill>
                <a:latin typeface="Arial" panose="020B0604020202020204" pitchFamily="34" charset="0"/>
                <a:cs typeface="Arial" panose="020B0604020202020204" pitchFamily="34" charset="0"/>
              </a:rPr>
              <a:t>Energy </a:t>
            </a:r>
            <a:r>
              <a:rPr lang="en-US" sz="3000" dirty="0">
                <a:solidFill>
                  <a:srgbClr val="843C0C"/>
                </a:solidFill>
                <a:latin typeface="Arial" panose="020B0604020202020204" pitchFamily="34" charset="0"/>
                <a:cs typeface="Arial" panose="020B0604020202020204" pitchFamily="34" charset="0"/>
              </a:rPr>
              <a:t>for a </a:t>
            </a:r>
            <a:r>
              <a:rPr lang="en-US" sz="3000" dirty="0" smtClean="0">
                <a:solidFill>
                  <a:srgbClr val="843C0C"/>
                </a:solidFill>
                <a:latin typeface="Arial" panose="020B0604020202020204" pitchFamily="34" charset="0"/>
                <a:cs typeface="Arial" panose="020B0604020202020204" pitchFamily="34" charset="0"/>
              </a:rPr>
              <a:t>Host </a:t>
            </a:r>
            <a:r>
              <a:rPr lang="en-US" sz="3000" dirty="0">
                <a:solidFill>
                  <a:srgbClr val="843C0C"/>
                </a:solidFill>
                <a:latin typeface="Arial" panose="020B0604020202020204" pitchFamily="34" charset="0"/>
                <a:cs typeface="Arial" panose="020B0604020202020204" pitchFamily="34" charset="0"/>
              </a:rPr>
              <a:t>of </a:t>
            </a:r>
            <a:r>
              <a:rPr lang="en-US" sz="3000" dirty="0" smtClean="0">
                <a:solidFill>
                  <a:srgbClr val="843C0C"/>
                </a:solidFill>
                <a:latin typeface="Arial" panose="020B0604020202020204" pitchFamily="34" charset="0"/>
                <a:cs typeface="Arial" panose="020B0604020202020204" pitchFamily="34" charset="0"/>
              </a:rPr>
              <a:t>Biological Activities </a:t>
            </a:r>
            <a:r>
              <a:rPr lang="en-US" sz="3000" dirty="0">
                <a:solidFill>
                  <a:srgbClr val="843C0C"/>
                </a:solidFill>
                <a:latin typeface="Arial" panose="020B0604020202020204" pitchFamily="34" charset="0"/>
                <a:cs typeface="Arial" panose="020B0604020202020204" pitchFamily="34" charset="0"/>
              </a:rPr>
              <a:t>including </a:t>
            </a:r>
            <a:r>
              <a:rPr lang="en-US" sz="3000" dirty="0" smtClean="0">
                <a:solidFill>
                  <a:srgbClr val="843C0C"/>
                </a:solidFill>
                <a:latin typeface="Arial" panose="020B0604020202020204" pitchFamily="34" charset="0"/>
                <a:cs typeface="Arial" panose="020B0604020202020204" pitchFamily="34" charset="0"/>
              </a:rPr>
              <a:t>Biosynthesis</a:t>
            </a:r>
            <a:endParaRPr lang="en-US" sz="3000"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600200"/>
            <a:ext cx="8403021" cy="4989786"/>
          </a:xfrm>
        </p:spPr>
        <p:txBody>
          <a:bodyPr>
            <a:normAutofit/>
          </a:bodyPr>
          <a:lstStyle/>
          <a:p>
            <a:pPr>
              <a:spcBef>
                <a:spcPts val="624"/>
              </a:spcBef>
              <a:spcAft>
                <a:spcPts val="1200"/>
              </a:spcAft>
              <a:defRPr/>
            </a:pPr>
            <a:r>
              <a:rPr lang="en-US" sz="2200" dirty="0">
                <a:latin typeface="Arial" pitchFamily="34" charset="0"/>
                <a:ea typeface="ＭＳ Ｐゴシック" charset="0"/>
                <a:cs typeface="Arial" pitchFamily="34" charset="0"/>
              </a:rPr>
              <a:t>The reactions of energy extraction and energy use are called metabolism or intermediary metabolism.</a:t>
            </a:r>
          </a:p>
          <a:p>
            <a:pPr>
              <a:spcBef>
                <a:spcPts val="624"/>
              </a:spcBef>
              <a:spcAft>
                <a:spcPts val="1200"/>
              </a:spcAft>
              <a:defRPr/>
            </a:pPr>
            <a:r>
              <a:rPr lang="en-US" sz="2200" dirty="0">
                <a:latin typeface="Arial" pitchFamily="34" charset="0"/>
                <a:ea typeface="ＭＳ Ｐゴシック" charset="0"/>
                <a:cs typeface="Arial" pitchFamily="34" charset="0"/>
              </a:rPr>
              <a:t>Basic principles govern energy manipulations in all cells:</a:t>
            </a:r>
          </a:p>
          <a:p>
            <a:pPr lvl="1">
              <a:spcBef>
                <a:spcPts val="624"/>
              </a:spcBef>
              <a:spcAft>
                <a:spcPts val="1200"/>
              </a:spcAft>
              <a:buFont typeface="Arial" panose="020B0604020202020204" pitchFamily="34" charset="0"/>
              <a:buChar char="–"/>
              <a:defRPr/>
            </a:pPr>
            <a:r>
              <a:rPr lang="en-US" sz="2000" dirty="0"/>
              <a:t>Molecules are degraded or synthesized stepwise in a series of reactions termed metabolic pathways.</a:t>
            </a:r>
          </a:p>
          <a:p>
            <a:pPr lvl="1">
              <a:spcBef>
                <a:spcPts val="624"/>
              </a:spcBef>
              <a:spcAft>
                <a:spcPts val="1200"/>
              </a:spcAft>
              <a:buFont typeface="Arial" panose="020B0604020202020204" pitchFamily="34" charset="0"/>
              <a:buChar char="–"/>
              <a:defRPr/>
            </a:pPr>
            <a:r>
              <a:rPr lang="en-US" sz="2000" dirty="0"/>
              <a:t>ATP is the energy currency of life.</a:t>
            </a:r>
          </a:p>
          <a:p>
            <a:pPr lvl="1">
              <a:spcBef>
                <a:spcPts val="624"/>
              </a:spcBef>
              <a:spcAft>
                <a:spcPts val="1200"/>
              </a:spcAft>
              <a:buFont typeface="Arial" panose="020B0604020202020204" pitchFamily="34" charset="0"/>
              <a:buChar char="–"/>
              <a:defRPr/>
            </a:pPr>
            <a:r>
              <a:rPr lang="en-US" sz="2000" dirty="0"/>
              <a:t>ATP can be formed by the oxidation of carbon fuels.</a:t>
            </a:r>
          </a:p>
          <a:p>
            <a:pPr lvl="1">
              <a:spcBef>
                <a:spcPts val="624"/>
              </a:spcBef>
              <a:spcAft>
                <a:spcPts val="1200"/>
              </a:spcAft>
              <a:buFont typeface="Arial" panose="020B0604020202020204" pitchFamily="34" charset="0"/>
              <a:buChar char="–"/>
              <a:defRPr/>
            </a:pPr>
            <a:r>
              <a:rPr lang="en-US" sz="2000" dirty="0"/>
              <a:t>Although many reactions occur inside a cell, there are a limited number of reaction types involving particular intermediates that are common to all metabolic pathways.</a:t>
            </a:r>
          </a:p>
          <a:p>
            <a:pPr lvl="1">
              <a:spcBef>
                <a:spcPts val="624"/>
              </a:spcBef>
              <a:spcAft>
                <a:spcPts val="1200"/>
              </a:spcAft>
              <a:buFont typeface="Arial" panose="020B0604020202020204" pitchFamily="34" charset="0"/>
              <a:buChar char="–"/>
              <a:defRPr/>
            </a:pPr>
            <a:r>
              <a:rPr lang="en-US" sz="2000" dirty="0"/>
              <a:t>Metabolic pathways are highly regulated.</a:t>
            </a:r>
          </a:p>
        </p:txBody>
      </p:sp>
    </p:spTree>
    <p:extLst>
      <p:ext uri="{BB962C8B-B14F-4D97-AF65-F5344CB8AC3E}">
        <p14:creationId xmlns:p14="http://schemas.microsoft.com/office/powerpoint/2010/main" val="1178527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solidFill>
                  <a:srgbClr val="843C0C"/>
                </a:solidFill>
              </a:rPr>
              <a:t>Noncoenzyme</a:t>
            </a:r>
            <a:r>
              <a:rPr lang="en-US" dirty="0">
                <a:solidFill>
                  <a:srgbClr val="843C0C"/>
                </a:solidFill>
              </a:rPr>
              <a:t> </a:t>
            </a:r>
            <a:r>
              <a:rPr lang="en-US" dirty="0" smtClean="0">
                <a:solidFill>
                  <a:srgbClr val="843C0C"/>
                </a:solidFill>
              </a:rPr>
              <a:t>Vitamins</a:t>
            </a:r>
            <a:endParaRPr lang="en-US" dirty="0">
              <a:solidFill>
                <a:srgbClr val="843C0C"/>
              </a:solidFill>
            </a:endParaRPr>
          </a:p>
        </p:txBody>
      </p:sp>
      <p:pic>
        <p:nvPicPr>
          <p:cNvPr id="6" name="Picture Placeholder 5" descr="A table shows non-coenzyme vitamins, their function, and symptoms of deficiency. The table has three columns and five rows. The column headers are: vitamin, function, and deficiency.&#10;Row 1: Vitamin: A; function: roles in vision, growth, and reproduction; deficiency: night blindness, cornea damage, damage to respiratory and gastrointestinal tract.&#10;Row 2: Vitamin: C (ascorbic acid); function: antioxidant; deficiency: scurvy (swollen and bleeding gums, sub dermal hemorrhaging).&#10;Row 3: Vitamin: D; function: regulation of calcium and phosphate metabolism; deficiency: rickets (children): skeletal deformities, impaired growth, osteomalacia (adults): soft, bending bones.&#10;Row 4: Vitamin: E; function: antioxidant; deficiency: lesions in muscles and nerves (rare).&#10;Row 5: Vitamin: K; function: blood coagulation; deficiency: subdermal hemorrhaging."/>
          <p:cNvPicPr>
            <a:picLocks noGrp="1" noChangeAspect="1"/>
          </p:cNvPicPr>
          <p:nvPr>
            <p:ph type="pic" sz="quarter" idx="13"/>
          </p:nvPr>
        </p:nvPicPr>
        <p:blipFill>
          <a:blip r:embed="rId3"/>
          <a:stretch>
            <a:fillRect/>
          </a:stretch>
        </p:blipFill>
        <p:spPr>
          <a:xfrm>
            <a:off x="478217" y="2011926"/>
            <a:ext cx="8366239" cy="4168179"/>
          </a:xfrm>
          <a:prstGeom prst="rect">
            <a:avLst/>
          </a:prstGeom>
          <a:noFill/>
          <a:ln>
            <a:noFill/>
          </a:ln>
        </p:spPr>
      </p:pic>
    </p:spTree>
    <p:extLst>
      <p:ext uri="{BB962C8B-B14F-4D97-AF65-F5344CB8AC3E}">
        <p14:creationId xmlns:p14="http://schemas.microsoft.com/office/powerpoint/2010/main" val="212262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Structures of </a:t>
            </a:r>
            <a:r>
              <a:rPr lang="en-US" dirty="0" smtClean="0">
                <a:solidFill>
                  <a:srgbClr val="843C0C"/>
                </a:solidFill>
              </a:rPr>
              <a:t>Some Vitamins </a:t>
            </a:r>
            <a:r>
              <a:rPr lang="en-US" dirty="0">
                <a:solidFill>
                  <a:srgbClr val="843C0C"/>
                </a:solidFill>
              </a:rPr>
              <a:t>that </a:t>
            </a:r>
            <a:r>
              <a:rPr lang="en-US" dirty="0" smtClean="0">
                <a:solidFill>
                  <a:srgbClr val="843C0C"/>
                </a:solidFill>
              </a:rPr>
              <a:t>Do Not Function </a:t>
            </a:r>
            <a:r>
              <a:rPr lang="en-US" dirty="0">
                <a:solidFill>
                  <a:srgbClr val="843C0C"/>
                </a:solidFill>
              </a:rPr>
              <a:t>as </a:t>
            </a:r>
            <a:r>
              <a:rPr lang="en-US" dirty="0" smtClean="0">
                <a:solidFill>
                  <a:srgbClr val="843C0C"/>
                </a:solidFill>
              </a:rPr>
              <a:t>Coenzymes</a:t>
            </a:r>
            <a:endParaRPr lang="en-US" dirty="0">
              <a:solidFill>
                <a:srgbClr val="843C0C"/>
              </a:solidFill>
            </a:endParaRPr>
          </a:p>
        </p:txBody>
      </p:sp>
      <p:pic>
        <p:nvPicPr>
          <p:cNvPr id="5" name="Picture 2" descr="The structures of vitamin K, vitamin A (retinol), vitamin E (alpha- tocopherol), 1, 25- Dihydroxyvitamin D 3 (calcitriol) are shown. Vitamin K has a two fused ring structure that has the following substituents: C 8 and C 5 are each double bonded to an oxygen atom, C 7 is bonded to a methyl group, and C 6 has a side chain of six repeating units. The side chain has four carbon atoms with a double bond between second and third atom and a methyl group bonded to third carbon. Vitamin A (retinol) has a cyclohexene ring that has the following substituents: C 1 is double bonded to C 2 in the ring, C 2 has a methyl substituent, C 6 has two methyl substituents, and C 1 has a nine carbon side chain in which C 3 and C 7 each have a methyl substituent, the side chain has double bonds at C 1 to C 2, C 3 to C 4, C 5 to C 6, and C 7 to C 8, and C 9 has two hydrogen atoms and a hydroxyl group. Alpha tocopherol has a two fused ring structure of which the first ring is benzene and the second saturated ring has oxygen in fifth position. The fused ring system has the following substituents: C 1, C 3, and C 4 each have a methyl substituent, C 2 has a hydroxyl group, and C 6 has a methyl group and a side chain. The side chain has three repeating units and is connected to C 6 of ring system by a two carbon chain. A two carbon chain is present after the repeating unit in which the second carbon has two methyl substituents. 1, 25- Dihydroxyvitamin D 3 (calcitriol) has two six-membered rings and a five-membered ring, of which all of the vertices are carbon atoms. The general form of the molecule is a chain, which bends slightly to the right if arranged vertically. At the bottom of the chain is the first six-membered ring. The bottom left and bottom right vertices of the ring are each bonded to a hydroxyl group. The top right vertex has a double bond to a methylene group. The top vertex has a double bond to a carbon atom, which has a single bond to another carbon atom, which in turn has a double bond to another carbon atom. This last carbon atom forms the bottom vertex of the next six-membered ring. This six-membered ring adjoins the five-membered ring by its right-hand edge. It has a methyl group bonded to its top right vertex, which is also the top left vertex of the five-membered ring. The top vertex of the five-membered ring is bonded to a carbon atom, which is in turn bonded to a methyl group, and a chain of four more carbon atoms that is angled to the right. The fourth carbon atom in this chain is bonded to two methyl groups and a hydrox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35117" y="1827031"/>
            <a:ext cx="6692855" cy="45777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287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a:t>
            </a:r>
            <a:r>
              <a:rPr lang="en-US" dirty="0" smtClean="0">
                <a:solidFill>
                  <a:srgbClr val="843C0C"/>
                </a:solidFill>
              </a:rPr>
              <a:t>Reactions Are Reiterated </a:t>
            </a:r>
            <a:r>
              <a:rPr lang="en-US" dirty="0">
                <a:solidFill>
                  <a:srgbClr val="843C0C"/>
                </a:solidFill>
              </a:rPr>
              <a:t>throughout </a:t>
            </a:r>
            <a:r>
              <a:rPr lang="en-US" dirty="0" smtClean="0">
                <a:solidFill>
                  <a:srgbClr val="843C0C"/>
                </a:solidFill>
              </a:rPr>
              <a:t>Metabolism </a:t>
            </a:r>
            <a:r>
              <a:rPr lang="en-US" dirty="0">
                <a:solidFill>
                  <a:srgbClr val="843C0C"/>
                </a:solidFill>
              </a:rPr>
              <a:t>(</a:t>
            </a:r>
            <a:r>
              <a:rPr lang="en-US" dirty="0" smtClean="0">
                <a:solidFill>
                  <a:srgbClr val="843C0C"/>
                </a:solidFill>
              </a:rPr>
              <a:t>1/7</a:t>
            </a:r>
            <a:r>
              <a:rPr lang="en-US" dirty="0">
                <a:solidFill>
                  <a:srgbClr val="843C0C"/>
                </a:solidFill>
              </a:rPr>
              <a:t>)</a:t>
            </a:r>
          </a:p>
        </p:txBody>
      </p:sp>
      <p:sp>
        <p:nvSpPr>
          <p:cNvPr id="3" name="Content Placeholder 2"/>
          <p:cNvSpPr>
            <a:spLocks noGrp="1"/>
          </p:cNvSpPr>
          <p:nvPr>
            <p:ph idx="1"/>
          </p:nvPr>
        </p:nvSpPr>
        <p:spPr>
          <a:xfrm>
            <a:off x="457200" y="1600201"/>
            <a:ext cx="8229600" cy="890751"/>
          </a:xfrm>
        </p:spPr>
        <p:txBody>
          <a:bodyPr>
            <a:normAutofit/>
          </a:bodyPr>
          <a:lstStyle/>
          <a:p>
            <a:r>
              <a:rPr lang="en-US" dirty="0"/>
              <a:t>Although thousands of reactions constitute metabolism, they fall into only six categories.</a:t>
            </a:r>
          </a:p>
        </p:txBody>
      </p:sp>
      <p:pic>
        <p:nvPicPr>
          <p:cNvPr id="9" name="Picture Placeholder 8" descr="A table shows types of chemical reactions in metabolism. The table has two columns and six rows. The column headers are: type of reaction and description.&#10;Row 1: type of reaction: oxidation-reduction; description: electron transfer.&#10;Row 2: type of reaction: group transfer; description: transfer of a functional group from one molecule to another.&#10;Row 3: type of reaction: hydrolytic; description: cleavage of bonds by the addition of water.&#10;Row 4: type of reaction: carbon bond cleavage by means other than hydrolysis or oxidation; description: two substrates yielding one product or vice versa. When water or carbon dioxide is a product, a double bond is formed.&#10;Row 5: type of reaction: isomerization; description: rearrangement of atoms to form isomers.&#10;Row 6: type of reaction: ligation requiring A T P cleavage; description: formation of covalent bonds (that is carbon to carbon bonds)."/>
          <p:cNvPicPr>
            <a:picLocks noGrp="1" noChangeAspect="1"/>
          </p:cNvPicPr>
          <p:nvPr>
            <p:ph type="pic" sz="quarter" idx="13"/>
          </p:nvPr>
        </p:nvPicPr>
        <p:blipFill>
          <a:blip r:embed="rId3"/>
          <a:stretch>
            <a:fillRect/>
          </a:stretch>
        </p:blipFill>
        <p:spPr>
          <a:xfrm>
            <a:off x="766422" y="2776941"/>
            <a:ext cx="7583237" cy="3785115"/>
          </a:xfrm>
          <a:prstGeom prst="rect">
            <a:avLst/>
          </a:prstGeom>
          <a:noFill/>
          <a:ln>
            <a:noFill/>
          </a:ln>
        </p:spPr>
      </p:pic>
    </p:spTree>
    <p:extLst>
      <p:ext uri="{BB962C8B-B14F-4D97-AF65-F5344CB8AC3E}">
        <p14:creationId xmlns:p14="http://schemas.microsoft.com/office/powerpoint/2010/main" val="3468065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Reactions Are Reiterated throughout Metabolism </a:t>
            </a:r>
            <a:r>
              <a:rPr lang="en-US" dirty="0" smtClean="0">
                <a:solidFill>
                  <a:srgbClr val="843C0C"/>
                </a:solidFill>
              </a:rPr>
              <a:t>(2/7</a:t>
            </a:r>
            <a:r>
              <a:rPr lang="en-US" dirty="0">
                <a:solidFill>
                  <a:srgbClr val="843C0C"/>
                </a:solidFill>
              </a:rPr>
              <a:t>)</a:t>
            </a:r>
            <a:endParaRPr lang="en-US" dirty="0"/>
          </a:p>
        </p:txBody>
      </p:sp>
      <p:sp>
        <p:nvSpPr>
          <p:cNvPr id="3" name="Content Placeholder 2"/>
          <p:cNvSpPr>
            <a:spLocks noGrp="1"/>
          </p:cNvSpPr>
          <p:nvPr>
            <p:ph idx="1"/>
          </p:nvPr>
        </p:nvSpPr>
        <p:spPr>
          <a:xfrm>
            <a:off x="457200" y="1600201"/>
            <a:ext cx="8229600" cy="1253358"/>
          </a:xfrm>
        </p:spPr>
        <p:txBody>
          <a:bodyPr>
            <a:noAutofit/>
          </a:bodyPr>
          <a:lstStyle/>
          <a:p>
            <a:pPr>
              <a:spcBef>
                <a:spcPts val="624"/>
              </a:spcBef>
              <a:spcAft>
                <a:spcPts val="1200"/>
              </a:spcAft>
            </a:pPr>
            <a:r>
              <a:rPr lang="en-US" dirty="0"/>
              <a:t>1. Oxidation–reduction reactions</a:t>
            </a:r>
          </a:p>
          <a:p>
            <a:pPr lvl="1">
              <a:spcBef>
                <a:spcPts val="624"/>
              </a:spcBef>
              <a:spcAft>
                <a:spcPts val="1200"/>
              </a:spcAft>
              <a:buFont typeface="Arial" pitchFamily="34" charset="0"/>
              <a:buChar char="–"/>
            </a:pPr>
            <a:r>
              <a:rPr lang="en-US" sz="2400" dirty="0"/>
              <a:t>Two examples from the citric acid cycle:</a:t>
            </a:r>
          </a:p>
        </p:txBody>
      </p:sp>
      <p:pic>
        <p:nvPicPr>
          <p:cNvPr id="6" name="Picture 2" descr="A diagram shows the oxidation-reduction reaction between succinate and F A D and between malate and N A D plus. Succinate is a four carbon molecule that has the following substituents: C 1 and C 4 of the chain are from carboxylate anions and C 2 and C 3 are each bonded to two highlighted hydrogen atoms. Succinate reacts with F A D to give fumarate and F A D H 2. Fumarate has a similar structure to succinate except that C 2 and C 3 are connected by a double bond each is bonded to a single highlighted hydrogen atom instead of two hydrogen atoms. The two hydrogen atoms in F A D H 2 are also highlighted. Malate is a four carbon molecule that has the following substituents: C 1 and C 4 of the chain are from carboxylate anions, C 2 is wedge bonded to a highlighted H and hashed bonded to O H with a highlighted H, and C 3 is bonded to two hydrogen atoms. Malate reacts with N A D plus to give oxaloacetate, N A D H, and H plus. Oxaloacetate has a similar structure to malate except that C 2 is double bonded to oxygen instead of bonded to H and O H. The H of N A D H and H plus are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89382" y="3045080"/>
            <a:ext cx="8105731" cy="33411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5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Reactions Are Reiterated throughout Metabolism </a:t>
            </a:r>
            <a:r>
              <a:rPr lang="en-US" dirty="0" smtClean="0">
                <a:solidFill>
                  <a:srgbClr val="843C0C"/>
                </a:solidFill>
              </a:rPr>
              <a:t>(3/7</a:t>
            </a:r>
            <a:r>
              <a:rPr lang="en-US" dirty="0">
                <a:solidFill>
                  <a:srgbClr val="843C0C"/>
                </a:solidFill>
              </a:rPr>
              <a:t>)</a:t>
            </a:r>
            <a:endParaRPr lang="en-US" dirty="0"/>
          </a:p>
        </p:txBody>
      </p:sp>
      <p:sp>
        <p:nvSpPr>
          <p:cNvPr id="3" name="Content Placeholder 2"/>
          <p:cNvSpPr>
            <a:spLocks noGrp="1"/>
          </p:cNvSpPr>
          <p:nvPr>
            <p:ph idx="1"/>
          </p:nvPr>
        </p:nvSpPr>
        <p:spPr>
          <a:xfrm>
            <a:off x="457200" y="1600201"/>
            <a:ext cx="8229600" cy="1253358"/>
          </a:xfrm>
        </p:spPr>
        <p:txBody>
          <a:bodyPr>
            <a:noAutofit/>
          </a:bodyPr>
          <a:lstStyle/>
          <a:p>
            <a:r>
              <a:rPr lang="en-US" dirty="0"/>
              <a:t>2. Group transfer reactions</a:t>
            </a:r>
          </a:p>
          <a:p>
            <a:pPr lvl="1">
              <a:spcBef>
                <a:spcPts val="624"/>
              </a:spcBef>
              <a:spcAft>
                <a:spcPts val="1200"/>
              </a:spcAft>
              <a:buFont typeface="Arial" pitchFamily="34" charset="0"/>
              <a:buChar char="–"/>
            </a:pPr>
            <a:r>
              <a:rPr lang="en-US" sz="2400" dirty="0"/>
              <a:t>Example: phosphorylation of glucose in the first step of glycolysis</a:t>
            </a:r>
          </a:p>
        </p:txBody>
      </p:sp>
      <p:pic>
        <p:nvPicPr>
          <p:cNvPr id="7" name="Picture 3" descr="A diagram shows the group-transfer reaction in which glucose and A T P react to form glucose 6-phosphate (G-6P). In glucose, the pyranose ring has the following substituents:  C 1, C 2, and C 4 each have a hydroxyl group below the ring, C 3 has a hydroxyl group above the ring, and C 5 has C 6 of the hydroxymethyl group. The skeletal formula of A T P has a ribose sugar to which the following substituents are bonded: adenine is attached to the one prime carbon of ribose and a triphosphate group is attached to the five prime carbon of ribose. Alpha and beta phosphate carry a negative charge and the terminal gamma phosphate group carries a 2 minus charge. The terminal phosphate group is highlighted. A T P and glucose react to give A D P and glucose 6-phosphate (G-6P).Glucose-6P has a similar structure to glucose except that C 6 is bonded to 2 H and a phosphate group instead of 2 H and O 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4371" y="3118998"/>
            <a:ext cx="5531285" cy="36018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684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solidFill>
                  <a:srgbClr val="843C0C"/>
                </a:solidFill>
              </a:rPr>
              <a:t>Key Reactions Are Reiterated throughout Metabolism </a:t>
            </a:r>
            <a:r>
              <a:rPr lang="en-US" dirty="0" smtClean="0">
                <a:solidFill>
                  <a:srgbClr val="843C0C"/>
                </a:solidFill>
              </a:rPr>
              <a:t>(4/7</a:t>
            </a:r>
            <a:r>
              <a:rPr lang="en-US" dirty="0">
                <a:solidFill>
                  <a:srgbClr val="843C0C"/>
                </a:solidFill>
              </a:rPr>
              <a:t>)</a:t>
            </a:r>
            <a:endParaRPr lang="en-US" dirty="0">
              <a:effectLst/>
            </a:endParaRPr>
          </a:p>
        </p:txBody>
      </p:sp>
      <p:sp>
        <p:nvSpPr>
          <p:cNvPr id="3" name="Content Placeholder 2"/>
          <p:cNvSpPr>
            <a:spLocks noGrp="1"/>
          </p:cNvSpPr>
          <p:nvPr>
            <p:ph idx="1"/>
          </p:nvPr>
        </p:nvSpPr>
        <p:spPr>
          <a:xfrm>
            <a:off x="457200" y="1600201"/>
            <a:ext cx="8229600" cy="1253358"/>
          </a:xfrm>
        </p:spPr>
        <p:txBody>
          <a:bodyPr>
            <a:noAutofit/>
          </a:bodyPr>
          <a:lstStyle/>
          <a:p>
            <a:r>
              <a:rPr lang="en-US" dirty="0"/>
              <a:t>3. Hydrolytic reactions</a:t>
            </a:r>
          </a:p>
          <a:p>
            <a:pPr lvl="1">
              <a:spcBef>
                <a:spcPts val="624"/>
              </a:spcBef>
              <a:spcAft>
                <a:spcPts val="1200"/>
              </a:spcAft>
              <a:buFont typeface="Arial" pitchFamily="34" charset="0"/>
              <a:buChar char="–"/>
            </a:pPr>
            <a:r>
              <a:rPr lang="en-US" sz="2400" dirty="0"/>
              <a:t>Example: cleavage of peptide bonds in proteins</a:t>
            </a:r>
          </a:p>
        </p:txBody>
      </p:sp>
      <p:pic>
        <p:nvPicPr>
          <p:cNvPr id="6" name="Picture 2" descr="An equation shows the hydrolytic cleavage of a peptide bond. A peptide bond is shown between two amino acids in a chain. Each has a central carbon atom bonded to an N H group, to an R group, a hydrogen atom, and a carboxyl group. The nitrogen atom in one amino acid is bonded to the carbon in the carboxyl group in the next amino acid. A reaction involving a highlighted H 2 O molecule takes place and the bond between the carbon and the nitrogen is broken. Two hydrogen atoms from the H 2 O molecule bond to the nitrogen atom which was previously bonded to the carbon atom, forming a positively charged N H 3 group in which the hydrogens are highlighted. The oxygen atom from the H 2 O molecule bonds to the carbon atom that was bonded to the nitrogen atom to form a carboxylate group with that oxygen highlighted. This contains a carbon atom bonded to two oxygen atoms with a delocalized double bond between them and a net negative cha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46859" y="3773715"/>
            <a:ext cx="8113106" cy="238967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48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Reactions Are Reiterated throughout Metabolism </a:t>
            </a:r>
            <a:r>
              <a:rPr lang="en-US" dirty="0" smtClean="0">
                <a:solidFill>
                  <a:srgbClr val="843C0C"/>
                </a:solidFill>
              </a:rPr>
              <a:t>(5/7</a:t>
            </a:r>
            <a:r>
              <a:rPr lang="en-US" dirty="0">
                <a:solidFill>
                  <a:srgbClr val="843C0C"/>
                </a:solidFill>
              </a:rPr>
              <a:t>)</a:t>
            </a:r>
            <a:endParaRPr lang="en-US" dirty="0"/>
          </a:p>
        </p:txBody>
      </p:sp>
      <p:sp>
        <p:nvSpPr>
          <p:cNvPr id="3" name="Content Placeholder 2"/>
          <p:cNvSpPr>
            <a:spLocks noGrp="1"/>
          </p:cNvSpPr>
          <p:nvPr>
            <p:ph idx="1"/>
          </p:nvPr>
        </p:nvSpPr>
        <p:spPr>
          <a:xfrm>
            <a:off x="457200" y="1600200"/>
            <a:ext cx="8229600" cy="2400299"/>
          </a:xfrm>
        </p:spPr>
        <p:txBody>
          <a:bodyPr>
            <a:noAutofit/>
          </a:bodyPr>
          <a:lstStyle/>
          <a:p>
            <a:pPr>
              <a:spcBef>
                <a:spcPts val="624"/>
              </a:spcBef>
              <a:spcAft>
                <a:spcPts val="600"/>
              </a:spcAft>
            </a:pPr>
            <a:r>
              <a:rPr lang="en-US" dirty="0"/>
              <a:t>4. Carbon bond cleavage by means other than hydrolysis or oxidation, with two substrates yielding one product or vice versa</a:t>
            </a:r>
          </a:p>
          <a:p>
            <a:pPr lvl="1">
              <a:spcBef>
                <a:spcPts val="624"/>
              </a:spcBef>
              <a:spcAft>
                <a:spcPts val="600"/>
              </a:spcAft>
              <a:buFont typeface="Arial" pitchFamily="34" charset="0"/>
              <a:buChar char="–"/>
            </a:pPr>
            <a:r>
              <a:rPr lang="en-US" dirty="0"/>
              <a:t>Examples: cleavage of a hexose in the fourth step of glycolysis and dehydration of 2-phosphoglycerate in the ninth step of glycolysis</a:t>
            </a:r>
          </a:p>
        </p:txBody>
      </p:sp>
      <p:pic>
        <p:nvPicPr>
          <p:cNvPr id="9" name="Picture 2" descr="An equation shows the cleavage of fructose 1,6- bisphosphate (F-1,6-BP) to form dihydroxyacetone phosphate (DHAP) and glyceraldehyde 3-phosphate (GAP). In fructose 1, 6-bisphosphate, C 1 is double-bonded to oxygen and bonded to C H 2, which is further bonded to a phosphate dianion. C2 is bonded to H on the right and O H on the left. C 1 and C 2 and their substituents are highlighted in blue. C 3 and C 4 are both bonded to O H on the right and H on the left. C 6 is bonded to 2 H and a phosphate dianion. C 3 to C 6 and their substituents are highlighted in green. A double-headed arrow shows that there is equilibrium between fructose 1,6-bisphosphate on the left and dihydroxyacetone phosphate and glyceraldehyde 3-phosphate on the right. C 1 and C 2 of fructose 1, 6-bisphosphate form dihydroxyacetone phosphate (DHAP) and C 3 to C 5 of Fructose 1, 6-bisphosphate forms glyceraldehyde 3-phosphate (GAP).In dihydroxyacetone phosphate (DHAP), the central carbon is bonded to two hydrogen atoms, a hydroxyl group, and a ketonic carbon that is further bonded to a methyl phosphate dianion. In glyceraldehyde 3-phosphate (GAP), the central carbon is bonded to a hydrogen atom, a hydroxyl group, a methyl phosphate dianion side chain, and an aldehyd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436749" y="4513269"/>
            <a:ext cx="4159522" cy="13776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3" descr="An equation shows the dehydration of 2-phosphoglycerate to form phosphoenolpyruvate, abbreviated P E P. 2-phosphoglycerate has a three carbon vertical chain of which C 1 is from a carboxylate anion, C 2 is bonded to a phosphate anion and a highlighted H, and C 3 is from hydroxymethyl group in which the O H group is highlighted. A double-headed arrow shows an equilibrium between 2-phosphoglycerate on the left and phosphoenolpyruvate and highlighted H 2 O on the right. In the reaction, the highlighted atoms of 2-phosphoglycerate are removed to form a water molecule. A double bond, which is highlighted in a different color, forms between the second and third carbon atoms in the chain to form P E P."/>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206326" y="4840273"/>
            <a:ext cx="3784823" cy="9014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41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Reactions Are Reiterated throughout Metabolism </a:t>
            </a:r>
            <a:r>
              <a:rPr lang="en-US" dirty="0" smtClean="0">
                <a:solidFill>
                  <a:srgbClr val="843C0C"/>
                </a:solidFill>
              </a:rPr>
              <a:t>(6/7</a:t>
            </a:r>
            <a:r>
              <a:rPr lang="en-US" dirty="0">
                <a:solidFill>
                  <a:srgbClr val="843C0C"/>
                </a:solidFill>
              </a:rPr>
              <a:t>)</a:t>
            </a:r>
            <a:endParaRPr lang="en-US" dirty="0"/>
          </a:p>
        </p:txBody>
      </p:sp>
      <p:sp>
        <p:nvSpPr>
          <p:cNvPr id="3" name="Content Placeholder 2"/>
          <p:cNvSpPr>
            <a:spLocks noGrp="1"/>
          </p:cNvSpPr>
          <p:nvPr>
            <p:ph idx="1"/>
          </p:nvPr>
        </p:nvSpPr>
        <p:spPr>
          <a:xfrm>
            <a:off x="457200" y="1600200"/>
            <a:ext cx="8229600" cy="1631731"/>
          </a:xfrm>
        </p:spPr>
        <p:txBody>
          <a:bodyPr>
            <a:noAutofit/>
          </a:bodyPr>
          <a:lstStyle/>
          <a:p>
            <a:pPr>
              <a:spcBef>
                <a:spcPts val="624"/>
              </a:spcBef>
              <a:spcAft>
                <a:spcPts val="600"/>
              </a:spcAft>
            </a:pPr>
            <a:r>
              <a:rPr lang="en-US" dirty="0"/>
              <a:t>5. Isomerization reactions</a:t>
            </a:r>
          </a:p>
          <a:p>
            <a:pPr lvl="1">
              <a:spcBef>
                <a:spcPts val="624"/>
              </a:spcBef>
              <a:spcAft>
                <a:spcPts val="600"/>
              </a:spcAft>
              <a:buFont typeface="Arial" pitchFamily="34" charset="0"/>
              <a:buChar char="–"/>
            </a:pPr>
            <a:r>
              <a:rPr lang="en-US" sz="2400" dirty="0"/>
              <a:t>Example: isomerization of citrate to </a:t>
            </a:r>
            <a:r>
              <a:rPr lang="en-US" sz="2400" dirty="0" err="1"/>
              <a:t>isocitrate</a:t>
            </a:r>
            <a:r>
              <a:rPr lang="en-US" sz="2400" dirty="0"/>
              <a:t> in the citric acid cycle</a:t>
            </a:r>
          </a:p>
        </p:txBody>
      </p:sp>
      <p:pic>
        <p:nvPicPr>
          <p:cNvPr id="8" name="Picture 2" descr="An equation shows the isomerase reaction in which citrate is converted to isocitrate. Citrate has a five carbon chain molecule. The first and fifth atoms in the chain are in carboxylate groups, the second and fourth carbons are bonded to 2 H each, and the third carbon is wedge bonded to a highlighted O H and dashed bonded to a carboxylate group. One of the hydrogens bonded to C 2 is highlighted.  A reaction takes place in which citrate is converted to isocitrate. Isocitrate is similar in structure to citrate except that the highlighted O H of carbon 3 of citrate has become H and the highlighted H of citrate has become O H."/>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481205" y="3970618"/>
            <a:ext cx="8113106" cy="14382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62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Key Reactions Are Reiterated throughout Metabolism </a:t>
            </a:r>
            <a:r>
              <a:rPr lang="en-US" dirty="0" smtClean="0">
                <a:solidFill>
                  <a:srgbClr val="843C0C"/>
                </a:solidFill>
              </a:rPr>
              <a:t>(7/7</a:t>
            </a:r>
            <a:r>
              <a:rPr lang="en-US" dirty="0">
                <a:solidFill>
                  <a:srgbClr val="843C0C"/>
                </a:solidFill>
              </a:rPr>
              <a:t>)</a:t>
            </a:r>
            <a:endParaRPr lang="en-US" dirty="0"/>
          </a:p>
        </p:txBody>
      </p:sp>
      <p:sp>
        <p:nvSpPr>
          <p:cNvPr id="3" name="Content Placeholder 2"/>
          <p:cNvSpPr>
            <a:spLocks noGrp="1"/>
          </p:cNvSpPr>
          <p:nvPr>
            <p:ph idx="1"/>
          </p:nvPr>
        </p:nvSpPr>
        <p:spPr>
          <a:xfrm>
            <a:off x="457200" y="1600200"/>
            <a:ext cx="8229600" cy="2561897"/>
          </a:xfrm>
        </p:spPr>
        <p:txBody>
          <a:bodyPr>
            <a:noAutofit/>
          </a:bodyPr>
          <a:lstStyle/>
          <a:p>
            <a:pPr>
              <a:spcBef>
                <a:spcPts val="624"/>
              </a:spcBef>
              <a:spcAft>
                <a:spcPts val="600"/>
              </a:spcAft>
            </a:pPr>
            <a:r>
              <a:rPr lang="en-US" dirty="0"/>
              <a:t>6. Ligation reactions that form bonds by using free energy from ATP cleavage</a:t>
            </a:r>
          </a:p>
          <a:p>
            <a:pPr lvl="1">
              <a:spcBef>
                <a:spcPts val="624"/>
              </a:spcBef>
              <a:spcAft>
                <a:spcPts val="600"/>
              </a:spcAft>
              <a:buFont typeface="Arial" pitchFamily="34" charset="0"/>
              <a:buChar char="–"/>
            </a:pPr>
            <a:r>
              <a:rPr lang="en-US" sz="2400" dirty="0"/>
              <a:t>Example: the ATP-dependent formation of a carbon–carbon bond to lengthen pyruvate into oxaloacetate; the oxaloacetate can then be used in the citric acid cycle, in </a:t>
            </a:r>
            <a:r>
              <a:rPr lang="en-US" sz="2400" dirty="0" err="1"/>
              <a:t>gluconeogensis</a:t>
            </a:r>
            <a:r>
              <a:rPr lang="en-US" sz="2400" dirty="0"/>
              <a:t>, or in other pathways.</a:t>
            </a:r>
          </a:p>
        </p:txBody>
      </p:sp>
      <p:pic>
        <p:nvPicPr>
          <p:cNvPr id="6" name="Picture 2" descr="An equation shows the reaction of pyruvate with C O 2, A T P, and H 2 O to form oxaloacetate, A D P, P I, and H plus. Pyruvate has a three carbon chain with: C 1 is from a carboxylate anion, C 2 is double bonded to oxygen, and C 3 is from a methyl group. Pyruvate undergoes a reaction with a highlighted C O 2, highlighted A T P, and H 2 O to form oxaloacetate, A D P, inorganic phosphate, and a proton. In oxaloacetate, the structure is similar to pyruvate except that C 3 is bonded to 2 H instead of 3 H and the highlighted C O 2 is bonded to C 3.The A T P molecule is hydrolyzed to A D P and inorganic phosphat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136653" y="4162097"/>
            <a:ext cx="7114459" cy="2434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63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Metabolic </a:t>
            </a:r>
            <a:r>
              <a:rPr lang="en-US" dirty="0" smtClean="0">
                <a:solidFill>
                  <a:srgbClr val="843C0C"/>
                </a:solidFill>
              </a:rPr>
              <a:t>Processes Are Regulated </a:t>
            </a:r>
            <a:r>
              <a:rPr lang="en-US" dirty="0">
                <a:solidFill>
                  <a:srgbClr val="843C0C"/>
                </a:solidFill>
              </a:rPr>
              <a:t>in </a:t>
            </a:r>
            <a:r>
              <a:rPr lang="en-US" dirty="0" smtClean="0">
                <a:solidFill>
                  <a:srgbClr val="843C0C"/>
                </a:solidFill>
              </a:rPr>
              <a:t>Three Principal Ways</a:t>
            </a:r>
            <a:endParaRPr lang="en-US" dirty="0">
              <a:solidFill>
                <a:srgbClr val="843C0C"/>
              </a:solidFill>
            </a:endParaRPr>
          </a:p>
        </p:txBody>
      </p:sp>
      <p:sp>
        <p:nvSpPr>
          <p:cNvPr id="10" name="Content Placeholder 9"/>
          <p:cNvSpPr>
            <a:spLocks noGrp="1"/>
          </p:cNvSpPr>
          <p:nvPr>
            <p:ph idx="1"/>
          </p:nvPr>
        </p:nvSpPr>
        <p:spPr/>
        <p:txBody>
          <a:bodyPr>
            <a:normAutofit fontScale="92500" lnSpcReduction="20000"/>
          </a:bodyPr>
          <a:lstStyle/>
          <a:p>
            <a:pPr>
              <a:spcBef>
                <a:spcPts val="624"/>
              </a:spcBef>
              <a:spcAft>
                <a:spcPts val="1200"/>
              </a:spcAft>
            </a:pPr>
            <a:r>
              <a:rPr lang="en-US" sz="2600" dirty="0"/>
              <a:t>Metabolic pathways must be regulated to create </a:t>
            </a:r>
            <a:r>
              <a:rPr lang="en-US" sz="2600" i="1" dirty="0"/>
              <a:t>homeostasis</a:t>
            </a:r>
            <a:r>
              <a:rPr lang="en-US" sz="2600" dirty="0"/>
              <a:t> (a stable biochemical environment).</a:t>
            </a:r>
          </a:p>
          <a:p>
            <a:pPr>
              <a:spcBef>
                <a:spcPts val="624"/>
              </a:spcBef>
              <a:spcAft>
                <a:spcPts val="1200"/>
              </a:spcAft>
            </a:pPr>
            <a:r>
              <a:rPr lang="en-US" sz="2600" dirty="0"/>
              <a:t>To maintain homeostasis, the levels of available nutrients must be constantly monitored and metabolism adjusted to meet the biochemical needs of the cell.</a:t>
            </a:r>
          </a:p>
          <a:p>
            <a:pPr>
              <a:spcBef>
                <a:spcPts val="624"/>
              </a:spcBef>
              <a:spcAft>
                <a:spcPts val="1200"/>
              </a:spcAft>
            </a:pPr>
            <a:r>
              <a:rPr lang="en-US" sz="2600" dirty="0"/>
              <a:t>Homeostasis is maintained by three crucial regulatory strategies:</a:t>
            </a:r>
          </a:p>
          <a:p>
            <a:pPr lvl="1">
              <a:spcBef>
                <a:spcPts val="624"/>
              </a:spcBef>
              <a:spcAft>
                <a:spcPts val="1200"/>
              </a:spcAft>
              <a:buFont typeface="+mj-lt"/>
              <a:buAutoNum type="arabicPeriod"/>
            </a:pPr>
            <a:r>
              <a:rPr lang="en-US" sz="2600" dirty="0"/>
              <a:t>Controlling the amounts of enzymes</a:t>
            </a:r>
          </a:p>
          <a:p>
            <a:pPr lvl="1">
              <a:spcBef>
                <a:spcPts val="624"/>
              </a:spcBef>
              <a:spcAft>
                <a:spcPts val="1200"/>
              </a:spcAft>
              <a:buFont typeface="+mj-lt"/>
              <a:buAutoNum type="arabicPeriod"/>
            </a:pPr>
            <a:r>
              <a:rPr lang="en-US" sz="2600" dirty="0"/>
              <a:t>Controlling catalytic activity</a:t>
            </a:r>
          </a:p>
          <a:p>
            <a:pPr lvl="1">
              <a:spcBef>
                <a:spcPts val="624"/>
              </a:spcBef>
              <a:spcAft>
                <a:spcPts val="1200"/>
              </a:spcAft>
              <a:buFont typeface="+mj-lt"/>
              <a:buAutoNum type="arabicPeriod"/>
            </a:pPr>
            <a:r>
              <a:rPr lang="en-US" sz="2600" dirty="0"/>
              <a:t>Controlling the accessibility of substrates</a:t>
            </a:r>
          </a:p>
        </p:txBody>
      </p:sp>
    </p:spTree>
    <p:extLst>
      <p:ext uri="{BB962C8B-B14F-4D97-AF65-F5344CB8AC3E}">
        <p14:creationId xmlns:p14="http://schemas.microsoft.com/office/powerpoint/2010/main" val="91443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rPr>
              <a:t>Section 15.1 </a:t>
            </a:r>
            <a:r>
              <a:rPr lang="en-US" dirty="0">
                <a:solidFill>
                  <a:srgbClr val="843C0C"/>
                </a:solidFill>
              </a:rPr>
              <a:t>Metabolism Is Composed of Many Coupled, Interconnecting Reactions</a:t>
            </a:r>
          </a:p>
        </p:txBody>
      </p:sp>
      <p:sp>
        <p:nvSpPr>
          <p:cNvPr id="3" name="Content Placeholder 2"/>
          <p:cNvSpPr>
            <a:spLocks noGrp="1"/>
          </p:cNvSpPr>
          <p:nvPr>
            <p:ph idx="1"/>
          </p:nvPr>
        </p:nvSpPr>
        <p:spPr>
          <a:xfrm>
            <a:off x="457200" y="2025503"/>
            <a:ext cx="8229600" cy="3003698"/>
          </a:xfrm>
        </p:spPr>
        <p:txBody>
          <a:bodyPr>
            <a:normAutofit/>
          </a:bodyPr>
          <a:lstStyle/>
          <a:p>
            <a:pPr>
              <a:spcAft>
                <a:spcPts val="1200"/>
              </a:spcAft>
            </a:pPr>
            <a:r>
              <a:rPr lang="en-US" dirty="0"/>
              <a:t>Energy is required to power muscle contraction and cell movement, active transport, and biosynthesis.</a:t>
            </a:r>
          </a:p>
          <a:p>
            <a:pPr>
              <a:spcAft>
                <a:spcPts val="1200"/>
              </a:spcAft>
            </a:pPr>
            <a:r>
              <a:rPr lang="en-US" dirty="0" err="1"/>
              <a:t>Phototrophs</a:t>
            </a:r>
            <a:r>
              <a:rPr lang="en-US" dirty="0"/>
              <a:t> obtain energy by capturing sunlight.</a:t>
            </a:r>
          </a:p>
          <a:p>
            <a:pPr>
              <a:spcAft>
                <a:spcPts val="1200"/>
              </a:spcAft>
            </a:pPr>
            <a:r>
              <a:rPr lang="en-US" dirty="0" err="1"/>
              <a:t>Chemotrophs</a:t>
            </a:r>
            <a:r>
              <a:rPr lang="en-US" dirty="0"/>
              <a:t> obtain energy through the oxidation of carbon fuels.</a:t>
            </a:r>
          </a:p>
        </p:txBody>
      </p:sp>
    </p:spTree>
    <p:extLst>
      <p:ext uri="{BB962C8B-B14F-4D97-AF65-F5344CB8AC3E}">
        <p14:creationId xmlns:p14="http://schemas.microsoft.com/office/powerpoint/2010/main" val="1124890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Homeostasis</a:t>
            </a:r>
          </a:p>
        </p:txBody>
      </p:sp>
      <p:pic>
        <p:nvPicPr>
          <p:cNvPr id="11" name="Picture 2" descr="A schematic diagram shows the different nutrient pools that are coordinated during metabolic regulation. Nutrient pools are represented as beakers containing liquids. The beakers are of different sizes. The contents of the beakers come from the three categories of nutrient in the diet: fats, carbohydrates, and proteins. The flasks are joined by tubes to show the conversions from one nutrient type to another. The diagram conveys the following information: Free fatty acids and glycerol are formed from lipids in the diet. The free fatty acids and glycerol feed into fat stores, represented as a small beaker. They also feed into a large free fatty acid pool. The large free fatty acid pool also feeds into the fat stores via the process of lipogenesis. The fat stores feed into the free fatty acid pool via lipolysis. Free fatty acids and glycerol are used in metabolism in most tissues, and excess nutrients from metabolism in most tissues feed into fat stores. Amino acids are formed from proteins, which feed into a large amino acid pool. The amino acids from the amino acid pool undergo protein synthesis and form a small pool of body protein. Urine is formed from the amino acid pool. Amino acids from the amino acid pool also undergo gluconeogenesis to feed into a large glucose pool. Glucose is formed from carbohydrates from the diet. This feeds into a large glucose pool. Glucose also undergoes lipogenesis, and excess glucose feeds into fat stores. The glucose pool feeds into glycogen stores after undergoing glycogenesis. The glycogen stores can feed back into the glucose pool via the process of glycogenolysis. The glucose pool feeds into a very large beaker labeled brain metabolism. A caption reads: Normal blood glucose concentration four to six millimolar. The glucose pool also feeds into a large conical flask labeled Metabolism in most tissue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58944" y="1587576"/>
            <a:ext cx="4571310" cy="50251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0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843C0C"/>
                </a:solidFill>
              </a:rPr>
              <a:t>Controlling the </a:t>
            </a:r>
            <a:r>
              <a:rPr lang="en-US" dirty="0" smtClean="0">
                <a:solidFill>
                  <a:srgbClr val="843C0C"/>
                </a:solidFill>
              </a:rPr>
              <a:t>Amounts </a:t>
            </a:r>
            <a:r>
              <a:rPr lang="en-US" dirty="0">
                <a:solidFill>
                  <a:srgbClr val="843C0C"/>
                </a:solidFill>
              </a:rPr>
              <a:t>of </a:t>
            </a:r>
            <a:r>
              <a:rPr lang="en-US" dirty="0" smtClean="0">
                <a:solidFill>
                  <a:srgbClr val="843C0C"/>
                </a:solidFill>
              </a:rPr>
              <a:t>Enzymes</a:t>
            </a:r>
            <a:endParaRPr lang="en-US" dirty="0">
              <a:solidFill>
                <a:srgbClr val="843C0C"/>
              </a:solidFill>
            </a:endParaRPr>
          </a:p>
        </p:txBody>
      </p:sp>
      <p:sp>
        <p:nvSpPr>
          <p:cNvPr id="10" name="Content Placeholder 9"/>
          <p:cNvSpPr>
            <a:spLocks noGrp="1"/>
          </p:cNvSpPr>
          <p:nvPr>
            <p:ph idx="1"/>
          </p:nvPr>
        </p:nvSpPr>
        <p:spPr>
          <a:xfrm>
            <a:off x="457200" y="1780955"/>
            <a:ext cx="8229600" cy="2174358"/>
          </a:xfrm>
        </p:spPr>
        <p:txBody>
          <a:bodyPr>
            <a:normAutofit/>
          </a:bodyPr>
          <a:lstStyle/>
          <a:p>
            <a:pPr>
              <a:spcAft>
                <a:spcPts val="1200"/>
              </a:spcAft>
            </a:pPr>
            <a:r>
              <a:rPr lang="en-US" dirty="0"/>
              <a:t>The amount of a particular enzyme depends on both its rate of synthesis and its rate of degradation.</a:t>
            </a:r>
          </a:p>
          <a:p>
            <a:pPr>
              <a:spcAft>
                <a:spcPts val="1200"/>
              </a:spcAft>
            </a:pPr>
            <a:r>
              <a:rPr lang="en-US" dirty="0"/>
              <a:t>The level of many enzymes is adjusted by a change in the rate of transcription of the genes encoding them.</a:t>
            </a:r>
          </a:p>
        </p:txBody>
      </p:sp>
    </p:spTree>
    <p:extLst>
      <p:ext uri="{BB962C8B-B14F-4D97-AF65-F5344CB8AC3E}">
        <p14:creationId xmlns:p14="http://schemas.microsoft.com/office/powerpoint/2010/main" val="313861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Controlling </a:t>
            </a:r>
            <a:r>
              <a:rPr lang="en-US" dirty="0" smtClean="0">
                <a:solidFill>
                  <a:srgbClr val="843C0C"/>
                </a:solidFill>
              </a:rPr>
              <a:t>Catalytic Activity</a:t>
            </a:r>
            <a:endParaRPr lang="en-US" dirty="0">
              <a:solidFill>
                <a:srgbClr val="843C0C"/>
              </a:solidFill>
            </a:endParaRPr>
          </a:p>
        </p:txBody>
      </p:sp>
      <p:sp>
        <p:nvSpPr>
          <p:cNvPr id="3" name="Content Placeholder 2"/>
          <p:cNvSpPr>
            <a:spLocks noGrp="1"/>
          </p:cNvSpPr>
          <p:nvPr>
            <p:ph idx="1"/>
          </p:nvPr>
        </p:nvSpPr>
        <p:spPr>
          <a:xfrm>
            <a:off x="457200" y="1600200"/>
            <a:ext cx="8229600" cy="3334911"/>
          </a:xfrm>
        </p:spPr>
        <p:txBody>
          <a:bodyPr>
            <a:noAutofit/>
          </a:bodyPr>
          <a:lstStyle/>
          <a:p>
            <a:pPr>
              <a:spcBef>
                <a:spcPts val="624"/>
              </a:spcBef>
              <a:spcAft>
                <a:spcPts val="1200"/>
              </a:spcAft>
            </a:pPr>
            <a:r>
              <a:rPr lang="en-US" sz="2200" dirty="0"/>
              <a:t>Catalytic activity is regulated </a:t>
            </a:r>
            <a:r>
              <a:rPr lang="en-US" sz="2200" dirty="0" err="1"/>
              <a:t>allosterically</a:t>
            </a:r>
            <a:r>
              <a:rPr lang="en-US" sz="2200" dirty="0"/>
              <a:t> or by covalent modification. Allosteric control is particularly rapid.</a:t>
            </a:r>
          </a:p>
          <a:p>
            <a:pPr>
              <a:spcBef>
                <a:spcPts val="624"/>
              </a:spcBef>
              <a:spcAft>
                <a:spcPts val="1200"/>
              </a:spcAft>
            </a:pPr>
            <a:r>
              <a:rPr lang="en-US" sz="2200" dirty="0"/>
              <a:t>Hormones coordinate metabolic relations between different tissues, often by regulating the reversible modification of key enzymes.</a:t>
            </a:r>
          </a:p>
          <a:p>
            <a:pPr>
              <a:spcBef>
                <a:spcPts val="624"/>
              </a:spcBef>
              <a:spcAft>
                <a:spcPts val="1200"/>
              </a:spcAft>
            </a:pPr>
            <a:r>
              <a:rPr lang="en-US" sz="2200" dirty="0"/>
              <a:t>The energy status of the cell is often an important regulator of enzyme activity. Two common means are used to assess energy status: energy charge and phosphorylation potential.</a:t>
            </a:r>
          </a:p>
        </p:txBody>
      </p:sp>
      <p:pic>
        <p:nvPicPr>
          <p:cNvPr id="8" name="Picture Placeholder 7" descr="A mathematical equation to calculate the energy charge of a reaction. The equation reads, energy change equals concentration of A T P (in square brackets) plus half the concentration of A D P (in brackets) over concentration of A T P (in brackets) plus concentration of A D P (in brackets) plus concentration of A M P (in bracket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228265" y="4935111"/>
            <a:ext cx="43481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A mathematical equation to calculate the phosphorylation potential of a reaction. The equation reads, phosphorylation potential equals concentration of A T P (in square brackets) over concentration of A D P (in brackets) plus concentration of inorganic phosphate, P subscript lowercase I (in brackets)."/>
          <p:cNvPicPr>
            <a:picLocks noGrp="1" noChangeAspect="1"/>
          </p:cNvPicPr>
          <p:nvPr>
            <p:ph type="pic" sz="quarter" idx="14"/>
          </p:nvPr>
        </p:nvPicPr>
        <p:blipFill>
          <a:blip r:embed="rId3"/>
          <a:stretch>
            <a:fillRect/>
          </a:stretch>
        </p:blipFill>
        <p:spPr>
          <a:xfrm>
            <a:off x="2689653" y="5967441"/>
            <a:ext cx="3562350" cy="607695"/>
          </a:xfrm>
          <a:prstGeom prst="rect">
            <a:avLst/>
          </a:prstGeom>
          <a:noFill/>
          <a:ln>
            <a:noFill/>
          </a:ln>
        </p:spPr>
      </p:pic>
    </p:spTree>
    <p:extLst>
      <p:ext uri="{BB962C8B-B14F-4D97-AF65-F5344CB8AC3E}">
        <p14:creationId xmlns:p14="http://schemas.microsoft.com/office/powerpoint/2010/main" val="2498484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Energy </a:t>
            </a:r>
            <a:r>
              <a:rPr lang="en-US" dirty="0" smtClean="0">
                <a:solidFill>
                  <a:srgbClr val="843C0C"/>
                </a:solidFill>
              </a:rPr>
              <a:t>Charge Regulates Metabolism</a:t>
            </a:r>
            <a:endParaRPr lang="en-US" dirty="0">
              <a:solidFill>
                <a:srgbClr val="843C0C"/>
              </a:solidFill>
            </a:endParaRPr>
          </a:p>
        </p:txBody>
      </p:sp>
      <p:pic>
        <p:nvPicPr>
          <p:cNvPr id="5" name="Picture 2" descr="A graph shows the relative rates of anabolic and catabolic pathways for different energy charge values. The horizontal axis is labeled Energy charge, and has a scale from 0 to 1, labeled in increments of 0.25. The vertical axis is labeled Relative rate and has an increasing scale from the origin. There are two curves on the graph. One is labeled A T P-generating pathway and the other is labeled A T P-utilizing pathway. The curve for the A T P-generating pathway starts near the top of the vertical axis and at 0 on the horizontal axis. The relative rate decreases as the energy charge increases with the decreases in rate per increase in charge becoming larger as both values increase, so the slope of the curve is shallow but becomes a steeper downwards slope as the energy charge values increase. The curve for the A T P-utilizing pathway starts at the bottom of the vertical axis and at 0 on the horizontal axis. The relative rate increases as the energy charge increases with the increases in rate per increase in charge becoming larger as both values increase, so the slope of the curve begins shallow and becomes a steeper upwards slope as the energy charge values increas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44024" y="2208568"/>
            <a:ext cx="6505901" cy="38285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86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Controlling the </a:t>
            </a:r>
            <a:r>
              <a:rPr lang="en-US" dirty="0" smtClean="0">
                <a:solidFill>
                  <a:srgbClr val="843C0C"/>
                </a:solidFill>
              </a:rPr>
              <a:t>Accessibility </a:t>
            </a:r>
            <a:r>
              <a:rPr lang="en-US" dirty="0">
                <a:solidFill>
                  <a:srgbClr val="843C0C"/>
                </a:solidFill>
              </a:rPr>
              <a:t>of </a:t>
            </a:r>
            <a:r>
              <a:rPr lang="en-US" dirty="0" smtClean="0">
                <a:solidFill>
                  <a:srgbClr val="843C0C"/>
                </a:solidFill>
              </a:rPr>
              <a:t>Substrates</a:t>
            </a:r>
            <a:endParaRPr lang="en-US" dirty="0">
              <a:solidFill>
                <a:srgbClr val="843C0C"/>
              </a:solidFill>
            </a:endParaRPr>
          </a:p>
        </p:txBody>
      </p:sp>
      <p:sp>
        <p:nvSpPr>
          <p:cNvPr id="10" name="Content Placeholder 9"/>
          <p:cNvSpPr>
            <a:spLocks noGrp="1"/>
          </p:cNvSpPr>
          <p:nvPr>
            <p:ph idx="1"/>
          </p:nvPr>
        </p:nvSpPr>
        <p:spPr>
          <a:xfrm>
            <a:off x="457200" y="1812851"/>
            <a:ext cx="8229600" cy="3375837"/>
          </a:xfrm>
        </p:spPr>
        <p:txBody>
          <a:bodyPr>
            <a:normAutofit/>
          </a:bodyPr>
          <a:lstStyle/>
          <a:p>
            <a:pPr>
              <a:spcBef>
                <a:spcPts val="624"/>
              </a:spcBef>
              <a:spcAft>
                <a:spcPts val="1200"/>
              </a:spcAft>
              <a:defRPr/>
            </a:pPr>
            <a:r>
              <a:rPr lang="en-US" dirty="0"/>
              <a:t>Opposing reactions can occur in different cellular compartments.</a:t>
            </a:r>
          </a:p>
          <a:p>
            <a:pPr lvl="1">
              <a:spcBef>
                <a:spcPts val="624"/>
              </a:spcBef>
              <a:spcAft>
                <a:spcPts val="600"/>
              </a:spcAft>
              <a:buFont typeface="Arial" pitchFamily="34" charset="0"/>
              <a:buChar char="–"/>
              <a:defRPr/>
            </a:pPr>
            <a:r>
              <a:rPr lang="en-US" sz="2400" dirty="0"/>
              <a:t>Example: fatty acid oxidation occurs in the mitochondrial matrix, while fatty acid synthesis occurs in the cytoplasm.</a:t>
            </a:r>
          </a:p>
          <a:p>
            <a:pPr>
              <a:spcBef>
                <a:spcPts val="624"/>
              </a:spcBef>
              <a:spcAft>
                <a:spcPts val="1200"/>
              </a:spcAft>
              <a:defRPr/>
            </a:pPr>
            <a:r>
              <a:rPr lang="en-US" dirty="0"/>
              <a:t>Controlling the flux of substrates between compartments can be used to regulate metabolism.</a:t>
            </a:r>
          </a:p>
        </p:txBody>
      </p:sp>
    </p:spTree>
    <p:extLst>
      <p:ext uri="{BB962C8B-B14F-4D97-AF65-F5344CB8AC3E}">
        <p14:creationId xmlns:p14="http://schemas.microsoft.com/office/powerpoint/2010/main" val="1784543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Aspects of </a:t>
            </a:r>
            <a:r>
              <a:rPr lang="en-US" dirty="0" smtClean="0">
                <a:solidFill>
                  <a:srgbClr val="843C0C"/>
                </a:solidFill>
              </a:rPr>
              <a:t>Metabolism May Have Evolved </a:t>
            </a:r>
            <a:r>
              <a:rPr lang="en-US" dirty="0">
                <a:solidFill>
                  <a:srgbClr val="843C0C"/>
                </a:solidFill>
              </a:rPr>
              <a:t>from an RNA </a:t>
            </a:r>
            <a:r>
              <a:rPr lang="en-US" dirty="0" smtClean="0">
                <a:solidFill>
                  <a:srgbClr val="843C0C"/>
                </a:solidFill>
              </a:rPr>
              <a:t>World</a:t>
            </a:r>
            <a:endParaRPr lang="en-US" dirty="0">
              <a:solidFill>
                <a:srgbClr val="843C0C"/>
              </a:solidFill>
            </a:endParaRPr>
          </a:p>
        </p:txBody>
      </p:sp>
      <p:sp>
        <p:nvSpPr>
          <p:cNvPr id="10" name="Content Placeholder 9"/>
          <p:cNvSpPr>
            <a:spLocks noGrp="1"/>
          </p:cNvSpPr>
          <p:nvPr>
            <p:ph idx="1"/>
          </p:nvPr>
        </p:nvSpPr>
        <p:spPr>
          <a:xfrm>
            <a:off x="457200" y="1929810"/>
            <a:ext cx="8229600" cy="2610293"/>
          </a:xfrm>
        </p:spPr>
        <p:txBody>
          <a:bodyPr>
            <a:normAutofit/>
          </a:bodyPr>
          <a:lstStyle/>
          <a:p>
            <a:pPr>
              <a:spcAft>
                <a:spcPts val="1200"/>
              </a:spcAft>
            </a:pPr>
            <a:r>
              <a:rPr lang="en-US" dirty="0"/>
              <a:t>The fact that ATP, NADH, FADH</a:t>
            </a:r>
            <a:r>
              <a:rPr lang="en-US" baseline="-25000" dirty="0"/>
              <a:t>2</a:t>
            </a:r>
            <a:r>
              <a:rPr lang="en-US" dirty="0"/>
              <a:t>, and coenzyme A all contain adenosine </a:t>
            </a:r>
            <a:r>
              <a:rPr lang="en-US" dirty="0" err="1"/>
              <a:t>diphosphate</a:t>
            </a:r>
            <a:r>
              <a:rPr lang="en-US" dirty="0"/>
              <a:t> units may be a reflection of the role of RNA in early metabolism.</a:t>
            </a:r>
          </a:p>
          <a:p>
            <a:pPr>
              <a:spcAft>
                <a:spcPts val="1200"/>
              </a:spcAft>
            </a:pPr>
            <a:r>
              <a:rPr lang="en-US" dirty="0"/>
              <a:t>In the postulated RNA world, RNA served both a catalyst and as an information storage molecule.</a:t>
            </a:r>
          </a:p>
        </p:txBody>
      </p:sp>
    </p:spTree>
    <p:extLst>
      <p:ext uri="{BB962C8B-B14F-4D97-AF65-F5344CB8AC3E}">
        <p14:creationId xmlns:p14="http://schemas.microsoft.com/office/powerpoint/2010/main" val="373642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solidFill>
                  <a:srgbClr val="843C0C"/>
                </a:solidFill>
              </a:rPr>
              <a:t>Metabolism </a:t>
            </a:r>
            <a:r>
              <a:rPr lang="en-US" dirty="0" smtClean="0">
                <a:solidFill>
                  <a:srgbClr val="843C0C"/>
                </a:solidFill>
              </a:rPr>
              <a:t>Consists </a:t>
            </a:r>
            <a:r>
              <a:rPr lang="en-US" dirty="0">
                <a:solidFill>
                  <a:srgbClr val="843C0C"/>
                </a:solidFill>
              </a:rPr>
              <a:t>of </a:t>
            </a:r>
            <a:r>
              <a:rPr lang="en-US" dirty="0" smtClean="0">
                <a:solidFill>
                  <a:srgbClr val="843C0C"/>
                </a:solidFill>
              </a:rPr>
              <a:t>Energy-yielding </a:t>
            </a:r>
            <a:r>
              <a:rPr lang="en-US" dirty="0">
                <a:solidFill>
                  <a:srgbClr val="843C0C"/>
                </a:solidFill>
              </a:rPr>
              <a:t>and </a:t>
            </a:r>
            <a:r>
              <a:rPr lang="en-US" dirty="0" smtClean="0">
                <a:solidFill>
                  <a:srgbClr val="843C0C"/>
                </a:solidFill>
              </a:rPr>
              <a:t>Energy-requiring Reactions</a:t>
            </a:r>
            <a:endParaRPr lang="en-US" dirty="0">
              <a:solidFill>
                <a:srgbClr val="843C0C"/>
              </a:solidFill>
            </a:endParaRPr>
          </a:p>
        </p:txBody>
      </p:sp>
      <p:sp>
        <p:nvSpPr>
          <p:cNvPr id="14" name="Content Placeholder 13"/>
          <p:cNvSpPr>
            <a:spLocks noGrp="1"/>
          </p:cNvSpPr>
          <p:nvPr>
            <p:ph idx="1"/>
          </p:nvPr>
        </p:nvSpPr>
        <p:spPr>
          <a:xfrm>
            <a:off x="457200" y="1600201"/>
            <a:ext cx="8229600" cy="1237592"/>
          </a:xfrm>
        </p:spPr>
        <p:txBody>
          <a:bodyPr/>
          <a:lstStyle/>
          <a:p>
            <a:pPr>
              <a:spcBef>
                <a:spcPts val="624"/>
              </a:spcBef>
              <a:spcAft>
                <a:spcPts val="1200"/>
              </a:spcAft>
              <a:defRPr/>
            </a:pPr>
            <a:r>
              <a:rPr lang="en-US" sz="2000" dirty="0">
                <a:ea typeface="ＭＳ Ｐゴシック" charset="0"/>
                <a:cs typeface="ＭＳ Ｐゴシック" charset="0"/>
              </a:rPr>
              <a:t>Metabolic pathways can be divided into two types:</a:t>
            </a:r>
          </a:p>
          <a:p>
            <a:pPr lvl="1">
              <a:spcBef>
                <a:spcPts val="624"/>
              </a:spcBef>
              <a:spcAft>
                <a:spcPts val="1200"/>
              </a:spcAft>
              <a:defRPr/>
            </a:pPr>
            <a:r>
              <a:rPr lang="en-US" sz="2000" dirty="0">
                <a:ea typeface="ＭＳ Ｐゴシック" charset="0"/>
                <a:cs typeface="ＭＳ Ｐゴシック" charset="0"/>
              </a:rPr>
              <a:t>Catabolic pathways combust carbon fuels to synthesize ATP.</a:t>
            </a:r>
          </a:p>
        </p:txBody>
      </p:sp>
      <p:pic>
        <p:nvPicPr>
          <p:cNvPr id="11" name="Picture Placeholder 10" descr="A chemical equation with fuel (such as carbohydrates and fats) as reactants, undergo catabolism to release carbon dioxide, water and useful energy."/>
          <p:cNvPicPr>
            <a:picLocks noGrp="1" noChangeAspect="1"/>
          </p:cNvPicPr>
          <p:nvPr>
            <p:ph type="pic" sz="quarter" idx="13"/>
          </p:nvPr>
        </p:nvPicPr>
        <p:blipFill>
          <a:blip r:embed="rId2"/>
          <a:stretch>
            <a:fillRect/>
          </a:stretch>
        </p:blipFill>
        <p:spPr>
          <a:xfrm>
            <a:off x="1409606" y="2930442"/>
            <a:ext cx="7140123" cy="502040"/>
          </a:xfrm>
          <a:prstGeom prst="rect">
            <a:avLst/>
          </a:prstGeom>
          <a:noFill/>
          <a:ln>
            <a:noFill/>
          </a:ln>
        </p:spPr>
      </p:pic>
      <p:sp>
        <p:nvSpPr>
          <p:cNvPr id="16" name="Content Placeholder 15"/>
          <p:cNvSpPr>
            <a:spLocks noGrp="1"/>
          </p:cNvSpPr>
          <p:nvPr>
            <p:ph sz="quarter" idx="16"/>
          </p:nvPr>
        </p:nvSpPr>
        <p:spPr>
          <a:xfrm>
            <a:off x="425656" y="3577568"/>
            <a:ext cx="7714157" cy="698500"/>
          </a:xfrm>
        </p:spPr>
        <p:txBody>
          <a:bodyPr>
            <a:noAutofit/>
          </a:bodyPr>
          <a:lstStyle/>
          <a:p>
            <a:pPr lvl="1">
              <a:defRPr/>
            </a:pPr>
            <a:r>
              <a:rPr lang="en-US" sz="2000" dirty="0">
                <a:latin typeface="Arial" pitchFamily="34" charset="0"/>
                <a:ea typeface="ＭＳ Ｐゴシック" charset="0"/>
                <a:cs typeface="ＭＳ Ｐゴシック" charset="0"/>
              </a:rPr>
              <a:t>Anabolic pathways use ATP and reducing power to synthesize large biomolecules.</a:t>
            </a:r>
          </a:p>
        </p:txBody>
      </p:sp>
      <p:pic>
        <p:nvPicPr>
          <p:cNvPr id="12" name="Picture Placeholder 11" descr="A chemical equation has useful energy and simple precursors as reactants which undergo anabolism to create complex molecules."/>
          <p:cNvPicPr>
            <a:picLocks noGrp="1" noChangeAspect="1"/>
          </p:cNvPicPr>
          <p:nvPr>
            <p:ph type="pic" sz="quarter" idx="14"/>
          </p:nvPr>
        </p:nvPicPr>
        <p:blipFill>
          <a:blip r:embed="rId3"/>
          <a:stretch>
            <a:fillRect/>
          </a:stretch>
        </p:blipFill>
        <p:spPr>
          <a:xfrm>
            <a:off x="1382620" y="4421286"/>
            <a:ext cx="7028559" cy="460204"/>
          </a:xfrm>
          <a:prstGeom prst="rect">
            <a:avLst/>
          </a:prstGeom>
          <a:noFill/>
          <a:ln>
            <a:noFill/>
          </a:ln>
        </p:spPr>
      </p:pic>
      <p:sp>
        <p:nvSpPr>
          <p:cNvPr id="18" name="Content Placeholder 17"/>
          <p:cNvSpPr>
            <a:spLocks noGrp="1"/>
          </p:cNvSpPr>
          <p:nvPr>
            <p:ph sz="quarter" idx="18"/>
          </p:nvPr>
        </p:nvSpPr>
        <p:spPr>
          <a:xfrm>
            <a:off x="493170" y="4995452"/>
            <a:ext cx="8351285" cy="1563004"/>
          </a:xfrm>
        </p:spPr>
        <p:txBody>
          <a:bodyPr>
            <a:noAutofit/>
          </a:bodyPr>
          <a:lstStyle/>
          <a:p>
            <a:pPr>
              <a:spcBef>
                <a:spcPts val="624"/>
              </a:spcBef>
              <a:spcAft>
                <a:spcPts val="1200"/>
              </a:spcAft>
              <a:defRPr/>
            </a:pPr>
            <a:r>
              <a:rPr lang="en-US" sz="2000" dirty="0">
                <a:ea typeface="ＭＳ Ｐゴシック" charset="0"/>
                <a:cs typeface="ＭＳ Ｐゴシック" charset="0"/>
              </a:rPr>
              <a:t>Some pathways, called </a:t>
            </a:r>
            <a:r>
              <a:rPr lang="en-US" sz="2000" dirty="0" err="1">
                <a:ea typeface="ＭＳ Ｐゴシック" charset="0"/>
                <a:cs typeface="ＭＳ Ｐゴシック" charset="0"/>
              </a:rPr>
              <a:t>amphibolic</a:t>
            </a:r>
            <a:r>
              <a:rPr lang="en-US" sz="2000" dirty="0">
                <a:ea typeface="ＭＳ Ｐゴシック" charset="0"/>
                <a:cs typeface="ＭＳ Ｐゴシック" charset="0"/>
              </a:rPr>
              <a:t> pathways, can function </a:t>
            </a:r>
            <a:r>
              <a:rPr lang="en-US" sz="2000" dirty="0" err="1">
                <a:ea typeface="ＭＳ Ｐゴシック" charset="0"/>
                <a:cs typeface="ＭＳ Ｐゴシック" charset="0"/>
              </a:rPr>
              <a:t>anabolically</a:t>
            </a:r>
            <a:r>
              <a:rPr lang="en-US" sz="2000" dirty="0">
                <a:ea typeface="ＭＳ Ｐゴシック" charset="0"/>
                <a:cs typeface="ＭＳ Ｐゴシック" charset="0"/>
              </a:rPr>
              <a:t> or catabolically.</a:t>
            </a:r>
          </a:p>
          <a:p>
            <a:pPr>
              <a:spcBef>
                <a:spcPts val="624"/>
              </a:spcBef>
              <a:spcAft>
                <a:spcPts val="1200"/>
              </a:spcAft>
              <a:defRPr/>
            </a:pPr>
            <a:r>
              <a:rPr lang="en-US" sz="2000" dirty="0">
                <a:ea typeface="ＭＳ Ｐゴシック" charset="0"/>
                <a:cs typeface="ＭＳ Ｐゴシック" charset="0"/>
              </a:rPr>
              <a:t>Although anabolic and catabolic pathways may have reactions in common, the regulated,  irreversible reactions are always distinct.</a:t>
            </a:r>
          </a:p>
        </p:txBody>
      </p:sp>
    </p:spTree>
    <p:extLst>
      <p:ext uri="{BB962C8B-B14F-4D97-AF65-F5344CB8AC3E}">
        <p14:creationId xmlns:p14="http://schemas.microsoft.com/office/powerpoint/2010/main" val="239591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Glucose </a:t>
            </a:r>
            <a:r>
              <a:rPr lang="en-US" dirty="0" smtClean="0">
                <a:solidFill>
                  <a:srgbClr val="843C0C"/>
                </a:solidFill>
                <a:latin typeface="Arial" panose="020B0604020202020204" pitchFamily="34" charset="0"/>
                <a:cs typeface="Arial" panose="020B0604020202020204" pitchFamily="34" charset="0"/>
              </a:rPr>
              <a:t>Metabolism</a:t>
            </a:r>
            <a:endParaRPr lang="en-US" dirty="0">
              <a:solidFill>
                <a:srgbClr val="843C0C"/>
              </a:solidFill>
              <a:latin typeface="Arial" panose="020B0604020202020204" pitchFamily="34" charset="0"/>
              <a:cs typeface="Arial" panose="020B0604020202020204" pitchFamily="34" charset="0"/>
            </a:endParaRPr>
          </a:p>
        </p:txBody>
      </p:sp>
      <p:pic>
        <p:nvPicPr>
          <p:cNvPr id="5" name="Picture 2" descr="A flow diagram shows the metabolism of glucose. In the first step, a Haworth projection of glucose is shown that has the following substituents: C 1 has a hydroxyl group (below the ring), C 2 has a hydroxyl group (below the ring), C 3 a has hydroxyl group (above the ring), C 4 has a hydroxyl group (below the ring), and C 5 has C 6 of a hydroxymethyl group (above the ring).Arrows indicate that there are 10 steps from glucose to the formation of pyruvate that has the following structure: the central carbon atom is double bonded to oxygen, bonded to a methyl substituent, and bonded to a carboxylate anion. Arrows show that pyruvate produces lactate under anaerobic condition and acetyl C o A under aerobic condition. Lactate is a three carbon molecule with a carboxylate group, a central carbon wedge bonded to H and hashed bonded to OH, and a methyl group. Acetyl CoA has CoA bonded to S, which is bonded to a carbon that is double bonded to O and single bonded to a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962087" y="1492234"/>
            <a:ext cx="3564406" cy="49236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Metabolic </a:t>
            </a:r>
            <a:r>
              <a:rPr lang="en-US" dirty="0" smtClean="0">
                <a:solidFill>
                  <a:srgbClr val="843C0C"/>
                </a:solidFill>
                <a:latin typeface="Arial" panose="020B0604020202020204" pitchFamily="34" charset="0"/>
                <a:cs typeface="Arial" panose="020B0604020202020204" pitchFamily="34" charset="0"/>
              </a:rPr>
              <a:t>Pathways</a:t>
            </a:r>
            <a:endParaRPr lang="en-US" dirty="0">
              <a:solidFill>
                <a:srgbClr val="843C0C"/>
              </a:solidFill>
              <a:latin typeface="Arial" panose="020B0604020202020204" pitchFamily="34" charset="0"/>
              <a:cs typeface="Arial" panose="020B0604020202020204" pitchFamily="34" charset="0"/>
            </a:endParaRPr>
          </a:p>
        </p:txBody>
      </p:sp>
      <p:pic>
        <p:nvPicPr>
          <p:cNvPr id="6" name="Picture 2" descr="A diagram shows many metabolic pathways. Different metabolic pathways are shown as lines connected by nodes. Each of the pathways is shown in a different color and there are many nodes and lines. The different pathways converge at some points. Pathways are shown for the metabolism of complex carbohydrates, the metabolism of complex lipids, carbohydrate metabolism, lipid metabolism, energy metabolism, metabolism of other substrates, amino acid metabolism, metabolism of other amino acids, nucleotide metabolism, and metabolism of cofactors and vitamins. The carbohydrate metabolism pathway is roughly central in the diagram, its lines are drawn thicker than the other lines, and the other pathways feed in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11550" y="1495698"/>
            <a:ext cx="5541360" cy="51484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6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7787</TotalTime>
  <Words>3298</Words>
  <Application>Microsoft Office PowerPoint</Application>
  <PresentationFormat>On-screen Show (4:3)</PresentationFormat>
  <Paragraphs>239</Paragraphs>
  <Slides>65</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ＭＳ Ｐゴシック</vt:lpstr>
      <vt:lpstr>ＭＳ Ｐゴシック</vt:lpstr>
      <vt:lpstr>Arial</vt:lpstr>
      <vt:lpstr>Calibri</vt:lpstr>
      <vt:lpstr>Calibri Light</vt:lpstr>
      <vt:lpstr>Georgia</vt:lpstr>
      <vt:lpstr>Office Theme</vt:lpstr>
      <vt:lpstr>1_Office Theme</vt:lpstr>
      <vt:lpstr>PowerPoint Presentation</vt:lpstr>
      <vt:lpstr>Chapter 15 Metabolism: Basic Concepts and Design</vt:lpstr>
      <vt:lpstr>Ch.15 Learning Objectives</vt:lpstr>
      <vt:lpstr>Ch.15 Outline</vt:lpstr>
      <vt:lpstr>Cells Extract Energy from their Environment and Use the Energy for a Host of Biological Activities including Biosynthesis</vt:lpstr>
      <vt:lpstr>Section 15.1 Metabolism Is Composed of Many Coupled, Interconnecting Reactions</vt:lpstr>
      <vt:lpstr>Metabolism Consists of Energy-yielding and Energy-requiring Reactions</vt:lpstr>
      <vt:lpstr>Glucose Metabolism</vt:lpstr>
      <vt:lpstr>Metabolic Pathways</vt:lpstr>
      <vt:lpstr>Reaction Thermodynamics</vt:lpstr>
      <vt:lpstr>A Thermodynamically Unfavorable Reaction Can Be Driven by a Favorable Reaction</vt:lpstr>
      <vt:lpstr>Section 15.2 ATP Is the Universal Currency of Free Energy in Biological Systems</vt:lpstr>
      <vt:lpstr>ATP Hydrolysis Is Exergonic</vt:lpstr>
      <vt:lpstr>Structures of ATP, ADP, and AMP</vt:lpstr>
      <vt:lpstr>Some Biosynthetic Reactions Are Driven by the Hydrolysis of Other Nucleoside Triphosphates </vt:lpstr>
      <vt:lpstr>ATP Hydrolysis Drives Metabolism by Shifting the Equilibrium of Coupled Reactions</vt:lpstr>
      <vt:lpstr>The High Phosphoryl Potential of ATP Results from Structural Differences between ATP and its Hydrolysis Products (1/2)</vt:lpstr>
      <vt:lpstr>The High Phosphoryl Potential of ATP Results from Structural Differences between ATP and its Hydrolysis Products (2/2)</vt:lpstr>
      <vt:lpstr>Resonance Structures of Orthophosphate</vt:lpstr>
      <vt:lpstr>Improbable Resonance Structure</vt:lpstr>
      <vt:lpstr>Phosphoryl-transfer Potential is an Important Form of Cellular Energy Transformation</vt:lpstr>
      <vt:lpstr>Compounds with High Phosphoryl-Transfer Potential</vt:lpstr>
      <vt:lpstr>Standard Free Energies of Hydrolysis of Some Phosphorylated Compounds</vt:lpstr>
      <vt:lpstr>Sources of ATP during Exercise</vt:lpstr>
      <vt:lpstr>ATP May Have Roles Other than in Energy and Signal Transduction</vt:lpstr>
      <vt:lpstr>Section 15.3 The Oxidation of Carbon Fuels Is an Important Source of Cellular Energy (1/2)</vt:lpstr>
      <vt:lpstr>Oxidation of Fuel Molecules</vt:lpstr>
      <vt:lpstr>Free Energy of Oxidation of Single-carbon Compounds</vt:lpstr>
      <vt:lpstr>Prominent Fuels</vt:lpstr>
      <vt:lpstr>Section 15.3 The Oxidation of Carbon Fuels Is an Important Source of Cellular Energy (2/2)</vt:lpstr>
      <vt:lpstr>Oxidation of Glyceraldehyde 3-phosphate Coupled to Production of ATP in Glycolysis Takes Place over Several Steps</vt:lpstr>
      <vt:lpstr>Ion Gradients across Membranes Provide an Important Form of Cellular Energy that Can Be Coupled to ATP Synthesis</vt:lpstr>
      <vt:lpstr>Proton Gradients</vt:lpstr>
      <vt:lpstr>Phosphates Play a Prominent Role in Biochemical Processes</vt:lpstr>
      <vt:lpstr>Energy from Foodstuffs is Extracted in Three Stages</vt:lpstr>
      <vt:lpstr>Stages of Catabolism</vt:lpstr>
      <vt:lpstr>Section 15.4 Metabolic Pathways Contain Many Recurring Motifs</vt:lpstr>
      <vt:lpstr>Activated Carriers Exemplify the Modular Design and Economy of Metabolism (1/3)</vt:lpstr>
      <vt:lpstr>Structures of the Oxidized Forms of Nicotinamide-derived Electron Carriers</vt:lpstr>
      <vt:lpstr>Structure of the Oxidized Form of Flavin Adenine Dinucleotide (FAD)</vt:lpstr>
      <vt:lpstr>Structures of the Reactive Components of FAD and FADH2</vt:lpstr>
      <vt:lpstr>Activated Carriers Exemplify the Modular Design and Economy of Metabolism (2/3)</vt:lpstr>
      <vt:lpstr>Coenzyme A (CoA or CoA-SH) is an Activated Carrier of Acyl Groups such as the Acetyl Group</vt:lpstr>
      <vt:lpstr>The Transfer of the Acyl Group is Exergonic because the Thioester Is Unstable</vt:lpstr>
      <vt:lpstr>Activated Carriers Exemplify the Modular Design and Economy of Metabolism (3/3)</vt:lpstr>
      <vt:lpstr>Some Activated Carriers in Metabolism</vt:lpstr>
      <vt:lpstr>Many Activated Carriers are Derived from Vitamins</vt:lpstr>
      <vt:lpstr>The B Vitamins</vt:lpstr>
      <vt:lpstr>Structures of Some of the B Vitamins</vt:lpstr>
      <vt:lpstr>Noncoenzyme Vitamins</vt:lpstr>
      <vt:lpstr>Structures of Some Vitamins that Do Not Function as Coenzymes</vt:lpstr>
      <vt:lpstr>Key Reactions Are Reiterated throughout Metabolism (1/7)</vt:lpstr>
      <vt:lpstr>Key Reactions Are Reiterated throughout Metabolism (2/7)</vt:lpstr>
      <vt:lpstr>Key Reactions Are Reiterated throughout Metabolism (3/7)</vt:lpstr>
      <vt:lpstr>Key Reactions Are Reiterated throughout Metabolism (4/7)</vt:lpstr>
      <vt:lpstr>Key Reactions Are Reiterated throughout Metabolism (5/7)</vt:lpstr>
      <vt:lpstr>Key Reactions Are Reiterated throughout Metabolism (6/7)</vt:lpstr>
      <vt:lpstr>Key Reactions Are Reiterated throughout Metabolism (7/7)</vt:lpstr>
      <vt:lpstr>Metabolic Processes Are Regulated in Three Principal Ways</vt:lpstr>
      <vt:lpstr>Homeostasis</vt:lpstr>
      <vt:lpstr>Controlling the Amounts of Enzymes</vt:lpstr>
      <vt:lpstr>Controlling Catalytic Activity</vt:lpstr>
      <vt:lpstr>Energy Charge Regulates Metabolism</vt:lpstr>
      <vt:lpstr>Controlling the Accessibility of Substrates</vt:lpstr>
      <vt:lpstr>Aspects of Metabolism May Have Evolved from an RNA World</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 Metabolism: Basic Concepts and Design</dc:title>
  <dc:creator>Berg</dc:creator>
  <cp:lastModifiedBy>Korsvik, Cassandra</cp:lastModifiedBy>
  <cp:revision>912</cp:revision>
  <dcterms:created xsi:type="dcterms:W3CDTF">2015-05-20T13:49:30Z</dcterms:created>
  <dcterms:modified xsi:type="dcterms:W3CDTF">2019-04-29T21:18:19Z</dcterms:modified>
</cp:coreProperties>
</file>