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4"/>
  </p:notesMasterIdLst>
  <p:sldIdLst>
    <p:sldId id="1416" r:id="rId3"/>
    <p:sldId id="653" r:id="rId4"/>
    <p:sldId id="1380" r:id="rId5"/>
    <p:sldId id="1381" r:id="rId6"/>
    <p:sldId id="1382" r:id="rId7"/>
    <p:sldId id="1383" r:id="rId8"/>
    <p:sldId id="1384" r:id="rId9"/>
    <p:sldId id="1319" r:id="rId10"/>
    <p:sldId id="1385" r:id="rId11"/>
    <p:sldId id="1386" r:id="rId12"/>
    <p:sldId id="1322" r:id="rId13"/>
    <p:sldId id="1387" r:id="rId14"/>
    <p:sldId id="1324" r:id="rId15"/>
    <p:sldId id="1325" r:id="rId16"/>
    <p:sldId id="1388" r:id="rId17"/>
    <p:sldId id="1327" r:id="rId18"/>
    <p:sldId id="1389" r:id="rId19"/>
    <p:sldId id="1390" r:id="rId20"/>
    <p:sldId id="1329" r:id="rId21"/>
    <p:sldId id="1391" r:id="rId22"/>
    <p:sldId id="1332" r:id="rId23"/>
    <p:sldId id="1333" r:id="rId24"/>
    <p:sldId id="1392" r:id="rId25"/>
    <p:sldId id="1335" r:id="rId26"/>
    <p:sldId id="1393" r:id="rId27"/>
    <p:sldId id="1337" r:id="rId28"/>
    <p:sldId id="1394" r:id="rId29"/>
    <p:sldId id="1339" r:id="rId30"/>
    <p:sldId id="1340" r:id="rId31"/>
    <p:sldId id="1395" r:id="rId32"/>
    <p:sldId id="1342" r:id="rId33"/>
    <p:sldId id="1396" r:id="rId34"/>
    <p:sldId id="1344" r:id="rId35"/>
    <p:sldId id="1345" r:id="rId36"/>
    <p:sldId id="1397" r:id="rId37"/>
    <p:sldId id="1347" r:id="rId38"/>
    <p:sldId id="1348" r:id="rId39"/>
    <p:sldId id="1398" r:id="rId40"/>
    <p:sldId id="1350" r:id="rId41"/>
    <p:sldId id="1351" r:id="rId42"/>
    <p:sldId id="1352" r:id="rId43"/>
    <p:sldId id="1353" r:id="rId44"/>
    <p:sldId id="1400" r:id="rId45"/>
    <p:sldId id="1399" r:id="rId46"/>
    <p:sldId id="1355" r:id="rId47"/>
    <p:sldId id="1401" r:id="rId48"/>
    <p:sldId id="1357" r:id="rId49"/>
    <p:sldId id="1358" r:id="rId50"/>
    <p:sldId id="1402" r:id="rId51"/>
    <p:sldId id="1360" r:id="rId52"/>
    <p:sldId id="1361" r:id="rId53"/>
    <p:sldId id="1403" r:id="rId54"/>
    <p:sldId id="1363" r:id="rId55"/>
    <p:sldId id="1364" r:id="rId56"/>
    <p:sldId id="1404" r:id="rId57"/>
    <p:sldId id="1366" r:id="rId58"/>
    <p:sldId id="1405" r:id="rId59"/>
    <p:sldId id="1406" r:id="rId60"/>
    <p:sldId id="1369" r:id="rId61"/>
    <p:sldId id="1407" r:id="rId62"/>
    <p:sldId id="1408" r:id="rId63"/>
    <p:sldId id="1372" r:id="rId64"/>
    <p:sldId id="1409" r:id="rId65"/>
    <p:sldId id="1410" r:id="rId66"/>
    <p:sldId id="1375" r:id="rId67"/>
    <p:sldId id="1376" r:id="rId68"/>
    <p:sldId id="1411" r:id="rId69"/>
    <p:sldId id="1378" r:id="rId70"/>
    <p:sldId id="1412" r:id="rId71"/>
    <p:sldId id="1413" r:id="rId72"/>
    <p:sldId id="1414"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2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652" autoAdjust="0"/>
  </p:normalViewPr>
  <p:slideViewPr>
    <p:cSldViewPr snapToGrid="0" snapToObjects="1">
      <p:cViewPr varScale="1">
        <p:scale>
          <a:sx n="66" d="100"/>
          <a:sy n="66" d="100"/>
        </p:scale>
        <p:origin x="596" y="40"/>
      </p:cViewPr>
      <p:guideLst>
        <p:guide orient="horz" pos="2160"/>
        <p:guide pos="2880"/>
      </p:guideLst>
    </p:cSldViewPr>
  </p:slideViewPr>
  <p:outlineViewPr>
    <p:cViewPr>
      <p:scale>
        <a:sx n="33" d="100"/>
        <a:sy n="33" d="100"/>
      </p:scale>
      <p:origin x="0" y="-554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4/29/2019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dirty="0"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dirty="0" smtClean="0">
                <a:ea typeface="ＭＳ Ｐゴシック" panose="020B0600070205080204" pitchFamily="34" charset="-128"/>
              </a:rPr>
              <a:t>Corresponding Chapters: 1, 2, 8, 9, 10</a:t>
            </a:r>
          </a:p>
          <a:p>
            <a:pPr marL="228600" indent="-228600" eaLnBrk="1" hangingPunct="1">
              <a:spcBef>
                <a:spcPct val="0"/>
              </a:spcBef>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4178598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FC23146-68E6-024B-A824-889DFDA40B46}" type="slidenum">
              <a:rPr lang="en-US" sz="1200" smtClean="0"/>
              <a:pPr>
                <a:defRPr/>
              </a:pPr>
              <a:t>21</a:t>
            </a:fld>
            <a:endParaRPr lang="en-US" sz="1200"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13.7 Domain arrangement of ABC transporters. </a:t>
            </a:r>
            <a:r>
              <a:rPr lang="en-US" sz="1200" b="0" i="0" u="none" strike="noStrike" kern="1200" baseline="0" dirty="0">
                <a:solidFill>
                  <a:schemeClr val="tx1"/>
                </a:solidFill>
                <a:latin typeface="+mn-lt"/>
                <a:ea typeface="+mn-ea"/>
                <a:cs typeface="+mn-cs"/>
              </a:rPr>
              <a:t>ABC transporters are a large family of homologous proteins composed of two transmembrane domains and two ATP-binding domains called ATP-binding cassettes (ABCs). (A) The multidrug-resistance protein is a single polypeptide chain containing all four domains, whereas (B) the bacterial lipid transporter MsbA consists of a dimer of two identical chains, containing one of each domain.</a:t>
            </a:r>
            <a:endParaRPr lang="en-US" dirty="0">
              <a:ea typeface="MS PGothic" charset="0"/>
            </a:endParaRPr>
          </a:p>
        </p:txBody>
      </p:sp>
    </p:spTree>
    <p:extLst>
      <p:ext uri="{BB962C8B-B14F-4D97-AF65-F5344CB8AC3E}">
        <p14:creationId xmlns:p14="http://schemas.microsoft.com/office/powerpoint/2010/main" val="231374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64E0FB1-D1EB-AB46-B95E-83C160426052}" type="slidenum">
              <a:rPr lang="en-US" sz="1200" smtClean="0"/>
              <a:pPr>
                <a:defRPr/>
              </a:pPr>
              <a:t>22</a:t>
            </a:fld>
            <a:endParaRPr lang="en-US" sz="1200"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13.8 ABC transporter structure. </a:t>
            </a:r>
            <a:r>
              <a:rPr lang="en-US" sz="1200" b="0" i="0" u="none" strike="noStrike" kern="1200" baseline="0" dirty="0">
                <a:solidFill>
                  <a:schemeClr val="tx1"/>
                </a:solidFill>
                <a:latin typeface="+mn-lt"/>
                <a:ea typeface="+mn-ea"/>
                <a:cs typeface="+mn-cs"/>
              </a:rPr>
              <a:t>Two structures of the bacterial lipid transporter MsbA, a representative ABC transporter. The nucleotide-free, inward-facing form is on the left, and the ATP-bound, outward-facing form is shown in two views (rotated by 90 degrees) in the center and on the right. The two ATP-binding cassettes (blue) are related to the P-loop NTPases and, like them, contain P-loops (green). The a helix adjacent to the P-loop is shown in red. [Drawn from 3B5W and 3B60.pdb.]</a:t>
            </a:r>
          </a:p>
        </p:txBody>
      </p:sp>
    </p:spTree>
    <p:extLst>
      <p:ext uri="{BB962C8B-B14F-4D97-AF65-F5344CB8AC3E}">
        <p14:creationId xmlns:p14="http://schemas.microsoft.com/office/powerpoint/2010/main" val="346072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E9EFA12-C4FA-7A4D-ACF8-7AD68DBB8715}" type="slidenum">
              <a:rPr lang="en-US" sz="1200" smtClean="0"/>
              <a:pPr>
                <a:defRPr/>
              </a:pPr>
              <a:t>24</a:t>
            </a:fld>
            <a:endParaRPr lang="en-US" sz="1200"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13.9 ABC transporter mechanism. </a:t>
            </a:r>
            <a:r>
              <a:rPr lang="en-US" sz="1200" b="0" i="0" u="none" strike="noStrike" kern="1200" baseline="0" dirty="0">
                <a:solidFill>
                  <a:schemeClr val="tx1"/>
                </a:solidFill>
                <a:latin typeface="+mn-lt"/>
                <a:ea typeface="+mn-ea"/>
                <a:cs typeface="+mn-cs"/>
              </a:rPr>
              <a:t>The mechanism includes the following steps: (1) opening of the channel toward the inside of the cell, (2) substrate binding and conformational changes in the ATP-binding cassettes, (3) ATP binding and opening of the channel to the opposite face of the membrane, (4) release of the substrate to the outside of the cell, and (5) ATP hydrolysis to reset the transporter to its initial state.</a:t>
            </a:r>
            <a:endParaRPr lang="en-US" dirty="0">
              <a:ea typeface="MS PGothic" charset="0"/>
            </a:endParaRPr>
          </a:p>
        </p:txBody>
      </p:sp>
    </p:spTree>
    <p:extLst>
      <p:ext uri="{BB962C8B-B14F-4D97-AF65-F5344CB8AC3E}">
        <p14:creationId xmlns:p14="http://schemas.microsoft.com/office/powerpoint/2010/main" val="2505271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141AC4B-4531-8D40-892D-E5340754001F}" type="slidenum">
              <a:rPr lang="en-US" sz="1200" smtClean="0"/>
              <a:pPr>
                <a:defRPr/>
              </a:pPr>
              <a:t>26</a:t>
            </a:fld>
            <a:endParaRPr lang="en-US" sz="1200"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13.10 Antiporters, symporters, and uniporters. </a:t>
            </a:r>
            <a:r>
              <a:rPr lang="en-US" sz="1200" b="0" i="0" u="none" strike="noStrike" kern="1200" baseline="0" dirty="0">
                <a:solidFill>
                  <a:schemeClr val="tx1"/>
                </a:solidFill>
                <a:latin typeface="+mn-lt"/>
                <a:ea typeface="+mn-ea"/>
                <a:cs typeface="+mn-cs"/>
              </a:rPr>
              <a:t>Secondary transporters can transport two substrates in opposite directions (antiporters), two substrates in the same direction (symporters), or one substrate in either direction (uniporter).</a:t>
            </a:r>
            <a:endParaRPr lang="en-US" dirty="0">
              <a:ea typeface="ＭＳ Ｐゴシック" charset="0"/>
              <a:cs typeface="+mn-cs"/>
            </a:endParaRPr>
          </a:p>
        </p:txBody>
      </p:sp>
    </p:spTree>
    <p:extLst>
      <p:ext uri="{BB962C8B-B14F-4D97-AF65-F5344CB8AC3E}">
        <p14:creationId xmlns:p14="http://schemas.microsoft.com/office/powerpoint/2010/main" val="2979192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A91AF085-3A4D-B84C-85FD-BFFE257C7CD6}" type="slidenum">
              <a:rPr lang="en-US" sz="1200" smtClean="0"/>
              <a:pPr>
                <a:defRPr/>
              </a:pPr>
              <a:t>28</a:t>
            </a:fld>
            <a:endParaRPr lang="en-US" sz="1200" dirty="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13.11 Structure of lactose permease with a bound lactose analog. </a:t>
            </a:r>
            <a:r>
              <a:rPr lang="en-US" sz="1200" kern="1200" dirty="0">
                <a:solidFill>
                  <a:schemeClr val="tx1"/>
                </a:solidFill>
                <a:effectLst/>
                <a:latin typeface="+mn-lt"/>
                <a:ea typeface="+mn-ea"/>
                <a:cs typeface="+mn-cs"/>
              </a:rPr>
              <a:t>The amino-terminal half of the protein is shown in blue and the carboxyl-terminal half in red. (A) Side view. The gray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lines indicate the extent of the plasma membrane. (B) Bottom view (from inside the cell).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the structure consists of two halves that surround the sugar and are linked to one another by only a single stretch of polypeptide. [Drawn from 1PV7.pdb.] </a:t>
            </a:r>
            <a:endParaRPr lang="en-US" dirty="0"/>
          </a:p>
        </p:txBody>
      </p:sp>
    </p:spTree>
    <p:extLst>
      <p:ext uri="{BB962C8B-B14F-4D97-AF65-F5344CB8AC3E}">
        <p14:creationId xmlns:p14="http://schemas.microsoft.com/office/powerpoint/2010/main" val="15572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F9E80B83-949F-8248-834D-4800FB143224}" type="slidenum">
              <a:rPr lang="en-US" sz="1200" smtClean="0"/>
              <a:pPr>
                <a:defRPr/>
              </a:pPr>
              <a:t>29</a:t>
            </a:fld>
            <a:endParaRPr lang="en-US" sz="1200"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13.12 Lactose permease mechanism. </a:t>
            </a:r>
            <a:r>
              <a:rPr lang="en-US" sz="1200" b="0" i="0" u="none" strike="noStrike" kern="1200" baseline="0" dirty="0">
                <a:solidFill>
                  <a:schemeClr val="tx1"/>
                </a:solidFill>
                <a:latin typeface="+mn-lt"/>
                <a:ea typeface="+mn-ea"/>
                <a:cs typeface="+mn-cs"/>
              </a:rPr>
              <a:t>The mechanism begins with the permease open to the outside of the cell (upper left). The permease binds a proton from the outside of the cell (1) and then binds its substrate (2). The permease everts (3) and then releases its substrate (4) and a proton (5) to the inside of the cell. It then everts (6) to complete the cycle.</a:t>
            </a:r>
            <a:endParaRPr lang="en-US" dirty="0">
              <a:ea typeface="MS PGothic" charset="0"/>
            </a:endParaRPr>
          </a:p>
        </p:txBody>
      </p:sp>
    </p:spTree>
    <p:extLst>
      <p:ext uri="{BB962C8B-B14F-4D97-AF65-F5344CB8AC3E}">
        <p14:creationId xmlns:p14="http://schemas.microsoft.com/office/powerpoint/2010/main" val="692168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EAEB488-5EB1-C446-9212-C278F4606113}" type="slidenum">
              <a:rPr lang="en-US" sz="1200" smtClean="0"/>
              <a:pPr>
                <a:defRPr/>
              </a:pPr>
              <a:t>31</a:t>
            </a:fld>
            <a:endParaRPr lang="en-US" sz="1200" dirty="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13.13 Action potential. </a:t>
            </a:r>
            <a:r>
              <a:rPr lang="en-US" sz="1200" b="0" i="0" u="none" strike="noStrike" kern="1200" baseline="0" dirty="0">
                <a:solidFill>
                  <a:schemeClr val="tx1"/>
                </a:solidFill>
                <a:latin typeface="+mn-lt"/>
                <a:ea typeface="+mn-ea"/>
                <a:cs typeface="+mn-cs"/>
              </a:rPr>
              <a:t>Signals are sent along neurons by the transient depolarization and repolarization of the membrane.</a:t>
            </a:r>
            <a:endParaRPr lang="en-US" dirty="0">
              <a:ea typeface="ＭＳ Ｐゴシック" charset="0"/>
              <a:cs typeface="+mn-cs"/>
            </a:endParaRPr>
          </a:p>
        </p:txBody>
      </p:sp>
    </p:spTree>
    <p:extLst>
      <p:ext uri="{BB962C8B-B14F-4D97-AF65-F5344CB8AC3E}">
        <p14:creationId xmlns:p14="http://schemas.microsoft.com/office/powerpoint/2010/main" val="3256691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E3F3DCF-AF24-3A41-A7C7-468342672516}" type="slidenum">
              <a:rPr lang="en-US" sz="1200" smtClean="0"/>
              <a:pPr>
                <a:defRPr/>
              </a:pPr>
              <a:t>33</a:t>
            </a:fld>
            <a:endParaRPr lang="en-US" sz="1200" dirty="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13.14 Patch-clamp modes. </a:t>
            </a:r>
            <a:r>
              <a:rPr lang="en-US" sz="1200" b="0" i="0" u="none" strike="noStrike" kern="1200" baseline="0" dirty="0">
                <a:solidFill>
                  <a:schemeClr val="tx1"/>
                </a:solidFill>
                <a:latin typeface="+mn-lt"/>
                <a:ea typeface="+mn-ea"/>
                <a:cs typeface="+mn-cs"/>
              </a:rPr>
              <a:t>The patch-clamp technique for monitoring channel activity is highly versatile. A high resistance seal (gigaseal) is formed between the pipette and a small patch of plasma membrane. This configuration is called </a:t>
            </a:r>
            <a:r>
              <a:rPr lang="en-US" sz="1200" b="0" i="1" u="none" strike="noStrike" kern="1200" baseline="0" dirty="0">
                <a:solidFill>
                  <a:schemeClr val="tx1"/>
                </a:solidFill>
                <a:latin typeface="+mn-lt"/>
                <a:ea typeface="+mn-ea"/>
                <a:cs typeface="+mn-cs"/>
              </a:rPr>
              <a:t>cell-attached mode</a:t>
            </a:r>
            <a:r>
              <a:rPr lang="en-US" sz="1200" b="0" i="0" u="none" strike="noStrike" kern="1200" baseline="0" dirty="0">
                <a:solidFill>
                  <a:schemeClr val="tx1"/>
                </a:solidFill>
                <a:latin typeface="+mn-lt"/>
                <a:ea typeface="+mn-ea"/>
                <a:cs typeface="+mn-cs"/>
              </a:rPr>
              <a:t>. The breaking of the membrane patch by increased suction produces a low-resistance pathway between the pipette and the interior of the cell. The activity of the channels in the entire plasma membrane can be monitored in this whole-cell mode. To prepare a membrane in the excised-patch mode, the pipette is pulled away from the cell. A piece of plasma membrane with its cytoplasmic side now facing the medium is monitored by the patch pipette.</a:t>
            </a:r>
            <a:endParaRPr lang="en-US" dirty="0">
              <a:ea typeface="ＭＳ Ｐゴシック" charset="0"/>
              <a:cs typeface="+mn-cs"/>
            </a:endParaRPr>
          </a:p>
        </p:txBody>
      </p:sp>
    </p:spTree>
    <p:extLst>
      <p:ext uri="{BB962C8B-B14F-4D97-AF65-F5344CB8AC3E}">
        <p14:creationId xmlns:p14="http://schemas.microsoft.com/office/powerpoint/2010/main" val="252792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F3DB224-37B3-1C43-879E-3C6AEA30D008}" type="slidenum">
              <a:rPr lang="en-US" sz="1200" smtClean="0"/>
              <a:pPr>
                <a:defRPr/>
              </a:pPr>
              <a:t>34</a:t>
            </a:fld>
            <a:endParaRPr lang="en-US" sz="1200" dirty="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13.15 Observing single channels.</a:t>
            </a:r>
            <a:r>
              <a:rPr lang="en-US" sz="1200" b="0" i="0" u="none" strike="noStrike" kern="1200" baseline="0" dirty="0">
                <a:solidFill>
                  <a:schemeClr val="tx1"/>
                </a:solidFill>
                <a:latin typeface="+mn-lt"/>
                <a:ea typeface="+mn-ea"/>
                <a:cs typeface="+mn-cs"/>
              </a:rPr>
              <a:t> (A) The results of a patch-clamp experiment revealing the small amount of current, measured in picoamperes (pA, 10</a:t>
            </a:r>
            <a:r>
              <a:rPr lang="en-US" sz="1200" b="0" i="0" u="none" strike="noStrike" kern="1200" baseline="30000" dirty="0">
                <a:solidFill>
                  <a:schemeClr val="tx1"/>
                </a:solidFill>
                <a:latin typeface="+mn-lt"/>
                <a:ea typeface="+mn-ea"/>
                <a:cs typeface="+mn-cs"/>
              </a:rPr>
              <a:t>−12 </a:t>
            </a:r>
            <a:r>
              <a:rPr lang="en-US" sz="1200" b="0" i="0" u="none" strike="noStrike" kern="1200" baseline="0" dirty="0">
                <a:solidFill>
                  <a:schemeClr val="tx1"/>
                </a:solidFill>
                <a:latin typeface="+mn-lt"/>
                <a:ea typeface="+mn-ea"/>
                <a:cs typeface="+mn-cs"/>
              </a:rPr>
              <a:t>amperes) passing through a single ion channel. The downward spikes indicate transitions between closed and open states. (B) Closer inspection of one of the spikes in (A) reveals the length of time the channel is in the open state.</a:t>
            </a:r>
            <a:endParaRPr lang="en-US" dirty="0">
              <a:ea typeface="ＭＳ Ｐゴシック" charset="0"/>
              <a:cs typeface="+mn-cs"/>
            </a:endParaRPr>
          </a:p>
        </p:txBody>
      </p:sp>
    </p:spTree>
    <p:extLst>
      <p:ext uri="{BB962C8B-B14F-4D97-AF65-F5344CB8AC3E}">
        <p14:creationId xmlns:p14="http://schemas.microsoft.com/office/powerpoint/2010/main" val="372303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AEC715DC-1242-9241-BACB-E4E1D722D892}" type="slidenum">
              <a:rPr lang="en-US" sz="1200" smtClean="0"/>
              <a:pPr>
                <a:defRPr/>
              </a:pPr>
              <a:t>36</a:t>
            </a:fld>
            <a:endParaRPr lang="en-US" sz="1200"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13.16 Sequence relations of ion channels.</a:t>
            </a:r>
            <a:r>
              <a:rPr lang="en-US" sz="1200" b="0" i="0" u="none" strike="noStrike" kern="1200" baseline="0" dirty="0">
                <a:solidFill>
                  <a:schemeClr val="tx1"/>
                </a:solidFill>
                <a:latin typeface="+mn-lt"/>
                <a:ea typeface="+mn-ea"/>
                <a:cs typeface="+mn-cs"/>
              </a:rPr>
              <a:t> Like colors indicate structurally similar regions of the sodium, calcium, and potassium channels. Each of these channels exhibits approximate fourfold symmetry, either within one chain (sodium, calcium channels) or by forming tetramers (potassium channels).</a:t>
            </a:r>
            <a:endParaRPr lang="en-US" dirty="0">
              <a:ea typeface="MS PGothic" charset="0"/>
            </a:endParaRPr>
          </a:p>
        </p:txBody>
      </p:sp>
    </p:spTree>
    <p:extLst>
      <p:ext uri="{BB962C8B-B14F-4D97-AF65-F5344CB8AC3E}">
        <p14:creationId xmlns:p14="http://schemas.microsoft.com/office/powerpoint/2010/main" val="70024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flow of ions </a:t>
            </a:r>
            <a:r>
              <a:rPr lang="en-US" sz="1200" kern="1200" dirty="0">
                <a:solidFill>
                  <a:schemeClr val="tx1"/>
                </a:solidFill>
                <a:effectLst/>
                <a:latin typeface="+mn-lt"/>
                <a:ea typeface="+mn-ea"/>
                <a:cs typeface="+mn-cs"/>
              </a:rPr>
              <a:t>through a single membrane channel (channels are shown in red in the illustration at the left) can be detected by the patch-clamp technique, which records current changes as the channel alternates between open and closed states. [(Left) Illustration by Dana Burns-Pizer (Right) Courtesy of Dr. Mauricio </a:t>
            </a:r>
            <a:r>
              <a:rPr lang="en-US" sz="1200" kern="1200" dirty="0" err="1">
                <a:solidFill>
                  <a:schemeClr val="tx1"/>
                </a:solidFill>
                <a:effectLst/>
                <a:latin typeface="+mn-lt"/>
                <a:ea typeface="+mn-ea"/>
                <a:cs typeface="+mn-cs"/>
              </a:rPr>
              <a:t>Montal</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298494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3A3E55B-8978-734A-B4C3-B8AA400B427E}" type="slidenum">
              <a:rPr lang="en-US" sz="1200" smtClean="0"/>
              <a:pPr>
                <a:defRPr/>
              </a:pPr>
              <a:t>37</a:t>
            </a:fld>
            <a:endParaRPr lang="en-US" sz="1200"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13.17 Structure of the potassium ion channel.</a:t>
            </a:r>
            <a:r>
              <a:rPr lang="en-US" sz="1200" b="0" i="0" u="none" strike="noStrike" kern="1200" baseline="0" dirty="0">
                <a:solidFill>
                  <a:schemeClr val="tx1"/>
                </a:solidFill>
                <a:latin typeface="+mn-lt"/>
                <a:ea typeface="+mn-ea"/>
                <a:cs typeface="+mn-cs"/>
              </a:rPr>
              <a:t> The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channel, composed of four identical subunits, is cone shaped, with the larger opening facing the inside of the cell (center). A view down the pore, looking toward the outside of the cell, shows the relations of the individual subunits (left). One of the four identical subunits of the pore is illustrated at the right, with the pore-forming region shown in gray. [Drawn from 1K4C.pdb.]</a:t>
            </a:r>
            <a:endParaRPr lang="en-US" dirty="0">
              <a:ea typeface="MS PGothic" charset="0"/>
            </a:endParaRPr>
          </a:p>
        </p:txBody>
      </p:sp>
    </p:spTree>
    <p:extLst>
      <p:ext uri="{BB962C8B-B14F-4D97-AF65-F5344CB8AC3E}">
        <p14:creationId xmlns:p14="http://schemas.microsoft.com/office/powerpoint/2010/main" val="2169392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CB3FEC5-F0B8-5541-8CA2-F63A13D8DAEE}" type="slidenum">
              <a:rPr lang="en-US" sz="1200" smtClean="0"/>
              <a:pPr>
                <a:defRPr/>
              </a:pPr>
              <a:t>39</a:t>
            </a:fld>
            <a:endParaRPr lang="en-US" sz="1200"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13.18 Path through a channel. </a:t>
            </a:r>
            <a:r>
              <a:rPr lang="en-US" sz="1200" b="0" i="0" u="none" strike="noStrike" kern="1200" baseline="0" dirty="0">
                <a:solidFill>
                  <a:schemeClr val="tx1"/>
                </a:solidFill>
                <a:latin typeface="+mn-lt"/>
                <a:ea typeface="+mn-ea"/>
                <a:cs typeface="+mn-cs"/>
              </a:rPr>
              <a:t>A potassium ion entering the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channel can pass a distance of 22 Å into the membrane while remaining solvated with water (blue). At this point, the pore diameter narrows to 3 Å (yellow), and potassium ions must shed their water and interact with carbonyl groups (red) of the pore amino acids.</a:t>
            </a:r>
            <a:endParaRPr lang="en-US" dirty="0">
              <a:ea typeface="MS PGothic" charset="0"/>
            </a:endParaRPr>
          </a:p>
        </p:txBody>
      </p:sp>
    </p:spTree>
    <p:extLst>
      <p:ext uri="{BB962C8B-B14F-4D97-AF65-F5344CB8AC3E}">
        <p14:creationId xmlns:p14="http://schemas.microsoft.com/office/powerpoint/2010/main" val="3796853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107EEAB-979D-0D48-8D1D-2D7C1756BBE8}" type="slidenum">
              <a:rPr lang="en-US" sz="1200" smtClean="0"/>
              <a:pPr>
                <a:defRPr/>
              </a:pPr>
              <a:t>40</a:t>
            </a:fld>
            <a:endParaRPr lang="en-US" sz="1200"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13.19 Selectivity filter of the potassium ion channel. </a:t>
            </a:r>
            <a:r>
              <a:rPr lang="en-US" sz="1200" b="0" i="0" u="none" strike="noStrike" kern="1200" baseline="0" dirty="0">
                <a:solidFill>
                  <a:schemeClr val="tx1"/>
                </a:solidFill>
                <a:latin typeface="+mn-lt"/>
                <a:ea typeface="+mn-ea"/>
                <a:cs typeface="+mn-cs"/>
              </a:rPr>
              <a:t>Potassium ions interact with the carbonyl groups of the TVGYG sequence of the selectivity filter, located at the 3-Å-diameter pore of the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channel. Only two of the four channel subunits are shown.</a:t>
            </a:r>
            <a:endParaRPr lang="en-US" dirty="0">
              <a:ea typeface="MS PGothic" charset="0"/>
            </a:endParaRPr>
          </a:p>
        </p:txBody>
      </p:sp>
    </p:spTree>
    <p:extLst>
      <p:ext uri="{BB962C8B-B14F-4D97-AF65-F5344CB8AC3E}">
        <p14:creationId xmlns:p14="http://schemas.microsoft.com/office/powerpoint/2010/main" val="1117438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3A88E9D-7B9F-B749-A383-7BF4B43C59A7}" type="slidenum">
              <a:rPr lang="en-US" sz="1200" smtClean="0"/>
              <a:pPr>
                <a:defRPr/>
              </a:pPr>
              <a:t>41</a:t>
            </a:fld>
            <a:endParaRPr lang="en-US" sz="1200"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956901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2460AB7-C71C-C842-AFD6-44148E869739}" type="slidenum">
              <a:rPr lang="en-US" sz="1200" smtClean="0"/>
              <a:pPr>
                <a:defRPr/>
              </a:pPr>
              <a:t>42</a:t>
            </a:fld>
            <a:endParaRPr lang="en-US" sz="1200"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13.20 Energetic basis of ion selectivity. </a:t>
            </a:r>
            <a:r>
              <a:rPr lang="en-US" sz="1200" b="0" i="0" u="none" strike="noStrike" kern="1200" baseline="0" dirty="0">
                <a:solidFill>
                  <a:schemeClr val="tx1"/>
                </a:solidFill>
                <a:latin typeface="+mn-lt"/>
                <a:ea typeface="+mn-ea"/>
                <a:cs typeface="+mn-cs"/>
              </a:rPr>
              <a:t>The energy cost of dehydrating a potassium ion is compensated by favorable interactions with the selectivity filter. Because a sodium ion is too small to interact favorably with the selectivity filter, the free energy of desolvation cannot be compensated and the sodium ion does not pass through the channel.</a:t>
            </a:r>
            <a:endParaRPr lang="en-US" dirty="0">
              <a:ea typeface="MS PGothic" charset="0"/>
            </a:endParaRPr>
          </a:p>
        </p:txBody>
      </p:sp>
    </p:spTree>
    <p:extLst>
      <p:ext uri="{BB962C8B-B14F-4D97-AF65-F5344CB8AC3E}">
        <p14:creationId xmlns:p14="http://schemas.microsoft.com/office/powerpoint/2010/main" val="3607981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13.21 Selectivity filters for calcium and sodium channels. </a:t>
            </a:r>
            <a:r>
              <a:rPr lang="en-US" sz="1200" kern="1200" dirty="0">
                <a:solidFill>
                  <a:schemeClr val="tx1"/>
                </a:solidFill>
                <a:effectLst/>
                <a:latin typeface="+mn-lt"/>
                <a:ea typeface="+mn-ea"/>
                <a:cs typeface="+mn-cs"/>
              </a:rPr>
              <a:t>The pores of eukaryotic calcium and sodium channels are comprised of single polypeptide chains. In these views, we are looking down the pore; for simplicity, only the S5 (blue), S6 (yellow), and pore-forming (white) regions are drawn.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the selectivity filter for the calcium channel contains four glutamate (E) residues, while the filter for the sodium channel contains four different residues (the DEKA locus): aspartate (D), glutamate (E), lysine (K), and alanine (A). [Drawn from 5GJV.pdb and 5X0M.pdb]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1173500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BD9D18D-FE19-6F44-B7E0-BD6DE5B5F3AF}" type="slidenum">
              <a:rPr lang="en-US" sz="1200" smtClean="0"/>
              <a:pPr>
                <a:defRPr/>
              </a:pPr>
              <a:t>45</a:t>
            </a:fld>
            <a:endParaRPr lang="en-US" sz="1200"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13.22 Model for K</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-channel ion transport. </a:t>
            </a:r>
            <a:r>
              <a:rPr lang="en-US" sz="1200" b="0" i="0" u="none" strike="noStrike" kern="1200" baseline="0" dirty="0">
                <a:solidFill>
                  <a:schemeClr val="tx1"/>
                </a:solidFill>
                <a:latin typeface="+mn-lt"/>
                <a:ea typeface="+mn-ea"/>
                <a:cs typeface="+mn-cs"/>
              </a:rPr>
              <a:t>The selectivity filter has four binding sites. Hydrated potassium ions can enter these sites, one at a time, losing their hydration shells. When two ions occupy adjacent sites, electrostatic repulsion forces them apart. Thus, as ions enter the channel from one side, other ions are pushed out the other side.</a:t>
            </a:r>
            <a:endParaRPr lang="en-US" dirty="0">
              <a:ea typeface="MS PGothic" charset="0"/>
            </a:endParaRPr>
          </a:p>
        </p:txBody>
      </p:sp>
    </p:spTree>
    <p:extLst>
      <p:ext uri="{BB962C8B-B14F-4D97-AF65-F5344CB8AC3E}">
        <p14:creationId xmlns:p14="http://schemas.microsoft.com/office/powerpoint/2010/main" val="3371494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5519634-8CD8-6549-A59A-0DC0D8453BB5}" type="slidenum">
              <a:rPr lang="en-US" sz="1200" smtClean="0"/>
              <a:pPr>
                <a:defRPr/>
              </a:pPr>
              <a:t>47</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13.23 Structure of a voltage-gated potassium channel.</a:t>
            </a:r>
            <a:r>
              <a:rPr lang="en-US" sz="1200" b="0" i="0" u="none" strike="noStrike" kern="1200" baseline="0" dirty="0">
                <a:solidFill>
                  <a:schemeClr val="tx1"/>
                </a:solidFill>
                <a:latin typeface="+mn-lt"/>
                <a:ea typeface="+mn-ea"/>
                <a:cs typeface="+mn-cs"/>
              </a:rPr>
              <a:t> (A) A view looking down through the pore. (B) A side view.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positively charged S4 region (red) lies on the outside of the structure at the bottom of the pore. [Drawn from 1ORQ.pdb.]</a:t>
            </a:r>
            <a:endParaRPr lang="en-US" dirty="0">
              <a:ea typeface="ＭＳ Ｐゴシック" charset="0"/>
              <a:cs typeface="+mn-cs"/>
            </a:endParaRPr>
          </a:p>
        </p:txBody>
      </p:sp>
    </p:spTree>
    <p:extLst>
      <p:ext uri="{BB962C8B-B14F-4D97-AF65-F5344CB8AC3E}">
        <p14:creationId xmlns:p14="http://schemas.microsoft.com/office/powerpoint/2010/main" val="3701228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6BA696B-B8EC-6245-9938-32BC70325835}" type="slidenum">
              <a:rPr lang="en-US" sz="1200" smtClean="0"/>
              <a:pPr>
                <a:defRPr/>
              </a:pPr>
              <a:t>48</a:t>
            </a:fld>
            <a:endParaRPr lang="en-US" sz="1200"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13.24 A model for voltage gating of ion channels. </a:t>
            </a:r>
            <a:r>
              <a:rPr lang="en-US" sz="1200" b="0" i="0" u="none" strike="noStrike" kern="1200" baseline="0" dirty="0">
                <a:solidFill>
                  <a:schemeClr val="tx1"/>
                </a:solidFill>
                <a:latin typeface="+mn-lt"/>
                <a:ea typeface="+mn-ea"/>
                <a:cs typeface="+mn-cs"/>
              </a:rPr>
              <a:t>The voltage sensing paddles lie in the “down” position below the closed channel (left). Membrane depolarization pulls these paddles through the membrane. The motion pulls the base of the channel apart, opening the channel (right).</a:t>
            </a:r>
            <a:endParaRPr lang="en-US" dirty="0">
              <a:ea typeface="MS PGothic" charset="0"/>
            </a:endParaRPr>
          </a:p>
        </p:txBody>
      </p:sp>
    </p:spTree>
    <p:extLst>
      <p:ext uri="{BB962C8B-B14F-4D97-AF65-F5344CB8AC3E}">
        <p14:creationId xmlns:p14="http://schemas.microsoft.com/office/powerpoint/2010/main" val="256518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1D39C98-887D-A74C-866F-12268978E108}" type="slidenum">
              <a:rPr lang="en-US" sz="1200" smtClean="0"/>
              <a:pPr>
                <a:defRPr/>
              </a:pPr>
              <a:t>50</a:t>
            </a:fld>
            <a:endParaRPr lang="en-US" sz="1200" dirty="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13.25 Inactivation of the potassium ion channel.</a:t>
            </a:r>
            <a:r>
              <a:rPr lang="en-US" sz="1200" b="0" i="0" u="none" strike="noStrike" kern="1200" baseline="0" dirty="0">
                <a:solidFill>
                  <a:schemeClr val="tx1"/>
                </a:solidFill>
                <a:latin typeface="+mn-lt"/>
                <a:ea typeface="+mn-ea"/>
                <a:cs typeface="+mn-cs"/>
              </a:rPr>
              <a:t> The amino terminal region of the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chain is critical for inactivation. (A) The wild-type Shaker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channel displays rapid inactivation after opening. (B) A mutant channel lacking residues 6 through 46 does not inactivate. (C) Inactivation can be restored by adding a peptide consisting of residues 1 through 20 at a concentration of 100 μM. [Data from W. N. Zagotta, T. Hoshi, and R. W. Aldrich, </a:t>
            </a:r>
            <a:r>
              <a:rPr lang="en-US" sz="1200" b="0" i="1" u="none" strike="noStrike" kern="1200" baseline="0" dirty="0">
                <a:solidFill>
                  <a:schemeClr val="tx1"/>
                </a:solidFill>
                <a:latin typeface="+mn-lt"/>
                <a:ea typeface="+mn-ea"/>
                <a:cs typeface="+mn-cs"/>
              </a:rPr>
              <a:t>Science </a:t>
            </a:r>
            <a:r>
              <a:rPr lang="en-US" sz="1200" b="0" i="0" u="none" strike="noStrike" kern="1200" baseline="0" dirty="0">
                <a:solidFill>
                  <a:schemeClr val="tx1"/>
                </a:solidFill>
                <a:latin typeface="+mn-lt"/>
                <a:ea typeface="+mn-ea"/>
                <a:cs typeface="+mn-cs"/>
              </a:rPr>
              <a:t>250:568–571, 1990.]</a:t>
            </a:r>
            <a:endParaRPr lang="en-US" dirty="0">
              <a:ea typeface="MS PGothic" charset="0"/>
            </a:endParaRPr>
          </a:p>
        </p:txBody>
      </p:sp>
    </p:spTree>
    <p:extLst>
      <p:ext uri="{BB962C8B-B14F-4D97-AF65-F5344CB8AC3E}">
        <p14:creationId xmlns:p14="http://schemas.microsoft.com/office/powerpoint/2010/main" val="73367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7F27FE5-9BFD-A145-A7FC-3AC10327F530}" type="slidenum">
              <a:rPr lang="en-US" sz="1200" smtClean="0"/>
              <a:pPr>
                <a:defRPr/>
              </a:pPr>
              <a:t>8</a:t>
            </a:fld>
            <a:endParaRPr lang="en-US" sz="1200"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13.1 Free energy and transport.</a:t>
            </a:r>
            <a:r>
              <a:rPr lang="en-US" sz="1200" b="0" i="0" u="none" strike="noStrike" kern="1200" baseline="0" dirty="0">
                <a:solidFill>
                  <a:schemeClr val="tx1"/>
                </a:solidFill>
                <a:latin typeface="+mn-lt"/>
                <a:ea typeface="+mn-ea"/>
                <a:cs typeface="+mn-cs"/>
              </a:rPr>
              <a:t> The free-energy change in transporting (A) an uncharged solute from a compartment at concentration </a:t>
            </a:r>
            <a:r>
              <a:rPr lang="en-US" sz="1200" b="0" i="1" u="none" strike="noStrike" kern="1200" baseline="0" dirty="0">
                <a:solidFill>
                  <a:schemeClr val="tx1"/>
                </a:solidFill>
                <a:latin typeface="+mn-lt"/>
                <a:ea typeface="+mn-ea"/>
                <a:cs typeface="+mn-cs"/>
              </a:rPr>
              <a:t>c</a:t>
            </a:r>
            <a:r>
              <a:rPr lang="en-US" sz="1200" b="0" i="0" u="none" strike="noStrike" kern="1200" baseline="-25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to one at </a:t>
            </a:r>
            <a:r>
              <a:rPr lang="en-US" sz="1200" b="0" i="1" u="none" strike="noStrike" kern="1200" baseline="0" dirty="0">
                <a:solidFill>
                  <a:schemeClr val="tx1"/>
                </a:solidFill>
                <a:latin typeface="+mn-lt"/>
                <a:ea typeface="+mn-ea"/>
                <a:cs typeface="+mn-cs"/>
              </a:rPr>
              <a:t>c</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and (B) a singly charged species across a membrane to the side having the same charge as that of the transported ion.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free-energy change imposed by a membrane potential of 59 mV is equivalent to that imposed by a concentration ratio of 10 for a singly charged ion at 25°C.</a:t>
            </a:r>
            <a:endParaRPr lang="en-US" dirty="0">
              <a:ea typeface="MS PGothic" charset="0"/>
            </a:endParaRPr>
          </a:p>
        </p:txBody>
      </p:sp>
    </p:spTree>
    <p:extLst>
      <p:ext uri="{BB962C8B-B14F-4D97-AF65-F5344CB8AC3E}">
        <p14:creationId xmlns:p14="http://schemas.microsoft.com/office/powerpoint/2010/main" val="1733492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01694A9-40BC-5744-9635-1EA4091582BD}" type="slidenum">
              <a:rPr lang="en-US" sz="1200" smtClean="0"/>
              <a:pPr>
                <a:defRPr/>
              </a:pPr>
              <a:t>51</a:t>
            </a:fld>
            <a:endParaRPr lang="en-US" sz="1200" dirty="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13.26 Ball-and-chain model for channel inactivation. </a:t>
            </a:r>
            <a:r>
              <a:rPr lang="en-US" sz="1200" b="0" i="0" u="none" strike="noStrike" kern="1200" baseline="0" dirty="0">
                <a:solidFill>
                  <a:schemeClr val="tx1"/>
                </a:solidFill>
                <a:latin typeface="+mn-lt"/>
                <a:ea typeface="+mn-ea"/>
                <a:cs typeface="+mn-cs"/>
              </a:rPr>
              <a:t>The inactivation domain, or “ball” (gray), is tethered to the channel by a flexible “chain.” In the closed state, the ball is located in the cytoplasm. Depolarization opens the channel and creates a binding site for the positively charged ball in the mouth of the pore. Movement of the ball into this site inactivates the channel by occluding it.</a:t>
            </a:r>
            <a:endParaRPr lang="en-US" dirty="0">
              <a:ea typeface="MS PGothic" charset="0"/>
            </a:endParaRPr>
          </a:p>
        </p:txBody>
      </p:sp>
    </p:spTree>
    <p:extLst>
      <p:ext uri="{BB962C8B-B14F-4D97-AF65-F5344CB8AC3E}">
        <p14:creationId xmlns:p14="http://schemas.microsoft.com/office/powerpoint/2010/main" val="148276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torpedo (</a:t>
            </a:r>
            <a:r>
              <a:rPr lang="en-US" sz="1200" i="1" kern="1200" dirty="0">
                <a:solidFill>
                  <a:schemeClr val="tx1"/>
                </a:solidFill>
                <a:effectLst/>
                <a:latin typeface="+mn-lt"/>
                <a:ea typeface="+mn-ea"/>
                <a:cs typeface="+mn-cs"/>
              </a:rPr>
              <a:t>Torpedo </a:t>
            </a:r>
            <a:r>
              <a:rPr lang="en-US" sz="1200" i="1" kern="1200" dirty="0" err="1">
                <a:solidFill>
                  <a:schemeClr val="tx1"/>
                </a:solidFill>
                <a:effectLst/>
                <a:latin typeface="+mn-lt"/>
                <a:ea typeface="+mn-ea"/>
                <a:cs typeface="+mn-cs"/>
              </a:rPr>
              <a:t>marmorata</a:t>
            </a:r>
            <a:r>
              <a:rPr lang="en-US" sz="1200" kern="1200" dirty="0">
                <a:solidFill>
                  <a:schemeClr val="tx1"/>
                </a:solidFill>
                <a:effectLst/>
                <a:latin typeface="+mn-lt"/>
                <a:ea typeface="+mn-ea"/>
                <a:cs typeface="+mn-cs"/>
              </a:rPr>
              <a:t>, also known as the electric ray) has an electric organ, rich in acetylcholine receptors, that can deliver a shock of as much as 200 V for approximately 1 s. [</a:t>
            </a:r>
            <a:r>
              <a:rPr lang="en-US" sz="1200" kern="1200" dirty="0" err="1">
                <a:solidFill>
                  <a:schemeClr val="tx1"/>
                </a:solidFill>
                <a:effectLst/>
                <a:latin typeface="+mn-lt"/>
                <a:ea typeface="+mn-ea"/>
                <a:cs typeface="+mn-cs"/>
              </a:rPr>
              <a:t>Reinhard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Dirscherl</a:t>
            </a:r>
            <a:r>
              <a:rPr lang="en-US" sz="1200" kern="1200" dirty="0">
                <a:solidFill>
                  <a:schemeClr val="tx1"/>
                </a:solidFill>
                <a:effectLst/>
                <a:latin typeface="+mn-lt"/>
                <a:ea typeface="+mn-ea"/>
                <a:cs typeface="+mn-cs"/>
              </a:rPr>
              <a:t>/Getty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3179362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481EE59-A531-8F41-8F3D-8A41AB83797D}" type="slidenum">
              <a:rPr lang="en-US" sz="1200" smtClean="0"/>
              <a:pPr>
                <a:defRPr/>
              </a:pPr>
              <a:t>54</a:t>
            </a:fld>
            <a:endParaRPr lang="en-US" sz="1200"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13.27 Schematic representation of a synapse.</a:t>
            </a:r>
            <a:endParaRPr lang="en-US" b="1" dirty="0">
              <a:ea typeface="ＭＳ Ｐゴシック" charset="0"/>
              <a:cs typeface="+mn-cs"/>
            </a:endParaRPr>
          </a:p>
        </p:txBody>
      </p:sp>
    </p:spTree>
    <p:extLst>
      <p:ext uri="{BB962C8B-B14F-4D97-AF65-F5344CB8AC3E}">
        <p14:creationId xmlns:p14="http://schemas.microsoft.com/office/powerpoint/2010/main" val="19408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3294B4BC-42FB-F64E-A84A-4AD9C1B34F94}" type="slidenum">
              <a:rPr lang="en-US" sz="1200" smtClean="0"/>
              <a:pPr>
                <a:defRPr/>
              </a:pPr>
              <a:t>56</a:t>
            </a:fld>
            <a:endParaRPr lang="en-US" sz="1200"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13.28 Structure of the acetylcholine receptor. </a:t>
            </a:r>
            <a:r>
              <a:rPr lang="en-US" sz="1200" b="0" i="0" u="none" strike="noStrike" kern="1200" baseline="0" dirty="0">
                <a:solidFill>
                  <a:schemeClr val="tx1"/>
                </a:solidFill>
                <a:latin typeface="+mn-lt"/>
                <a:ea typeface="+mn-ea"/>
                <a:cs typeface="+mn-cs"/>
              </a:rPr>
              <a:t>A model for the structure of the acetylcholine receptor deduced from high-resolution electron microscopic studies reveals that each subunit consists of a large extracellular domain consisting primarily of β strands, four membrane-spanning α helices, and a final α helix inside the cell. (A) A side view shows the pentameric receptor with each subunit type in a different color. One copy of the α subunit is shown in isolation. (B) A view down the channel from outside the cell. [Drawn from 2BG9.pdb.]</a:t>
            </a:r>
          </a:p>
        </p:txBody>
      </p:sp>
    </p:spTree>
    <p:extLst>
      <p:ext uri="{BB962C8B-B14F-4D97-AF65-F5344CB8AC3E}">
        <p14:creationId xmlns:p14="http://schemas.microsoft.com/office/powerpoint/2010/main" val="976089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13.29 Opening the acetylcholine receptor. </a:t>
            </a:r>
            <a:r>
              <a:rPr lang="en-US" sz="1200" kern="1200" dirty="0">
                <a:solidFill>
                  <a:schemeClr val="tx1"/>
                </a:solidFill>
                <a:effectLst/>
                <a:latin typeface="+mn-lt"/>
                <a:ea typeface="+mn-ea"/>
                <a:cs typeface="+mn-cs"/>
              </a:rPr>
              <a:t>Binding of acetylcholine to the extracellular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region of the receptor leads to a series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conformational changes that are transmitted to the pore-lining helices.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upon ligand binding, the pore-lining helix of the α subunit straightens (green bar). This subtle structural adjustment changes the gating properties of the pore, enabling </a:t>
            </a:r>
            <a:r>
              <a:rPr lang="en-US" sz="1200" kern="1200" dirty="0" err="1">
                <a:solidFill>
                  <a:schemeClr val="tx1"/>
                </a:solidFill>
                <a:effectLst/>
                <a:latin typeface="+mn-lt"/>
                <a:ea typeface="+mn-ea"/>
                <a:cs typeface="+mn-cs"/>
              </a:rPr>
              <a:t>cations</a:t>
            </a:r>
            <a:r>
              <a:rPr lang="en-US" sz="1200" kern="1200" dirty="0">
                <a:solidFill>
                  <a:schemeClr val="tx1"/>
                </a:solidFill>
                <a:effectLst/>
                <a:latin typeface="+mn-lt"/>
                <a:ea typeface="+mn-ea"/>
                <a:cs typeface="+mn-cs"/>
              </a:rPr>
              <a:t> to pass through. [Drawn from 4AQ5.pdb and 4AQ9.pdb.]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1612687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D5A3498-B4B3-7F48-AD2C-6C82B41ABAD6}" type="slidenum">
              <a:rPr lang="en-US" sz="1200" smtClean="0"/>
              <a:pPr>
                <a:defRPr/>
              </a:pPr>
              <a:t>59</a:t>
            </a:fld>
            <a:endParaRPr lang="en-US" sz="1200" dirty="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13.30 Equilibrium potential. </a:t>
            </a:r>
            <a:r>
              <a:rPr lang="en-US" sz="1200" b="0" i="0" u="none" strike="noStrike" kern="1200" baseline="0" dirty="0">
                <a:solidFill>
                  <a:schemeClr val="tx1"/>
                </a:solidFill>
                <a:latin typeface="+mn-lt"/>
                <a:ea typeface="+mn-ea"/>
                <a:cs typeface="+mn-cs"/>
              </a:rPr>
              <a:t>The membrane potential reaches equilibrium when the driving force due to the concentration gradient is exactly balanced by the opposing force due to the repulsion of like charges.</a:t>
            </a:r>
            <a:endParaRPr lang="en-US" dirty="0">
              <a:ea typeface="ＭＳ Ｐゴシック" charset="0"/>
              <a:cs typeface="+mn-cs"/>
            </a:endParaRPr>
          </a:p>
        </p:txBody>
      </p:sp>
    </p:spTree>
    <p:extLst>
      <p:ext uri="{BB962C8B-B14F-4D97-AF65-F5344CB8AC3E}">
        <p14:creationId xmlns:p14="http://schemas.microsoft.com/office/powerpoint/2010/main" val="2158344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3B44428-44C3-834A-81C4-CEC1D9114FF9}" type="slidenum">
              <a:rPr lang="en-US" sz="1200" smtClean="0"/>
              <a:pPr>
                <a:defRPr/>
              </a:pPr>
              <a:t>62</a:t>
            </a:fld>
            <a:endParaRPr lang="en-US" sz="1200" dirty="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13.31 Action-potential mechanism. </a:t>
            </a:r>
            <a:r>
              <a:rPr lang="en-US" sz="1200" b="0" i="0" u="none" strike="noStrike" kern="1200" baseline="0" dirty="0">
                <a:solidFill>
                  <a:schemeClr val="tx1"/>
                </a:solidFill>
                <a:latin typeface="+mn-lt"/>
                <a:ea typeface="+mn-ea"/>
                <a:cs typeface="+mn-cs"/>
              </a:rPr>
              <a:t>(A) On the initiation of an action potential, the membrane potential moves from the resting potential upward toward the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equilibrium potential and then downward toward the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equilibrium potential. (B) The currents through the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channels underlying the action potential. (C) The states of the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channels during the action potential.</a:t>
            </a:r>
            <a:endParaRPr lang="en-US" dirty="0">
              <a:ea typeface="ＭＳ Ｐゴシック" charset="0"/>
              <a:cs typeface="+mn-cs"/>
            </a:endParaRPr>
          </a:p>
        </p:txBody>
      </p:sp>
    </p:spTree>
    <p:extLst>
      <p:ext uri="{BB962C8B-B14F-4D97-AF65-F5344CB8AC3E}">
        <p14:creationId xmlns:p14="http://schemas.microsoft.com/office/powerpoint/2010/main" val="2473787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809E4E4-4741-3942-B1B7-A5F5AE147469}" type="slidenum">
              <a:rPr lang="en-US" sz="1200" smtClean="0"/>
              <a:pPr>
                <a:defRPr/>
              </a:pPr>
              <a:t>65</a:t>
            </a:fld>
            <a:endParaRPr lang="en-US" sz="1200"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13.32 Gap junctions.</a:t>
            </a:r>
            <a:r>
              <a:rPr lang="en-US" sz="1200" b="0" i="0" u="none" strike="noStrike" kern="1200" baseline="0" dirty="0">
                <a:solidFill>
                  <a:schemeClr val="tx1"/>
                </a:solidFill>
                <a:latin typeface="+mn-lt"/>
                <a:ea typeface="+mn-ea"/>
                <a:cs typeface="+mn-cs"/>
              </a:rPr>
              <a:t> This electron micrograph shows a sheet of isolated gap junctions. The cylindrical connexons form a hexagonal lattice having a unit-cell length of 85 Å. The densely stained central hole has a diameter of about 20 Å. </a:t>
            </a:r>
            <a:r>
              <a:rPr lang="en-US" sz="1200" kern="1200" dirty="0">
                <a:solidFill>
                  <a:schemeClr val="tx1"/>
                </a:solidFill>
                <a:effectLst/>
                <a:latin typeface="+mn-lt"/>
                <a:ea typeface="+mn-ea"/>
                <a:cs typeface="+mn-cs"/>
              </a:rPr>
              <a:t>[Don W. Fawcett/Science Source.]</a:t>
            </a:r>
            <a:endParaRPr lang="en-US" dirty="0"/>
          </a:p>
        </p:txBody>
      </p:sp>
    </p:spTree>
    <p:extLst>
      <p:ext uri="{BB962C8B-B14F-4D97-AF65-F5344CB8AC3E}">
        <p14:creationId xmlns:p14="http://schemas.microsoft.com/office/powerpoint/2010/main" val="1170361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CA8DD26-2310-8A4E-8C1B-16FDD9493216}" type="slidenum">
              <a:rPr lang="en-US" sz="1200" smtClean="0"/>
              <a:pPr>
                <a:defRPr/>
              </a:pPr>
              <a:t>66</a:t>
            </a:fld>
            <a:endParaRPr lang="en-US" sz="1200" dirty="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sz="1200" b="1" kern="1200" dirty="0">
                <a:solidFill>
                  <a:schemeClr val="tx1"/>
                </a:solidFill>
                <a:effectLst/>
                <a:latin typeface="+mn-lt"/>
                <a:ea typeface="+mn-ea"/>
                <a:cs typeface="+mn-cs"/>
              </a:rPr>
              <a:t>FIGURE 13.33 Structure of a gap junction. </a:t>
            </a:r>
            <a:r>
              <a:rPr lang="en-US" sz="1200" kern="1200" dirty="0">
                <a:solidFill>
                  <a:schemeClr val="tx1"/>
                </a:solidFill>
                <a:effectLst/>
                <a:latin typeface="+mn-lt"/>
                <a:ea typeface="+mn-ea"/>
                <a:cs typeface="+mn-cs"/>
              </a:rPr>
              <a:t>(A) Six </a:t>
            </a:r>
            <a:r>
              <a:rPr lang="en-US" sz="1200" kern="1200" dirty="0" err="1">
                <a:solidFill>
                  <a:schemeClr val="tx1"/>
                </a:solidFill>
                <a:effectLst/>
                <a:latin typeface="+mn-lt"/>
                <a:ea typeface="+mn-ea"/>
                <a:cs typeface="+mn-cs"/>
              </a:rPr>
              <a:t>connexins</a:t>
            </a:r>
            <a:r>
              <a:rPr lang="en-US" sz="1200" kern="1200" dirty="0">
                <a:solidFill>
                  <a:schemeClr val="tx1"/>
                </a:solidFill>
                <a:effectLst/>
                <a:latin typeface="+mn-lt"/>
                <a:ea typeface="+mn-ea"/>
                <a:cs typeface="+mn-cs"/>
              </a:rPr>
              <a:t> join to form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connexon</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hemichannel</a:t>
            </a:r>
            <a:r>
              <a:rPr lang="en-US" sz="1200" kern="1200" dirty="0">
                <a:solidFill>
                  <a:schemeClr val="tx1"/>
                </a:solidFill>
                <a:effectLst/>
                <a:latin typeface="+mn-lt"/>
                <a:ea typeface="+mn-ea"/>
                <a:cs typeface="+mn-cs"/>
              </a:rPr>
              <a:t>, within the plasma membrane (yellow). A single </a:t>
            </a:r>
            <a:r>
              <a:rPr lang="en-US" sz="1200" kern="1200" dirty="0" err="1">
                <a:solidFill>
                  <a:schemeClr val="tx1"/>
                </a:solidFill>
                <a:effectLst/>
                <a:latin typeface="+mn-lt"/>
                <a:ea typeface="+mn-ea"/>
                <a:cs typeface="+mn-cs"/>
              </a:rPr>
              <a:t>connexin</a:t>
            </a:r>
            <a:r>
              <a:rPr lang="en-US" sz="1200" kern="1200" dirty="0">
                <a:solidFill>
                  <a:schemeClr val="tx1"/>
                </a:solidFill>
                <a:effectLst/>
                <a:latin typeface="+mn-lt"/>
                <a:ea typeface="+mn-ea"/>
                <a:cs typeface="+mn-cs"/>
              </a:rPr>
              <a:t> monomer is highlighted in red. The extracellular region of one </a:t>
            </a:r>
            <a:r>
              <a:rPr lang="en-US" sz="1200" kern="1200" dirty="0" err="1">
                <a:solidFill>
                  <a:schemeClr val="tx1"/>
                </a:solidFill>
                <a:effectLst/>
                <a:latin typeface="+mn-lt"/>
                <a:ea typeface="+mn-ea"/>
                <a:cs typeface="+mn-cs"/>
              </a:rPr>
              <a:t>connexon</a:t>
            </a:r>
            <a:r>
              <a:rPr lang="en-US" sz="1200" kern="1200" dirty="0">
                <a:solidFill>
                  <a:schemeClr val="tx1"/>
                </a:solidFill>
                <a:effectLst/>
                <a:latin typeface="+mn-lt"/>
                <a:ea typeface="+mn-ea"/>
                <a:cs typeface="+mn-cs"/>
              </a:rPr>
              <a:t> binds to the same region of a </a:t>
            </a:r>
            <a:r>
              <a:rPr lang="en-US" sz="1200" kern="1200" dirty="0" err="1">
                <a:solidFill>
                  <a:schemeClr val="tx1"/>
                </a:solidFill>
                <a:effectLst/>
                <a:latin typeface="+mn-lt"/>
                <a:ea typeface="+mn-ea"/>
                <a:cs typeface="+mn-cs"/>
              </a:rPr>
              <a:t>connexon</a:t>
            </a:r>
            <a:r>
              <a:rPr lang="en-US" sz="1200" kern="1200" dirty="0">
                <a:solidFill>
                  <a:schemeClr val="tx1"/>
                </a:solidFill>
                <a:effectLst/>
                <a:latin typeface="+mn-lt"/>
                <a:ea typeface="+mn-ea"/>
                <a:cs typeface="+mn-cs"/>
              </a:rPr>
              <a:t> from another cell (orange), forming a complete gap junction. (B) Schematic view of the gap junction, oriented in the same direction as in (A). (C) A bottom-up view looking through the pore of a gap junction. This perspective is visualized in Figure 13.31. [(A) and (C) Drawn from 2ZW3.pdb; (B) Information from Dr. Werner </a:t>
            </a:r>
            <a:r>
              <a:rPr lang="en-US" sz="1200" kern="1200" dirty="0" err="1">
                <a:solidFill>
                  <a:schemeClr val="tx1"/>
                </a:solidFill>
                <a:effectLst/>
                <a:latin typeface="+mn-lt"/>
                <a:ea typeface="+mn-ea"/>
                <a:cs typeface="+mn-cs"/>
              </a:rPr>
              <a:t>Loewenstein</a:t>
            </a:r>
            <a:r>
              <a:rPr lang="en-U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66784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C6CABF8-D0E6-214D-ADAA-44C68A962F7B}" type="slidenum">
              <a:rPr lang="en-US" sz="1200" smtClean="0"/>
              <a:pPr>
                <a:defRPr/>
              </a:pPr>
              <a:t>68</a:t>
            </a:fld>
            <a:endParaRPr lang="en-US" sz="1200" dirty="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US" sz="1200" b="1" kern="1200" dirty="0">
                <a:solidFill>
                  <a:schemeClr val="tx1"/>
                </a:solidFill>
                <a:effectLst/>
                <a:latin typeface="+mn-lt"/>
                <a:ea typeface="+mn-ea"/>
                <a:cs typeface="+mn-cs"/>
              </a:rPr>
              <a:t>FIGURE 13.34 Structure of aquaporin. </a:t>
            </a:r>
            <a:r>
              <a:rPr lang="en-US" sz="1200" kern="1200" dirty="0">
                <a:solidFill>
                  <a:schemeClr val="tx1"/>
                </a:solidFill>
                <a:effectLst/>
                <a:latin typeface="+mn-lt"/>
                <a:ea typeface="+mn-ea"/>
                <a:cs typeface="+mn-cs"/>
              </a:rPr>
              <a:t>The structure of aquaporin viewed (A) from the side and (B) from the top.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the hydrophilic residues (shown as space-filling models) that line the water channel. The gray lines in (A) indicate the extent of the plasma membrane. [Drawn from 1J4N.pdb.]</a:t>
            </a:r>
            <a:endParaRPr lang="en-US" dirty="0"/>
          </a:p>
        </p:txBody>
      </p:sp>
    </p:spTree>
    <p:extLst>
      <p:ext uri="{BB962C8B-B14F-4D97-AF65-F5344CB8AC3E}">
        <p14:creationId xmlns:p14="http://schemas.microsoft.com/office/powerpoint/2010/main" val="169350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F12A73B-251A-4D41-B7D5-2C1642A2FCB2}" type="slidenum">
              <a:rPr lang="en-US" sz="1200" smtClean="0"/>
              <a:pPr>
                <a:defRPr/>
              </a:pPr>
              <a:t>11</a:t>
            </a:fld>
            <a:endParaRPr lang="en-US" sz="1200"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13.2 Pump action. </a:t>
            </a:r>
            <a:r>
              <a:rPr lang="en-US" sz="1200" b="0" i="0" u="none" strike="noStrike" kern="1200" baseline="0" dirty="0">
                <a:solidFill>
                  <a:schemeClr val="tx1"/>
                </a:solidFill>
                <a:latin typeface="+mn-lt"/>
                <a:ea typeface="+mn-ea"/>
                <a:cs typeface="+mn-cs"/>
              </a:rPr>
              <a:t>A simple scheme for the pumping of a molecule across a membrane. The pump interconverts to two conformational states, each with a binding site accessible to a different side of the membrane.</a:t>
            </a:r>
            <a:endParaRPr lang="en-US" dirty="0">
              <a:ea typeface="ＭＳ Ｐゴシック" charset="0"/>
              <a:cs typeface="+mn-cs"/>
            </a:endParaRPr>
          </a:p>
        </p:txBody>
      </p:sp>
    </p:spTree>
    <p:extLst>
      <p:ext uri="{BB962C8B-B14F-4D97-AF65-F5344CB8AC3E}">
        <p14:creationId xmlns:p14="http://schemas.microsoft.com/office/powerpoint/2010/main" val="3778946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13.35 Opening properties of an HCN4 mutant. </a:t>
            </a:r>
            <a:r>
              <a:rPr lang="en-US" sz="1200" kern="1200" dirty="0">
                <a:solidFill>
                  <a:schemeClr val="tx1"/>
                </a:solidFill>
                <a:effectLst/>
                <a:latin typeface="+mn-lt"/>
                <a:ea typeface="+mn-ea"/>
                <a:cs typeface="+mn-cs"/>
              </a:rPr>
              <a:t>This graph shows the fraction of channels open at a given membrane potential. Since these data are from an HCN4 channel, the channel is open (high fractional activation)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hyperpolarized membrane potentials, and closes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membrane depolarizes.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for the mutant HCN4 channels (blue circles), the channel requires a more hyperpolarized state to be open to the same extent as the wild-type channels (red circles). [R. Milanese, M. </a:t>
            </a:r>
            <a:r>
              <a:rPr lang="en-US" sz="1200" kern="1200" dirty="0" err="1">
                <a:solidFill>
                  <a:schemeClr val="tx1"/>
                </a:solidFill>
                <a:effectLst/>
                <a:latin typeface="+mn-lt"/>
                <a:ea typeface="+mn-ea"/>
                <a:cs typeface="+mn-cs"/>
              </a:rPr>
              <a:t>Baruscotti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Gnecchi-Ruscone</a:t>
            </a:r>
            <a:r>
              <a:rPr lang="en-US" sz="1200" kern="1200" dirty="0">
                <a:solidFill>
                  <a:schemeClr val="tx1"/>
                </a:solidFill>
                <a:effectLst/>
                <a:latin typeface="+mn-lt"/>
                <a:ea typeface="+mn-ea"/>
                <a:cs typeface="+mn-cs"/>
              </a:rPr>
              <a:t>, and D. </a:t>
            </a:r>
            <a:r>
              <a:rPr lang="en-US" sz="1200" kern="1200" dirty="0" err="1">
                <a:solidFill>
                  <a:schemeClr val="tx1"/>
                </a:solidFill>
                <a:effectLst/>
                <a:latin typeface="+mn-lt"/>
                <a:ea typeface="+mn-ea"/>
                <a:cs typeface="+mn-cs"/>
              </a:rPr>
              <a:t>DiFrancesco</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New Eng. J. Med. </a:t>
            </a:r>
            <a:r>
              <a:rPr lang="en-US" sz="1200" kern="1200" dirty="0">
                <a:solidFill>
                  <a:schemeClr val="tx1"/>
                </a:solidFill>
                <a:effectLst/>
                <a:latin typeface="+mn-lt"/>
                <a:ea typeface="+mn-ea"/>
                <a:cs typeface="+mn-cs"/>
              </a:rPr>
              <a:t>354:151–157, 2006, Fig. 3A.]</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190717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AD8976B-749C-E249-83F2-A62CA6ED8B07}" type="slidenum">
              <a:rPr lang="en-US" sz="1200" smtClean="0"/>
              <a:pPr>
                <a:defRPr/>
              </a:pPr>
              <a:t>13</a:t>
            </a:fld>
            <a:endParaRPr lang="en-US" sz="1200" dirty="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13.3 Calcium-pump structure. </a:t>
            </a:r>
            <a:r>
              <a:rPr lang="en-US" sz="1200" b="0" i="0" u="none" strike="noStrike" kern="1200" baseline="0" dirty="0">
                <a:solidFill>
                  <a:schemeClr val="tx1"/>
                </a:solidFill>
                <a:latin typeface="+mn-lt"/>
                <a:ea typeface="+mn-ea"/>
                <a:cs typeface="+mn-cs"/>
              </a:rPr>
              <a:t>The overall structure of the SERCA P-type ATPase.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the two calcium ions (green) that lie in the center of the transmembrane domain. A conserved aspartate residue (Asp 351) that binds a phosphoryl group lies in the P domain. The designation bb refers to backbone carbonyl groups. [Drawn from 1SU4.pdb.]</a:t>
            </a:r>
            <a:endParaRPr lang="en-US" dirty="0">
              <a:ea typeface="ＭＳ Ｐゴシック" charset="0"/>
              <a:cs typeface="+mn-cs"/>
            </a:endParaRPr>
          </a:p>
        </p:txBody>
      </p:sp>
    </p:spTree>
    <p:extLst>
      <p:ext uri="{BB962C8B-B14F-4D97-AF65-F5344CB8AC3E}">
        <p14:creationId xmlns:p14="http://schemas.microsoft.com/office/powerpoint/2010/main" val="26246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33B5EAE-FC80-6F4E-B5D8-CF39AEC00816}" type="slidenum">
              <a:rPr lang="en-US" sz="1200" smtClean="0"/>
              <a:pPr>
                <a:defRPr/>
              </a:pPr>
              <a:t>14</a:t>
            </a:fld>
            <a:endParaRPr lang="en-US" sz="1200"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13.4 Conformational changes associated with calcium pumping. </a:t>
            </a:r>
            <a:r>
              <a:rPr lang="en-US" sz="1200" b="0" i="0" u="none" strike="noStrike" kern="1200" baseline="0" dirty="0">
                <a:solidFill>
                  <a:schemeClr val="tx1"/>
                </a:solidFill>
                <a:latin typeface="+mn-lt"/>
                <a:ea typeface="+mn-ea"/>
                <a:cs typeface="+mn-cs"/>
              </a:rPr>
              <a:t>This structure was determined in the absence of bound calcium but with a phosphorylaspartate analog present in the P domain.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how different this structure is from the calcium-bound form shown in Figure 13.3: both the transmembrane part (yellow) and the A, P, and N domains have substantially rearranged. [Drawn from 1WPG.pdb.]</a:t>
            </a:r>
            <a:endParaRPr lang="en-US" dirty="0">
              <a:ea typeface="ＭＳ Ｐゴシック" charset="0"/>
              <a:cs typeface="+mn-cs"/>
            </a:endParaRPr>
          </a:p>
        </p:txBody>
      </p:sp>
    </p:spTree>
    <p:extLst>
      <p:ext uri="{BB962C8B-B14F-4D97-AF65-F5344CB8AC3E}">
        <p14:creationId xmlns:p14="http://schemas.microsoft.com/office/powerpoint/2010/main" val="187339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8F550C4-9BD9-AC49-AD0B-86DB8678EC82}" type="slidenum">
              <a:rPr lang="en-US" sz="1200" smtClean="0"/>
              <a:pPr>
                <a:defRPr/>
              </a:pPr>
              <a:t>16</a:t>
            </a:fld>
            <a:endParaRPr lang="en-US" sz="1200"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13.5 Pumping calcium. </a:t>
            </a:r>
            <a:r>
              <a:rPr lang="en-US" sz="1200" b="0" i="0" u="none" strike="noStrike" kern="1200" baseline="0" dirty="0">
                <a:solidFill>
                  <a:schemeClr val="tx1"/>
                </a:solidFill>
                <a:latin typeface="+mn-lt"/>
                <a:ea typeface="+mn-ea"/>
                <a:cs typeface="+mn-cs"/>
              </a:rPr>
              <a:t>Ca</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ATPase transports Ca</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through the membrane by a mechanism that includes (1) Ca</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binding from the cytoplasm, (2) ATP binding, (3) ATP cleavage with the transfer of a phosphoryl group to Asp 351 on the enzyme, (4) ADP release and eversion of the enzyme to release Ca</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on the opposite side of the membrane, (5) hydrolysis of the phosphorylaspartate residue, and (6) eversion to prepare for the binding of Ca</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the cytoplasm.</a:t>
            </a:r>
            <a:endParaRPr lang="en-US" dirty="0">
              <a:ea typeface="ＭＳ Ｐゴシック" charset="0"/>
              <a:cs typeface="+mn-cs"/>
            </a:endParaRPr>
          </a:p>
        </p:txBody>
      </p:sp>
    </p:spTree>
    <p:extLst>
      <p:ext uri="{BB962C8B-B14F-4D97-AF65-F5344CB8AC3E}">
        <p14:creationId xmlns:p14="http://schemas.microsoft.com/office/powerpoint/2010/main" val="184200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13.6 </a:t>
            </a:r>
            <a:r>
              <a:rPr lang="en-US" sz="1200" b="1" kern="1200" dirty="0" err="1">
                <a:solidFill>
                  <a:schemeClr val="tx1"/>
                </a:solidFill>
                <a:effectLst/>
                <a:latin typeface="+mn-lt"/>
                <a:ea typeface="+mn-ea"/>
                <a:cs typeface="+mn-cs"/>
              </a:rPr>
              <a:t>Digitoxigenin</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Cardiotonic</a:t>
            </a:r>
            <a:r>
              <a:rPr lang="en-US" sz="1200" kern="1200" dirty="0">
                <a:solidFill>
                  <a:schemeClr val="tx1"/>
                </a:solidFill>
                <a:effectLst/>
                <a:latin typeface="+mn-lt"/>
                <a:ea typeface="+mn-ea"/>
                <a:cs typeface="+mn-cs"/>
              </a:rPr>
              <a:t> steroids such as </a:t>
            </a:r>
            <a:r>
              <a:rPr lang="en-US" sz="1200" kern="1200" dirty="0" err="1">
                <a:solidFill>
                  <a:schemeClr val="tx1"/>
                </a:solidFill>
                <a:effectLst/>
                <a:latin typeface="+mn-lt"/>
                <a:ea typeface="+mn-ea"/>
                <a:cs typeface="+mn-cs"/>
              </a:rPr>
              <a:t>digitoxigenin</a:t>
            </a:r>
            <a:r>
              <a:rPr lang="en-US" sz="1200" kern="1200" dirty="0">
                <a:solidFill>
                  <a:schemeClr val="tx1"/>
                </a:solidFill>
                <a:effectLst/>
                <a:latin typeface="+mn-lt"/>
                <a:ea typeface="+mn-ea"/>
                <a:cs typeface="+mn-cs"/>
              </a:rPr>
              <a:t> inhibit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Na</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pump by blocking the dephosphorylation of E2-P.</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135377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84F0EB8-17C6-A648-8E0D-AE5E0BA48043}" type="slidenum">
              <a:rPr lang="en-US" sz="1200" smtClean="0"/>
              <a:pPr>
                <a:defRPr/>
              </a:pPr>
              <a:t>19</a:t>
            </a:fld>
            <a:endParaRPr lang="en-US" sz="1200"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dirty="0">
              <a:ea typeface="MS PGothic" charset="0"/>
            </a:endParaRPr>
          </a:p>
        </p:txBody>
      </p:sp>
    </p:spTree>
    <p:extLst>
      <p:ext uri="{BB962C8B-B14F-4D97-AF65-F5344CB8AC3E}">
        <p14:creationId xmlns:p14="http://schemas.microsoft.com/office/powerpoint/2010/main" val="184178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lvl1pPr>
              <a:defRPr>
                <a:latin typeface="Arial" pitchFamily="34" charset="0"/>
                <a:cs typeface="Arial" pitchFamily="34" charset="0"/>
              </a:defRPr>
            </a:lvl1pPr>
          </a:lstStyle>
          <a:p>
            <a:endParaRPr lang="en-US" dirty="0"/>
          </a:p>
        </p:txBody>
      </p:sp>
      <p:sp>
        <p:nvSpPr>
          <p:cNvPr id="10" name="Picture Placeholder 9"/>
          <p:cNvSpPr>
            <a:spLocks noGrp="1"/>
          </p:cNvSpPr>
          <p:nvPr>
            <p:ph type="pic" sz="quarter" idx="14"/>
          </p:nvPr>
        </p:nvSpPr>
        <p:spPr>
          <a:xfrm>
            <a:off x="4505325" y="3590925"/>
            <a:ext cx="4087813" cy="806450"/>
          </a:xfrm>
        </p:spPr>
        <p:txBody>
          <a:bodyPr/>
          <a:lstStyle>
            <a:lvl1pPr>
              <a:defRPr>
                <a:latin typeface="Arial" pitchFamily="34" charset="0"/>
                <a:cs typeface="Arial" pitchFamily="34" charset="0"/>
              </a:defRPr>
            </a:lvl1pPr>
          </a:lstStyle>
          <a:p>
            <a:endParaRPr lang="en-US" dirty="0"/>
          </a:p>
        </p:txBody>
      </p:sp>
      <p:sp>
        <p:nvSpPr>
          <p:cNvPr id="12" name="Table Placeholder 11"/>
          <p:cNvSpPr>
            <a:spLocks noGrp="1"/>
          </p:cNvSpPr>
          <p:nvPr>
            <p:ph type="tbl" sz="quarter" idx="15"/>
          </p:nvPr>
        </p:nvSpPr>
        <p:spPr>
          <a:xfrm>
            <a:off x="2138363" y="4572281"/>
            <a:ext cx="3979862" cy="739775"/>
          </a:xfrm>
        </p:spPr>
        <p:txBody>
          <a:bodyPr/>
          <a:lstStyle>
            <a:lvl1pPr>
              <a:defRPr>
                <a:latin typeface="Arial" pitchFamily="34" charset="0"/>
                <a:cs typeface="Arial" pitchFamily="34" charset="0"/>
              </a:defRPr>
            </a:lvl1pPr>
          </a:lstStyle>
          <a:p>
            <a:endParaRPr lang="en-US" dirty="0"/>
          </a:p>
        </p:txBody>
      </p:sp>
      <p:sp>
        <p:nvSpPr>
          <p:cNvPr id="14" name="Content Placeholder 13"/>
          <p:cNvSpPr>
            <a:spLocks noGrp="1"/>
          </p:cNvSpPr>
          <p:nvPr>
            <p:ph sz="quarter" idx="16"/>
          </p:nvPr>
        </p:nvSpPr>
        <p:spPr>
          <a:xfrm>
            <a:off x="457200" y="4613556"/>
            <a:ext cx="8229600" cy="698500"/>
          </a:xfrm>
        </p:spPr>
        <p:txBody>
          <a:bodyPr/>
          <a:lstStyle>
            <a:lvl1pPr>
              <a:defRPr>
                <a:latin typeface="Arial" pitchFamily="34" charset="0"/>
                <a:cs typeface="Arial" pitchFamily="34" charset="0"/>
              </a:defRPr>
            </a:lvl1pPr>
            <a:lvl2pPr>
              <a:defRPr/>
            </a:lvl2pPr>
            <a:lvl3pPr>
              <a:defRPr>
                <a:latin typeface="Arial" pitchFamily="34" charset="0"/>
                <a:cs typeface="Arial" pitchFamily="34" charset="0"/>
              </a:defRPr>
            </a:lvl3pPr>
            <a:lvl4pPr>
              <a:defRPr/>
            </a:lvl4pPr>
            <a:lvl5pPr>
              <a:defRPr/>
            </a:lvl5pPr>
          </a:lstStyle>
          <a:p>
            <a:pPr lvl="0"/>
            <a:endParaRPr lang="en-US" dirty="0"/>
          </a:p>
        </p:txBody>
      </p:sp>
      <p:sp>
        <p:nvSpPr>
          <p:cNvPr id="9" name="Picture Placeholder 8"/>
          <p:cNvSpPr>
            <a:spLocks noGrp="1"/>
          </p:cNvSpPr>
          <p:nvPr>
            <p:ph type="pic" sz="quarter" idx="17"/>
          </p:nvPr>
        </p:nvSpPr>
        <p:spPr>
          <a:xfrm>
            <a:off x="6797675" y="4770438"/>
            <a:ext cx="1889125" cy="703262"/>
          </a:xfrm>
        </p:spPr>
        <p:txBody>
          <a:bodyPr/>
          <a:lstStyle>
            <a:lvl1pPr>
              <a:defRPr>
                <a:latin typeface="Arial" pitchFamily="34" charset="0"/>
                <a:cs typeface="Arial" pitchFamily="34" charset="0"/>
              </a:defRPr>
            </a:lvl1pPr>
          </a:lstStyle>
          <a:p>
            <a:endParaRPr lang="en-US" dirty="0"/>
          </a:p>
        </p:txBody>
      </p:sp>
      <p:sp>
        <p:nvSpPr>
          <p:cNvPr id="13" name="Content Placeholder 12"/>
          <p:cNvSpPr>
            <a:spLocks noGrp="1"/>
          </p:cNvSpPr>
          <p:nvPr>
            <p:ph sz="quarter" idx="18"/>
          </p:nvPr>
        </p:nvSpPr>
        <p:spPr>
          <a:xfrm>
            <a:off x="464036" y="5565570"/>
            <a:ext cx="8056558" cy="67151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2825752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72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005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06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450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112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305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38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61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83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209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4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218334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13</a:t>
            </a:r>
            <a:endParaRPr lang="en-US" altLang="en-US" sz="3600" b="1" dirty="0" smtClean="0">
              <a:solidFill>
                <a:srgbClr val="843C0C"/>
              </a:solidFill>
            </a:endParaRPr>
          </a:p>
          <a:p>
            <a:pPr defTabSz="914400">
              <a:buFontTx/>
              <a:buNone/>
            </a:pPr>
            <a:r>
              <a:rPr lang="en-US" altLang="en-US" sz="2800" b="1" dirty="0" smtClean="0">
                <a:solidFill>
                  <a:srgbClr val="843C0C"/>
                </a:solidFill>
              </a:rPr>
              <a:t>Membrane Channels and Pumps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dirty="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096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6" y="585986"/>
            <a:ext cx="8903368" cy="1521333"/>
          </a:xfrm>
        </p:spPr>
        <p:txBody>
          <a:bodyPr>
            <a:noAutofit/>
          </a:bodyPr>
          <a:lstStyle/>
          <a:p>
            <a:r>
              <a:rPr lang="en-US" dirty="0">
                <a:solidFill>
                  <a:srgbClr val="843C0C"/>
                </a:solidFill>
                <a:latin typeface="Arial" panose="020B0604020202020204" pitchFamily="34" charset="0"/>
                <a:cs typeface="Arial" panose="020B0604020202020204" pitchFamily="34" charset="0"/>
              </a:rPr>
              <a:t>P-type </a:t>
            </a:r>
            <a:r>
              <a:rPr lang="en-US" dirty="0" err="1">
                <a:solidFill>
                  <a:srgbClr val="843C0C"/>
                </a:solidFill>
                <a:latin typeface="Arial" panose="020B0604020202020204" pitchFamily="34" charset="0"/>
                <a:cs typeface="Arial" panose="020B0604020202020204" pitchFamily="34" charset="0"/>
              </a:rPr>
              <a:t>ATPases</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Couple Phosphorylation </a:t>
            </a:r>
            <a:r>
              <a:rPr lang="en-US" dirty="0">
                <a:solidFill>
                  <a:srgbClr val="843C0C"/>
                </a:solidFill>
                <a:latin typeface="Arial" panose="020B0604020202020204" pitchFamily="34" charset="0"/>
                <a:cs typeface="Arial" panose="020B0604020202020204" pitchFamily="34" charset="0"/>
              </a:rPr>
              <a:t>and </a:t>
            </a:r>
            <a:r>
              <a:rPr lang="en-US" dirty="0" smtClean="0">
                <a:solidFill>
                  <a:srgbClr val="843C0C"/>
                </a:solidFill>
                <a:latin typeface="Arial" panose="020B0604020202020204" pitchFamily="34" charset="0"/>
                <a:cs typeface="Arial" panose="020B0604020202020204" pitchFamily="34" charset="0"/>
              </a:rPr>
              <a:t>Conformational Changes </a:t>
            </a:r>
            <a:r>
              <a:rPr lang="en-US" dirty="0">
                <a:solidFill>
                  <a:srgbClr val="843C0C"/>
                </a:solidFill>
                <a:latin typeface="Arial" panose="020B0604020202020204" pitchFamily="34" charset="0"/>
                <a:cs typeface="Arial" panose="020B0604020202020204" pitchFamily="34" charset="0"/>
              </a:rPr>
              <a:t>to </a:t>
            </a:r>
            <a:r>
              <a:rPr lang="en-US" dirty="0" smtClean="0">
                <a:solidFill>
                  <a:srgbClr val="843C0C"/>
                </a:solidFill>
                <a:latin typeface="Arial" panose="020B0604020202020204" pitchFamily="34" charset="0"/>
                <a:cs typeface="Arial" panose="020B0604020202020204" pitchFamily="34" charset="0"/>
              </a:rPr>
              <a:t>Pump Calcium Ions </a:t>
            </a:r>
            <a:r>
              <a:rPr lang="en-US" dirty="0">
                <a:solidFill>
                  <a:srgbClr val="843C0C"/>
                </a:solidFill>
                <a:latin typeface="Arial" panose="020B0604020202020204" pitchFamily="34" charset="0"/>
                <a:cs typeface="Arial" panose="020B0604020202020204" pitchFamily="34" charset="0"/>
              </a:rPr>
              <a:t>across </a:t>
            </a:r>
            <a:r>
              <a:rPr lang="en-US" dirty="0" smtClean="0">
                <a:solidFill>
                  <a:srgbClr val="843C0C"/>
                </a:solidFill>
                <a:latin typeface="Arial" panose="020B0604020202020204" pitchFamily="34" charset="0"/>
                <a:cs typeface="Arial" panose="020B0604020202020204" pitchFamily="34" charset="0"/>
              </a:rPr>
              <a:t>Membranes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1/3</a:t>
            </a:r>
            <a:r>
              <a:rPr lang="en-US" dirty="0">
                <a:solidFill>
                  <a:srgbClr val="843C0C"/>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457200" y="2678230"/>
            <a:ext cx="8229600" cy="3626318"/>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Pumps must exist in two conformations: one with the ion binding site facing into the cell and one with the binding site facing out of the cell.</a:t>
            </a:r>
          </a:p>
          <a:p>
            <a:pPr>
              <a:spcBef>
                <a:spcPts val="624"/>
              </a:spcBef>
              <a:spcAft>
                <a:spcPts val="1200"/>
              </a:spcAft>
            </a:pPr>
            <a:r>
              <a:rPr lang="en-US" dirty="0">
                <a:latin typeface="Arial" panose="020B0604020202020204" pitchFamily="34" charset="0"/>
                <a:cs typeface="Arial" panose="020B0604020202020204" pitchFamily="34" charset="0"/>
              </a:rPr>
              <a:t>ATP hydrolysis powers the interconversion of the two conformations.</a:t>
            </a:r>
          </a:p>
          <a:p>
            <a:pPr>
              <a:spcBef>
                <a:spcPts val="624"/>
              </a:spcBef>
              <a:spcAft>
                <a:spcPts val="1200"/>
              </a:spcAft>
            </a:pPr>
            <a:r>
              <a:rPr lang="en-US" dirty="0">
                <a:latin typeface="Arial" panose="020B0604020202020204" pitchFamily="34" charset="0"/>
                <a:cs typeface="Arial" panose="020B0604020202020204" pitchFamily="34" charset="0"/>
              </a:rPr>
              <a:t>The sarcoplasmic reticulum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ATPase (SERCA), a P-type ATPase, pumps calcium from muscle cytoplasm into the sarcoplasmic reticulum.</a:t>
            </a:r>
          </a:p>
        </p:txBody>
      </p:sp>
    </p:spTree>
    <p:extLst>
      <p:ext uri="{BB962C8B-B14F-4D97-AF65-F5344CB8AC3E}">
        <p14:creationId xmlns:p14="http://schemas.microsoft.com/office/powerpoint/2010/main" val="120011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Pump </a:t>
            </a:r>
            <a:r>
              <a:rPr lang="en-US" dirty="0" smtClean="0">
                <a:solidFill>
                  <a:srgbClr val="843C0C"/>
                </a:solidFill>
                <a:latin typeface="Arial" panose="020B0604020202020204" pitchFamily="34" charset="0"/>
                <a:cs typeface="Arial" panose="020B0604020202020204" pitchFamily="34" charset="0"/>
              </a:rPr>
              <a:t>Action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illustrates the pumping of molecules across a membrane. A transmembrane molecular pump is shown moving a molecule across a membrane. The pump is shown as having two halves. Each half traverses the membrane vertically and they are arranged side by side within the membrane. The pump has two conformational states that allow it to move molecules across the membrane. In the first state, the two bottom halves of the pump contact each other, and the top halves are angled away from each other diagonally. This leaves a gap between the two top halves of the pump, but not the bottom two halves. A molecule is shown entering this gap between the top two halves of the pump. In the second conformation, the top two halves are together and the bottom halves are angled away from each other, leaving a gap between the two bottom halves. The top of the pump, where the molecule entered, is now blocked off, and the molecule is released from the gap at the bottom of the pump on the other side of the membrane. Curved arrows show that energy input is required for the pump to change between the two conformational states.">
            <a:extLst>
              <a:ext uri="{FF2B5EF4-FFF2-40B4-BE49-F238E27FC236}">
                <a16:creationId xmlns="" xmlns:a16="http://schemas.microsoft.com/office/drawing/2014/main" id="{859F036C-DE4E-41A7-A4DB-04E86F70EB5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55153" y="2489262"/>
            <a:ext cx="8407203" cy="317945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63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3" y="395255"/>
            <a:ext cx="8951493" cy="1383030"/>
          </a:xfrm>
        </p:spPr>
        <p:txBody>
          <a:bodyPr>
            <a:noAutofit/>
          </a:bodyPr>
          <a:lstStyle/>
          <a:p>
            <a:r>
              <a:rPr lang="en-US" dirty="0">
                <a:solidFill>
                  <a:srgbClr val="843C0C"/>
                </a:solidFill>
                <a:latin typeface="Arial" panose="020B0604020202020204" pitchFamily="34" charset="0"/>
                <a:cs typeface="Arial" panose="020B0604020202020204" pitchFamily="34" charset="0"/>
              </a:rPr>
              <a:t>P-type ATPases couple phosphorylation and conformational changes to pump calcium ions across membranes (</a:t>
            </a:r>
            <a:r>
              <a:rPr lang="en-US" dirty="0" smtClean="0">
                <a:solidFill>
                  <a:srgbClr val="843C0C"/>
                </a:solidFill>
                <a:latin typeface="Arial" panose="020B0604020202020204" pitchFamily="34" charset="0"/>
                <a:cs typeface="Arial" panose="020B0604020202020204" pitchFamily="34" charset="0"/>
              </a:rPr>
              <a:t>2/3</a:t>
            </a:r>
            <a:r>
              <a:rPr lang="en-US" dirty="0">
                <a:solidFill>
                  <a:srgbClr val="843C0C"/>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457199" y="2370221"/>
            <a:ext cx="8229600" cy="3318309"/>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SERCA is a single polypeptide chain with a transmembrane domain consisting of 10 α helices.</a:t>
            </a:r>
          </a:p>
          <a:p>
            <a:pPr>
              <a:spcBef>
                <a:spcPts val="624"/>
              </a:spcBef>
              <a:spcAft>
                <a:spcPts val="1200"/>
              </a:spcAft>
            </a:pPr>
            <a:r>
              <a:rPr lang="en-US" dirty="0">
                <a:latin typeface="Arial" panose="020B0604020202020204" pitchFamily="34" charset="0"/>
                <a:cs typeface="Arial" panose="020B0604020202020204" pitchFamily="34" charset="0"/>
              </a:rPr>
              <a:t>It binds calcium.</a:t>
            </a:r>
          </a:p>
          <a:p>
            <a:pPr>
              <a:spcBef>
                <a:spcPts val="624"/>
              </a:spcBef>
              <a:spcAft>
                <a:spcPts val="1200"/>
              </a:spcAft>
            </a:pPr>
            <a:r>
              <a:rPr lang="en-US" dirty="0">
                <a:latin typeface="Arial" panose="020B0604020202020204" pitchFamily="34" charset="0"/>
                <a:cs typeface="Arial" panose="020B0604020202020204" pitchFamily="34" charset="0"/>
              </a:rPr>
              <a:t>The cytoplasmic portion of the enzyme consists of three domains: the N domain, which binds ATP; the P domain, which accepts the phosphate during the reaction cycle; and the A domain which links the N and P domains.</a:t>
            </a:r>
          </a:p>
        </p:txBody>
      </p:sp>
    </p:spTree>
    <p:extLst>
      <p:ext uri="{BB962C8B-B14F-4D97-AF65-F5344CB8AC3E}">
        <p14:creationId xmlns:p14="http://schemas.microsoft.com/office/powerpoint/2010/main" val="202250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Calcium-pump </a:t>
            </a:r>
            <a:r>
              <a:rPr lang="en-US" dirty="0" smtClean="0">
                <a:solidFill>
                  <a:srgbClr val="843C0C"/>
                </a:solidFill>
                <a:latin typeface="Arial" panose="020B0604020202020204" pitchFamily="34" charset="0"/>
                <a:cs typeface="Arial" panose="020B0604020202020204" pitchFamily="34" charset="0"/>
              </a:rPr>
              <a:t>Structure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The structure of the SERCA-P-type A T P ase in its calcium-bound form and a ball and stick model of two calcium ions bonded to different amino acids in transmembrane domain are shown. The SERCA-P type A T P ase is shown in a three-dimensional representation, in pipes and planks form. Clockwise from the top, the different labeled parts are: transmembrane domain, P domain, N domain, aspartate 351, and A domain. A magnified image shows the binding of two divalent calcium ions to different amino acids in transmembrane domain. Clockwise from the top, the order of interaction around the two calcium ions is: glutamate 771, glutamate 908, threonine 799, water, asparagine 768, aspartate 800, glutamate 308, backbone carbonyl group 307, backbone carbonyl group 304, backbone carbonyl group 305, asparagine 798, asparagine 768, and water.">
            <a:extLst>
              <a:ext uri="{FF2B5EF4-FFF2-40B4-BE49-F238E27FC236}">
                <a16:creationId xmlns="" xmlns:a16="http://schemas.microsoft.com/office/drawing/2014/main" id="{4BD8A80E-C8FD-413C-9172-3B04C51CA07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64768" y="1834157"/>
            <a:ext cx="7375550" cy="460636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71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Conformational </a:t>
            </a:r>
            <a:r>
              <a:rPr lang="en-US" dirty="0" smtClean="0">
                <a:solidFill>
                  <a:srgbClr val="843C0C"/>
                </a:solidFill>
                <a:latin typeface="Arial" panose="020B0604020202020204" pitchFamily="34" charset="0"/>
                <a:cs typeface="Arial" panose="020B0604020202020204" pitchFamily="34" charset="0"/>
              </a:rPr>
              <a:t>Changes Associated </a:t>
            </a:r>
            <a:r>
              <a:rPr lang="en-US" dirty="0">
                <a:solidFill>
                  <a:srgbClr val="843C0C"/>
                </a:solidFill>
                <a:latin typeface="Arial" panose="020B0604020202020204" pitchFamily="34" charset="0"/>
                <a:cs typeface="Arial" panose="020B0604020202020204" pitchFamily="34" charset="0"/>
              </a:rPr>
              <a:t>with </a:t>
            </a:r>
            <a:r>
              <a:rPr lang="en-US" dirty="0" smtClean="0">
                <a:solidFill>
                  <a:srgbClr val="843C0C"/>
                </a:solidFill>
                <a:latin typeface="Arial" panose="020B0604020202020204" pitchFamily="34" charset="0"/>
                <a:cs typeface="Arial" panose="020B0604020202020204" pitchFamily="34" charset="0"/>
              </a:rPr>
              <a:t>Calcium Pumping</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the structure of the SERCA-P-type A T P ase in the absence of bound calcium. The SERCA-P type A T P ase is shown in a three-dimensional representation, in pipes and planks form. In the unbound form of SERCA-P-type A T P ase, the N and A domain move inwards underneath the P domain so that all three domains are clustered together. The N and P domains have closed around the phosphorylaspartate analog. The calcium-binding site inside the transmembrane domain is disrupted, and, instead of being visible in one central point, two parts of the binding sites are visible at two sites close to the center of the domain.">
            <a:extLst>
              <a:ext uri="{FF2B5EF4-FFF2-40B4-BE49-F238E27FC236}">
                <a16:creationId xmlns="" xmlns:a16="http://schemas.microsoft.com/office/drawing/2014/main" id="{C159292C-1A3E-4D06-88D5-20D61B159EA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432775" y="1704414"/>
            <a:ext cx="6033336" cy="47422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89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2" y="154623"/>
            <a:ext cx="9066998" cy="1383030"/>
          </a:xfrm>
        </p:spPr>
        <p:txBody>
          <a:bodyPr>
            <a:noAutofit/>
          </a:bodyPr>
          <a:lstStyle/>
          <a:p>
            <a:r>
              <a:rPr lang="en-US" dirty="0">
                <a:solidFill>
                  <a:srgbClr val="843C0C"/>
                </a:solidFill>
                <a:latin typeface="Arial" panose="020B0604020202020204" pitchFamily="34" charset="0"/>
                <a:cs typeface="Arial" panose="020B0604020202020204" pitchFamily="34" charset="0"/>
              </a:rPr>
              <a:t>P-type ATPases couple phosphorylation and conformational changes to pump calcium ions across membranes </a:t>
            </a:r>
            <a:r>
              <a:rPr lang="en-US" dirty="0" smtClean="0">
                <a:solidFill>
                  <a:srgbClr val="843C0C"/>
                </a:solidFill>
                <a:latin typeface="Arial" panose="020B0604020202020204" pitchFamily="34" charset="0"/>
                <a:cs typeface="Arial" panose="020B0604020202020204" pitchFamily="34" charset="0"/>
              </a:rPr>
              <a:t>(3/3)</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5701" y="1840831"/>
            <a:ext cx="8229600" cy="4525963"/>
          </a:xfrm>
        </p:spPr>
        <p:txBody>
          <a:bodyPr>
            <a:noAutofit/>
          </a:bodyPr>
          <a:lstStyle/>
          <a:p>
            <a:pPr>
              <a:spcBef>
                <a:spcPts val="624"/>
              </a:spcBef>
              <a:spcAft>
                <a:spcPts val="600"/>
              </a:spcAft>
              <a:defRPr/>
            </a:pPr>
            <a:r>
              <a:rPr lang="en-US" sz="2200" dirty="0">
                <a:latin typeface="Arial" panose="020B0604020202020204" pitchFamily="34" charset="0"/>
                <a:ea typeface="ＭＳ Ｐゴシック" charset="0"/>
                <a:cs typeface="Arial" panose="020B0604020202020204" pitchFamily="34" charset="0"/>
              </a:rPr>
              <a:t>The steps of the catalytic/transport cycle are as follows:</a:t>
            </a:r>
          </a:p>
          <a:p>
            <a:pPr marL="1028700" lvl="1">
              <a:spcBef>
                <a:spcPts val="624"/>
              </a:spcBef>
              <a:spcAft>
                <a:spcPts val="600"/>
              </a:spcAft>
              <a:buFontTx/>
              <a:buAutoNum type="arabicPeriod"/>
              <a:defRPr/>
            </a:pPr>
            <a:r>
              <a:rPr lang="en-US" dirty="0">
                <a:latin typeface="Arial" panose="020B0604020202020204" pitchFamily="34" charset="0"/>
                <a:ea typeface="ＭＳ Ｐゴシック" charset="0"/>
                <a:cs typeface="Arial" panose="020B0604020202020204" pitchFamily="34" charset="0"/>
              </a:rPr>
              <a:t>Binding of cytoplasmic calcium</a:t>
            </a:r>
          </a:p>
          <a:p>
            <a:pPr marL="1028700" lvl="1">
              <a:spcBef>
                <a:spcPts val="624"/>
              </a:spcBef>
              <a:spcAft>
                <a:spcPts val="600"/>
              </a:spcAft>
              <a:buFontTx/>
              <a:buAutoNum type="arabicPeriod"/>
              <a:defRPr/>
            </a:pPr>
            <a:r>
              <a:rPr lang="en-US" dirty="0">
                <a:latin typeface="Arial" panose="020B0604020202020204" pitchFamily="34" charset="0"/>
                <a:ea typeface="ＭＳ Ｐゴシック" charset="0"/>
                <a:cs typeface="Arial" panose="020B0604020202020204" pitchFamily="34" charset="0"/>
              </a:rPr>
              <a:t>ATP binding by the N domain</a:t>
            </a:r>
          </a:p>
          <a:p>
            <a:pPr marL="1028700" lvl="1">
              <a:spcBef>
                <a:spcPts val="624"/>
              </a:spcBef>
              <a:spcAft>
                <a:spcPts val="600"/>
              </a:spcAft>
              <a:buFontTx/>
              <a:buAutoNum type="arabicPeriod"/>
              <a:defRPr/>
            </a:pPr>
            <a:r>
              <a:rPr lang="en-US" dirty="0">
                <a:latin typeface="Arial" panose="020B0604020202020204" pitchFamily="34" charset="0"/>
                <a:ea typeface="ＭＳ Ｐゴシック" charset="0"/>
                <a:cs typeface="Arial" panose="020B0604020202020204" pitchFamily="34" charset="0"/>
              </a:rPr>
              <a:t>Transfer of a phosphoryl group to an aspartate in the P domain</a:t>
            </a:r>
          </a:p>
          <a:p>
            <a:pPr marL="1028700" lvl="1">
              <a:spcBef>
                <a:spcPts val="624"/>
              </a:spcBef>
              <a:spcAft>
                <a:spcPts val="600"/>
              </a:spcAft>
              <a:buFontTx/>
              <a:buAutoNum type="arabicPeriod"/>
              <a:defRPr/>
            </a:pPr>
            <a:r>
              <a:rPr lang="en-US" dirty="0">
                <a:latin typeface="Arial" panose="020B0604020202020204" pitchFamily="34" charset="0"/>
                <a:ea typeface="ＭＳ Ｐゴシック" charset="0"/>
                <a:cs typeface="Arial" panose="020B0604020202020204" pitchFamily="34" charset="0"/>
              </a:rPr>
              <a:t>ADP is released and a structural change occurs so that the calcium binding site now faces the sarcoplasmic reticulum lumen and the calcium leaves the enzyme.</a:t>
            </a:r>
          </a:p>
          <a:p>
            <a:pPr marL="1028700" lvl="1">
              <a:spcBef>
                <a:spcPts val="624"/>
              </a:spcBef>
              <a:spcAft>
                <a:spcPts val="600"/>
              </a:spcAft>
              <a:buFontTx/>
              <a:buAutoNum type="arabicPeriod"/>
              <a:defRPr/>
            </a:pPr>
            <a:r>
              <a:rPr lang="en-US" dirty="0">
                <a:latin typeface="Arial" panose="020B0604020202020204" pitchFamily="34" charset="0"/>
                <a:ea typeface="ＭＳ Ｐゴシック" charset="0"/>
                <a:cs typeface="Arial" panose="020B0604020202020204" pitchFamily="34" charset="0"/>
              </a:rPr>
              <a:t>The phosphoryl group in the P domain is hydrolyzed.</a:t>
            </a:r>
          </a:p>
          <a:p>
            <a:pPr marL="1028700" lvl="1">
              <a:spcBef>
                <a:spcPts val="624"/>
              </a:spcBef>
              <a:spcAft>
                <a:spcPts val="600"/>
              </a:spcAft>
              <a:buFontTx/>
              <a:buAutoNum type="arabicPeriod"/>
              <a:defRPr/>
            </a:pPr>
            <a:r>
              <a:rPr lang="en-US" dirty="0">
                <a:latin typeface="Arial" panose="020B0604020202020204" pitchFamily="34" charset="0"/>
                <a:ea typeface="ＭＳ Ｐゴシック" charset="0"/>
                <a:cs typeface="Arial" panose="020B0604020202020204" pitchFamily="34" charset="0"/>
              </a:rPr>
              <a:t>The enzyme changes conformation so that the calcium binding site again faces the cytoplasm.</a:t>
            </a:r>
          </a:p>
        </p:txBody>
      </p:sp>
    </p:spTree>
    <p:extLst>
      <p:ext uri="{BB962C8B-B14F-4D97-AF65-F5344CB8AC3E}">
        <p14:creationId xmlns:p14="http://schemas.microsoft.com/office/powerpoint/2010/main" val="3964071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Pumping </a:t>
            </a:r>
            <a:r>
              <a:rPr lang="en-US" dirty="0" smtClean="0">
                <a:solidFill>
                  <a:srgbClr val="843C0C"/>
                </a:solidFill>
                <a:latin typeface="Arial" panose="020B0604020202020204" pitchFamily="34" charset="0"/>
                <a:cs typeface="Arial" panose="020B0604020202020204" pitchFamily="34" charset="0"/>
              </a:rPr>
              <a:t>Calcium</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illustrates the mechanism of calcium pumping by C a 2 plus A T P ase in six steps. Step 1: C a 2 plus A T P ase is shown embedded in a cell membrane. It has a transmembrane domain bound to two calcium ions. The two calcium ions are shown in a gap that fits around them. The slot has an opening on the cytoplasmic side of the cell. It is in the E 1 state, shown as E 1 (C a 2 plus) subscript2. From left to right, the A, N, and P domains are shown attached to the transmembrane domain on the cytoplasmic side of the membrane. Aspartate 351 is indicated on the bottom of the P domain. The N domain has a vacant site in it. &#10;Step 2: A T P fits into the vacant site in the N domain. The N domain becomes angled downwards to the left, so that the bound A T P molecule is almost directly underneath the P domain, very close to the aspartate residue. The conformation state of the pump is shown as E 1 (C a 2 plus), subscript 2 (A T P). &#10;Step 3: The bound A T P becomes A D P, and the aspartate residue on the P domain is phosphorylated. The conformation state of the pump is shown as E 1 (C a 2 plus), subscript 2 (A D P)&#10;Step 4: A D P is released. The transmembrane domain changes in shape. Instead of a slot fitting exactly around the calcium ions, the slot becomes a channel leading to the outside of the cell. The channel is closed to the cytoplasmic side of the pump. The conformational state of the pump is shown as E 2 P. &#10;Step 5: The aspartate residue is hydrolyzed and released as inorganic phosphate. The conformational state of the pump is shown as E 2. &#10;Step 6: The calcium binding site changes back to its conformation in which it is open on the cytoplasmic side, and the original shape of the binding site is formed again.">
            <a:extLst>
              <a:ext uri="{FF2B5EF4-FFF2-40B4-BE49-F238E27FC236}">
                <a16:creationId xmlns="" xmlns:a16="http://schemas.microsoft.com/office/drawing/2014/main" id="{7EACA011-94C3-499A-96D1-184160529DE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12132" y="1679069"/>
            <a:ext cx="5427875" cy="494628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3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Digitalis </a:t>
            </a:r>
            <a:r>
              <a:rPr lang="en-US" dirty="0" smtClean="0">
                <a:solidFill>
                  <a:srgbClr val="843C0C"/>
                </a:solidFill>
                <a:latin typeface="Arial" panose="020B0604020202020204" pitchFamily="34" charset="0"/>
                <a:cs typeface="Arial" panose="020B0604020202020204" pitchFamily="34" charset="0"/>
              </a:rPr>
              <a:t>Specifically Inhibits </a:t>
            </a:r>
            <a:r>
              <a:rPr lang="en-US" dirty="0">
                <a:solidFill>
                  <a:srgbClr val="843C0C"/>
                </a:solidFill>
                <a:latin typeface="Arial" panose="020B0604020202020204" pitchFamily="34" charset="0"/>
                <a:cs typeface="Arial" panose="020B0604020202020204" pitchFamily="34" charset="0"/>
              </a:rPr>
              <a:t>the N</a:t>
            </a:r>
            <a:r>
              <a:rPr lang="en-US" baseline="30000" dirty="0">
                <a:solidFill>
                  <a:srgbClr val="843C0C"/>
                </a:solidFill>
                <a:latin typeface="Arial" panose="020B0604020202020204" pitchFamily="34" charset="0"/>
                <a:cs typeface="Arial" panose="020B0604020202020204" pitchFamily="34" charset="0"/>
              </a:rPr>
              <a:t>+</a:t>
            </a:r>
            <a:r>
              <a:rPr lang="en-US" dirty="0">
                <a:solidFill>
                  <a:srgbClr val="843C0C"/>
                </a:solidFill>
                <a:latin typeface="Arial" panose="020B0604020202020204" pitchFamily="34" charset="0"/>
                <a:cs typeface="Arial" panose="020B0604020202020204" pitchFamily="34" charset="0"/>
              </a:rPr>
              <a:t>–K</a:t>
            </a:r>
            <a:r>
              <a:rPr lang="en-US" baseline="30000" dirty="0">
                <a:solidFill>
                  <a:srgbClr val="843C0C"/>
                </a:solidFill>
                <a:latin typeface="Arial" panose="020B0604020202020204" pitchFamily="34" charset="0"/>
                <a:cs typeface="Arial" panose="020B0604020202020204" pitchFamily="34" charset="0"/>
              </a:rPr>
              <a:t>+</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Pump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Blocking </a:t>
            </a:r>
            <a:r>
              <a:rPr lang="en-US" dirty="0">
                <a:solidFill>
                  <a:srgbClr val="843C0C"/>
                </a:solidFill>
                <a:latin typeface="Arial" panose="020B0604020202020204" pitchFamily="34" charset="0"/>
                <a:cs typeface="Arial" panose="020B0604020202020204" pitchFamily="34" charset="0"/>
              </a:rPr>
              <a:t>its </a:t>
            </a:r>
            <a:r>
              <a:rPr lang="en-US" dirty="0" err="1" smtClean="0">
                <a:solidFill>
                  <a:srgbClr val="843C0C"/>
                </a:solidFill>
                <a:latin typeface="Arial" panose="020B0604020202020204" pitchFamily="34" charset="0"/>
                <a:cs typeface="Arial" panose="020B0604020202020204" pitchFamily="34" charset="0"/>
              </a:rPr>
              <a:t>Dephosphorylation</a:t>
            </a:r>
            <a:endParaRPr lang="en-US" dirty="0">
              <a:solidFill>
                <a:srgbClr val="843C0C"/>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57200" y="1600201"/>
            <a:ext cx="5262664" cy="5127858"/>
          </a:xfrm>
        </p:spPr>
        <p:txBody>
          <a:bodyPr>
            <a:noAutofit/>
          </a:bodyPr>
          <a:lstStyle/>
          <a:p>
            <a:pPr>
              <a:spcBef>
                <a:spcPts val="624"/>
              </a:spcBef>
              <a:spcAft>
                <a:spcPts val="1000"/>
              </a:spcAft>
            </a:pPr>
            <a:r>
              <a:rPr lang="en-US" sz="2200" dirty="0">
                <a:latin typeface="Arial" panose="020B0604020202020204" pitchFamily="34" charset="0"/>
                <a:cs typeface="Arial" panose="020B0604020202020204" pitchFamily="34" charset="0"/>
              </a:rPr>
              <a:t>Cardiotonic steroids, which can be found in foxglove (</a:t>
            </a:r>
            <a:r>
              <a:rPr lang="en-US" sz="2200" i="1" dirty="0">
                <a:latin typeface="Arial" panose="020B0604020202020204" pitchFamily="34" charset="0"/>
                <a:cs typeface="Arial" panose="020B0604020202020204" pitchFamily="34" charset="0"/>
              </a:rPr>
              <a:t>Digitalis </a:t>
            </a:r>
            <a:r>
              <a:rPr lang="en-US" sz="2200" i="1" dirty="0" err="1">
                <a:latin typeface="Arial" panose="020B0604020202020204" pitchFamily="34" charset="0"/>
                <a:cs typeface="Arial" panose="020B0604020202020204" pitchFamily="34" charset="0"/>
              </a:rPr>
              <a:t>purpurea</a:t>
            </a:r>
            <a:r>
              <a:rPr lang="en-US" sz="2200" dirty="0">
                <a:latin typeface="Arial" panose="020B0604020202020204" pitchFamily="34" charset="0"/>
                <a:cs typeface="Arial" panose="020B0604020202020204" pitchFamily="34" charset="0"/>
              </a:rPr>
              <a:t>), inhibit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ATPase and are used to treat congestive heart failure.</a:t>
            </a:r>
          </a:p>
          <a:p>
            <a:pPr lvl="1">
              <a:spcBef>
                <a:spcPts val="624"/>
              </a:spcBef>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Digitoxigenin and ouabain are members of this class of inhibitors.</a:t>
            </a:r>
          </a:p>
          <a:p>
            <a:pPr>
              <a:spcBef>
                <a:spcPts val="624"/>
              </a:spcBef>
              <a:spcAft>
                <a:spcPts val="1000"/>
              </a:spcAft>
            </a:pPr>
            <a:r>
              <a:rPr lang="en-US" sz="2200" dirty="0">
                <a:latin typeface="Arial" panose="020B0604020202020204" pitchFamily="34" charset="0"/>
                <a:cs typeface="Arial" panose="020B0604020202020204" pitchFamily="34" charset="0"/>
              </a:rPr>
              <a:t>The decrease in the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gradient results in slower removal of Ca</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from the cell.</a:t>
            </a:r>
          </a:p>
          <a:p>
            <a:pPr>
              <a:spcBef>
                <a:spcPts val="624"/>
              </a:spcBef>
              <a:spcAft>
                <a:spcPts val="1000"/>
              </a:spcAft>
            </a:pPr>
            <a:r>
              <a:rPr lang="en-US" sz="2200" dirty="0">
                <a:latin typeface="Arial" panose="020B0604020202020204" pitchFamily="34" charset="0"/>
                <a:cs typeface="Arial" panose="020B0604020202020204" pitchFamily="34" charset="0"/>
              </a:rPr>
              <a:t>The increase in cellular Ca</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enhances the contractile ability of the heart.</a:t>
            </a:r>
          </a:p>
        </p:txBody>
      </p:sp>
      <p:pic>
        <p:nvPicPr>
          <p:cNvPr id="11" name="Picture 2" descr="A photograph shows a foxglove flower.">
            <a:extLst>
              <a:ext uri="{FF2B5EF4-FFF2-40B4-BE49-F238E27FC236}">
                <a16:creationId xmlns="" xmlns:a16="http://schemas.microsoft.com/office/drawing/2014/main" id="{5D966D52-7C37-4017-8A5C-9C958788765A}"/>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885970" y="1776992"/>
            <a:ext cx="2921439" cy="468532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34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843C0C"/>
                </a:solidFill>
                <a:latin typeface="Arial" panose="020B0604020202020204" pitchFamily="34" charset="0"/>
                <a:cs typeface="Arial" panose="020B0604020202020204" pitchFamily="34" charset="0"/>
              </a:rPr>
              <a:t>Digitoxigenin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the skeletal formula of digitoxigenin and the inhibiting action of cardiotonic steroids. In the first part of the illustration, digitoxigenin has four fused rings, three six-membered cyclohexane rings and one five-membered cyclopentane ring. The cyclopentane ring has a cyclopent-1-en-2-one ring substituent. Digitoxigenin has the following substituents, which are wedged bonded: C 3 and C 14 each have a hydroxyl group, C 5 has an H, C 10 and C 13 each has a methyl group, and C 17 has the ring substituent, cyclopent-1-en-2-one.">
            <a:extLst>
              <a:ext uri="{FF2B5EF4-FFF2-40B4-BE49-F238E27FC236}">
                <a16:creationId xmlns="" xmlns:a16="http://schemas.microsoft.com/office/drawing/2014/main" id="{F4D64190-8470-494E-9406-A88E630572A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96304" y="2416001"/>
            <a:ext cx="8066531" cy="363727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1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42"/>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P-type </a:t>
            </a:r>
            <a:r>
              <a:rPr lang="en-US" dirty="0" err="1">
                <a:solidFill>
                  <a:srgbClr val="843C0C"/>
                </a:solidFill>
                <a:latin typeface="Arial" panose="020B0604020202020204" pitchFamily="34" charset="0"/>
                <a:cs typeface="Arial" panose="020B0604020202020204" pitchFamily="34" charset="0"/>
              </a:rPr>
              <a:t>ATPases</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Are Evolutionarily Conserved </a:t>
            </a:r>
            <a:r>
              <a:rPr lang="en-US" dirty="0">
                <a:solidFill>
                  <a:srgbClr val="843C0C"/>
                </a:solidFill>
                <a:latin typeface="Arial" panose="020B0604020202020204" pitchFamily="34" charset="0"/>
                <a:cs typeface="Arial" panose="020B0604020202020204" pitchFamily="34" charset="0"/>
              </a:rPr>
              <a:t>and </a:t>
            </a:r>
            <a:r>
              <a:rPr lang="en-US" dirty="0" smtClean="0">
                <a:solidFill>
                  <a:srgbClr val="843C0C"/>
                </a:solidFill>
                <a:latin typeface="Arial" panose="020B0604020202020204" pitchFamily="34" charset="0"/>
                <a:cs typeface="Arial" panose="020B0604020202020204" pitchFamily="34" charset="0"/>
              </a:rPr>
              <a:t>Play </a:t>
            </a:r>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Wide Range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Roles</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24577" y="2033337"/>
            <a:ext cx="8229600" cy="4525963"/>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The human genome contains 70 genes encoding P-type ATPases.</a:t>
            </a:r>
          </a:p>
          <a:p>
            <a:pPr>
              <a:spcBef>
                <a:spcPts val="624"/>
              </a:spcBef>
              <a:spcAft>
                <a:spcPts val="1200"/>
              </a:spcAft>
            </a:pPr>
            <a:r>
              <a:rPr lang="en-US" dirty="0">
                <a:latin typeface="Arial" panose="020B0604020202020204" pitchFamily="34" charset="0"/>
                <a:cs typeface="Arial" panose="020B0604020202020204" pitchFamily="34" charset="0"/>
              </a:rPr>
              <a:t>Some transport ions such as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or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while others transport metals such as Cu</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or even phospholipids with charged head groups.</a:t>
            </a:r>
          </a:p>
          <a:p>
            <a:pPr>
              <a:spcBef>
                <a:spcPts val="624"/>
              </a:spcBef>
              <a:spcAft>
                <a:spcPts val="1200"/>
              </a:spcAft>
            </a:pPr>
            <a:r>
              <a:rPr lang="en-US" dirty="0">
                <a:latin typeface="Arial" panose="020B0604020202020204" pitchFamily="34" charset="0"/>
                <a:cs typeface="Arial" panose="020B0604020202020204" pitchFamily="34" charset="0"/>
              </a:rPr>
              <a:t>All members of this protein family have the same fundamental reaction mechanism: taking advantage of the free energy release associated with ATP hydrolysis to drive membrane transport by means of conformational changes induced by addition and removal of a phosphoryl group at a key aspartate site.</a:t>
            </a:r>
          </a:p>
        </p:txBody>
      </p:sp>
    </p:spTree>
    <p:extLst>
      <p:ext uri="{BB962C8B-B14F-4D97-AF65-F5344CB8AC3E}">
        <p14:creationId xmlns:p14="http://schemas.microsoft.com/office/powerpoint/2010/main" val="362508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rmAutofit/>
          </a:bodyPr>
          <a:lstStyle/>
          <a:p>
            <a:r>
              <a:rPr lang="en-US" dirty="0" smtClean="0">
                <a:solidFill>
                  <a:srgbClr val="843C0C"/>
                </a:solidFill>
                <a:latin typeface="Arial" panose="020B0604020202020204" pitchFamily="34" charset="0"/>
                <a:cs typeface="Arial" panose="020B0604020202020204" pitchFamily="34" charset="0"/>
              </a:rPr>
              <a:t>Chapter 13</a:t>
            </a:r>
            <a:r>
              <a:rPr lang="en-US" dirty="0">
                <a:solidFill>
                  <a:srgbClr val="843C0C"/>
                </a:solidFill>
                <a:latin typeface="Arial" panose="020B0604020202020204" pitchFamily="34" charset="0"/>
                <a:cs typeface="Arial" panose="020B0604020202020204" pitchFamily="34" charset="0"/>
              </a:rPr>
              <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Membrane Channels and Pumps</a:t>
            </a:r>
            <a:endParaRPr lang="en-US" dirty="0">
              <a:solidFill>
                <a:srgbClr val="843C0C"/>
              </a:solidFill>
              <a:effectLst/>
              <a:latin typeface="Arial" panose="020B0604020202020204" pitchFamily="34" charset="0"/>
              <a:cs typeface="Arial" panose="020B0604020202020204" pitchFamily="34" charset="0"/>
            </a:endParaRPr>
          </a:p>
        </p:txBody>
      </p:sp>
      <p:pic>
        <p:nvPicPr>
          <p:cNvPr id="6" name="Picture 2" descr="An illustration shows a small part of membrane on a cell being pulled into the end of a pipette, while still attached to the rest of the membrane. A reading from a patch clamp experiment, in which currents are recorded from channels in their open and closed states. The reading is shown as a trace with a horizontal and a vertical component. The main shape of the trace fluctuates between two main vertical values, with the top value labeled as open and the bottom value labeled as closed. The main peaks and dips in the vertical axis have a roughly square shape. There are many, much smaller fluctuations in the vertical value on the top and bottom of the peaks and dips.">
            <a:extLst>
              <a:ext uri="{FF2B5EF4-FFF2-40B4-BE49-F238E27FC236}">
                <a16:creationId xmlns="" xmlns:a16="http://schemas.microsoft.com/office/drawing/2014/main" id="{F08E0C0C-D5F7-432F-A964-F4D520C0CF2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59069" y="2448840"/>
            <a:ext cx="8625861" cy="292261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Autofit/>
          </a:bodyPr>
          <a:lstStyle/>
          <a:p>
            <a:r>
              <a:rPr lang="en-US" dirty="0">
                <a:solidFill>
                  <a:srgbClr val="843C0C"/>
                </a:solidFill>
                <a:latin typeface="Arial" panose="020B0604020202020204" pitchFamily="34" charset="0"/>
                <a:cs typeface="Arial" panose="020B0604020202020204" pitchFamily="34" charset="0"/>
              </a:rPr>
              <a:t>Multidrug resistance highlights a family of membrane pumps with ATP-binding cassette domains (</a:t>
            </a:r>
            <a:r>
              <a:rPr lang="en-US" dirty="0" smtClean="0">
                <a:solidFill>
                  <a:srgbClr val="843C0C"/>
                </a:solidFill>
                <a:latin typeface="Arial" panose="020B0604020202020204" pitchFamily="34" charset="0"/>
                <a:cs typeface="Arial" panose="020B0604020202020204" pitchFamily="34" charset="0"/>
              </a:rPr>
              <a:t>1/2</a:t>
            </a:r>
            <a:r>
              <a:rPr lang="en-US" dirty="0">
                <a:solidFill>
                  <a:srgbClr val="843C0C"/>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457200" y="2091089"/>
            <a:ext cx="8229600" cy="3799573"/>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An unrelated example of a pump: multidrug-resistance protein, an ATP-dependent pump that extrudes small molecules from the cell, is a member of a family of transporters called ABC transporters.</a:t>
            </a:r>
          </a:p>
          <a:p>
            <a:pPr>
              <a:spcBef>
                <a:spcPts val="624"/>
              </a:spcBef>
              <a:spcAft>
                <a:spcPts val="1200"/>
              </a:spcAft>
            </a:pPr>
            <a:r>
              <a:rPr lang="en-US" dirty="0">
                <a:latin typeface="Arial" panose="020B0604020202020204" pitchFamily="34" charset="0"/>
                <a:cs typeface="Arial" panose="020B0604020202020204" pitchFamily="34" charset="0"/>
              </a:rPr>
              <a:t>ABC transporters are characterized by a common domain called the ATP-binding cassette (ABC).</a:t>
            </a:r>
          </a:p>
          <a:p>
            <a:pPr>
              <a:spcBef>
                <a:spcPts val="624"/>
              </a:spcBef>
              <a:spcAft>
                <a:spcPts val="1200"/>
              </a:spcAft>
            </a:pPr>
            <a:r>
              <a:rPr lang="en-US" dirty="0">
                <a:latin typeface="Arial" panose="020B0604020202020204" pitchFamily="34" charset="0"/>
                <a:cs typeface="Arial" panose="020B0604020202020204" pitchFamily="34" charset="0"/>
              </a:rPr>
              <a:t>ABC transporters consist of two ABC domains and two membrane-spanning domains.</a:t>
            </a:r>
          </a:p>
        </p:txBody>
      </p:sp>
    </p:spTree>
    <p:extLst>
      <p:ext uri="{BB962C8B-B14F-4D97-AF65-F5344CB8AC3E}">
        <p14:creationId xmlns:p14="http://schemas.microsoft.com/office/powerpoint/2010/main" val="1033765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Domain </a:t>
            </a:r>
            <a:r>
              <a:rPr lang="en-US" dirty="0" smtClean="0">
                <a:solidFill>
                  <a:srgbClr val="843C0C"/>
                </a:solidFill>
                <a:latin typeface="Arial" panose="020B0604020202020204" pitchFamily="34" charset="0"/>
                <a:cs typeface="Arial" panose="020B0604020202020204" pitchFamily="34" charset="0"/>
              </a:rPr>
              <a:t>Arrangement </a:t>
            </a:r>
            <a:r>
              <a:rPr lang="en-US" dirty="0">
                <a:solidFill>
                  <a:srgbClr val="843C0C"/>
                </a:solidFill>
                <a:latin typeface="Arial" panose="020B0604020202020204" pitchFamily="34" charset="0"/>
                <a:cs typeface="Arial" panose="020B0604020202020204" pitchFamily="34" charset="0"/>
              </a:rPr>
              <a:t>of ABC </a:t>
            </a:r>
            <a:r>
              <a:rPr lang="en-US" dirty="0" smtClean="0">
                <a:solidFill>
                  <a:srgbClr val="843C0C"/>
                </a:solidFill>
                <a:latin typeface="Arial" panose="020B0604020202020204" pitchFamily="34" charset="0"/>
                <a:cs typeface="Arial" panose="020B0604020202020204" pitchFamily="34" charset="0"/>
              </a:rPr>
              <a:t>Transporters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the domain arrangement of A B C transporters in the multidrug resistance protein, abbreviated M D R, and in the bacterial lipid transporter, abbreviated M s b A. Multidrug-resistance protein (M D R) is embedded in the membrane and also shown as a strip, representing the polypeptide sequence, to show the positions of the domains in its sequence.  The protein form is shown as having four domains. The two transmembrane domains, embedded in a membrane, have a gap between them, which forms a channel. Each of the domains is connected to a smaller domain beneath it. The domains beneath the transmembrane domains are the A T P binding cassettes (A B C transporters). The N-terminus is shown on the left transmembrane domain, and the C-terminus is shown on the right A T P binding cassette. The domains are connected in the following order, from the N terminus to the C terminus: the transmembrane domain on the left is connected to the A T P binding cassette below it, which in turn is connected to the transmembrane domain on the right, which is connected to the A T P binding cassette on the right. The sequence of the protein is shown as a one-dimensional strip, with the N-terminus at the left and the C-terminus at the right. The order of the domains along the strip is as follows: membrane-spanning domain, a short chain, A T P binding cassette, a short chain, membrane-spanning domain, a short chain, and A T P binding cassette. M s b A is embedded in the membrane and also shown as a strip, representing the polypeptide sequence, to show the positions of the domains in its sequence. The dimeric protein form has two domains each. The two transmembrane domains, embedded in a membrane, have a gap between them, which forms a channel. Each of the domains is connected to a smaller domain beneath it. The domains beneath the transmembrane domains are the A T P binding cassettes (A B C transporters). The N-terminus is shown on the left of each transmembrane domain, and the C-terminus is shown on the left of each A T P binding cassette. The sequence of the protein is shown as a one-dimensional strip, with the N-terminus at the left, and the C-terminus at the right. The order of the domains along the strip shows a membrane-spanning domain, followed by a short chain, then an A T P binding cassette.">
            <a:extLst>
              <a:ext uri="{FF2B5EF4-FFF2-40B4-BE49-F238E27FC236}">
                <a16:creationId xmlns="" xmlns:a16="http://schemas.microsoft.com/office/drawing/2014/main" id="{8951DB84-259B-40C8-BB35-C21CF21A2B1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32694" y="1568284"/>
            <a:ext cx="3672411" cy="5072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0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ABC </a:t>
            </a:r>
            <a:r>
              <a:rPr lang="en-US" dirty="0" smtClean="0">
                <a:solidFill>
                  <a:srgbClr val="843C0C"/>
                </a:solidFill>
                <a:latin typeface="Arial" panose="020B0604020202020204" pitchFamily="34" charset="0"/>
                <a:cs typeface="Arial" panose="020B0604020202020204" pitchFamily="34" charset="0"/>
              </a:rPr>
              <a:t>Transporter Structure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the structure of the transporter M s b A in its open and closed forms. M s b A is shown in pipe and plank form, in its open state, and its closed A T P-bound forms from two different angles. The transporter consists of two membrane-spanning domains, shown as vertically long structures, made up of long and short alpha helices. Most of the helices are arranged roughly vertically, in a similar orientation. It contains two A T P binding cassettes, which are smaller domains, one on the bottom of each membrane-spanning domain. The A T P binding cassettes are smaller than the membrane-spanning domains, and contain a number of short alpha helices arranged mostly horizontally, and several beta strands, forming beta sheets. They are shown as being located in the interior of the cell. A chain is highlighted on each A T P-binding cassette, and labeled as the P-loop. The P-loop is connected to a short, horizontal alpha helix. In its open form, the two membrane-spanning domains of M s b A are arranged on either side of each other, angled diagonally so the top of each are in contact with each other, and the bottom, which are connected to the A T P binding cassettes, are splayed apart. The P loops on each A T P binding cassette face inwards, towards each other. In its closed form, in its A T P-bound state, viewed from one angle, the bottom of the two membrane-spanning domains come together, so they appear to become vertical and the A T P binding cassettes come together. An A T P molecule is shown clamped between them. In the closed state, viewed from angle rotated 90 degrees with relation to the first, the top of the membrane-spanning domains appear to splay outwards a little, while the A T P-binding cassettes and the bottom of the membrane-spanning domains remain in contact with each other.">
            <a:extLst>
              <a:ext uri="{FF2B5EF4-FFF2-40B4-BE49-F238E27FC236}">
                <a16:creationId xmlns="" xmlns:a16="http://schemas.microsoft.com/office/drawing/2014/main" id="{78D4C7F1-BF4A-4405-A161-DBE571B592B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81505" y="1868795"/>
            <a:ext cx="8406628" cy="40482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48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23"/>
            <a:ext cx="8229600" cy="1383030"/>
          </a:xfrm>
        </p:spPr>
        <p:txBody>
          <a:bodyPr>
            <a:noAutofit/>
          </a:bodyPr>
          <a:lstStyle/>
          <a:p>
            <a:r>
              <a:rPr lang="en-US" dirty="0">
                <a:solidFill>
                  <a:srgbClr val="843C0C"/>
                </a:solidFill>
                <a:latin typeface="Arial" panose="020B0604020202020204" pitchFamily="34" charset="0"/>
                <a:cs typeface="Arial" panose="020B0604020202020204" pitchFamily="34" charset="0"/>
              </a:rPr>
              <a:t>Multidrug </a:t>
            </a:r>
            <a:r>
              <a:rPr lang="en-US" dirty="0" smtClean="0">
                <a:solidFill>
                  <a:srgbClr val="843C0C"/>
                </a:solidFill>
                <a:latin typeface="Arial" panose="020B0604020202020204" pitchFamily="34" charset="0"/>
                <a:cs typeface="Arial" panose="020B0604020202020204" pitchFamily="34" charset="0"/>
              </a:rPr>
              <a:t>Resistance Highlights </a:t>
            </a:r>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Family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Membrane Pumps </a:t>
            </a:r>
            <a:r>
              <a:rPr lang="en-US" dirty="0">
                <a:solidFill>
                  <a:srgbClr val="843C0C"/>
                </a:solidFill>
                <a:latin typeface="Arial" panose="020B0604020202020204" pitchFamily="34" charset="0"/>
                <a:cs typeface="Arial" panose="020B0604020202020204" pitchFamily="34" charset="0"/>
              </a:rPr>
              <a:t>with ATP-binding </a:t>
            </a:r>
            <a:r>
              <a:rPr lang="en-US" dirty="0" smtClean="0">
                <a:solidFill>
                  <a:srgbClr val="843C0C"/>
                </a:solidFill>
                <a:latin typeface="Arial" panose="020B0604020202020204" pitchFamily="34" charset="0"/>
                <a:cs typeface="Arial" panose="020B0604020202020204" pitchFamily="34" charset="0"/>
              </a:rPr>
              <a:t>Cassette Domains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2/2</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57200" y="1600200"/>
            <a:ext cx="8229600" cy="4839511"/>
          </a:xfrm>
        </p:spPr>
        <p:txBody>
          <a:bodyPr>
            <a:noAutofit/>
          </a:bodyPr>
          <a:lstStyle/>
          <a:p>
            <a:pPr>
              <a:spcBef>
                <a:spcPts val="624"/>
              </a:spcBef>
              <a:spcAft>
                <a:spcPts val="600"/>
              </a:spcAft>
            </a:pPr>
            <a:r>
              <a:rPr lang="en-US" dirty="0">
                <a:latin typeface="Arial" panose="020B0604020202020204" pitchFamily="34" charset="0"/>
                <a:cs typeface="Arial" panose="020B0604020202020204" pitchFamily="34" charset="0"/>
              </a:rPr>
              <a:t>The reaction cycle consists of the following steps:</a:t>
            </a:r>
          </a:p>
          <a:p>
            <a:pPr marL="1028700" lvl="1">
              <a:spcBef>
                <a:spcPts val="624"/>
              </a:spcBef>
              <a:spcAft>
                <a:spcPts val="600"/>
              </a:spcAft>
              <a:buFont typeface="+mj-lt"/>
              <a:buAutoNum type="arabicPeriod"/>
            </a:pPr>
            <a:r>
              <a:rPr lang="en-US" sz="2400" dirty="0">
                <a:latin typeface="Arial" panose="020B0604020202020204" pitchFamily="34" charset="0"/>
                <a:cs typeface="Arial" panose="020B0604020202020204" pitchFamily="34" charset="0"/>
              </a:rPr>
              <a:t>The channel is open to the cytoplasm.</a:t>
            </a:r>
          </a:p>
          <a:p>
            <a:pPr marL="1028700" lvl="1">
              <a:spcBef>
                <a:spcPts val="624"/>
              </a:spcBef>
              <a:spcAft>
                <a:spcPts val="600"/>
              </a:spcAft>
              <a:buFont typeface="+mj-lt"/>
              <a:buAutoNum type="arabicPeriod"/>
            </a:pPr>
            <a:r>
              <a:rPr lang="en-US" sz="2400" dirty="0">
                <a:latin typeface="Arial" panose="020B0604020202020204" pitchFamily="34" charset="0"/>
                <a:cs typeface="Arial" panose="020B0604020202020204" pitchFamily="34" charset="0"/>
              </a:rPr>
              <a:t>Substrates bind, causing conformational changes in the ABC domain.</a:t>
            </a:r>
          </a:p>
          <a:p>
            <a:pPr marL="1028700" lvl="1">
              <a:spcBef>
                <a:spcPts val="624"/>
              </a:spcBef>
              <a:spcAft>
                <a:spcPts val="600"/>
              </a:spcAft>
              <a:buFont typeface="+mj-lt"/>
              <a:buAutoNum type="arabicPeriod"/>
            </a:pPr>
            <a:r>
              <a:rPr lang="en-US" sz="2400" dirty="0">
                <a:latin typeface="Arial" panose="020B0604020202020204" pitchFamily="34" charset="0"/>
                <a:cs typeface="Arial" panose="020B0604020202020204" pitchFamily="34" charset="0"/>
              </a:rPr>
              <a:t>ATP binds to the ABC domains, causing more structural changes that orient the substrate so that it is facing the outside of the cell.</a:t>
            </a:r>
          </a:p>
          <a:p>
            <a:pPr marL="1028700" lvl="1">
              <a:spcBef>
                <a:spcPts val="624"/>
              </a:spcBef>
              <a:spcAft>
                <a:spcPts val="600"/>
              </a:spcAft>
              <a:buFont typeface="+mj-lt"/>
              <a:buAutoNum type="arabicPeriod"/>
            </a:pPr>
            <a:r>
              <a:rPr lang="en-US" sz="2400" dirty="0">
                <a:latin typeface="Arial" panose="020B0604020202020204" pitchFamily="34" charset="0"/>
                <a:cs typeface="Arial" panose="020B0604020202020204" pitchFamily="34" charset="0"/>
              </a:rPr>
              <a:t>The outward facing conformation of the transporter has reduced affinity for the substrate, allowing its release.</a:t>
            </a:r>
          </a:p>
          <a:p>
            <a:pPr marL="1028700" lvl="1">
              <a:spcBef>
                <a:spcPts val="624"/>
              </a:spcBef>
              <a:spcAft>
                <a:spcPts val="600"/>
              </a:spcAft>
              <a:buFont typeface="+mj-lt"/>
              <a:buAutoNum type="arabicPeriod"/>
            </a:pPr>
            <a:r>
              <a:rPr lang="en-US" sz="2400" dirty="0">
                <a:latin typeface="Arial" panose="020B0604020202020204" pitchFamily="34" charset="0"/>
                <a:cs typeface="Arial" panose="020B0604020202020204" pitchFamily="34" charset="0"/>
              </a:rPr>
              <a:t>ATP hydrolysis occurs, resetting the transporter to the initial state.</a:t>
            </a:r>
          </a:p>
        </p:txBody>
      </p:sp>
    </p:spTree>
    <p:extLst>
      <p:ext uri="{BB962C8B-B14F-4D97-AF65-F5344CB8AC3E}">
        <p14:creationId xmlns:p14="http://schemas.microsoft.com/office/powerpoint/2010/main" val="1237685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ABC </a:t>
            </a:r>
            <a:r>
              <a:rPr lang="en-US" dirty="0" smtClean="0">
                <a:solidFill>
                  <a:srgbClr val="843C0C"/>
                </a:solidFill>
                <a:latin typeface="Arial" panose="020B0604020202020204" pitchFamily="34" charset="0"/>
                <a:cs typeface="Arial" panose="020B0604020202020204" pitchFamily="34" charset="0"/>
              </a:rPr>
              <a:t>Transporter Mechanism</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A B C transporter mechanism in five steps. The A B C transporter is shown as a protein with two, long, vertical transmembrane domains embedded in a membrane, each with a smaller A T P binding domain attached to the bottom of it side of the membrane labeled cell interior. In step one, the top of the transmembrane domains are angled towards each other so that they touch and the bottom of the domains, with the A T P binding cassettes are slightly splayed outwards. This means that there is an opening on the cell interior side of the transporter, but the transporter is closed at the cell exterior. In step two, a substrate from the cell interior is shown binding between the two transmembrane domains, bringing the bottom ends of the transmembrane proteins, and the two A T P binding cassettes, closer together. In step three, two molecules of A T P bind to the A T P binding cassettes, bringing them closer together, and causing the top of the transporter proteins to open and splay outwards. In step four, the substrate molecule is released to the exterior, which is possible due to the opening of the transporter at the top. In the final step, step five, the A T P is hydrolyzed to A D P and leaves the binding site at the A T P binding cassette. Two molecules of water are required to hydrolyze two molecules of A T P and two molecules of inorganic phosphate are produced. The molecule returns to its original configuration, with the top of the transmembrane domains angled inwards, and the bottom splayed outwards.">
            <a:extLst>
              <a:ext uri="{FF2B5EF4-FFF2-40B4-BE49-F238E27FC236}">
                <a16:creationId xmlns="" xmlns:a16="http://schemas.microsoft.com/office/drawing/2014/main" id="{5756A595-D378-4BBD-8F5F-16F3B431DDC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50648" y="1736956"/>
            <a:ext cx="6977296" cy="483970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1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05644"/>
            <a:ext cx="9144000" cy="1143000"/>
          </a:xfrm>
        </p:spPr>
        <p:txBody>
          <a:bodyPr>
            <a:noAutofit/>
          </a:bodyPr>
          <a:lstStyle/>
          <a:p>
            <a:r>
              <a:rPr lang="en-US" sz="3200" dirty="0" smtClean="0">
                <a:solidFill>
                  <a:srgbClr val="843C0C"/>
                </a:solidFill>
                <a:latin typeface="Arial" panose="020B0604020202020204" pitchFamily="34" charset="0"/>
                <a:cs typeface="Arial" panose="020B0604020202020204" pitchFamily="34" charset="0"/>
              </a:rPr>
              <a:t>Section 13.3 </a:t>
            </a:r>
            <a:r>
              <a:rPr lang="en-US" sz="3200" dirty="0">
                <a:solidFill>
                  <a:srgbClr val="843C0C"/>
                </a:solidFill>
                <a:latin typeface="Arial" panose="020B0604020202020204" pitchFamily="34" charset="0"/>
                <a:cs typeface="Arial" panose="020B0604020202020204" pitchFamily="34" charset="0"/>
              </a:rPr>
              <a:t>Lactose Permease Is an Archetype of Secondary Transporters That Use One Concentration Gradient to Power the Formation of Another</a:t>
            </a:r>
          </a:p>
        </p:txBody>
      </p:sp>
      <p:sp>
        <p:nvSpPr>
          <p:cNvPr id="4" name="Content Placeholder 3"/>
          <p:cNvSpPr>
            <a:spLocks noGrp="1"/>
          </p:cNvSpPr>
          <p:nvPr>
            <p:ph idx="1"/>
          </p:nvPr>
        </p:nvSpPr>
        <p:spPr>
          <a:xfrm>
            <a:off x="457200" y="2062213"/>
            <a:ext cx="8229600" cy="4434840"/>
          </a:xfrm>
        </p:spPr>
        <p:txBody>
          <a:bodyPr>
            <a:normAutofit/>
          </a:bodyPr>
          <a:lstStyle/>
          <a:p>
            <a:pPr>
              <a:spcBef>
                <a:spcPts val="624"/>
              </a:spcBef>
              <a:spcAft>
                <a:spcPts val="600"/>
              </a:spcAft>
            </a:pPr>
            <a:r>
              <a:rPr lang="en-US" sz="2200" i="1" dirty="0">
                <a:latin typeface="Arial" panose="020B0604020202020204" pitchFamily="34" charset="0"/>
                <a:cs typeface="Arial" panose="020B0604020202020204" pitchFamily="34" charset="0"/>
              </a:rPr>
              <a:t>Secondary transporters </a:t>
            </a:r>
            <a:r>
              <a:rPr lang="en-US" sz="2200" dirty="0">
                <a:latin typeface="Arial" panose="020B0604020202020204" pitchFamily="34" charset="0"/>
                <a:cs typeface="Arial" panose="020B0604020202020204" pitchFamily="34" charset="0"/>
              </a:rPr>
              <a:t>or </a:t>
            </a:r>
            <a:r>
              <a:rPr lang="en-US" sz="2200" i="1" dirty="0">
                <a:latin typeface="Arial" panose="020B0604020202020204" pitchFamily="34" charset="0"/>
                <a:cs typeface="Arial" panose="020B0604020202020204" pitchFamily="34" charset="0"/>
              </a:rPr>
              <a:t>cotransporters</a:t>
            </a:r>
            <a:r>
              <a:rPr lang="en-US" sz="2200" dirty="0">
                <a:latin typeface="Arial" panose="020B0604020202020204" pitchFamily="34" charset="0"/>
                <a:cs typeface="Arial" panose="020B0604020202020204" pitchFamily="34" charset="0"/>
              </a:rPr>
              <a:t> use the energy of one gradient to power the formation of another.</a:t>
            </a:r>
          </a:p>
          <a:p>
            <a:pPr>
              <a:spcBef>
                <a:spcPts val="624"/>
              </a:spcBef>
              <a:spcAft>
                <a:spcPts val="600"/>
              </a:spcAft>
            </a:pPr>
            <a:r>
              <a:rPr lang="en-US" sz="2200" i="1" dirty="0">
                <a:latin typeface="Arial" panose="020B0604020202020204" pitchFamily="34" charset="0"/>
                <a:cs typeface="Arial" panose="020B0604020202020204" pitchFamily="34" charset="0"/>
              </a:rPr>
              <a:t>Symporters</a:t>
            </a:r>
            <a:r>
              <a:rPr lang="en-US" sz="2200" dirty="0">
                <a:latin typeface="Arial" panose="020B0604020202020204" pitchFamily="34" charset="0"/>
                <a:cs typeface="Arial" panose="020B0604020202020204" pitchFamily="34" charset="0"/>
              </a:rPr>
              <a:t> power the transport of a molecule against its concentration gradient by coupling the movement of that of another molecule down its concentration gradient, with both molecules moving in the same direction.</a:t>
            </a:r>
          </a:p>
          <a:p>
            <a:pPr>
              <a:spcBef>
                <a:spcPts val="624"/>
              </a:spcBef>
              <a:spcAft>
                <a:spcPts val="600"/>
              </a:spcAft>
            </a:pPr>
            <a:r>
              <a:rPr lang="en-US" sz="2200" i="1" dirty="0">
                <a:latin typeface="Arial" panose="020B0604020202020204" pitchFamily="34" charset="0"/>
                <a:cs typeface="Arial" panose="020B0604020202020204" pitchFamily="34" charset="0"/>
              </a:rPr>
              <a:t>Antiporters</a:t>
            </a:r>
            <a:r>
              <a:rPr lang="en-US" sz="2200" dirty="0">
                <a:latin typeface="Arial" panose="020B0604020202020204" pitchFamily="34" charset="0"/>
                <a:cs typeface="Arial" panose="020B0604020202020204" pitchFamily="34" charset="0"/>
              </a:rPr>
              <a:t> also use one concentration gradient to power the formation of another, but the molecules move in opposite directions.</a:t>
            </a:r>
          </a:p>
          <a:p>
            <a:pPr>
              <a:spcBef>
                <a:spcPts val="624"/>
              </a:spcBef>
              <a:spcAft>
                <a:spcPts val="600"/>
              </a:spcAft>
            </a:pPr>
            <a:r>
              <a:rPr lang="en-US" sz="2200" i="1" dirty="0">
                <a:latin typeface="Arial" panose="020B0604020202020204" pitchFamily="34" charset="0"/>
                <a:cs typeface="Arial" panose="020B0604020202020204" pitchFamily="34" charset="0"/>
              </a:rPr>
              <a:t>Uniporters</a:t>
            </a:r>
            <a:r>
              <a:rPr lang="en-US" sz="2200" dirty="0">
                <a:latin typeface="Arial" panose="020B0604020202020204" pitchFamily="34" charset="0"/>
                <a:cs typeface="Arial" panose="020B0604020202020204" pitchFamily="34" charset="0"/>
              </a:rPr>
              <a:t> transport a molecule in either direction, depending on the concentration difference across the membrane.</a:t>
            </a:r>
          </a:p>
        </p:txBody>
      </p:sp>
    </p:spTree>
    <p:extLst>
      <p:ext uri="{BB962C8B-B14F-4D97-AF65-F5344CB8AC3E}">
        <p14:creationId xmlns:p14="http://schemas.microsoft.com/office/powerpoint/2010/main" val="1900924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Antiporters, </a:t>
            </a:r>
            <a:r>
              <a:rPr lang="en-US" dirty="0" smtClean="0">
                <a:solidFill>
                  <a:srgbClr val="843C0C"/>
                </a:solidFill>
                <a:latin typeface="Arial" panose="020B0604020202020204" pitchFamily="34" charset="0"/>
                <a:cs typeface="Arial" panose="020B0604020202020204" pitchFamily="34" charset="0"/>
              </a:rPr>
              <a:t>Symporters</a:t>
            </a:r>
            <a:r>
              <a:rPr lang="en-US" dirty="0">
                <a:solidFill>
                  <a:srgbClr val="843C0C"/>
                </a:solidFill>
                <a:latin typeface="Arial" panose="020B0604020202020204" pitchFamily="34" charset="0"/>
                <a:cs typeface="Arial" panose="020B0604020202020204" pitchFamily="34" charset="0"/>
              </a:rPr>
              <a:t>, and </a:t>
            </a:r>
            <a:r>
              <a:rPr lang="en-US" dirty="0" smtClean="0">
                <a:solidFill>
                  <a:srgbClr val="843C0C"/>
                </a:solidFill>
                <a:latin typeface="Arial" panose="020B0604020202020204" pitchFamily="34" charset="0"/>
                <a:cs typeface="Arial" panose="020B0604020202020204" pitchFamily="34" charset="0"/>
              </a:rPr>
              <a:t>Uniporters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Schematic diagrams of an antiporter, a symporter, and a uniporter are shown. There are three figures that all show a protein embedded in a cell membrane with arrows showing the directions of substrate movement. The first figure is labeled antiporter. Substrate A is shown moving into the cell from the outside and substrate B is shown moving outside of the cell from the inside. The second figure is labeled as symporter. Substrates A and B are shown moving into the cell from the outside. The third figure is labeled A uniporter. It has a single double-headed arrow indicating that substrate A moves into the cell from the outside and also outside the cell from the inside.">
            <a:extLst>
              <a:ext uri="{FF2B5EF4-FFF2-40B4-BE49-F238E27FC236}">
                <a16:creationId xmlns="" xmlns:a16="http://schemas.microsoft.com/office/drawing/2014/main" id="{50D67489-1DF7-4DED-803D-74C08C510C4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82742" y="2285598"/>
            <a:ext cx="8113105" cy="311985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50533"/>
            <a:ext cx="905256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Lactose </a:t>
            </a:r>
            <a:r>
              <a:rPr lang="en-US" dirty="0">
                <a:solidFill>
                  <a:srgbClr val="843C0C"/>
                </a:solidFill>
                <a:latin typeface="Arial" panose="020B0604020202020204" pitchFamily="34" charset="0"/>
                <a:cs typeface="Arial" panose="020B0604020202020204" pitchFamily="34" charset="0"/>
              </a:rPr>
              <a:t>P</a:t>
            </a:r>
            <a:r>
              <a:rPr lang="en-US" dirty="0" smtClean="0">
                <a:solidFill>
                  <a:srgbClr val="843C0C"/>
                </a:solidFill>
                <a:latin typeface="Arial" panose="020B0604020202020204" pitchFamily="34" charset="0"/>
                <a:cs typeface="Arial" panose="020B0604020202020204" pitchFamily="34" charset="0"/>
              </a:rPr>
              <a:t>ermease Mechanism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1/2</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57200" y="1032310"/>
            <a:ext cx="8229600" cy="4965586"/>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The lactose permease from </a:t>
            </a:r>
            <a:r>
              <a:rPr lang="en-US" i="1" dirty="0">
                <a:latin typeface="Arial" panose="020B0604020202020204" pitchFamily="34" charset="0"/>
                <a:cs typeface="Arial" panose="020B0604020202020204" pitchFamily="34" charset="0"/>
              </a:rPr>
              <a:t>E. coli </a:t>
            </a:r>
            <a:r>
              <a:rPr lang="en-US" dirty="0">
                <a:latin typeface="Arial" panose="020B0604020202020204" pitchFamily="34" charset="0"/>
                <a:cs typeface="Arial" panose="020B0604020202020204" pitchFamily="34" charset="0"/>
              </a:rPr>
              <a:t>is a </a:t>
            </a:r>
            <a:r>
              <a:rPr lang="en-US" i="1" dirty="0">
                <a:latin typeface="Arial" panose="020B0604020202020204" pitchFamily="34" charset="0"/>
                <a:cs typeface="Arial" panose="020B0604020202020204" pitchFamily="34" charset="0"/>
              </a:rPr>
              <a:t>symporter</a:t>
            </a:r>
            <a:r>
              <a:rPr lang="en-US" dirty="0">
                <a:latin typeface="Arial" panose="020B0604020202020204" pitchFamily="34" charset="0"/>
                <a:cs typeface="Arial" panose="020B0604020202020204" pitchFamily="34" charset="0"/>
              </a:rPr>
              <a:t> that uses an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gradient to power the entry of lactose into the cell.</a:t>
            </a:r>
          </a:p>
          <a:p>
            <a:pPr>
              <a:spcBef>
                <a:spcPts val="624"/>
              </a:spcBef>
              <a:spcAft>
                <a:spcPts val="1200"/>
              </a:spcAft>
            </a:pPr>
            <a:r>
              <a:rPr lang="en-US" dirty="0">
                <a:latin typeface="Arial" panose="020B0604020202020204" pitchFamily="34" charset="0"/>
                <a:cs typeface="Arial" panose="020B0604020202020204" pitchFamily="34" charset="0"/>
              </a:rPr>
              <a:t>The transport cycle consist of six steps:</a:t>
            </a:r>
          </a:p>
          <a:p>
            <a:pPr lvl="1">
              <a:spcBef>
                <a:spcPts val="624"/>
              </a:spcBef>
              <a:spcAft>
                <a:spcPts val="1200"/>
              </a:spcAft>
              <a:buFont typeface="+mj-lt"/>
              <a:buAutoNum type="arabicPeriod"/>
            </a:pPr>
            <a:r>
              <a:rPr lang="en-US" sz="2400" dirty="0">
                <a:latin typeface="Arial" panose="020B0604020202020204" pitchFamily="34" charset="0"/>
                <a:cs typeface="Arial" panose="020B0604020202020204" pitchFamily="34" charset="0"/>
              </a:rPr>
              <a:t>The cycle begins with the lactose-binding pocket facing the outside of the cell.</a:t>
            </a:r>
          </a:p>
          <a:p>
            <a:pPr lvl="1">
              <a:spcBef>
                <a:spcPts val="624"/>
              </a:spcBef>
              <a:spcAft>
                <a:spcPts val="1200"/>
              </a:spcAft>
              <a:buFont typeface="+mj-lt"/>
              <a:buAutoNum type="arabicPeriod"/>
            </a:pPr>
            <a:r>
              <a:rPr lang="en-US" sz="2400" dirty="0">
                <a:latin typeface="Arial" panose="020B0604020202020204" pitchFamily="34" charset="0"/>
                <a:cs typeface="Arial" panose="020B0604020202020204" pitchFamily="34" charset="0"/>
              </a:rPr>
              <a:t>A proton binds, followed by lactose binding.</a:t>
            </a:r>
          </a:p>
          <a:p>
            <a:pPr lvl="1">
              <a:spcBef>
                <a:spcPts val="624"/>
              </a:spcBef>
              <a:spcAft>
                <a:spcPts val="1200"/>
              </a:spcAft>
              <a:buFont typeface="+mj-lt"/>
              <a:buAutoNum type="arabicPeriod"/>
            </a:pPr>
            <a:r>
              <a:rPr lang="en-US" sz="2400" dirty="0">
                <a:latin typeface="Arial" panose="020B0604020202020204" pitchFamily="34" charset="0"/>
                <a:cs typeface="Arial" panose="020B0604020202020204" pitchFamily="34" charset="0"/>
              </a:rPr>
              <a:t>The permease everts.</a:t>
            </a:r>
          </a:p>
          <a:p>
            <a:pPr lvl="1">
              <a:spcBef>
                <a:spcPts val="624"/>
              </a:spcBef>
              <a:spcAft>
                <a:spcPts val="1200"/>
              </a:spcAft>
              <a:buFont typeface="+mj-lt"/>
              <a:buAutoNum type="arabicPeriod"/>
            </a:pPr>
            <a:r>
              <a:rPr lang="en-US" sz="2400" dirty="0">
                <a:latin typeface="Arial" panose="020B0604020202020204" pitchFamily="34" charset="0"/>
                <a:cs typeface="Arial" panose="020B0604020202020204" pitchFamily="34" charset="0"/>
              </a:rPr>
              <a:t>Lactose leaves the permease and enters the cell.</a:t>
            </a:r>
          </a:p>
          <a:p>
            <a:pPr lvl="1">
              <a:spcBef>
                <a:spcPts val="624"/>
              </a:spcBef>
              <a:spcAft>
                <a:spcPts val="1200"/>
              </a:spcAft>
              <a:buFont typeface="+mj-lt"/>
              <a:buAutoNum type="arabicPeriod"/>
            </a:pPr>
            <a:r>
              <a:rPr lang="en-US" sz="2400" dirty="0">
                <a:latin typeface="Arial" panose="020B0604020202020204" pitchFamily="34" charset="0"/>
                <a:cs typeface="Arial" panose="020B0604020202020204" pitchFamily="34" charset="0"/>
              </a:rPr>
              <a:t>A proton leaves the permease, entering the cell.</a:t>
            </a:r>
          </a:p>
          <a:p>
            <a:pPr lvl="1">
              <a:spcBef>
                <a:spcPts val="624"/>
              </a:spcBef>
              <a:spcAft>
                <a:spcPts val="1200"/>
              </a:spcAft>
              <a:buFont typeface="+mj-lt"/>
              <a:buAutoNum type="arabicPeriod"/>
            </a:pPr>
            <a:r>
              <a:rPr lang="en-US" sz="2400" dirty="0">
                <a:latin typeface="Arial" panose="020B0604020202020204" pitchFamily="34" charset="0"/>
                <a:cs typeface="Arial" panose="020B0604020202020204" pitchFamily="34" charset="0"/>
              </a:rPr>
              <a:t>The permease everts to complete the cycle.</a:t>
            </a:r>
          </a:p>
        </p:txBody>
      </p:sp>
    </p:spTree>
    <p:extLst>
      <p:ext uri="{BB962C8B-B14F-4D97-AF65-F5344CB8AC3E}">
        <p14:creationId xmlns:p14="http://schemas.microsoft.com/office/powerpoint/2010/main" val="192301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 of </a:t>
            </a:r>
            <a:r>
              <a:rPr lang="en-US" dirty="0" smtClean="0">
                <a:solidFill>
                  <a:srgbClr val="843C0C"/>
                </a:solidFill>
                <a:latin typeface="Arial" panose="020B0604020202020204" pitchFamily="34" charset="0"/>
                <a:cs typeface="Arial" panose="020B0604020202020204" pitchFamily="34" charset="0"/>
              </a:rPr>
              <a:t>Lactose Permease </a:t>
            </a:r>
            <a:r>
              <a:rPr lang="en-US" dirty="0">
                <a:solidFill>
                  <a:srgbClr val="843C0C"/>
                </a:solidFill>
                <a:latin typeface="Arial" panose="020B0604020202020204" pitchFamily="34" charset="0"/>
                <a:cs typeface="Arial" panose="020B0604020202020204" pitchFamily="34" charset="0"/>
              </a:rPr>
              <a:t>with a </a:t>
            </a:r>
            <a:r>
              <a:rPr lang="en-US" dirty="0" smtClean="0">
                <a:solidFill>
                  <a:srgbClr val="843C0C"/>
                </a:solidFill>
                <a:latin typeface="Arial" panose="020B0604020202020204" pitchFamily="34" charset="0"/>
                <a:cs typeface="Arial" panose="020B0604020202020204" pitchFamily="34" charset="0"/>
              </a:rPr>
              <a:t>Bound Lactose Analog</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the structure of lactose permease with a lactose analog embedded in it from a top view and a side view. In the first part of the illustration showing the top view, lactose permease is shown in pipe and plank form in a vertical manner. Lactose analog is shown in a space filling model at the center surrounded by alpha helices. Two horizontal lines are drawn near the top and bottom of the structure that are labeled as periplasm (extracellular) and cytoplasm (intracellular), respectively. In the second part of the illustration, showing the bottom view, lactose permease is shown in pipe and plank form with lactose analog, shown as in space filling form, visible at the center.">
            <a:extLst>
              <a:ext uri="{FF2B5EF4-FFF2-40B4-BE49-F238E27FC236}">
                <a16:creationId xmlns="" xmlns:a16="http://schemas.microsoft.com/office/drawing/2014/main" id="{0BE7B5ED-846B-411A-8FB0-D751B1375A1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999" y="2052326"/>
            <a:ext cx="8194236" cy="385874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76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2518" y="274638"/>
            <a:ext cx="8478965"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Lactose </a:t>
            </a:r>
            <a:r>
              <a:rPr lang="en-US" dirty="0" smtClean="0">
                <a:solidFill>
                  <a:srgbClr val="843C0C"/>
                </a:solidFill>
                <a:latin typeface="Arial" panose="020B0604020202020204" pitchFamily="34" charset="0"/>
                <a:cs typeface="Arial" panose="020B0604020202020204" pitchFamily="34" charset="0"/>
              </a:rPr>
              <a:t>Permease Mechanism </a:t>
            </a:r>
            <a:r>
              <a:rPr lang="en-US" dirty="0">
                <a:solidFill>
                  <a:srgbClr val="843C0C"/>
                </a:solidFill>
              </a:rPr>
              <a:t>(</a:t>
            </a:r>
            <a:r>
              <a:rPr lang="en-US" dirty="0" smtClean="0">
                <a:solidFill>
                  <a:srgbClr val="843C0C"/>
                </a:solidFill>
              </a:rPr>
              <a:t>2/2</a:t>
            </a:r>
            <a:r>
              <a:rPr lang="en-US" dirty="0">
                <a:solidFill>
                  <a:srgbClr val="843C0C"/>
                </a:solidFill>
              </a:rPr>
              <a:t>)</a:t>
            </a:r>
          </a:p>
        </p:txBody>
      </p:sp>
      <p:pic>
        <p:nvPicPr>
          <p:cNvPr id="11" name="Picture 2" descr="A schematic diagram shows the lactose permease mechanism in six steps.&#10;  Lactose permease is shown as a protein with two halves arranged next to each other and embedded in a membrane. They are connected by a short chain between the bottom of the two halves. In the first figure, the bottoms of the two halves, on the inside of the cell, are angled towards each other and the top part are splayed apart so that it is open to the outside of the cell but closed to the inside of the cell. On the surface of each half that faces the other half, there is a small groove, so the two small grooves face each other. The C terminus is located within the groove in the right-hand half of the protein and its C O O minus group is shown. In step one, a proton from outside the cell binds with the negatively-charged C terminus of the cell, which is shown as having a C O O H group after the binding of the proton. In step two, a lactose molecule is shown binding between the two halves of the protein, fitting into the groove in each. In step three, eversion takes place, so the top of the halves move towards each other, and the bottom splay apart, opening the protein on the inside of the cell and closing it on the outside of the cell. In step four, the lactose molecule is released to the inside of the cell. In step five, the proton is released from the C-terminus, to the inside of the cell. In step six, eversion takes place again, returning the protein to its original conformation.">
            <a:extLst>
              <a:ext uri="{FF2B5EF4-FFF2-40B4-BE49-F238E27FC236}">
                <a16:creationId xmlns="" xmlns:a16="http://schemas.microsoft.com/office/drawing/2014/main" id="{94FC0D64-2049-46CC-B2D5-E50BA54C3F9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7098" y="1829598"/>
            <a:ext cx="7829295" cy="457657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38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Ch.13 Learning Objectives</a:t>
            </a:r>
          </a:p>
        </p:txBody>
      </p:sp>
      <p:sp>
        <p:nvSpPr>
          <p:cNvPr id="4" name="Content Placeholder 3"/>
          <p:cNvSpPr>
            <a:spLocks noGrp="1"/>
          </p:cNvSpPr>
          <p:nvPr>
            <p:ph idx="1"/>
          </p:nvPr>
        </p:nvSpPr>
        <p:spPr>
          <a:xfrm>
            <a:off x="457200" y="1600200"/>
            <a:ext cx="8229600" cy="5109890"/>
          </a:xfrm>
        </p:spPr>
        <p:txBody>
          <a:bodyPr>
            <a:normAutofit/>
          </a:bodyPr>
          <a:lstStyle/>
          <a:p>
            <a:pPr marL="0" indent="0">
              <a:spcBef>
                <a:spcPts val="624"/>
              </a:spcBef>
              <a:spcAft>
                <a:spcPts val="1200"/>
              </a:spcAft>
              <a:buNone/>
            </a:pPr>
            <a:r>
              <a:rPr lang="en-US" sz="2200" i="1" dirty="0">
                <a:latin typeface="Arial" panose="020B0604020202020204" pitchFamily="34" charset="0"/>
                <a:cs typeface="Arial" panose="020B0604020202020204" pitchFamily="34" charset="0"/>
              </a:rPr>
              <a:t>By the end of this chapter, you should be able to:</a:t>
            </a:r>
            <a:endParaRPr lang="en-US" sz="2200" dirty="0">
              <a:latin typeface="Arial" panose="020B0604020202020204" pitchFamily="34" charset="0"/>
              <a:cs typeface="Arial" panose="020B0604020202020204" pitchFamily="34" charset="0"/>
            </a:endParaRPr>
          </a:p>
          <a:p>
            <a:pPr marL="457200" indent="-457200">
              <a:buFont typeface="+mj-lt"/>
              <a:buAutoNum type="arabicPeriod"/>
            </a:pPr>
            <a:r>
              <a:rPr lang="en-US" sz="2200" b="1" dirty="0">
                <a:latin typeface="Arial" panose="020B0604020202020204" pitchFamily="34" charset="0"/>
                <a:cs typeface="Arial" panose="020B0604020202020204" pitchFamily="34" charset="0"/>
              </a:rPr>
              <a:t>Distinguish between passive and active transport. </a:t>
            </a:r>
          </a:p>
          <a:p>
            <a:pPr marL="457200" indent="-457200">
              <a:buFont typeface="+mj-lt"/>
              <a:buAutoNum type="arabicPeriod"/>
            </a:pPr>
            <a:r>
              <a:rPr lang="en-US" sz="2200" b="1" dirty="0">
                <a:latin typeface="Arial" panose="020B0604020202020204" pitchFamily="34" charset="0"/>
                <a:cs typeface="Arial" panose="020B0604020202020204" pitchFamily="34" charset="0"/>
              </a:rPr>
              <a:t>Calculate the free energy stored in a concentration or electrochemical gradient. </a:t>
            </a:r>
          </a:p>
          <a:p>
            <a:pPr marL="457200" indent="-457200">
              <a:buFont typeface="+mj-lt"/>
              <a:buAutoNum type="arabicPeriod"/>
            </a:pPr>
            <a:r>
              <a:rPr lang="en-US" sz="2200" b="1" dirty="0">
                <a:latin typeface="Arial" panose="020B0604020202020204" pitchFamily="34" charset="0"/>
                <a:cs typeface="Arial" panose="020B0604020202020204" pitchFamily="34" charset="0"/>
              </a:rPr>
              <a:t>Define primary and secondary active transport. </a:t>
            </a:r>
          </a:p>
          <a:p>
            <a:pPr marL="457200" indent="-457200">
              <a:buFont typeface="+mj-lt"/>
              <a:buAutoNum type="arabicPeriod"/>
            </a:pPr>
            <a:r>
              <a:rPr lang="en-US" sz="2200" b="1" dirty="0">
                <a:latin typeface="Arial" panose="020B0604020202020204" pitchFamily="34" charset="0"/>
                <a:cs typeface="Arial" panose="020B0604020202020204" pitchFamily="34" charset="0"/>
              </a:rPr>
              <a:t>Compare the mechanisms of the P-type ATPase pump and the ABC transporter pump. </a:t>
            </a:r>
          </a:p>
          <a:p>
            <a:pPr marL="457200" indent="-457200">
              <a:buFont typeface="+mj-lt"/>
              <a:buAutoNum type="arabicPeriod"/>
            </a:pPr>
            <a:r>
              <a:rPr lang="en-US" sz="2200" b="1" dirty="0">
                <a:latin typeface="Arial" panose="020B0604020202020204" pitchFamily="34" charset="0"/>
                <a:cs typeface="Arial" panose="020B0604020202020204" pitchFamily="34" charset="0"/>
              </a:rPr>
              <a:t>Explain how channels are able to rapidly move ions across membranes, and how they achieve ion selectivity. </a:t>
            </a:r>
          </a:p>
          <a:p>
            <a:pPr marL="457200" indent="-457200">
              <a:buFont typeface="+mj-lt"/>
              <a:buAutoNum type="arabicPeriod"/>
            </a:pPr>
            <a:r>
              <a:rPr lang="en-US" sz="2200" b="1" dirty="0">
                <a:latin typeface="Arial" panose="020B0604020202020204" pitchFamily="34" charset="0"/>
                <a:cs typeface="Arial" panose="020B0604020202020204" pitchFamily="34" charset="0"/>
              </a:rPr>
              <a:t>Describe two mechanisms by which ion channels are gated. </a:t>
            </a:r>
          </a:p>
          <a:p>
            <a:pPr marL="457200" indent="-457200">
              <a:buFont typeface="+mj-lt"/>
              <a:buAutoNum type="arabicPeriod"/>
            </a:pPr>
            <a:r>
              <a:rPr lang="en-US" sz="2200" b="1" dirty="0">
                <a:latin typeface="Arial" panose="020B0604020202020204" pitchFamily="34" charset="0"/>
                <a:cs typeface="Arial" panose="020B0604020202020204" pitchFamily="34" charset="0"/>
              </a:rPr>
              <a:t>Explain the steps that lead to the formation of an action potential. </a:t>
            </a:r>
          </a:p>
        </p:txBody>
      </p:sp>
    </p:spTree>
    <p:extLst>
      <p:ext uri="{BB962C8B-B14F-4D97-AF65-F5344CB8AC3E}">
        <p14:creationId xmlns:p14="http://schemas.microsoft.com/office/powerpoint/2010/main" val="2266864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0259"/>
            <a:ext cx="8686800" cy="1143000"/>
          </a:xfrm>
        </p:spPr>
        <p:txBody>
          <a:bodyPr>
            <a:normAutofit fontScale="90000"/>
          </a:bodyPr>
          <a:lstStyle/>
          <a:p>
            <a:r>
              <a:rPr lang="en-US" dirty="0" smtClean="0">
                <a:solidFill>
                  <a:srgbClr val="843C0C"/>
                </a:solidFill>
                <a:latin typeface="Arial" panose="020B0604020202020204" pitchFamily="34" charset="0"/>
                <a:cs typeface="Arial" panose="020B0604020202020204" pitchFamily="34" charset="0"/>
              </a:rPr>
              <a:t>Section 13.4 </a:t>
            </a:r>
            <a:r>
              <a:rPr lang="en-US" dirty="0">
                <a:solidFill>
                  <a:srgbClr val="843C0C"/>
                </a:solidFill>
                <a:latin typeface="Arial" panose="020B0604020202020204" pitchFamily="34" charset="0"/>
                <a:cs typeface="Arial" panose="020B0604020202020204" pitchFamily="34" charset="0"/>
              </a:rPr>
              <a:t>Specific Channels Can Rapidly Transport Ions Across Membranes</a:t>
            </a:r>
          </a:p>
        </p:txBody>
      </p:sp>
      <p:sp>
        <p:nvSpPr>
          <p:cNvPr id="4" name="Content Placeholder 3"/>
          <p:cNvSpPr>
            <a:spLocks noGrp="1"/>
          </p:cNvSpPr>
          <p:nvPr>
            <p:ph idx="1"/>
          </p:nvPr>
        </p:nvSpPr>
        <p:spPr>
          <a:xfrm>
            <a:off x="457200" y="1138188"/>
            <a:ext cx="8229600" cy="5719812"/>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Ion channels allow the rapid movement of ions across membranes down their concentration gradients.</a:t>
            </a:r>
          </a:p>
          <a:p>
            <a:pPr>
              <a:spcBef>
                <a:spcPts val="624"/>
              </a:spcBef>
              <a:spcAft>
                <a:spcPts val="1200"/>
              </a:spcAft>
            </a:pPr>
            <a:r>
              <a:rPr lang="en-US" dirty="0">
                <a:latin typeface="Arial" panose="020B0604020202020204" pitchFamily="34" charset="0"/>
                <a:cs typeface="Arial" panose="020B0604020202020204" pitchFamily="34" charset="0"/>
              </a:rPr>
              <a:t>The interior of a neuron has a higher concentration of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a lower concentration of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than the external environment; the resulting typical membrane potential is −60 mV.</a:t>
            </a:r>
          </a:p>
          <a:p>
            <a:pPr>
              <a:spcBef>
                <a:spcPts val="624"/>
              </a:spcBef>
              <a:spcAft>
                <a:spcPts val="1200"/>
              </a:spcAft>
            </a:pPr>
            <a:r>
              <a:rPr lang="en-US" dirty="0">
                <a:latin typeface="Arial" panose="020B0604020202020204" pitchFamily="34" charset="0"/>
                <a:cs typeface="Arial" panose="020B0604020202020204" pitchFamily="34" charset="0"/>
              </a:rPr>
              <a:t>A nerve impulse or action potential is generated when the membrane potential is transiently </a:t>
            </a:r>
            <a:r>
              <a:rPr lang="en-US" i="1" dirty="0">
                <a:latin typeface="Arial" panose="020B0604020202020204" pitchFamily="34" charset="0"/>
                <a:cs typeface="Arial" panose="020B0604020202020204" pitchFamily="34" charset="0"/>
              </a:rPr>
              <a:t>depolarized</a:t>
            </a:r>
            <a:r>
              <a:rPr lang="en-US" dirty="0">
                <a:latin typeface="Arial" panose="020B0604020202020204" pitchFamily="34" charset="0"/>
                <a:cs typeface="Arial" panose="020B0604020202020204" pitchFamily="34" charset="0"/>
              </a:rPr>
              <a:t> beyond a critical threshold value.</a:t>
            </a:r>
          </a:p>
          <a:p>
            <a:pPr>
              <a:spcBef>
                <a:spcPts val="624"/>
              </a:spcBef>
              <a:spcAft>
                <a:spcPts val="1200"/>
              </a:spcAft>
            </a:pPr>
            <a:r>
              <a:rPr lang="en-US" dirty="0">
                <a:latin typeface="Arial" panose="020B0604020202020204" pitchFamily="34" charset="0"/>
                <a:cs typeface="Arial" panose="020B0604020202020204" pitchFamily="34" charset="0"/>
              </a:rPr>
              <a:t>The membrane subsequently repolarizes.</a:t>
            </a:r>
          </a:p>
          <a:p>
            <a:pPr>
              <a:spcBef>
                <a:spcPts val="624"/>
              </a:spcBef>
              <a:spcAft>
                <a:spcPts val="1200"/>
              </a:spcAft>
            </a:pPr>
            <a:r>
              <a:rPr lang="en-US" i="1" dirty="0">
                <a:latin typeface="Arial" panose="020B0604020202020204" pitchFamily="34" charset="0"/>
                <a:cs typeface="Arial" panose="020B0604020202020204" pitchFamily="34" charset="0"/>
              </a:rPr>
              <a:t>Action potentials </a:t>
            </a:r>
            <a:r>
              <a:rPr lang="en-US" dirty="0">
                <a:latin typeface="Arial" panose="020B0604020202020204" pitchFamily="34" charset="0"/>
                <a:cs typeface="Arial" panose="020B0604020202020204" pitchFamily="34" charset="0"/>
              </a:rPr>
              <a:t>are the result of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channels and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channels opening and closing in response to changes in membrane potential.</a:t>
            </a:r>
          </a:p>
        </p:txBody>
      </p:sp>
    </p:spTree>
    <p:extLst>
      <p:ext uri="{BB962C8B-B14F-4D97-AF65-F5344CB8AC3E}">
        <p14:creationId xmlns:p14="http://schemas.microsoft.com/office/powerpoint/2010/main" val="314118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Action </a:t>
            </a:r>
            <a:r>
              <a:rPr lang="en-US" dirty="0" smtClean="0">
                <a:solidFill>
                  <a:srgbClr val="843C0C"/>
                </a:solidFill>
                <a:latin typeface="Arial" panose="020B0604020202020204" pitchFamily="34" charset="0"/>
                <a:cs typeface="Arial" panose="020B0604020202020204" pitchFamily="34" charset="0"/>
              </a:rPr>
              <a:t>Potential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The horizontal axis  is labeled Time (milliseconds) and has a scale from 0 to approximately 5, labeled in increments of one. The vertical axis is labeled Membrane potential (millivolts) and has a scale from minus 80 to plus 60 labeled in increments of 20. A horizontal line is drawn across the width of the graph at a value of minus 60 on the vertical axis and is labeled Resting potential. The curve starts at approximately 0.2 on the horizontal axis, and minus 60 on the vertical axis. It begins to rise at about 0.5 on the horizontal axis and reaches a peak on the vertical axis at (1.5, plus 30). It drops down to a value (2.5, minus 70). On either side of the peak, an upward arrow is labeled as depolarization and a downward arrow is labeled as repolarization. The vertical axis value increases slightly between the time of 2.5 milliseconds and 5 milliseconds to a value of about minus 65.">
            <a:extLst>
              <a:ext uri="{FF2B5EF4-FFF2-40B4-BE49-F238E27FC236}">
                <a16:creationId xmlns="" xmlns:a16="http://schemas.microsoft.com/office/drawing/2014/main" id="{CC85E0DD-5CCB-4BFA-B3D0-A521344EFF3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88574" y="2105578"/>
            <a:ext cx="6703037" cy="419284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346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90142"/>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Patch-clamp </a:t>
            </a:r>
            <a:r>
              <a:rPr lang="en-US" dirty="0" smtClean="0">
                <a:solidFill>
                  <a:srgbClr val="843C0C"/>
                </a:solidFill>
                <a:latin typeface="Arial" panose="020B0604020202020204" pitchFamily="34" charset="0"/>
                <a:cs typeface="Arial" panose="020B0604020202020204" pitchFamily="34" charset="0"/>
              </a:rPr>
              <a:t>Conductance Measurements Reveal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Activities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Single Channels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389823" y="2177716"/>
            <a:ext cx="8229600" cy="3607067"/>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In the patch-clamp technique, a pipette is placed against a small portion of a cell membrane.</a:t>
            </a:r>
          </a:p>
          <a:p>
            <a:pPr>
              <a:spcBef>
                <a:spcPts val="624"/>
              </a:spcBef>
              <a:spcAft>
                <a:spcPts val="1200"/>
              </a:spcAft>
            </a:pPr>
            <a:r>
              <a:rPr lang="en-US" dirty="0">
                <a:latin typeface="Arial" panose="020B0604020202020204" pitchFamily="34" charset="0"/>
                <a:cs typeface="Arial" panose="020B0604020202020204" pitchFamily="34" charset="0"/>
              </a:rPr>
              <a:t>Suction is applied to form a tight seal called a </a:t>
            </a:r>
            <a:r>
              <a:rPr lang="en-US" dirty="0" err="1">
                <a:latin typeface="Arial" panose="020B0604020202020204" pitchFamily="34" charset="0"/>
                <a:cs typeface="Arial" panose="020B0604020202020204" pitchFamily="34" charset="0"/>
              </a:rPr>
              <a:t>gigaseal</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gigaseal</a:t>
            </a:r>
            <a:r>
              <a:rPr lang="en-US" dirty="0">
                <a:latin typeface="Arial" panose="020B0604020202020204" pitchFamily="34" charset="0"/>
                <a:cs typeface="Arial" panose="020B0604020202020204" pitchFamily="34" charset="0"/>
              </a:rPr>
              <a:t> allows measurement of channel activity when a voltage is applied across the cell membrane.</a:t>
            </a:r>
          </a:p>
          <a:p>
            <a:pPr>
              <a:spcBef>
                <a:spcPts val="624"/>
              </a:spcBef>
              <a:spcAft>
                <a:spcPts val="1200"/>
              </a:spcAft>
            </a:pPr>
            <a:r>
              <a:rPr lang="en-US" dirty="0">
                <a:latin typeface="Arial" panose="020B0604020202020204" pitchFamily="34" charset="0"/>
                <a:cs typeface="Arial" panose="020B0604020202020204" pitchFamily="34" charset="0"/>
              </a:rPr>
              <a:t>The patch of membrane sealed to the pipette can also be excised.</a:t>
            </a:r>
          </a:p>
        </p:txBody>
      </p:sp>
    </p:spTree>
    <p:extLst>
      <p:ext uri="{BB962C8B-B14F-4D97-AF65-F5344CB8AC3E}">
        <p14:creationId xmlns:p14="http://schemas.microsoft.com/office/powerpoint/2010/main" val="1375525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Patch-clamp </a:t>
            </a:r>
            <a:r>
              <a:rPr lang="en-US" dirty="0" smtClean="0">
                <a:solidFill>
                  <a:srgbClr val="843C0C"/>
                </a:solidFill>
                <a:latin typeface="Arial" panose="020B0604020202020204" pitchFamily="34" charset="0"/>
                <a:cs typeface="Arial" panose="020B0604020202020204" pitchFamily="34" charset="0"/>
              </a:rPr>
              <a:t>Modes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illustrates the different modes of patch clamping. Two modes of patch clamping, whole cell mode and excised patch or inside out mode are shown, each with two steps. The first step for each is the same. A cell is shown, with dots inside it representing molecules. The tip of a patch pipette is shown, resting near the cell. The end of the pipette is open. This stage is labeled as Low resistance seal. Suction is applied from the pipette and the second stage shows a small part of the cell membrane pulled into the open end of the pipette. The membrane bulges out slightly into the end of the pipette. This stage is labeled as Cell attached mode (gigaohm seal). In whole cell mode, more suction is applied. The figure shows the breaking the part of the membrane that is attached to the end of the pipette, so that the contents of the cell flow inside the pipette. In excised patch mode, part of the membrane is pulled off the cell. The figure shows that the molecules inside the cell do not enter the pipette, as they are still separated from the inside of the pipette by the small part of the membrane that has been pulled off by the pipette.">
            <a:extLst>
              <a:ext uri="{FF2B5EF4-FFF2-40B4-BE49-F238E27FC236}">
                <a16:creationId xmlns="" xmlns:a16="http://schemas.microsoft.com/office/drawing/2014/main" id="{16E040D6-207D-4E99-B661-4E07279C9D5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1381" y="2312590"/>
            <a:ext cx="8113105" cy="374677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0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Observing </a:t>
            </a:r>
            <a:r>
              <a:rPr lang="en-US" dirty="0" smtClean="0">
                <a:solidFill>
                  <a:srgbClr val="843C0C"/>
                </a:solidFill>
                <a:latin typeface="Arial" panose="020B0604020202020204" pitchFamily="34" charset="0"/>
                <a:cs typeface="Arial" panose="020B0604020202020204" pitchFamily="34" charset="0"/>
              </a:rPr>
              <a:t>Single Channels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reading from a single ion channel and expanded view of one of the dips taken in a patch-clamp experiment are shown.&#10;  The reading from the experiment shows a trace, with a horizontal and a vertical component. The horizontal axis component is a time scale, and it shows a reading over the course of a second. The vertical axis component depicts current. The trace is largely a horizontal line around one point on the vertical axis, with very tiny fluctuations in value. This vertical position is labeled as Closed. Along the line, there are several very sharp, discrete dips in the baseline vertical axis position, to another vertical axis position that is labeled Open. All of the dips to a lower position immediately return to the baseline position, so they are very thin and have very small horizontal axis values. A scale on the horizontal axis shows that each dip is one to several milliseconds in length and a scale on the vertical axis shows that the difference between the open and closed Y axis values as four picoamperes. In figure showing the expanded view of one of the dips in the vertical value over a smaller horizontal axis scale of 4 milliseconds, the Y axis value decreases by four picoamperes for three milliseconds, increases again briefly by four picoamperes, then decreases briefly by four picoamperes, before increasing again by four picoamperes to the baseline value.">
            <a:extLst>
              <a:ext uri="{FF2B5EF4-FFF2-40B4-BE49-F238E27FC236}">
                <a16:creationId xmlns="" xmlns:a16="http://schemas.microsoft.com/office/drawing/2014/main" id="{7F1B06C7-9865-40AF-80E9-6D290E6A8CB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93540" y="2676266"/>
            <a:ext cx="8194236" cy="201131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80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anose="020B0604020202020204" pitchFamily="34" charset="0"/>
                <a:cs typeface="Arial" panose="020B0604020202020204" pitchFamily="34" charset="0"/>
              </a:rPr>
              <a:t>The </a:t>
            </a:r>
            <a:r>
              <a:rPr lang="en-US" sz="3200" dirty="0" smtClean="0">
                <a:solidFill>
                  <a:srgbClr val="843C0C"/>
                </a:solidFill>
                <a:latin typeface="Arial" panose="020B0604020202020204" pitchFamily="34" charset="0"/>
                <a:cs typeface="Arial" panose="020B0604020202020204" pitchFamily="34" charset="0"/>
              </a:rPr>
              <a:t>Structure </a:t>
            </a:r>
            <a:r>
              <a:rPr lang="en-US" sz="3200" dirty="0">
                <a:solidFill>
                  <a:srgbClr val="843C0C"/>
                </a:solidFill>
                <a:latin typeface="Arial" panose="020B0604020202020204" pitchFamily="34" charset="0"/>
                <a:cs typeface="Arial" panose="020B0604020202020204" pitchFamily="34" charset="0"/>
              </a:rPr>
              <a:t>of a </a:t>
            </a:r>
            <a:r>
              <a:rPr lang="en-US" sz="3200" dirty="0" smtClean="0">
                <a:solidFill>
                  <a:srgbClr val="843C0C"/>
                </a:solidFill>
                <a:latin typeface="Arial" panose="020B0604020202020204" pitchFamily="34" charset="0"/>
                <a:cs typeface="Arial" panose="020B0604020202020204" pitchFamily="34" charset="0"/>
              </a:rPr>
              <a:t>Potassium Ion Channel Is </a:t>
            </a:r>
            <a:r>
              <a:rPr lang="en-US" sz="3200" dirty="0">
                <a:solidFill>
                  <a:srgbClr val="843C0C"/>
                </a:solidFill>
                <a:latin typeface="Arial" panose="020B0604020202020204" pitchFamily="34" charset="0"/>
                <a:cs typeface="Arial" panose="020B0604020202020204" pitchFamily="34" charset="0"/>
              </a:rPr>
              <a:t>an </a:t>
            </a:r>
            <a:r>
              <a:rPr lang="en-US" sz="3200" dirty="0" smtClean="0">
                <a:solidFill>
                  <a:srgbClr val="843C0C"/>
                </a:solidFill>
                <a:latin typeface="Arial" panose="020B0604020202020204" pitchFamily="34" charset="0"/>
                <a:cs typeface="Arial" panose="020B0604020202020204" pitchFamily="34" charset="0"/>
              </a:rPr>
              <a:t>Archetype </a:t>
            </a:r>
            <a:r>
              <a:rPr lang="en-US" sz="3200" dirty="0">
                <a:solidFill>
                  <a:srgbClr val="843C0C"/>
                </a:solidFill>
                <a:latin typeface="Arial" panose="020B0604020202020204" pitchFamily="34" charset="0"/>
                <a:cs typeface="Arial" panose="020B0604020202020204" pitchFamily="34" charset="0"/>
              </a:rPr>
              <a:t>for </a:t>
            </a:r>
            <a:r>
              <a:rPr lang="en-US" sz="3200" dirty="0" smtClean="0">
                <a:solidFill>
                  <a:srgbClr val="843C0C"/>
                </a:solidFill>
                <a:latin typeface="Arial" panose="020B0604020202020204" pitchFamily="34" charset="0"/>
                <a:cs typeface="Arial" panose="020B0604020202020204" pitchFamily="34" charset="0"/>
              </a:rPr>
              <a:t>Many Ion-channel Structures</a:t>
            </a:r>
            <a:endParaRPr lang="en-US" sz="3200"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600201"/>
            <a:ext cx="6400800" cy="4731326"/>
          </a:xfrm>
        </p:spPr>
        <p:txBody>
          <a:bodyPr>
            <a:normAutofit lnSpcReduction="10000"/>
          </a:bodyPr>
          <a:lstStyle/>
          <a:p>
            <a:pPr>
              <a:spcBef>
                <a:spcPts val="624"/>
              </a:spcBef>
              <a:spcAft>
                <a:spcPts val="600"/>
              </a:spcAft>
            </a:pPr>
            <a:r>
              <a:rPr lang="en-US" sz="2200" dirty="0">
                <a:latin typeface="Arial" panose="020B0604020202020204" pitchFamily="34" charset="0"/>
                <a:cs typeface="Arial" panose="020B0604020202020204" pitchFamily="34" charset="0"/>
              </a:rPr>
              <a:t>The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 was purified on the basis of its affinity for the neurotoxin tetrodotoxin.</a:t>
            </a:r>
          </a:p>
          <a:p>
            <a:pPr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It consists of four repeated regions of similar sequence, and each region contains five hydrophobic segments and one hydrophilic segment.</a:t>
            </a:r>
          </a:p>
          <a:p>
            <a:pPr>
              <a:spcBef>
                <a:spcPts val="624"/>
              </a:spcBef>
              <a:spcAft>
                <a:spcPts val="600"/>
              </a:spcAft>
            </a:pPr>
            <a:r>
              <a:rPr lang="en-US" sz="2200" dirty="0">
                <a:latin typeface="Arial" panose="020B0604020202020204" pitchFamily="34" charset="0"/>
                <a:cs typeface="Arial" panose="020B0604020202020204" pitchFamily="34" charset="0"/>
              </a:rPr>
              <a:t>The Ca</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channel is homologous to the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a:t>
            </a:r>
          </a:p>
          <a:p>
            <a:pPr>
              <a:spcBef>
                <a:spcPts val="624"/>
              </a:spcBef>
              <a:spcAft>
                <a:spcPts val="600"/>
              </a:spcAft>
            </a:pPr>
            <a:r>
              <a:rPr lang="en-US" sz="2200" dirty="0">
                <a:latin typeface="Arial" panose="020B0604020202020204" pitchFamily="34" charset="0"/>
                <a:cs typeface="Arial" panose="020B0604020202020204" pitchFamily="34" charset="0"/>
              </a:rPr>
              <a:t>The 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 consists of four subunits, each homologous to one of the repeated units in the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a:t>
            </a:r>
          </a:p>
          <a:p>
            <a:pPr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 mutated version of the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channel, termed </a:t>
            </a:r>
            <a:r>
              <a:rPr lang="en-US" i="1" dirty="0">
                <a:latin typeface="Arial" panose="020B0604020202020204" pitchFamily="34" charset="0"/>
                <a:cs typeface="Arial" panose="020B0604020202020204" pitchFamily="34" charset="0"/>
              </a:rPr>
              <a:t>shaker</a:t>
            </a:r>
            <a:r>
              <a:rPr lang="en-US" dirty="0">
                <a:latin typeface="Arial" panose="020B0604020202020204" pitchFamily="34" charset="0"/>
                <a:cs typeface="Arial" panose="020B0604020202020204" pitchFamily="34" charset="0"/>
              </a:rPr>
              <a:t>, facilitated its purification.</a:t>
            </a:r>
          </a:p>
        </p:txBody>
      </p:sp>
      <p:pic>
        <p:nvPicPr>
          <p:cNvPr id="13" name="Picture 2" descr="The structural formula of tetrodoxin is shown. The structure has a central diox-adamantane ring fused to a positively charge cyclic guanidium moiety. The diox-adamantane has an adamantane ring, in which two oxygen atoms replace carbons, C 8 and C 9, respectively.Cyclic guanidium ion is fused to C 3 and C of methylalcohol group of C4 in diox-adamantane ring via its N 1 and N 3. Diox-adamantane ring has the following substituents: C 1 has oxygen anion, C 2 has a wedged bonded hydroxyl group and dashed bonded H, C 6and C 10 each have a hydroxyl group, and C 4 and C 6 has methylalcohol group.">
            <a:extLst>
              <a:ext uri="{FF2B5EF4-FFF2-40B4-BE49-F238E27FC236}">
                <a16:creationId xmlns="" xmlns:a16="http://schemas.microsoft.com/office/drawing/2014/main" id="{1B7F0EB4-328E-4109-9553-B8AE451883DF}"/>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26737" r="27253"/>
          <a:stretch/>
        </p:blipFill>
        <p:spPr bwMode="auto">
          <a:xfrm>
            <a:off x="6747309" y="2454963"/>
            <a:ext cx="2110776" cy="263680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485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anose="020B0604020202020204" pitchFamily="34" charset="0"/>
                <a:cs typeface="Arial" panose="020B0604020202020204" pitchFamily="34" charset="0"/>
              </a:rPr>
              <a:t>Sequence </a:t>
            </a:r>
            <a:r>
              <a:rPr lang="en-US" dirty="0" smtClean="0">
                <a:solidFill>
                  <a:srgbClr val="843C0C"/>
                </a:solidFill>
                <a:latin typeface="Arial" panose="020B0604020202020204" pitchFamily="34" charset="0"/>
                <a:cs typeface="Arial" panose="020B0604020202020204" pitchFamily="34" charset="0"/>
              </a:rPr>
              <a:t>Relations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Ion Channels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compares the protein sequences of four ion channels. Four proteins are shown with domains depicted as horizontal strips. Different segments of the protein sequences are indicated as different colored vertical bands on the horizontal strips, which are designated as segments S1, S2, S3, S4, S5, and S6. The structures for sodium channels and calcium channels are similar, with each chain composed of different domains, each containing all the segments, from S1 to S6, all in the same order on each of the domains. The shaker potassium channel has just one domain with all the segments in the same order. A prokaryotic potassium channel has one short domain, with segments S5 and S6 only.">
            <a:extLst>
              <a:ext uri="{FF2B5EF4-FFF2-40B4-BE49-F238E27FC236}">
                <a16:creationId xmlns="" xmlns:a16="http://schemas.microsoft.com/office/drawing/2014/main" id="{CFBD8192-C0CB-4FFF-8B57-0B8C8ECF862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17704" y="2482676"/>
            <a:ext cx="8289135" cy="220038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438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 of the </a:t>
            </a:r>
            <a:r>
              <a:rPr lang="en-US" dirty="0" smtClean="0">
                <a:solidFill>
                  <a:srgbClr val="843C0C"/>
                </a:solidFill>
                <a:latin typeface="Arial" panose="020B0604020202020204" pitchFamily="34" charset="0"/>
                <a:cs typeface="Arial" panose="020B0604020202020204" pitchFamily="34" charset="0"/>
              </a:rPr>
              <a:t>Potassium Ion Channel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n illustration shows three structures representing the structure of the potassium ion channel.&#10;The structures are labeled as follows: view down the pore, side view, and a single subunit.  &#10;View down the pore shows several hollow tubular structures of yellow, blue and grey color arranged in an abrupt quaternary pattern. Several thin strings interconnect the hollow tubes as they pass through the tubes. &#10;Side view shows tubular structures aligned as a bunch of hollow tubes. The bunch appears narrow at the bottom and broader at the top. Several thin strings are intertwined along the tubes.&#10;A callout structure labeled a single sub unit shows a yellow, a grey, and a blue colored tubular structure linked to each other with thin thread-like strings. The grey colored tube appears relatively smaller than the rest of the two tubes.">
            <a:extLst>
              <a:ext uri="{FF2B5EF4-FFF2-40B4-BE49-F238E27FC236}">
                <a16:creationId xmlns="" xmlns:a16="http://schemas.microsoft.com/office/drawing/2014/main" id="{1E9E163E-73DD-44FF-A234-E2D8CF37DE9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50100" y="1904736"/>
            <a:ext cx="8358940" cy="42706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265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8642"/>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Structure </a:t>
            </a:r>
            <a:r>
              <a:rPr lang="en-US" dirty="0">
                <a:solidFill>
                  <a:srgbClr val="843C0C"/>
                </a:solidFill>
                <a:latin typeface="Arial" panose="020B0604020202020204" pitchFamily="34" charset="0"/>
                <a:cs typeface="Arial" panose="020B0604020202020204" pitchFamily="34" charset="0"/>
              </a:rPr>
              <a:t>of the </a:t>
            </a:r>
            <a:r>
              <a:rPr lang="en-US" dirty="0" smtClean="0">
                <a:solidFill>
                  <a:srgbClr val="843C0C"/>
                </a:solidFill>
                <a:latin typeface="Arial" panose="020B0604020202020204" pitchFamily="34" charset="0"/>
                <a:cs typeface="Arial" panose="020B0604020202020204" pitchFamily="34" charset="0"/>
              </a:rPr>
              <a:t>Potassium Ion Channel Reveals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Basis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Ion Specificity</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2187341"/>
            <a:ext cx="8229600" cy="3481939"/>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potassium channel selectively and rapidly transports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across the cell membrane. Larger ions are not transported because they are too big to enter the channel.</a:t>
            </a:r>
          </a:p>
          <a:p>
            <a:pPr>
              <a:spcBef>
                <a:spcPts val="624"/>
              </a:spcBef>
              <a:spcAft>
                <a:spcPts val="1200"/>
              </a:spcAft>
            </a:pPr>
            <a:r>
              <a:rPr lang="en-US" dirty="0">
                <a:latin typeface="Arial" panose="020B0604020202020204" pitchFamily="34" charset="0"/>
                <a:cs typeface="Arial" panose="020B0604020202020204" pitchFamily="34" charset="0"/>
              </a:rPr>
              <a:t>Smaller ions are excluded because they cannot interact with the selectivity filter. Such ions are small enough that the energy of </a:t>
            </a:r>
            <a:r>
              <a:rPr lang="en-US" dirty="0" err="1">
                <a:latin typeface="Arial" panose="020B0604020202020204" pitchFamily="34" charset="0"/>
                <a:cs typeface="Arial" panose="020B0604020202020204" pitchFamily="34" charset="0"/>
              </a:rPr>
              <a:t>desolvation</a:t>
            </a:r>
            <a:r>
              <a:rPr lang="en-US" dirty="0">
                <a:latin typeface="Arial" panose="020B0604020202020204" pitchFamily="34" charset="0"/>
                <a:cs typeface="Arial" panose="020B0604020202020204" pitchFamily="34" charset="0"/>
              </a:rPr>
              <a:t> cannot be compensated for by interactions with the selectivity filter.</a:t>
            </a:r>
          </a:p>
        </p:txBody>
      </p:sp>
    </p:spTree>
    <p:extLst>
      <p:ext uri="{BB962C8B-B14F-4D97-AF65-F5344CB8AC3E}">
        <p14:creationId xmlns:p14="http://schemas.microsoft.com/office/powerpoint/2010/main" val="3035697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Path through a </a:t>
            </a:r>
            <a:r>
              <a:rPr lang="en-US" dirty="0" smtClean="0">
                <a:solidFill>
                  <a:srgbClr val="843C0C"/>
                </a:solidFill>
                <a:latin typeface="Arial" panose="020B0604020202020204" pitchFamily="34" charset="0"/>
                <a:cs typeface="Arial" panose="020B0604020202020204" pitchFamily="34" charset="0"/>
              </a:rPr>
              <a:t>Channel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pace-filling model of an ion channel shows the path through its pore. The channel is shown as two halves, with a gap between them, representing the path through the channel. The path is narrower at the top of the channel than it is at the bottom. The height of this part of the path is 12 angstroms and the width of the path is 3 angstroms. The wider part of the path is 34 angstroms in height and 10 angstroms in width.">
            <a:extLst>
              <a:ext uri="{FF2B5EF4-FFF2-40B4-BE49-F238E27FC236}">
                <a16:creationId xmlns="" xmlns:a16="http://schemas.microsoft.com/office/drawing/2014/main" id="{2FFB44B4-CC06-480C-958E-E6D1B29E8F6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02882" y="1787504"/>
            <a:ext cx="7375550" cy="448567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58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Ch.13 Outline</a:t>
            </a:r>
          </a:p>
        </p:txBody>
      </p:sp>
      <p:sp>
        <p:nvSpPr>
          <p:cNvPr id="3" name="Content Placeholder 2"/>
          <p:cNvSpPr>
            <a:spLocks noGrp="1"/>
          </p:cNvSpPr>
          <p:nvPr>
            <p:ph idx="1"/>
          </p:nvPr>
        </p:nvSpPr>
        <p:spPr>
          <a:xfrm>
            <a:off x="457200" y="1138187"/>
            <a:ext cx="8332237" cy="5609122"/>
          </a:xfrm>
        </p:spPr>
        <p:txBody>
          <a:bodyPr>
            <a:noAutofit/>
          </a:bodyPr>
          <a:lstStyle/>
          <a:p>
            <a:pPr>
              <a:spcBef>
                <a:spcPts val="624"/>
              </a:spcBef>
              <a:spcAft>
                <a:spcPts val="600"/>
              </a:spcAft>
            </a:pPr>
            <a:r>
              <a:rPr lang="en-US" sz="2200" b="1" dirty="0">
                <a:latin typeface="Arial" panose="020B0604020202020204" pitchFamily="34" charset="0"/>
                <a:cs typeface="Arial" panose="020B0604020202020204" pitchFamily="34" charset="0"/>
              </a:rPr>
              <a:t>13.1 The Transport of Molecules Across a Membrane May Be Active or Passive</a:t>
            </a:r>
          </a:p>
          <a:p>
            <a:pPr>
              <a:spcBef>
                <a:spcPts val="624"/>
              </a:spcBef>
              <a:spcAft>
                <a:spcPts val="600"/>
              </a:spcAft>
            </a:pPr>
            <a:r>
              <a:rPr lang="en-US" sz="2200" b="1" dirty="0">
                <a:latin typeface="Arial" panose="020B0604020202020204" pitchFamily="34" charset="0"/>
                <a:cs typeface="Arial" panose="020B0604020202020204" pitchFamily="34" charset="0"/>
              </a:rPr>
              <a:t>13.2 Two Families of Membrane Proteins Use ATP Hydrolysis to Pump Ions and Molecules Across Membranes</a:t>
            </a:r>
          </a:p>
          <a:p>
            <a:pPr>
              <a:spcBef>
                <a:spcPts val="624"/>
              </a:spcBef>
              <a:spcAft>
                <a:spcPts val="600"/>
              </a:spcAft>
            </a:pPr>
            <a:r>
              <a:rPr lang="en-US" sz="2200" b="1" dirty="0">
                <a:latin typeface="Arial" panose="020B0604020202020204" pitchFamily="34" charset="0"/>
                <a:cs typeface="Arial" panose="020B0604020202020204" pitchFamily="34" charset="0"/>
              </a:rPr>
              <a:t>13.3 Lactose Permease Is an Archetype of Secondary Transporters That Use One Concentration Gradient to Power the Formation of Another</a:t>
            </a:r>
          </a:p>
          <a:p>
            <a:pPr>
              <a:spcBef>
                <a:spcPts val="624"/>
              </a:spcBef>
              <a:spcAft>
                <a:spcPts val="600"/>
              </a:spcAft>
            </a:pPr>
            <a:r>
              <a:rPr lang="en-US" sz="2200" b="1" dirty="0">
                <a:latin typeface="Arial" panose="020B0604020202020204" pitchFamily="34" charset="0"/>
                <a:cs typeface="Arial" panose="020B0604020202020204" pitchFamily="34" charset="0"/>
              </a:rPr>
              <a:t>13.4 Specific Channels Can Rapidly Transport Ions Across Membranes</a:t>
            </a:r>
          </a:p>
          <a:p>
            <a:pPr>
              <a:spcBef>
                <a:spcPts val="624"/>
              </a:spcBef>
              <a:spcAft>
                <a:spcPts val="600"/>
              </a:spcAft>
            </a:pPr>
            <a:r>
              <a:rPr lang="en-US" sz="2200" b="1" dirty="0">
                <a:latin typeface="Arial" panose="020B0604020202020204" pitchFamily="34" charset="0"/>
                <a:cs typeface="Arial" panose="020B0604020202020204" pitchFamily="34" charset="0"/>
              </a:rPr>
              <a:t>13.5 Gap Junctions Allow Ions and Small Molecules to Flow Between Communicating Cells</a:t>
            </a:r>
          </a:p>
          <a:p>
            <a:pPr>
              <a:spcBef>
                <a:spcPts val="624"/>
              </a:spcBef>
              <a:spcAft>
                <a:spcPts val="600"/>
              </a:spcAft>
            </a:pPr>
            <a:r>
              <a:rPr lang="en-US" sz="2200" b="1" dirty="0">
                <a:latin typeface="Arial" panose="020B0604020202020204" pitchFamily="34" charset="0"/>
                <a:cs typeface="Arial" panose="020B0604020202020204" pitchFamily="34" charset="0"/>
              </a:rPr>
              <a:t>13.6 Specific Channels Increase the Permeability of Some Membranes to Water</a:t>
            </a:r>
          </a:p>
        </p:txBody>
      </p:sp>
    </p:spTree>
    <p:extLst>
      <p:ext uri="{BB962C8B-B14F-4D97-AF65-F5344CB8AC3E}">
        <p14:creationId xmlns:p14="http://schemas.microsoft.com/office/powerpoint/2010/main" val="950528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Selectivity </a:t>
            </a:r>
            <a:r>
              <a:rPr lang="en-US" dirty="0" smtClean="0">
                <a:solidFill>
                  <a:srgbClr val="843C0C"/>
                </a:solidFill>
                <a:latin typeface="Arial" panose="020B0604020202020204" pitchFamily="34" charset="0"/>
                <a:cs typeface="Arial" panose="020B0604020202020204" pitchFamily="34" charset="0"/>
              </a:rPr>
              <a:t>Filter </a:t>
            </a:r>
            <a:r>
              <a:rPr lang="en-US" dirty="0">
                <a:solidFill>
                  <a:srgbClr val="843C0C"/>
                </a:solidFill>
                <a:latin typeface="Arial" panose="020B0604020202020204" pitchFamily="34" charset="0"/>
                <a:cs typeface="Arial" panose="020B0604020202020204" pitchFamily="34" charset="0"/>
              </a:rPr>
              <a:t>of the </a:t>
            </a:r>
            <a:r>
              <a:rPr lang="en-US" dirty="0" smtClean="0">
                <a:solidFill>
                  <a:srgbClr val="843C0C"/>
                </a:solidFill>
                <a:latin typeface="Arial" panose="020B0604020202020204" pitchFamily="34" charset="0"/>
                <a:cs typeface="Arial" panose="020B0604020202020204" pitchFamily="34" charset="0"/>
              </a:rPr>
              <a:t>Potassium Ion Channel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the structure of two potassium ion channel subunits and the amino acid residues in the selectivity filter of the channel. Two potassium ion subunits are shown with long alpha helices towards the outside of the channel and the shorter helices towards the inside. Two potassium ions are shown held in place by looped chains on the short helices that reach into the center of the channel. The second figure shows that the residues that bond the potassium ions are arranged in the following way, from top to downwards: glycine, tyrosine, glycine, valine, and threonine.">
            <a:extLst>
              <a:ext uri="{FF2B5EF4-FFF2-40B4-BE49-F238E27FC236}">
                <a16:creationId xmlns="" xmlns:a16="http://schemas.microsoft.com/office/drawing/2014/main" id="{6BF7A8F4-B990-4D6A-9037-CA83C2DD778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9447" y="2077374"/>
            <a:ext cx="8079157" cy="406161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38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Properties of </a:t>
            </a:r>
            <a:r>
              <a:rPr lang="en-US" dirty="0" smtClean="0">
                <a:solidFill>
                  <a:srgbClr val="843C0C"/>
                </a:solidFill>
                <a:latin typeface="Arial" panose="020B0604020202020204" pitchFamily="34" charset="0"/>
                <a:cs typeface="Arial" panose="020B0604020202020204" pitchFamily="34" charset="0"/>
              </a:rPr>
              <a:t>Alkali Cations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Placeholder 10" descr="A table lists ionic radius and hydration free energy of alkali cations.">
            <a:extLst>
              <a:ext uri="{FF2B5EF4-FFF2-40B4-BE49-F238E27FC236}">
                <a16:creationId xmlns="" xmlns:a16="http://schemas.microsoft.com/office/drawing/2014/main" id="{B91F45A6-BF57-481D-BBF0-806A7CFC21F1}"/>
              </a:ext>
            </a:extLst>
          </p:cNvPr>
          <p:cNvPicPr>
            <a:picLocks noGrp="1" noChangeAspect="1"/>
          </p:cNvPicPr>
          <p:nvPr>
            <p:ph type="pic" sz="quarter" idx="13"/>
          </p:nvPr>
        </p:nvPicPr>
        <p:blipFill>
          <a:blip r:embed="rId3"/>
          <a:stretch>
            <a:fillRect/>
          </a:stretch>
        </p:blipFill>
        <p:spPr>
          <a:xfrm>
            <a:off x="1194694" y="1577676"/>
            <a:ext cx="6806489" cy="5012493"/>
          </a:xfrm>
          <a:prstGeom prst="rect">
            <a:avLst/>
          </a:prstGeom>
        </p:spPr>
      </p:pic>
    </p:spTree>
    <p:extLst>
      <p:ext uri="{BB962C8B-B14F-4D97-AF65-F5344CB8AC3E}">
        <p14:creationId xmlns:p14="http://schemas.microsoft.com/office/powerpoint/2010/main" val="1609521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Energetic </a:t>
            </a:r>
            <a:r>
              <a:rPr lang="en-US" dirty="0" smtClean="0">
                <a:solidFill>
                  <a:srgbClr val="843C0C"/>
                </a:solidFill>
                <a:latin typeface="Arial" panose="020B0604020202020204" pitchFamily="34" charset="0"/>
                <a:cs typeface="Arial" panose="020B0604020202020204" pitchFamily="34" charset="0"/>
              </a:rPr>
              <a:t>Basis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Ion Selectivity</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illustrates the energetic basis of ion selectivity, showing a sodium and potassium ion binding to a potassium channel site. A ball and stick model shows a potassium ion bonded to eight hydroxyl groups. An upwards-pointing arrow shows that desolvation energy is required to remove it from this state. A second structure shows the ion is bonded to eight carbonyl oxygen atoms in the potassium channel site, instead of the hydroxyl groups. A longer, downwards pointing arrow shows that a greater amount of resolvation energy is released. The third structure shows a sodium ion bonded to six hydroxyl groups. An upwards-pointing arrow shows that desolvation energy is required to remove it from this state. The fourth structure shows the sodium ion bonded to six carbonyl oxygen atoms in a potassium channel site, instead of the hydroxyl groups. A shorter, downward-pointing arrow shows that a greater amount of desolvation energy is required.">
            <a:extLst>
              <a:ext uri="{FF2B5EF4-FFF2-40B4-BE49-F238E27FC236}">
                <a16:creationId xmlns="" xmlns:a16="http://schemas.microsoft.com/office/drawing/2014/main" id="{354E490A-B1E6-43E6-BA02-566C6F479E9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23244" y="2524355"/>
            <a:ext cx="8407203" cy="318709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26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Selectivity </a:t>
            </a:r>
            <a:r>
              <a:rPr lang="en-US" dirty="0" smtClean="0">
                <a:solidFill>
                  <a:srgbClr val="843C0C"/>
                </a:solidFill>
                <a:latin typeface="Arial" panose="020B0604020202020204" pitchFamily="34" charset="0"/>
                <a:cs typeface="Arial" panose="020B0604020202020204" pitchFamily="34" charset="0"/>
              </a:rPr>
              <a:t>Filters </a:t>
            </a:r>
            <a:r>
              <a:rPr lang="en-US" dirty="0">
                <a:solidFill>
                  <a:srgbClr val="843C0C"/>
                </a:solidFill>
                <a:latin typeface="Arial" panose="020B0604020202020204" pitchFamily="34" charset="0"/>
                <a:cs typeface="Arial" panose="020B0604020202020204" pitchFamily="34" charset="0"/>
              </a:rPr>
              <a:t>for </a:t>
            </a:r>
            <a:r>
              <a:rPr lang="en-US" dirty="0" smtClean="0">
                <a:solidFill>
                  <a:srgbClr val="843C0C"/>
                </a:solidFill>
                <a:latin typeface="Arial" panose="020B0604020202020204" pitchFamily="34" charset="0"/>
                <a:cs typeface="Arial" panose="020B0604020202020204" pitchFamily="34" charset="0"/>
              </a:rPr>
              <a:t>Calcium </a:t>
            </a:r>
            <a:r>
              <a:rPr lang="en-US" dirty="0">
                <a:solidFill>
                  <a:srgbClr val="843C0C"/>
                </a:solidFill>
                <a:latin typeface="Arial" panose="020B0604020202020204" pitchFamily="34" charset="0"/>
                <a:cs typeface="Arial" panose="020B0604020202020204" pitchFamily="34" charset="0"/>
              </a:rPr>
              <a:t>and </a:t>
            </a:r>
            <a:r>
              <a:rPr lang="en-US" dirty="0" smtClean="0">
                <a:solidFill>
                  <a:srgbClr val="843C0C"/>
                </a:solidFill>
                <a:latin typeface="Arial" panose="020B0604020202020204" pitchFamily="34" charset="0"/>
                <a:cs typeface="Arial" panose="020B0604020202020204" pitchFamily="34" charset="0"/>
              </a:rPr>
              <a:t>Sodium Channels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600201"/>
            <a:ext cx="8229600" cy="1240276"/>
          </a:xfrm>
        </p:spPr>
        <p:txBody>
          <a:bodyPr>
            <a:normAutofit/>
          </a:bodyPr>
          <a:lstStyle/>
          <a:p>
            <a:r>
              <a:rPr lang="en-US" dirty="0">
                <a:latin typeface="Arial" panose="020B0604020202020204" pitchFamily="34" charset="0"/>
                <a:cs typeface="Arial" panose="020B0604020202020204" pitchFamily="34" charset="0"/>
              </a:rPr>
              <a:t>Study of the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channel permits a better appreciation of the structure and function of the homologous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Ca</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channels</a:t>
            </a:r>
          </a:p>
        </p:txBody>
      </p:sp>
      <p:pic>
        <p:nvPicPr>
          <p:cNvPr id="11" name="Picture 2" descr="An illustration shows the amino acid residues present in the selectivity filters of calcium and potassium channels.">
            <a:extLst>
              <a:ext uri="{FF2B5EF4-FFF2-40B4-BE49-F238E27FC236}">
                <a16:creationId xmlns="" xmlns:a16="http://schemas.microsoft.com/office/drawing/2014/main" id="{2E13225E-30A9-49EB-84B3-CA0FAA6EEE1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38136" y="3066116"/>
            <a:ext cx="6705045" cy="337690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700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446" y="428642"/>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Structure </a:t>
            </a:r>
            <a:r>
              <a:rPr lang="en-US" dirty="0">
                <a:solidFill>
                  <a:srgbClr val="843C0C"/>
                </a:solidFill>
                <a:latin typeface="Arial" panose="020B0604020202020204" pitchFamily="34" charset="0"/>
                <a:cs typeface="Arial" panose="020B0604020202020204" pitchFamily="34" charset="0"/>
              </a:rPr>
              <a:t>of the </a:t>
            </a:r>
            <a:r>
              <a:rPr lang="en-US" dirty="0" smtClean="0">
                <a:solidFill>
                  <a:srgbClr val="843C0C"/>
                </a:solidFill>
                <a:latin typeface="Arial" panose="020B0604020202020204" pitchFamily="34" charset="0"/>
                <a:cs typeface="Arial" panose="020B0604020202020204" pitchFamily="34" charset="0"/>
              </a:rPr>
              <a:t>Potassium Ion Channel Explains </a:t>
            </a:r>
            <a:r>
              <a:rPr lang="en-US" dirty="0">
                <a:solidFill>
                  <a:srgbClr val="843C0C"/>
                </a:solidFill>
                <a:latin typeface="Arial" panose="020B0604020202020204" pitchFamily="34" charset="0"/>
                <a:cs typeface="Arial" panose="020B0604020202020204" pitchFamily="34" charset="0"/>
              </a:rPr>
              <a:t>its </a:t>
            </a:r>
            <a:r>
              <a:rPr lang="en-US" dirty="0" smtClean="0">
                <a:solidFill>
                  <a:srgbClr val="843C0C"/>
                </a:solidFill>
                <a:latin typeface="Arial" panose="020B0604020202020204" pitchFamily="34" charset="0"/>
                <a:cs typeface="Arial" panose="020B0604020202020204" pitchFamily="34" charset="0"/>
              </a:rPr>
              <a:t>Rapid Rate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Transport</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72703" y="3034364"/>
            <a:ext cx="8229600" cy="1682015"/>
          </a:xfrm>
        </p:spPr>
        <p:txBody>
          <a:bodyPr/>
          <a:lstStyle/>
          <a:p>
            <a:r>
              <a:rPr lang="en-US" dirty="0">
                <a:latin typeface="Arial" panose="020B0604020202020204" pitchFamily="34" charset="0"/>
                <a:cs typeface="Arial" panose="020B0604020202020204" pitchFamily="34" charset="0"/>
              </a:rPr>
              <a:t>Charge repulsion among the four ion-binding sites in the potassium channel accounts for the rapid transport of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ions down their concentration gradient.</a:t>
            </a:r>
          </a:p>
        </p:txBody>
      </p:sp>
    </p:spTree>
    <p:extLst>
      <p:ext uri="{BB962C8B-B14F-4D97-AF65-F5344CB8AC3E}">
        <p14:creationId xmlns:p14="http://schemas.microsoft.com/office/powerpoint/2010/main" val="3668205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anose="020B0604020202020204" pitchFamily="34" charset="0"/>
                <a:cs typeface="Arial" panose="020B0604020202020204" pitchFamily="34" charset="0"/>
              </a:rPr>
              <a:t>Model for K</a:t>
            </a:r>
            <a:r>
              <a:rPr lang="en-US" baseline="30000" dirty="0">
                <a:solidFill>
                  <a:srgbClr val="843C0C"/>
                </a:solidFill>
                <a:latin typeface="Arial" panose="020B0604020202020204" pitchFamily="34" charset="0"/>
                <a:cs typeface="Arial" panose="020B0604020202020204" pitchFamily="34" charset="0"/>
              </a:rPr>
              <a:t>+</a:t>
            </a:r>
            <a:r>
              <a:rPr lang="en-US" dirty="0">
                <a:solidFill>
                  <a:srgbClr val="843C0C"/>
                </a:solidFill>
                <a:latin typeface="Arial" panose="020B0604020202020204" pitchFamily="34" charset="0"/>
                <a:cs typeface="Arial" panose="020B0604020202020204" pitchFamily="34" charset="0"/>
              </a:rPr>
              <a:t>-channel </a:t>
            </a:r>
            <a:r>
              <a:rPr lang="en-US" dirty="0" smtClean="0">
                <a:solidFill>
                  <a:srgbClr val="843C0C"/>
                </a:solidFill>
                <a:latin typeface="Arial" panose="020B0604020202020204" pitchFamily="34" charset="0"/>
                <a:cs typeface="Arial" panose="020B0604020202020204" pitchFamily="34" charset="0"/>
              </a:rPr>
              <a:t>Ion Transport</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a model for potassium ion channel transport. A potassium channel is shown embedded in a cell membrane, with four binding sites through the ion channel path arranged vertically in a column. In the first figure, four hydrated potassium ions are shown near the cell interior area beneath the path. In the second figure, one potassium ion is shown moving up to the next binding site in the channel. Arrows between this and a third figure showing the ion at a higher binding site suggest that there is equilibrium between the ions occupying the bottom binding site, and site above it. In the fourth figure, another ion binds in the bottom binding site. An arrow suggests this reaction only takes place in one direction. A one-way arrow labeled repulsion points to a fifth figure. This shows that repulsion occurs and the first ion is pushed one binding site upwards, so the ions are separated by one binding site.  In the sixth figure, both ions move up one place, so the first atom to bind is at the top binding site, close to the outside of the cell and the second ion is one binding site away from the bottom. Arrows suggest an equilibrium between them occupying these binding sites and both occupying the binding sites in the positions below where they were previously. In the seventh figure, a third ion is shown occupying the bottom binding site. An arrow suggests that this reaction takes place in one direction. A one-way arrow labeled repulsion points to the eighth figure. This shows that repulsion occurs, moving the other two ions up. This causes the ion occupying the top binding site to leave the path through the channel and be released to the cell exterior.">
            <a:extLst>
              <a:ext uri="{FF2B5EF4-FFF2-40B4-BE49-F238E27FC236}">
                <a16:creationId xmlns="" xmlns:a16="http://schemas.microsoft.com/office/drawing/2014/main" id="{0C09FB99-81AA-4AA6-A73C-D81435FA996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62048" y="1727201"/>
            <a:ext cx="8406628" cy="432964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93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Voltage </a:t>
            </a:r>
            <a:r>
              <a:rPr lang="en-US" dirty="0" smtClean="0">
                <a:solidFill>
                  <a:srgbClr val="843C0C"/>
                </a:solidFill>
                <a:latin typeface="Arial" panose="020B0604020202020204" pitchFamily="34" charset="0"/>
                <a:cs typeface="Arial" panose="020B0604020202020204" pitchFamily="34" charset="0"/>
              </a:rPr>
              <a:t>Gating Requires Substantial Conformational Changes </a:t>
            </a:r>
            <a:r>
              <a:rPr lang="en-US" dirty="0">
                <a:solidFill>
                  <a:srgbClr val="843C0C"/>
                </a:solidFill>
                <a:latin typeface="Arial" panose="020B0604020202020204" pitchFamily="34" charset="0"/>
                <a:cs typeface="Arial" panose="020B0604020202020204" pitchFamily="34" charset="0"/>
              </a:rPr>
              <a:t>in </a:t>
            </a:r>
            <a:r>
              <a:rPr lang="en-US" dirty="0" smtClean="0">
                <a:solidFill>
                  <a:srgbClr val="843C0C"/>
                </a:solidFill>
                <a:latin typeface="Arial" panose="020B0604020202020204" pitchFamily="34" charset="0"/>
                <a:cs typeface="Arial" panose="020B0604020202020204" pitchFamily="34" charset="0"/>
              </a:rPr>
              <a:t>Specific Ion-channel Domains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2062214"/>
            <a:ext cx="8229600" cy="3674444"/>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channels are voltage-gated channels;  they change conformation with changes in membrane potential.</a:t>
            </a:r>
          </a:p>
          <a:p>
            <a:pPr>
              <a:spcBef>
                <a:spcPts val="624"/>
              </a:spcBef>
              <a:spcAft>
                <a:spcPts val="1200"/>
              </a:spcAft>
            </a:pPr>
            <a:r>
              <a:rPr lang="en-US" dirty="0">
                <a:latin typeface="Arial" panose="020B0604020202020204" pitchFamily="34" charset="0"/>
                <a:cs typeface="Arial" panose="020B0604020202020204" pitchFamily="34" charset="0"/>
              </a:rPr>
              <a:t>Segments S1 through S4 of the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channel function in voltage gating, with S4 being the voltage sensor.</a:t>
            </a:r>
          </a:p>
          <a:p>
            <a:pPr>
              <a:spcBef>
                <a:spcPts val="624"/>
              </a:spcBef>
              <a:spcAft>
                <a:spcPts val="1200"/>
              </a:spcAft>
            </a:pPr>
            <a:r>
              <a:rPr lang="en-US" dirty="0">
                <a:latin typeface="Arial" panose="020B0604020202020204" pitchFamily="34" charset="0"/>
                <a:cs typeface="Arial" panose="020B0604020202020204" pitchFamily="34" charset="0"/>
              </a:rPr>
              <a:t>Segments S1 through S4 contain “paddle” domains. Changes in membrane potential alter the conformation of the paddles to open or close the channel.</a:t>
            </a:r>
          </a:p>
        </p:txBody>
      </p:sp>
    </p:spTree>
    <p:extLst>
      <p:ext uri="{BB962C8B-B14F-4D97-AF65-F5344CB8AC3E}">
        <p14:creationId xmlns:p14="http://schemas.microsoft.com/office/powerpoint/2010/main" val="1746146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 of a </a:t>
            </a:r>
            <a:r>
              <a:rPr lang="en-US" dirty="0" smtClean="0">
                <a:solidFill>
                  <a:srgbClr val="843C0C"/>
                </a:solidFill>
                <a:latin typeface="Arial" panose="020B0604020202020204" pitchFamily="34" charset="0"/>
                <a:cs typeface="Arial" panose="020B0604020202020204" pitchFamily="34" charset="0"/>
              </a:rPr>
              <a:t>Voltage-gated Potassium Channel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the structure of a voltage-gated potassium channel from top and side views with different regions labeled. In the first part of the illustration showing the top view of a voltage-gated potassium channel, the pore at the center is shown. Several alpha helices can be seen, arranged diagonally. There are several layers of helices, some on the outside of the channel, some on the inside. On the inside of the channel, there are four helices labeled S6 crossing over each other. Surrounding the S6 helices are five helices labeled S5, S1, S2, S4, and S3 helices, in that order. The S2, S4 and S3 helices form four corners of the shape and do not completely surround the S1 helices. Each S3 region contains two short helices. In the second part of the illustration, several regions can be seen, arranged as a stack of diagonal helices. The S4 helices are horizontal on the bottom of the stack, in the corners. The S3 helices are just above them; S3 has a horizontal helix, arranged on top of the S4 helix. The S2, S1, S5, and S6 helices are inside the vertical helices from S3, and on top of the horizontal helices from S3. They are diagonally and horizontally intertwined with each other.">
            <a:extLst>
              <a:ext uri="{FF2B5EF4-FFF2-40B4-BE49-F238E27FC236}">
                <a16:creationId xmlns="" xmlns:a16="http://schemas.microsoft.com/office/drawing/2014/main" id="{A322E3F8-98EF-4980-A627-11B36F06C69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92529" y="1869270"/>
            <a:ext cx="8358940" cy="42706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939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Model </a:t>
            </a:r>
            <a:r>
              <a:rPr lang="en-US" dirty="0">
                <a:solidFill>
                  <a:srgbClr val="843C0C"/>
                </a:solidFill>
                <a:latin typeface="Arial" panose="020B0604020202020204" pitchFamily="34" charset="0"/>
                <a:cs typeface="Arial" panose="020B0604020202020204" pitchFamily="34" charset="0"/>
              </a:rPr>
              <a:t>for </a:t>
            </a:r>
            <a:r>
              <a:rPr lang="en-US" dirty="0" smtClean="0">
                <a:solidFill>
                  <a:srgbClr val="843C0C"/>
                </a:solidFill>
                <a:latin typeface="Arial" panose="020B0604020202020204" pitchFamily="34" charset="0"/>
                <a:cs typeface="Arial" panose="020B0604020202020204" pitchFamily="34" charset="0"/>
              </a:rPr>
              <a:t>Voltage Gating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Ion Channels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model for voltage gating of ion channels. A channel is shown embedded in a membrane in two figures showing its closed and open states, respectively. In its closed state, the channel appears as a tube with a slightly wider top than bottom. The top of the tube is closed. It is surrounded at its base by cuboid-shaped blocks, of which two of them are carry positive charge. One of the blocks is arranged horizontally. When a small voltage is applied, in its open state, the cuboid shaped block is arranged vertically alongside the channel, so the positive charge is on the right of the block, rather than the bottom. This causes the channel to change shape. The bottom of the channel becomes wider in relation to the top, and the top of the tube-shaped channel opens up to form a hole.">
            <a:extLst>
              <a:ext uri="{FF2B5EF4-FFF2-40B4-BE49-F238E27FC236}">
                <a16:creationId xmlns="" xmlns:a16="http://schemas.microsoft.com/office/drawing/2014/main" id="{FCF2FF4B-7779-4025-988A-EC1D5662939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63292" y="2770032"/>
            <a:ext cx="8113105" cy="213153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74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Channel Can Be Inactivated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Occlusion </a:t>
            </a:r>
            <a:r>
              <a:rPr lang="en-US" dirty="0">
                <a:solidFill>
                  <a:srgbClr val="843C0C"/>
                </a:solidFill>
                <a:latin typeface="Arial" panose="020B0604020202020204" pitchFamily="34" charset="0"/>
                <a:cs typeface="Arial" panose="020B0604020202020204" pitchFamily="34" charset="0"/>
              </a:rPr>
              <a:t>of the </a:t>
            </a:r>
            <a:r>
              <a:rPr lang="en-US" dirty="0" smtClean="0">
                <a:solidFill>
                  <a:srgbClr val="843C0C"/>
                </a:solidFill>
                <a:latin typeface="Arial" panose="020B0604020202020204" pitchFamily="34" charset="0"/>
                <a:cs typeface="Arial" panose="020B0604020202020204" pitchFamily="34" charset="0"/>
              </a:rPr>
              <a:t>Pore</a:t>
            </a:r>
            <a:r>
              <a:rPr lang="en-US" dirty="0">
                <a:solidFill>
                  <a:srgbClr val="843C0C"/>
                </a:solidFill>
                <a:latin typeface="Arial" panose="020B0604020202020204" pitchFamily="34" charset="0"/>
                <a:cs typeface="Arial" panose="020B0604020202020204" pitchFamily="34" charset="0"/>
              </a:rPr>
              <a:t>: the </a:t>
            </a:r>
            <a:r>
              <a:rPr lang="en-US" dirty="0" smtClean="0">
                <a:solidFill>
                  <a:srgbClr val="843C0C"/>
                </a:solidFill>
                <a:latin typeface="Arial" panose="020B0604020202020204" pitchFamily="34" charset="0"/>
                <a:cs typeface="Arial" panose="020B0604020202020204" pitchFamily="34" charset="0"/>
              </a:rPr>
              <a:t>Ball-and-chain Model</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821581"/>
            <a:ext cx="8229600" cy="4525963"/>
          </a:xfrm>
        </p:spPr>
        <p:txBody>
          <a:bodyPr>
            <a:noAutofit/>
          </a:bodyPr>
          <a:lstStyle/>
          <a:p>
            <a:pPr>
              <a:spcBef>
                <a:spcPts val="624"/>
              </a:spcBef>
              <a:spcAft>
                <a:spcPts val="600"/>
              </a:spcAft>
            </a:pPr>
            <a:r>
              <a:rPr lang="en-US" dirty="0">
                <a:latin typeface="Arial" panose="020B0604020202020204" pitchFamily="34" charset="0"/>
                <a:cs typeface="Arial" panose="020B0604020202020204" pitchFamily="34" charset="0"/>
              </a:rPr>
              <a:t>The potassium channel can also be inactivated by physically blocking the channel.</a:t>
            </a:r>
          </a:p>
          <a:p>
            <a:pPr>
              <a:spcBef>
                <a:spcPts val="624"/>
              </a:spcBef>
              <a:spcAft>
                <a:spcPts val="600"/>
              </a:spcAft>
            </a:pPr>
            <a:r>
              <a:rPr lang="en-US" dirty="0">
                <a:latin typeface="Arial" panose="020B0604020202020204" pitchFamily="34" charset="0"/>
                <a:cs typeface="Arial" panose="020B0604020202020204" pitchFamily="34" charset="0"/>
              </a:rPr>
              <a:t>A segment of the channel, termed the ball, is tethered to the channel by a polypeptide segment called the chain.</a:t>
            </a:r>
          </a:p>
          <a:p>
            <a:pPr lvl="1">
              <a:spcBef>
                <a:spcPts val="624"/>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Mutants lacking the ball and chain do not inactivate.</a:t>
            </a:r>
          </a:p>
          <a:p>
            <a:pPr lvl="1">
              <a:spcBef>
                <a:spcPts val="624"/>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 protease can be used to cleave off the chain, providing early evidence that the chain is flexible (i.e., protease-accessible).</a:t>
            </a:r>
          </a:p>
          <a:p>
            <a:pPr>
              <a:spcBef>
                <a:spcPts val="624"/>
              </a:spcBef>
              <a:spcAft>
                <a:spcPts val="600"/>
              </a:spcAft>
            </a:pPr>
            <a:r>
              <a:rPr lang="en-US" dirty="0">
                <a:latin typeface="Arial" panose="020B0604020202020204" pitchFamily="34" charset="0"/>
                <a:cs typeface="Arial" panose="020B0604020202020204" pitchFamily="34" charset="0"/>
              </a:rPr>
              <a:t>Depolarization opens the channel and creates a binding site for the ball, which binds to and inactivates the channel.</a:t>
            </a:r>
          </a:p>
        </p:txBody>
      </p:sp>
    </p:spTree>
    <p:extLst>
      <p:ext uri="{BB962C8B-B14F-4D97-AF65-F5344CB8AC3E}">
        <p14:creationId xmlns:p14="http://schemas.microsoft.com/office/powerpoint/2010/main" val="2339061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Expression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Transporters Largely Defines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Metabolic Activities </a:t>
            </a:r>
            <a:r>
              <a:rPr lang="en-US" dirty="0">
                <a:solidFill>
                  <a:srgbClr val="843C0C"/>
                </a:solidFill>
                <a:latin typeface="Arial" panose="020B0604020202020204" pitchFamily="34" charset="0"/>
                <a:cs typeface="Arial" panose="020B0604020202020204" pitchFamily="34" charset="0"/>
              </a:rPr>
              <a:t>of a </a:t>
            </a:r>
            <a:r>
              <a:rPr lang="en-US" dirty="0" smtClean="0">
                <a:solidFill>
                  <a:srgbClr val="843C0C"/>
                </a:solidFill>
                <a:latin typeface="Arial" panose="020B0604020202020204" pitchFamily="34" charset="0"/>
                <a:cs typeface="Arial" panose="020B0604020202020204" pitchFamily="34" charset="0"/>
              </a:rPr>
              <a:t>Given Cell </a:t>
            </a:r>
            <a:r>
              <a:rPr lang="en-US" dirty="0">
                <a:solidFill>
                  <a:srgbClr val="843C0C"/>
                </a:solidFill>
                <a:latin typeface="Arial" panose="020B0604020202020204" pitchFamily="34" charset="0"/>
                <a:cs typeface="Arial" panose="020B0604020202020204" pitchFamily="34" charset="0"/>
              </a:rPr>
              <a:t>T</a:t>
            </a:r>
            <a:r>
              <a:rPr lang="en-US" dirty="0" smtClean="0">
                <a:solidFill>
                  <a:srgbClr val="843C0C"/>
                </a:solidFill>
                <a:latin typeface="Arial" panose="020B0604020202020204" pitchFamily="34" charset="0"/>
                <a:cs typeface="Arial" panose="020B0604020202020204" pitchFamily="34" charset="0"/>
              </a:rPr>
              <a:t>ype</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245092"/>
            <a:ext cx="8229600" cy="2432785"/>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Membranes are made permeable to specific molecules by the presence of three classes of transporters: ATP-driven pumps, carriers, and channels.</a:t>
            </a:r>
          </a:p>
          <a:p>
            <a:pPr>
              <a:spcBef>
                <a:spcPts val="624"/>
              </a:spcBef>
              <a:spcAft>
                <a:spcPts val="1200"/>
              </a:spcAft>
            </a:pPr>
            <a:r>
              <a:rPr lang="en-US" dirty="0">
                <a:latin typeface="Arial" panose="020B0604020202020204" pitchFamily="34" charset="0"/>
                <a:cs typeface="Arial" panose="020B0604020202020204" pitchFamily="34" charset="0"/>
              </a:rPr>
              <a:t>The nature of the membrane transporters dictates the biochemical processes that occur inside the cell.</a:t>
            </a:r>
          </a:p>
        </p:txBody>
      </p:sp>
    </p:spTree>
    <p:extLst>
      <p:ext uri="{BB962C8B-B14F-4D97-AF65-F5344CB8AC3E}">
        <p14:creationId xmlns:p14="http://schemas.microsoft.com/office/powerpoint/2010/main" val="179290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Inactivation of the </a:t>
            </a:r>
            <a:r>
              <a:rPr lang="en-US" dirty="0" smtClean="0">
                <a:solidFill>
                  <a:srgbClr val="843C0C"/>
                </a:solidFill>
                <a:latin typeface="Arial" panose="020B0604020202020204" pitchFamily="34" charset="0"/>
                <a:cs typeface="Arial" panose="020B0604020202020204" pitchFamily="34" charset="0"/>
              </a:rPr>
              <a:t>Potassium Ion Channel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graph shows the time for depolarization of three different K plus channels. The horizontal axis labeled as time for depolarization (milliseconds) and has a scale from 0 to 60 in labeled increments of 20. The vertical axis is labeled as membrane current and has an increasing scale. Three curves are plotted. The first curve labeled wild type shows an initial peak in membrane current after depolarization, then a decrease back to a value close to the starting value after about 10 milliseconds before the curve levels off. The second curve depicting the deletion mutant shows a similar initial increase in membrane current directly after depolarization and then levels off without decreasing. The third curve depicting the deletion mutant plus peptide shows an initial increase after depolarization. The initial increase is smaller than that of the wild type or the deletion mutant. The membrane current decreases again to a value close to the starting value after about 10 milliseconds and then levels off.">
            <a:extLst>
              <a:ext uri="{FF2B5EF4-FFF2-40B4-BE49-F238E27FC236}">
                <a16:creationId xmlns="" xmlns:a16="http://schemas.microsoft.com/office/drawing/2014/main" id="{4521087F-828D-46DD-8A2F-C6F31D9244C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80955" y="1680539"/>
            <a:ext cx="6130689" cy="47763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389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Ball-and-chain </a:t>
            </a:r>
            <a:r>
              <a:rPr lang="en-US" dirty="0" smtClean="0">
                <a:solidFill>
                  <a:srgbClr val="843C0C"/>
                </a:solidFill>
                <a:latin typeface="Arial" panose="020B0604020202020204" pitchFamily="34" charset="0"/>
                <a:cs typeface="Arial" panose="020B0604020202020204" pitchFamily="34" charset="0"/>
              </a:rPr>
              <a:t>Model </a:t>
            </a:r>
            <a:r>
              <a:rPr lang="en-US" dirty="0">
                <a:solidFill>
                  <a:srgbClr val="843C0C"/>
                </a:solidFill>
                <a:latin typeface="Arial" panose="020B0604020202020204" pitchFamily="34" charset="0"/>
                <a:cs typeface="Arial" panose="020B0604020202020204" pitchFamily="34" charset="0"/>
              </a:rPr>
              <a:t>for </a:t>
            </a:r>
            <a:r>
              <a:rPr lang="en-US" dirty="0" smtClean="0">
                <a:solidFill>
                  <a:srgbClr val="843C0C"/>
                </a:solidFill>
                <a:latin typeface="Arial" panose="020B0604020202020204" pitchFamily="34" charset="0"/>
                <a:cs typeface="Arial" panose="020B0604020202020204" pitchFamily="34" charset="0"/>
              </a:rPr>
              <a:t>Channel Inactivation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ball and chain model for channel inactivation. Three figures show a channel embedded in a membrane in its closed, open, and inactivated state. In its closed state, it appears as a tube with a slightly wider top than bottom. The top of the tube is closed. It is surrounded at its base by three cube-shaped blocks. Two of the blocks, one arranged horizontally and the other vertically lying adjacent to one another, carry positive charge.  The horizontal block has a spherical structure attached to it by a short chain, angled away from the channel. This structure is labeled Inactivation domain. In its open state, the cube-shaped block is arranged vertically alongside the channel, so the positive charge is on the right of the block rather than the bottom. This causes the channel to change shape. The bottom of the channel becomes wider in relation to the top, and the top of the tube-shaped channel opens up to form a hole. The third figure shows the inactivated domain in the bottom of the hole, blocking the path and thus inactivating the channel.">
            <a:extLst>
              <a:ext uri="{FF2B5EF4-FFF2-40B4-BE49-F238E27FC236}">
                <a16:creationId xmlns="" xmlns:a16="http://schemas.microsoft.com/office/drawing/2014/main" id="{25285D28-22DF-4118-AB63-E4F905E7B0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7959" y="2543784"/>
            <a:ext cx="8661357" cy="20233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48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Acetylcholine Receptor </a:t>
            </a:r>
            <a:r>
              <a:rPr lang="en-US" dirty="0">
                <a:solidFill>
                  <a:srgbClr val="843C0C"/>
                </a:solidFill>
                <a:latin typeface="Arial" panose="020B0604020202020204" pitchFamily="34" charset="0"/>
                <a:cs typeface="Arial" panose="020B0604020202020204" pitchFamily="34" charset="0"/>
              </a:rPr>
              <a:t>is an </a:t>
            </a:r>
            <a:r>
              <a:rPr lang="en-US" dirty="0" smtClean="0">
                <a:solidFill>
                  <a:srgbClr val="843C0C"/>
                </a:solidFill>
                <a:latin typeface="Arial" panose="020B0604020202020204" pitchFamily="34" charset="0"/>
                <a:cs typeface="Arial" panose="020B0604020202020204" pitchFamily="34" charset="0"/>
              </a:rPr>
              <a:t>Archetype </a:t>
            </a:r>
            <a:r>
              <a:rPr lang="en-US" dirty="0">
                <a:solidFill>
                  <a:srgbClr val="843C0C"/>
                </a:solidFill>
                <a:latin typeface="Arial" panose="020B0604020202020204" pitchFamily="34" charset="0"/>
                <a:cs typeface="Arial" panose="020B0604020202020204" pitchFamily="34" charset="0"/>
              </a:rPr>
              <a:t>for </a:t>
            </a:r>
            <a:r>
              <a:rPr lang="en-US" dirty="0" smtClean="0">
                <a:solidFill>
                  <a:srgbClr val="843C0C"/>
                </a:solidFill>
                <a:latin typeface="Arial" panose="020B0604020202020204" pitchFamily="34" charset="0"/>
                <a:cs typeface="Arial" panose="020B0604020202020204" pitchFamily="34" charset="0"/>
              </a:rPr>
              <a:t>Ligand-gated Ion Channels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1/2</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43344" y="1844187"/>
            <a:ext cx="8229600" cy="2694708"/>
          </a:xfrm>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Acetylcholine is a neurotransmitter that is released into the synaptic cleft. Acetylcholine then binds to a channel, called the acetylcholine receptor, opening the channel to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triggering an action potential.</a:t>
            </a:r>
          </a:p>
          <a:p>
            <a:pPr>
              <a:spcBef>
                <a:spcPts val="624"/>
              </a:spcBef>
              <a:spcAft>
                <a:spcPts val="1200"/>
              </a:spcAft>
            </a:pPr>
            <a:r>
              <a:rPr lang="en-US" dirty="0">
                <a:latin typeface="Arial" panose="020B0604020202020204" pitchFamily="34" charset="0"/>
                <a:cs typeface="Arial" panose="020B0604020202020204" pitchFamily="34" charset="0"/>
              </a:rPr>
              <a:t>The acetylcholine receptor, a ligand-activated channel, was isolated from the torpedo (electric ray).</a:t>
            </a:r>
          </a:p>
        </p:txBody>
      </p:sp>
      <p:pic>
        <p:nvPicPr>
          <p:cNvPr id="11" name="Picture 2" descr="A diagram shows the structure of acetylcholine. The structure has a four carbon ester backbone with a terminal amine group. The terminal carbon is a methyl group, which is bonded to the carbon of a carboxylate group that has a double bonded oxygen and single bonded oxygen. The single bonded oxygen is bonded to C H 2, which is bonded to another C H 2, which is bonded to the N of trimethylamine.">
            <a:extLst>
              <a:ext uri="{FF2B5EF4-FFF2-40B4-BE49-F238E27FC236}">
                <a16:creationId xmlns="" xmlns:a16="http://schemas.microsoft.com/office/drawing/2014/main" id="{7771B3B2-1DDA-4FCC-A3D7-3B37BBB9D3B2}"/>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59877" y="5019113"/>
            <a:ext cx="7796535" cy="131123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39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solidFill>
                  <a:srgbClr val="843C0C"/>
                </a:solidFill>
              </a:rPr>
              <a:t>Torpedo</a:t>
            </a:r>
            <a:r>
              <a:rPr lang="en-US" i="1" dirty="0">
                <a:solidFill>
                  <a:srgbClr val="843C0C"/>
                </a:solidFill>
              </a:rPr>
              <a:t> </a:t>
            </a:r>
            <a:r>
              <a:rPr lang="en-US" i="1" dirty="0" err="1">
                <a:solidFill>
                  <a:srgbClr val="843C0C"/>
                </a:solidFill>
              </a:rPr>
              <a:t>marmorata</a:t>
            </a:r>
            <a:r>
              <a:rPr lang="en-US" dirty="0">
                <a:solidFill>
                  <a:srgbClr val="843C0C"/>
                </a:solidFill>
              </a:rPr>
              <a:t>,</a:t>
            </a:r>
            <a:r>
              <a:rPr lang="en-US" dirty="0" smtClean="0">
                <a:solidFill>
                  <a:srgbClr val="843C0C"/>
                </a:solidFill>
                <a:latin typeface="Arial" panose="020B0604020202020204" pitchFamily="34" charset="0"/>
                <a:cs typeface="Arial" panose="020B0604020202020204" pitchFamily="34" charset="0"/>
              </a:rPr>
              <a:t> Electric Ray</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photograph shows a torpedo or electric ray fish.">
            <a:extLst>
              <a:ext uri="{FF2B5EF4-FFF2-40B4-BE49-F238E27FC236}">
                <a16:creationId xmlns="" xmlns:a16="http://schemas.microsoft.com/office/drawing/2014/main" id="{C35F08B9-2575-4CBF-805E-69250F6BE7B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60662" y="1999582"/>
            <a:ext cx="4847574" cy="42595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056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Schematic </a:t>
            </a:r>
            <a:r>
              <a:rPr lang="en-US" dirty="0" smtClean="0">
                <a:solidFill>
                  <a:srgbClr val="843C0C"/>
                </a:solidFill>
                <a:latin typeface="Arial" panose="020B0604020202020204" pitchFamily="34" charset="0"/>
                <a:cs typeface="Arial" panose="020B0604020202020204" pitchFamily="34" charset="0"/>
              </a:rPr>
              <a:t>Representation </a:t>
            </a:r>
            <a:r>
              <a:rPr lang="en-US" dirty="0">
                <a:solidFill>
                  <a:srgbClr val="843C0C"/>
                </a:solidFill>
                <a:latin typeface="Arial" panose="020B0604020202020204" pitchFamily="34" charset="0"/>
                <a:cs typeface="Arial" panose="020B0604020202020204" pitchFamily="34" charset="0"/>
              </a:rPr>
              <a:t>of a </a:t>
            </a:r>
            <a:r>
              <a:rPr lang="en-US" dirty="0" smtClean="0">
                <a:solidFill>
                  <a:srgbClr val="843C0C"/>
                </a:solidFill>
                <a:latin typeface="Arial" panose="020B0604020202020204" pitchFamily="34" charset="0"/>
                <a:cs typeface="Arial" panose="020B0604020202020204" pitchFamily="34" charset="0"/>
              </a:rPr>
              <a:t>Synapse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a synapse between two cells. The diagram shows two membranes, presynaptic and postsynaptic. The presynaptic membrane has a globular structure on the bottom of a thick stalk and the postsynaptic membrane, lying opposite to presynaptic membrane, is shown as a concave structure on top of thick stalk. The gap between the membranes is labeled as synaptic cleft. The globular structure of the presynaptic membrane contains number of circular vesicles and one is labeled as a synaptic vesicle. One of the vesicles is shown fusing with the presynaptic membrane and open to release its contents into the synaptic cleft. A downward arrow shows the direction of the nerve impulse from the presynaptic membrane to the postsynaptic membrane.">
            <a:extLst>
              <a:ext uri="{FF2B5EF4-FFF2-40B4-BE49-F238E27FC236}">
                <a16:creationId xmlns="" xmlns:a16="http://schemas.microsoft.com/office/drawing/2014/main" id="{28FB0E31-206E-4117-97BC-E73677C1813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14191" y="1823918"/>
            <a:ext cx="6068171" cy="45032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311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Acetylcholine Receptor </a:t>
            </a:r>
            <a:r>
              <a:rPr lang="en-US" dirty="0">
                <a:solidFill>
                  <a:srgbClr val="843C0C"/>
                </a:solidFill>
                <a:latin typeface="Arial" panose="020B0604020202020204" pitchFamily="34" charset="0"/>
                <a:cs typeface="Arial" panose="020B0604020202020204" pitchFamily="34" charset="0"/>
              </a:rPr>
              <a:t>is an </a:t>
            </a:r>
            <a:r>
              <a:rPr lang="en-US" dirty="0" smtClean="0">
                <a:solidFill>
                  <a:srgbClr val="843C0C"/>
                </a:solidFill>
                <a:latin typeface="Arial" panose="020B0604020202020204" pitchFamily="34" charset="0"/>
                <a:cs typeface="Arial" panose="020B0604020202020204" pitchFamily="34" charset="0"/>
              </a:rPr>
              <a:t>Archetype </a:t>
            </a:r>
            <a:r>
              <a:rPr lang="en-US" dirty="0">
                <a:solidFill>
                  <a:srgbClr val="843C0C"/>
                </a:solidFill>
                <a:latin typeface="Arial" panose="020B0604020202020204" pitchFamily="34" charset="0"/>
                <a:cs typeface="Arial" panose="020B0604020202020204" pitchFamily="34" charset="0"/>
              </a:rPr>
              <a:t>for </a:t>
            </a:r>
            <a:r>
              <a:rPr lang="en-US" dirty="0" smtClean="0">
                <a:solidFill>
                  <a:srgbClr val="843C0C"/>
                </a:solidFill>
                <a:latin typeface="Arial" panose="020B0604020202020204" pitchFamily="34" charset="0"/>
                <a:cs typeface="Arial" panose="020B0604020202020204" pitchFamily="34" charset="0"/>
              </a:rPr>
              <a:t>Ligand-gated Ion Channels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2/2</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57200" y="1917835"/>
            <a:ext cx="8229600" cy="2740794"/>
          </a:xfrm>
        </p:spPr>
        <p:txBody>
          <a:bodyPr>
            <a:normAutofit/>
          </a:bodyPr>
          <a:lstStyle/>
          <a:p>
            <a:pPr>
              <a:spcAft>
                <a:spcPts val="1200"/>
              </a:spcAft>
            </a:pPr>
            <a:r>
              <a:rPr lang="en-US" dirty="0">
                <a:latin typeface="Arial" panose="020B0604020202020204" pitchFamily="34" charset="0"/>
                <a:cs typeface="Arial" panose="020B0604020202020204" pitchFamily="34" charset="0"/>
              </a:rPr>
              <a:t>The  acetylcholine receptor is made up of four types of subunits with the stoichiometry α</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β</a:t>
            </a:r>
            <a:r>
              <a:rPr lang="en-US" dirty="0" err="1">
                <a:latin typeface="Arial" panose="020B0604020202020204" pitchFamily="34" charset="0"/>
                <a:cs typeface="Arial" panose="020B0604020202020204" pitchFamily="34" charset="0"/>
              </a:rPr>
              <a:t>γδ</a:t>
            </a:r>
            <a:r>
              <a:rPr lang="en-US" dirty="0">
                <a:latin typeface="Arial" panose="020B0604020202020204" pitchFamily="34" charset="0"/>
                <a:cs typeface="Arial" panose="020B0604020202020204" pitchFamily="34" charset="0"/>
              </a:rPr>
              <a:t> arranged to form a pentameric ring.</a:t>
            </a:r>
          </a:p>
          <a:p>
            <a:pPr>
              <a:spcAft>
                <a:spcPts val="1200"/>
              </a:spcAft>
            </a:pPr>
            <a:r>
              <a:rPr lang="en-US" dirty="0">
                <a:latin typeface="Arial" panose="020B0604020202020204" pitchFamily="34" charset="0"/>
                <a:cs typeface="Arial" panose="020B0604020202020204" pitchFamily="34" charset="0"/>
              </a:rPr>
              <a:t>Binding of acetylcholine causes conformational changes that rotate the membrane-spanning helices so that the pore opens to the passage of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ions.</a:t>
            </a:r>
          </a:p>
        </p:txBody>
      </p:sp>
    </p:spTree>
    <p:extLst>
      <p:ext uri="{BB962C8B-B14F-4D97-AF65-F5344CB8AC3E}">
        <p14:creationId xmlns:p14="http://schemas.microsoft.com/office/powerpoint/2010/main" val="4147090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 of the </a:t>
            </a:r>
            <a:r>
              <a:rPr lang="en-US" dirty="0" smtClean="0">
                <a:solidFill>
                  <a:srgbClr val="843C0C"/>
                </a:solidFill>
                <a:latin typeface="Arial" panose="020B0604020202020204" pitchFamily="34" charset="0"/>
                <a:cs typeface="Arial" panose="020B0604020202020204" pitchFamily="34" charset="0"/>
              </a:rPr>
              <a:t>Acetylcholine Receptor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side and top views of an acetylcholine receptor. In the first part of the illustration, the structure of the acetylcholine receptor is shown in pipe and plank form and is vertically divided into three sections. The top section is labeled as extracellular domain and has beta sheets. The mid-section is labeled as membrane-spanning segments and is composed of alpha helices. Each subunit has four, almost vertical alpha helices in the membrane-spanning segments. The bottom section contains segments inside the cell consisting of alpha helices. A close-up of one segment is shown. In the second part of the illustration, the acetylcholine receptor is composed of five subunits labeled clockwise from the top as beta, delta, alpha, gamma, and alpha. In the illustration, two acetylcholine binding sites are labeled on opposite sides of the receptor between the delta and alpha subunits on the right and between the gamma and alpha subunits on the left.">
            <a:extLst>
              <a:ext uri="{FF2B5EF4-FFF2-40B4-BE49-F238E27FC236}">
                <a16:creationId xmlns="" xmlns:a16="http://schemas.microsoft.com/office/drawing/2014/main" id="{ECB92DE8-7103-44DA-B055-96B11DDE6F8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99476" y="2330346"/>
            <a:ext cx="8113105" cy="361401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32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anose="020B0604020202020204" pitchFamily="34" charset="0"/>
                <a:cs typeface="Arial" panose="020B0604020202020204" pitchFamily="34" charset="0"/>
              </a:rPr>
              <a:t>Opening the </a:t>
            </a:r>
            <a:r>
              <a:rPr lang="en-US" dirty="0" smtClean="0">
                <a:solidFill>
                  <a:srgbClr val="843C0C"/>
                </a:solidFill>
                <a:latin typeface="Arial" panose="020B0604020202020204" pitchFamily="34" charset="0"/>
                <a:cs typeface="Arial" panose="020B0604020202020204" pitchFamily="34" charset="0"/>
              </a:rPr>
              <a:t>Acetylcholine Receptor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n illustration shows a ribbon diagram of opening the acetylcholine receptor. The alpha subunit of the acetylcholine receptor is shown in pipe and plank form in a vertical manner. The alpha subunit shown as pipe form is highlighted and a ribbon diagram of acetylcholine receptor is shown. In the second figure labeled alpha subunit (closed form), the pore-lining subunit is highlighted and curved. There is an arrow labeled ligand binding to extracellular domain pointing to the third figure. In the third figure, labeled alpha subunit open form, the alpha subunit looks the same as in the second figure except that the highlighted pore-lining subunit has straightened.">
            <a:extLst>
              <a:ext uri="{FF2B5EF4-FFF2-40B4-BE49-F238E27FC236}">
                <a16:creationId xmlns="" xmlns:a16="http://schemas.microsoft.com/office/drawing/2014/main" id="{F8AE8277-A69E-45B7-9953-75512C70FC7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03680" y="1719114"/>
            <a:ext cx="7375550" cy="470023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767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Action </a:t>
            </a:r>
            <a:r>
              <a:rPr lang="en-US" dirty="0" smtClean="0">
                <a:solidFill>
                  <a:srgbClr val="843C0C"/>
                </a:solidFill>
                <a:latin typeface="Arial" panose="020B0604020202020204" pitchFamily="34" charset="0"/>
                <a:cs typeface="Arial" panose="020B0604020202020204" pitchFamily="34" charset="0"/>
              </a:rPr>
              <a:t>Potentials Integrate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Activities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Several Ion Channels Working </a:t>
            </a:r>
            <a:r>
              <a:rPr lang="en-US" dirty="0">
                <a:solidFill>
                  <a:srgbClr val="843C0C"/>
                </a:solidFill>
                <a:latin typeface="Arial" panose="020B0604020202020204" pitchFamily="34" charset="0"/>
                <a:cs typeface="Arial" panose="020B0604020202020204" pitchFamily="34" charset="0"/>
              </a:rPr>
              <a:t>in </a:t>
            </a:r>
            <a:r>
              <a:rPr lang="en-US" dirty="0" smtClean="0">
                <a:solidFill>
                  <a:srgbClr val="843C0C"/>
                </a:solidFill>
                <a:latin typeface="Arial" panose="020B0604020202020204" pitchFamily="34" charset="0"/>
                <a:cs typeface="Arial" panose="020B0604020202020204" pitchFamily="34" charset="0"/>
              </a:rPr>
              <a:t>Concert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1/2</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57200" y="1811955"/>
            <a:ext cx="8229600" cy="4732976"/>
          </a:xfrm>
        </p:spPr>
        <p:txBody>
          <a:bodyPr>
            <a:normAutofit/>
          </a:bodyPr>
          <a:lstStyle/>
          <a:p>
            <a:pPr>
              <a:spcBef>
                <a:spcPts val="624"/>
              </a:spcBef>
              <a:spcAft>
                <a:spcPts val="1200"/>
              </a:spcAft>
            </a:pPr>
            <a:r>
              <a:rPr lang="en-US" sz="2200" dirty="0">
                <a:latin typeface="Arial" panose="020B0604020202020204" pitchFamily="34" charset="0"/>
                <a:cs typeface="Arial" panose="020B0604020202020204" pitchFamily="34" charset="0"/>
              </a:rPr>
              <a:t>If an ion X</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is unequally distributed across a membrane, it will tend to move down its concentration gradient.</a:t>
            </a:r>
          </a:p>
          <a:p>
            <a:pPr>
              <a:spcBef>
                <a:spcPts val="624"/>
              </a:spcBef>
              <a:spcAft>
                <a:spcPts val="1200"/>
              </a:spcAft>
            </a:pPr>
            <a:r>
              <a:rPr lang="en-US" sz="2200" dirty="0">
                <a:latin typeface="Arial" panose="020B0604020202020204" pitchFamily="34" charset="0"/>
                <a:cs typeface="Arial" panose="020B0604020202020204" pitchFamily="34" charset="0"/>
              </a:rPr>
              <a:t>This movement will be inhibited by the accumulation of positive charges.</a:t>
            </a:r>
          </a:p>
          <a:p>
            <a:pPr>
              <a:spcBef>
                <a:spcPts val="624"/>
              </a:spcBef>
              <a:spcAft>
                <a:spcPts val="1200"/>
              </a:spcAft>
            </a:pPr>
            <a:r>
              <a:rPr lang="en-US" sz="2200" dirty="0">
                <a:latin typeface="Arial" panose="020B0604020202020204" pitchFamily="34" charset="0"/>
                <a:cs typeface="Arial" panose="020B0604020202020204" pitchFamily="34" charset="0"/>
              </a:rPr>
              <a:t>An equilibrium will be established wherein the driving force of the gradient will be countered by charge repulsion. Under these circumstances, the membrane potential is called the </a:t>
            </a:r>
            <a:r>
              <a:rPr lang="en-US" sz="2200" i="1" dirty="0">
                <a:latin typeface="Arial" panose="020B0604020202020204" pitchFamily="34" charset="0"/>
                <a:cs typeface="Arial" panose="020B0604020202020204" pitchFamily="34" charset="0"/>
              </a:rPr>
              <a:t>equilibrium potential </a:t>
            </a:r>
            <a:r>
              <a:rPr lang="en-US" sz="2200" dirty="0">
                <a:latin typeface="Arial" panose="020B0604020202020204" pitchFamily="34" charset="0"/>
                <a:cs typeface="Arial" panose="020B0604020202020204" pitchFamily="34" charset="0"/>
              </a:rPr>
              <a:t>and is described by the Nernst equation:</a:t>
            </a:r>
          </a:p>
          <a:p>
            <a:pPr marL="0" indent="1166813">
              <a:spcBef>
                <a:spcPts val="624"/>
              </a:spcBef>
              <a:spcAft>
                <a:spcPts val="1200"/>
              </a:spcAft>
              <a:buNone/>
            </a:pPr>
            <a:r>
              <a:rPr lang="en-US" sz="2200" i="1" dirty="0" err="1">
                <a:latin typeface="Arial" panose="020B0604020202020204" pitchFamily="34" charset="0"/>
                <a:cs typeface="Arial" panose="020B0604020202020204" pitchFamily="34" charset="0"/>
              </a:rPr>
              <a:t>V</a:t>
            </a:r>
            <a:r>
              <a:rPr lang="en-US" sz="2200" baseline="-25000" dirty="0" err="1">
                <a:latin typeface="Arial" panose="020B0604020202020204" pitchFamily="34" charset="0"/>
                <a:cs typeface="Arial" panose="020B0604020202020204" pitchFamily="34" charset="0"/>
              </a:rPr>
              <a:t>eq</a:t>
            </a:r>
            <a:r>
              <a:rPr lang="en-US" sz="2200" dirty="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RT</a:t>
            </a:r>
            <a:r>
              <a:rPr lang="en-US" sz="2200" dirty="0">
                <a:latin typeface="Arial" panose="020B0604020202020204" pitchFamily="34" charset="0"/>
                <a:cs typeface="Arial" panose="020B0604020202020204" pitchFamily="34" charset="0"/>
              </a:rPr>
              <a:t>/</a:t>
            </a:r>
            <a:r>
              <a:rPr lang="en-US" sz="2200" i="1" dirty="0" err="1">
                <a:latin typeface="Arial" panose="020B0604020202020204" pitchFamily="34" charset="0"/>
                <a:cs typeface="Arial" panose="020B0604020202020204" pitchFamily="34" charset="0"/>
              </a:rPr>
              <a:t>zF</a:t>
            </a:r>
            <a:r>
              <a:rPr lang="en-US" sz="2200" dirty="0">
                <a:latin typeface="Arial" panose="020B0604020202020204" pitchFamily="34" charset="0"/>
                <a:cs typeface="Arial" panose="020B0604020202020204" pitchFamily="34" charset="0"/>
              </a:rPr>
              <a:t>) ln([X]</a:t>
            </a:r>
            <a:r>
              <a:rPr lang="en-US" sz="2200" baseline="-25000" dirty="0">
                <a:latin typeface="Arial" panose="020B0604020202020204" pitchFamily="34" charset="0"/>
                <a:cs typeface="Arial" panose="020B0604020202020204" pitchFamily="34" charset="0"/>
              </a:rPr>
              <a:t>in</a:t>
            </a:r>
            <a:r>
              <a:rPr lang="en-US" sz="2200" dirty="0">
                <a:latin typeface="Arial" panose="020B0604020202020204" pitchFamily="34" charset="0"/>
                <a:cs typeface="Arial" panose="020B0604020202020204" pitchFamily="34" charset="0"/>
              </a:rPr>
              <a:t>/[X]</a:t>
            </a:r>
            <a:r>
              <a:rPr lang="en-US" sz="2200" baseline="-25000" dirty="0">
                <a:latin typeface="Arial" panose="020B0604020202020204" pitchFamily="34" charset="0"/>
                <a:cs typeface="Arial" panose="020B0604020202020204" pitchFamily="34" charset="0"/>
              </a:rPr>
              <a:t>out</a:t>
            </a:r>
            <a:r>
              <a:rPr lang="en-US" sz="2200" dirty="0">
                <a:latin typeface="Arial" panose="020B0604020202020204" pitchFamily="34" charset="0"/>
                <a:cs typeface="Arial" panose="020B0604020202020204" pitchFamily="34" charset="0"/>
              </a:rPr>
              <a:t>)</a:t>
            </a:r>
          </a:p>
          <a:p>
            <a:pPr marL="360363" indent="0">
              <a:spcBef>
                <a:spcPts val="624"/>
              </a:spcBef>
              <a:spcAft>
                <a:spcPts val="1200"/>
              </a:spcAft>
              <a:buNone/>
            </a:pPr>
            <a:r>
              <a:rPr lang="en-US" sz="2200" dirty="0">
                <a:latin typeface="Arial" panose="020B0604020202020204" pitchFamily="34" charset="0"/>
                <a:cs typeface="Arial" panose="020B0604020202020204" pitchFamily="34" charset="0"/>
              </a:rPr>
              <a:t>where </a:t>
            </a:r>
            <a:r>
              <a:rPr lang="en-US" sz="2200" i="1" dirty="0">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is the gas constant, </a:t>
            </a:r>
            <a:r>
              <a:rPr lang="en-US" sz="2200" i="1" dirty="0">
                <a:latin typeface="Arial" panose="020B0604020202020204" pitchFamily="34" charset="0"/>
                <a:cs typeface="Arial" panose="020B0604020202020204" pitchFamily="34" charset="0"/>
              </a:rPr>
              <a:t>F</a:t>
            </a:r>
            <a:r>
              <a:rPr lang="en-US" sz="2200" dirty="0">
                <a:latin typeface="Arial" panose="020B0604020202020204" pitchFamily="34" charset="0"/>
                <a:cs typeface="Arial" panose="020B0604020202020204" pitchFamily="34" charset="0"/>
              </a:rPr>
              <a:t> is the Faraday constant, and </a:t>
            </a:r>
            <a:r>
              <a:rPr lang="en-US" sz="2200" i="1" dirty="0">
                <a:latin typeface="Arial" panose="020B0604020202020204" pitchFamily="34" charset="0"/>
                <a:cs typeface="Arial" panose="020B0604020202020204" pitchFamily="34" charset="0"/>
              </a:rPr>
              <a:t>z</a:t>
            </a:r>
            <a:r>
              <a:rPr lang="en-US" sz="2200" dirty="0">
                <a:latin typeface="Arial" panose="020B0604020202020204" pitchFamily="34" charset="0"/>
                <a:cs typeface="Arial" panose="020B0604020202020204" pitchFamily="34" charset="0"/>
              </a:rPr>
              <a:t> is the charge on the ion.</a:t>
            </a:r>
          </a:p>
        </p:txBody>
      </p:sp>
    </p:spTree>
    <p:extLst>
      <p:ext uri="{BB962C8B-B14F-4D97-AF65-F5344CB8AC3E}">
        <p14:creationId xmlns:p14="http://schemas.microsoft.com/office/powerpoint/2010/main" val="3475208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Equilibrium </a:t>
            </a:r>
            <a:r>
              <a:rPr lang="en-US" dirty="0" smtClean="0">
                <a:solidFill>
                  <a:srgbClr val="843C0C"/>
                </a:solidFill>
                <a:latin typeface="Arial" panose="020B0604020202020204" pitchFamily="34" charset="0"/>
                <a:cs typeface="Arial" panose="020B0604020202020204" pitchFamily="34" charset="0"/>
              </a:rPr>
              <a:t>Potential</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an equilibrium being reached across a membrane potential. The left part of the figure shows a box with two sections. On the left side of the box, there are many positive and negative ions. There are fewer ions on the right side. The concentration gradient is shown with an arrow from left to right. The electrical gradient is 0. An arrow pointing to the box on the right is labeled open X plus specific ion channels. After the X plus specific channels are opened, the box is shown again with a gap in the partition between the two sides, representing a positive ion-specific channel. Positive ions move from the left side to the right side, so the left side has a charge of minus n and the right side has a charge of plus n. The concentration gradient is shown with an arrow from left to right and the electrical gradient is shown with an arrow from right to left.">
            <a:extLst>
              <a:ext uri="{FF2B5EF4-FFF2-40B4-BE49-F238E27FC236}">
                <a16:creationId xmlns="" xmlns:a16="http://schemas.microsoft.com/office/drawing/2014/main" id="{10057B93-BDDB-46DF-B168-DF0DABE0EE6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18480" y="1745481"/>
            <a:ext cx="7188715" cy="478376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851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anose="020B0604020202020204" pitchFamily="34" charset="0"/>
                <a:cs typeface="Arial" panose="020B0604020202020204" pitchFamily="34" charset="0"/>
              </a:rPr>
              <a:t>Section 13.1 </a:t>
            </a:r>
            <a:r>
              <a:rPr lang="en-US" dirty="0">
                <a:solidFill>
                  <a:srgbClr val="843C0C"/>
                </a:solidFill>
                <a:latin typeface="Arial" panose="020B0604020202020204" pitchFamily="34" charset="0"/>
                <a:cs typeface="Arial" panose="020B0604020202020204" pitchFamily="34" charset="0"/>
              </a:rPr>
              <a:t>The Transport of Molecules Across a Membrane May Be Active or Passive</a:t>
            </a:r>
          </a:p>
        </p:txBody>
      </p:sp>
      <p:sp>
        <p:nvSpPr>
          <p:cNvPr id="3" name="Content Placeholder 2"/>
          <p:cNvSpPr>
            <a:spLocks noGrp="1"/>
          </p:cNvSpPr>
          <p:nvPr>
            <p:ph idx="1"/>
          </p:nvPr>
        </p:nvSpPr>
        <p:spPr>
          <a:xfrm>
            <a:off x="457200" y="1600200"/>
            <a:ext cx="8229600" cy="4994447"/>
          </a:xfrm>
        </p:spPr>
        <p:txBody>
          <a:bodyPr>
            <a:noAutofit/>
          </a:bodyPr>
          <a:lstStyle/>
          <a:p>
            <a:pPr>
              <a:spcBef>
                <a:spcPts val="624"/>
              </a:spcBef>
              <a:spcAft>
                <a:spcPts val="1200"/>
              </a:spcAft>
            </a:pPr>
            <a:r>
              <a:rPr lang="en-US" sz="2200" dirty="0">
                <a:latin typeface="Arial" panose="020B0604020202020204" pitchFamily="34" charset="0"/>
                <a:cs typeface="Arial" panose="020B0604020202020204" pitchFamily="34" charset="0"/>
              </a:rPr>
              <a:t>Many molecules require protein transporters to cross membranes.</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Lipophilic (or hydrophobic) molecules can pass directly through phospholipid bilayers down their concentration gradients in the process of simple diffusion. They do not require the assistance of proteins.</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However, polar or fully charged molecules require the presence of a channel to move across a membrane down their concentration gradient. Such movement is called facilitated diffusion or passive transport.</a:t>
            </a:r>
          </a:p>
          <a:p>
            <a:pPr>
              <a:spcBef>
                <a:spcPts val="624"/>
              </a:spcBef>
              <a:spcAft>
                <a:spcPts val="1200"/>
              </a:spcAft>
            </a:pPr>
            <a:r>
              <a:rPr lang="en-US" sz="2200" dirty="0">
                <a:latin typeface="Arial" panose="020B0604020202020204" pitchFamily="34" charset="0"/>
                <a:cs typeface="Arial" panose="020B0604020202020204" pitchFamily="34" charset="0"/>
              </a:rPr>
              <a:t>To move a molecule across a membrane against its concentration gradient requires energy and is called </a:t>
            </a:r>
            <a:r>
              <a:rPr lang="en-US" sz="2200" i="1" dirty="0">
                <a:latin typeface="Arial" panose="020B0604020202020204" pitchFamily="34" charset="0"/>
                <a:cs typeface="Arial" panose="020B0604020202020204" pitchFamily="34" charset="0"/>
              </a:rPr>
              <a:t>active</a:t>
            </a:r>
            <a:r>
              <a:rPr lang="en-US" sz="2200" dirty="0">
                <a:latin typeface="Arial" panose="020B0604020202020204" pitchFamily="34" charset="0"/>
                <a:cs typeface="Arial" panose="020B0604020202020204" pitchFamily="34" charset="0"/>
              </a:rPr>
              <a:t> transport.</a:t>
            </a:r>
          </a:p>
        </p:txBody>
      </p:sp>
    </p:spTree>
    <p:extLst>
      <p:ext uri="{BB962C8B-B14F-4D97-AF65-F5344CB8AC3E}">
        <p14:creationId xmlns:p14="http://schemas.microsoft.com/office/powerpoint/2010/main" val="1915665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Action </a:t>
            </a:r>
            <a:r>
              <a:rPr lang="en-US" dirty="0" smtClean="0">
                <a:solidFill>
                  <a:srgbClr val="843C0C"/>
                </a:solidFill>
                <a:latin typeface="Arial" panose="020B0604020202020204" pitchFamily="34" charset="0"/>
                <a:cs typeface="Arial" panose="020B0604020202020204" pitchFamily="34" charset="0"/>
              </a:rPr>
              <a:t>Potentials Integrate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Activities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Several Ion Channels Working </a:t>
            </a:r>
            <a:r>
              <a:rPr lang="en-US" dirty="0">
                <a:solidFill>
                  <a:srgbClr val="843C0C"/>
                </a:solidFill>
                <a:latin typeface="Arial" panose="020B0604020202020204" pitchFamily="34" charset="0"/>
                <a:cs typeface="Arial" panose="020B0604020202020204" pitchFamily="34" charset="0"/>
              </a:rPr>
              <a:t>in </a:t>
            </a:r>
            <a:r>
              <a:rPr lang="en-US" dirty="0" smtClean="0">
                <a:solidFill>
                  <a:srgbClr val="843C0C"/>
                </a:solidFill>
                <a:latin typeface="Arial" panose="020B0604020202020204" pitchFamily="34" charset="0"/>
                <a:cs typeface="Arial" panose="020B0604020202020204" pitchFamily="34" charset="0"/>
              </a:rPr>
              <a:t>Concert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2/2</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57200" y="1850457"/>
            <a:ext cx="8229600" cy="4636971"/>
          </a:xfrm>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Equilibrium potentials–examples (at 37°C):</a:t>
            </a:r>
          </a:p>
          <a:p>
            <a:pPr lvl="1">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For sodium, when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in</a:t>
            </a:r>
            <a:r>
              <a:rPr lang="en-US" sz="2400" dirty="0">
                <a:latin typeface="Arial" panose="020B0604020202020204" pitchFamily="34" charset="0"/>
                <a:cs typeface="Arial" panose="020B0604020202020204" pitchFamily="34" charset="0"/>
              </a:rPr>
              <a:t> = 14 </a:t>
            </a:r>
            <a:r>
              <a:rPr lang="en-US" sz="2400" dirty="0" err="1">
                <a:latin typeface="Arial" panose="020B0604020202020204" pitchFamily="34" charset="0"/>
                <a:cs typeface="Arial" panose="020B0604020202020204" pitchFamily="34" charset="0"/>
              </a:rPr>
              <a:t>mM</a:t>
            </a:r>
            <a:r>
              <a:rPr lang="en-US" sz="2400" dirty="0">
                <a:latin typeface="Arial" panose="020B0604020202020204" pitchFamily="34" charset="0"/>
                <a:cs typeface="Arial" panose="020B0604020202020204" pitchFamily="34" charset="0"/>
              </a:rPr>
              <a:t> and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out</a:t>
            </a:r>
            <a:r>
              <a:rPr lang="en-US" sz="2400" dirty="0">
                <a:latin typeface="Arial" panose="020B0604020202020204" pitchFamily="34" charset="0"/>
                <a:cs typeface="Arial" panose="020B0604020202020204" pitchFamily="34" charset="0"/>
              </a:rPr>
              <a:t> = 143 </a:t>
            </a:r>
            <a:r>
              <a:rPr lang="en-US" sz="2400" dirty="0" err="1">
                <a:latin typeface="Arial" panose="020B0604020202020204" pitchFamily="34" charset="0"/>
                <a:cs typeface="Arial" panose="020B0604020202020204" pitchFamily="34" charset="0"/>
              </a:rPr>
              <a:t>mM</a:t>
            </a:r>
            <a:r>
              <a:rPr lang="en-US" sz="2400" dirty="0">
                <a:latin typeface="Arial" panose="020B0604020202020204" pitchFamily="34" charset="0"/>
                <a:cs typeface="Arial" panose="020B0604020202020204" pitchFamily="34" charset="0"/>
              </a:rPr>
              <a:t>, then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eq</a:t>
            </a:r>
            <a:r>
              <a:rPr lang="en-US" sz="2400" dirty="0">
                <a:latin typeface="Arial" panose="020B0604020202020204" pitchFamily="34" charset="0"/>
                <a:cs typeface="Arial" panose="020B0604020202020204" pitchFamily="34" charset="0"/>
              </a:rPr>
              <a:t> = +62 mV.</a:t>
            </a:r>
          </a:p>
          <a:p>
            <a:pPr lvl="1">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For potassium, when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in</a:t>
            </a:r>
            <a:r>
              <a:rPr lang="en-US" sz="2400" dirty="0">
                <a:latin typeface="Arial" panose="020B0604020202020204" pitchFamily="34" charset="0"/>
                <a:cs typeface="Arial" panose="020B0604020202020204" pitchFamily="34" charset="0"/>
              </a:rPr>
              <a:t> = 157 </a:t>
            </a:r>
            <a:r>
              <a:rPr lang="en-US" sz="2400" dirty="0" err="1">
                <a:latin typeface="Arial" panose="020B0604020202020204" pitchFamily="34" charset="0"/>
                <a:cs typeface="Arial" panose="020B0604020202020204" pitchFamily="34" charset="0"/>
              </a:rPr>
              <a:t>mM</a:t>
            </a:r>
            <a:r>
              <a:rPr lang="en-US" sz="2400" dirty="0">
                <a:latin typeface="Arial" panose="020B0604020202020204" pitchFamily="34" charset="0"/>
                <a:cs typeface="Arial" panose="020B0604020202020204" pitchFamily="34" charset="0"/>
              </a:rPr>
              <a:t> and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out</a:t>
            </a:r>
            <a:r>
              <a:rPr lang="en-US" sz="2400" dirty="0">
                <a:latin typeface="Arial" panose="020B0604020202020204" pitchFamily="34" charset="0"/>
                <a:cs typeface="Arial" panose="020B0604020202020204" pitchFamily="34" charset="0"/>
              </a:rPr>
              <a:t> = 4 </a:t>
            </a:r>
            <a:r>
              <a:rPr lang="en-US" sz="2400" dirty="0" err="1">
                <a:latin typeface="Arial" panose="020B0604020202020204" pitchFamily="34" charset="0"/>
                <a:cs typeface="Arial" panose="020B0604020202020204" pitchFamily="34" charset="0"/>
              </a:rPr>
              <a:t>mM</a:t>
            </a:r>
            <a:r>
              <a:rPr lang="en-US" sz="2400" dirty="0">
                <a:latin typeface="Arial" panose="020B0604020202020204" pitchFamily="34" charset="0"/>
                <a:cs typeface="Arial" panose="020B0604020202020204" pitchFamily="34" charset="0"/>
              </a:rPr>
              <a:t>, then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eq</a:t>
            </a:r>
            <a:r>
              <a:rPr lang="en-US" sz="2400" dirty="0">
                <a:latin typeface="Arial" panose="020B0604020202020204" pitchFamily="34" charset="0"/>
                <a:cs typeface="Arial" panose="020B0604020202020204" pitchFamily="34" charset="0"/>
              </a:rPr>
              <a:t> = –98 mV.</a:t>
            </a:r>
          </a:p>
          <a:p>
            <a:pPr marL="1343025" lvl="2" indent="-428625">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 the absence of stimulation, the resting potential for a typical neuron is −60 mV. This value is close to the equilibrium potential for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because a small number of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channels are open.</a:t>
            </a:r>
          </a:p>
        </p:txBody>
      </p:sp>
    </p:spTree>
    <p:extLst>
      <p:ext uri="{BB962C8B-B14F-4D97-AF65-F5344CB8AC3E}">
        <p14:creationId xmlns:p14="http://schemas.microsoft.com/office/powerpoint/2010/main" val="3301958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998"/>
            <a:ext cx="8229600" cy="1143000"/>
          </a:xfrm>
        </p:spPr>
        <p:txBody>
          <a:bodyPr>
            <a:normAutofit/>
          </a:bodyPr>
          <a:lstStyle/>
          <a:p>
            <a:r>
              <a:rPr lang="en-US" dirty="0">
                <a:solidFill>
                  <a:srgbClr val="843C0C"/>
                </a:solidFill>
                <a:latin typeface="Arial" panose="020B0604020202020204" pitchFamily="34" charset="0"/>
                <a:cs typeface="Arial" panose="020B0604020202020204" pitchFamily="34" charset="0"/>
              </a:rPr>
              <a:t>Generation of an </a:t>
            </a:r>
            <a:r>
              <a:rPr lang="en-US" dirty="0" smtClean="0">
                <a:solidFill>
                  <a:srgbClr val="843C0C"/>
                </a:solidFill>
                <a:latin typeface="Arial" panose="020B0604020202020204" pitchFamily="34" charset="0"/>
                <a:cs typeface="Arial" panose="020B0604020202020204" pitchFamily="34" charset="0"/>
              </a:rPr>
              <a:t>Action Potential</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771542"/>
            <a:ext cx="8229600" cy="5995018"/>
          </a:xfrm>
        </p:spPr>
        <p:txBody>
          <a:bodyPr>
            <a:noAutofit/>
          </a:bodyPr>
          <a:lstStyle/>
          <a:p>
            <a:pPr>
              <a:spcBef>
                <a:spcPts val="624"/>
              </a:spcBef>
              <a:spcAft>
                <a:spcPts val="1200"/>
              </a:spcAft>
            </a:pPr>
            <a:r>
              <a:rPr lang="en-US" sz="2200" dirty="0">
                <a:latin typeface="Arial" panose="020B0604020202020204" pitchFamily="34" charset="0"/>
                <a:cs typeface="Arial" panose="020B0604020202020204" pitchFamily="34" charset="0"/>
              </a:rPr>
              <a:t>Activation of the acetylcholine receptor allows 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to flow out of the cell and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to flow in.</a:t>
            </a:r>
          </a:p>
          <a:p>
            <a:pPr>
              <a:spcBef>
                <a:spcPts val="624"/>
              </a:spcBef>
              <a:spcAft>
                <a:spcPts val="1200"/>
              </a:spcAft>
            </a:pPr>
            <a:r>
              <a:rPr lang="en-US" sz="2200" dirty="0">
                <a:latin typeface="Arial" panose="020B0604020202020204" pitchFamily="34" charset="0"/>
                <a:cs typeface="Arial" panose="020B0604020202020204" pitchFamily="34" charset="0"/>
              </a:rPr>
              <a:t>The change in membrane potential first activates the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channels.</a:t>
            </a:r>
          </a:p>
          <a:p>
            <a:pPr>
              <a:spcBef>
                <a:spcPts val="624"/>
              </a:spcBef>
              <a:spcAft>
                <a:spcPts val="1200"/>
              </a:spcAft>
            </a:pPr>
            <a:r>
              <a:rPr lang="en-US" sz="2200" dirty="0">
                <a:latin typeface="Arial" panose="020B0604020202020204" pitchFamily="34" charset="0"/>
                <a:cs typeface="Arial" panose="020B0604020202020204" pitchFamily="34" charset="0"/>
              </a:rPr>
              <a:t>The change in membrane potential subsequently opens the voltage-gated 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channels while the “ball” segment of the Na</a:t>
            </a:r>
            <a:r>
              <a:rPr lang="en-US" sz="2200" baseline="300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channel inactivates that channel. At the same time, the acetylcholine receptor is inactivated.</a:t>
            </a:r>
          </a:p>
          <a:p>
            <a:pPr>
              <a:spcBef>
                <a:spcPts val="624"/>
              </a:spcBef>
              <a:spcAft>
                <a:spcPts val="1200"/>
              </a:spcAft>
            </a:pPr>
            <a:r>
              <a:rPr lang="en-US" sz="2200" dirty="0">
                <a:latin typeface="Arial" panose="020B0604020202020204" pitchFamily="34" charset="0"/>
                <a:cs typeface="Arial" panose="020B0604020202020204" pitchFamily="34" charset="0"/>
              </a:rPr>
              <a:t>With only the 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channels open, the membrane potential drops toward the 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equilibrium potential.</a:t>
            </a:r>
          </a:p>
          <a:p>
            <a:pPr>
              <a:spcBef>
                <a:spcPts val="624"/>
              </a:spcBef>
              <a:spcAft>
                <a:spcPts val="1200"/>
              </a:spcAft>
            </a:pPr>
            <a:r>
              <a:rPr lang="en-US" sz="2200" dirty="0">
                <a:latin typeface="Arial" panose="020B0604020202020204" pitchFamily="34" charset="0"/>
                <a:cs typeface="Arial" panose="020B0604020202020204" pitchFamily="34" charset="0"/>
              </a:rPr>
              <a:t>The 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channels are then closed by the “ball” segment, and the membrane potential returns to its initial state.</a:t>
            </a:r>
          </a:p>
          <a:p>
            <a:pPr>
              <a:spcBef>
                <a:spcPts val="624"/>
              </a:spcBef>
              <a:spcAft>
                <a:spcPts val="1200"/>
              </a:spcAft>
            </a:pPr>
            <a:r>
              <a:rPr lang="en-US" sz="2200" dirty="0">
                <a:latin typeface="Arial" panose="020B0604020202020204" pitchFamily="34" charset="0"/>
                <a:cs typeface="Arial" panose="020B0604020202020204" pitchFamily="34" charset="0"/>
              </a:rPr>
              <a:t>These events are propagated down the nerve membrane as the action potential.</a:t>
            </a:r>
          </a:p>
        </p:txBody>
      </p:sp>
    </p:spTree>
    <p:extLst>
      <p:ext uri="{BB962C8B-B14F-4D97-AF65-F5344CB8AC3E}">
        <p14:creationId xmlns:p14="http://schemas.microsoft.com/office/powerpoint/2010/main" val="4253201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Action-potential </a:t>
            </a:r>
            <a:r>
              <a:rPr lang="en-US" dirty="0" smtClean="0">
                <a:solidFill>
                  <a:srgbClr val="843C0C"/>
                </a:solidFill>
                <a:latin typeface="Arial" panose="020B0604020202020204" pitchFamily="34" charset="0"/>
                <a:cs typeface="Arial" panose="020B0604020202020204" pitchFamily="34" charset="0"/>
              </a:rPr>
              <a:t>Mechanism</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hree part illustration shows a graph plotting the change in membrane potential during an action potential, a graph plotting the change in current flow through sodium and potassium channels during an action potential, and a schematic diagram of sodium and potassium channels in different states, all with a vertical axis of time. In the first part of the illustration, for the graph plotting the change in membrane potential during an action potential, the vertical axis is labeled as membrane potential (millivolts) with an increasing scale from minus 100 to plus 60, labeled in increments of 20. Two horizontal lines are drawn from the vertical axis, with the first line at a value of minus 100, labeled as K plus equilibrium potential, and the second line at a value of plus 62, labeled as sodium ion equilibrium potential. The curve starts from a value minus 60 on the vertical axis, reaches a peak value of plus 30, drops down to minus 70, and then levels off. In the second illustration, for the graph plotting the change in current flow through sodium and potassium channels during an action potential, the horizontal axis is divided into thirds and the vertical axis is labeled as current flow. Two curves are plotted for sodium and potassium ion. The first curve for sodium ion starts near the origin, rises sharply and reaches a peak, and drops down to the first third on the horizontal axis. The second curve for potassium ion starts near the origin, increases in a shallow manner, and gradually drops down to the two third of the horizontal axis. In the third part of the illustration, a schematic diagram of sodium and potassium channels in different states, on a time axis. Time in milliseconds is shown on a horizontal axis, from one to three milliseconds. Schematic diagrams of sodium and potassium channels are shown in different states along the time axis. Sodium channels are shown in three states, closed, open and inactivated, in that order, within the first millisecond. In the closed state, the channel is shown as a tube with the top slightly wider than the bottom, with the top closed. In the open state, the bottom of the tube is wider than the top, and the tube is open. In the inactivated state, a sphere on a chain attached to the bottom of the receptor is shown blocking it from the bottom. Potassium channels are shown using similar representations. The potassium channels are shown as being closed at the start, then open at one millisecond and are shown in the inactivated state at two milliseconds.">
            <a:extLst>
              <a:ext uri="{FF2B5EF4-FFF2-40B4-BE49-F238E27FC236}">
                <a16:creationId xmlns="" xmlns:a16="http://schemas.microsoft.com/office/drawing/2014/main" id="{CB7ED42F-9672-4CFD-9980-A0CFBDC6A62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154531" y="1673788"/>
            <a:ext cx="2842740" cy="503816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22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Disruption of </a:t>
            </a:r>
            <a:r>
              <a:rPr lang="en-US" dirty="0" smtClean="0">
                <a:solidFill>
                  <a:srgbClr val="843C0C"/>
                </a:solidFill>
                <a:latin typeface="Arial" panose="020B0604020202020204" pitchFamily="34" charset="0"/>
                <a:cs typeface="Arial" panose="020B0604020202020204" pitchFamily="34" charset="0"/>
              </a:rPr>
              <a:t>Ion Channels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Mutations </a:t>
            </a:r>
            <a:r>
              <a:rPr lang="en-US" dirty="0">
                <a:solidFill>
                  <a:srgbClr val="843C0C"/>
                </a:solidFill>
                <a:latin typeface="Arial" panose="020B0604020202020204" pitchFamily="34" charset="0"/>
                <a:cs typeface="Arial" panose="020B0604020202020204" pitchFamily="34" charset="0"/>
              </a:rPr>
              <a:t>or </a:t>
            </a:r>
            <a:r>
              <a:rPr lang="en-US" dirty="0" smtClean="0">
                <a:solidFill>
                  <a:srgbClr val="843C0C"/>
                </a:solidFill>
                <a:latin typeface="Arial" panose="020B0604020202020204" pitchFamily="34" charset="0"/>
                <a:cs typeface="Arial" panose="020B0604020202020204" pitchFamily="34" charset="0"/>
              </a:rPr>
              <a:t>Chemicals Can Be Potentially </a:t>
            </a:r>
            <a:r>
              <a:rPr lang="en-US" dirty="0">
                <a:solidFill>
                  <a:srgbClr val="843C0C"/>
                </a:solidFill>
                <a:latin typeface="Arial" panose="020B0604020202020204" pitchFamily="34" charset="0"/>
                <a:cs typeface="Arial" panose="020B0604020202020204" pitchFamily="34" charset="0"/>
              </a:rPr>
              <a:t>L</a:t>
            </a:r>
            <a:r>
              <a:rPr lang="en-US" dirty="0" smtClean="0">
                <a:solidFill>
                  <a:srgbClr val="843C0C"/>
                </a:solidFill>
                <a:latin typeface="Arial" panose="020B0604020202020204" pitchFamily="34" charset="0"/>
                <a:cs typeface="Arial" panose="020B0604020202020204" pitchFamily="34" charset="0"/>
              </a:rPr>
              <a:t>ife-threatening</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783080"/>
            <a:ext cx="8229600" cy="4386714"/>
          </a:xfrm>
        </p:spPr>
        <p:txBody>
          <a:bodyPr>
            <a:normAutofit fontScale="92500" lnSpcReduction="10000"/>
          </a:bodyPr>
          <a:lstStyle/>
          <a:p>
            <a:pPr>
              <a:spcBef>
                <a:spcPts val="624"/>
              </a:spcBef>
              <a:spcAft>
                <a:spcPts val="1200"/>
              </a:spcAft>
            </a:pPr>
            <a:r>
              <a:rPr lang="en-US" sz="2600" dirty="0">
                <a:latin typeface="Arial" panose="020B0604020202020204" pitchFamily="34" charset="0"/>
                <a:cs typeface="Arial" panose="020B0604020202020204" pitchFamily="34" charset="0"/>
              </a:rPr>
              <a:t>Example: long QT syndrome (LQTS), in which the recovery of the action potential is delayed, causes loss of consciousness, heart arrhythmia, and sudden death.</a:t>
            </a:r>
          </a:p>
          <a:p>
            <a:pPr lvl="1">
              <a:spcBef>
                <a:spcPts val="624"/>
              </a:spcBef>
              <a:spcAft>
                <a:spcPts val="1200"/>
              </a:spcAft>
              <a:buFont typeface="Arial" panose="020B0604020202020204" pitchFamily="34" charset="0"/>
              <a:buChar char="–"/>
            </a:pPr>
            <a:r>
              <a:rPr lang="en-US" sz="2600" dirty="0">
                <a:latin typeface="Arial" panose="020B0604020202020204" pitchFamily="34" charset="0"/>
                <a:cs typeface="Arial" panose="020B0604020202020204" pitchFamily="34" charset="0"/>
              </a:rPr>
              <a:t>“QT” refers to a particular feature of the cardiac electrical activity pattern as measured by electrocardiography. </a:t>
            </a:r>
          </a:p>
          <a:p>
            <a:pPr lvl="1">
              <a:spcBef>
                <a:spcPts val="624"/>
              </a:spcBef>
              <a:spcAft>
                <a:spcPts val="1200"/>
              </a:spcAft>
              <a:buFont typeface="Arial" panose="020B0604020202020204" pitchFamily="34" charset="0"/>
              <a:buChar char="–"/>
            </a:pPr>
            <a:r>
              <a:rPr lang="en-US" sz="2600" dirty="0">
                <a:latin typeface="Arial" panose="020B0604020202020204" pitchFamily="34" charset="0"/>
                <a:cs typeface="Arial" panose="020B0604020202020204" pitchFamily="34" charset="0"/>
              </a:rPr>
              <a:t>The most common mutations identified in LQTS patients inactivate K</a:t>
            </a:r>
            <a:r>
              <a:rPr lang="en-US" sz="2600" baseline="300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channels or prevent the proper trafficking of the channels to the plasma membrane. This loss of K</a:t>
            </a:r>
            <a:r>
              <a:rPr lang="en-US" sz="2600" baseline="300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permeability slows repolarization of the membrane and delays heart contraction.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582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anose="020B0604020202020204" pitchFamily="34" charset="0"/>
                <a:cs typeface="Arial" panose="020B0604020202020204" pitchFamily="34" charset="0"/>
              </a:rPr>
              <a:t>Section 13.5 </a:t>
            </a:r>
            <a:r>
              <a:rPr lang="en-US" dirty="0">
                <a:solidFill>
                  <a:srgbClr val="843C0C"/>
                </a:solidFill>
                <a:latin typeface="Arial" panose="020B0604020202020204" pitchFamily="34" charset="0"/>
                <a:cs typeface="Arial" panose="020B0604020202020204" pitchFamily="34" charset="0"/>
              </a:rPr>
              <a:t>Gap Junctions Allow Ions and Small Molecules to Flow Between Communicating </a:t>
            </a:r>
            <a:r>
              <a:rPr lang="en-US" dirty="0" smtClean="0">
                <a:solidFill>
                  <a:srgbClr val="843C0C"/>
                </a:solidFill>
                <a:latin typeface="Arial" panose="020B0604020202020204" pitchFamily="34" charset="0"/>
                <a:cs typeface="Arial" panose="020B0604020202020204" pitchFamily="34" charset="0"/>
              </a:rPr>
              <a:t>Cells (</a:t>
            </a:r>
            <a:r>
              <a:rPr lang="en-US" dirty="0" smtClean="0">
                <a:solidFill>
                  <a:srgbClr val="843C0C"/>
                </a:solidFill>
                <a:latin typeface="Arial" panose="020B0604020202020204" pitchFamily="34" charset="0"/>
                <a:cs typeface="Arial" panose="020B0604020202020204" pitchFamily="34" charset="0"/>
              </a:rPr>
              <a:t>1/2</a:t>
            </a:r>
            <a:r>
              <a:rPr lang="en-US" dirty="0" smtClean="0">
                <a:solidFill>
                  <a:srgbClr val="843C0C"/>
                </a:solidFill>
                <a:latin typeface="Arial" panose="020B0604020202020204" pitchFamily="34" charset="0"/>
                <a:cs typeface="Arial" panose="020B0604020202020204" pitchFamily="34" charset="0"/>
              </a:rPr>
              <a:t>)</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840832"/>
            <a:ext cx="8229600" cy="4891746"/>
          </a:xfrm>
        </p:spPr>
        <p:txBody>
          <a:bodyPr>
            <a:normAutofit/>
          </a:bodyPr>
          <a:lstStyle/>
          <a:p>
            <a:pPr>
              <a:spcBef>
                <a:spcPts val="624"/>
              </a:spcBef>
              <a:spcAft>
                <a:spcPts val="600"/>
              </a:spcAft>
            </a:pPr>
            <a:r>
              <a:rPr lang="en-US" sz="2200" dirty="0">
                <a:latin typeface="Arial" panose="020B0604020202020204" pitchFamily="34" charset="0"/>
                <a:cs typeface="Arial" panose="020B0604020202020204" pitchFamily="34" charset="0"/>
              </a:rPr>
              <a:t>Gap junctions (or cell-to-cell channels) allow passage of materials between adjacent cells and are important for intercellular communication.</a:t>
            </a:r>
          </a:p>
          <a:p>
            <a:pPr>
              <a:spcBef>
                <a:spcPts val="624"/>
              </a:spcBef>
              <a:spcAft>
                <a:spcPts val="600"/>
              </a:spcAft>
            </a:pPr>
            <a:r>
              <a:rPr lang="en-US" sz="2200" dirty="0">
                <a:latin typeface="Arial" panose="020B0604020202020204" pitchFamily="34" charset="0"/>
                <a:cs typeface="Arial" panose="020B0604020202020204" pitchFamily="34" charset="0"/>
              </a:rPr>
              <a:t>All polar molecules with a mass of less than 1 </a:t>
            </a:r>
            <a:r>
              <a:rPr lang="en-US" sz="2200" dirty="0" err="1">
                <a:latin typeface="Arial" panose="020B0604020202020204" pitchFamily="34" charset="0"/>
                <a:cs typeface="Arial" panose="020B0604020202020204" pitchFamily="34" charset="0"/>
              </a:rPr>
              <a:t>kDa</a:t>
            </a:r>
            <a:r>
              <a:rPr lang="en-US" sz="2200" dirty="0">
                <a:latin typeface="Arial" panose="020B0604020202020204" pitchFamily="34" charset="0"/>
                <a:cs typeface="Arial" panose="020B0604020202020204" pitchFamily="34" charset="0"/>
              </a:rPr>
              <a:t> can pass through gap junctions.</a:t>
            </a:r>
          </a:p>
          <a:p>
            <a:pPr>
              <a:spcBef>
                <a:spcPts val="624"/>
              </a:spcBef>
              <a:spcAft>
                <a:spcPts val="600"/>
              </a:spcAft>
            </a:pPr>
            <a:r>
              <a:rPr lang="en-US" sz="2200" dirty="0">
                <a:latin typeface="Arial" panose="020B0604020202020204" pitchFamily="34" charset="0"/>
                <a:cs typeface="Arial" panose="020B0604020202020204" pitchFamily="34" charset="0"/>
              </a:rPr>
              <a:t>A cell-to-cell junction is composed of 12 molecules of connexin.</a:t>
            </a:r>
          </a:p>
          <a:p>
            <a:pPr>
              <a:spcBef>
                <a:spcPts val="624"/>
              </a:spcBef>
              <a:spcAft>
                <a:spcPts val="600"/>
              </a:spcAft>
            </a:pPr>
            <a:r>
              <a:rPr lang="en-US" sz="2200" dirty="0">
                <a:latin typeface="Arial" panose="020B0604020202020204" pitchFamily="34" charset="0"/>
                <a:cs typeface="Arial" panose="020B0604020202020204" pitchFamily="34" charset="0"/>
              </a:rPr>
              <a:t>Six hexagonally arranged connexins form a half-channel called a connexon or hemichannel.</a:t>
            </a:r>
          </a:p>
          <a:p>
            <a:pPr>
              <a:spcBef>
                <a:spcPts val="624"/>
              </a:spcBef>
              <a:spcAft>
                <a:spcPts val="600"/>
              </a:spcAft>
            </a:pPr>
            <a:r>
              <a:rPr lang="en-US" sz="2200" dirty="0" err="1">
                <a:latin typeface="Arial" panose="020B0604020202020204" pitchFamily="34" charset="0"/>
                <a:cs typeface="Arial" panose="020B0604020202020204" pitchFamily="34" charset="0"/>
              </a:rPr>
              <a:t>Connexons</a:t>
            </a:r>
            <a:r>
              <a:rPr lang="en-US" sz="2200" dirty="0">
                <a:latin typeface="Arial" panose="020B0604020202020204" pitchFamily="34" charset="0"/>
                <a:cs typeface="Arial" panose="020B0604020202020204" pitchFamily="34" charset="0"/>
              </a:rPr>
              <a:t> from adjacent cells form a gap junction, and gap junctions traverse two membranes and allow cytoplasm-to-cytoplasm communication.</a:t>
            </a:r>
          </a:p>
        </p:txBody>
      </p:sp>
    </p:spTree>
    <p:extLst>
      <p:ext uri="{BB962C8B-B14F-4D97-AF65-F5344CB8AC3E}">
        <p14:creationId xmlns:p14="http://schemas.microsoft.com/office/powerpoint/2010/main" val="2916537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2BE1E5-ABE2-43C7-9692-8E416096BF4E}"/>
              </a:ext>
            </a:extLst>
          </p:cNvPr>
          <p:cNvSpPr>
            <a:spLocks noGrp="1"/>
          </p:cNvSpPr>
          <p:nvPr>
            <p:ph type="title"/>
          </p:nvPr>
        </p:nvSpPr>
        <p:spPr/>
        <p:txBody>
          <a:bodyPr>
            <a:noAutofit/>
          </a:bodyPr>
          <a:lstStyle/>
          <a:p>
            <a:r>
              <a:rPr lang="en-US" dirty="0" smtClean="0">
                <a:solidFill>
                  <a:srgbClr val="843C0C"/>
                </a:solidFill>
              </a:rPr>
              <a:t>Sections 13.5 </a:t>
            </a:r>
            <a:r>
              <a:rPr lang="en-US" dirty="0">
                <a:solidFill>
                  <a:srgbClr val="843C0C"/>
                </a:solidFill>
              </a:rPr>
              <a:t>Gap Junctions Allow Ions and Small Molecules to Flow Between Communicating </a:t>
            </a:r>
            <a:r>
              <a:rPr lang="en-US" dirty="0" smtClean="0">
                <a:solidFill>
                  <a:srgbClr val="843C0C"/>
                </a:solidFill>
              </a:rPr>
              <a:t>Cells (</a:t>
            </a:r>
            <a:r>
              <a:rPr lang="en-US" dirty="0" smtClean="0">
                <a:solidFill>
                  <a:srgbClr val="843C0C"/>
                </a:solidFill>
              </a:rPr>
              <a:t>2/2</a:t>
            </a:r>
            <a:r>
              <a:rPr lang="en-US" dirty="0" smtClean="0">
                <a:solidFill>
                  <a:srgbClr val="843C0C"/>
                </a:solidFill>
              </a:rPr>
              <a:t>)</a:t>
            </a:r>
            <a:endParaRPr lang="en-IN" dirty="0">
              <a:solidFill>
                <a:srgbClr val="843C0C"/>
              </a:solidFill>
            </a:endParaRPr>
          </a:p>
        </p:txBody>
      </p:sp>
      <p:pic>
        <p:nvPicPr>
          <p:cNvPr id="11" name="Picture 2" descr="A transmission electron micrograph of isolated gap junctions is shown. A corner of a geometric shape composed of hundreds of gap junctions is shown. Each gap junction appears as a tiny, white, almost hexagonal ring, with a dark hole in the center.">
            <a:extLst>
              <a:ext uri="{FF2B5EF4-FFF2-40B4-BE49-F238E27FC236}">
                <a16:creationId xmlns="" xmlns:a16="http://schemas.microsoft.com/office/drawing/2014/main" id="{FA8AB89E-5997-4617-814D-2FD0C3DAE0D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19285" y="1748154"/>
            <a:ext cx="3534942" cy="484029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6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Structure of a </a:t>
            </a:r>
            <a:r>
              <a:rPr lang="en-US" dirty="0" smtClean="0">
                <a:solidFill>
                  <a:srgbClr val="843C0C"/>
                </a:solidFill>
                <a:latin typeface="Arial" panose="020B0604020202020204" pitchFamily="34" charset="0"/>
                <a:cs typeface="Arial" panose="020B0604020202020204" pitchFamily="34" charset="0"/>
              </a:rPr>
              <a:t>Gap Junction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hree part illustration shows the side view of a gap junction, a schematic diagram of a gap junction, and the top view of a gap junction. In the first part of the illustration, the side view of gap junction is shown as having three segments arranged vertically. The top of the three segments consists of many vertical alpha helices that are labeled as Connexon within plasma membrane of cell number two. The midsection consists of chains and beta strands, connecting the top and bottom helices of the gap junction, and is labeled as Extracellular space. The bottom section has a similar arrangement to the top segment and is labeled as Connexon within plasma membrane of cell number one. In the second part of the illustration, there is a schematic diagram of gap junction showing the joining two membranes in a cross sectional view. The gap junction appears as a hollow tube. An arrow shows that movement can occur in both directions through the tube. The top and bottom of the tube are slightly flared outwards compared to the middle of the tube. Each half is labeled Connexon (hemichannel). The gap junction is embedded in two horizontal membranes, with the top hemichannel embedded in one, and the bottom channel embedded in the other. There is some space between the two membranes labeled Extracellular space. There are several other gap junctions shown joining the two membranes. In the third part of the illustration, a top down view of the gap junction is shown. Many alpha helices can be seen from the top-down view with a pore at the center">
            <a:extLst>
              <a:ext uri="{FF2B5EF4-FFF2-40B4-BE49-F238E27FC236}">
                <a16:creationId xmlns="" xmlns:a16="http://schemas.microsoft.com/office/drawing/2014/main" id="{25223C91-36BA-41D3-8318-71CD4F54CF3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13145" y="2447937"/>
            <a:ext cx="8317710" cy="31610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857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anose="020B0604020202020204" pitchFamily="34" charset="0"/>
                <a:cs typeface="Arial" panose="020B0604020202020204" pitchFamily="34" charset="0"/>
              </a:rPr>
              <a:t>Section 13.6 </a:t>
            </a:r>
            <a:r>
              <a:rPr lang="en-US" dirty="0">
                <a:solidFill>
                  <a:srgbClr val="843C0C"/>
                </a:solidFill>
                <a:latin typeface="Arial" panose="020B0604020202020204" pitchFamily="34" charset="0"/>
                <a:cs typeface="Arial" panose="020B0604020202020204" pitchFamily="34" charset="0"/>
              </a:rPr>
              <a:t>Specific Channels Increase the Permeability of Some Membranes to Water</a:t>
            </a:r>
          </a:p>
        </p:txBody>
      </p:sp>
      <p:sp>
        <p:nvSpPr>
          <p:cNvPr id="4" name="Content Placeholder 3"/>
          <p:cNvSpPr>
            <a:spLocks noGrp="1"/>
          </p:cNvSpPr>
          <p:nvPr>
            <p:ph idx="1"/>
          </p:nvPr>
        </p:nvSpPr>
        <p:spPr>
          <a:xfrm>
            <a:off x="457200" y="2004462"/>
            <a:ext cx="8229600" cy="2557914"/>
          </a:xfrm>
        </p:spPr>
        <p:txBody>
          <a:bodyPr>
            <a:normAutofit/>
          </a:bodyPr>
          <a:lstStyle/>
          <a:p>
            <a:pPr>
              <a:spcAft>
                <a:spcPts val="1200"/>
              </a:spcAft>
            </a:pPr>
            <a:r>
              <a:rPr lang="en-US" dirty="0">
                <a:latin typeface="Arial" panose="020B0604020202020204" pitchFamily="34" charset="0"/>
                <a:cs typeface="Arial" panose="020B0604020202020204" pitchFamily="34" charset="0"/>
              </a:rPr>
              <a:t>Aquaporins allow rapid and specific movement of water across membranes.</a:t>
            </a:r>
          </a:p>
          <a:p>
            <a:pPr>
              <a:spcAft>
                <a:spcPts val="1200"/>
              </a:spcAft>
            </a:pPr>
            <a:r>
              <a:rPr lang="en-US" dirty="0">
                <a:latin typeface="Arial" panose="020B0604020202020204" pitchFamily="34" charset="0"/>
                <a:cs typeface="Arial" panose="020B0604020202020204" pitchFamily="34" charset="0"/>
              </a:rPr>
              <a:t>Specific positively charged residues toward the center of the channel prevent the transport of protons through </a:t>
            </a:r>
            <a:r>
              <a:rPr lang="en-US" dirty="0" err="1">
                <a:latin typeface="Arial" panose="020B0604020202020204" pitchFamily="34" charset="0"/>
                <a:cs typeface="Arial" panose="020B0604020202020204" pitchFamily="34" charset="0"/>
              </a:rPr>
              <a:t>aquaporins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5385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Structure of </a:t>
            </a:r>
            <a:r>
              <a:rPr lang="en-US" dirty="0" smtClean="0">
                <a:solidFill>
                  <a:srgbClr val="843C0C"/>
                </a:solidFill>
                <a:latin typeface="Arial" panose="020B0604020202020204" pitchFamily="34" charset="0"/>
                <a:cs typeface="Arial" panose="020B0604020202020204" pitchFamily="34" charset="0"/>
              </a:rPr>
              <a:t>Aquaporin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the structure of aquaporin from a top and side view, with space filling models of hydrophobic residues embedded in it. In the first part of the illustration, aquaporin is shown in pipe and plank form in a vertical manner, and hydrophobic residues are shown at the center surrounded by alpha helices. Two horizontal lines are drawn near the top and bottom of aquaporin, which are labeled as extracellular and intracellular, respectively. In the second part of the illustration, the hydrophobic residues, shown as space filling models, are visible at the center.">
            <a:extLst>
              <a:ext uri="{FF2B5EF4-FFF2-40B4-BE49-F238E27FC236}">
                <a16:creationId xmlns="" xmlns:a16="http://schemas.microsoft.com/office/drawing/2014/main" id="{328110CD-8FEB-4F71-9334-24F732B9077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66479" y="2062641"/>
            <a:ext cx="7642913" cy="446068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694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Setting the </a:t>
            </a:r>
            <a:r>
              <a:rPr lang="en-US" dirty="0" smtClean="0">
                <a:solidFill>
                  <a:srgbClr val="843C0C"/>
                </a:solidFill>
                <a:latin typeface="Arial" panose="020B0604020202020204" pitchFamily="34" charset="0"/>
                <a:cs typeface="Arial" panose="020B0604020202020204" pitchFamily="34" charset="0"/>
              </a:rPr>
              <a:t>Pace Is More </a:t>
            </a:r>
            <a:r>
              <a:rPr lang="en-US" dirty="0">
                <a:solidFill>
                  <a:srgbClr val="843C0C"/>
                </a:solidFill>
                <a:latin typeface="Arial" panose="020B0604020202020204" pitchFamily="34" charset="0"/>
                <a:cs typeface="Arial" panose="020B0604020202020204" pitchFamily="34" charset="0"/>
              </a:rPr>
              <a:t>than </a:t>
            </a:r>
            <a:r>
              <a:rPr lang="en-US" dirty="0" smtClean="0">
                <a:solidFill>
                  <a:srgbClr val="843C0C"/>
                </a:solidFill>
                <a:latin typeface="Arial" panose="020B0604020202020204" pitchFamily="34" charset="0"/>
                <a:cs typeface="Arial" panose="020B0604020202020204" pitchFamily="34" charset="0"/>
              </a:rPr>
              <a:t>Funny Business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1/3</a:t>
            </a:r>
            <a:r>
              <a:rPr lang="en-US" dirty="0">
                <a:solidFill>
                  <a:srgbClr val="843C0C"/>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p:txBody>
          <a:bodyPr>
            <a:noAutofit/>
          </a:bodyPr>
          <a:lstStyle/>
          <a:p>
            <a:pPr>
              <a:spcBef>
                <a:spcPts val="624"/>
              </a:spcBef>
              <a:spcAft>
                <a:spcPts val="1200"/>
              </a:spcAft>
            </a:pPr>
            <a:r>
              <a:rPr lang="en-US" sz="2200" dirty="0">
                <a:latin typeface="Arial" panose="020B0604020202020204" pitchFamily="34" charset="0"/>
                <a:cs typeface="Arial" panose="020B0604020202020204" pitchFamily="34" charset="0"/>
              </a:rPr>
              <a:t>The heart uses coordinated changes in membrane potential to create efficient muscular contractions that allow effective pumping of blood throughout the body.</a:t>
            </a:r>
          </a:p>
          <a:p>
            <a:pPr>
              <a:spcBef>
                <a:spcPts val="624"/>
              </a:spcBef>
              <a:spcAft>
                <a:spcPts val="1200"/>
              </a:spcAft>
            </a:pPr>
            <a:r>
              <a:rPr lang="en-US" sz="2200" dirty="0">
                <a:latin typeface="Arial" panose="020B0604020202020204" pitchFamily="34" charset="0"/>
                <a:cs typeface="Arial" panose="020B0604020202020204" pitchFamily="34" charset="0"/>
              </a:rPr>
              <a:t>How can the heart beat spontaneously, without any input from the rest of the body?</a:t>
            </a:r>
          </a:p>
          <a:p>
            <a:pPr>
              <a:spcBef>
                <a:spcPts val="624"/>
              </a:spcBef>
              <a:spcAft>
                <a:spcPts val="1200"/>
              </a:spcAft>
            </a:pPr>
            <a:r>
              <a:rPr lang="en-US" sz="2200" dirty="0">
                <a:latin typeface="Arial" panose="020B0604020202020204" pitchFamily="34" charset="0"/>
                <a:cs typeface="Arial" panose="020B0604020202020204" pitchFamily="34" charset="0"/>
              </a:rPr>
              <a:t>Certain cardiac cells are known as </a:t>
            </a:r>
            <a:r>
              <a:rPr lang="en-US" sz="2200" i="1" dirty="0">
                <a:latin typeface="Arial" panose="020B0604020202020204" pitchFamily="34" charset="0"/>
                <a:cs typeface="Arial" panose="020B0604020202020204" pitchFamily="34" charset="0"/>
              </a:rPr>
              <a:t>pacemakers</a:t>
            </a:r>
            <a:r>
              <a:rPr lang="en-US" sz="2200" dirty="0">
                <a:latin typeface="Arial" panose="020B0604020202020204" pitchFamily="34" charset="0"/>
                <a:cs typeface="Arial" panose="020B0604020202020204" pitchFamily="34" charset="0"/>
              </a:rPr>
              <a:t>; the most important region is the </a:t>
            </a:r>
            <a:r>
              <a:rPr lang="en-US" sz="2200" dirty="0" err="1">
                <a:latin typeface="Arial" panose="020B0604020202020204" pitchFamily="34" charset="0"/>
                <a:cs typeface="Arial" panose="020B0604020202020204" pitchFamily="34" charset="0"/>
              </a:rPr>
              <a:t>sinoatrial</a:t>
            </a:r>
            <a:r>
              <a:rPr lang="en-US" sz="2200" dirty="0">
                <a:latin typeface="Arial" panose="020B0604020202020204" pitchFamily="34" charset="0"/>
                <a:cs typeface="Arial" panose="020B0604020202020204" pitchFamily="34" charset="0"/>
              </a:rPr>
              <a:t> (SA) node. The cells of the SA node spontaneously generate about 100 action potentials per second.</a:t>
            </a:r>
          </a:p>
          <a:p>
            <a:pPr>
              <a:spcBef>
                <a:spcPts val="624"/>
              </a:spcBef>
              <a:spcAft>
                <a:spcPts val="1200"/>
              </a:spcAft>
            </a:pPr>
            <a:r>
              <a:rPr lang="en-US" sz="2200" dirty="0">
                <a:latin typeface="Arial" panose="020B0604020202020204" pitchFamily="34" charset="0"/>
                <a:cs typeface="Arial" panose="020B0604020202020204" pitchFamily="34" charset="0"/>
              </a:rPr>
              <a:t>These cells have an unusual capacity for mixed Na</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/K</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conductance when their membranes are hyperpolarized; this membrane permeability is referred to as the </a:t>
            </a:r>
            <a:r>
              <a:rPr lang="en-US" sz="2200" i="1" dirty="0">
                <a:latin typeface="Arial" panose="020B0604020202020204" pitchFamily="34" charset="0"/>
                <a:cs typeface="Arial" panose="020B0604020202020204" pitchFamily="34" charset="0"/>
              </a:rPr>
              <a:t>funny current </a:t>
            </a:r>
            <a:r>
              <a:rPr lang="en-US" sz="2200" dirty="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I</a:t>
            </a:r>
            <a:r>
              <a:rPr lang="en-US" sz="2200" i="1" baseline="-25000" dirty="0">
                <a:latin typeface="Arial" panose="020B0604020202020204" pitchFamily="34" charset="0"/>
                <a:cs typeface="Arial" panose="020B0604020202020204" pitchFamily="34" charset="0"/>
              </a:rPr>
              <a:t>f</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8723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Free </a:t>
            </a:r>
            <a:r>
              <a:rPr lang="en-US" dirty="0" smtClean="0">
                <a:solidFill>
                  <a:srgbClr val="843C0C"/>
                </a:solidFill>
                <a:latin typeface="Arial" panose="020B0604020202020204" pitchFamily="34" charset="0"/>
                <a:cs typeface="Arial" panose="020B0604020202020204" pitchFamily="34" charset="0"/>
              </a:rPr>
              <a:t>Energy Stored </a:t>
            </a:r>
            <a:r>
              <a:rPr lang="en-US" dirty="0">
                <a:solidFill>
                  <a:srgbClr val="843C0C"/>
                </a:solidFill>
                <a:latin typeface="Arial" panose="020B0604020202020204" pitchFamily="34" charset="0"/>
                <a:cs typeface="Arial" panose="020B0604020202020204" pitchFamily="34" charset="0"/>
              </a:rPr>
              <a:t>in </a:t>
            </a:r>
            <a:r>
              <a:rPr lang="en-US" dirty="0" smtClean="0">
                <a:solidFill>
                  <a:srgbClr val="843C0C"/>
                </a:solidFill>
                <a:latin typeface="Arial" panose="020B0604020202020204" pitchFamily="34" charset="0"/>
                <a:cs typeface="Arial" panose="020B0604020202020204" pitchFamily="34" charset="0"/>
              </a:rPr>
              <a:t>Concentration Gradients Can Be Quantified</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4936726"/>
          </a:xfrm>
        </p:spPr>
        <p:txBody>
          <a:bodyPr>
            <a:noAutofit/>
          </a:bodyPr>
          <a:lstStyle/>
          <a:p>
            <a:pPr>
              <a:spcBef>
                <a:spcPts val="624"/>
              </a:spcBef>
              <a:spcAft>
                <a:spcPts val="600"/>
              </a:spcAft>
            </a:pPr>
            <a:r>
              <a:rPr lang="en-US" sz="2000" dirty="0">
                <a:latin typeface="Arial" panose="020B0604020202020204" pitchFamily="34" charset="0"/>
                <a:cs typeface="Arial" panose="020B0604020202020204" pitchFamily="34" charset="0"/>
              </a:rPr>
              <a:t>A unequal distribution of an uncharged molecule across a membrane is an energy-rich situation. The free energy required to move a solute from side 1 of a membrane at a concentration of </a:t>
            </a:r>
            <a:r>
              <a:rPr lang="en-US" sz="2000" i="1" dirty="0">
                <a:latin typeface="Arial" panose="020B0604020202020204" pitchFamily="34" charset="0"/>
                <a:cs typeface="Arial" panose="020B0604020202020204" pitchFamily="34" charset="0"/>
              </a:rPr>
              <a:t>c</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to side 2 of a membrane at concentration </a:t>
            </a:r>
            <a:r>
              <a:rPr lang="en-US" sz="2000" i="1" dirty="0">
                <a:latin typeface="Arial" panose="020B0604020202020204" pitchFamily="34" charset="0"/>
                <a:cs typeface="Arial" panose="020B0604020202020204" pitchFamily="34" charset="0"/>
              </a:rPr>
              <a:t>c</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is given by</a:t>
            </a:r>
          </a:p>
          <a:p>
            <a:pPr marL="0" indent="1343025">
              <a:spcBef>
                <a:spcPts val="624"/>
              </a:spcBef>
              <a:spcAft>
                <a:spcPts val="600"/>
              </a:spcAft>
              <a:buNone/>
            </a:pPr>
            <a:r>
              <a:rPr lang="en-US" sz="2000" dirty="0">
                <a:latin typeface="Arial" panose="020B0604020202020204" pitchFamily="34" charset="0"/>
                <a:cs typeface="Arial" panose="020B0604020202020204" pitchFamily="34" charset="0"/>
              </a:rPr>
              <a:t>Δ</a:t>
            </a:r>
            <a:r>
              <a:rPr lang="en-US" sz="2000" i="1" dirty="0">
                <a:latin typeface="Arial" panose="020B0604020202020204" pitchFamily="34" charset="0"/>
                <a:cs typeface="Arial" panose="020B0604020202020204" pitchFamily="34" charset="0"/>
              </a:rPr>
              <a:t>G</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RT</a:t>
            </a:r>
            <a:r>
              <a:rPr lang="en-US" sz="2000" dirty="0">
                <a:latin typeface="Arial" panose="020B0604020202020204" pitchFamily="34" charset="0"/>
                <a:cs typeface="Arial" panose="020B0604020202020204" pitchFamily="34" charset="0"/>
              </a:rPr>
              <a:t> ln (</a:t>
            </a:r>
            <a:r>
              <a:rPr lang="en-US" sz="2000" i="1" dirty="0">
                <a:latin typeface="Arial" panose="020B0604020202020204" pitchFamily="34" charset="0"/>
                <a:cs typeface="Arial" panose="020B0604020202020204" pitchFamily="34" charset="0"/>
              </a:rPr>
              <a:t>c</a:t>
            </a:r>
            <a:r>
              <a:rPr lang="en-US" sz="2000" i="1" baseline="-25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/c</a:t>
            </a:r>
            <a:r>
              <a:rPr lang="en-US" sz="2000" i="1"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a:t>
            </a:r>
          </a:p>
          <a:p>
            <a:pPr marL="0" indent="360363">
              <a:spcBef>
                <a:spcPts val="624"/>
              </a:spcBef>
              <a:spcAft>
                <a:spcPts val="600"/>
              </a:spcAft>
              <a:buNone/>
            </a:pPr>
            <a:r>
              <a:rPr lang="en-US" sz="2000" dirty="0">
                <a:latin typeface="Arial" panose="020B0604020202020204" pitchFamily="34" charset="0"/>
                <a:cs typeface="Arial" panose="020B0604020202020204" pitchFamily="34" charset="0"/>
              </a:rPr>
              <a:t>where </a:t>
            </a:r>
            <a:r>
              <a:rPr lang="en-US" sz="2000" i="1" dirty="0">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is the gas constant and </a:t>
            </a:r>
            <a:r>
              <a:rPr lang="en-US" sz="2000" i="1"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 is the temperature in kelvins.</a:t>
            </a:r>
          </a:p>
          <a:p>
            <a:pPr marL="360363" indent="-360363">
              <a:spcBef>
                <a:spcPts val="624"/>
              </a:spcBef>
              <a:spcAft>
                <a:spcPts val="600"/>
              </a:spcAft>
              <a:tabLst>
                <a:tab pos="360363" algn="l"/>
              </a:tabLst>
            </a:pPr>
            <a:r>
              <a:rPr lang="en-US" sz="2000" dirty="0">
                <a:latin typeface="Arial" panose="020B0604020202020204" pitchFamily="34" charset="0"/>
                <a:cs typeface="Arial" panose="020B0604020202020204" pitchFamily="34" charset="0"/>
              </a:rPr>
              <a:t>An unequal distribution of a charged molecule also has an electrical potential. The free energy for such a solute is called the electrochemical or membrane potential and takes into account the concentration differences and charge difference. </a:t>
            </a:r>
          </a:p>
          <a:p>
            <a:pPr marL="0" indent="1343025">
              <a:spcBef>
                <a:spcPts val="624"/>
              </a:spcBef>
              <a:spcAft>
                <a:spcPts val="600"/>
              </a:spcAft>
              <a:buNone/>
            </a:pPr>
            <a:r>
              <a:rPr lang="en-US" sz="2000" dirty="0">
                <a:latin typeface="Arial" panose="020B0604020202020204" pitchFamily="34" charset="0"/>
                <a:cs typeface="Arial" panose="020B0604020202020204" pitchFamily="34" charset="0"/>
              </a:rPr>
              <a:t>Δ</a:t>
            </a:r>
            <a:r>
              <a:rPr lang="en-US" sz="2000" i="1" dirty="0">
                <a:latin typeface="Arial" panose="020B0604020202020204" pitchFamily="34" charset="0"/>
                <a:cs typeface="Arial" panose="020B0604020202020204" pitchFamily="34" charset="0"/>
              </a:rPr>
              <a:t>G</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RT</a:t>
            </a:r>
            <a:r>
              <a:rPr lang="en-US" sz="2000" dirty="0">
                <a:latin typeface="Arial" panose="020B0604020202020204" pitchFamily="34" charset="0"/>
                <a:cs typeface="Arial" panose="020B0604020202020204" pitchFamily="34" charset="0"/>
              </a:rPr>
              <a:t> ln (</a:t>
            </a:r>
            <a:r>
              <a:rPr lang="en-US" sz="2000" i="1" dirty="0">
                <a:latin typeface="Arial" panose="020B0604020202020204" pitchFamily="34" charset="0"/>
                <a:cs typeface="Arial" panose="020B0604020202020204" pitchFamily="34" charset="0"/>
              </a:rPr>
              <a:t>c</a:t>
            </a:r>
            <a:r>
              <a:rPr lang="en-US" sz="2000" i="1" baseline="-25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/c</a:t>
            </a:r>
            <a:r>
              <a:rPr lang="en-US" sz="2000" i="1"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ZF</a:t>
            </a:r>
            <a:r>
              <a:rPr lang="en-US" sz="2000" dirty="0">
                <a:latin typeface="Arial" panose="020B0604020202020204" pitchFamily="34" charset="0"/>
                <a:cs typeface="Arial" panose="020B0604020202020204" pitchFamily="34" charset="0"/>
              </a:rPr>
              <a:t>D</a:t>
            </a:r>
            <a:r>
              <a:rPr lang="en-US" sz="2000" i="1" dirty="0">
                <a:latin typeface="Arial" panose="020B0604020202020204" pitchFamily="34" charset="0"/>
                <a:cs typeface="Arial" panose="020B0604020202020204" pitchFamily="34" charset="0"/>
              </a:rPr>
              <a:t>V </a:t>
            </a:r>
          </a:p>
          <a:p>
            <a:pPr marL="360363" indent="0">
              <a:spcBef>
                <a:spcPts val="624"/>
              </a:spcBef>
              <a:spcAft>
                <a:spcPts val="600"/>
              </a:spcAft>
              <a:buNone/>
            </a:pPr>
            <a:r>
              <a:rPr lang="en-US" sz="2000" dirty="0">
                <a:latin typeface="Arial" panose="020B0604020202020204" pitchFamily="34" charset="0"/>
                <a:cs typeface="Arial" panose="020B0604020202020204" pitchFamily="34" charset="0"/>
              </a:rPr>
              <a:t>where </a:t>
            </a:r>
            <a:r>
              <a:rPr lang="en-US" sz="2000" i="1" dirty="0">
                <a:latin typeface="Arial" panose="020B0604020202020204" pitchFamily="34" charset="0"/>
                <a:cs typeface="Arial" panose="020B0604020202020204" pitchFamily="34" charset="0"/>
              </a:rPr>
              <a:t>Z</a:t>
            </a:r>
            <a:r>
              <a:rPr lang="en-US" sz="2000" dirty="0">
                <a:latin typeface="Arial" panose="020B0604020202020204" pitchFamily="34" charset="0"/>
                <a:cs typeface="Arial" panose="020B0604020202020204" pitchFamily="34" charset="0"/>
              </a:rPr>
              <a:t> is the charge on the molecule, Δ</a:t>
            </a:r>
            <a:r>
              <a:rPr lang="en-US" sz="2000" i="1" dirty="0">
                <a:latin typeface="Arial" panose="020B0604020202020204" pitchFamily="34" charset="0"/>
                <a:cs typeface="Arial" panose="020B0604020202020204" pitchFamily="34" charset="0"/>
              </a:rPr>
              <a:t>V</a:t>
            </a:r>
            <a:r>
              <a:rPr lang="en-US" sz="2000" dirty="0">
                <a:latin typeface="Arial" panose="020B0604020202020204" pitchFamily="34" charset="0"/>
                <a:cs typeface="Arial" panose="020B0604020202020204" pitchFamily="34" charset="0"/>
              </a:rPr>
              <a:t> is the voltage across the membrane, and </a:t>
            </a:r>
            <a:r>
              <a:rPr lang="en-US" sz="2000" i="1" dirty="0">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 is the Faraday constant.</a:t>
            </a:r>
          </a:p>
        </p:txBody>
      </p:sp>
    </p:spTree>
    <p:extLst>
      <p:ext uri="{BB962C8B-B14F-4D97-AF65-F5344CB8AC3E}">
        <p14:creationId xmlns:p14="http://schemas.microsoft.com/office/powerpoint/2010/main" val="4210604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Setting the Pace Is More than Funny Business </a:t>
            </a:r>
            <a:r>
              <a:rPr lang="en-US" dirty="0" smtClean="0">
                <a:solidFill>
                  <a:srgbClr val="843C0C"/>
                </a:solidFill>
                <a:latin typeface="Arial" panose="020B0604020202020204" pitchFamily="34" charset="0"/>
                <a:cs typeface="Arial" panose="020B0604020202020204" pitchFamily="34" charset="0"/>
              </a:rPr>
              <a:t>(2/3</a:t>
            </a:r>
            <a:r>
              <a:rPr lang="en-US" dirty="0">
                <a:solidFill>
                  <a:srgbClr val="843C0C"/>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sz="2200" dirty="0">
                <a:latin typeface="Arial" panose="020B0604020202020204" pitchFamily="34" charset="0"/>
                <a:cs typeface="Arial" panose="020B0604020202020204" pitchFamily="34" charset="0"/>
              </a:rPr>
              <a:t>This current is active only at rest, leading to a gradual depolarization of the membrane to a level that triggers the initiation of an action potential. Then it is off during the action potential itself and back on once the membrane returns to its resting potential.</a:t>
            </a:r>
          </a:p>
          <a:p>
            <a:pPr>
              <a:spcBef>
                <a:spcPts val="624"/>
              </a:spcBef>
              <a:spcAft>
                <a:spcPts val="1200"/>
              </a:spcAft>
            </a:pPr>
            <a:r>
              <a:rPr lang="en-US" sz="2200" dirty="0">
                <a:latin typeface="Arial" panose="020B0604020202020204" pitchFamily="34" charset="0"/>
                <a:cs typeface="Arial" panose="020B0604020202020204" pitchFamily="34" charset="0"/>
              </a:rPr>
              <a:t>The channels responsible for the funny current are known as HCN (</a:t>
            </a:r>
            <a:r>
              <a:rPr lang="en-US" sz="2200" u="sng" dirty="0">
                <a:latin typeface="Arial" panose="020B0604020202020204" pitchFamily="34" charset="0"/>
                <a:cs typeface="Arial" panose="020B0604020202020204" pitchFamily="34" charset="0"/>
              </a:rPr>
              <a:t>h</a:t>
            </a:r>
            <a:r>
              <a:rPr lang="en-US" sz="2200" dirty="0">
                <a:latin typeface="Arial" panose="020B0604020202020204" pitchFamily="34" charset="0"/>
                <a:cs typeface="Arial" panose="020B0604020202020204" pitchFamily="34" charset="0"/>
              </a:rPr>
              <a:t>yperpolarization-activated </a:t>
            </a:r>
            <a:r>
              <a:rPr lang="en-US" sz="2200" u="sng" dirty="0">
                <a:latin typeface="Arial" panose="020B0604020202020204" pitchFamily="34" charset="0"/>
                <a:cs typeface="Arial" panose="020B0604020202020204" pitchFamily="34" charset="0"/>
              </a:rPr>
              <a:t>c</a:t>
            </a:r>
            <a:r>
              <a:rPr lang="en-US" sz="2200" dirty="0">
                <a:latin typeface="Arial" panose="020B0604020202020204" pitchFamily="34" charset="0"/>
                <a:cs typeface="Arial" panose="020B0604020202020204" pitchFamily="34" charset="0"/>
              </a:rPr>
              <a:t>yclic </a:t>
            </a:r>
            <a:r>
              <a:rPr lang="en-US" sz="2200" u="sng" dirty="0">
                <a:latin typeface="Arial" panose="020B0604020202020204" pitchFamily="34" charset="0"/>
                <a:cs typeface="Arial" panose="020B0604020202020204" pitchFamily="34" charset="0"/>
              </a:rPr>
              <a:t>n</a:t>
            </a:r>
            <a:r>
              <a:rPr lang="en-US" sz="2200" dirty="0">
                <a:latin typeface="Arial" panose="020B0604020202020204" pitchFamily="34" charset="0"/>
                <a:cs typeface="Arial" panose="020B0604020202020204" pitchFamily="34" charset="0"/>
              </a:rPr>
              <a:t>ucleotide-gated) channels, with the HCN4 isomer most highly expressed in the SA node.</a:t>
            </a:r>
          </a:p>
          <a:p>
            <a:pPr>
              <a:spcBef>
                <a:spcPts val="624"/>
              </a:spcBef>
              <a:spcAft>
                <a:spcPts val="1200"/>
              </a:spcAft>
            </a:pPr>
            <a:r>
              <a:rPr lang="en-US" sz="2200" dirty="0">
                <a:latin typeface="Arial" panose="020B0604020202020204" pitchFamily="34" charset="0"/>
                <a:cs typeface="Arial" panose="020B0604020202020204" pitchFamily="34" charset="0"/>
              </a:rPr>
              <a:t>Unusual: these channels are opened by hyperpolarization and close when the membrane is depolarized.</a:t>
            </a:r>
          </a:p>
        </p:txBody>
      </p:sp>
    </p:spTree>
    <p:extLst>
      <p:ext uri="{BB962C8B-B14F-4D97-AF65-F5344CB8AC3E}">
        <p14:creationId xmlns:p14="http://schemas.microsoft.com/office/powerpoint/2010/main" val="3116072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Setting the Pace Is More than Funny Business </a:t>
            </a:r>
            <a:r>
              <a:rPr lang="en-US" dirty="0" smtClean="0">
                <a:solidFill>
                  <a:srgbClr val="843C0C"/>
                </a:solidFill>
              </a:rPr>
              <a:t>(3/3</a:t>
            </a:r>
            <a:r>
              <a:rPr lang="en-US" dirty="0">
                <a:solidFill>
                  <a:srgbClr val="843C0C"/>
                </a:solidFill>
              </a:rPr>
              <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600201"/>
            <a:ext cx="8365787" cy="2777246"/>
          </a:xfrm>
        </p:spPr>
        <p:txBody>
          <a:bodyPr>
            <a:noAutofit/>
          </a:bodyPr>
          <a:lstStyle/>
          <a:p>
            <a:pPr>
              <a:spcBef>
                <a:spcPts val="624"/>
              </a:spcBef>
              <a:spcAft>
                <a:spcPts val="600"/>
              </a:spcAft>
            </a:pPr>
            <a:r>
              <a:rPr lang="en-US" sz="2200" dirty="0">
                <a:latin typeface="Arial" panose="020B0604020202020204" pitchFamily="34" charset="0"/>
                <a:cs typeface="Arial" panose="020B0604020202020204" pitchFamily="34" charset="0"/>
              </a:rPr>
              <a:t>Mutations in the </a:t>
            </a:r>
            <a:r>
              <a:rPr lang="en-US" sz="2200" i="1" dirty="0">
                <a:latin typeface="Arial" panose="020B0604020202020204" pitchFamily="34" charset="0"/>
                <a:cs typeface="Arial" panose="020B0604020202020204" pitchFamily="34" charset="0"/>
              </a:rPr>
              <a:t>HCN4 </a:t>
            </a:r>
            <a:r>
              <a:rPr lang="en-US" sz="2200" dirty="0">
                <a:latin typeface="Arial" panose="020B0604020202020204" pitchFamily="34" charset="0"/>
                <a:cs typeface="Arial" panose="020B0604020202020204" pitchFamily="34" charset="0"/>
              </a:rPr>
              <a:t>gene have been identified in patients with </a:t>
            </a:r>
            <a:r>
              <a:rPr lang="en-US" sz="2200" i="1" dirty="0">
                <a:latin typeface="Arial" panose="020B0604020202020204" pitchFamily="34" charset="0"/>
                <a:cs typeface="Arial" panose="020B0604020202020204" pitchFamily="34" charset="0"/>
              </a:rPr>
              <a:t>sick sinus syndrome</a:t>
            </a:r>
            <a:r>
              <a:rPr lang="en-US" sz="2200" dirty="0">
                <a:latin typeface="Arial" panose="020B0604020202020204" pitchFamily="34" charset="0"/>
                <a:cs typeface="Arial" panose="020B0604020202020204" pitchFamily="34" charset="0"/>
              </a:rPr>
              <a:t>.</a:t>
            </a:r>
          </a:p>
          <a:p>
            <a:pPr>
              <a:spcBef>
                <a:spcPts val="624"/>
              </a:spcBef>
              <a:spcAft>
                <a:spcPts val="600"/>
              </a:spcAft>
            </a:pPr>
            <a:r>
              <a:rPr lang="en-US" sz="2200" dirty="0">
                <a:latin typeface="Arial" panose="020B0604020202020204" pitchFamily="34" charset="0"/>
                <a:cs typeface="Arial" panose="020B0604020202020204" pitchFamily="34" charset="0"/>
              </a:rPr>
              <a:t>Greater hyperpolarization may be required to achieve opening of the mutant HCN4 receptor, and fewer mutant HCN4 channels may be open at a given resting potential, leading to slower depolarization.</a:t>
            </a:r>
          </a:p>
          <a:p>
            <a:pPr>
              <a:spcBef>
                <a:spcPts val="624"/>
              </a:spcBef>
              <a:spcAft>
                <a:spcPts val="600"/>
              </a:spcAft>
            </a:pPr>
            <a:r>
              <a:rPr lang="en-US" sz="2200" dirty="0">
                <a:latin typeface="Arial" panose="020B0604020202020204" pitchFamily="34" charset="0"/>
                <a:cs typeface="Arial" panose="020B0604020202020204" pitchFamily="34" charset="0"/>
              </a:rPr>
              <a:t>Symptoms can include abnormally low heart rate, fainting, and fatigue.</a:t>
            </a:r>
          </a:p>
        </p:txBody>
      </p:sp>
      <p:pic>
        <p:nvPicPr>
          <p:cNvPr id="11" name="Picture 2" descr="A line graph plots membrane potential against fractional activation of H C N 4 channels. The graph has a horizontal axis is labeled as millivolts with an increasing scale from negative 150 to beyond negative 50, labeled in increments of negative 30. The vertical axis is labeled as fractional activation of H C N 4 channels with an increasing scale from 0.0 to 1.0, labeled in increments of 0.1. The approximate data given in the graph reads as follows. The first curve for mutant H C N 4 channels has the following values:membrane potential: negative 148, fractional activation of H C N 4 channels: 1.0; membrane potential: negative 136, fractional activation of H C N 4 channels: 0.98; membrane potential: negative 124 , fractional activation of H C N 4 channels: 0.97; membrane potential: negative 114, fractional activation of H C N 4 channels: 0.9; membrane potential:negative106, fractional activation of H C N 4 channels: 0.84; membrane potential:negative 96, fractional activation of H C N 4 channels: 0.7; membrane potential:negative86, fractional activation of H C N 4 channels: 0.5; membrane potential:negative76, fractional activation of H C N 4 channels: 0.3; membrane potential:negative66, fractional activation of H C N 4 channels: 0.2; membrane potential:negative54, fractional activation of H C N 4 channels: 0.1; membrane potential:negative44, fractional activation of H C N 4 channels: 0.02. The first curve for wild type H C N 4 channels has the following values: the first curve for mutant H C N 4 channels has the following values: membrane potential: negative 148, fractional activation of H C N 4 channels: 1.0; membrane potential: negative 136, fractional activation of H C N 4 channels: 1.0; membrane potential: negative 124 , fractional activation of H C N 4 channels: 1.0; membrane potential: negative 114, fractional activation of H C N 4 channels: 0.99; membrane potential: negative 106, fractional activation of H C N 4 channels: 0.96; membrane potential: negative 96, fractional activation of H C N 4 channels: 0.88; membrane potential: negative 86, fractional activation of H C N 4 channels: 0.7; membrane potential: negative 76, fractional activation of H C N 4 channels: 0.5; membrane potential: negative 66, fractional activation of H C N 4 channels: 0.2; membrane potential: negative 54, fractional activation of H C N 4 channels: 0.1; membrane potential: negative 44, fractional activation of H C N 4 channels: 0.02; membrane potential: negative 34, fractional activation of H C N 4 channels: 0.00. When the values are connected for both the curves, an inverse sigmoid curve is obtained.">
            <a:extLst>
              <a:ext uri="{FF2B5EF4-FFF2-40B4-BE49-F238E27FC236}">
                <a16:creationId xmlns="" xmlns:a16="http://schemas.microsoft.com/office/drawing/2014/main" id="{75552F3A-E60B-44C2-8CBB-CE0393059D9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79255" y="4465457"/>
            <a:ext cx="3366032" cy="204251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08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Free </a:t>
            </a:r>
            <a:r>
              <a:rPr lang="en-US" dirty="0" smtClean="0">
                <a:solidFill>
                  <a:srgbClr val="843C0C"/>
                </a:solidFill>
                <a:latin typeface="Arial" panose="020B0604020202020204" pitchFamily="34" charset="0"/>
                <a:cs typeface="Arial" panose="020B0604020202020204" pitchFamily="34" charset="0"/>
              </a:rPr>
              <a:t>Energy </a:t>
            </a:r>
            <a:r>
              <a:rPr lang="en-US" dirty="0">
                <a:solidFill>
                  <a:srgbClr val="843C0C"/>
                </a:solidFill>
                <a:latin typeface="Arial" panose="020B0604020202020204" pitchFamily="34" charset="0"/>
                <a:cs typeface="Arial" panose="020B0604020202020204" pitchFamily="34" charset="0"/>
              </a:rPr>
              <a:t>and </a:t>
            </a:r>
            <a:r>
              <a:rPr lang="en-US" dirty="0" smtClean="0">
                <a:solidFill>
                  <a:srgbClr val="843C0C"/>
                </a:solidFill>
                <a:latin typeface="Arial" panose="020B0604020202020204" pitchFamily="34" charset="0"/>
                <a:cs typeface="Arial" panose="020B0604020202020204" pitchFamily="34" charset="0"/>
              </a:rPr>
              <a:t>Transport</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Two graphs are shown in which the free-energy change is plotted against concentration ratio (c 2/ c 1) and membrane potential (millivolts), respectively. In the first graph, horizontal axis is labeled as Concentration ratio (c 2 over c 1) and has a scale from 0 to 10 to the power of six, labeled in increments of powers of 10. The vertical axis is labeled as delta G (kilojoules per mole) and has a scale from 0 to approximately 40, labeled in increments of 10. A straight line is plotted on the graph that starts from the origin and ends at (40, 10 to the power of 6). In the second graph, the horizontal axis is labeled as membrane potential (millivolts) and has a scale from 0 to 200, labeled in increments of 50. The vertical axis is labeled as delta G (kilojoules per mole) and has a scale from 0 to approximately 40, labeled in increments of 10. A straight line is plotted on the graph that starts from the origin and ends at (40, 300).">
            <a:extLst>
              <a:ext uri="{FF2B5EF4-FFF2-40B4-BE49-F238E27FC236}">
                <a16:creationId xmlns="" xmlns:a16="http://schemas.microsoft.com/office/drawing/2014/main" id="{53D11498-C654-40E8-9DEA-A2ACEB32AFF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47763" y="1592961"/>
            <a:ext cx="4670286" cy="494576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57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77" y="534521"/>
            <a:ext cx="8229600" cy="1143000"/>
          </a:xfrm>
        </p:spPr>
        <p:txBody>
          <a:bodyPr>
            <a:noAutofit/>
          </a:bodyPr>
          <a:lstStyle/>
          <a:p>
            <a:r>
              <a:rPr lang="en-US" dirty="0" smtClean="0">
                <a:solidFill>
                  <a:srgbClr val="843C0C"/>
                </a:solidFill>
                <a:latin typeface="Arial" panose="020B0604020202020204" pitchFamily="34" charset="0"/>
                <a:cs typeface="Arial" panose="020B0604020202020204" pitchFamily="34" charset="0"/>
              </a:rPr>
              <a:t>Section 13.2 </a:t>
            </a:r>
            <a:r>
              <a:rPr lang="en-US" dirty="0">
                <a:solidFill>
                  <a:srgbClr val="843C0C"/>
                </a:solidFill>
                <a:latin typeface="Arial" panose="020B0604020202020204" pitchFamily="34" charset="0"/>
                <a:cs typeface="Arial" panose="020B0604020202020204" pitchFamily="34" charset="0"/>
              </a:rPr>
              <a:t>Two Families of Membrane Proteins Use ATP Hydrolysis to Pump Ions and Molecules Across Membranes</a:t>
            </a:r>
          </a:p>
        </p:txBody>
      </p:sp>
      <p:sp>
        <p:nvSpPr>
          <p:cNvPr id="3" name="Content Placeholder 2"/>
          <p:cNvSpPr>
            <a:spLocks noGrp="1"/>
          </p:cNvSpPr>
          <p:nvPr>
            <p:ph idx="1"/>
          </p:nvPr>
        </p:nvSpPr>
        <p:spPr>
          <a:xfrm>
            <a:off x="457200" y="2264344"/>
            <a:ext cx="8229600" cy="3341450"/>
          </a:xfrm>
        </p:spPr>
        <p:txBody>
          <a:bodyPr>
            <a:normAutofit/>
          </a:bodyPr>
          <a:lstStyle/>
          <a:p>
            <a:pPr>
              <a:spcBef>
                <a:spcPts val="624"/>
              </a:spcBef>
              <a:spcAft>
                <a:spcPts val="1200"/>
              </a:spcAft>
            </a:pPr>
            <a:r>
              <a:rPr lang="en-US" sz="2000" dirty="0">
                <a:latin typeface="Arial" panose="020B0604020202020204" pitchFamily="34" charset="0"/>
                <a:cs typeface="Arial" panose="020B0604020202020204" pitchFamily="34" charset="0"/>
              </a:rPr>
              <a:t>Example: most animal cells contain a high concentration of K</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and a low concentration of Na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relative to the external environment.</a:t>
            </a:r>
          </a:p>
          <a:p>
            <a:pPr>
              <a:spcBef>
                <a:spcPts val="624"/>
              </a:spcBef>
              <a:spcAft>
                <a:spcPts val="1200"/>
              </a:spcAft>
            </a:pPr>
            <a:r>
              <a:rPr lang="en-US" sz="2000" dirty="0">
                <a:latin typeface="Arial" panose="020B0604020202020204" pitchFamily="34" charset="0"/>
                <a:cs typeface="Arial" panose="020B0604020202020204" pitchFamily="34" charset="0"/>
              </a:rPr>
              <a:t>To generate and maintain this membrane potential requires the action of an active transport system, the Na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–K</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pump (or the Na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–K</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ATPase).</a:t>
            </a:r>
          </a:p>
          <a:p>
            <a:pPr>
              <a:spcBef>
                <a:spcPts val="624"/>
              </a:spcBef>
              <a:spcAft>
                <a:spcPts val="1200"/>
              </a:spcAft>
            </a:pPr>
            <a:r>
              <a:rPr lang="en-US" sz="2000" dirty="0">
                <a:latin typeface="Arial" panose="020B0604020202020204" pitchFamily="34" charset="0"/>
                <a:cs typeface="Arial" panose="020B0604020202020204" pitchFamily="34" charset="0"/>
              </a:rPr>
              <a:t>The Na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–K</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ATPase is a member of a family of ATPases called P-type ATPases because they form a phosphorylated aspartate intermediate.</a:t>
            </a:r>
          </a:p>
        </p:txBody>
      </p:sp>
      <p:pic>
        <p:nvPicPr>
          <p:cNvPr id="11" name="Picture 2" descr="A diagram shows the structure of phosphorylaspartate. In the structure of phosphorylaspartate, the central carbon atom has the following substituents: the central carbon is bonded to N of N H which is further bonded, the central carbon is bonded to C of a carbonyl group which is further bonded, the central carbon is dash bonded to H, and the central carbon is wedge bonded to a C H 2 group that is bonded to carbon of carboxylate group; the carboxylate group is bonded to a highlighted phosphate divalent anion .">
            <a:extLst>
              <a:ext uri="{FF2B5EF4-FFF2-40B4-BE49-F238E27FC236}">
                <a16:creationId xmlns="" xmlns:a16="http://schemas.microsoft.com/office/drawing/2014/main" id="{219E14A9-8CE4-4045-9493-C3A3B0E3761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3563887" y="5132495"/>
            <a:ext cx="4110029" cy="152786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070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13856</TotalTime>
  <Words>5908</Words>
  <Application>Microsoft Office PowerPoint</Application>
  <PresentationFormat>On-screen Show (4:3)</PresentationFormat>
  <Paragraphs>286</Paragraphs>
  <Slides>71</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71</vt:i4>
      </vt:variant>
    </vt:vector>
  </HeadingPairs>
  <TitlesOfParts>
    <vt:vector size="80" baseType="lpstr">
      <vt:lpstr>ＭＳ Ｐゴシック</vt:lpstr>
      <vt:lpstr>ＭＳ Ｐゴシック</vt:lpstr>
      <vt:lpstr>Arial</vt:lpstr>
      <vt:lpstr>Calibri</vt:lpstr>
      <vt:lpstr>Calibri Light</vt:lpstr>
      <vt:lpstr>Georgia</vt:lpstr>
      <vt:lpstr>Times</vt:lpstr>
      <vt:lpstr>Office Theme</vt:lpstr>
      <vt:lpstr>1_Office Theme</vt:lpstr>
      <vt:lpstr>PowerPoint Presentation</vt:lpstr>
      <vt:lpstr>Chapter 13 Membrane Channels and Pumps</vt:lpstr>
      <vt:lpstr>Ch.13 Learning Objectives</vt:lpstr>
      <vt:lpstr>Ch.13 Outline</vt:lpstr>
      <vt:lpstr>The Expression of Transporters Largely Defines the Metabolic Activities of a Given Cell Type</vt:lpstr>
      <vt:lpstr>Section 13.1 The Transport of Molecules Across a Membrane May Be Active or Passive</vt:lpstr>
      <vt:lpstr>Free Energy Stored in Concentration Gradients Can Be Quantified</vt:lpstr>
      <vt:lpstr>Free Energy and Transport</vt:lpstr>
      <vt:lpstr>Section 13.2 Two Families of Membrane Proteins Use ATP Hydrolysis to Pump Ions and Molecules Across Membranes</vt:lpstr>
      <vt:lpstr>P-type ATPases Couple Phosphorylation and Conformational Changes to Pump Calcium Ions across Membranes (1/3)</vt:lpstr>
      <vt:lpstr>Pump Action</vt:lpstr>
      <vt:lpstr>P-type ATPases couple phosphorylation and conformational changes to pump calcium ions across membranes (2/3)</vt:lpstr>
      <vt:lpstr>Calcium-pump Structure</vt:lpstr>
      <vt:lpstr>Conformational Changes Associated with Calcium Pumping</vt:lpstr>
      <vt:lpstr>P-type ATPases couple phosphorylation and conformational changes to pump calcium ions across membranes (3/3)</vt:lpstr>
      <vt:lpstr>Pumping Calcium</vt:lpstr>
      <vt:lpstr>Digitalis Specifically Inhibits the N+–K+ Pump by Blocking its Dephosphorylation</vt:lpstr>
      <vt:lpstr>Digitoxigenin</vt:lpstr>
      <vt:lpstr>P-type ATPases Are Evolutionarily Conserved and Play a Wide Range of Roles</vt:lpstr>
      <vt:lpstr>Multidrug resistance highlights a family of membrane pumps with ATP-binding cassette domains (1/2)</vt:lpstr>
      <vt:lpstr>Domain Arrangement of ABC Transporters</vt:lpstr>
      <vt:lpstr>ABC Transporter Structure</vt:lpstr>
      <vt:lpstr>Multidrug Resistance Highlights a Family of Membrane Pumps with ATP-binding Cassette Domains (2/2)</vt:lpstr>
      <vt:lpstr>ABC Transporter Mechanism</vt:lpstr>
      <vt:lpstr>Section 13.3 Lactose Permease Is an Archetype of Secondary Transporters That Use One Concentration Gradient to Power the Formation of Another</vt:lpstr>
      <vt:lpstr>Antiporters, Symporters, and Uniporters</vt:lpstr>
      <vt:lpstr>Lactose Permease Mechanism (1/2)</vt:lpstr>
      <vt:lpstr>Structure of Lactose Permease with a Bound Lactose Analog</vt:lpstr>
      <vt:lpstr>Lactose Permease Mechanism (2/2)</vt:lpstr>
      <vt:lpstr>Section 13.4 Specific Channels Can Rapidly Transport Ions Across Membranes</vt:lpstr>
      <vt:lpstr>Action Potential</vt:lpstr>
      <vt:lpstr>Patch-clamp Conductance Measurements Reveal the Activities of Single Channels</vt:lpstr>
      <vt:lpstr>Patch-clamp Modes</vt:lpstr>
      <vt:lpstr>Observing Single Channels</vt:lpstr>
      <vt:lpstr>The Structure of a Potassium Ion Channel Is an Archetype for Many Ion-channel Structures</vt:lpstr>
      <vt:lpstr>Sequence Relations of Ion Channels</vt:lpstr>
      <vt:lpstr>Structure of the Potassium Ion Channel</vt:lpstr>
      <vt:lpstr>The Structure of the Potassium Ion Channel Reveals the Basis of Ion Specificity</vt:lpstr>
      <vt:lpstr>Path through a Channel</vt:lpstr>
      <vt:lpstr>Selectivity Filter of the Potassium Ion Channel</vt:lpstr>
      <vt:lpstr>Properties of Alkali Cations</vt:lpstr>
      <vt:lpstr>Energetic Basis of Ion Selectivity</vt:lpstr>
      <vt:lpstr>Selectivity Filters for Calcium and Sodium Channels</vt:lpstr>
      <vt:lpstr>The Structure of the Potassium Ion Channel Explains its Rapid Rate of Transport</vt:lpstr>
      <vt:lpstr>Model for K+-channel Ion Transport</vt:lpstr>
      <vt:lpstr>Voltage Gating Requires Substantial Conformational Changes in Specific Ion-channel Domains</vt:lpstr>
      <vt:lpstr>Structure of a Voltage-gated Potassium Channel</vt:lpstr>
      <vt:lpstr>A Model for Voltage Gating of Ion Channels</vt:lpstr>
      <vt:lpstr>A Channel Can Be Inactivated by Occlusion of the Pore: the Ball-and-chain Model</vt:lpstr>
      <vt:lpstr>Inactivation of the Potassium Ion Channel</vt:lpstr>
      <vt:lpstr>Ball-and-chain Model for Channel Inactivation</vt:lpstr>
      <vt:lpstr>The Acetylcholine Receptor is an Archetype for Ligand-gated Ion Channels (1/2)</vt:lpstr>
      <vt:lpstr>Torpedo marmorata, Electric Ray</vt:lpstr>
      <vt:lpstr>Schematic Representation of a Synapse</vt:lpstr>
      <vt:lpstr>The Acetylcholine Receptor is an Archetype for Ligand-gated Ion Channels (2/2)</vt:lpstr>
      <vt:lpstr>Structure of the Acetylcholine Receptor</vt:lpstr>
      <vt:lpstr>Opening the Acetylcholine Receptor</vt:lpstr>
      <vt:lpstr>Action Potentials Integrate the Activities of Several Ion Channels Working in Concert (1/2)</vt:lpstr>
      <vt:lpstr>Equilibrium Potential</vt:lpstr>
      <vt:lpstr>Action Potentials Integrate the Activities of Several Ion Channels Working in Concert (2/2)</vt:lpstr>
      <vt:lpstr>Generation of an Action Potential</vt:lpstr>
      <vt:lpstr>Action-potential Mechanism</vt:lpstr>
      <vt:lpstr>Disruption of Ion Channels by Mutations or Chemicals Can Be Potentially Life-threatening</vt:lpstr>
      <vt:lpstr>Section 13.5 Gap Junctions Allow Ions and Small Molecules to Flow Between Communicating Cells (1/2)</vt:lpstr>
      <vt:lpstr>Sections 13.5 Gap Junctions Allow Ions and Small Molecules to Flow Between Communicating Cells (2/2)</vt:lpstr>
      <vt:lpstr>Structure of a Gap Junction</vt:lpstr>
      <vt:lpstr>Section 13.6 Specific Channels Increase the Permeability of Some Membranes to Water</vt:lpstr>
      <vt:lpstr>Structure of Aquaporin</vt:lpstr>
      <vt:lpstr>Setting the Pace Is More than Funny Business (1/3)</vt:lpstr>
      <vt:lpstr>Setting the Pace Is More than Funny Business (2/3)</vt:lpstr>
      <vt:lpstr>Setting the Pace Is More than Funny Business (3/3)</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Membrane Channels and Pumps</dc:title>
  <dc:creator>Berg</dc:creator>
  <cp:lastModifiedBy>Korsvik, Cassandra</cp:lastModifiedBy>
  <cp:revision>1507</cp:revision>
  <dcterms:created xsi:type="dcterms:W3CDTF">2015-05-20T13:49:30Z</dcterms:created>
  <dcterms:modified xsi:type="dcterms:W3CDTF">2019-04-29T20:09:50Z</dcterms:modified>
</cp:coreProperties>
</file>