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7"/>
  </p:notesMasterIdLst>
  <p:sldIdLst>
    <p:sldId id="865" r:id="rId3"/>
    <p:sldId id="653" r:id="rId4"/>
    <p:sldId id="781" r:id="rId5"/>
    <p:sldId id="782" r:id="rId6"/>
    <p:sldId id="785" r:id="rId7"/>
    <p:sldId id="786" r:id="rId8"/>
    <p:sldId id="787" r:id="rId9"/>
    <p:sldId id="788" r:id="rId10"/>
    <p:sldId id="789" r:id="rId11"/>
    <p:sldId id="790" r:id="rId12"/>
    <p:sldId id="791" r:id="rId13"/>
    <p:sldId id="792" r:id="rId14"/>
    <p:sldId id="793" r:id="rId15"/>
    <p:sldId id="794" r:id="rId16"/>
    <p:sldId id="795" r:id="rId17"/>
    <p:sldId id="796" r:id="rId18"/>
    <p:sldId id="797" r:id="rId19"/>
    <p:sldId id="798" r:id="rId20"/>
    <p:sldId id="799" r:id="rId21"/>
    <p:sldId id="800" r:id="rId22"/>
    <p:sldId id="801" r:id="rId23"/>
    <p:sldId id="802" r:id="rId24"/>
    <p:sldId id="803" r:id="rId25"/>
    <p:sldId id="804" r:id="rId26"/>
    <p:sldId id="805" r:id="rId27"/>
    <p:sldId id="806" r:id="rId28"/>
    <p:sldId id="807" r:id="rId29"/>
    <p:sldId id="808" r:id="rId30"/>
    <p:sldId id="809" r:id="rId31"/>
    <p:sldId id="810" r:id="rId32"/>
    <p:sldId id="811" r:id="rId33"/>
    <p:sldId id="812" r:id="rId34"/>
    <p:sldId id="813" r:id="rId35"/>
    <p:sldId id="814" r:id="rId36"/>
    <p:sldId id="815" r:id="rId37"/>
    <p:sldId id="816" r:id="rId38"/>
    <p:sldId id="817" r:id="rId39"/>
    <p:sldId id="818" r:id="rId40"/>
    <p:sldId id="819" r:id="rId41"/>
    <p:sldId id="820" r:id="rId42"/>
    <p:sldId id="821" r:id="rId43"/>
    <p:sldId id="822" r:id="rId44"/>
    <p:sldId id="823" r:id="rId45"/>
    <p:sldId id="824" r:id="rId46"/>
    <p:sldId id="825" r:id="rId47"/>
    <p:sldId id="826" r:id="rId48"/>
    <p:sldId id="827" r:id="rId49"/>
    <p:sldId id="828" r:id="rId50"/>
    <p:sldId id="829" r:id="rId51"/>
    <p:sldId id="830" r:id="rId52"/>
    <p:sldId id="831" r:id="rId53"/>
    <p:sldId id="832" r:id="rId54"/>
    <p:sldId id="833" r:id="rId55"/>
    <p:sldId id="834" r:id="rId56"/>
    <p:sldId id="835" r:id="rId57"/>
    <p:sldId id="836" r:id="rId58"/>
    <p:sldId id="837" r:id="rId59"/>
    <p:sldId id="838" r:id="rId60"/>
    <p:sldId id="839" r:id="rId61"/>
    <p:sldId id="840" r:id="rId62"/>
    <p:sldId id="841" r:id="rId63"/>
    <p:sldId id="842" r:id="rId64"/>
    <p:sldId id="843" r:id="rId65"/>
    <p:sldId id="844" r:id="rId66"/>
    <p:sldId id="845" r:id="rId67"/>
    <p:sldId id="846" r:id="rId68"/>
    <p:sldId id="847" r:id="rId69"/>
    <p:sldId id="848" r:id="rId70"/>
    <p:sldId id="849" r:id="rId71"/>
    <p:sldId id="850" r:id="rId72"/>
    <p:sldId id="851" r:id="rId73"/>
    <p:sldId id="852" r:id="rId74"/>
    <p:sldId id="853" r:id="rId75"/>
    <p:sldId id="854" r:id="rId76"/>
    <p:sldId id="855" r:id="rId77"/>
    <p:sldId id="856" r:id="rId78"/>
    <p:sldId id="857" r:id="rId79"/>
    <p:sldId id="858" r:id="rId80"/>
    <p:sldId id="859" r:id="rId81"/>
    <p:sldId id="860" r:id="rId82"/>
    <p:sldId id="861" r:id="rId83"/>
    <p:sldId id="862" r:id="rId84"/>
    <p:sldId id="863" r:id="rId85"/>
    <p:sldId id="864"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5968" autoAdjust="0"/>
  </p:normalViewPr>
  <p:slideViewPr>
    <p:cSldViewPr snapToGrid="0" snapToObjects="1">
      <p:cViewPr varScale="1">
        <p:scale>
          <a:sx n="62" d="100"/>
          <a:sy n="62" d="100"/>
        </p:scale>
        <p:origin x="44" y="244"/>
      </p:cViewPr>
      <p:guideLst>
        <p:guide orient="horz" pos="2160"/>
        <p:guide pos="2880"/>
      </p:guideLst>
    </p:cSldViewPr>
  </p:slideViewPr>
  <p:outlineViewPr>
    <p:cViewPr>
      <p:scale>
        <a:sx n="20" d="100"/>
        <a:sy n="20" d="100"/>
      </p:scale>
      <p:origin x="3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3436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CBD096-6AEE-9145-B1CB-0A4A7BFB3359}" type="slidenum">
              <a:rPr lang="en-US"/>
              <a:pPr>
                <a:defRPr/>
              </a:pPr>
              <a:t>14</a:t>
            </a:fld>
            <a:endParaRPr lang="en-US" dirty="0"/>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56930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9.6 Location of the active site in chymotrypsin. </a:t>
            </a:r>
            <a:r>
              <a:rPr lang="en-US" sz="1200" b="0" i="0" u="none" strike="noStrike" kern="1200" baseline="0" dirty="0" smtClean="0">
                <a:solidFill>
                  <a:schemeClr val="tx1"/>
                </a:solidFill>
                <a:latin typeface="+mn-lt"/>
                <a:ea typeface="+mn-ea"/>
                <a:cs typeface="+mn-cs"/>
              </a:rPr>
              <a:t>Chymotrypsin consists of three chains, shown in ribbon form in orange, blue, and green. The side chains of the catalytic triad residues are shown as ball-and-stick representations.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these side chains, including serine 195, lining the active site in the upper half of the structure. </a:t>
            </a:r>
            <a:r>
              <a:rPr lang="en-US" sz="1200" b="0" i="1" u="none" strike="noStrike" kern="1200" baseline="0" dirty="0" smtClean="0">
                <a:solidFill>
                  <a:schemeClr val="tx1"/>
                </a:solidFill>
                <a:latin typeface="+mn-lt"/>
                <a:ea typeface="+mn-ea"/>
                <a:cs typeface="+mn-cs"/>
              </a:rPr>
              <a:t>Also notice </a:t>
            </a:r>
            <a:r>
              <a:rPr lang="en-US" sz="1200" b="0" i="0" u="none" strike="noStrike" kern="1200" baseline="0" dirty="0" smtClean="0">
                <a:solidFill>
                  <a:schemeClr val="tx1"/>
                </a:solidFill>
                <a:latin typeface="+mn-lt"/>
                <a:ea typeface="+mn-ea"/>
                <a:cs typeface="+mn-cs"/>
              </a:rPr>
              <a:t>two </a:t>
            </a:r>
            <a:r>
              <a:rPr lang="en-US" sz="1200" b="0" i="0" u="none" strike="noStrike" kern="1200" baseline="0" dirty="0" err="1" smtClean="0">
                <a:solidFill>
                  <a:schemeClr val="tx1"/>
                </a:solidFill>
                <a:latin typeface="+mn-lt"/>
                <a:ea typeface="+mn-ea"/>
                <a:cs typeface="+mn-cs"/>
              </a:rPr>
              <a:t>intrastrand</a:t>
            </a:r>
            <a:r>
              <a:rPr lang="en-US" sz="1200" b="0" i="0" u="none" strike="noStrike" kern="1200" baseline="0" dirty="0" smtClean="0">
                <a:solidFill>
                  <a:schemeClr val="tx1"/>
                </a:solidFill>
                <a:latin typeface="+mn-lt"/>
                <a:ea typeface="+mn-ea"/>
                <a:cs typeface="+mn-cs"/>
              </a:rPr>
              <a:t> and two </a:t>
            </a:r>
            <a:r>
              <a:rPr lang="en-US" sz="1200" b="0" i="0" u="none" strike="noStrike" kern="1200" baseline="0" dirty="0" err="1" smtClean="0">
                <a:solidFill>
                  <a:schemeClr val="tx1"/>
                </a:solidFill>
                <a:latin typeface="+mn-lt"/>
                <a:ea typeface="+mn-ea"/>
                <a:cs typeface="+mn-cs"/>
              </a:rPr>
              <a:t>interstrand</a:t>
            </a:r>
            <a:r>
              <a:rPr lang="en-US" sz="1200" b="0" i="0" u="none" strike="noStrike" kern="1200" baseline="0" dirty="0" smtClean="0">
                <a:solidFill>
                  <a:schemeClr val="tx1"/>
                </a:solidFill>
                <a:latin typeface="+mn-lt"/>
                <a:ea typeface="+mn-ea"/>
                <a:cs typeface="+mn-cs"/>
              </a:rPr>
              <a:t> disulfide bonds in various locations throughout the molecule. [Drawn from 1GCT.pdb.]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357173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136BDB-CDB2-9F43-9A13-D1D5C0F5F8D1}" type="slidenum">
              <a:rPr lang="en-US"/>
              <a:pPr>
                <a:defRPr/>
              </a:pPr>
              <a:t>16</a:t>
            </a:fld>
            <a:endParaRPr lang="en-US" dirty="0"/>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9.7 The catalytic triad. </a:t>
            </a:r>
            <a:r>
              <a:rPr lang="en-US" sz="1200" b="0" i="0" u="none" strike="noStrike" kern="1200" baseline="0" dirty="0" smtClean="0">
                <a:solidFill>
                  <a:schemeClr val="tx1"/>
                </a:solidFill>
                <a:latin typeface="+mn-lt"/>
                <a:ea typeface="+mn-ea"/>
                <a:cs typeface="+mn-cs"/>
              </a:rPr>
              <a:t>The catalytic triad, shown on the left, converts serine 195 into a potent nucleophile, as illustrated on the right.</a:t>
            </a:r>
            <a:endParaRPr lang="en-US" dirty="0" smtClean="0">
              <a:cs typeface="+mn-cs"/>
            </a:endParaRPr>
          </a:p>
        </p:txBody>
      </p:sp>
    </p:spTree>
    <p:extLst>
      <p:ext uri="{BB962C8B-B14F-4D97-AF65-F5344CB8AC3E}">
        <p14:creationId xmlns:p14="http://schemas.microsoft.com/office/powerpoint/2010/main" val="413141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14923A-39E7-674B-9F3C-D517A7589905}" type="slidenum">
              <a:rPr lang="en-US"/>
              <a:pPr>
                <a:defRPr/>
              </a:pPr>
              <a:t>17</a:t>
            </a:fld>
            <a:endParaRPr lang="en-US" dirty="0"/>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9.8 Peptide hydrolysis by chymotrypsin.</a:t>
            </a:r>
            <a:r>
              <a:rPr lang="en-US" sz="1200" b="0" i="0" u="none" strike="noStrike" kern="1200" baseline="0" dirty="0" smtClean="0">
                <a:solidFill>
                  <a:schemeClr val="tx1"/>
                </a:solidFill>
                <a:latin typeface="+mn-lt"/>
                <a:ea typeface="+mn-ea"/>
                <a:cs typeface="+mn-cs"/>
              </a:rPr>
              <a:t> The mechanism of peptide hydrolysis illustrates the principles of covalent and acid–base catalysis. The reaction proceeds in eight steps: (1) substrate binding, (2) nucleophilic attack of serine on the peptide carbonyl group, (3) collapse of the tetrahedral intermediate, (4) release of the amine component, (5) water binding, (6) nucleophilic attack of water on the acyl-enzyme intermediate, (7) collapse of the tetrahedral intermediate, and (8) release of the carboxylic acid component. The dashed green lines represent hydrogen bonds.</a:t>
            </a:r>
            <a:endParaRPr lang="en-US" dirty="0" smtClean="0">
              <a:cs typeface="+mn-cs"/>
            </a:endParaRPr>
          </a:p>
        </p:txBody>
      </p:sp>
    </p:spTree>
    <p:extLst>
      <p:ext uri="{BB962C8B-B14F-4D97-AF65-F5344CB8AC3E}">
        <p14:creationId xmlns:p14="http://schemas.microsoft.com/office/powerpoint/2010/main" val="23158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7E1700-99D2-464E-94B9-45C737F349F5}" type="slidenum">
              <a:rPr lang="en-US"/>
              <a:pPr>
                <a:defRPr/>
              </a:pPr>
              <a:t>18</a:t>
            </a:fld>
            <a:endParaRPr lang="en-US" dirty="0"/>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582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9.9 The oxyanion hole. </a:t>
            </a:r>
            <a:r>
              <a:rPr lang="en-US" sz="1200" b="0" i="0" u="none" strike="noStrike" kern="1200" baseline="0" dirty="0" smtClean="0">
                <a:solidFill>
                  <a:schemeClr val="tx1"/>
                </a:solidFill>
                <a:latin typeface="+mn-lt"/>
                <a:ea typeface="+mn-ea"/>
                <a:cs typeface="+mn-cs"/>
              </a:rPr>
              <a:t>The structure stabilizes the tetrahedral intermediate of the chymotrypsin reaction.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hydrogen bonds (shown in green) link peptide NH groups and the negatively charged oxygen atom of the intermediate.</a:t>
            </a:r>
            <a:endParaRPr lang="en-US" dirty="0" smtClean="0">
              <a:cs typeface="+mn-cs"/>
            </a:endParaRPr>
          </a:p>
        </p:txBody>
      </p:sp>
    </p:spTree>
    <p:extLst>
      <p:ext uri="{BB962C8B-B14F-4D97-AF65-F5344CB8AC3E}">
        <p14:creationId xmlns:p14="http://schemas.microsoft.com/office/powerpoint/2010/main" val="250538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28A147-39BB-A14D-8A77-7D0FF912182E}" type="slidenum">
              <a:rPr lang="en-US"/>
              <a:pPr>
                <a:defRPr/>
              </a:pPr>
              <a:t>19</a:t>
            </a:fld>
            <a:endParaRPr lang="en-US" dirty="0"/>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43"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04375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9.10 Specificity pocket of chymotrypsin.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this pocket is lined with hydrophobic residues and is deep, favoring the binding of residues with long hydrophobic side chains such as phenylalanine (shown in green). The active site serine residue (serine 195) is positioned to cleave the peptide backbone between the residue bound in the pocket and the next residue in the sequence. The key amino acids that constitute the binding site are identified.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47162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61E113-FBD7-A043-8ADD-9627C6C06551}" type="slidenum">
              <a:rPr lang="en-US"/>
              <a:pPr>
                <a:defRPr/>
              </a:pPr>
              <a:t>21</a:t>
            </a:fld>
            <a:endParaRPr lang="en-US" dirty="0"/>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9.11 Specificity nomenclature for protease–substrate interactions. </a:t>
            </a:r>
            <a:r>
              <a:rPr lang="en-US" sz="1200" b="0" i="0" u="none" strike="noStrike" kern="1200" baseline="0" dirty="0" smtClean="0">
                <a:solidFill>
                  <a:schemeClr val="tx1"/>
                </a:solidFill>
                <a:latin typeface="+mn-lt"/>
                <a:ea typeface="+mn-ea"/>
                <a:cs typeface="+mn-cs"/>
              </a:rPr>
              <a:t>The potential sites of interaction of the substrate with the enzyme are designated P (shown in red), and corresponding binding sites on the enzyme are designated S. The scissile bond (also shown in red) is the reference point.</a:t>
            </a:r>
            <a:endParaRPr lang="en-US" dirty="0" smtClean="0">
              <a:cs typeface="+mn-cs"/>
            </a:endParaRPr>
          </a:p>
        </p:txBody>
      </p:sp>
    </p:spTree>
    <p:extLst>
      <p:ext uri="{BB962C8B-B14F-4D97-AF65-F5344CB8AC3E}">
        <p14:creationId xmlns:p14="http://schemas.microsoft.com/office/powerpoint/2010/main" val="245085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A7AC72-1A94-474E-9A8E-BF91BB5EBDA7}" type="slidenum">
              <a:rPr lang="en-US"/>
              <a:pPr>
                <a:defRPr/>
              </a:pPr>
              <a:t>22</a:t>
            </a:fld>
            <a:endParaRPr lang="en-US" dirty="0"/>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709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93930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9.12 Structural similarity of trypsin and chymotrypsin. </a:t>
            </a:r>
            <a:r>
              <a:rPr lang="en-US" sz="1200" kern="1200" dirty="0" smtClean="0">
                <a:solidFill>
                  <a:schemeClr val="tx1"/>
                </a:solidFill>
                <a:effectLst/>
                <a:latin typeface="+mn-lt"/>
                <a:ea typeface="+mn-ea"/>
                <a:cs typeface="+mn-cs"/>
              </a:rPr>
              <a:t>An overlay of the structure of chymotrypsin (red) on that of trypsin (blue) is shown. </a:t>
            </a:r>
            <a:r>
              <a:rPr lang="en-US" sz="1200" i="1" kern="1200" dirty="0" smtClean="0">
                <a:solidFill>
                  <a:schemeClr val="tx1"/>
                </a:solidFill>
                <a:effectLst/>
                <a:latin typeface="+mn-lt"/>
                <a:ea typeface="+mn-ea"/>
                <a:cs typeface="+mn-cs"/>
              </a:rPr>
              <a:t>Notice </a:t>
            </a:r>
            <a:r>
              <a:rPr lang="en-US" sz="1200" kern="1200" dirty="0" smtClean="0">
                <a:solidFill>
                  <a:schemeClr val="tx1"/>
                </a:solidFill>
                <a:effectLst/>
                <a:latin typeface="+mn-lt"/>
                <a:ea typeface="+mn-ea"/>
                <a:cs typeface="+mn-cs"/>
              </a:rPr>
              <a:t>the high degree of similarity. Only </a:t>
            </a:r>
            <a:r>
              <a:rPr lang="el-GR" sz="1200" kern="1200" dirty="0" smtClean="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-carbon-atom positions are shown. The mean deviation in position between corresponding </a:t>
            </a:r>
            <a:r>
              <a:rPr lang="el-GR" sz="1200" kern="1200" dirty="0" smtClean="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-carbon atoms is quite small, only </a:t>
            </a:r>
            <a:r>
              <a:rPr lang="en-US" sz="1200" b="0" i="0" u="none" strike="noStrike" kern="1200" baseline="0" dirty="0" smtClean="0">
                <a:solidFill>
                  <a:schemeClr val="tx1"/>
                </a:solidFill>
                <a:latin typeface="+mn-lt"/>
                <a:ea typeface="+mn-ea"/>
                <a:cs typeface="+mn-cs"/>
              </a:rPr>
              <a:t>1.7 Å. [Drawn from 5PTP.pdb and 1GCT.pdb.]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282159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Chess and enzymes have in common the use of strategy, consciously thought out in the game of chess and selected by evolution for the action of an enzyme. The three amino acid residues at the right, denoted by the white bonds, constitute a catalytic triad found in the active site of a class of enzymes that cleave peptide bonds. The substrate, represented by the molecule with the black bonds, is as hopelessly trapped as the king in the photograph of a chess match at the left and is sure to be cleaved. [Photograph courtesy of </a:t>
            </a:r>
            <a:r>
              <a:rPr lang="en-US" sz="1200" b="0" i="0" u="none" strike="noStrike" kern="1200" baseline="0" dirty="0" err="1" smtClean="0">
                <a:solidFill>
                  <a:schemeClr val="tx1"/>
                </a:solidFill>
                <a:latin typeface="+mn-lt"/>
                <a:ea typeface="+mn-ea"/>
                <a:cs typeface="+mn-cs"/>
              </a:rPr>
              <a:t>Wendie</a:t>
            </a:r>
            <a:r>
              <a:rPr lang="en-US" sz="1200" b="0" i="0" u="none" strike="noStrike" kern="1200" baseline="0" dirty="0" smtClean="0">
                <a:solidFill>
                  <a:schemeClr val="tx1"/>
                </a:solidFill>
                <a:latin typeface="+mn-lt"/>
                <a:ea typeface="+mn-ea"/>
                <a:cs typeface="+mn-cs"/>
              </a:rPr>
              <a:t> Berg.]</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16F760-92DE-304B-9F5C-7791E2F757F9}" type="slidenum">
              <a:rPr lang="en-US"/>
              <a:pPr>
                <a:defRPr/>
              </a:pPr>
              <a:t>24</a:t>
            </a:fld>
            <a:endParaRPr lang="en-US" dirty="0"/>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9.13 The S1 pockets of chymotrypsin, trypsin, and </a:t>
            </a:r>
            <a:r>
              <a:rPr lang="en-US" sz="1200" b="1" i="0" u="none" strike="noStrike" kern="1200" baseline="0" dirty="0" err="1" smtClean="0">
                <a:solidFill>
                  <a:schemeClr val="tx1"/>
                </a:solidFill>
                <a:latin typeface="+mn-lt"/>
                <a:ea typeface="+mn-ea"/>
                <a:cs typeface="+mn-cs"/>
              </a:rPr>
              <a:t>elastase</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Certain residues play key roles in determining the specificity of these enzymes. The side chains of these residues, as well as those of the active-site serine residues, are shown in color.</a:t>
            </a:r>
            <a:endParaRPr lang="en-US" dirty="0" smtClean="0">
              <a:cs typeface="+mn-cs"/>
            </a:endParaRPr>
          </a:p>
        </p:txBody>
      </p:sp>
    </p:spTree>
    <p:extLst>
      <p:ext uri="{BB962C8B-B14F-4D97-AF65-F5344CB8AC3E}">
        <p14:creationId xmlns:p14="http://schemas.microsoft.com/office/powerpoint/2010/main" val="145753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03C61-2078-1748-88AD-C1A1A8646395}" type="slidenum">
              <a:rPr lang="en-US"/>
              <a:pPr>
                <a:defRPr/>
              </a:pPr>
              <a:t>25</a:t>
            </a:fld>
            <a:endParaRPr lang="en-US" dirty="0"/>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91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9.14 The catalytic triad and oxyanion hole of </a:t>
            </a:r>
            <a:r>
              <a:rPr lang="en-US" sz="1200" b="1" i="0" u="none" strike="noStrike" kern="1200" baseline="0" dirty="0" err="1" smtClean="0">
                <a:solidFill>
                  <a:schemeClr val="tx1"/>
                </a:solidFill>
                <a:latin typeface="+mn-lt"/>
                <a:ea typeface="+mn-ea"/>
                <a:cs typeface="+mn-cs"/>
              </a:rPr>
              <a:t>subtilisin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two enzyme NH groups (both in the backbone and in the side chain of </a:t>
            </a:r>
            <a:r>
              <a:rPr lang="en-US" sz="1200" b="0" i="0" u="none" strike="noStrike" kern="1200" baseline="0" dirty="0" err="1" smtClean="0">
                <a:solidFill>
                  <a:schemeClr val="tx1"/>
                </a:solidFill>
                <a:latin typeface="+mn-lt"/>
                <a:ea typeface="+mn-ea"/>
                <a:cs typeface="+mn-cs"/>
              </a:rPr>
              <a:t>Asn</a:t>
            </a:r>
            <a:r>
              <a:rPr lang="en-US" sz="1200" b="0" i="0" u="none" strike="noStrike" kern="1200" baseline="0" dirty="0" smtClean="0">
                <a:solidFill>
                  <a:schemeClr val="tx1"/>
                </a:solidFill>
                <a:latin typeface="+mn-lt"/>
                <a:ea typeface="+mn-ea"/>
                <a:cs typeface="+mn-cs"/>
              </a:rPr>
              <a:t> 155) located in the oxyanion hole. The NH groups will stabilize a negative charge that develops on the peptide bond attacked by </a:t>
            </a:r>
            <a:r>
              <a:rPr lang="en-US" sz="1200" b="0" i="0" u="none" strike="noStrike" kern="1200" baseline="0" dirty="0" err="1" smtClean="0">
                <a:solidFill>
                  <a:schemeClr val="tx1"/>
                </a:solidFill>
                <a:latin typeface="+mn-lt"/>
                <a:ea typeface="+mn-ea"/>
                <a:cs typeface="+mn-cs"/>
              </a:rPr>
              <a:t>nucleophilic</a:t>
            </a:r>
            <a:r>
              <a:rPr lang="en-US" sz="1200" b="0" i="0" u="none" strike="noStrike" kern="1200" baseline="0" dirty="0" smtClean="0">
                <a:solidFill>
                  <a:schemeClr val="tx1"/>
                </a:solidFill>
                <a:latin typeface="+mn-lt"/>
                <a:ea typeface="+mn-ea"/>
                <a:cs typeface="+mn-cs"/>
              </a:rPr>
              <a:t> serine 221 of the catalytic triad.</a:t>
            </a:r>
            <a:endParaRPr lang="en-US" dirty="0" smtClean="0">
              <a:cs typeface="+mn-cs"/>
            </a:endParaRPr>
          </a:p>
        </p:txBody>
      </p:sp>
    </p:spTree>
    <p:extLst>
      <p:ext uri="{BB962C8B-B14F-4D97-AF65-F5344CB8AC3E}">
        <p14:creationId xmlns:p14="http://schemas.microsoft.com/office/powerpoint/2010/main" val="428698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68178-64F8-FE4B-A654-51A82F31A4BF}" type="slidenum">
              <a:rPr lang="en-US"/>
              <a:pPr>
                <a:defRPr/>
              </a:pPr>
              <a:t>26</a:t>
            </a:fld>
            <a:endParaRPr lang="en-US" dirty="0"/>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421203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9.15 Site-directed mutagenesis of </a:t>
            </a:r>
            <a:r>
              <a:rPr lang="en-US" sz="1200" b="1" kern="1200" dirty="0" err="1" smtClean="0">
                <a:solidFill>
                  <a:schemeClr val="tx1"/>
                </a:solidFill>
                <a:effectLst/>
                <a:latin typeface="+mn-lt"/>
                <a:ea typeface="+mn-ea"/>
                <a:cs typeface="+mn-cs"/>
              </a:rPr>
              <a:t>subtilisin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Residues of the catalytic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triad were mutated to alanine, and the activity of the mutated enzyme was measured. Mutations in any component of the catalytic triad cause a dramatic loss of enzyme activity. Note that the activity is displayed on a logarithmic scale. The mutations are identified as follows: the first letter is the one-letter abbreviation for the amino acid being altered; the number identifies the position of the residue in the primary structure; and the second letter is the one-letter abbreviation for the amino acid replacing the original one. </a:t>
            </a:r>
            <a:r>
              <a:rPr lang="en-US" sz="1200" kern="1200" dirty="0" err="1" smtClean="0">
                <a:solidFill>
                  <a:schemeClr val="tx1"/>
                </a:solidFill>
                <a:effectLst/>
                <a:latin typeface="+mn-lt"/>
                <a:ea typeface="+mn-ea"/>
                <a:cs typeface="+mn-cs"/>
              </a:rPr>
              <a:t>Uncat</a:t>
            </a:r>
            <a:r>
              <a:rPr lang="en-US" sz="1200" kern="1200" dirty="0" smtClean="0">
                <a:solidFill>
                  <a:schemeClr val="tx1"/>
                </a:solidFill>
                <a:effectLst/>
                <a:latin typeface="+mn-lt"/>
                <a:ea typeface="+mn-ea"/>
                <a:cs typeface="+mn-cs"/>
              </a:rPr>
              <a:t>. refers to the estimated rate for the uncatalyzed reaction.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176089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9.16 Three classes of proteases and their active sites. </a:t>
            </a:r>
            <a:r>
              <a:rPr lang="en-US" sz="1200" b="0" i="0" u="none" strike="noStrike" kern="1200" baseline="0" dirty="0" smtClean="0">
                <a:solidFill>
                  <a:schemeClr val="tx1"/>
                </a:solidFill>
                <a:latin typeface="+mn-lt"/>
                <a:ea typeface="+mn-ea"/>
                <a:cs typeface="+mn-cs"/>
              </a:rPr>
              <a:t>These examples of a cysteine protease, an </a:t>
            </a:r>
            <a:r>
              <a:rPr lang="en-US" sz="1200" b="0" i="0" u="none" strike="noStrike" kern="1200" baseline="0" dirty="0" err="1" smtClean="0">
                <a:solidFill>
                  <a:schemeClr val="tx1"/>
                </a:solidFill>
                <a:latin typeface="+mn-lt"/>
                <a:ea typeface="+mn-ea"/>
                <a:cs typeface="+mn-cs"/>
              </a:rPr>
              <a:t>aspartyl</a:t>
            </a:r>
            <a:r>
              <a:rPr lang="en-US" sz="1200" b="0" i="0" u="none" strike="noStrike" kern="1200" baseline="0" dirty="0" smtClean="0">
                <a:solidFill>
                  <a:schemeClr val="tx1"/>
                </a:solidFill>
                <a:latin typeface="+mn-lt"/>
                <a:ea typeface="+mn-ea"/>
                <a:cs typeface="+mn-cs"/>
              </a:rPr>
              <a:t> protease, and a </a:t>
            </a:r>
            <a:r>
              <a:rPr lang="en-US" sz="1200" b="0" i="0" u="none" strike="noStrike" kern="1200" baseline="0" dirty="0" err="1" smtClean="0">
                <a:solidFill>
                  <a:schemeClr val="tx1"/>
                </a:solidFill>
                <a:latin typeface="+mn-lt"/>
                <a:ea typeface="+mn-ea"/>
                <a:cs typeface="+mn-cs"/>
              </a:rPr>
              <a:t>metalloprotease</a:t>
            </a:r>
            <a:r>
              <a:rPr lang="en-US" sz="1200" b="0" i="0" u="none" strike="noStrike" kern="1200" baseline="0" dirty="0" smtClean="0">
                <a:solidFill>
                  <a:schemeClr val="tx1"/>
                </a:solidFill>
                <a:latin typeface="+mn-lt"/>
                <a:ea typeface="+mn-ea"/>
                <a:cs typeface="+mn-cs"/>
              </a:rPr>
              <a:t> use a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-activated cysteine residue, an aspartate-activated water molecule, and a metal-activated water molecule, respectively, as the nucleophile. The two halves of renin are in blue and red to highlight the approximate twofold symmetry of </a:t>
            </a:r>
            <a:r>
              <a:rPr lang="en-US" sz="1200" b="0" i="0" u="none" strike="noStrike" kern="1200" baseline="0" dirty="0" err="1" smtClean="0">
                <a:solidFill>
                  <a:schemeClr val="tx1"/>
                </a:solidFill>
                <a:latin typeface="+mn-lt"/>
                <a:ea typeface="+mn-ea"/>
                <a:cs typeface="+mn-cs"/>
              </a:rPr>
              <a:t>aspartyl</a:t>
            </a:r>
            <a:r>
              <a:rPr lang="en-US" sz="1200" b="0" i="0" u="none" strike="noStrike" kern="1200" baseline="0" dirty="0" smtClean="0">
                <a:solidFill>
                  <a:schemeClr val="tx1"/>
                </a:solidFill>
                <a:latin typeface="+mn-lt"/>
                <a:ea typeface="+mn-ea"/>
                <a:cs typeface="+mn-cs"/>
              </a:rPr>
              <a:t> proteases.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how different these active sites are despite the similarity in the reactions they catalyze. [Drawn from 1PPN.pdb.; 1HRN. </a:t>
            </a:r>
            <a:r>
              <a:rPr lang="en-US" sz="1200" b="0" i="0" u="none" strike="noStrike" kern="1200" baseline="0" dirty="0" err="1" smtClean="0">
                <a:solidFill>
                  <a:schemeClr val="tx1"/>
                </a:solidFill>
                <a:latin typeface="+mn-lt"/>
                <a:ea typeface="+mn-ea"/>
                <a:cs typeface="+mn-cs"/>
              </a:rPr>
              <a:t>pdb</a:t>
            </a:r>
            <a:r>
              <a:rPr lang="en-US" sz="1200" b="0" i="0" u="none" strike="noStrike" kern="1200" baseline="0" dirty="0" smtClean="0">
                <a:solidFill>
                  <a:schemeClr val="tx1"/>
                </a:solidFill>
                <a:latin typeface="+mn-lt"/>
                <a:ea typeface="+mn-ea"/>
                <a:cs typeface="+mn-cs"/>
              </a:rPr>
              <a:t>; 1LND.pdb.]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733493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C5392F-5E05-C54B-9BCC-5F818635A8D9}" type="slidenum">
              <a:rPr lang="en-US"/>
              <a:pPr>
                <a:defRPr/>
              </a:pPr>
              <a:t>30</a:t>
            </a:fld>
            <a:endParaRPr lang="en-US" dirty="0"/>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9.17 The activation strategies for three classes of proteases. </a:t>
            </a:r>
            <a:r>
              <a:rPr lang="en-US" sz="1200" b="0" i="0" u="none" strike="noStrike" kern="1200" baseline="0" dirty="0" smtClean="0">
                <a:solidFill>
                  <a:schemeClr val="tx1"/>
                </a:solidFill>
                <a:latin typeface="+mn-lt"/>
                <a:ea typeface="+mn-ea"/>
                <a:cs typeface="+mn-cs"/>
              </a:rPr>
              <a:t>The peptide carbonyl group is attacked by (A) a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-activated cysteine in the cysteine proteases, (B) an aspartate-activated water molecule in the </a:t>
            </a:r>
            <a:r>
              <a:rPr lang="en-US" sz="1200" b="0" i="0" u="none" strike="noStrike" kern="1200" baseline="0" dirty="0" err="1" smtClean="0">
                <a:solidFill>
                  <a:schemeClr val="tx1"/>
                </a:solidFill>
                <a:latin typeface="+mn-lt"/>
                <a:ea typeface="+mn-ea"/>
                <a:cs typeface="+mn-cs"/>
              </a:rPr>
              <a:t>aspartyl</a:t>
            </a:r>
            <a:r>
              <a:rPr lang="en-US" sz="1200" b="0" i="0" u="none" strike="noStrike" kern="1200" baseline="0" dirty="0" smtClean="0">
                <a:solidFill>
                  <a:schemeClr val="tx1"/>
                </a:solidFill>
                <a:latin typeface="+mn-lt"/>
                <a:ea typeface="+mn-ea"/>
                <a:cs typeface="+mn-cs"/>
              </a:rPr>
              <a:t> proteases, and (C) a metal-activated water molecule in the </a:t>
            </a:r>
            <a:r>
              <a:rPr lang="en-US" sz="1200" b="0" i="0" u="none" strike="noStrike" kern="1200" baseline="0" dirty="0" err="1" smtClean="0">
                <a:solidFill>
                  <a:schemeClr val="tx1"/>
                </a:solidFill>
                <a:latin typeface="+mn-lt"/>
                <a:ea typeface="+mn-ea"/>
                <a:cs typeface="+mn-cs"/>
              </a:rPr>
              <a:t>metalloproteases</a:t>
            </a:r>
            <a:r>
              <a:rPr lang="en-US" sz="1200" b="0" i="0" u="none" strike="noStrike" kern="1200" baseline="0" dirty="0" smtClean="0">
                <a:solidFill>
                  <a:schemeClr val="tx1"/>
                </a:solidFill>
                <a:latin typeface="+mn-lt"/>
                <a:ea typeface="+mn-ea"/>
                <a:cs typeface="+mn-cs"/>
              </a:rPr>
              <a:t>. For the </a:t>
            </a:r>
            <a:r>
              <a:rPr lang="en-US" sz="1200" b="0" i="0" u="none" strike="noStrike" kern="1200" baseline="0" dirty="0" err="1" smtClean="0">
                <a:solidFill>
                  <a:schemeClr val="tx1"/>
                </a:solidFill>
                <a:latin typeface="+mn-lt"/>
                <a:ea typeface="+mn-ea"/>
                <a:cs typeface="+mn-cs"/>
              </a:rPr>
              <a:t>metalloproteases</a:t>
            </a:r>
            <a:r>
              <a:rPr lang="en-US" sz="1200" b="0" i="0" u="none" strike="noStrike" kern="1200" baseline="0" dirty="0" smtClean="0">
                <a:solidFill>
                  <a:schemeClr val="tx1"/>
                </a:solidFill>
                <a:latin typeface="+mn-lt"/>
                <a:ea typeface="+mn-ea"/>
                <a:cs typeface="+mn-cs"/>
              </a:rPr>
              <a:t>, the letter B represents a base (often glutamate) that helps deprotonate the metal-bound water.</a:t>
            </a:r>
            <a:endParaRPr lang="en-US" dirty="0" smtClean="0">
              <a:cs typeface="+mn-cs"/>
            </a:endParaRPr>
          </a:p>
        </p:txBody>
      </p:sp>
    </p:spTree>
    <p:extLst>
      <p:ext uri="{BB962C8B-B14F-4D97-AF65-F5344CB8AC3E}">
        <p14:creationId xmlns:p14="http://schemas.microsoft.com/office/powerpoint/2010/main" val="415114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B0A0B-AA13-8D4A-AD31-2B6A13909384}" type="slidenum">
              <a:rPr lang="en-US"/>
              <a:pPr>
                <a:defRPr/>
              </a:pPr>
              <a:t>31</a:t>
            </a:fld>
            <a:endParaRPr lang="en-US" dirty="0"/>
          </a:p>
        </p:txBody>
      </p:sp>
      <p:sp>
        <p:nvSpPr>
          <p:cNvPr id="223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3235"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01395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9.18 HIV protease, a </a:t>
            </a:r>
            <a:r>
              <a:rPr lang="en-US" sz="1200" b="1" i="0" u="none" strike="noStrike" kern="1200" baseline="0" dirty="0" err="1" smtClean="0">
                <a:solidFill>
                  <a:schemeClr val="tx1"/>
                </a:solidFill>
                <a:latin typeface="+mn-lt"/>
                <a:ea typeface="+mn-ea"/>
                <a:cs typeface="+mn-cs"/>
              </a:rPr>
              <a:t>dimeric</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aspartyl</a:t>
            </a:r>
            <a:r>
              <a:rPr lang="en-US" sz="1200" b="1" i="0" u="none" strike="noStrike" kern="1200" baseline="0" dirty="0" smtClean="0">
                <a:solidFill>
                  <a:schemeClr val="tx1"/>
                </a:solidFill>
                <a:latin typeface="+mn-lt"/>
                <a:ea typeface="+mn-ea"/>
                <a:cs typeface="+mn-cs"/>
              </a:rPr>
              <a:t> protease.</a:t>
            </a:r>
            <a:r>
              <a:rPr lang="en-US" sz="1200" b="0" i="0" u="none" strike="noStrike" kern="1200" baseline="0" dirty="0" smtClean="0">
                <a:solidFill>
                  <a:schemeClr val="tx1"/>
                </a:solidFill>
                <a:latin typeface="+mn-lt"/>
                <a:ea typeface="+mn-ea"/>
                <a:cs typeface="+mn-cs"/>
              </a:rPr>
              <a:t> The protease is a dimer of identical subunits, shown in blue and yellow, consisting of 99 amino acids each.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placement of active-site aspartic acid residues, one from each chain, which are shown as ball-and-stick structures. The flaps will close down on the binding pocket after substrate has been bound. [Drawn from 3PHV.pdb.]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34828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DFEE43-DB57-2E42-A85A-698A3990F252}" type="slidenum">
              <a:rPr lang="en-US"/>
              <a:pPr>
                <a:defRPr/>
              </a:pPr>
              <a:t>33</a:t>
            </a:fld>
            <a:endParaRPr lang="en-US" dirty="0"/>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9.19 </a:t>
            </a:r>
            <a:r>
              <a:rPr lang="en-US" sz="1200" b="1" i="0" u="none" strike="noStrike" kern="1200" baseline="0" dirty="0" err="1" smtClean="0">
                <a:solidFill>
                  <a:schemeClr val="tx1"/>
                </a:solidFill>
                <a:latin typeface="+mn-lt"/>
                <a:ea typeface="+mn-ea"/>
                <a:cs typeface="+mn-cs"/>
              </a:rPr>
              <a:t>Indinavir</a:t>
            </a:r>
            <a:r>
              <a:rPr lang="en-US" sz="1200" b="1" i="0" u="none" strike="noStrike" kern="1200" baseline="0" dirty="0" smtClean="0">
                <a:solidFill>
                  <a:schemeClr val="tx1"/>
                </a:solidFill>
                <a:latin typeface="+mn-lt"/>
                <a:ea typeface="+mn-ea"/>
                <a:cs typeface="+mn-cs"/>
              </a:rPr>
              <a:t>, an HIV protease inhibitor. </a:t>
            </a:r>
            <a:r>
              <a:rPr lang="en-US" sz="1200" b="0" i="0" u="none" strike="noStrike" kern="1200" baseline="0" dirty="0" smtClean="0">
                <a:solidFill>
                  <a:schemeClr val="tx1"/>
                </a:solidFill>
                <a:latin typeface="+mn-lt"/>
                <a:ea typeface="+mn-ea"/>
                <a:cs typeface="+mn-cs"/>
              </a:rPr>
              <a:t>The structure of </a:t>
            </a:r>
            <a:r>
              <a:rPr lang="en-US" sz="1200" b="0" i="0" u="none" strike="noStrike" kern="1200" baseline="0" dirty="0" err="1" smtClean="0">
                <a:solidFill>
                  <a:schemeClr val="tx1"/>
                </a:solidFill>
                <a:latin typeface="+mn-lt"/>
                <a:ea typeface="+mn-ea"/>
                <a:cs typeface="+mn-cs"/>
              </a:rPr>
              <a:t>indinavir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Crixivan</a:t>
            </a:r>
            <a:r>
              <a:rPr lang="en-US" sz="1200" b="0" i="0" u="none" strike="noStrike" kern="1200" baseline="0" dirty="0" smtClean="0">
                <a:solidFill>
                  <a:schemeClr val="tx1"/>
                </a:solidFill>
                <a:latin typeface="+mn-lt"/>
                <a:ea typeface="+mn-ea"/>
                <a:cs typeface="+mn-cs"/>
              </a:rPr>
              <a:t>) is shown in comparison with that of a peptide substrate of HIV protease. The scissile bond in the substrate is highlighted in red.</a:t>
            </a:r>
            <a:endParaRPr lang="en-US" dirty="0" smtClean="0">
              <a:cs typeface="+mn-cs"/>
            </a:endParaRPr>
          </a:p>
        </p:txBody>
      </p:sp>
    </p:spTree>
    <p:extLst>
      <p:ext uri="{BB962C8B-B14F-4D97-AF65-F5344CB8AC3E}">
        <p14:creationId xmlns:p14="http://schemas.microsoft.com/office/powerpoint/2010/main" val="3049503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737E0-9D56-334C-A0D2-FA832AC38DEC}" type="slidenum">
              <a:rPr lang="en-US"/>
              <a:pPr>
                <a:defRPr/>
              </a:pPr>
              <a:t>34</a:t>
            </a:fld>
            <a:endParaRPr lang="en-US" dirty="0"/>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93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9.20 HIV protease–</a:t>
            </a:r>
            <a:r>
              <a:rPr lang="en-US" sz="1200" b="1" i="0" u="none" strike="noStrike" kern="1200" baseline="0" dirty="0" err="1" smtClean="0">
                <a:solidFill>
                  <a:schemeClr val="tx1"/>
                </a:solidFill>
                <a:latin typeface="+mn-lt"/>
                <a:ea typeface="+mn-ea"/>
                <a:cs typeface="+mn-cs"/>
              </a:rPr>
              <a:t>indinavir</a:t>
            </a:r>
            <a:r>
              <a:rPr lang="en-US" sz="1200" b="1" i="0" u="none" strike="noStrike" kern="1200" baseline="0" dirty="0" smtClean="0">
                <a:solidFill>
                  <a:schemeClr val="tx1"/>
                </a:solidFill>
                <a:latin typeface="+mn-lt"/>
                <a:ea typeface="+mn-ea"/>
                <a:cs typeface="+mn-cs"/>
              </a:rPr>
              <a:t> complex. </a:t>
            </a:r>
            <a:r>
              <a:rPr lang="en-US" sz="1200" b="0" i="0" u="none" strike="noStrike" kern="1200" baseline="0" dirty="0" smtClean="0">
                <a:solidFill>
                  <a:schemeClr val="tx1"/>
                </a:solidFill>
                <a:latin typeface="+mn-lt"/>
                <a:ea typeface="+mn-ea"/>
                <a:cs typeface="+mn-cs"/>
              </a:rPr>
              <a:t>(Left) The HIV protease is shown with the inhibitor </a:t>
            </a:r>
            <a:r>
              <a:rPr lang="en-US" sz="1200" b="0" i="0" u="none" strike="noStrike" kern="1200" baseline="0" dirty="0" err="1" smtClean="0">
                <a:solidFill>
                  <a:schemeClr val="tx1"/>
                </a:solidFill>
                <a:latin typeface="+mn-lt"/>
                <a:ea typeface="+mn-ea"/>
                <a:cs typeface="+mn-cs"/>
              </a:rPr>
              <a:t>indinavir</a:t>
            </a:r>
            <a:r>
              <a:rPr lang="en-US" sz="1200" b="0" i="0" u="none" strike="noStrike" kern="1200" baseline="0" dirty="0" smtClean="0">
                <a:solidFill>
                  <a:schemeClr val="tx1"/>
                </a:solidFill>
                <a:latin typeface="+mn-lt"/>
                <a:ea typeface="+mn-ea"/>
                <a:cs typeface="+mn-cs"/>
              </a:rPr>
              <a:t> bound at the active site.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twofold symmetry of the enzyme structure. (Right) The drug has been rotated to reveal its approximately twofold symmetric conformation. [Drawn from 1HSH.pdb.]</a:t>
            </a:r>
            <a:endParaRPr lang="en-US" dirty="0" smtClean="0">
              <a:cs typeface="+mn-cs"/>
            </a:endParaRPr>
          </a:p>
        </p:txBody>
      </p:sp>
    </p:spTree>
    <p:extLst>
      <p:ext uri="{BB962C8B-B14F-4D97-AF65-F5344CB8AC3E}">
        <p14:creationId xmlns:p14="http://schemas.microsoft.com/office/powerpoint/2010/main" val="314316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8E03E-086E-5247-8EDE-63641CBF90BA}" type="slidenum">
              <a:rPr lang="en-US"/>
              <a:pPr>
                <a:defRPr/>
              </a:pPr>
              <a:t>5</a:t>
            </a:fld>
            <a:endParaRPr lang="en-US" dirty="0"/>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3539"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223505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0E5993-DA60-944D-B47E-9B47EF290401}" type="slidenum">
              <a:rPr lang="en-US"/>
              <a:pPr>
                <a:defRPr/>
              </a:pPr>
              <a:t>35</a:t>
            </a:fld>
            <a:endParaRPr lang="en-US" dirty="0"/>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71210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9.21 The structure of human carbonic anhydrase II and its zinc site. </a:t>
            </a:r>
            <a:r>
              <a:rPr lang="en-US" sz="1200" b="0" i="0" u="none" strike="noStrike" kern="1200" baseline="0" dirty="0" smtClean="0">
                <a:solidFill>
                  <a:schemeClr val="tx1"/>
                </a:solidFill>
                <a:latin typeface="+mn-lt"/>
                <a:ea typeface="+mn-ea"/>
                <a:cs typeface="+mn-cs"/>
              </a:rPr>
              <a:t>(Left)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zinc ion is bound to the imidazole rings of three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residues as well as to a water molecule. (Right)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location of the zinc site in a cleft near the center of the enzyme. [Drawn from 1CA2.pdb.]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4277044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7281EB-C2CA-8D47-99D6-E0FCA35D83EC}" type="slidenum">
              <a:rPr lang="en-US"/>
              <a:pPr>
                <a:defRPr/>
              </a:pPr>
              <a:t>38</a:t>
            </a:fld>
            <a:endParaRPr lang="en-US" dirty="0"/>
          </a:p>
        </p:txBody>
      </p:sp>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615990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9.22 Effect of pH on carbonic anhydrase activity.</a:t>
            </a:r>
            <a:r>
              <a:rPr lang="en-US" sz="1200" b="0" i="0" u="none" strike="noStrike" kern="1200" baseline="0" dirty="0" smtClean="0">
                <a:solidFill>
                  <a:schemeClr val="tx1"/>
                </a:solidFill>
                <a:latin typeface="+mn-lt"/>
                <a:ea typeface="+mn-ea"/>
                <a:cs typeface="+mn-cs"/>
              </a:rPr>
              <a:t> Changes in pH alter the rate of carbon dioxide hydration catalyzed by carbonic anhydrase II. The enzyme is maximally active at high </a:t>
            </a:r>
            <a:r>
              <a:rPr lang="en-US" sz="1200" b="0" i="0" u="none" strike="noStrike" kern="1200" baseline="0" dirty="0" err="1" smtClean="0">
                <a:solidFill>
                  <a:schemeClr val="tx1"/>
                </a:solidFill>
                <a:latin typeface="+mn-lt"/>
                <a:ea typeface="+mn-ea"/>
                <a:cs typeface="+mn-cs"/>
              </a:rPr>
              <a:t>pH.</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125289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20E8CB-FA02-C34F-9CF1-440316ECD3DB}" type="slidenum">
              <a:rPr lang="en-US"/>
              <a:pPr>
                <a:defRPr/>
              </a:pPr>
              <a:t>40</a:t>
            </a:fld>
            <a:endParaRPr lang="en-US" dirty="0"/>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9.23 The </a:t>
            </a:r>
            <a:r>
              <a:rPr lang="en-US" sz="1200" b="1" i="0" u="none" strike="noStrike" kern="1200" baseline="0" dirty="0" err="1" smtClean="0">
                <a:solidFill>
                  <a:schemeClr val="tx1"/>
                </a:solidFill>
                <a:latin typeface="+mn-lt"/>
                <a:ea typeface="+mn-ea"/>
                <a:cs typeface="+mn-cs"/>
              </a:rPr>
              <a:t>p</a:t>
            </a:r>
            <a:r>
              <a:rPr lang="en-US" sz="1200" b="1" i="1" u="none" strike="noStrike" kern="1200" baseline="0" dirty="0" err="1" smtClean="0">
                <a:solidFill>
                  <a:schemeClr val="tx1"/>
                </a:solidFill>
                <a:latin typeface="+mn-lt"/>
                <a:ea typeface="+mn-ea"/>
                <a:cs typeface="+mn-cs"/>
              </a:rPr>
              <a:t>K</a:t>
            </a:r>
            <a:r>
              <a:rPr lang="en-US" sz="1200" b="1" i="0" u="none" strike="noStrike" kern="1200" baseline="-25000" dirty="0" err="1" smtClean="0">
                <a:solidFill>
                  <a:schemeClr val="tx1"/>
                </a:solidFill>
                <a:latin typeface="+mn-lt"/>
                <a:ea typeface="+mn-ea"/>
                <a:cs typeface="+mn-cs"/>
              </a:rPr>
              <a:t>a</a:t>
            </a:r>
            <a:r>
              <a:rPr lang="en-US" sz="1200" b="1" i="0" u="none" strike="noStrike" kern="1200" baseline="0" dirty="0" smtClean="0">
                <a:solidFill>
                  <a:schemeClr val="tx1"/>
                </a:solidFill>
                <a:latin typeface="+mn-lt"/>
                <a:ea typeface="+mn-ea"/>
                <a:cs typeface="+mn-cs"/>
              </a:rPr>
              <a:t> of zinc-bound water. </a:t>
            </a:r>
            <a:r>
              <a:rPr lang="en-US" sz="1200" b="0" i="0" u="none" strike="noStrike" kern="1200" baseline="0" dirty="0" smtClean="0">
                <a:solidFill>
                  <a:schemeClr val="tx1"/>
                </a:solidFill>
                <a:latin typeface="+mn-lt"/>
                <a:ea typeface="+mn-ea"/>
                <a:cs typeface="+mn-cs"/>
              </a:rPr>
              <a:t>Binding to zinc lowers the </a:t>
            </a:r>
            <a:r>
              <a:rPr lang="en-US" sz="1200" b="0" i="0" u="none" strike="noStrike" kern="1200" baseline="0" dirty="0" err="1" smtClean="0">
                <a:solidFill>
                  <a:schemeClr val="tx1"/>
                </a:solidFill>
                <a:latin typeface="+mn-lt"/>
                <a:ea typeface="+mn-ea"/>
                <a:cs typeface="+mn-cs"/>
              </a:rPr>
              <a:t>p</a:t>
            </a:r>
            <a:r>
              <a:rPr lang="en-US" sz="1200" b="0" i="1" u="none" strike="noStrike" kern="1200" baseline="0" dirty="0" err="1" smtClean="0">
                <a:solidFill>
                  <a:schemeClr val="tx1"/>
                </a:solidFill>
                <a:latin typeface="+mn-lt"/>
                <a:ea typeface="+mn-ea"/>
                <a:cs typeface="+mn-cs"/>
              </a:rPr>
              <a:t>K</a:t>
            </a:r>
            <a:r>
              <a:rPr lang="en-US" sz="1200" b="0" i="0" u="none" strike="noStrike" kern="1200" baseline="-25000" dirty="0" err="1"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of water from 15.7 to 7.</a:t>
            </a:r>
            <a:endParaRPr lang="en-US" dirty="0" smtClean="0">
              <a:cs typeface="+mn-cs"/>
            </a:endParaRPr>
          </a:p>
        </p:txBody>
      </p:sp>
    </p:spTree>
    <p:extLst>
      <p:ext uri="{BB962C8B-B14F-4D97-AF65-F5344CB8AC3E}">
        <p14:creationId xmlns:p14="http://schemas.microsoft.com/office/powerpoint/2010/main" val="2620758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F596E6-6190-E945-9F47-E800224C588F}" type="slidenum">
              <a:rPr lang="en-US"/>
              <a:pPr>
                <a:defRPr/>
              </a:pPr>
              <a:t>41</a:t>
            </a:fld>
            <a:endParaRPr lang="en-US" dirty="0"/>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FIGURE 9.24 Carbon dioxide binding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site. </a:t>
            </a:r>
            <a:r>
              <a:rPr lang="en-US" sz="1200" kern="1200" dirty="0" smtClean="0">
                <a:solidFill>
                  <a:schemeClr val="tx1"/>
                </a:solidFill>
                <a:effectLst/>
                <a:latin typeface="+mn-lt"/>
                <a:ea typeface="+mn-ea"/>
                <a:cs typeface="+mn-cs"/>
              </a:rPr>
              <a:t>Crystals of carbonic anhydrase were exposed to carbon dioxide gas at high pressure and low temperature, and x-ray diffraction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data were collected. The electron density for carbon dioxide, clearly visible adjacent to the zinc and its bound water, reveals the carbon dioxide binding site. Hydrophobic amino acids are shaded green, and the magenta ones are hydrophilic. [Information from J. F. </a:t>
            </a:r>
            <a:r>
              <a:rPr lang="en-US" sz="1200" kern="1200" dirty="0" err="1" smtClean="0">
                <a:solidFill>
                  <a:schemeClr val="tx1"/>
                </a:solidFill>
                <a:effectLst/>
                <a:latin typeface="+mn-lt"/>
                <a:ea typeface="+mn-ea"/>
                <a:cs typeface="+mn-cs"/>
              </a:rPr>
              <a:t>Domsic</a:t>
            </a:r>
            <a:r>
              <a:rPr lang="en-US" sz="1200" kern="1200" dirty="0" smtClean="0">
                <a:solidFill>
                  <a:schemeClr val="tx1"/>
                </a:solidFill>
                <a:effectLst/>
                <a:latin typeface="+mn-lt"/>
                <a:ea typeface="+mn-ea"/>
                <a:cs typeface="+mn-cs"/>
              </a:rPr>
              <a:t> et al., </a:t>
            </a:r>
            <a:r>
              <a:rPr lang="en-US" sz="1200" i="1" kern="1200" dirty="0" smtClean="0">
                <a:solidFill>
                  <a:schemeClr val="tx1"/>
                </a:solidFill>
                <a:effectLst/>
                <a:latin typeface="+mn-lt"/>
                <a:ea typeface="+mn-ea"/>
                <a:cs typeface="+mn-cs"/>
              </a:rPr>
              <a:t>J. Biol. Chem</a:t>
            </a:r>
            <a:r>
              <a:rPr lang="en-US" sz="1200" kern="1200" dirty="0" smtClean="0">
                <a:solidFill>
                  <a:schemeClr val="tx1"/>
                </a:solidFill>
                <a:effectLst/>
                <a:latin typeface="+mn-lt"/>
                <a:ea typeface="+mn-ea"/>
                <a:cs typeface="+mn-cs"/>
              </a:rPr>
              <a:t>. 283:30766–30771, 2008.] </a:t>
            </a:r>
            <a:endParaRPr lang="en-US" dirty="0"/>
          </a:p>
        </p:txBody>
      </p:sp>
    </p:spTree>
    <p:extLst>
      <p:ext uri="{BB962C8B-B14F-4D97-AF65-F5344CB8AC3E}">
        <p14:creationId xmlns:p14="http://schemas.microsoft.com/office/powerpoint/2010/main" val="1450982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9.25 Mechanism of carbonic anhydrase.</a:t>
            </a:r>
            <a:r>
              <a:rPr lang="en-US" sz="1200" b="0" i="0" u="none" strike="noStrike" kern="1200" baseline="0" dirty="0" smtClean="0">
                <a:solidFill>
                  <a:schemeClr val="tx1"/>
                </a:solidFill>
                <a:latin typeface="+mn-lt"/>
                <a:ea typeface="+mn-ea"/>
                <a:cs typeface="+mn-cs"/>
              </a:rPr>
              <a:t> The zinc-bound hydroxide mechanism for the hydration of carbon dioxide reveals one aspect of metal ion catalysis. The reaction proceeds in four steps: (1) water </a:t>
            </a:r>
            <a:r>
              <a:rPr lang="en-US" sz="1200" b="0" i="0" u="none" strike="noStrike" kern="1200" baseline="0" dirty="0" err="1" smtClean="0">
                <a:solidFill>
                  <a:schemeClr val="tx1"/>
                </a:solidFill>
                <a:latin typeface="+mn-lt"/>
                <a:ea typeface="+mn-ea"/>
                <a:cs typeface="+mn-cs"/>
              </a:rPr>
              <a:t>deprotonation</a:t>
            </a:r>
            <a:r>
              <a:rPr lang="en-US" sz="1200" b="0" i="0" u="none" strike="noStrike" kern="1200" baseline="0" dirty="0" smtClean="0">
                <a:solidFill>
                  <a:schemeClr val="tx1"/>
                </a:solidFill>
                <a:latin typeface="+mn-lt"/>
                <a:ea typeface="+mn-ea"/>
                <a:cs typeface="+mn-cs"/>
              </a:rPr>
              <a:t>, (2) carbon dioxide binding, (3) </a:t>
            </a:r>
            <a:r>
              <a:rPr lang="en-US" sz="1200" b="0" i="0" u="none" strike="noStrike" kern="1200" baseline="0" dirty="0" err="1" smtClean="0">
                <a:solidFill>
                  <a:schemeClr val="tx1"/>
                </a:solidFill>
                <a:latin typeface="+mn-lt"/>
                <a:ea typeface="+mn-ea"/>
                <a:cs typeface="+mn-cs"/>
              </a:rPr>
              <a:t>nucleophilic</a:t>
            </a:r>
            <a:r>
              <a:rPr lang="en-US" sz="1200" b="0" i="0" u="none" strike="noStrike" kern="1200" baseline="0" dirty="0" smtClean="0">
                <a:solidFill>
                  <a:schemeClr val="tx1"/>
                </a:solidFill>
                <a:latin typeface="+mn-lt"/>
                <a:ea typeface="+mn-ea"/>
                <a:cs typeface="+mn-cs"/>
              </a:rPr>
              <a:t> attack by hydroxide on carbon dioxide, and (4) displacement of bicarbonate ion by water.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384309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1F841B-5122-4C43-B34D-008281C223CB}" type="slidenum">
              <a:rPr lang="en-US"/>
              <a:pPr>
                <a:defRPr/>
              </a:pPr>
              <a:t>44</a:t>
            </a:fld>
            <a:endParaRPr lang="en-US" dirty="0"/>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65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9.26 A synthetic analog model system for carbonic anhydrase.</a:t>
            </a:r>
            <a:r>
              <a:rPr lang="en-US" sz="1200" b="0" i="0" u="none" strike="noStrike" kern="1200" baseline="0" dirty="0" smtClean="0">
                <a:solidFill>
                  <a:schemeClr val="tx1"/>
                </a:solidFill>
                <a:latin typeface="+mn-lt"/>
                <a:ea typeface="+mn-ea"/>
                <a:cs typeface="+mn-cs"/>
              </a:rPr>
              <a:t> (A) An organic compound, capable of binding zinc, was synthesized as a model for carbonic anhydrase. The zinc complex of this ligand accelerates the hydration of carbon dioxide more than 100-fold under appropriate conditions. (B) The structure of the presumed active complex showing zinc bound to the ligand and to one water molecule.</a:t>
            </a:r>
            <a:endParaRPr lang="en-US" dirty="0" smtClean="0">
              <a:cs typeface="+mn-cs"/>
            </a:endParaRPr>
          </a:p>
        </p:txBody>
      </p:sp>
    </p:spTree>
    <p:extLst>
      <p:ext uri="{BB962C8B-B14F-4D97-AF65-F5344CB8AC3E}">
        <p14:creationId xmlns:p14="http://schemas.microsoft.com/office/powerpoint/2010/main" val="2017122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B21CB-F4D4-8A49-A027-61855BD78542}" type="slidenum">
              <a:rPr lang="en-US"/>
              <a:pPr>
                <a:defRPr/>
              </a:pPr>
              <a:t>45</a:t>
            </a:fld>
            <a:endParaRPr lang="en-US" dirty="0"/>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644883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9.27 Kinetics of water </a:t>
            </a:r>
            <a:r>
              <a:rPr lang="en-US" sz="1200" b="1" i="0" u="none" strike="noStrike" kern="1200" baseline="0" dirty="0" err="1" smtClean="0">
                <a:solidFill>
                  <a:schemeClr val="tx1"/>
                </a:solidFill>
                <a:latin typeface="+mn-lt"/>
                <a:ea typeface="+mn-ea"/>
                <a:cs typeface="+mn-cs"/>
              </a:rPr>
              <a:t>deprotonation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 kinetics of </a:t>
            </a:r>
            <a:r>
              <a:rPr lang="en-US" sz="1200" b="0" i="0" u="none" strike="noStrike" kern="1200" baseline="0" dirty="0" err="1" smtClean="0">
                <a:solidFill>
                  <a:schemeClr val="tx1"/>
                </a:solidFill>
                <a:latin typeface="+mn-lt"/>
                <a:ea typeface="+mn-ea"/>
                <a:cs typeface="+mn-cs"/>
              </a:rPr>
              <a:t>deprotonation</a:t>
            </a:r>
            <a:r>
              <a:rPr lang="en-US" sz="1200" b="0" i="0" u="none" strike="noStrike" kern="1200" baseline="0" dirty="0" smtClean="0">
                <a:solidFill>
                  <a:schemeClr val="tx1"/>
                </a:solidFill>
                <a:latin typeface="+mn-lt"/>
                <a:ea typeface="+mn-ea"/>
                <a:cs typeface="+mn-cs"/>
              </a:rPr>
              <a:t> and protonation of the zinc-bound water molecule in carbonic anhydrase.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96360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9.1 Specificity of chymotrypsin. </a:t>
            </a:r>
            <a:r>
              <a:rPr lang="en-US" sz="1200" b="0" i="0" u="none" strike="noStrike" kern="1200" baseline="0" dirty="0" smtClean="0">
                <a:solidFill>
                  <a:schemeClr val="tx1"/>
                </a:solidFill>
                <a:latin typeface="+mn-lt"/>
                <a:ea typeface="+mn-ea"/>
                <a:cs typeface="+mn-cs"/>
              </a:rPr>
              <a:t>Chymotrypsin cleaves proteins on the carboxyl side of aromatic or large hydrophobic amino acids (shaded orange). The likely bonds cleaved by chymotrypsin are indicated in 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727094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9.28 The effect of buffer on </a:t>
            </a:r>
            <a:r>
              <a:rPr lang="en-US" sz="1200" b="1" i="0" u="none" strike="noStrike" kern="1200" baseline="0" dirty="0" err="1" smtClean="0">
                <a:solidFill>
                  <a:schemeClr val="tx1"/>
                </a:solidFill>
                <a:latin typeface="+mn-lt"/>
                <a:ea typeface="+mn-ea"/>
                <a:cs typeface="+mn-cs"/>
              </a:rPr>
              <a:t>deprotonation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deprotonation</a:t>
            </a:r>
            <a:r>
              <a:rPr lang="en-US" sz="1200" b="0" i="0" u="none" strike="noStrike" kern="1200" baseline="0" dirty="0" smtClean="0">
                <a:solidFill>
                  <a:schemeClr val="tx1"/>
                </a:solidFill>
                <a:latin typeface="+mn-lt"/>
                <a:ea typeface="+mn-ea"/>
                <a:cs typeface="+mn-cs"/>
              </a:rPr>
              <a:t> of the zinc-bound water molecule in carbonic anhydrase is aided by buffer component 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4173728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38947-4B97-F845-AB01-BC6AF7D4BCCD}" type="slidenum">
              <a:rPr lang="en-US"/>
              <a:pPr>
                <a:defRPr/>
              </a:pPr>
              <a:t>48</a:t>
            </a:fld>
            <a:endParaRPr lang="en-US" dirty="0"/>
          </a:p>
        </p:txBody>
      </p:sp>
      <p:sp>
        <p:nvSpPr>
          <p:cNvPr id="24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06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9.29 The effect of buffer concentration on the rate of carbon dioxide hydration. </a:t>
            </a:r>
            <a:r>
              <a:rPr lang="en-US" sz="1200" b="0" i="0" u="none" strike="noStrike" kern="1200" baseline="0" dirty="0" smtClean="0">
                <a:solidFill>
                  <a:schemeClr val="tx1"/>
                </a:solidFill>
                <a:latin typeface="+mn-lt"/>
                <a:ea typeface="+mn-ea"/>
                <a:cs typeface="+mn-cs"/>
              </a:rPr>
              <a:t>The rate of carbon dioxide hydration increases with the concentration of the buffer 1,2-dimethylbenzimidazole. The buffer enables the enzyme to achieve its high catalytic rates.</a:t>
            </a:r>
            <a:endParaRPr lang="en-US" dirty="0" smtClean="0">
              <a:cs typeface="+mn-cs"/>
            </a:endParaRPr>
          </a:p>
        </p:txBody>
      </p:sp>
    </p:spTree>
    <p:extLst>
      <p:ext uri="{BB962C8B-B14F-4D97-AF65-F5344CB8AC3E}">
        <p14:creationId xmlns:p14="http://schemas.microsoft.com/office/powerpoint/2010/main" val="3669296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552A77-7DD6-754D-9C4E-94EB1B821949}" type="slidenum">
              <a:rPr lang="en-US"/>
              <a:pPr>
                <a:defRPr/>
              </a:pPr>
              <a:t>49</a:t>
            </a:fld>
            <a:endParaRPr lang="en-US" dirty="0"/>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9.30 </a:t>
            </a:r>
            <a:r>
              <a:rPr lang="en-US" sz="1200" b="1" i="0" u="none" strike="noStrike" kern="1200" baseline="0" dirty="0" err="1" smtClean="0">
                <a:solidFill>
                  <a:schemeClr val="tx1"/>
                </a:solidFill>
                <a:latin typeface="+mn-lt"/>
                <a:ea typeface="+mn-ea"/>
                <a:cs typeface="+mn-cs"/>
              </a:rPr>
              <a:t>Histidine</a:t>
            </a:r>
            <a:r>
              <a:rPr lang="en-US" sz="1200" b="1" i="0" u="none" strike="noStrike" kern="1200" baseline="0" dirty="0" smtClean="0">
                <a:solidFill>
                  <a:schemeClr val="tx1"/>
                </a:solidFill>
                <a:latin typeface="+mn-lt"/>
                <a:ea typeface="+mn-ea"/>
                <a:cs typeface="+mn-cs"/>
              </a:rPr>
              <a:t> proton shuttle. </a:t>
            </a:r>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64 abstracts a proton from the zinc-bound water molecule, generating a </a:t>
            </a:r>
            <a:r>
              <a:rPr lang="en-US" sz="1200" b="0" i="0" u="none" strike="noStrike" kern="1200" baseline="0" dirty="0" err="1" smtClean="0">
                <a:solidFill>
                  <a:schemeClr val="tx1"/>
                </a:solidFill>
                <a:latin typeface="+mn-lt"/>
                <a:ea typeface="+mn-ea"/>
                <a:cs typeface="+mn-cs"/>
              </a:rPr>
              <a:t>nucleophilic</a:t>
            </a:r>
            <a:r>
              <a:rPr lang="en-US" sz="1200" b="0" i="0" u="none" strike="noStrike" kern="1200" baseline="0" dirty="0" smtClean="0">
                <a:solidFill>
                  <a:schemeClr val="tx1"/>
                </a:solidFill>
                <a:latin typeface="+mn-lt"/>
                <a:ea typeface="+mn-ea"/>
                <a:cs typeface="+mn-cs"/>
              </a:rPr>
              <a:t> hydroxide ion and a protonated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(2) The buffer (B) removes a proton from the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regenerating the </a:t>
            </a:r>
            <a:r>
              <a:rPr lang="en-US" sz="1200" b="0" i="0" u="none" strike="noStrike" kern="1200" baseline="0" dirty="0" err="1" smtClean="0">
                <a:solidFill>
                  <a:schemeClr val="tx1"/>
                </a:solidFill>
                <a:latin typeface="+mn-lt"/>
                <a:ea typeface="+mn-ea"/>
                <a:cs typeface="+mn-cs"/>
              </a:rPr>
              <a:t>unprotonated</a:t>
            </a:r>
            <a:r>
              <a:rPr lang="en-US" sz="1200" b="0" i="0" u="none" strike="noStrike" kern="1200" baseline="0" dirty="0" smtClean="0">
                <a:solidFill>
                  <a:schemeClr val="tx1"/>
                </a:solidFill>
                <a:latin typeface="+mn-lt"/>
                <a:ea typeface="+mn-ea"/>
                <a:cs typeface="+mn-cs"/>
              </a:rPr>
              <a:t> form.</a:t>
            </a:r>
            <a:endParaRPr lang="en-US" dirty="0" smtClean="0">
              <a:cs typeface="+mn-cs"/>
            </a:endParaRPr>
          </a:p>
        </p:txBody>
      </p:sp>
    </p:spTree>
    <p:extLst>
      <p:ext uri="{BB962C8B-B14F-4D97-AF65-F5344CB8AC3E}">
        <p14:creationId xmlns:p14="http://schemas.microsoft.com/office/powerpoint/2010/main" val="1005248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FC03FE-DFA5-EB4A-A24D-745E547EE067}" type="slidenum">
              <a:rPr lang="en-US"/>
              <a:pPr>
                <a:defRPr/>
              </a:pPr>
              <a:t>50</a:t>
            </a:fld>
            <a:endParaRPr lang="en-US" dirty="0"/>
          </a:p>
        </p:txBody>
      </p:sp>
      <p:sp>
        <p:nvSpPr>
          <p:cNvPr id="24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269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263342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9.31 Hydrolysis of a </a:t>
            </a:r>
            <a:r>
              <a:rPr lang="en-US" sz="1200" b="1" i="0" u="none" strike="noStrike" kern="1200" baseline="0" dirty="0" err="1" smtClean="0">
                <a:solidFill>
                  <a:schemeClr val="tx1"/>
                </a:solidFill>
                <a:latin typeface="+mn-lt"/>
                <a:ea typeface="+mn-ea"/>
                <a:cs typeface="+mn-cs"/>
              </a:rPr>
              <a:t>phosphodiester</a:t>
            </a:r>
            <a:r>
              <a:rPr lang="en-US" sz="1200" b="1" i="0" u="none" strike="noStrike" kern="1200" baseline="0" dirty="0" smtClean="0">
                <a:solidFill>
                  <a:schemeClr val="tx1"/>
                </a:solidFill>
                <a:latin typeface="+mn-lt"/>
                <a:ea typeface="+mn-ea"/>
                <a:cs typeface="+mn-cs"/>
              </a:rPr>
              <a:t> bond. </a:t>
            </a:r>
            <a:r>
              <a:rPr lang="en-US" sz="1200" b="0" i="0" u="none" strike="noStrike" kern="1200" baseline="0" dirty="0" smtClean="0">
                <a:solidFill>
                  <a:schemeClr val="tx1"/>
                </a:solidFill>
                <a:latin typeface="+mn-lt"/>
                <a:ea typeface="+mn-ea"/>
                <a:cs typeface="+mn-cs"/>
              </a:rPr>
              <a:t>All restriction enzymes catalyze the hydrolysis of DNA </a:t>
            </a:r>
            <a:r>
              <a:rPr lang="en-US" sz="1200" b="0" i="0" u="none" strike="noStrike" kern="1200" baseline="0" dirty="0" err="1" smtClean="0">
                <a:solidFill>
                  <a:schemeClr val="tx1"/>
                </a:solidFill>
                <a:latin typeface="+mn-lt"/>
                <a:ea typeface="+mn-ea"/>
                <a:cs typeface="+mn-cs"/>
              </a:rPr>
              <a:t>phosphodiester</a:t>
            </a:r>
            <a:r>
              <a:rPr lang="en-US" sz="1200" b="0" i="0" u="none" strike="noStrike" kern="1200" baseline="0" dirty="0" smtClean="0">
                <a:solidFill>
                  <a:schemeClr val="tx1"/>
                </a:solidFill>
                <a:latin typeface="+mn-lt"/>
                <a:ea typeface="+mn-ea"/>
                <a:cs typeface="+mn-cs"/>
              </a:rPr>
              <a:t> bonds, leaving a </a:t>
            </a:r>
            <a:r>
              <a:rPr lang="en-US" sz="1200" b="0" i="0" u="none" strike="noStrike" kern="1200" baseline="0" dirty="0" err="1" smtClean="0">
                <a:solidFill>
                  <a:schemeClr val="tx1"/>
                </a:solidFill>
                <a:latin typeface="+mn-lt"/>
                <a:ea typeface="+mn-ea"/>
                <a:cs typeface="+mn-cs"/>
              </a:rPr>
              <a:t>phosphoryl</a:t>
            </a:r>
            <a:r>
              <a:rPr lang="en-US" sz="1200" b="0" i="0" u="none" strike="noStrike" kern="1200" baseline="0" dirty="0" smtClean="0">
                <a:solidFill>
                  <a:schemeClr val="tx1"/>
                </a:solidFill>
                <a:latin typeface="+mn-lt"/>
                <a:ea typeface="+mn-ea"/>
                <a:cs typeface="+mn-cs"/>
              </a:rPr>
              <a:t> group attached to the 5’ end. The bond that is cleaved is shown in 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333149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BEE6CC-3B9D-B24E-BA35-054C1C3D1FEE}" type="slidenum">
              <a:rPr lang="en-US"/>
              <a:pPr>
                <a:defRPr/>
              </a:pPr>
              <a:t>52</a:t>
            </a:fld>
            <a:endParaRPr lang="en-US" dirty="0"/>
          </a:p>
        </p:txBody>
      </p:sp>
      <p:sp>
        <p:nvSpPr>
          <p:cNvPr id="24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678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2573984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9.32 Labeling with </a:t>
            </a:r>
            <a:r>
              <a:rPr lang="en-US" sz="1200" b="1" i="0" u="none" strike="noStrike" kern="1200" baseline="0" dirty="0" err="1" smtClean="0">
                <a:solidFill>
                  <a:schemeClr val="tx1"/>
                </a:solidFill>
                <a:latin typeface="+mn-lt"/>
                <a:ea typeface="+mn-ea"/>
                <a:cs typeface="+mn-cs"/>
              </a:rPr>
              <a:t>phosphorothioates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Phosphorothioate</a:t>
            </a:r>
            <a:r>
              <a:rPr lang="en-US" sz="1200" b="0" i="0" u="none" strike="noStrike" kern="1200" baseline="0" dirty="0" smtClean="0">
                <a:solidFill>
                  <a:schemeClr val="tx1"/>
                </a:solidFill>
                <a:latin typeface="+mn-lt"/>
                <a:ea typeface="+mn-ea"/>
                <a:cs typeface="+mn-cs"/>
              </a:rPr>
              <a:t> groups, in which one of the </a:t>
            </a:r>
            <a:r>
              <a:rPr lang="en-US" sz="1200" b="0" i="0" u="none" strike="noStrike" kern="1200" baseline="0" dirty="0" err="1" smtClean="0">
                <a:solidFill>
                  <a:schemeClr val="tx1"/>
                </a:solidFill>
                <a:latin typeface="+mn-lt"/>
                <a:ea typeface="+mn-ea"/>
                <a:cs typeface="+mn-cs"/>
              </a:rPr>
              <a:t>nonbridging</a:t>
            </a:r>
            <a:r>
              <a:rPr lang="en-US" sz="1200" b="0" i="0" u="none" strike="noStrike" kern="1200" baseline="0" dirty="0" smtClean="0">
                <a:solidFill>
                  <a:schemeClr val="tx1"/>
                </a:solidFill>
                <a:latin typeface="+mn-lt"/>
                <a:ea typeface="+mn-ea"/>
                <a:cs typeface="+mn-cs"/>
              </a:rPr>
              <a:t> oxygen atoms is replaced by a sulfur atom, can be used to label specific sites in the DNA backbone to determine the overall stereochemical course of a displacement reaction. Here, a </a:t>
            </a:r>
            <a:r>
              <a:rPr lang="en-US" sz="1200" b="0" i="0" u="none" strike="noStrike" kern="1200" baseline="0" dirty="0" err="1" smtClean="0">
                <a:solidFill>
                  <a:schemeClr val="tx1"/>
                </a:solidFill>
                <a:latin typeface="+mn-lt"/>
                <a:ea typeface="+mn-ea"/>
                <a:cs typeface="+mn-cs"/>
              </a:rPr>
              <a:t>phosphorothioate</a:t>
            </a:r>
            <a:r>
              <a:rPr lang="en-US" sz="1200" b="0" i="0" u="none" strike="noStrike" kern="1200" baseline="0" dirty="0" smtClean="0">
                <a:solidFill>
                  <a:schemeClr val="tx1"/>
                </a:solidFill>
                <a:latin typeface="+mn-lt"/>
                <a:ea typeface="+mn-ea"/>
                <a:cs typeface="+mn-cs"/>
              </a:rPr>
              <a:t> is placed at sites that can be cleaved by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2918447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629ED4-365D-EB4F-8024-C72F1B56DFF6}" type="slidenum">
              <a:rPr lang="en-US"/>
              <a:pPr>
                <a:defRPr/>
              </a:pPr>
              <a:t>56</a:t>
            </a:fld>
            <a:endParaRPr lang="en-US" dirty="0"/>
          </a:p>
        </p:txBody>
      </p:sp>
      <p:sp>
        <p:nvSpPr>
          <p:cNvPr id="25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088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9.33 Stereochemistry of cleaved DNA. </a:t>
            </a:r>
            <a:r>
              <a:rPr lang="en-US" sz="1200" b="0" i="0" u="none" strike="noStrike" kern="1200" baseline="0" dirty="0" smtClean="0">
                <a:solidFill>
                  <a:schemeClr val="tx1"/>
                </a:solidFill>
                <a:latin typeface="+mn-lt"/>
                <a:ea typeface="+mn-ea"/>
                <a:cs typeface="+mn-cs"/>
              </a:rPr>
              <a:t>Cleavage of DNA by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results in overall inversion of the stereochemical configuration at the phosphorus atom, as indicated by the stereochemistry of the phosphorus atom bound to one bridging oxygen atom, one </a:t>
            </a:r>
            <a:r>
              <a:rPr lang="en-US" sz="1200" b="0" i="0" u="none" strike="noStrike" kern="1200" baseline="30000" dirty="0" smtClean="0">
                <a:solidFill>
                  <a:schemeClr val="tx1"/>
                </a:solidFill>
                <a:latin typeface="+mn-lt"/>
                <a:ea typeface="+mn-ea"/>
                <a:cs typeface="+mn-cs"/>
              </a:rPr>
              <a:t>16</a:t>
            </a:r>
            <a:r>
              <a:rPr lang="en-US" sz="1200" b="0" i="0" u="none" strike="noStrike" kern="1200" baseline="0" dirty="0" smtClean="0">
                <a:solidFill>
                  <a:schemeClr val="tx1"/>
                </a:solidFill>
                <a:latin typeface="+mn-lt"/>
                <a:ea typeface="+mn-ea"/>
                <a:cs typeface="+mn-cs"/>
              </a:rPr>
              <a:t>O, one </a:t>
            </a:r>
            <a:r>
              <a:rPr lang="en-US" sz="1200" b="0" i="0" u="none" strike="noStrike" kern="1200" baseline="30000" dirty="0" smtClean="0">
                <a:solidFill>
                  <a:schemeClr val="tx1"/>
                </a:solidFill>
                <a:latin typeface="+mn-lt"/>
                <a:ea typeface="+mn-ea"/>
                <a:cs typeface="+mn-cs"/>
              </a:rPr>
              <a:t>18</a:t>
            </a:r>
            <a:r>
              <a:rPr lang="en-US" sz="1200" b="0" i="0" u="none" strike="noStrike" kern="1200" baseline="0" dirty="0" smtClean="0">
                <a:solidFill>
                  <a:schemeClr val="tx1"/>
                </a:solidFill>
                <a:latin typeface="+mn-lt"/>
                <a:ea typeface="+mn-ea"/>
                <a:cs typeface="+mn-cs"/>
              </a:rPr>
              <a:t>O, and one sulfur atom. Two possible products are shown, only one of which is observed, indicating direct attack of water at the phosphorous atom.</a:t>
            </a:r>
            <a:endParaRPr lang="en-US" dirty="0" smtClean="0">
              <a:cs typeface="+mn-cs"/>
            </a:endParaRPr>
          </a:p>
        </p:txBody>
      </p:sp>
    </p:spTree>
    <p:extLst>
      <p:ext uri="{BB962C8B-B14F-4D97-AF65-F5344CB8AC3E}">
        <p14:creationId xmlns:p14="http://schemas.microsoft.com/office/powerpoint/2010/main" val="213124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829022-8F9A-F04E-B92C-2A89AD3EDD88}" type="slidenum">
              <a:rPr lang="en-US"/>
              <a:pPr>
                <a:defRPr/>
              </a:pPr>
              <a:t>57</a:t>
            </a:fld>
            <a:endParaRPr lang="en-US" dirty="0"/>
          </a:p>
        </p:txBody>
      </p:sp>
      <p:sp>
        <p:nvSpPr>
          <p:cNvPr id="251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190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374949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9.34 A magnesium ion-binding site in </a:t>
            </a:r>
            <a:r>
              <a:rPr lang="en-US" sz="1200" b="1" i="0" u="none" strike="noStrike" kern="1200" baseline="0" dirty="0" err="1" smtClean="0">
                <a:solidFill>
                  <a:schemeClr val="tx1"/>
                </a:solidFill>
                <a:latin typeface="+mn-lt"/>
                <a:ea typeface="+mn-ea"/>
                <a:cs typeface="+mn-cs"/>
              </a:rPr>
              <a:t>EcoRV</a:t>
            </a:r>
            <a:r>
              <a:rPr lang="en-US" sz="1200" b="1" i="0" u="none" strike="noStrike" kern="1200" baseline="0" dirty="0" smtClean="0">
                <a:solidFill>
                  <a:schemeClr val="tx1"/>
                </a:solidFill>
                <a:latin typeface="+mn-lt"/>
                <a:ea typeface="+mn-ea"/>
                <a:cs typeface="+mn-cs"/>
              </a:rPr>
              <a:t> endonuclease.</a:t>
            </a:r>
            <a:r>
              <a:rPr lang="en-US" sz="1200" b="0" i="0" u="none" strike="noStrike" kern="1200" baseline="0" dirty="0" smtClean="0">
                <a:solidFill>
                  <a:schemeClr val="tx1"/>
                </a:solidFill>
                <a:latin typeface="+mn-lt"/>
                <a:ea typeface="+mn-ea"/>
                <a:cs typeface="+mn-cs"/>
              </a:rPr>
              <a:t> The magnesium ion helps to activate a water molecule and positions it so that it can attack the phosphorus atom.</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185669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58A8A-8DEC-234E-8EAE-CF3E30FB2281}" type="slidenum">
              <a:rPr lang="en-US"/>
              <a:pPr>
                <a:defRPr/>
              </a:pPr>
              <a:t>9</a:t>
            </a:fld>
            <a:endParaRPr lang="en-US" dirty="0"/>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9.2 An unusually reactive serine residue in chymotrypsin. </a:t>
            </a:r>
            <a:r>
              <a:rPr lang="en-US" sz="1200" b="0" i="0" u="none" strike="noStrike" kern="1200" baseline="0" dirty="0" smtClean="0">
                <a:solidFill>
                  <a:schemeClr val="tx1"/>
                </a:solidFill>
                <a:latin typeface="+mn-lt"/>
                <a:ea typeface="+mn-ea"/>
                <a:cs typeface="+mn-cs"/>
              </a:rPr>
              <a:t>Chymotrypsin is inactivated by treatment with </a:t>
            </a:r>
            <a:r>
              <a:rPr lang="en-US" sz="1200" b="0" i="0" u="none" strike="noStrike" kern="1200" baseline="0" dirty="0" err="1" smtClean="0">
                <a:solidFill>
                  <a:schemeClr val="tx1"/>
                </a:solidFill>
                <a:latin typeface="+mn-lt"/>
                <a:ea typeface="+mn-ea"/>
                <a:cs typeface="+mn-cs"/>
              </a:rPr>
              <a:t>diisopropylphosphofluoridate</a:t>
            </a:r>
            <a:r>
              <a:rPr lang="en-US" sz="1200" b="0" i="0" u="none" strike="noStrike" kern="1200" baseline="0" dirty="0" smtClean="0">
                <a:solidFill>
                  <a:schemeClr val="tx1"/>
                </a:solidFill>
                <a:latin typeface="+mn-lt"/>
                <a:ea typeface="+mn-ea"/>
                <a:cs typeface="+mn-cs"/>
              </a:rPr>
              <a:t> (DIPF), which reacts only with serine 195 among 28 possible serine residues.</a:t>
            </a:r>
            <a:endParaRPr lang="en-US" dirty="0" smtClean="0">
              <a:cs typeface="+mn-cs"/>
            </a:endParaRPr>
          </a:p>
        </p:txBody>
      </p:sp>
    </p:spTree>
    <p:extLst>
      <p:ext uri="{BB962C8B-B14F-4D97-AF65-F5344CB8AC3E}">
        <p14:creationId xmlns:p14="http://schemas.microsoft.com/office/powerpoint/2010/main" val="887205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B5AB9-6609-A648-9403-59264AF57C80}" type="slidenum">
              <a:rPr lang="en-US"/>
              <a:pPr>
                <a:defRPr/>
              </a:pPr>
              <a:t>59</a:t>
            </a:fld>
            <a:endParaRPr lang="en-US" dirty="0"/>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293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140394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9.35 Structure of the recognition site of </a:t>
            </a:r>
            <a:r>
              <a:rPr lang="en-US" sz="1200" b="1" i="0" u="none" strike="noStrike" kern="1200" baseline="0" dirty="0" err="1" smtClean="0">
                <a:solidFill>
                  <a:schemeClr val="tx1"/>
                </a:solidFill>
                <a:latin typeface="+mn-lt"/>
                <a:ea typeface="+mn-ea"/>
                <a:cs typeface="+mn-cs"/>
              </a:rPr>
              <a:t>EcoRV</a:t>
            </a:r>
            <a:r>
              <a:rPr lang="en-US" sz="1200" b="1" i="0" u="none" strike="noStrike" kern="1200" baseline="0" dirty="0" smtClean="0">
                <a:solidFill>
                  <a:schemeClr val="tx1"/>
                </a:solidFill>
                <a:latin typeface="+mn-lt"/>
                <a:ea typeface="+mn-ea"/>
                <a:cs typeface="+mn-cs"/>
              </a:rPr>
              <a:t> endonuclease.</a:t>
            </a:r>
            <a:r>
              <a:rPr lang="en-US" sz="1200" b="0" i="0" u="none" strike="noStrike" kern="1200" baseline="0" dirty="0" smtClean="0">
                <a:solidFill>
                  <a:schemeClr val="tx1"/>
                </a:solidFill>
                <a:latin typeface="+mn-lt"/>
                <a:ea typeface="+mn-ea"/>
                <a:cs typeface="+mn-cs"/>
              </a:rPr>
              <a:t> (A) The sequence of the recognition site, which is symmetric around the axis of rotation designated in green. (B) The inverted repeat within the recognition sequence of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(and most other restriction endonucleases) endows the DNA site with twofold rotational symmetry.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2616872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0B12AF-0D17-4E4E-BAE6-B60FB9553010}" type="slidenum">
              <a:rPr lang="en-US"/>
              <a:pPr>
                <a:defRPr/>
              </a:pPr>
              <a:t>61</a:t>
            </a:fld>
            <a:endParaRPr lang="en-US" dirty="0"/>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39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9.36 </a:t>
            </a:r>
            <a:r>
              <a:rPr lang="en-US" sz="1200" b="1" i="0" u="none" strike="noStrike" kern="1200" baseline="0" dirty="0" err="1" smtClean="0">
                <a:solidFill>
                  <a:schemeClr val="tx1"/>
                </a:solidFill>
                <a:latin typeface="+mn-lt"/>
                <a:ea typeface="+mn-ea"/>
                <a:cs typeface="+mn-cs"/>
              </a:rPr>
              <a:t>EcoRV</a:t>
            </a:r>
            <a:r>
              <a:rPr lang="en-US" sz="1200" b="1" i="0" u="none" strike="noStrike" kern="1200" baseline="0" dirty="0" smtClean="0">
                <a:solidFill>
                  <a:schemeClr val="tx1"/>
                </a:solidFill>
                <a:latin typeface="+mn-lt"/>
                <a:ea typeface="+mn-ea"/>
                <a:cs typeface="+mn-cs"/>
              </a:rPr>
              <a:t> embracing a cognate DNA molecule.</a:t>
            </a:r>
            <a:r>
              <a:rPr lang="en-US" sz="1200" b="0" i="0" u="none" strike="noStrike" kern="1200" baseline="0" dirty="0" smtClean="0">
                <a:solidFill>
                  <a:schemeClr val="tx1"/>
                </a:solidFill>
                <a:latin typeface="+mn-lt"/>
                <a:ea typeface="+mn-ea"/>
                <a:cs typeface="+mn-cs"/>
              </a:rPr>
              <a:t> (A) This view of the structure of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bound to a cognate DNA fragment is down the helical axis of the DNA. The two protein subunits are in yellow and blue, and the DNA backbone is in red.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twofold axes of the enzyme dimer and the DNA are aligned. One of the DNA binding loops (in green) of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is shown interacting with the base pairs of its cognate DNA-binding site. Key amino acid residues are shown hydrogen bonding with (B) a CG base pair and (C) an AT base pair. [Drawn from 1RVB.pdb.]</a:t>
            </a:r>
            <a:endParaRPr lang="en-US" dirty="0" smtClean="0">
              <a:cs typeface="+mn-cs"/>
            </a:endParaRPr>
          </a:p>
        </p:txBody>
      </p:sp>
    </p:spTree>
    <p:extLst>
      <p:ext uri="{BB962C8B-B14F-4D97-AF65-F5344CB8AC3E}">
        <p14:creationId xmlns:p14="http://schemas.microsoft.com/office/powerpoint/2010/main" val="3440745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FFEE19-63D7-A746-A817-73AFA5A9095D}" type="slidenum">
              <a:rPr lang="en-US"/>
              <a:pPr>
                <a:defRPr/>
              </a:pPr>
              <a:t>62</a:t>
            </a:fld>
            <a:endParaRPr lang="en-US" dirty="0"/>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702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9.37 Distortion of the recognition site.</a:t>
            </a:r>
            <a:r>
              <a:rPr lang="en-US" sz="1200" b="0" i="0" u="none" strike="noStrike" kern="1200" baseline="0" dirty="0" smtClean="0">
                <a:solidFill>
                  <a:schemeClr val="tx1"/>
                </a:solidFill>
                <a:latin typeface="+mn-lt"/>
                <a:ea typeface="+mn-ea"/>
                <a:cs typeface="+mn-cs"/>
              </a:rPr>
              <a:t> The DNA is represented as a ball-and-stick model. The path of the DNA helical axis, shown in red, is substantially distorted on binding to the enzyme. For the B form of DNA, the axis is straight (not shown).</a:t>
            </a:r>
            <a:endParaRPr lang="en-US" dirty="0" smtClean="0">
              <a:cs typeface="+mn-cs"/>
            </a:endParaRPr>
          </a:p>
        </p:txBody>
      </p:sp>
    </p:spTree>
    <p:extLst>
      <p:ext uri="{BB962C8B-B14F-4D97-AF65-F5344CB8AC3E}">
        <p14:creationId xmlns:p14="http://schemas.microsoft.com/office/powerpoint/2010/main" val="4187569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5813F-A1DA-0E40-82AE-E205ECAF7B6F}" type="slidenum">
              <a:rPr lang="en-US"/>
              <a:pPr>
                <a:defRPr/>
              </a:pPr>
              <a:t>63</a:t>
            </a:fld>
            <a:endParaRPr lang="en-US" dirty="0"/>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805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231746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9.38 Nonspecific and cognate DNA within </a:t>
            </a:r>
            <a:r>
              <a:rPr lang="en-US" sz="1200" b="1" i="0" u="none" strike="noStrike" kern="1200" baseline="0" dirty="0" err="1" smtClean="0">
                <a:solidFill>
                  <a:schemeClr val="tx1"/>
                </a:solidFill>
                <a:latin typeface="+mn-lt"/>
                <a:ea typeface="+mn-ea"/>
                <a:cs typeface="+mn-cs"/>
              </a:rPr>
              <a:t>EcoRV</a:t>
            </a:r>
            <a:r>
              <a:rPr lang="en-US" sz="1200" b="1" i="0" u="none" strike="noStrike" kern="1200" baseline="0" dirty="0" smtClean="0">
                <a:solidFill>
                  <a:schemeClr val="tx1"/>
                </a:solidFill>
                <a:latin typeface="+mn-lt"/>
                <a:ea typeface="+mn-ea"/>
                <a:cs typeface="+mn-cs"/>
              </a:rPr>
              <a:t> endonuclease. </a:t>
            </a:r>
            <a:r>
              <a:rPr lang="en-US" sz="1200" b="0" i="0" u="none" strike="noStrike" kern="1200" baseline="0" dirty="0" smtClean="0">
                <a:solidFill>
                  <a:schemeClr val="tx1"/>
                </a:solidFill>
                <a:latin typeface="+mn-lt"/>
                <a:ea typeface="+mn-ea"/>
                <a:cs typeface="+mn-cs"/>
              </a:rPr>
              <a:t>A comparison of the positions of the nonspecific (orange) and the cognate DNA (red) within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in the nonspecific complex, the DNA backbone is too far from the enzyme to complete the magnesium ion-binding sites. [Drawn from 1RVB.pdb.]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1793902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5F6B8A-CBAB-434B-82B0-0E1943B53919}" type="slidenum">
              <a:rPr lang="en-US"/>
              <a:pPr>
                <a:defRPr/>
              </a:pPr>
              <a:t>65</a:t>
            </a:fld>
            <a:endParaRPr lang="en-US" dirty="0"/>
          </a:p>
        </p:txBody>
      </p:sp>
      <p:sp>
        <p:nvSpPr>
          <p:cNvPr id="25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90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9.39 Greater binding energy of </a:t>
            </a:r>
            <a:r>
              <a:rPr lang="en-US" sz="1200" b="1" i="0" u="none" strike="noStrike" kern="1200" baseline="0" dirty="0" err="1" smtClean="0">
                <a:solidFill>
                  <a:schemeClr val="tx1"/>
                </a:solidFill>
                <a:latin typeface="+mn-lt"/>
                <a:ea typeface="+mn-ea"/>
                <a:cs typeface="+mn-cs"/>
              </a:rPr>
              <a:t>EcoRV</a:t>
            </a:r>
            <a:r>
              <a:rPr lang="en-US" sz="1200" b="1" i="0" u="none" strike="noStrike" kern="1200" baseline="0" dirty="0" smtClean="0">
                <a:solidFill>
                  <a:schemeClr val="tx1"/>
                </a:solidFill>
                <a:latin typeface="+mn-lt"/>
                <a:ea typeface="+mn-ea"/>
                <a:cs typeface="+mn-cs"/>
              </a:rPr>
              <a:t> endonuclease bound to cognate versus </a:t>
            </a:r>
            <a:r>
              <a:rPr lang="en-US" sz="1200" b="1" i="0" u="none" strike="noStrike" kern="1200" baseline="0" dirty="0" err="1" smtClean="0">
                <a:solidFill>
                  <a:schemeClr val="tx1"/>
                </a:solidFill>
                <a:latin typeface="+mn-lt"/>
                <a:ea typeface="+mn-ea"/>
                <a:cs typeface="+mn-cs"/>
              </a:rPr>
              <a:t>noncognate</a:t>
            </a:r>
            <a:r>
              <a:rPr lang="en-US" sz="1200" b="1" i="0" u="none" strike="noStrike" kern="1200" baseline="0" dirty="0" smtClean="0">
                <a:solidFill>
                  <a:schemeClr val="tx1"/>
                </a:solidFill>
                <a:latin typeface="+mn-lt"/>
                <a:ea typeface="+mn-ea"/>
                <a:cs typeface="+mn-cs"/>
              </a:rPr>
              <a:t> DNA. </a:t>
            </a:r>
            <a:r>
              <a:rPr lang="en-US" sz="1200" b="0" i="0" u="none" strike="noStrike" kern="1200" baseline="0" dirty="0" smtClean="0">
                <a:solidFill>
                  <a:schemeClr val="tx1"/>
                </a:solidFill>
                <a:latin typeface="+mn-lt"/>
                <a:ea typeface="+mn-ea"/>
                <a:cs typeface="+mn-cs"/>
              </a:rPr>
              <a:t>The additional interactions between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and cognate DNA increase the binding energy, which can be used to drive DNA distortions necessary for forming a catalytically competent complex.</a:t>
            </a:r>
            <a:endParaRPr lang="en-US" dirty="0" smtClean="0">
              <a:cs typeface="+mn-cs"/>
            </a:endParaRPr>
          </a:p>
        </p:txBody>
      </p:sp>
    </p:spTree>
    <p:extLst>
      <p:ext uri="{BB962C8B-B14F-4D97-AF65-F5344CB8AC3E}">
        <p14:creationId xmlns:p14="http://schemas.microsoft.com/office/powerpoint/2010/main" val="625440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430578-9A73-E64F-BC2C-5F5497B8BF8C}" type="slidenum">
              <a:rPr lang="en-US"/>
              <a:pPr>
                <a:defRPr/>
              </a:pPr>
              <a:t>66</a:t>
            </a:fld>
            <a:endParaRPr lang="en-US" dirty="0"/>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0099"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112103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9.40 Protection by methylation. </a:t>
            </a:r>
            <a:r>
              <a:rPr lang="en-US" sz="1200" b="0" i="0" u="none" strike="noStrike" kern="1200" baseline="0" dirty="0" smtClean="0">
                <a:solidFill>
                  <a:schemeClr val="tx1"/>
                </a:solidFill>
                <a:latin typeface="+mn-lt"/>
                <a:ea typeface="+mn-ea"/>
                <a:cs typeface="+mn-cs"/>
              </a:rPr>
              <a:t>The recognition sequence for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(left) and the sites of methylation (right) in DNA protected from the catalytic action of the enzyme.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4074447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A522D8-D0B6-5F4C-A7F4-1963CEED0C92}" type="slidenum">
              <a:rPr lang="en-US"/>
              <a:pPr>
                <a:defRPr/>
              </a:pPr>
              <a:t>68</a:t>
            </a:fld>
            <a:endParaRPr lang="en-US" dirty="0"/>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9.41 Methylation of adenine. </a:t>
            </a:r>
            <a:r>
              <a:rPr lang="en-US" sz="1200" b="0" i="0" u="none" strike="noStrike" kern="1200" baseline="0" dirty="0" smtClean="0">
                <a:solidFill>
                  <a:schemeClr val="tx1"/>
                </a:solidFill>
                <a:latin typeface="+mn-lt"/>
                <a:ea typeface="+mn-ea"/>
                <a:cs typeface="+mn-cs"/>
              </a:rPr>
              <a:t>The methylation of adenine blocks the formation of hydrogen bonds between </a:t>
            </a:r>
            <a:r>
              <a:rPr lang="en-US" sz="1200" b="0" i="0" u="none" strike="noStrike" kern="1200" baseline="0" dirty="0" err="1" smtClean="0">
                <a:solidFill>
                  <a:schemeClr val="tx1"/>
                </a:solidFill>
                <a:latin typeface="+mn-lt"/>
                <a:ea typeface="+mn-ea"/>
                <a:cs typeface="+mn-cs"/>
              </a:rPr>
              <a:t>EcoRV</a:t>
            </a:r>
            <a:r>
              <a:rPr lang="en-US" sz="1200" b="0" i="0" u="none" strike="noStrike" kern="1200" baseline="0" dirty="0" smtClean="0">
                <a:solidFill>
                  <a:schemeClr val="tx1"/>
                </a:solidFill>
                <a:latin typeface="+mn-lt"/>
                <a:ea typeface="+mn-ea"/>
                <a:cs typeface="+mn-cs"/>
              </a:rPr>
              <a:t> endonuclease and cognate DNA molecules and prevents their hydrolysis.</a:t>
            </a:r>
            <a:endParaRPr lang="en-US" dirty="0" smtClean="0">
              <a:cs typeface="+mn-cs"/>
            </a:endParaRPr>
          </a:p>
        </p:txBody>
      </p:sp>
    </p:spTree>
    <p:extLst>
      <p:ext uri="{BB962C8B-B14F-4D97-AF65-F5344CB8AC3E}">
        <p14:creationId xmlns:p14="http://schemas.microsoft.com/office/powerpoint/2010/main" val="211918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8D03C8-D794-9D4F-98E1-E11AC4E66328}" type="slidenum">
              <a:rPr lang="en-US"/>
              <a:pPr>
                <a:defRPr/>
              </a:pPr>
              <a:t>10</a:t>
            </a:fld>
            <a:endParaRPr lang="en-US" dirty="0"/>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7635"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4167326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7BA994-18C3-164C-80B5-EDF5F3DA4C3E}" type="slidenum">
              <a:rPr lang="en-US"/>
              <a:pPr>
                <a:defRPr/>
              </a:pPr>
              <a:t>69</a:t>
            </a:fld>
            <a:endParaRPr lang="en-US" dirty="0"/>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14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22259348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9.42 Elongated structure of muscle myosin. </a:t>
            </a:r>
            <a:r>
              <a:rPr lang="en-US" sz="1200" b="0" i="0" u="none" strike="noStrike" kern="1200" baseline="0" dirty="0" smtClean="0">
                <a:solidFill>
                  <a:schemeClr val="tx1"/>
                </a:solidFill>
                <a:latin typeface="+mn-lt"/>
                <a:ea typeface="+mn-ea"/>
                <a:cs typeface="+mn-cs"/>
              </a:rPr>
              <a:t>An electron micrograph showing myosin from mammalian muscle. This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protein has an elongated structure with two globular ATPase domains per dimer. [Courtesy of Dr. Paula Flicker, Dr. Theo </a:t>
            </a:r>
            <a:r>
              <a:rPr lang="en-US" sz="1200" b="0" i="0" u="none" strike="noStrike" kern="1200" baseline="0" dirty="0" err="1" smtClean="0">
                <a:solidFill>
                  <a:schemeClr val="tx1"/>
                </a:solidFill>
                <a:latin typeface="+mn-lt"/>
                <a:ea typeface="+mn-ea"/>
                <a:cs typeface="+mn-cs"/>
              </a:rPr>
              <a:t>Walliman</a:t>
            </a:r>
            <a:r>
              <a:rPr lang="en-US" sz="1200" b="0" i="0" u="none" strike="noStrike" kern="1200" baseline="0" dirty="0" smtClean="0">
                <a:solidFill>
                  <a:schemeClr val="tx1"/>
                </a:solidFill>
                <a:latin typeface="+mn-lt"/>
                <a:ea typeface="+mn-ea"/>
                <a:cs typeface="+mn-cs"/>
              </a:rPr>
              <a:t>, and Dr. Peter </a:t>
            </a:r>
            <a:r>
              <a:rPr lang="en-US" sz="1200" b="0" i="0" u="none" strike="noStrike" kern="1200" baseline="0" dirty="0" err="1" smtClean="0">
                <a:solidFill>
                  <a:schemeClr val="tx1"/>
                </a:solidFill>
                <a:latin typeface="+mn-lt"/>
                <a:ea typeface="+mn-ea"/>
                <a:cs typeface="+mn-cs"/>
              </a:rPr>
              <a:t>Vibert</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661524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C19D3B-7217-4E43-A0EA-AC83EB34E0EE}" type="slidenum">
              <a:rPr lang="en-US"/>
              <a:pPr>
                <a:defRPr/>
              </a:pPr>
              <a:t>72</a:t>
            </a:fld>
            <a:endParaRPr lang="en-US" dirty="0"/>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653609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9.43 Myosin–ATP complex structure. </a:t>
            </a:r>
            <a:r>
              <a:rPr lang="en-US" sz="1200" b="0" i="0" u="none" strike="noStrike" kern="1200" baseline="0" dirty="0" smtClean="0">
                <a:solidFill>
                  <a:schemeClr val="tx1"/>
                </a:solidFill>
                <a:latin typeface="+mn-lt"/>
                <a:ea typeface="+mn-ea"/>
                <a:cs typeface="+mn-cs"/>
              </a:rPr>
              <a:t>An overlay of the structures of the ATPase domain from </a:t>
            </a:r>
            <a:r>
              <a:rPr lang="en-US" sz="1200" b="0" i="1" u="none" strike="noStrike" kern="1200" baseline="0" dirty="0" err="1" smtClean="0">
                <a:solidFill>
                  <a:schemeClr val="tx1"/>
                </a:solidFill>
                <a:latin typeface="+mn-lt"/>
                <a:ea typeface="+mn-ea"/>
                <a:cs typeface="+mn-cs"/>
              </a:rPr>
              <a:t>Dictyostelium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discoideum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myosin with no ligands bound (blue) and the complex of this protein with ATP and magnesium bound (red).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two structures are extremely similar to one another. [Drawn from 1FMV.pdb and 1FMW.pdb].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1494115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EF7A87-76B8-EC4E-B10D-4C4B6D7EDF8A}" type="slidenum">
              <a:rPr lang="en-US"/>
              <a:pPr>
                <a:defRPr/>
              </a:pPr>
              <a:t>74</a:t>
            </a:fld>
            <a:endParaRPr lang="en-US" dirty="0"/>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829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494106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9.44 Myosin ATPase Transition-State Analog.</a:t>
            </a:r>
            <a:r>
              <a:rPr lang="en-US" sz="1200" b="0" i="0" u="none" strike="noStrike" kern="1200" baseline="0" dirty="0" smtClean="0">
                <a:solidFill>
                  <a:schemeClr val="tx1"/>
                </a:solidFill>
                <a:latin typeface="+mn-lt"/>
                <a:ea typeface="+mn-ea"/>
                <a:cs typeface="+mn-cs"/>
              </a:rPr>
              <a:t> The structure of the transition-state analog formed by treating the myosin ATPase domain with ADP and vanadate (VO</a:t>
            </a:r>
            <a:r>
              <a:rPr lang="en-US" sz="1200" b="0" i="0" u="none" strike="noStrike" kern="1200" baseline="-25000" dirty="0" smtClean="0">
                <a:solidFill>
                  <a:schemeClr val="tx1"/>
                </a:solidFill>
                <a:latin typeface="+mn-lt"/>
                <a:ea typeface="+mn-ea"/>
                <a:cs typeface="+mn-cs"/>
              </a:rPr>
              <a:t>4</a:t>
            </a:r>
            <a:r>
              <a:rPr lang="en-US" sz="1200" b="0" i="0" u="none" strike="noStrike" kern="1200" baseline="30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 the presence of magnesium.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vanadium ion is coordinated to five oxygen atoms including one from ADP. The positions of two residues that bind magnesium as well as </a:t>
            </a:r>
            <a:r>
              <a:rPr lang="en-US" sz="1200" b="0" i="0" u="none" strike="noStrike" kern="1200" baseline="0" dirty="0" err="1" smtClean="0">
                <a:solidFill>
                  <a:schemeClr val="tx1"/>
                </a:solidFill>
                <a:latin typeface="+mn-lt"/>
                <a:ea typeface="+mn-ea"/>
                <a:cs typeface="+mn-cs"/>
              </a:rPr>
              <a:t>Ser</a:t>
            </a:r>
            <a:r>
              <a:rPr lang="en-US" sz="1200" b="0" i="0" u="none" strike="noStrike" kern="1200" baseline="0" dirty="0" smtClean="0">
                <a:solidFill>
                  <a:schemeClr val="tx1"/>
                </a:solidFill>
                <a:latin typeface="+mn-lt"/>
                <a:ea typeface="+mn-ea"/>
                <a:cs typeface="+mn-cs"/>
              </a:rPr>
              <a:t> 236, a residue that appears to play a direct role in catalysis, are shown. [Drawn from 1VOM.pdb]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4203081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481B15-3830-BC47-820F-98456CE0C6CF}" type="slidenum">
              <a:rPr lang="en-US"/>
              <a:pPr>
                <a:defRPr/>
              </a:pPr>
              <a:t>76</a:t>
            </a:fld>
            <a:endParaRPr lang="en-US" dirty="0"/>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03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9.45 Facilitating water attack. </a:t>
            </a:r>
            <a:r>
              <a:rPr lang="en-US" sz="1200" b="0" i="0" u="none" strike="noStrike" kern="1200" baseline="0" dirty="0" smtClean="0">
                <a:solidFill>
                  <a:schemeClr val="tx1"/>
                </a:solidFill>
                <a:latin typeface="+mn-lt"/>
                <a:ea typeface="+mn-ea"/>
                <a:cs typeface="+mn-cs"/>
              </a:rPr>
              <a:t>The water molecule attacking the γ-phosphoryl group of ATP is deprotonated by the hydroxyl group of </a:t>
            </a:r>
            <a:r>
              <a:rPr lang="en-US" sz="1200" b="0" i="0" u="none" strike="noStrike" kern="1200" baseline="0" dirty="0" err="1" smtClean="0">
                <a:solidFill>
                  <a:schemeClr val="tx1"/>
                </a:solidFill>
                <a:latin typeface="+mn-lt"/>
                <a:ea typeface="+mn-ea"/>
                <a:cs typeface="+mn-cs"/>
              </a:rPr>
              <a:t>Ser</a:t>
            </a:r>
            <a:r>
              <a:rPr lang="en-US" sz="1200" b="0" i="0" u="none" strike="noStrike" kern="1200" baseline="0" dirty="0" smtClean="0">
                <a:solidFill>
                  <a:schemeClr val="tx1"/>
                </a:solidFill>
                <a:latin typeface="+mn-lt"/>
                <a:ea typeface="+mn-ea"/>
                <a:cs typeface="+mn-cs"/>
              </a:rPr>
              <a:t> 236, which, in turn, is deprotonated by one of the oxygen atoms of the γ-phosphoryl group forming the H</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PO</a:t>
            </a:r>
            <a:r>
              <a:rPr lang="en-US" sz="1200" b="0" i="0" u="none" strike="noStrike" kern="1200" baseline="-25000" dirty="0" smtClean="0">
                <a:solidFill>
                  <a:schemeClr val="tx1"/>
                </a:solidFill>
                <a:latin typeface="+mn-lt"/>
                <a:ea typeface="+mn-ea"/>
                <a:cs typeface="+mn-cs"/>
              </a:rPr>
              <a:t>4</a:t>
            </a:r>
            <a:r>
              <a:rPr lang="en-US" sz="1200" b="0" i="0" u="none" strike="noStrike" kern="1200" baseline="300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a:t>
            </a:r>
            <a:endParaRPr lang="en-US" dirty="0" smtClean="0">
              <a:cs typeface="+mn-cs"/>
            </a:endParaRPr>
          </a:p>
        </p:txBody>
      </p:sp>
    </p:spTree>
    <p:extLst>
      <p:ext uri="{BB962C8B-B14F-4D97-AF65-F5344CB8AC3E}">
        <p14:creationId xmlns:p14="http://schemas.microsoft.com/office/powerpoint/2010/main" val="2970188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D665D0-8873-254C-8214-A639B1CA2137}" type="slidenum">
              <a:rPr lang="en-US"/>
              <a:pPr>
                <a:defRPr/>
              </a:pPr>
              <a:t>77</a:t>
            </a:fld>
            <a:endParaRPr lang="en-US" dirty="0"/>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9.46 Myosin conformational changes. </a:t>
            </a:r>
            <a:r>
              <a:rPr lang="en-US" sz="1200" b="0" i="0" u="none" strike="noStrike" kern="1200" baseline="0" dirty="0" smtClean="0">
                <a:solidFill>
                  <a:schemeClr val="tx1"/>
                </a:solidFill>
                <a:latin typeface="+mn-lt"/>
                <a:ea typeface="+mn-ea"/>
                <a:cs typeface="+mn-cs"/>
              </a:rPr>
              <a:t>A comparison of the overall structures of the myosin ATPase domain with ATP bound (shown in red) and that with the transition-state analog ADP– vanadate (shown in blue).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large conformational change of a region at the carboxyl-terminus of the domain, some parts of which move as much as 25 </a:t>
            </a:r>
            <a:r>
              <a:rPr lang="en-US" sz="1200" b="0" i="0" u="none" strike="noStrike" kern="1200" baseline="0" dirty="0" err="1" smtClean="0">
                <a:solidFill>
                  <a:schemeClr val="tx1"/>
                </a:solidFill>
                <a:latin typeface="+mn-lt"/>
                <a:ea typeface="+mn-ea"/>
                <a:cs typeface="+mn-cs"/>
              </a:rPr>
              <a:t>Å</a:t>
            </a:r>
            <a:r>
              <a:rPr lang="en-US" sz="1200" b="0" i="0" u="none" strike="noStrike" kern="1200" baseline="0" dirty="0" smtClean="0">
                <a:solidFill>
                  <a:schemeClr val="tx1"/>
                </a:solidFill>
                <a:latin typeface="+mn-lt"/>
                <a:ea typeface="+mn-ea"/>
                <a:cs typeface="+mn-cs"/>
              </a:rPr>
              <a:t>. [Drawn from 1FMW.pdb and 1VOM.pdb.]</a:t>
            </a:r>
            <a:endParaRPr lang="en-US" dirty="0" smtClean="0">
              <a:cs typeface="+mn-cs"/>
            </a:endParaRPr>
          </a:p>
        </p:txBody>
      </p:sp>
    </p:spTree>
    <p:extLst>
      <p:ext uri="{BB962C8B-B14F-4D97-AF65-F5344CB8AC3E}">
        <p14:creationId xmlns:p14="http://schemas.microsoft.com/office/powerpoint/2010/main" val="52120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310E73-E800-DF4F-B431-EEA660544B4F}" type="slidenum">
              <a:rPr lang="en-US"/>
              <a:pPr>
                <a:defRPr/>
              </a:pPr>
              <a:t>78</a:t>
            </a:fld>
            <a:endParaRPr lang="en-US" dirty="0"/>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8093978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9.47 Reversible hydrolysis of ATP within the myosin active site.</a:t>
            </a:r>
            <a:r>
              <a:rPr lang="en-US" sz="1200" b="0" i="0" u="none" strike="noStrike" kern="1200" baseline="0" dirty="0" smtClean="0">
                <a:solidFill>
                  <a:schemeClr val="tx1"/>
                </a:solidFill>
                <a:latin typeface="+mn-lt"/>
                <a:ea typeface="+mn-ea"/>
                <a:cs typeface="+mn-cs"/>
              </a:rPr>
              <a:t> For myosin, more than one atom of oxygen from water is incorporated in inorganic phosphate. The oxygen atoms are incorporated in cycles of hydrolysis of ATP to ADP and inorganic phosphate, phosphate rotation within the active site, and reformation of ATP now containing oxygen from water.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79</a:t>
            </a:fld>
            <a:endParaRPr lang="en-US" dirty="0"/>
          </a:p>
        </p:txBody>
      </p:sp>
    </p:spTree>
    <p:extLst>
      <p:ext uri="{BB962C8B-B14F-4D97-AF65-F5344CB8AC3E}">
        <p14:creationId xmlns:p14="http://schemas.microsoft.com/office/powerpoint/2010/main" val="18415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9.3 Chromogenic substrate.</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-Acetyl-</a:t>
            </a:r>
            <a:r>
              <a:rPr lang="en-US" sz="1200" b="0" i="0" u="none" strike="noStrike" kern="1200" cap="small" baseline="0" dirty="0" smtClean="0">
                <a:solidFill>
                  <a:schemeClr val="tx1"/>
                </a:solidFill>
                <a:effectLst/>
                <a:latin typeface="+mn-lt"/>
                <a:ea typeface="+mn-ea"/>
                <a:cs typeface="+mn-cs"/>
              </a:rPr>
              <a:t>l</a:t>
            </a:r>
            <a:r>
              <a:rPr lang="en-US" sz="1200" b="0" i="0" u="none" strike="noStrike" kern="1200" baseline="0" dirty="0" smtClean="0">
                <a:solidFill>
                  <a:schemeClr val="tx1"/>
                </a:solidFill>
                <a:latin typeface="+mn-lt"/>
                <a:ea typeface="+mn-ea"/>
                <a:cs typeface="+mn-cs"/>
              </a:rPr>
              <a:t>-phenylalanine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-nitrophenyl ester yields a yellow product,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nitrophenolate</a:t>
            </a:r>
            <a:r>
              <a:rPr lang="en-US" sz="1200" b="0" i="0" u="none" strike="noStrike" kern="1200" baseline="0" dirty="0" smtClean="0">
                <a:solidFill>
                  <a:schemeClr val="tx1"/>
                </a:solidFill>
                <a:latin typeface="+mn-lt"/>
                <a:ea typeface="+mn-ea"/>
                <a:cs typeface="+mn-cs"/>
              </a:rPr>
              <a:t>, on cleavage by chymotrypsin.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Nitrophenolate</a:t>
            </a:r>
            <a:r>
              <a:rPr lang="en-US" sz="1200" b="0" i="0" u="none" strike="noStrike" kern="1200" baseline="0" dirty="0" smtClean="0">
                <a:solidFill>
                  <a:schemeClr val="tx1"/>
                </a:solidFill>
                <a:latin typeface="+mn-lt"/>
                <a:ea typeface="+mn-ea"/>
                <a:cs typeface="+mn-cs"/>
              </a:rPr>
              <a:t> forms by </a:t>
            </a:r>
            <a:r>
              <a:rPr lang="en-US" sz="1200" b="0" i="0" u="none" strike="noStrike" kern="1200" baseline="0" dirty="0" err="1" smtClean="0">
                <a:solidFill>
                  <a:schemeClr val="tx1"/>
                </a:solidFill>
                <a:latin typeface="+mn-lt"/>
                <a:ea typeface="+mn-ea"/>
                <a:cs typeface="+mn-cs"/>
              </a:rPr>
              <a:t>deprotonation</a:t>
            </a:r>
            <a:r>
              <a:rPr lang="en-US" sz="1200" b="0" i="0" u="none" strike="noStrike" kern="1200" baseline="0" dirty="0" smtClean="0">
                <a:solidFill>
                  <a:schemeClr val="tx1"/>
                </a:solidFill>
                <a:latin typeface="+mn-lt"/>
                <a:ea typeface="+mn-ea"/>
                <a:cs typeface="+mn-cs"/>
              </a:rPr>
              <a:t> of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-nitrophenol at pH 7.</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768170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888916-8441-B247-BE20-EB905FB49ABD}" type="slidenum">
              <a:rPr lang="en-US"/>
              <a:pPr>
                <a:defRPr/>
              </a:pPr>
              <a:t>80</a:t>
            </a:fld>
            <a:endParaRPr lang="en-US" dirty="0"/>
          </a:p>
        </p:txBody>
      </p:sp>
      <p:sp>
        <p:nvSpPr>
          <p:cNvPr id="27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4435"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6013394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9.48 Single molecule motion. </a:t>
            </a:r>
            <a:r>
              <a:rPr lang="en-US" sz="1200" b="0" i="0" u="none" strike="noStrike" kern="1200" baseline="0" dirty="0" smtClean="0">
                <a:solidFill>
                  <a:schemeClr val="tx1"/>
                </a:solidFill>
                <a:latin typeface="+mn-lt"/>
                <a:ea typeface="+mn-ea"/>
                <a:cs typeface="+mn-cs"/>
              </a:rPr>
              <a:t>(A) A trace of the position of a single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myosin V molecule as it moves across a surface coated with actin filaments. (B) A model of how the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molecule moves in discrete steps with an average size of 74 ± 5 nm. [Data from </a:t>
            </a:r>
            <a:r>
              <a:rPr lang="fr-FR" sz="1200" b="0" i="0" u="none" strike="noStrike" kern="1200" baseline="0" dirty="0" smtClean="0">
                <a:solidFill>
                  <a:schemeClr val="tx1"/>
                </a:solidFill>
                <a:latin typeface="+mn-lt"/>
                <a:ea typeface="+mn-ea"/>
                <a:cs typeface="+mn-cs"/>
              </a:rPr>
              <a:t>A. </a:t>
            </a:r>
            <a:r>
              <a:rPr lang="fr-FR" sz="1200" b="0" i="0" u="none" strike="noStrike" kern="1200" baseline="0" dirty="0" err="1" smtClean="0">
                <a:solidFill>
                  <a:schemeClr val="tx1"/>
                </a:solidFill>
                <a:latin typeface="+mn-lt"/>
                <a:ea typeface="+mn-ea"/>
                <a:cs typeface="+mn-cs"/>
              </a:rPr>
              <a:t>Yildiz</a:t>
            </a:r>
            <a:r>
              <a:rPr lang="fr-FR" sz="1200" b="0" i="0" u="none" strike="noStrike" kern="1200" baseline="0" dirty="0" smtClean="0">
                <a:solidFill>
                  <a:schemeClr val="tx1"/>
                </a:solidFill>
                <a:latin typeface="+mn-lt"/>
                <a:ea typeface="+mn-ea"/>
                <a:cs typeface="+mn-cs"/>
              </a:rPr>
              <a:t>, et al., </a:t>
            </a:r>
            <a:r>
              <a:rPr lang="fr-FR" sz="1200" b="0" i="1" u="none" strike="noStrike" kern="1200" baseline="0" dirty="0" smtClean="0">
                <a:solidFill>
                  <a:schemeClr val="tx1"/>
                </a:solidFill>
                <a:latin typeface="+mn-lt"/>
                <a:ea typeface="+mn-ea"/>
                <a:cs typeface="+mn-cs"/>
              </a:rPr>
              <a:t>Science</a:t>
            </a:r>
            <a:r>
              <a:rPr lang="fr-FR" sz="1200" b="0" i="0" u="none" strike="noStrike" kern="1200" baseline="0" dirty="0" smtClean="0">
                <a:solidFill>
                  <a:schemeClr val="tx1"/>
                </a:solidFill>
                <a:latin typeface="+mn-lt"/>
                <a:ea typeface="+mn-ea"/>
                <a:cs typeface="+mn-cs"/>
              </a:rPr>
              <a:t> 300(5628):2061–2065, 2003.]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81</a:t>
            </a:fld>
            <a:endParaRPr lang="en-US" dirty="0"/>
          </a:p>
        </p:txBody>
      </p:sp>
    </p:spTree>
    <p:extLst>
      <p:ext uri="{BB962C8B-B14F-4D97-AF65-F5344CB8AC3E}">
        <p14:creationId xmlns:p14="http://schemas.microsoft.com/office/powerpoint/2010/main" val="10998746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4DF1D-8DE3-2F4C-BB5A-F578CFEFF9EE}" type="slidenum">
              <a:rPr lang="en-US" smtClean="0"/>
              <a:pPr/>
              <a:t>82</a:t>
            </a:fld>
            <a:endParaRPr lang="en-US" dirty="0"/>
          </a:p>
        </p:txBody>
      </p:sp>
    </p:spTree>
    <p:extLst>
      <p:ext uri="{BB962C8B-B14F-4D97-AF65-F5344CB8AC3E}">
        <p14:creationId xmlns:p14="http://schemas.microsoft.com/office/powerpoint/2010/main" val="26124173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9.49 The core domain of NMP kinases.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P-loop shown in green. The dashed lines represent the remainder of the protein structure. [Drawn from 1GKY.pdb.]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83</a:t>
            </a:fld>
            <a:endParaRPr lang="en-US" dirty="0"/>
          </a:p>
        </p:txBody>
      </p:sp>
    </p:spTree>
    <p:extLst>
      <p:ext uri="{BB962C8B-B14F-4D97-AF65-F5344CB8AC3E}">
        <p14:creationId xmlns:p14="http://schemas.microsoft.com/office/powerpoint/2010/main" val="25137566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9200B2-C0BF-E649-A5CB-C04952EEEC41}" type="slidenum">
              <a:rPr lang="en-US"/>
              <a:pPr>
                <a:defRPr/>
              </a:pPr>
              <a:t>84</a:t>
            </a:fld>
            <a:endParaRPr lang="en-US" dirty="0"/>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9.50 Three proteins containing P-loop </a:t>
            </a:r>
            <a:r>
              <a:rPr lang="en-US" sz="1200" b="1" i="0" u="none" strike="noStrike" kern="1200" baseline="0" dirty="0" err="1" smtClean="0">
                <a:solidFill>
                  <a:schemeClr val="tx1"/>
                </a:solidFill>
                <a:latin typeface="+mn-lt"/>
                <a:ea typeface="+mn-ea"/>
                <a:cs typeface="+mn-cs"/>
              </a:rPr>
              <a:t>NTPase</a:t>
            </a:r>
            <a:r>
              <a:rPr lang="en-US" sz="1200" b="1" i="0" u="none" strike="noStrike" kern="1200" baseline="0" dirty="0" smtClean="0">
                <a:solidFill>
                  <a:schemeClr val="tx1"/>
                </a:solidFill>
                <a:latin typeface="+mn-lt"/>
                <a:ea typeface="+mn-ea"/>
                <a:cs typeface="+mn-cs"/>
              </a:rPr>
              <a:t> domains.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conserved domains shown with the inner surfaces of the ribbons in purple and the P-loops in green. [Drawn from 4AKE.pdb; 1TND.pdb; 1BMF.pdb.]</a:t>
            </a:r>
          </a:p>
        </p:txBody>
      </p:sp>
    </p:spTree>
    <p:extLst>
      <p:ext uri="{BB962C8B-B14F-4D97-AF65-F5344CB8AC3E}">
        <p14:creationId xmlns:p14="http://schemas.microsoft.com/office/powerpoint/2010/main" val="238131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C1A784-B907-BD47-8B4D-361C21D67B07}" type="slidenum">
              <a:rPr lang="en-US"/>
              <a:pPr>
                <a:defRPr/>
              </a:pPr>
              <a:t>12</a:t>
            </a:fld>
            <a:endParaRPr lang="en-US" dirty="0"/>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9.4 Kinetics of chymotrypsin catalysis. </a:t>
            </a:r>
            <a:r>
              <a:rPr lang="en-US" sz="1200" b="0" i="0" u="none" strike="noStrike" kern="1200" baseline="0" dirty="0" smtClean="0">
                <a:solidFill>
                  <a:schemeClr val="tx1"/>
                </a:solidFill>
                <a:latin typeface="+mn-lt"/>
                <a:ea typeface="+mn-ea"/>
                <a:cs typeface="+mn-cs"/>
              </a:rPr>
              <a:t>Two phases are evident in the cleaving of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-acetyl-</a:t>
            </a:r>
            <a:r>
              <a:rPr lang="en-US" sz="1200" b="0" i="0" u="none" strike="noStrike" kern="1200" cap="small" baseline="0" dirty="0" smtClean="0">
                <a:solidFill>
                  <a:schemeClr val="tx1"/>
                </a:solidFill>
                <a:latin typeface="+mn-lt"/>
                <a:ea typeface="+mn-ea"/>
                <a:cs typeface="+mn-cs"/>
              </a:rPr>
              <a:t>l</a:t>
            </a:r>
            <a:r>
              <a:rPr lang="en-US" sz="1200" b="0" i="0" u="none" strike="noStrike" kern="1200" baseline="0" dirty="0" smtClean="0">
                <a:solidFill>
                  <a:schemeClr val="tx1"/>
                </a:solidFill>
                <a:latin typeface="+mn-lt"/>
                <a:ea typeface="+mn-ea"/>
                <a:cs typeface="+mn-cs"/>
              </a:rPr>
              <a:t>-phenylalanine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-nitrophenyl ester by chymotrypsin: a rapid burst phase (pre-steady-state) and a steady-state phase.</a:t>
            </a:r>
            <a:endParaRPr lang="en-US" dirty="0" smtClean="0">
              <a:cs typeface="+mn-cs"/>
            </a:endParaRPr>
          </a:p>
        </p:txBody>
      </p:sp>
    </p:spTree>
    <p:extLst>
      <p:ext uri="{BB962C8B-B14F-4D97-AF65-F5344CB8AC3E}">
        <p14:creationId xmlns:p14="http://schemas.microsoft.com/office/powerpoint/2010/main" val="391878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3A1AA8-7773-6B40-BBB3-C87611A79C18}" type="slidenum">
              <a:rPr lang="en-US"/>
              <a:pPr>
                <a:defRPr/>
              </a:pPr>
              <a:t>13</a:t>
            </a:fld>
            <a:endParaRPr lang="en-US" dirty="0"/>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9.5 Covalent catalysis. </a:t>
            </a:r>
            <a:r>
              <a:rPr lang="en-US" sz="1200" b="0" i="0" u="none" strike="noStrike" kern="1200" baseline="0" dirty="0" smtClean="0">
                <a:solidFill>
                  <a:schemeClr val="tx1"/>
                </a:solidFill>
                <a:latin typeface="+mn-lt"/>
                <a:ea typeface="+mn-ea"/>
                <a:cs typeface="+mn-cs"/>
              </a:rPr>
              <a:t>Hydrolysis by chymotrypsin takes place in two phases: (A) acylation to form the acyl-enzyme intermediate followed by (B) </a:t>
            </a:r>
            <a:r>
              <a:rPr lang="en-US" sz="1200" b="0" i="0" u="none" strike="noStrike" kern="1200" baseline="0" dirty="0" err="1" smtClean="0">
                <a:solidFill>
                  <a:schemeClr val="tx1"/>
                </a:solidFill>
                <a:latin typeface="+mn-lt"/>
                <a:ea typeface="+mn-ea"/>
                <a:cs typeface="+mn-cs"/>
              </a:rPr>
              <a:t>deacylation</a:t>
            </a:r>
            <a:r>
              <a:rPr lang="en-US" sz="1200" b="0" i="0" u="none" strike="noStrike" kern="1200" baseline="0" dirty="0" smtClean="0">
                <a:solidFill>
                  <a:schemeClr val="tx1"/>
                </a:solidFill>
                <a:latin typeface="+mn-lt"/>
                <a:ea typeface="+mn-ea"/>
                <a:cs typeface="+mn-cs"/>
              </a:rPr>
              <a:t> to regenerate the free enzyme.</a:t>
            </a:r>
            <a:endParaRPr lang="en-US" dirty="0" smtClean="0">
              <a:cs typeface="+mn-cs"/>
            </a:endParaRPr>
          </a:p>
        </p:txBody>
      </p:sp>
    </p:spTree>
    <p:extLst>
      <p:ext uri="{BB962C8B-B14F-4D97-AF65-F5344CB8AC3E}">
        <p14:creationId xmlns:p14="http://schemas.microsoft.com/office/powerpoint/2010/main" val="82601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5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76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721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09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57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23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778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13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892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8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4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149833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9</a:t>
            </a:r>
            <a:endParaRPr lang="en-US" altLang="en-US" sz="3600" b="1" dirty="0" smtClean="0">
              <a:solidFill>
                <a:srgbClr val="843C0C"/>
              </a:solidFill>
            </a:endParaRPr>
          </a:p>
          <a:p>
            <a:pPr defTabSz="914400">
              <a:buFontTx/>
              <a:buNone/>
            </a:pPr>
            <a:r>
              <a:rPr lang="en-US" altLang="en-US" sz="2800" b="1" dirty="0" smtClean="0">
                <a:solidFill>
                  <a:srgbClr val="843C0C"/>
                </a:solidFill>
              </a:rPr>
              <a:t>Catalytic Strategies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36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Chymotrypsin </a:t>
            </a:r>
            <a:r>
              <a:rPr lang="en-US" sz="3200" dirty="0" smtClean="0">
                <a:solidFill>
                  <a:srgbClr val="843C0C"/>
                </a:solidFill>
                <a:latin typeface="Arial" pitchFamily="34" charset="0"/>
                <a:cs typeface="Arial" pitchFamily="34" charset="0"/>
              </a:rPr>
              <a:t>Action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roceeds </a:t>
            </a:r>
            <a:r>
              <a:rPr lang="en-US" sz="3200" dirty="0">
                <a:solidFill>
                  <a:srgbClr val="843C0C"/>
                </a:solidFill>
                <a:latin typeface="Arial" pitchFamily="34" charset="0"/>
                <a:cs typeface="Arial" pitchFamily="34" charset="0"/>
              </a:rPr>
              <a:t>in </a:t>
            </a:r>
            <a:r>
              <a:rPr lang="en-US" sz="3200" dirty="0" smtClean="0">
                <a:solidFill>
                  <a:srgbClr val="843C0C"/>
                </a:solidFill>
                <a:latin typeface="Arial" pitchFamily="34" charset="0"/>
                <a:cs typeface="Arial" pitchFamily="34" charset="0"/>
              </a:rPr>
              <a:t>Two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teps </a:t>
            </a:r>
            <a:r>
              <a:rPr lang="en-US" sz="3200" dirty="0">
                <a:solidFill>
                  <a:srgbClr val="843C0C"/>
                </a:solidFill>
                <a:latin typeface="Arial" pitchFamily="34" charset="0"/>
                <a:cs typeface="Arial" pitchFamily="34" charset="0"/>
              </a:rPr>
              <a:t>L</a:t>
            </a:r>
            <a:r>
              <a:rPr lang="en-US" sz="3200" dirty="0" smtClean="0">
                <a:solidFill>
                  <a:srgbClr val="843C0C"/>
                </a:solidFill>
                <a:latin typeface="Arial" pitchFamily="34" charset="0"/>
                <a:cs typeface="Arial" pitchFamily="34" charset="0"/>
              </a:rPr>
              <a:t>inked </a:t>
            </a:r>
            <a:r>
              <a:rPr lang="en-US" sz="3200" dirty="0">
                <a:solidFill>
                  <a:srgbClr val="843C0C"/>
                </a:solidFill>
                <a:latin typeface="Arial" pitchFamily="34" charset="0"/>
                <a:cs typeface="Arial" pitchFamily="34" charset="0"/>
              </a:rPr>
              <a:t>by a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ovalently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ound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ntermediate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12895"/>
          </a:xfrm>
        </p:spPr>
        <p:txBody>
          <a:bodyPr>
            <a:normAutofit/>
          </a:bodyPr>
          <a:lstStyle/>
          <a:p>
            <a:pPr>
              <a:spcBef>
                <a:spcPts val="600"/>
              </a:spcBef>
              <a:spcAft>
                <a:spcPts val="600"/>
              </a:spcAft>
            </a:pPr>
            <a:r>
              <a:rPr lang="en-US" dirty="0">
                <a:latin typeface="Arial" pitchFamily="34" charset="0"/>
                <a:cs typeface="Arial" pitchFamily="34" charset="0"/>
              </a:rPr>
              <a:t>Chromogenic substrates generate colored products, facilitating enzymatic </a:t>
            </a:r>
            <a:r>
              <a:rPr lang="en-US" dirty="0" smtClean="0">
                <a:latin typeface="Arial" pitchFamily="34" charset="0"/>
                <a:cs typeface="Arial" pitchFamily="34" charset="0"/>
              </a:rPr>
              <a:t>studies.</a:t>
            </a:r>
            <a:endParaRPr lang="en-US" dirty="0">
              <a:latin typeface="Arial" pitchFamily="34" charset="0"/>
              <a:cs typeface="Arial" pitchFamily="34" charset="0"/>
            </a:endParaRPr>
          </a:p>
          <a:p>
            <a:pPr>
              <a:spcBef>
                <a:spcPts val="600"/>
              </a:spcBef>
              <a:spcAft>
                <a:spcPts val="600"/>
              </a:spcAft>
            </a:pPr>
            <a:r>
              <a:rPr lang="en-US" i="1" dirty="0">
                <a:latin typeface="Arial" pitchFamily="34" charset="0"/>
                <a:cs typeface="Arial" pitchFamily="34" charset="0"/>
              </a:rPr>
              <a:t>N</a:t>
            </a:r>
            <a:r>
              <a:rPr lang="en-US" dirty="0">
                <a:latin typeface="Arial" pitchFamily="34" charset="0"/>
                <a:cs typeface="Arial" pitchFamily="34" charset="0"/>
              </a:rPr>
              <a:t>-Acetyl-</a:t>
            </a:r>
            <a:r>
              <a:rPr lang="en-US" cap="small" dirty="0">
                <a:latin typeface="Arial" pitchFamily="34" charset="0"/>
                <a:cs typeface="Arial" pitchFamily="34" charset="0"/>
              </a:rPr>
              <a:t>L</a:t>
            </a:r>
            <a:r>
              <a:rPr lang="en-US" dirty="0">
                <a:latin typeface="Arial" pitchFamily="34" charset="0"/>
                <a:cs typeface="Arial" pitchFamily="34" charset="0"/>
              </a:rPr>
              <a:t>-phenylalanine-</a:t>
            </a:r>
            <a:r>
              <a:rPr lang="en-US" i="1" dirty="0">
                <a:latin typeface="Arial" pitchFamily="34" charset="0"/>
                <a:cs typeface="Arial" pitchFamily="34" charset="0"/>
              </a:rPr>
              <a:t>p</a:t>
            </a:r>
            <a:r>
              <a:rPr lang="en-US" dirty="0">
                <a:latin typeface="Arial" pitchFamily="34" charset="0"/>
                <a:cs typeface="Arial" pitchFamily="34" charset="0"/>
              </a:rPr>
              <a:t>-nitrophenyl ester is a chromogenic substrate for </a:t>
            </a:r>
            <a:r>
              <a:rPr lang="en-US" dirty="0" smtClean="0">
                <a:latin typeface="Arial" pitchFamily="34" charset="0"/>
                <a:cs typeface="Arial" pitchFamily="34" charset="0"/>
              </a:rPr>
              <a:t>chymotrypsin.</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Studies with the chromogenic substrate revealed that catalysis by chymotrypsin occurs in two stages: a rapid step (pre-steady state) and a slower step (steady state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The steps in catalysis are explained by the rapid formation of an acyl-enzyme intermediate and a slower </a:t>
            </a:r>
            <a:r>
              <a:rPr lang="en-US" dirty="0" smtClean="0">
                <a:latin typeface="Arial" pitchFamily="34" charset="0"/>
                <a:cs typeface="Arial" pitchFamily="34" charset="0"/>
              </a:rPr>
              <a:t>release </a:t>
            </a:r>
            <a:r>
              <a:rPr lang="en-US" dirty="0">
                <a:latin typeface="Arial" pitchFamily="34" charset="0"/>
                <a:cs typeface="Arial" pitchFamily="34" charset="0"/>
              </a:rPr>
              <a:t>of the acyl component to </a:t>
            </a:r>
            <a:r>
              <a:rPr lang="en-US" dirty="0" smtClean="0">
                <a:latin typeface="Arial" pitchFamily="34" charset="0"/>
                <a:cs typeface="Arial" pitchFamily="34" charset="0"/>
              </a:rPr>
              <a:t>regenerate the </a:t>
            </a:r>
            <a:r>
              <a:rPr lang="en-US" dirty="0">
                <a:latin typeface="Arial" pitchFamily="34" charset="0"/>
                <a:cs typeface="Arial" pitchFamily="34" charset="0"/>
              </a:rPr>
              <a:t>free </a:t>
            </a:r>
            <a:r>
              <a:rPr lang="en-US" dirty="0" smtClean="0">
                <a:latin typeface="Arial" pitchFamily="34" charset="0"/>
                <a:cs typeface="Arial" pitchFamily="34" charset="0"/>
              </a:rPr>
              <a:t>enzyme.</a:t>
            </a:r>
            <a:endParaRPr lang="en-US" dirty="0">
              <a:latin typeface="Arial" pitchFamily="34" charset="0"/>
              <a:cs typeface="Arial" pitchFamily="34" charset="0"/>
            </a:endParaRPr>
          </a:p>
        </p:txBody>
      </p:sp>
    </p:spTree>
    <p:extLst>
      <p:ext uri="{BB962C8B-B14F-4D97-AF65-F5344CB8AC3E}">
        <p14:creationId xmlns:p14="http://schemas.microsoft.com/office/powerpoint/2010/main" val="298939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Chromogenic </a:t>
            </a:r>
            <a:r>
              <a:rPr lang="en-US" dirty="0" smtClean="0">
                <a:solidFill>
                  <a:srgbClr val="843C0C"/>
                </a:solidFill>
                <a:latin typeface="Arial" pitchFamily="34" charset="0"/>
                <a:cs typeface="Arial" pitchFamily="34" charset="0"/>
              </a:rPr>
              <a:t>Substrate</a:t>
            </a:r>
            <a:endParaRPr lang="en-US" dirty="0">
              <a:solidFill>
                <a:srgbClr val="843C0C"/>
              </a:solidFill>
              <a:latin typeface="Arial" pitchFamily="34" charset="0"/>
              <a:cs typeface="Arial" pitchFamily="34" charset="0"/>
            </a:endParaRPr>
          </a:p>
        </p:txBody>
      </p:sp>
      <p:pic>
        <p:nvPicPr>
          <p:cNvPr id="9" name="Picture 2" descr="A chemical equation shows the cleavage of N-Acetyl-L-phenylalanine p-nitro phenyl ester by chymotrypsin.&#10;N-Acetyl-L-phenylalanine p-nitrophenyl ester undergoes reversible reaction with water to yield p-Nitrophenolate and two other products. N-Acetyl-L-phenylalanine p-nitro phenyl ester consists of a phenylalanine residue with a carbon atom bonded to its N-terminus, which is bonded to carbon that is double bonded to oxygen and single bonded to a methyl group. A six-membered ring is bonded to the oxygen of the carboxyl group of phenylalanine. The ring also has single bonded nitrogen, which is attached to two oxygen atoms via delocalized double bonds. On reaction with water, the bond between the carbon in the carboxyl group of the phenylalanine residue and the six-membered ring is broken. An oxygen from the water molecule bonds to the carbon atom in the carboxyl group of phenylalanine, so the carbon atom is bonded to two oxygen atoms via a delocalized double bond. Two hydrogen atoms from the water are released. The part of the compound that was bonded to the carboxyl group of phenylalanine is p-nitrophenolate, and it consists of a negatively charged oxygen atom bonded to one vertex of a six-membered ring, and a nitrogen atom bonded to the opposite vertex. The nitrogen atom is bonded to two oxygen atoms, via delocalized double bonds. Arrows indicate equilibrium between the two sides of the reaction, favoring the state in which the bond is cleav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13515"/>
            <a:ext cx="8112552" cy="22387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93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Kinetics of </a:t>
            </a:r>
            <a:r>
              <a:rPr lang="en-US" dirty="0" smtClean="0">
                <a:solidFill>
                  <a:srgbClr val="843C0C"/>
                </a:solidFill>
                <a:latin typeface="Arial" pitchFamily="34" charset="0"/>
                <a:cs typeface="Arial" pitchFamily="34" charset="0"/>
              </a:rPr>
              <a:t>Chymotrypsin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atalysis</a:t>
            </a:r>
            <a:endParaRPr lang="en-US" dirty="0">
              <a:solidFill>
                <a:srgbClr val="843C0C"/>
              </a:solidFill>
              <a:latin typeface="Arial" pitchFamily="34" charset="0"/>
              <a:cs typeface="Arial" pitchFamily="34" charset="0"/>
            </a:endParaRPr>
          </a:p>
        </p:txBody>
      </p:sp>
      <p:pic>
        <p:nvPicPr>
          <p:cNvPr id="9" name="Picture 2" descr="A line graph shows the two phases of chymotrypsin catalysis.&#10;The x axis is labeled milliseconds after mixing and the y axis is labeled absorbance (p-nitro phenol released). Both axes have an increasing scale from the origin. A curve representing the cleavage of N-acetyl-l-phenylalanine p-nitrophenyl ester by chymotrypsin is shown. The first part of the curve represents the burst phase. It has a greater positive slope indicating, rapid increase in absorbance during the initial time period after mixing. The slope becomes less steep after a point, indicating that absorbance doesn’t increase much after a certain time period. This is labeled as the steady-state ph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2323119"/>
            <a:ext cx="5914455" cy="35048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Covalent </a:t>
            </a:r>
            <a:r>
              <a:rPr lang="en-US" dirty="0" smtClean="0">
                <a:solidFill>
                  <a:srgbClr val="843C0C"/>
                </a:solidFill>
                <a:latin typeface="Arial" pitchFamily="34" charset="0"/>
                <a:cs typeface="Arial" pitchFamily="34" charset="0"/>
              </a:rPr>
              <a:t>Catalysis</a:t>
            </a:r>
            <a:endParaRPr lang="en-US" dirty="0">
              <a:solidFill>
                <a:srgbClr val="843C0C"/>
              </a:solidFill>
              <a:latin typeface="Arial" pitchFamily="34" charset="0"/>
              <a:cs typeface="Arial" pitchFamily="34" charset="0"/>
            </a:endParaRPr>
          </a:p>
        </p:txBody>
      </p:sp>
      <p:pic>
        <p:nvPicPr>
          <p:cNvPr id="9" name="Picture 2" descr="Two chemical equations show the phases of hydrolysis by chymotrypsin.&#10;An enzyme undergoes acylation with an acyl group compound, which results in cleaving the hydrogen atom of the hydroxyl group of the enzyme and the X molecule from the acyl group in the first step. Prior to this reaction, the structure of the enzyme is represented by a concave arc which is single bonded to a hydroxyl group. The structure of the acyl group shows a carbon atom single bonded to X, single bonded to R and double bonded to an oxygen atom. The acyl group attaches itself to the oxygen atom of the enzyme, thus forming the acyl enzyme in the following step. The next phase of the reaction is deacylation, which requires a water molecule. The acyl group is removed from the enzyme and replaced by a hydroxyl group. The structure of the other final product shows a carbon atom single bonded to R, single bonded to a hydroxyl group, and double bonded to an oxygen atom. The structure of the ester is given as shows X and H double bonded to R O H. The structure of the amide is given as R bonded to a nitrogen that is bonded to two hydro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194690"/>
            <a:ext cx="8113106" cy="25224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erine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Part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riad </a:t>
            </a:r>
            <a:r>
              <a:rPr lang="en-US" dirty="0">
                <a:solidFill>
                  <a:srgbClr val="843C0C"/>
                </a:solidFill>
                <a:latin typeface="Arial" pitchFamily="34" charset="0"/>
                <a:cs typeface="Arial" pitchFamily="34" charset="0"/>
              </a:rPr>
              <a:t>that also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ncludes Histidine </a:t>
            </a:r>
            <a:r>
              <a:rPr lang="en-US" dirty="0">
                <a:solidFill>
                  <a:srgbClr val="843C0C"/>
                </a:solidFill>
                <a:latin typeface="Arial" pitchFamily="34" charset="0"/>
                <a:cs typeface="Arial" pitchFamily="34" charset="0"/>
              </a:rPr>
              <a:t>and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spartate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Histidine </a:t>
            </a:r>
            <a:r>
              <a:rPr lang="en-US" dirty="0" smtClean="0">
                <a:latin typeface="Arial" pitchFamily="34" charset="0"/>
                <a:cs typeface="Arial" pitchFamily="34" charset="0"/>
              </a:rPr>
              <a:t>acts as a base catalyst, removing </a:t>
            </a:r>
            <a:r>
              <a:rPr lang="en-US" dirty="0">
                <a:latin typeface="Arial" pitchFamily="34" charset="0"/>
                <a:cs typeface="Arial" pitchFamily="34" charset="0"/>
              </a:rPr>
              <a:t>a proton from serine </a:t>
            </a:r>
            <a:r>
              <a:rPr lang="en-US" dirty="0" smtClean="0">
                <a:latin typeface="Arial" pitchFamily="34" charset="0"/>
                <a:cs typeface="Arial" pitchFamily="34" charset="0"/>
              </a:rPr>
              <a:t>195</a:t>
            </a:r>
            <a:r>
              <a:rPr lang="en-US" dirty="0">
                <a:latin typeface="Arial" pitchFamily="34" charset="0"/>
                <a:cs typeface="Arial" pitchFamily="34" charset="0"/>
              </a:rPr>
              <a:t> </a:t>
            </a:r>
            <a:r>
              <a:rPr lang="en-US" dirty="0" smtClean="0">
                <a:latin typeface="Arial" pitchFamily="34" charset="0"/>
                <a:cs typeface="Arial" pitchFamily="34" charset="0"/>
              </a:rPr>
              <a:t>and generating </a:t>
            </a:r>
            <a:r>
              <a:rPr lang="en-US" dirty="0">
                <a:latin typeface="Arial" pitchFamily="34" charset="0"/>
                <a:cs typeface="Arial" pitchFamily="34" charset="0"/>
              </a:rPr>
              <a:t>a highly reactive </a:t>
            </a:r>
            <a:r>
              <a:rPr lang="en-US" dirty="0" err="1">
                <a:latin typeface="Arial" pitchFamily="34" charset="0"/>
                <a:cs typeface="Arial" pitchFamily="34" charset="0"/>
              </a:rPr>
              <a:t>alkoxide</a:t>
            </a:r>
            <a:r>
              <a:rPr lang="en-US" dirty="0">
                <a:latin typeface="Arial" pitchFamily="34" charset="0"/>
                <a:cs typeface="Arial" pitchFamily="34" charset="0"/>
              </a:rPr>
              <a:t> </a:t>
            </a:r>
            <a:r>
              <a:rPr lang="en-US" dirty="0" smtClean="0">
                <a:latin typeface="Arial" pitchFamily="34" charset="0"/>
                <a:cs typeface="Arial" pitchFamily="34" charset="0"/>
              </a:rPr>
              <a:t>ion.</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a:t>
            </a:r>
            <a:r>
              <a:rPr lang="en-US" dirty="0" err="1">
                <a:latin typeface="Arial" pitchFamily="34" charset="0"/>
                <a:cs typeface="Arial" pitchFamily="34" charset="0"/>
              </a:rPr>
              <a:t>alkoxide</a:t>
            </a:r>
            <a:r>
              <a:rPr lang="en-US" dirty="0">
                <a:latin typeface="Arial" pitchFamily="34" charset="0"/>
                <a:cs typeface="Arial" pitchFamily="34" charset="0"/>
              </a:rPr>
              <a:t> ion attacks the peptide bond of the </a:t>
            </a:r>
            <a:r>
              <a:rPr lang="en-US" dirty="0" smtClean="0">
                <a:latin typeface="Arial" pitchFamily="34" charset="0"/>
                <a:cs typeface="Arial" pitchFamily="34" charset="0"/>
              </a:rPr>
              <a:t>substrate.</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Aspartate orients the histidine and renders it a better proton </a:t>
            </a:r>
            <a:r>
              <a:rPr lang="en-US" dirty="0" smtClean="0">
                <a:latin typeface="Arial" pitchFamily="34" charset="0"/>
                <a:cs typeface="Arial" pitchFamily="34" charset="0"/>
              </a:rPr>
              <a:t>acceptor.</a:t>
            </a:r>
            <a:endParaRPr lang="en-US" dirty="0">
              <a:latin typeface="Arial" pitchFamily="34" charset="0"/>
              <a:cs typeface="Arial" pitchFamily="34" charset="0"/>
            </a:endParaRPr>
          </a:p>
        </p:txBody>
      </p:sp>
    </p:spTree>
    <p:extLst>
      <p:ext uri="{BB962C8B-B14F-4D97-AF65-F5344CB8AC3E}">
        <p14:creationId xmlns:p14="http://schemas.microsoft.com/office/powerpoint/2010/main" val="1838611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Location of the </a:t>
            </a:r>
            <a:r>
              <a:rPr lang="en-US" dirty="0" smtClean="0">
                <a:solidFill>
                  <a:srgbClr val="843C0C"/>
                </a:solidFill>
                <a:latin typeface="Arial" pitchFamily="34" charset="0"/>
                <a:cs typeface="Arial" pitchFamily="34" charset="0"/>
              </a:rPr>
              <a:t>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A ribbon diagram of chymotrypsin.&#10;Chymotrypsin contains three polypeptide chains. One chain has beta strands and alpha helices, another chain has just beta strands, and the third chain is short without beta strands or alpha helices. Several side chains are represented by ball-and-stick models in the upper part of the structure, between the chains with the alpha helices and beta sheets. One of the side chains is labeled as Serine 195. Disulfide bonds between parts of the strands are also represented using ball-and-stick mode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762923"/>
            <a:ext cx="4928209" cy="46331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38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atalytic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riad</a:t>
            </a:r>
            <a:endParaRPr lang="en-US" dirty="0">
              <a:solidFill>
                <a:srgbClr val="843C0C"/>
              </a:solidFill>
              <a:latin typeface="Arial" pitchFamily="34" charset="0"/>
              <a:cs typeface="Arial" pitchFamily="34" charset="0"/>
            </a:endParaRPr>
          </a:p>
        </p:txBody>
      </p:sp>
      <p:pic>
        <p:nvPicPr>
          <p:cNvPr id="9" name="Picture 2" descr="An equation shows the conversion of serine 195 to a nucleophile.&#10;Chymotrypsin is represented by an arc, with its concave side facing upwards. Three side chains from residues are attached to the concave arc. From left to right, these are aspartate at position 102, histidine at position 57 in the center, and serine at position 195.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 Serine is converted into a potent nucleophile when its hydrogen atom is dissociated, forming a bond with the nitrogen atom in histidine. This causes the five-membered ring in histidine to become positively charged, and the oxygen atom of serine to become negatively charged. The oxygen atom of serine 195 is converted to an alkoxide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467574"/>
            <a:ext cx="8112552" cy="19228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38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Peptide </a:t>
            </a:r>
            <a:r>
              <a:rPr lang="en-US" dirty="0" smtClean="0">
                <a:solidFill>
                  <a:srgbClr val="843C0C"/>
                </a:solidFill>
                <a:latin typeface="Arial" pitchFamily="34" charset="0"/>
                <a:cs typeface="Arial" pitchFamily="34" charset="0"/>
              </a:rPr>
              <a:t>Hydrolysis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A multistage equation shows the eight steps of peptide hydrolysis by chymotrypsin.&#10;Chymotrypsin is represented by an arc, with its concave side facing upwards. Three side chains from 3 residues are attached to the concave arc.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10;Step 1: A substrate binds to the enzyme. The substrate has a peptide bond between two amino acids, labelled R1 and R2. &#10;Step 2: This step involves the nucleophilic attack of serine on the peptide carbonyl group. The hydrogen atom on the hydroxyl group of serine bonds to the nitrogen atom in histidine. The oxygen atom in the hydroxyl group of serine bonds to the carbon atom in the peptide bond, converting the double bond to single bond and acquiring a negative charge. This oxygen atom is labeled as the oxyanion hole. The resultant compound is labeled as a tetrahedral intermediate.&#10;Step 3:  The peptide bond breaks, so R2 is bonded to the five-membered ring in the histidine residue. The hydrogen atom is bonded to the nitrogen in the amino group of R2 and is also bonded to the nitrogen atom of histidine. R1 is bonded to the oxygen in the serine residue via a carbon atom in the carboxyl group which is also double bonded to another oxygen atom. The resultant compound is labeled as the acyl-enzyme.&#10;Step 4: The amine component is released along with R2.&#10;Step 5 and Step 6: Water binding takes place, followed by the nucleophilic attack of water on the acyl-enzyme intermediate, to form a tetrahedral intermediate. A hydroxyl group from a water molecule bonds to the carbon in serine. The double bond between the oxygen and the carbon in serine becomes a single bond, and the oxygen becomes negatively charged, forming an anion hole. A hydrogen atom from water bonds with the nitrogen in the vertex of histidine, giving the histidine side chain a net positive charge. &#10;Step 7: This step involves the collapse of the tetrahedral intermediate. The bond between the oxygen in serine and the carbon in R1 is broken, and the carbon in R1 once again forms a double bond with the oxygen atom. The hydrogen atom bound to the nitrogen in histidine bonds to the oxygen in serine to form a hydroxyl group. The hydrogen bonds with nitrogen in histidine.&#10;Step 8: This step involves the release of the carboxylic acid component with R1 and the additional hydroxyl group from the water molecule is bonded to its carbon atom. The enzyme thus returns to its initial state, and the cycle continues from step 1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482971"/>
            <a:ext cx="7375047" cy="50073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52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43C0C"/>
                </a:solidFill>
                <a:latin typeface="Arial" pitchFamily="34" charset="0"/>
                <a:cs typeface="Arial" pitchFamily="34" charset="0"/>
              </a:rPr>
              <a:t>Stabilization of the </a:t>
            </a:r>
            <a:r>
              <a:rPr lang="en-US" dirty="0" smtClean="0">
                <a:solidFill>
                  <a:srgbClr val="843C0C"/>
                </a:solidFill>
                <a:latin typeface="Arial" pitchFamily="34" charset="0"/>
                <a:cs typeface="Arial" pitchFamily="34" charset="0"/>
              </a:rPr>
              <a:t>Transition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030704"/>
          </a:xfrm>
        </p:spPr>
        <p:txBody>
          <a:bodyPr>
            <a:normAutofit/>
          </a:bodyPr>
          <a:lstStyle/>
          <a:p>
            <a:r>
              <a:rPr lang="en-US" dirty="0">
                <a:latin typeface="Arial" pitchFamily="34" charset="0"/>
                <a:cs typeface="Arial" pitchFamily="34" charset="0"/>
              </a:rPr>
              <a:t>The oxyanion hole, a region of the active site, stabilizes the tetrahedral reaction </a:t>
            </a:r>
            <a:r>
              <a:rPr lang="en-US" dirty="0" smtClean="0">
                <a:latin typeface="Arial" pitchFamily="34" charset="0"/>
                <a:cs typeface="Arial" pitchFamily="34" charset="0"/>
              </a:rPr>
              <a:t>intermediate.</a:t>
            </a:r>
            <a:endParaRPr lang="en-US" dirty="0">
              <a:latin typeface="Arial" pitchFamily="34" charset="0"/>
              <a:cs typeface="Arial" pitchFamily="34" charset="0"/>
            </a:endParaRPr>
          </a:p>
        </p:txBody>
      </p:sp>
      <p:pic>
        <p:nvPicPr>
          <p:cNvPr id="9" name="Picture 2" descr="A ball-and-stick model of an oxyanion hole.&#10;Glycine 193 and serine 195 are shown in ball-and-stick form. There is a negatively charged oxygen atom on the serine 195 residue. The negative charge is represented by an arc-shaped cloud around the oxygen atom.  A glycine 193 residue is shown within the cloud. The negatively charged oxygen atom forms hydrogen bonds with two hydrogen atoms in the glycine 193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2766945"/>
            <a:ext cx="5914455" cy="37401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0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Specificity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ocket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Autofit/>
          </a:bodyPr>
          <a:lstStyle/>
          <a:p>
            <a:r>
              <a:rPr lang="en-US" dirty="0">
                <a:latin typeface="Arial" pitchFamily="34" charset="0"/>
                <a:cs typeface="Arial" pitchFamily="34" charset="0"/>
              </a:rPr>
              <a:t>The specificity of chymotrypsin is accounted for by the S</a:t>
            </a:r>
            <a:r>
              <a:rPr lang="en-US" baseline="-25000" dirty="0">
                <a:latin typeface="Arial" pitchFamily="34" charset="0"/>
                <a:cs typeface="Arial" pitchFamily="34" charset="0"/>
              </a:rPr>
              <a:t>1 </a:t>
            </a:r>
            <a:r>
              <a:rPr lang="en-US" dirty="0">
                <a:latin typeface="Arial" pitchFamily="34" charset="0"/>
                <a:cs typeface="Arial" pitchFamily="34" charset="0"/>
              </a:rPr>
              <a:t>pocket, a hydrophobic pocket that binds a hydrophobic residue on the substrate and positions the adjacent peptide bond for </a:t>
            </a:r>
            <a:r>
              <a:rPr lang="en-US" dirty="0" smtClean="0">
                <a:latin typeface="Arial" pitchFamily="34" charset="0"/>
                <a:cs typeface="Arial" pitchFamily="34" charset="0"/>
              </a:rPr>
              <a:t>cleavage.</a:t>
            </a:r>
            <a:endParaRPr lang="en-US" dirty="0">
              <a:latin typeface="Arial" pitchFamily="34" charset="0"/>
              <a:cs typeface="Arial" pitchFamily="34" charset="0"/>
            </a:endParaRPr>
          </a:p>
          <a:p>
            <a:r>
              <a:rPr lang="en-US" dirty="0">
                <a:latin typeface="Arial" pitchFamily="34" charset="0"/>
                <a:cs typeface="Arial" pitchFamily="34" charset="0"/>
              </a:rPr>
              <a:t>Some proteases have more complex specificity patterns. Residues on the amino-terminal side of the bond to be cleaved are labeled P</a:t>
            </a:r>
            <a:r>
              <a:rPr lang="en-US" baseline="-25000" dirty="0">
                <a:latin typeface="Arial" pitchFamily="34" charset="0"/>
                <a:cs typeface="Arial" pitchFamily="34" charset="0"/>
              </a:rPr>
              <a:t>1</a:t>
            </a:r>
            <a:r>
              <a:rPr lang="en-US" dirty="0">
                <a:latin typeface="Arial" pitchFamily="34" charset="0"/>
                <a:cs typeface="Arial" pitchFamily="34" charset="0"/>
              </a:rPr>
              <a:t>, P</a:t>
            </a:r>
            <a:r>
              <a:rPr lang="en-US" baseline="-25000" dirty="0">
                <a:latin typeface="Arial" pitchFamily="34" charset="0"/>
                <a:cs typeface="Arial" pitchFamily="34" charset="0"/>
              </a:rPr>
              <a:t>2</a:t>
            </a:r>
            <a:r>
              <a:rPr lang="en-US" dirty="0">
                <a:latin typeface="Arial" pitchFamily="34" charset="0"/>
                <a:cs typeface="Arial" pitchFamily="34" charset="0"/>
              </a:rPr>
              <a:t>, </a:t>
            </a:r>
            <a:r>
              <a:rPr lang="en-US" dirty="0" smtClean="0">
                <a:latin typeface="Arial" pitchFamily="34" charset="0"/>
                <a:cs typeface="Arial" pitchFamily="34" charset="0"/>
              </a:rPr>
              <a:t>P</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and </a:t>
            </a:r>
            <a:r>
              <a:rPr lang="en-US" dirty="0">
                <a:latin typeface="Arial" pitchFamily="34" charset="0"/>
                <a:cs typeface="Arial" pitchFamily="34" charset="0"/>
              </a:rPr>
              <a:t>so forth, while those on the carboxyl side are labeled P</a:t>
            </a:r>
            <a:r>
              <a:rPr lang="en-US" baseline="-25000" dirty="0">
                <a:latin typeface="Arial" pitchFamily="34" charset="0"/>
                <a:cs typeface="Arial" pitchFamily="34" charset="0"/>
              </a:rPr>
              <a:t>1</a:t>
            </a:r>
            <a:r>
              <a:rPr lang="en-US" dirty="0" smtClean="0">
                <a:latin typeface="Arial" pitchFamily="34" charset="0"/>
                <a:cs typeface="Arial" pitchFamily="34" charset="0"/>
                <a:sym typeface="Symbol" charset="0"/>
              </a:rPr>
              <a:t></a:t>
            </a:r>
            <a:r>
              <a:rPr lang="en-US" dirty="0" smtClean="0">
                <a:latin typeface="Arial" pitchFamily="34" charset="0"/>
                <a:cs typeface="Arial" pitchFamily="34" charset="0"/>
              </a:rPr>
              <a:t>, </a:t>
            </a:r>
            <a:r>
              <a:rPr lang="en-US" dirty="0">
                <a:latin typeface="Arial" pitchFamily="34" charset="0"/>
                <a:cs typeface="Arial" pitchFamily="34" charset="0"/>
              </a:rPr>
              <a:t>P</a:t>
            </a:r>
            <a:r>
              <a:rPr lang="en-US" baseline="-25000" dirty="0">
                <a:latin typeface="Arial" pitchFamily="34" charset="0"/>
                <a:cs typeface="Arial" pitchFamily="34" charset="0"/>
              </a:rPr>
              <a:t>2</a:t>
            </a:r>
            <a:r>
              <a:rPr lang="en-US" dirty="0" smtClean="0">
                <a:latin typeface="Arial" pitchFamily="34" charset="0"/>
                <a:cs typeface="Arial" pitchFamily="34" charset="0"/>
                <a:sym typeface="Symbol" charset="0"/>
              </a:rPr>
              <a:t></a:t>
            </a:r>
            <a:r>
              <a:rPr lang="en-US" dirty="0" smtClean="0">
                <a:latin typeface="Arial" pitchFamily="34" charset="0"/>
                <a:cs typeface="Arial" pitchFamily="34" charset="0"/>
              </a:rPr>
              <a:t>, and </a:t>
            </a:r>
            <a:r>
              <a:rPr lang="en-US" dirty="0">
                <a:latin typeface="Arial" pitchFamily="34" charset="0"/>
                <a:cs typeface="Arial" pitchFamily="34" charset="0"/>
              </a:rPr>
              <a:t>so </a:t>
            </a:r>
            <a:r>
              <a:rPr lang="en-US" dirty="0" smtClean="0">
                <a:latin typeface="Arial" pitchFamily="34" charset="0"/>
                <a:cs typeface="Arial" pitchFamily="34" charset="0"/>
              </a:rPr>
              <a:t>forth.</a:t>
            </a:r>
            <a:endParaRPr lang="en-US" dirty="0">
              <a:latin typeface="Arial" pitchFamily="34" charset="0"/>
              <a:cs typeface="Arial" pitchFamily="34" charset="0"/>
            </a:endParaRPr>
          </a:p>
          <a:p>
            <a:r>
              <a:rPr lang="en-US" dirty="0">
                <a:latin typeface="Arial" pitchFamily="34" charset="0"/>
                <a:cs typeface="Arial" pitchFamily="34" charset="0"/>
              </a:rPr>
              <a:t>The corresponding sites on the enzyme are referred to as S</a:t>
            </a:r>
            <a:r>
              <a:rPr lang="en-US" baseline="-25000" dirty="0">
                <a:latin typeface="Arial" pitchFamily="34" charset="0"/>
                <a:cs typeface="Arial" pitchFamily="34" charset="0"/>
              </a:rPr>
              <a:t>1</a:t>
            </a:r>
            <a:r>
              <a:rPr lang="en-US" dirty="0">
                <a:latin typeface="Arial" pitchFamily="34" charset="0"/>
                <a:cs typeface="Arial" pitchFamily="34" charset="0"/>
              </a:rPr>
              <a:t>, S</a:t>
            </a:r>
            <a:r>
              <a:rPr lang="en-US" baseline="-25000" dirty="0">
                <a:latin typeface="Arial" pitchFamily="34" charset="0"/>
                <a:cs typeface="Arial" pitchFamily="34" charset="0"/>
              </a:rPr>
              <a:t>2</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a:latin typeface="Arial" pitchFamily="34" charset="0"/>
                <a:cs typeface="Arial" pitchFamily="34" charset="0"/>
              </a:rPr>
              <a:t>S</a:t>
            </a:r>
            <a:r>
              <a:rPr lang="en-US" baseline="-25000" dirty="0">
                <a:latin typeface="Arial" pitchFamily="34" charset="0"/>
                <a:cs typeface="Arial" pitchFamily="34" charset="0"/>
              </a:rPr>
              <a:t>1</a:t>
            </a:r>
            <a:r>
              <a:rPr lang="en-US" dirty="0">
                <a:latin typeface="Arial" pitchFamily="34" charset="0"/>
                <a:cs typeface="Arial" pitchFamily="34" charset="0"/>
                <a:sym typeface="Symbol" charset="0"/>
              </a:rPr>
              <a:t></a:t>
            </a:r>
            <a:r>
              <a:rPr lang="en-US" dirty="0">
                <a:latin typeface="Arial" pitchFamily="34" charset="0"/>
                <a:cs typeface="Arial" pitchFamily="34" charset="0"/>
              </a:rPr>
              <a:t>, </a:t>
            </a:r>
            <a:r>
              <a:rPr lang="en-US" dirty="0" smtClean="0">
                <a:latin typeface="Arial" pitchFamily="34" charset="0"/>
                <a:cs typeface="Arial" pitchFamily="34" charset="0"/>
              </a:rPr>
              <a:t>S</a:t>
            </a:r>
            <a:r>
              <a:rPr lang="en-US" baseline="-25000" dirty="0" smtClean="0">
                <a:latin typeface="Arial" pitchFamily="34" charset="0"/>
                <a:cs typeface="Arial" pitchFamily="34" charset="0"/>
              </a:rPr>
              <a:t>2</a:t>
            </a:r>
            <a:r>
              <a:rPr lang="en-US" dirty="0">
                <a:latin typeface="Arial" pitchFamily="34" charset="0"/>
                <a:cs typeface="Arial" pitchFamily="34" charset="0"/>
                <a:sym typeface="Symbol" charset="0"/>
              </a:rPr>
              <a:t></a:t>
            </a:r>
            <a:r>
              <a:rPr lang="en-US" dirty="0">
                <a:latin typeface="Arial" pitchFamily="34" charset="0"/>
                <a:cs typeface="Arial" pitchFamily="34" charset="0"/>
              </a:rPr>
              <a:t> </a:t>
            </a:r>
            <a:r>
              <a:rPr lang="en-US" dirty="0" smtClean="0">
                <a:latin typeface="Arial" pitchFamily="34" charset="0"/>
                <a:cs typeface="Arial" pitchFamily="34" charset="0"/>
              </a:rPr>
              <a:t>and </a:t>
            </a:r>
            <a:r>
              <a:rPr lang="en-US" dirty="0">
                <a:latin typeface="Arial" pitchFamily="34" charset="0"/>
                <a:cs typeface="Arial" pitchFamily="34" charset="0"/>
              </a:rPr>
              <a:t>so </a:t>
            </a:r>
            <a:r>
              <a:rPr lang="en-US" dirty="0" smtClean="0">
                <a:latin typeface="Arial" pitchFamily="34" charset="0"/>
                <a:cs typeface="Arial" pitchFamily="34" charset="0"/>
              </a:rPr>
              <a:t>forth.</a:t>
            </a:r>
            <a:endParaRPr lang="en-US" dirty="0">
              <a:latin typeface="Arial" pitchFamily="34" charset="0"/>
              <a:cs typeface="Arial" pitchFamily="34" charset="0"/>
            </a:endParaRPr>
          </a:p>
        </p:txBody>
      </p:sp>
    </p:spTree>
    <p:extLst>
      <p:ext uri="{BB962C8B-B14F-4D97-AF65-F5344CB8AC3E}">
        <p14:creationId xmlns:p14="http://schemas.microsoft.com/office/powerpoint/2010/main" val="1645524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9524"/>
          </a:xfrm>
        </p:spPr>
        <p:txBody>
          <a:bodyPr>
            <a:normAutofit/>
          </a:bodyPr>
          <a:lstStyle/>
          <a:p>
            <a:r>
              <a:rPr lang="en-US" dirty="0" smtClean="0">
                <a:solidFill>
                  <a:srgbClr val="843C0C"/>
                </a:solidFill>
                <a:latin typeface="Arial" pitchFamily="34" charset="0"/>
                <a:cs typeface="Arial" pitchFamily="34" charset="0"/>
              </a:rPr>
              <a:t>CHAPTER 9</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Catalytic Strategies</a:t>
            </a:r>
          </a:p>
        </p:txBody>
      </p:sp>
      <p:pic>
        <p:nvPicPr>
          <p:cNvPr id="5" name="Picture 2" descr="A photo shows a chessboard and a ball and stick model.&#10;A photo shows a part of a chess board with a white rook, knight, and Queen holding the black king in check and ball-and-stick model shows an enzyme bound to a substr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2610130"/>
            <a:ext cx="8079304" cy="35298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Specificity </a:t>
            </a:r>
            <a:r>
              <a:rPr lang="en-US" dirty="0" smtClean="0">
                <a:solidFill>
                  <a:srgbClr val="843C0C"/>
                </a:solidFill>
                <a:latin typeface="Arial" pitchFamily="34" charset="0"/>
                <a:cs typeface="Arial" pitchFamily="34" charset="0"/>
              </a:rPr>
              <a:t>Pocket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A ball-and-stick model of the amino acids that form the specificity pocket of chymotrypsin.&#10;The pocket forms an upside-down U shape. The amino acids comprising the pocket, from the bottom of the left arm of the U are: serine 217, glycine 216, glycine 226, tryptophan 215, serine 195, serine 190, methionine 192, and serine 189. The side chain from a phenylalanine residue, which has a six-membered ring structure, is shown inside the pocket, with the residues from the pocket surrounding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1687205"/>
            <a:ext cx="5541360" cy="45640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05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Specificity </a:t>
            </a:r>
            <a:r>
              <a:rPr lang="en-US" dirty="0" smtClean="0">
                <a:solidFill>
                  <a:srgbClr val="843C0C"/>
                </a:solidFill>
                <a:latin typeface="Arial" pitchFamily="34" charset="0"/>
                <a:cs typeface="Arial" pitchFamily="34" charset="0"/>
              </a:rPr>
              <a:t>Nomenclature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Protease–substrate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nteractions</a:t>
            </a:r>
            <a:endParaRPr lang="en-US" dirty="0">
              <a:solidFill>
                <a:srgbClr val="843C0C"/>
              </a:solidFill>
              <a:latin typeface="Arial" pitchFamily="34" charset="0"/>
              <a:cs typeface="Arial" pitchFamily="34" charset="0"/>
            </a:endParaRPr>
          </a:p>
        </p:txBody>
      </p:sp>
      <p:pic>
        <p:nvPicPr>
          <p:cNvPr id="9" name="Picture 2" descr="A structural formula shows the potential sites of interaction (P) between the substrate and the enzyme along with the respective binding sites on the enzyme (S).&#10;Part of a substrate is represented as a horizontal polypeptide chain of six residues. The central peptide bond in the chain is highlighted in red. The three side chains on the residue to the left of the bond shown in red are labeled P1, P2, and P3. The side chains on the amino acids on the right of the bond are labeled as P1 prime, P2 prime, and P 3 prime. These labeled side chains are shown interacting with enzyme binding sites in the following order from left to right- P3-S3; P2-S2; P1-S1; P1 prime-S1 prime; P2 prime-S2 prime; P3 prime-S3 pr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03359"/>
            <a:ext cx="8113106" cy="25371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riads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Found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Other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ydrolytic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1200"/>
              </a:spcAft>
            </a:pPr>
            <a:r>
              <a:rPr lang="en-US" dirty="0">
                <a:latin typeface="Arial" pitchFamily="34" charset="0"/>
                <a:cs typeface="Arial" pitchFamily="34" charset="0"/>
              </a:rPr>
              <a:t>Many other proteases have been identified that are homologs of chymotrypsin and use the same catalytic triad </a:t>
            </a:r>
            <a:r>
              <a:rPr lang="en-US" dirty="0" smtClean="0">
                <a:latin typeface="Arial" pitchFamily="34" charset="0"/>
                <a:cs typeface="Arial" pitchFamily="34" charset="0"/>
              </a:rPr>
              <a:t>strategy.</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Structural differences in the S</a:t>
            </a:r>
            <a:r>
              <a:rPr lang="en-US" baseline="-25000" dirty="0">
                <a:latin typeface="Arial" pitchFamily="34" charset="0"/>
                <a:cs typeface="Arial" pitchFamily="34" charset="0"/>
              </a:rPr>
              <a:t>1</a:t>
            </a:r>
            <a:r>
              <a:rPr lang="en-US" dirty="0">
                <a:latin typeface="Arial" pitchFamily="34" charset="0"/>
                <a:cs typeface="Arial" pitchFamily="34" charset="0"/>
              </a:rPr>
              <a:t> pockets account for the different </a:t>
            </a:r>
            <a:r>
              <a:rPr lang="en-US" dirty="0" smtClean="0">
                <a:latin typeface="Arial" pitchFamily="34" charset="0"/>
                <a:cs typeface="Arial" pitchFamily="34" charset="0"/>
              </a:rPr>
              <a:t>specificities.</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Other proteases are not homologs of chymotrypsin, but still use the catalytic triad </a:t>
            </a:r>
            <a:r>
              <a:rPr lang="en-US" dirty="0" smtClean="0">
                <a:latin typeface="Arial" pitchFamily="34" charset="0"/>
                <a:cs typeface="Arial" pitchFamily="34" charset="0"/>
              </a:rPr>
              <a:t>strategy.</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Evidence suggests that the catalytic triad </a:t>
            </a:r>
            <a:r>
              <a:rPr lang="en-US" dirty="0" smtClean="0">
                <a:latin typeface="Arial" pitchFamily="34" charset="0"/>
                <a:cs typeface="Arial" pitchFamily="34" charset="0"/>
              </a:rPr>
              <a:t>has independently </a:t>
            </a:r>
            <a:r>
              <a:rPr lang="en-US" dirty="0">
                <a:latin typeface="Arial" pitchFamily="34" charset="0"/>
                <a:cs typeface="Arial" pitchFamily="34" charset="0"/>
              </a:rPr>
              <a:t>evolved </a:t>
            </a:r>
            <a:r>
              <a:rPr lang="en-US" dirty="0" smtClean="0">
                <a:latin typeface="Arial" pitchFamily="34" charset="0"/>
                <a:cs typeface="Arial" pitchFamily="34" charset="0"/>
              </a:rPr>
              <a:t>at least three times.</a:t>
            </a:r>
            <a:endParaRPr lang="en-US" dirty="0">
              <a:latin typeface="Arial" pitchFamily="34" charset="0"/>
              <a:cs typeface="Arial" pitchFamily="34" charset="0"/>
            </a:endParaRPr>
          </a:p>
        </p:txBody>
      </p:sp>
    </p:spTree>
    <p:extLst>
      <p:ext uri="{BB962C8B-B14F-4D97-AF65-F5344CB8AC3E}">
        <p14:creationId xmlns:p14="http://schemas.microsoft.com/office/powerpoint/2010/main" val="4241875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Structural </a:t>
            </a:r>
            <a:r>
              <a:rPr lang="en-US" dirty="0" smtClean="0">
                <a:solidFill>
                  <a:srgbClr val="843C0C"/>
                </a:solidFill>
                <a:latin typeface="Arial" pitchFamily="34" charset="0"/>
                <a:cs typeface="Arial" pitchFamily="34" charset="0"/>
              </a:rPr>
              <a:t>Similarity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Trypsin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The structure of chymotrypsin, overlaid with that of trypsin. The proteins are represented by a cluster of two differently colored chai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718118"/>
            <a:ext cx="5914455" cy="41052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1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S</a:t>
            </a:r>
            <a:r>
              <a:rPr lang="en-US" baseline="-25000" dirty="0">
                <a:solidFill>
                  <a:srgbClr val="843C0C"/>
                </a:solidFill>
                <a:latin typeface="Arial" pitchFamily="34" charset="0"/>
                <a:cs typeface="Arial" pitchFamily="34" charset="0"/>
              </a:rPr>
              <a:t>1</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Pockets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Chymotrypsin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Trypsin</a:t>
            </a:r>
            <a:r>
              <a:rPr lang="en-US" dirty="0">
                <a:solidFill>
                  <a:srgbClr val="843C0C"/>
                </a:solidFill>
                <a:latin typeface="Arial" pitchFamily="34" charset="0"/>
                <a:cs typeface="Arial" pitchFamily="34" charset="0"/>
              </a:rPr>
              <a:t>, and </a:t>
            </a:r>
            <a:r>
              <a:rPr lang="en-US" dirty="0" smtClean="0">
                <a:solidFill>
                  <a:srgbClr val="843C0C"/>
                </a:solidFill>
                <a:latin typeface="Arial" pitchFamily="34" charset="0"/>
                <a:cs typeface="Arial" pitchFamily="34" charset="0"/>
              </a:rPr>
              <a:t>Elastase</a:t>
            </a:r>
            <a:endParaRPr lang="en-US" dirty="0">
              <a:solidFill>
                <a:srgbClr val="843C0C"/>
              </a:solidFill>
              <a:latin typeface="Arial" pitchFamily="34" charset="0"/>
              <a:cs typeface="Arial" pitchFamily="34" charset="0"/>
            </a:endParaRPr>
          </a:p>
        </p:txBody>
      </p:sp>
      <p:pic>
        <p:nvPicPr>
          <p:cNvPr id="9" name="Picture 2" descr="The schematic representations and the space filling models of binding pockets in chymotrypsin, trypsin, and elastase are shown.&#10;The key residues highlighted in the space filling models are highlighted. The schematic representations of the pockets are U shaped. The space-filling models have a gap at the center, with atoms clustered around it &#10;Chymotrypsin: The active-site serine residue is shown at the top of the gap, amongst the other atoms in the space filling model. The schematic representation of the pocket is empty.&#10;Trypsin: The trypsin pocket has a pair of oxygen atoms linked by a delocalized double bond and a net negative charge. This is labeled as aspartate 189. The active-site serine residue is at the top of the gap, and the aspartate 189 residue is at the bottom of the gap, amongst other atoms in the space filling model.&#10;Elastase:  The elastase pocket of elastase has two side chains of valine 216 and valine 190 attached to it. The active-site serine residue is shown at the top of the gap, amongst the other atoms. The two valine residues are shown at the bottom of the gap.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932722"/>
            <a:ext cx="6705046" cy="41693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5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riad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Oxyanion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ole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ubtilisin</a:t>
            </a:r>
            <a:endParaRPr lang="en-US" dirty="0">
              <a:solidFill>
                <a:srgbClr val="843C0C"/>
              </a:solidFill>
              <a:latin typeface="Arial" pitchFamily="34" charset="0"/>
              <a:cs typeface="Arial" pitchFamily="34" charset="0"/>
            </a:endParaRPr>
          </a:p>
        </p:txBody>
      </p:sp>
      <p:pic>
        <p:nvPicPr>
          <p:cNvPr id="9" name="Picture 2" descr="A ball-and-stick model shows the catalytic triad and an oxyanion hole in subtilisin.&#10;The catalytic triad is made of three residues that are arranged horizontally, with hydrogen bonds between them. These residues are serine 221, histidine 64, and aspartate 32, in that order, from left to right. Another ball-and stick model labeled as asparagine 155 is shown to the left of this triad. An arc-shaped cloud representing the oxyanion hole encompasses two amino groups, an oxygen atom, and a carbon atom in asparagine 155. An amino group in serene 221 falls within the Oxyanion hole as wel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00772"/>
            <a:ext cx="8113106" cy="3687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73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Catalytic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riad </a:t>
            </a:r>
            <a:r>
              <a:rPr lang="en-US" dirty="0">
                <a:solidFill>
                  <a:srgbClr val="843C0C"/>
                </a:solidFill>
                <a:latin typeface="Arial" pitchFamily="34" charset="0"/>
                <a:cs typeface="Arial" pitchFamily="34" charset="0"/>
              </a:rPr>
              <a:t>has been </a:t>
            </a:r>
            <a:r>
              <a:rPr lang="en-US" dirty="0" smtClean="0">
                <a:solidFill>
                  <a:srgbClr val="843C0C"/>
                </a:solidFill>
                <a:latin typeface="Arial" pitchFamily="34" charset="0"/>
                <a:cs typeface="Arial" pitchFamily="34" charset="0"/>
              </a:rPr>
              <a:t>Dissected </a:t>
            </a:r>
            <a:r>
              <a:rPr lang="en-US" dirty="0">
                <a:solidFill>
                  <a:srgbClr val="843C0C"/>
                </a:solidFill>
                <a:latin typeface="Arial" pitchFamily="34" charset="0"/>
                <a:cs typeface="Arial" pitchFamily="34" charset="0"/>
              </a:rPr>
              <a:t>by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ite-directed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utagenesis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Site-directed mutagenesis was used to explore the catalytic triad of the protease </a:t>
            </a:r>
            <a:r>
              <a:rPr lang="en-US" sz="2600" dirty="0" err="1" smtClean="0">
                <a:latin typeface="Arial" pitchFamily="34" charset="0"/>
                <a:cs typeface="Arial" pitchFamily="34" charset="0"/>
              </a:rPr>
              <a:t>subtilisin</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Each member of the catalytic triad was mutated to alanine with dramatic loss of </a:t>
            </a:r>
            <a:r>
              <a:rPr lang="en-US" sz="2600" dirty="0" smtClean="0">
                <a:latin typeface="Arial" pitchFamily="34" charset="0"/>
                <a:cs typeface="Arial" pitchFamily="34" charset="0"/>
              </a:rPr>
              <a:t>activity, with little impact on </a:t>
            </a:r>
            <a:r>
              <a:rPr lang="en-US" sz="2600" i="1" dirty="0" smtClean="0">
                <a:latin typeface="Arial" pitchFamily="34" charset="0"/>
                <a:cs typeface="Arial" pitchFamily="34" charset="0"/>
              </a:rPr>
              <a:t>K</a:t>
            </a:r>
            <a:r>
              <a:rPr lang="en-US" sz="2600" baseline="-25000" dirty="0" smtClean="0">
                <a:latin typeface="Arial" pitchFamily="34" charset="0"/>
                <a:cs typeface="Arial" pitchFamily="34" charset="0"/>
              </a:rPr>
              <a:t>M</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600"/>
              </a:spcAft>
            </a:pPr>
            <a:r>
              <a:rPr lang="en-US" sz="2600" dirty="0" smtClean="0">
                <a:latin typeface="Arial" pitchFamily="34" charset="0"/>
                <a:cs typeface="Arial" pitchFamily="34" charset="0"/>
              </a:rPr>
              <a:t>Activity in each of the catalytic triad mutants was still much higher than in the absence of enzyme, suggesting that transition state stabilization was still an important contribution in these mutants.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25048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Site-directed </a:t>
            </a:r>
            <a:r>
              <a:rPr lang="en-US" dirty="0" smtClean="0">
                <a:solidFill>
                  <a:srgbClr val="843C0C"/>
                </a:solidFill>
                <a:latin typeface="Arial" pitchFamily="34" charset="0"/>
                <a:cs typeface="Arial" pitchFamily="34" charset="0"/>
              </a:rPr>
              <a:t>Mutagenesis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ubtilisin</a:t>
            </a:r>
            <a:endParaRPr lang="en-US" dirty="0">
              <a:solidFill>
                <a:srgbClr val="843C0C"/>
              </a:solidFill>
              <a:latin typeface="Arial" pitchFamily="34" charset="0"/>
              <a:cs typeface="Arial" pitchFamily="34" charset="0"/>
            </a:endParaRPr>
          </a:p>
        </p:txBody>
      </p:sp>
      <p:pic>
        <p:nvPicPr>
          <p:cNvPr id="9" name="Picture 2" descr="A bar graph plots the mutated enzyme activity for the different forms of subtilisin. The y-axis is a logarithmic scale (natural logarithm of K cat, s inverse) to the base 10.&#10;The enzyme activities read as follows:  Wild type- 1.5; S221A- negative five; H64A- negative five; D32A –negative three; S221A, H64A and D 32A- negative five; Uncatalyzed reaction- negative 8.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029282"/>
            <a:ext cx="6705046" cy="38157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09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Cysteine,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spartyl</a:t>
            </a:r>
            <a:r>
              <a:rPr lang="en-US" sz="3200" dirty="0">
                <a:solidFill>
                  <a:srgbClr val="843C0C"/>
                </a:solidFill>
                <a:latin typeface="Arial" pitchFamily="34" charset="0"/>
                <a:cs typeface="Arial" pitchFamily="34" charset="0"/>
              </a:rPr>
              <a:t>, and </a:t>
            </a:r>
            <a:r>
              <a:rPr lang="en-US" sz="3200" dirty="0" smtClean="0">
                <a:solidFill>
                  <a:srgbClr val="843C0C"/>
                </a:solidFill>
                <a:latin typeface="Arial" pitchFamily="34" charset="0"/>
                <a:cs typeface="Arial" pitchFamily="34" charset="0"/>
              </a:rPr>
              <a:t>Metalloproteases </a:t>
            </a:r>
            <a:r>
              <a:rPr lang="en-US" sz="3200" dirty="0">
                <a:solidFill>
                  <a:srgbClr val="843C0C"/>
                </a:solidFill>
                <a:latin typeface="Arial" pitchFamily="34" charset="0"/>
                <a:cs typeface="Arial" pitchFamily="34" charset="0"/>
              </a:rPr>
              <a:t>are </a:t>
            </a:r>
            <a:r>
              <a:rPr lang="en-US" sz="3200" dirty="0" smtClean="0">
                <a:solidFill>
                  <a:srgbClr val="843C0C"/>
                </a:solidFill>
                <a:latin typeface="Arial" pitchFamily="34" charset="0"/>
                <a:cs typeface="Arial" pitchFamily="34" charset="0"/>
              </a:rPr>
              <a:t>Other </a:t>
            </a:r>
            <a:r>
              <a:rPr lang="en-US" sz="3200" dirty="0">
                <a:solidFill>
                  <a:srgbClr val="843C0C"/>
                </a:solidFill>
                <a:latin typeface="Arial" pitchFamily="34" charset="0"/>
                <a:cs typeface="Arial" pitchFamily="34" charset="0"/>
              </a:rPr>
              <a:t>M</a:t>
            </a:r>
            <a:r>
              <a:rPr lang="en-US" sz="3200" dirty="0" smtClean="0">
                <a:solidFill>
                  <a:srgbClr val="843C0C"/>
                </a:solidFill>
                <a:latin typeface="Arial" pitchFamily="34" charset="0"/>
                <a:cs typeface="Arial" pitchFamily="34" charset="0"/>
              </a:rPr>
              <a:t>ajor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lasses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Peptide-cleaving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nzymes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1200"/>
              </a:spcAft>
            </a:pPr>
            <a:r>
              <a:rPr lang="en-US" sz="2600" dirty="0" smtClean="0">
                <a:latin typeface="Arial" pitchFamily="34" charset="0"/>
                <a:cs typeface="Arial" pitchFamily="34" charset="0"/>
              </a:rPr>
              <a:t>Not </a:t>
            </a:r>
            <a:r>
              <a:rPr lang="en-US" sz="2600" dirty="0">
                <a:latin typeface="Arial" pitchFamily="34" charset="0"/>
                <a:cs typeface="Arial" pitchFamily="34" charset="0"/>
              </a:rPr>
              <a:t>all proteases rely on an activated serine at the active </a:t>
            </a:r>
            <a:r>
              <a:rPr lang="en-US" sz="2600" dirty="0" smtClean="0">
                <a:latin typeface="Arial" pitchFamily="34" charset="0"/>
                <a:cs typeface="Arial" pitchFamily="34" charset="0"/>
              </a:rPr>
              <a:t>site.</a:t>
            </a:r>
            <a:endParaRPr lang="en-US" sz="2600" dirty="0">
              <a:latin typeface="Arial" pitchFamily="34" charset="0"/>
              <a:cs typeface="Arial" pitchFamily="34" charset="0"/>
            </a:endParaRPr>
          </a:p>
          <a:p>
            <a:pPr>
              <a:spcBef>
                <a:spcPts val="600"/>
              </a:spcBef>
              <a:spcAft>
                <a:spcPts val="1200"/>
              </a:spcAft>
            </a:pPr>
            <a:r>
              <a:rPr lang="en-US" sz="2600" dirty="0">
                <a:latin typeface="Arial" pitchFamily="34" charset="0"/>
                <a:cs typeface="Arial" pitchFamily="34" charset="0"/>
              </a:rPr>
              <a:t>Cysteine, </a:t>
            </a:r>
            <a:r>
              <a:rPr lang="en-US" sz="2600" dirty="0" smtClean="0">
                <a:latin typeface="Arial" pitchFamily="34" charset="0"/>
                <a:cs typeface="Arial" pitchFamily="34" charset="0"/>
              </a:rPr>
              <a:t>aspartate, </a:t>
            </a:r>
            <a:r>
              <a:rPr lang="en-US" sz="2600" dirty="0">
                <a:latin typeface="Arial" pitchFamily="34" charset="0"/>
                <a:cs typeface="Arial" pitchFamily="34" charset="0"/>
              </a:rPr>
              <a:t>and metals </a:t>
            </a:r>
            <a:r>
              <a:rPr lang="en-US" sz="2600" dirty="0" smtClean="0">
                <a:latin typeface="Arial" pitchFamily="34" charset="0"/>
                <a:cs typeface="Arial" pitchFamily="34" charset="0"/>
              </a:rPr>
              <a:t>can be used </a:t>
            </a:r>
            <a:r>
              <a:rPr lang="en-US" sz="2600" dirty="0">
                <a:latin typeface="Arial" pitchFamily="34" charset="0"/>
                <a:cs typeface="Arial" pitchFamily="34" charset="0"/>
              </a:rPr>
              <a:t>to generate a nucleophile that attacks the carbonyl group of the peptide </a:t>
            </a:r>
            <a:r>
              <a:rPr lang="en-US" sz="2600" dirty="0" smtClean="0">
                <a:latin typeface="Arial" pitchFamily="34" charset="0"/>
                <a:cs typeface="Arial" pitchFamily="34" charset="0"/>
              </a:rPr>
              <a:t>bond.</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4272682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Three </a:t>
            </a:r>
            <a:r>
              <a:rPr lang="en-US" dirty="0" smtClean="0">
                <a:solidFill>
                  <a:srgbClr val="843C0C"/>
                </a:solidFill>
                <a:latin typeface="Arial" pitchFamily="34" charset="0"/>
                <a:cs typeface="Arial" pitchFamily="34" charset="0"/>
              </a:rPr>
              <a:t>Classes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Proteases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Their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ites</a:t>
            </a:r>
            <a:endParaRPr lang="en-US" dirty="0">
              <a:solidFill>
                <a:srgbClr val="843C0C"/>
              </a:solidFill>
              <a:latin typeface="Arial" pitchFamily="34" charset="0"/>
              <a:cs typeface="Arial" pitchFamily="34" charset="0"/>
            </a:endParaRPr>
          </a:p>
        </p:txBody>
      </p:sp>
      <p:pic>
        <p:nvPicPr>
          <p:cNvPr id="9" name="Picture 2" descr="Ribbon diagrams of cysteine, aspartyl, and metalloproteases and their respective active sites depicted by ball-and-stick models are shown.&#10;Cysteine proteases: Papain, a cysteine protease, contains alpha helices and beta strands. The active site is at the center of ribbon model. The ball-and-stick model of the active site of papain consists of a cysteine residue and a histidine residue linked by a hydrogen bond.&#10;Aspartyl protease: Renin, an aspartyl protease, contains two units, each of which has alpha helices and beta strands. The active site is in between the two units. The ball-and-stick model of the active site of renin consists of two aspartate residues that are positioned apart. One of these residues is linked to a water molecule by a hydrogen bond. &#10;Metalloprotease: Thermolysin, a metalloprotease, contains alpha helices and beta strands. The active site is at the center. The ball-and-stick model of the active site of thermolysin shows two histidine residues and a glutamate residue bonded to a central zinc atom, which is also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90348" y="1511582"/>
            <a:ext cx="4163305" cy="52041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1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Ch.9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456824"/>
            <a:ext cx="8229600" cy="5185610"/>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r>
              <a:rPr lang="en-US" sz="1800" i="1" dirty="0" smtClean="0">
                <a:latin typeface="Arial" pitchFamily="34" charset="0"/>
                <a:cs typeface="Arial" pitchFamily="34" charset="0"/>
              </a:rPr>
              <a:t>:</a:t>
            </a:r>
            <a:endParaRPr lang="en-US" sz="1800" dirty="0" smtClean="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four general strategies used by enzymes to accelerate particular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examples of specific chemical features of enzyme active sites that facilitate increasing the rates of specific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an example of when high absolute rate acceleration is physiologically important and how an enzyme achieves this acceleration.</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Understand when high specificity is important for an enzyme and how this specificity is achieved.</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an example of when large conformational changes that occur during an enzymatic reaction cycle are used to drive other processes.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some of the experimental approaches that are used to elucidate enzymatic mechanisms.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Activation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trategies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Three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lasses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Proteases</a:t>
            </a:r>
            <a:endParaRPr lang="en-US" dirty="0">
              <a:solidFill>
                <a:srgbClr val="843C0C"/>
              </a:solidFill>
              <a:latin typeface="Arial" pitchFamily="34" charset="0"/>
              <a:cs typeface="Arial" pitchFamily="34" charset="0"/>
            </a:endParaRPr>
          </a:p>
        </p:txBody>
      </p:sp>
      <p:pic>
        <p:nvPicPr>
          <p:cNvPr id="9" name="Picture 2" descr="Three structural representations explain the binding strategies of cysteine, aspartyl, and metalloproteases.&#10;A cysteine protease on the left is represented by an arc, which is linked to side chains from a cysteine residue and a histidine residue. A nitrogen atom in the histidine residue is linked to a sulfur atom on the cysteine residue via a hydrogen bond. An arrow points from the sulfur-hydrogen bond in the cysteine residue toward the carbon atom in the carboxyl group of the substrate. Another arrow form this carbon atom points toward an oxygen atom double bonded to it.An aspartyl protease in the middle is represented by an arc, which is linked to side chains from two aspartate residues each with two oxygen atoms. An oxygen atom in one forms a hydrogen bond with a water molecule. An oxygen atom in the other is bonded to a hydrogen atom, which is linked to the oxygen in the carboxyl group of the substrate. An arrow points from the water molecule to the carbon in the carboxyl group of the substrate, and another arrow indicates the shift of the double bond.&#10;A metalloprotease is represented by an arc. A zinc atom is linked by a wedge bond, a hash bond and a single bond to the concave side of the arc along with a base B, which is also linked by a single bond. The zinc atom is also bonded to an oxygen atom, which is in turn bonded to two hydrogen atoms. An arrow points from the base to one of the hydrogen atoms on the oxygen bonded to the zinc atom, and another arrow points from that hydrogen atom to the carbon atom of the carboxyl group of the substrate. Another curly arrow indicates the shift of the double bond in the carb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572789"/>
            <a:ext cx="8923807" cy="2474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49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Protease </a:t>
            </a:r>
            <a:r>
              <a:rPr lang="en-US" dirty="0" smtClean="0">
                <a:solidFill>
                  <a:srgbClr val="843C0C"/>
                </a:solidFill>
                <a:latin typeface="Arial" pitchFamily="34" charset="0"/>
                <a:cs typeface="Arial" pitchFamily="34" charset="0"/>
              </a:rPr>
              <a:t>Inhibitors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Important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rugs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an inhibitor of the HIV aspartyl protease, is an important drug used in the treatment of </a:t>
            </a:r>
            <a:r>
              <a:rPr lang="en-US" dirty="0" smtClean="0">
                <a:latin typeface="Arial" pitchFamily="34" charset="0"/>
                <a:cs typeface="Arial" pitchFamily="34" charset="0"/>
              </a:rPr>
              <a:t>AIDS.</a:t>
            </a:r>
            <a:endParaRPr lang="en-US" dirty="0">
              <a:latin typeface="Arial" pitchFamily="34" charset="0"/>
              <a:cs typeface="Arial" pitchFamily="34" charset="0"/>
            </a:endParaRPr>
          </a:p>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is a substrate analog of the HIV </a:t>
            </a:r>
            <a:r>
              <a:rPr lang="en-US" dirty="0" smtClean="0">
                <a:latin typeface="Arial" pitchFamily="34" charset="0"/>
                <a:cs typeface="Arial" pitchFamily="34" charset="0"/>
              </a:rPr>
              <a:t>protease.</a:t>
            </a:r>
            <a:endParaRPr lang="en-US" dirty="0">
              <a:latin typeface="Arial" pitchFamily="34" charset="0"/>
              <a:cs typeface="Arial" pitchFamily="34" charset="0"/>
            </a:endParaRPr>
          </a:p>
        </p:txBody>
      </p:sp>
    </p:spTree>
    <p:extLst>
      <p:ext uri="{BB962C8B-B14F-4D97-AF65-F5344CB8AC3E}">
        <p14:creationId xmlns:p14="http://schemas.microsoft.com/office/powerpoint/2010/main" val="3906399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HIV </a:t>
            </a:r>
            <a:r>
              <a:rPr lang="en-US" dirty="0" smtClean="0">
                <a:solidFill>
                  <a:srgbClr val="843C0C"/>
                </a:solidFill>
                <a:latin typeface="Arial" pitchFamily="34" charset="0"/>
                <a:cs typeface="Arial" pitchFamily="34" charset="0"/>
              </a:rPr>
              <a:t>Protease</a:t>
            </a:r>
            <a:r>
              <a:rPr lang="en-US" dirty="0">
                <a:solidFill>
                  <a:srgbClr val="843C0C"/>
                </a:solidFill>
                <a:latin typeface="Arial" pitchFamily="34" charset="0"/>
                <a:cs typeface="Arial" pitchFamily="34" charset="0"/>
              </a:rPr>
              <a:t>, a </a:t>
            </a:r>
            <a:r>
              <a:rPr lang="en-US" dirty="0" smtClean="0">
                <a:solidFill>
                  <a:srgbClr val="843C0C"/>
                </a:solidFill>
                <a:latin typeface="Arial" pitchFamily="34" charset="0"/>
                <a:cs typeface="Arial" pitchFamily="34" charset="0"/>
              </a:rPr>
              <a:t>Dimeric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spartyl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rotease</a:t>
            </a:r>
            <a:endParaRPr lang="en-US" dirty="0">
              <a:solidFill>
                <a:srgbClr val="843C0C"/>
              </a:solidFill>
              <a:latin typeface="Arial" pitchFamily="34" charset="0"/>
              <a:cs typeface="Arial" pitchFamily="34" charset="0"/>
            </a:endParaRPr>
          </a:p>
        </p:txBody>
      </p:sp>
      <p:pic>
        <p:nvPicPr>
          <p:cNvPr id="9" name="Picture 2" descr="A ribbon diagram of HIV protease.&#10;HIV protease has two identical subunits represented by a cluster of two different colored strands, arranged on opposite sides. The subunits face each other and have flaps on top. The hollow region between the two is labeled as the binding pocket. The active site residues are shown in ball-and-stick form, at the bottom parts of the two subuni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810764"/>
            <a:ext cx="7375551" cy="40565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70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Indinavir</a:t>
            </a:r>
            <a:r>
              <a:rPr lang="en-US" dirty="0">
                <a:solidFill>
                  <a:srgbClr val="843C0C"/>
                </a:solidFill>
                <a:latin typeface="Arial" pitchFamily="34" charset="0"/>
                <a:cs typeface="Arial" pitchFamily="34" charset="0"/>
              </a:rPr>
              <a:t>, an HIV </a:t>
            </a:r>
            <a:r>
              <a:rPr lang="en-US" dirty="0" smtClean="0">
                <a:solidFill>
                  <a:srgbClr val="843C0C"/>
                </a:solidFill>
                <a:latin typeface="Arial" pitchFamily="34" charset="0"/>
                <a:cs typeface="Arial" pitchFamily="34" charset="0"/>
              </a:rPr>
              <a:t>Protease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a:t>
            </a:r>
            <a:endParaRPr lang="en-US" dirty="0">
              <a:solidFill>
                <a:srgbClr val="843C0C"/>
              </a:solidFill>
              <a:latin typeface="Arial" pitchFamily="34" charset="0"/>
              <a:cs typeface="Arial" pitchFamily="34" charset="0"/>
            </a:endParaRPr>
          </a:p>
        </p:txBody>
      </p:sp>
      <p:pic>
        <p:nvPicPr>
          <p:cNvPr id="9" name="Picture 2" descr="The structural formula of indinavir and a peptide substrate of HIV protease are shown.&#10;The structure of indinavir shows 4 six-membered rings that are linked by carbon chains. The first ring has three internal double bonds and a nitrogen substituent. C1 of the first ring is linked to a nitrogen substituent at vertex 5 of the second ring via a carbon chain. The second ring has a hash bonded carbon at C3 which is double bonded to an oxygen atom and single bonded to a nitrogen atom. The nitrogen atom is further single bonded to a hydrogen atom and three methyl groups. A nitrogen substituent at vertex 2 of the ring is linked to a six-membered linear chain with the following configuration: C2-wedge bonded to a hydroxyl group and hash bonded to a hydrogen atom; C4-hash bonded to a hydrogen atom and wedge bonded to a carbon atom which is single bonded to C3 of the third six-membered ring; C5-double bonded to an oxygen atom; C6- has an amino group substituent which is hash bonded to C4 of a five-membered ring, fused with the fourth six-membered ring. C1 of the five-membered ring is wedge bonded to a hydrogen atom and hash bonded to a hydroxyl group.&#10;Peptide substrate: A twelve-membered linear chain shows the following configuration: positions 1, 4, 7, 10- amino substituent; position 2- hash bonded to a hydrogen atom and wedge bonded to R2; positions 3, 6, 9, 12- double bonded to an oxygen atom; position 5-wedge bonded to a hydrogen atom and hash bonded to R1; position 8-hash bonded to a hydrogen atom and wedge bonded to R1 prime; position 11-wedge bonded to a hydrogen atom and hash bonded to R2 prim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1832732"/>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65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HIV </a:t>
            </a:r>
            <a:r>
              <a:rPr lang="en-US" dirty="0" smtClean="0">
                <a:solidFill>
                  <a:srgbClr val="843C0C"/>
                </a:solidFill>
                <a:latin typeface="Arial" pitchFamily="34" charset="0"/>
                <a:cs typeface="Arial" pitchFamily="34" charset="0"/>
              </a:rPr>
              <a:t>Protease–</a:t>
            </a:r>
            <a:r>
              <a:rPr lang="en-US" dirty="0" err="1" smtClean="0">
                <a:solidFill>
                  <a:srgbClr val="843C0C"/>
                </a:solidFill>
                <a:latin typeface="Arial" pitchFamily="34" charset="0"/>
                <a:cs typeface="Arial" pitchFamily="34" charset="0"/>
              </a:rPr>
              <a:t>indinavir</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omplex</a:t>
            </a:r>
            <a:endParaRPr lang="en-US" dirty="0">
              <a:solidFill>
                <a:srgbClr val="843C0C"/>
              </a:solidFill>
              <a:latin typeface="Arial" pitchFamily="34" charset="0"/>
              <a:cs typeface="Arial" pitchFamily="34" charset="0"/>
            </a:endParaRPr>
          </a:p>
        </p:txBody>
      </p:sp>
      <p:pic>
        <p:nvPicPr>
          <p:cNvPr id="9" name="Picture 2" descr="A ribbon diagram of indinavir, HIV protease and the ball-and-stick model of its active site are shown.&#10;HIV protease has two identical subunits represented by a cluster of two different colored strands, arranged on opposite sides. The subunits face each other. A hollow region between the two sub units is highlighted. The ball-and-stick models of the active site residues are shown at the center.The ball-and-stick model of the active site residues has a complex structure with a central alcohol surrounded by carbon rings and side chains on its either sides. The carbon atoms are bonded to hydrogen atoms. The structure also shows 5 nitrogen atoms and 4 oxy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06164"/>
            <a:ext cx="8112552" cy="33192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18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9.2 </a:t>
            </a:r>
            <a:r>
              <a:rPr lang="en-US" dirty="0">
                <a:solidFill>
                  <a:srgbClr val="843C0C"/>
                </a:solidFill>
                <a:latin typeface="Arial" pitchFamily="34" charset="0"/>
                <a:cs typeface="Arial" pitchFamily="34" charset="0"/>
              </a:rPr>
              <a:t>Carbonic Anhydrases Make a Fast Reaction </a:t>
            </a:r>
            <a:r>
              <a:rPr lang="en-US" dirty="0" smtClean="0">
                <a:solidFill>
                  <a:srgbClr val="843C0C"/>
                </a:solidFill>
                <a:latin typeface="Arial" pitchFamily="34" charset="0"/>
                <a:cs typeface="Arial" pitchFamily="34" charset="0"/>
              </a:rPr>
              <a:t>Faster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688431"/>
          </a:xfrm>
        </p:spPr>
        <p:txBody>
          <a:bodyPr>
            <a:normAutofit/>
          </a:bodyPr>
          <a:lstStyle/>
          <a:p>
            <a:r>
              <a:rPr lang="en-US" dirty="0">
                <a:latin typeface="Arial" pitchFamily="34" charset="0"/>
                <a:cs typeface="Arial" pitchFamily="34" charset="0"/>
              </a:rPr>
              <a:t>Carbon dioxide is an end product of aerobic metabolism. </a:t>
            </a:r>
            <a:r>
              <a:rPr lang="en-US" dirty="0" smtClean="0">
                <a:latin typeface="Arial" pitchFamily="34" charset="0"/>
                <a:cs typeface="Arial" pitchFamily="34" charset="0"/>
              </a:rPr>
              <a:t>It is </a:t>
            </a:r>
            <a:r>
              <a:rPr lang="en-US" dirty="0">
                <a:latin typeface="Arial" pitchFamily="34" charset="0"/>
                <a:cs typeface="Arial" pitchFamily="34" charset="0"/>
              </a:rPr>
              <a:t>converted into bicarbonate ion and a proton by the enzyme carbonic anhydrase. In the lungs, the bicarbonate is converted to CO</a:t>
            </a:r>
            <a:r>
              <a:rPr lang="en-US" baseline="-25000" dirty="0">
                <a:latin typeface="Arial" pitchFamily="34" charset="0"/>
                <a:cs typeface="Arial" pitchFamily="34" charset="0"/>
              </a:rPr>
              <a:t>2</a:t>
            </a:r>
            <a:r>
              <a:rPr lang="en-US" dirty="0">
                <a:latin typeface="Arial" pitchFamily="34" charset="0"/>
                <a:cs typeface="Arial" pitchFamily="34" charset="0"/>
              </a:rPr>
              <a:t> and </a:t>
            </a:r>
            <a:r>
              <a:rPr lang="en-US" dirty="0" smtClean="0">
                <a:latin typeface="Arial" pitchFamily="34" charset="0"/>
                <a:cs typeface="Arial" pitchFamily="34" charset="0"/>
              </a:rPr>
              <a:t>exhaled.</a:t>
            </a:r>
            <a:endParaRPr lang="en-US" dirty="0">
              <a:latin typeface="Arial" pitchFamily="34" charset="0"/>
              <a:cs typeface="Arial" pitchFamily="34" charset="0"/>
            </a:endParaRPr>
          </a:p>
        </p:txBody>
      </p:sp>
      <p:pic>
        <p:nvPicPr>
          <p:cNvPr id="9" name="Picture 2" descr="A series of equilibrium reactions shows carbon dioxide and water react to form carbonic acid first, which is then in equilibrium with bicarbonate ion and hydrogen ion.&#10;Carbon-dioxide undergoes a reversible chemical reaction with water to yield carbonic acid in the first step. The rate constant of forward reaction is k1 and that of the reverse reaction is k subscript negative 1. Carbonic acid leads to the formation of a bicarbonate ion and a proton in the second step. Carbon-dioxide has a central carbon atom double bonded to two oxygen atoms. Carbonic acid has a central carbon atom single bonded to two hydroxyl groups and double bonded to an oxygen atom. Bicarbonate ion has a central carbon atom which is linked to two oxygen atoms via delocalized double bonds and is also single bonded to a hydroxyl group. The ion has a net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3318214"/>
            <a:ext cx="6705046" cy="11093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555959"/>
            <a:ext cx="8229600" cy="1973178"/>
          </a:xfrm>
        </p:spPr>
        <p:txBody>
          <a:bodyPr>
            <a:normAutofit/>
          </a:bodyPr>
          <a:lstStyle/>
          <a:p>
            <a:r>
              <a:rPr lang="en-US" dirty="0">
                <a:latin typeface="Arial" pitchFamily="34" charset="0"/>
                <a:cs typeface="Arial" pitchFamily="34" charset="0"/>
              </a:rPr>
              <a:t>Carbonic anhydrases play roles in the generation of the aqueous humor of the eye, and a lack of carbonic anhydrase activity has been associated with </a:t>
            </a:r>
            <a:r>
              <a:rPr lang="en-US" dirty="0" err="1">
                <a:latin typeface="Arial" pitchFamily="34" charset="0"/>
                <a:cs typeface="Arial" pitchFamily="34" charset="0"/>
              </a:rPr>
              <a:t>osteopetrosis</a:t>
            </a:r>
            <a:r>
              <a:rPr lang="en-US" dirty="0">
                <a:latin typeface="Arial" pitchFamily="34" charset="0"/>
                <a:cs typeface="Arial" pitchFamily="34" charset="0"/>
              </a:rPr>
              <a:t> (excessive formation of dense bones) and intellectual disability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5153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Carbonic </a:t>
            </a:r>
            <a:r>
              <a:rPr lang="en-US" dirty="0" smtClean="0">
                <a:solidFill>
                  <a:srgbClr val="843C0C"/>
                </a:solidFill>
                <a:latin typeface="Arial" pitchFamily="34" charset="0"/>
                <a:cs typeface="Arial" pitchFamily="34" charset="0"/>
              </a:rPr>
              <a:t>Anhydrase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ontains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Bound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inc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on Essential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atalytic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The human genome contains at least seven genes encoding carbonic </a:t>
            </a:r>
            <a:r>
              <a:rPr lang="en-US" dirty="0" smtClean="0">
                <a:latin typeface="Arial" pitchFamily="34" charset="0"/>
                <a:cs typeface="Arial" pitchFamily="34" charset="0"/>
              </a:rPr>
              <a:t>anhydrase, </a:t>
            </a:r>
            <a:r>
              <a:rPr lang="en-US" dirty="0">
                <a:latin typeface="Arial" pitchFamily="34" charset="0"/>
                <a:cs typeface="Arial" pitchFamily="34" charset="0"/>
              </a:rPr>
              <a:t>and they are all </a:t>
            </a:r>
            <a:r>
              <a:rPr lang="en-US" dirty="0" smtClean="0">
                <a:latin typeface="Arial" pitchFamily="34" charset="0"/>
                <a:cs typeface="Arial" pitchFamily="34" charset="0"/>
              </a:rPr>
              <a:t>homologs.</a:t>
            </a:r>
            <a:endParaRPr lang="en-US" dirty="0">
              <a:latin typeface="Arial" pitchFamily="34" charset="0"/>
              <a:cs typeface="Arial" pitchFamily="34" charset="0"/>
            </a:endParaRPr>
          </a:p>
          <a:p>
            <a:pPr>
              <a:spcAft>
                <a:spcPts val="600"/>
              </a:spcAft>
            </a:pPr>
            <a:r>
              <a:rPr lang="en-US" dirty="0" smtClean="0">
                <a:latin typeface="Arial" pitchFamily="34" charset="0"/>
                <a:cs typeface="Arial" pitchFamily="34" charset="0"/>
              </a:rPr>
              <a:t>It was the first known zinc-containing enzyme; now hundreds of enzymes are known to bind zinc.</a:t>
            </a:r>
            <a:endParaRPr lang="en-US" dirty="0">
              <a:latin typeface="Arial" pitchFamily="34" charset="0"/>
              <a:cs typeface="Arial" pitchFamily="34" charset="0"/>
            </a:endParaRPr>
          </a:p>
          <a:p>
            <a:pPr>
              <a:spcAft>
                <a:spcPts val="600"/>
              </a:spcAft>
            </a:pPr>
            <a:r>
              <a:rPr lang="en-US" dirty="0" smtClean="0">
                <a:latin typeface="Arial" pitchFamily="34" charset="0"/>
                <a:cs typeface="Arial" pitchFamily="34" charset="0"/>
              </a:rPr>
              <a:t>The </a:t>
            </a:r>
            <a:r>
              <a:rPr lang="en-US" dirty="0">
                <a:latin typeface="Arial" pitchFamily="34" charset="0"/>
                <a:cs typeface="Arial" pitchFamily="34" charset="0"/>
              </a:rPr>
              <a:t>Zn</a:t>
            </a:r>
            <a:r>
              <a:rPr lang="en-US" baseline="30000" dirty="0">
                <a:latin typeface="Arial" pitchFamily="34" charset="0"/>
                <a:cs typeface="Arial" pitchFamily="34" charset="0"/>
              </a:rPr>
              <a:t>2+</a:t>
            </a:r>
            <a:r>
              <a:rPr lang="en-US" dirty="0">
                <a:latin typeface="Arial" pitchFamily="34" charset="0"/>
                <a:cs typeface="Arial" pitchFamily="34" charset="0"/>
              </a:rPr>
              <a:t> is bound to </a:t>
            </a:r>
            <a:r>
              <a:rPr lang="en-US" dirty="0" smtClean="0">
                <a:latin typeface="Arial" pitchFamily="34" charset="0"/>
                <a:cs typeface="Arial" pitchFamily="34" charset="0"/>
              </a:rPr>
              <a:t>four ligands: three coordination sites are bound to histidine residues, and one is bound to either a water molecule or a hydroxide ion (depending on pH).</a:t>
            </a:r>
            <a:endParaRPr lang="en-US" dirty="0">
              <a:latin typeface="Arial" pitchFamily="34" charset="0"/>
              <a:cs typeface="Arial" pitchFamily="34" charset="0"/>
            </a:endParaRPr>
          </a:p>
        </p:txBody>
      </p:sp>
    </p:spTree>
    <p:extLst>
      <p:ext uri="{BB962C8B-B14F-4D97-AF65-F5344CB8AC3E}">
        <p14:creationId xmlns:p14="http://schemas.microsoft.com/office/powerpoint/2010/main" val="912274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Human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arbonic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nhydrase </a:t>
            </a:r>
            <a:r>
              <a:rPr lang="en-US" dirty="0">
                <a:solidFill>
                  <a:srgbClr val="843C0C"/>
                </a:solidFill>
                <a:latin typeface="Arial" pitchFamily="34" charset="0"/>
                <a:cs typeface="Arial" pitchFamily="34" charset="0"/>
              </a:rPr>
              <a:t>II and its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inc Site</a:t>
            </a:r>
            <a:endParaRPr lang="en-US" dirty="0">
              <a:solidFill>
                <a:srgbClr val="843C0C"/>
              </a:solidFill>
              <a:latin typeface="Arial" pitchFamily="34" charset="0"/>
              <a:cs typeface="Arial" pitchFamily="34" charset="0"/>
            </a:endParaRPr>
          </a:p>
        </p:txBody>
      </p:sp>
      <p:pic>
        <p:nvPicPr>
          <p:cNvPr id="9" name="Picture 2" descr="A ribbon diagram of human carbonic anhydrase 2 and the ball-and-stick model of its active site are shown.&#10;The ribbon model of human carbonic anhydrase 2 shows alpha helices and beta strands. The shape of the protein curves around an active site in its center. The active site is shown in ball-and-stick form. The main residues in the active site comprise 3 histidine residues bonded to a central zinc atom, which in turn is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946710"/>
            <a:ext cx="8112552" cy="35741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07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a:t>
            </a:r>
            <a:r>
              <a:rPr lang="en-US" dirty="0" smtClean="0">
                <a:solidFill>
                  <a:srgbClr val="843C0C"/>
                </a:solidFill>
                <a:latin typeface="Arial" pitchFamily="34" charset="0"/>
                <a:cs typeface="Arial" pitchFamily="34" charset="0"/>
              </a:rPr>
              <a:t>Entails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inc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ctivation </a:t>
            </a:r>
            <a:r>
              <a:rPr lang="en-US" dirty="0">
                <a:solidFill>
                  <a:srgbClr val="843C0C"/>
                </a:solidFill>
                <a:latin typeface="Arial" pitchFamily="34" charset="0"/>
                <a:cs typeface="Arial" pitchFamily="34" charset="0"/>
              </a:rPr>
              <a:t>of a </a:t>
            </a:r>
            <a:r>
              <a:rPr lang="en-US" dirty="0">
                <a:solidFill>
                  <a:srgbClr val="843C0C"/>
                </a:solidFill>
                <a:latin typeface="Arial" pitchFamily="34" charset="0"/>
                <a:cs typeface="Arial" pitchFamily="34" charset="0"/>
              </a:rPr>
              <a:t>W</a:t>
            </a:r>
            <a:r>
              <a:rPr lang="en-US" dirty="0" smtClean="0">
                <a:solidFill>
                  <a:srgbClr val="843C0C"/>
                </a:solidFill>
                <a:latin typeface="Arial" pitchFamily="34" charset="0"/>
                <a:cs typeface="Arial" pitchFamily="34" charset="0"/>
              </a:rPr>
              <a:t>ater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77063"/>
          </a:xfrm>
        </p:spPr>
        <p:txBody>
          <a:bodyPr>
            <a:noAutofit/>
          </a:bodyPr>
          <a:lstStyle/>
          <a:p>
            <a:r>
              <a:rPr lang="en-US" sz="2600" dirty="0">
                <a:latin typeface="Arial" pitchFamily="34" charset="0"/>
                <a:cs typeface="Arial" pitchFamily="34" charset="0"/>
              </a:rPr>
              <a:t>The maximal rate of carbon dioxide hydration is attained at pH 8.  Activity falls with a drop in </a:t>
            </a:r>
            <a:r>
              <a:rPr lang="en-US" sz="2600" dirty="0" smtClean="0">
                <a:latin typeface="Arial" pitchFamily="34" charset="0"/>
                <a:cs typeface="Arial" pitchFamily="34" charset="0"/>
              </a:rPr>
              <a:t>pH, </a:t>
            </a:r>
            <a:r>
              <a:rPr lang="en-US" sz="2600" dirty="0">
                <a:latin typeface="Arial" pitchFamily="34" charset="0"/>
                <a:cs typeface="Arial" pitchFamily="34" charset="0"/>
              </a:rPr>
              <a:t>and the titration curve suggests that an active site component with a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7 is </a:t>
            </a:r>
            <a:r>
              <a:rPr lang="en-US" sz="2600" dirty="0" smtClean="0">
                <a:latin typeface="Arial" pitchFamily="34" charset="0"/>
                <a:cs typeface="Arial" pitchFamily="34" charset="0"/>
              </a:rPr>
              <a:t>required.</a:t>
            </a:r>
            <a:endParaRPr lang="en-US" sz="2600" dirty="0">
              <a:latin typeface="Arial" pitchFamily="34" charset="0"/>
              <a:cs typeface="Arial" pitchFamily="34" charset="0"/>
            </a:endParaRPr>
          </a:p>
          <a:p>
            <a:r>
              <a:rPr lang="en-US" sz="2600" dirty="0">
                <a:latin typeface="Arial" pitchFamily="34" charset="0"/>
                <a:cs typeface="Arial" pitchFamily="34" charset="0"/>
              </a:rPr>
              <a:t>Zn</a:t>
            </a:r>
            <a:r>
              <a:rPr lang="en-US" sz="2600" baseline="30000" dirty="0">
                <a:latin typeface="Arial" pitchFamily="34" charset="0"/>
                <a:cs typeface="Arial" pitchFamily="34" charset="0"/>
              </a:rPr>
              <a:t>2+</a:t>
            </a:r>
            <a:r>
              <a:rPr lang="en-US" sz="2600" dirty="0">
                <a:latin typeface="Arial" pitchFamily="34" charset="0"/>
                <a:cs typeface="Arial" pitchFamily="34" charset="0"/>
              </a:rPr>
              <a:t> lowers the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water to 7, generating the potent nucleophile </a:t>
            </a:r>
            <a:r>
              <a:rPr lang="en-US" sz="2600" dirty="0" smtClean="0">
                <a:latin typeface="Arial" pitchFamily="34" charset="0"/>
                <a:cs typeface="Arial" pitchFamily="34" charset="0"/>
              </a:rPr>
              <a:t>OH</a:t>
            </a:r>
            <a:r>
              <a:rPr lang="en-US" sz="2600" baseline="30000" dirty="0" smtClean="0">
                <a:latin typeface="Arial" pitchFamily="34" charset="0"/>
                <a:cs typeface="Arial" pitchFamily="34" charset="0"/>
              </a:rPr>
              <a:t>−</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r>
              <a:rPr lang="en-US" sz="2600" dirty="0">
                <a:latin typeface="Arial" pitchFamily="34" charset="0"/>
                <a:cs typeface="Arial" pitchFamily="34" charset="0"/>
              </a:rPr>
              <a:t>Adjacent to Zn</a:t>
            </a:r>
            <a:r>
              <a:rPr lang="en-US" sz="2600" baseline="30000" dirty="0">
                <a:latin typeface="Arial" pitchFamily="34" charset="0"/>
                <a:cs typeface="Arial" pitchFamily="34" charset="0"/>
              </a:rPr>
              <a:t>2+</a:t>
            </a:r>
            <a:r>
              <a:rPr lang="en-US" sz="2600" dirty="0">
                <a:latin typeface="Arial" pitchFamily="34" charset="0"/>
                <a:cs typeface="Arial" pitchFamily="34" charset="0"/>
              </a:rPr>
              <a:t> is a carbon dioxide binding </a:t>
            </a:r>
            <a:r>
              <a:rPr lang="en-US" sz="2600" dirty="0" smtClean="0">
                <a:latin typeface="Arial" pitchFamily="34" charset="0"/>
                <a:cs typeface="Arial" pitchFamily="34" charset="0"/>
              </a:rPr>
              <a:t>site.</a:t>
            </a:r>
            <a:endParaRPr lang="en-US" sz="2600" dirty="0">
              <a:latin typeface="Arial" pitchFamily="34" charset="0"/>
              <a:cs typeface="Arial" pitchFamily="34" charset="0"/>
            </a:endParaRPr>
          </a:p>
          <a:p>
            <a:r>
              <a:rPr lang="en-US" sz="2600" dirty="0">
                <a:latin typeface="Arial" pitchFamily="34" charset="0"/>
                <a:cs typeface="Arial" pitchFamily="34" charset="0"/>
              </a:rPr>
              <a:t>The </a:t>
            </a:r>
            <a:r>
              <a:rPr lang="en-US" sz="2600" dirty="0" smtClean="0">
                <a:latin typeface="Arial" pitchFamily="34" charset="0"/>
                <a:cs typeface="Arial" pitchFamily="34" charset="0"/>
              </a:rPr>
              <a:t>OH</a:t>
            </a:r>
            <a:r>
              <a:rPr lang="en-US" sz="2600" baseline="30000" dirty="0" smtClean="0">
                <a:latin typeface="Arial" pitchFamily="34" charset="0"/>
                <a:cs typeface="Arial" pitchFamily="34" charset="0"/>
              </a:rPr>
              <a:t>− </a:t>
            </a:r>
            <a:r>
              <a:rPr lang="en-US" sz="2600" dirty="0">
                <a:latin typeface="Arial" pitchFamily="34" charset="0"/>
                <a:cs typeface="Arial" pitchFamily="34" charset="0"/>
              </a:rPr>
              <a:t>attacks the CO</a:t>
            </a:r>
            <a:r>
              <a:rPr lang="en-US" sz="2600" baseline="-25000" dirty="0">
                <a:latin typeface="Arial" pitchFamily="34" charset="0"/>
                <a:cs typeface="Arial" pitchFamily="34" charset="0"/>
              </a:rPr>
              <a:t>2</a:t>
            </a:r>
            <a:r>
              <a:rPr lang="en-US" sz="2600" dirty="0">
                <a:latin typeface="Arial" pitchFamily="34" charset="0"/>
                <a:cs typeface="Arial" pitchFamily="34" charset="0"/>
              </a:rPr>
              <a:t>, converting it to </a:t>
            </a:r>
            <a:r>
              <a:rPr lang="en-US" sz="2600" dirty="0" smtClean="0">
                <a:latin typeface="Arial" pitchFamily="34" charset="0"/>
                <a:cs typeface="Arial" pitchFamily="34" charset="0"/>
              </a:rPr>
              <a:t>bicarbonate.</a:t>
            </a:r>
            <a:endParaRPr lang="en-US" sz="2600" dirty="0">
              <a:latin typeface="Arial" pitchFamily="34" charset="0"/>
              <a:cs typeface="Arial" pitchFamily="34" charset="0"/>
            </a:endParaRPr>
          </a:p>
          <a:p>
            <a:r>
              <a:rPr lang="en-US" sz="2600" dirty="0">
                <a:latin typeface="Arial" pitchFamily="34" charset="0"/>
                <a:cs typeface="Arial" pitchFamily="34" charset="0"/>
              </a:rPr>
              <a:t>Studies with synthetic analog systems confirm the important role of Zn</a:t>
            </a:r>
            <a:r>
              <a:rPr lang="en-US" sz="2600" baseline="30000" dirty="0">
                <a:latin typeface="Arial" pitchFamily="34" charset="0"/>
                <a:cs typeface="Arial" pitchFamily="34" charset="0"/>
              </a:rPr>
              <a:t>2</a:t>
            </a:r>
            <a:r>
              <a:rPr lang="en-US" sz="2600" baseline="30000" dirty="0" smtClean="0">
                <a:latin typeface="Arial" pitchFamily="34" charset="0"/>
                <a:cs typeface="Arial" pitchFamily="34" charset="0"/>
              </a:rPr>
              <a:t>+</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147277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pH on </a:t>
            </a:r>
            <a:r>
              <a:rPr lang="en-US" dirty="0" smtClean="0">
                <a:solidFill>
                  <a:srgbClr val="843C0C"/>
                </a:solidFill>
                <a:latin typeface="Arial" pitchFamily="34" charset="0"/>
                <a:cs typeface="Arial" pitchFamily="34" charset="0"/>
              </a:rPr>
              <a:t>Carbonic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nhydrase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pic>
        <p:nvPicPr>
          <p:cNvPr id="9" name="Picture 2" descr="A graph plots the rate of carbon dioxide hydration in k cat (per second) on the y-axis against p H values on the x-axis.&#10;The graph has a curve with seven marked points and an overall shape of increasing relatively rapidly before beginning to level off. The first point is at a pH value of 6 and the rate of hydration being slightly greater than zero. The second point is at a pH value of 6.25 and the rate of hydration corresponds to 100000. The third point is at a pH value of 7 and the rate of hydration corresponds to 400,000. The fourth point is at a pH value of 7.5 and the rate of hydration corresponds to 700,000. The fifth point is at a pH value of 7.7 and the rate of hydration corresponds to 850,000. The sixth point is at a pH value of 7.9 and the rate of hydration corresponds to 900,000. The seventh point is at a pH value of 9 and the rate of hydration corresponds to 1,000,000. All of the above values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4867"/>
            <a:ext cx="5914455" cy="28882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0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Ch.9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600" b="1" dirty="0">
                <a:latin typeface="Arial" pitchFamily="34" charset="0"/>
                <a:cs typeface="Arial" pitchFamily="34" charset="0"/>
              </a:rPr>
              <a:t>9.1 Proteases Facilitate a Fundamentally Difficult </a:t>
            </a:r>
            <a:r>
              <a:rPr lang="en-US" sz="2600" b="1" dirty="0" smtClean="0">
                <a:latin typeface="Arial" pitchFamily="34" charset="0"/>
                <a:cs typeface="Arial" pitchFamily="34" charset="0"/>
              </a:rPr>
              <a:t>Reaction</a:t>
            </a:r>
            <a:endParaRPr lang="en-US" sz="2600" b="1" dirty="0">
              <a:latin typeface="Arial" pitchFamily="34" charset="0"/>
              <a:cs typeface="Arial" pitchFamily="34" charset="0"/>
            </a:endParaRPr>
          </a:p>
          <a:p>
            <a:pPr>
              <a:spcBef>
                <a:spcPts val="624"/>
              </a:spcBef>
              <a:spcAft>
                <a:spcPts val="1200"/>
              </a:spcAft>
            </a:pPr>
            <a:r>
              <a:rPr lang="en-US" sz="2600" b="1" dirty="0">
                <a:latin typeface="Arial" pitchFamily="34" charset="0"/>
                <a:cs typeface="Arial" pitchFamily="34" charset="0"/>
              </a:rPr>
              <a:t>9.2 Carbonic Anhydrases Make a Fast Reaction </a:t>
            </a:r>
            <a:r>
              <a:rPr lang="en-US" sz="2600" b="1" dirty="0" smtClean="0">
                <a:latin typeface="Arial" pitchFamily="34" charset="0"/>
                <a:cs typeface="Arial" pitchFamily="34" charset="0"/>
              </a:rPr>
              <a:t>Faster</a:t>
            </a:r>
            <a:endParaRPr lang="en-US" sz="2600" b="1" dirty="0">
              <a:latin typeface="Arial" pitchFamily="34" charset="0"/>
              <a:cs typeface="Arial" pitchFamily="34" charset="0"/>
            </a:endParaRPr>
          </a:p>
          <a:p>
            <a:pPr>
              <a:spcBef>
                <a:spcPts val="624"/>
              </a:spcBef>
              <a:spcAft>
                <a:spcPts val="1200"/>
              </a:spcAft>
            </a:pPr>
            <a:r>
              <a:rPr lang="en-US" sz="2600" b="1" dirty="0">
                <a:latin typeface="Arial" pitchFamily="34" charset="0"/>
                <a:cs typeface="Arial" pitchFamily="34" charset="0"/>
              </a:rPr>
              <a:t>9.3 Restriction Enzymes Catalyze Highly Specific DNA-Cleavage </a:t>
            </a:r>
            <a:r>
              <a:rPr lang="en-US" sz="2600" b="1" dirty="0" smtClean="0">
                <a:latin typeface="Arial" pitchFamily="34" charset="0"/>
                <a:cs typeface="Arial" pitchFamily="34" charset="0"/>
              </a:rPr>
              <a:t>Reactions</a:t>
            </a:r>
            <a:endParaRPr lang="en-US" sz="2600" b="1" dirty="0">
              <a:latin typeface="Arial" pitchFamily="34" charset="0"/>
              <a:cs typeface="Arial" pitchFamily="34" charset="0"/>
            </a:endParaRPr>
          </a:p>
          <a:p>
            <a:pPr>
              <a:spcBef>
                <a:spcPts val="624"/>
              </a:spcBef>
              <a:spcAft>
                <a:spcPts val="1200"/>
              </a:spcAft>
            </a:pPr>
            <a:r>
              <a:rPr lang="en-US" sz="2600" b="1" dirty="0">
                <a:latin typeface="Arial" pitchFamily="34" charset="0"/>
                <a:cs typeface="Arial" pitchFamily="34" charset="0"/>
              </a:rPr>
              <a:t>9.4 </a:t>
            </a:r>
            <a:r>
              <a:rPr lang="en-US" sz="2600" b="1" dirty="0" err="1">
                <a:latin typeface="Arial" pitchFamily="34" charset="0"/>
                <a:cs typeface="Arial" pitchFamily="34" charset="0"/>
              </a:rPr>
              <a:t>Myosins</a:t>
            </a:r>
            <a:r>
              <a:rPr lang="en-US" sz="2600" b="1" dirty="0">
                <a:latin typeface="Arial" pitchFamily="34" charset="0"/>
                <a:cs typeface="Arial" pitchFamily="34" charset="0"/>
              </a:rPr>
              <a:t> Harness Changes in Enzyme Conformation to Couple ATP Hydrolysis to Mechanical Work</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i="1" dirty="0" err="1">
                <a:solidFill>
                  <a:srgbClr val="843C0C"/>
                </a:solidFill>
                <a:latin typeface="Arial" pitchFamily="34" charset="0"/>
                <a:cs typeface="Arial" pitchFamily="34" charset="0"/>
              </a:rPr>
              <a:t>p</a:t>
            </a:r>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a</a:t>
            </a:r>
            <a:r>
              <a:rPr lang="en-US" dirty="0">
                <a:solidFill>
                  <a:srgbClr val="843C0C"/>
                </a:solidFill>
                <a:latin typeface="Arial" pitchFamily="34" charset="0"/>
                <a:cs typeface="Arial" pitchFamily="34" charset="0"/>
              </a:rPr>
              <a:t> of </a:t>
            </a:r>
            <a:r>
              <a:rPr lang="en-US" dirty="0" smtClean="0">
                <a:solidFill>
                  <a:srgbClr val="843C0C"/>
                </a:solidFill>
                <a:latin typeface="Arial" pitchFamily="34" charset="0"/>
                <a:cs typeface="Arial" pitchFamily="34" charset="0"/>
              </a:rPr>
              <a:t>Zinc-bound </a:t>
            </a:r>
            <a:r>
              <a:rPr lang="en-US" dirty="0">
                <a:solidFill>
                  <a:srgbClr val="843C0C"/>
                </a:solidFill>
                <a:latin typeface="Arial" pitchFamily="34" charset="0"/>
                <a:cs typeface="Arial" pitchFamily="34" charset="0"/>
              </a:rPr>
              <a:t>W</a:t>
            </a:r>
            <a:r>
              <a:rPr lang="en-US" dirty="0" smtClean="0">
                <a:solidFill>
                  <a:srgbClr val="843C0C"/>
                </a:solidFill>
                <a:latin typeface="Arial" pitchFamily="34" charset="0"/>
                <a:cs typeface="Arial" pitchFamily="34" charset="0"/>
              </a:rPr>
              <a:t>ater</a:t>
            </a:r>
            <a:endParaRPr lang="en-US" dirty="0">
              <a:solidFill>
                <a:srgbClr val="843C0C"/>
              </a:solidFill>
              <a:latin typeface="Arial" pitchFamily="34" charset="0"/>
              <a:cs typeface="Arial" pitchFamily="34" charset="0"/>
            </a:endParaRPr>
          </a:p>
        </p:txBody>
      </p:sp>
      <p:pic>
        <p:nvPicPr>
          <p:cNvPr id="9" name="Picture 2" descr="A chemical equation shows the dissociation of a hydrogen atom from a zinc-bound water molecule.&#10;A zinc cat-ion bonded to three histidine residues and a water molecule leads to the formation of a compound in which one hydrogen atom of the water molecule is cleaved, giving oxygen a negative charge and releasing a dissociated proton. The histidine residues are linked by hash, wedge, and single bonds to the zinc cat-ion. p K A of this reaction equals 7. This reaction is reversib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792" y="2779614"/>
            <a:ext cx="8924417" cy="16226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6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Carbon </a:t>
            </a:r>
            <a:r>
              <a:rPr lang="en-US" dirty="0" smtClean="0">
                <a:solidFill>
                  <a:srgbClr val="843C0C"/>
                </a:solidFill>
                <a:latin typeface="Arial" pitchFamily="34" charset="0"/>
                <a:cs typeface="Arial" pitchFamily="34" charset="0"/>
              </a:rPr>
              <a:t>Dioxide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inding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a:t>
            </a:r>
            <a:endParaRPr lang="en-US" dirty="0">
              <a:solidFill>
                <a:srgbClr val="843C0C"/>
              </a:solidFill>
              <a:latin typeface="Arial" pitchFamily="34" charset="0"/>
              <a:cs typeface="Arial" pitchFamily="34" charset="0"/>
            </a:endParaRPr>
          </a:p>
        </p:txBody>
      </p:sp>
      <p:pic>
        <p:nvPicPr>
          <p:cNvPr id="9" name="Picture 2" descr="A stick diagram with an electron density map of the carbon dioxide binding site of carbonic anhydrase is shown.&#10;The carbon dioxide molecule is surrounded by binding sites of different residues. A zinc atom is represented by a sphere amongst the molecules surrounding the carbon dioxide. Water appears as two small spheres, which appear to be floating, with their electron density maps touching part of the electron density map of one of the residu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955246"/>
            <a:ext cx="5376777" cy="36951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13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a:t>
            </a:r>
            <a:r>
              <a:rPr lang="en-US" dirty="0" smtClean="0">
                <a:solidFill>
                  <a:srgbClr val="843C0C"/>
                </a:solidFill>
                <a:latin typeface="Arial" pitchFamily="34" charset="0"/>
                <a:cs typeface="Arial" pitchFamily="34" charset="0"/>
              </a:rPr>
              <a:t>Entails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inc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ctivation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Water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pPr>
              <a:spcBef>
                <a:spcPts val="600"/>
              </a:spcBef>
              <a:spcAft>
                <a:spcPts val="600"/>
              </a:spcAft>
            </a:pPr>
            <a:r>
              <a:rPr lang="en-US" dirty="0">
                <a:latin typeface="Arial" pitchFamily="34" charset="0"/>
                <a:cs typeface="Arial" pitchFamily="34" charset="0"/>
              </a:rPr>
              <a:t>A proposed mechanism for the hydration of carbon dioxide</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00"/>
              </a:spcBef>
              <a:spcAft>
                <a:spcPts val="600"/>
              </a:spcAft>
              <a:buAutoNum type="arabicPeriod"/>
            </a:pPr>
            <a:r>
              <a:rPr lang="en-US" dirty="0">
                <a:latin typeface="Arial" pitchFamily="34" charset="0"/>
                <a:cs typeface="Arial" pitchFamily="34" charset="0"/>
              </a:rPr>
              <a:t>Zn</a:t>
            </a:r>
            <a:r>
              <a:rPr lang="en-US" baseline="30000" dirty="0">
                <a:latin typeface="Arial" pitchFamily="34" charset="0"/>
                <a:cs typeface="Arial" pitchFamily="34" charset="0"/>
              </a:rPr>
              <a:t>2+</a:t>
            </a:r>
            <a:r>
              <a:rPr lang="en-US" dirty="0">
                <a:latin typeface="Arial" pitchFamily="34" charset="0"/>
                <a:cs typeface="Arial" pitchFamily="34" charset="0"/>
              </a:rPr>
              <a:t> generates </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 </a:t>
            </a:r>
            <a:r>
              <a:rPr lang="en-US" dirty="0">
                <a:latin typeface="Arial" pitchFamily="34" charset="0"/>
                <a:cs typeface="Arial" pitchFamily="34" charset="0"/>
              </a:rPr>
              <a:t>by facilitating the release of a H</a:t>
            </a:r>
            <a:r>
              <a:rPr lang="en-US" baseline="30000" dirty="0">
                <a:latin typeface="Arial" pitchFamily="34" charset="0"/>
                <a:cs typeface="Arial" pitchFamily="34" charset="0"/>
              </a:rPr>
              <a:t>+</a:t>
            </a:r>
            <a:r>
              <a:rPr lang="en-US" dirty="0">
                <a:latin typeface="Arial" pitchFamily="34" charset="0"/>
                <a:cs typeface="Arial" pitchFamily="34" charset="0"/>
              </a:rPr>
              <a:t> from </a:t>
            </a:r>
            <a:r>
              <a:rPr lang="en-US" dirty="0" smtClean="0">
                <a:latin typeface="Arial" pitchFamily="34" charset="0"/>
                <a:cs typeface="Arial" pitchFamily="34" charset="0"/>
              </a:rPr>
              <a:t>water.</a:t>
            </a:r>
            <a:endParaRPr lang="en-US" dirty="0">
              <a:latin typeface="Arial" pitchFamily="34" charset="0"/>
              <a:cs typeface="Arial" pitchFamily="34" charset="0"/>
            </a:endParaRPr>
          </a:p>
          <a:p>
            <a:pPr lvl="1">
              <a:spcBef>
                <a:spcPts val="600"/>
              </a:spcBef>
              <a:spcAft>
                <a:spcPts val="600"/>
              </a:spcAft>
              <a:buAutoNum type="arabicPeriod"/>
            </a:pP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a:latin typeface="Arial" pitchFamily="34" charset="0"/>
                <a:cs typeface="Arial" pitchFamily="34" charset="0"/>
              </a:rPr>
              <a:t> binds to the active site and is positioned to react with </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00"/>
              </a:spcBef>
              <a:spcAft>
                <a:spcPts val="600"/>
              </a:spcAft>
              <a:buAutoNum type="arabicPeriod"/>
            </a:pPr>
            <a:r>
              <a:rPr lang="en-US" dirty="0">
                <a:latin typeface="Arial" pitchFamily="34" charset="0"/>
                <a:cs typeface="Arial" pitchFamily="34" charset="0"/>
              </a:rPr>
              <a:t>The </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attacks the CO</a:t>
            </a:r>
            <a:r>
              <a:rPr lang="en-US" baseline="-25000" dirty="0">
                <a:latin typeface="Arial" pitchFamily="34" charset="0"/>
                <a:cs typeface="Arial" pitchFamily="34" charset="0"/>
              </a:rPr>
              <a:t>2</a:t>
            </a:r>
            <a:r>
              <a:rPr lang="en-US" dirty="0">
                <a:latin typeface="Arial" pitchFamily="34" charset="0"/>
                <a:cs typeface="Arial" pitchFamily="34" charset="0"/>
              </a:rPr>
              <a:t>, generating </a:t>
            </a:r>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p>
          <a:p>
            <a:pPr lvl="1">
              <a:spcBef>
                <a:spcPts val="600"/>
              </a:spcBef>
              <a:spcAft>
                <a:spcPts val="600"/>
              </a:spcAft>
              <a:buAutoNum type="arabicPeriod"/>
            </a:pPr>
            <a:r>
              <a:rPr lang="en-US" dirty="0" smtClean="0">
                <a:latin typeface="Arial" pitchFamily="34" charset="0"/>
                <a:cs typeface="Arial" pitchFamily="34" charset="0"/>
              </a:rPr>
              <a:t>The </a:t>
            </a:r>
            <a:r>
              <a:rPr lang="en-US" dirty="0">
                <a:latin typeface="Arial" pitchFamily="34" charset="0"/>
                <a:cs typeface="Arial" pitchFamily="34" charset="0"/>
              </a:rPr>
              <a:t>active site is regenerated with the release of </a:t>
            </a:r>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and binding of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Studies with a synthetic analog system provide support for the proposed </a:t>
            </a:r>
            <a:r>
              <a:rPr lang="en-US" dirty="0" smtClean="0">
                <a:latin typeface="Arial" pitchFamily="34" charset="0"/>
                <a:cs typeface="Arial" pitchFamily="34" charset="0"/>
              </a:rPr>
              <a:t>mechanism.</a:t>
            </a:r>
            <a:endParaRPr lang="en-US" dirty="0">
              <a:latin typeface="Arial" pitchFamily="34" charset="0"/>
              <a:cs typeface="Arial" pitchFamily="34" charset="0"/>
            </a:endParaRPr>
          </a:p>
        </p:txBody>
      </p:sp>
    </p:spTree>
    <p:extLst>
      <p:ext uri="{BB962C8B-B14F-4D97-AF65-F5344CB8AC3E}">
        <p14:creationId xmlns:p14="http://schemas.microsoft.com/office/powerpoint/2010/main" val="1276515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Mechanism of </a:t>
            </a:r>
            <a:r>
              <a:rPr lang="en-US" dirty="0" smtClean="0">
                <a:solidFill>
                  <a:srgbClr val="843C0C"/>
                </a:solidFill>
                <a:latin typeface="Arial" pitchFamily="34" charset="0"/>
                <a:cs typeface="Arial" pitchFamily="34" charset="0"/>
              </a:rPr>
              <a:t>Carbonic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nhydrase</a:t>
            </a:r>
            <a:endParaRPr lang="en-US" dirty="0">
              <a:solidFill>
                <a:srgbClr val="843C0C"/>
              </a:solidFill>
              <a:latin typeface="Arial" pitchFamily="34" charset="0"/>
              <a:cs typeface="Arial" pitchFamily="34" charset="0"/>
            </a:endParaRPr>
          </a:p>
        </p:txBody>
      </p:sp>
      <p:pic>
        <p:nvPicPr>
          <p:cNvPr id="9" name="Picture 2" descr="An equation shows the mechanism of action of carbonic anhydrase, in four steps.&#10;The structure of the reactant shows a zinc cat-ion bonded to three histidine residues and a water molecule. The histidine residues are linked by hash, wedge, and single bonds to the zinc cat-ion. &#10;Step 1: A hydrogen atom is dissociated, leaving a single hydrogen on the water molecule and a negatively charged oxygen atom.&#10;Step 2: A carbon dioxide molecule binds to the enzyme. The carbon dioxide molecule has a carbon atom double bonded to two oxygen atoms. &#10;Step 3: The carbon atom of the carbon dioxide molecule forms a bond with the negatively-charged oxygen atom, thus losing a double bond and resulting in the formation of a bicarbonate ion. This single bonded oxygen atom becomes negatively charged, and interacts with the positively charged zinc ion. &#10;Step 4: A water molecule displaces the bicarbonate ion leading to the formation of the initial reactant where in zinc cat-ion is bonded to three histidine residues and a water molecule thus, directing the course of the reaction to step 1 aga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14773" y="1796834"/>
            <a:ext cx="5914455" cy="39835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71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Synthetic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nalog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odel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ystem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arbonic Anhydrase</a:t>
            </a:r>
            <a:endParaRPr lang="en-US" dirty="0">
              <a:solidFill>
                <a:srgbClr val="843C0C"/>
              </a:solidFill>
              <a:latin typeface="Arial" pitchFamily="34" charset="0"/>
              <a:cs typeface="Arial" pitchFamily="34" charset="0"/>
            </a:endParaRPr>
          </a:p>
        </p:txBody>
      </p:sp>
      <p:pic>
        <p:nvPicPr>
          <p:cNvPr id="9" name="Picture 2" descr="The structural formula and a ball-and-stick model of carbonic anhydrase are shown.&#10;The structure shows a fourteen-carbon closed ring structure. Four carbon atoms in the ring are substituted by nitrogen atoms. Two of the carbon atoms are single bonded to a methyl group. One of the nitrogen substituents is hash bonded to a hydrogen atom. Three of the nitrogen atoms are double bonded to the carbon atoms positioned next to them. A six-membered ring with three internal double bonds is fused with two carbon atoms and a nitrogen atom, at the top of the fourteen-carbon closed ring structure.The ball-and-stick model shows a complex structure with a central zinc cat-ion bonded to four nitrogen atoms and a water molecul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2340538"/>
            <a:ext cx="6705046" cy="31818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40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000" dirty="0" smtClean="0">
                <a:solidFill>
                  <a:srgbClr val="843C0C"/>
                </a:solidFill>
                <a:latin typeface="Arial" pitchFamily="34" charset="0"/>
                <a:cs typeface="Arial" pitchFamily="34" charset="0"/>
              </a:rPr>
              <a:t>A </a:t>
            </a:r>
            <a:r>
              <a:rPr lang="en-US" sz="3000" dirty="0" smtClean="0">
                <a:solidFill>
                  <a:srgbClr val="843C0C"/>
                </a:solidFill>
                <a:latin typeface="Arial" pitchFamily="34" charset="0"/>
                <a:cs typeface="Arial" pitchFamily="34" charset="0"/>
              </a:rPr>
              <a:t>Proton </a:t>
            </a:r>
            <a:r>
              <a:rPr lang="en-US" sz="3000" dirty="0">
                <a:solidFill>
                  <a:srgbClr val="843C0C"/>
                </a:solidFill>
                <a:latin typeface="Arial" pitchFamily="34" charset="0"/>
                <a:cs typeface="Arial" pitchFamily="34" charset="0"/>
              </a:rPr>
              <a:t>S</a:t>
            </a:r>
            <a:r>
              <a:rPr lang="en-US" sz="3000" dirty="0" smtClean="0">
                <a:solidFill>
                  <a:srgbClr val="843C0C"/>
                </a:solidFill>
                <a:latin typeface="Arial" pitchFamily="34" charset="0"/>
                <a:cs typeface="Arial" pitchFamily="34" charset="0"/>
              </a:rPr>
              <a:t>huttle </a:t>
            </a:r>
            <a:r>
              <a:rPr lang="en-US" sz="3000" dirty="0">
                <a:solidFill>
                  <a:srgbClr val="843C0C"/>
                </a:solidFill>
                <a:latin typeface="Arial" pitchFamily="34" charset="0"/>
                <a:cs typeface="Arial" pitchFamily="34" charset="0"/>
              </a:rPr>
              <a:t>F</a:t>
            </a:r>
            <a:r>
              <a:rPr lang="en-US" sz="3000" dirty="0" smtClean="0">
                <a:solidFill>
                  <a:srgbClr val="843C0C"/>
                </a:solidFill>
                <a:latin typeface="Arial" pitchFamily="34" charset="0"/>
                <a:cs typeface="Arial" pitchFamily="34" charset="0"/>
              </a:rPr>
              <a:t>acilitates </a:t>
            </a:r>
            <a:r>
              <a:rPr lang="en-US" sz="3000" dirty="0">
                <a:solidFill>
                  <a:srgbClr val="843C0C"/>
                </a:solidFill>
                <a:latin typeface="Arial" pitchFamily="34" charset="0"/>
                <a:cs typeface="Arial" pitchFamily="34" charset="0"/>
              </a:rPr>
              <a:t>R</a:t>
            </a:r>
            <a:r>
              <a:rPr lang="en-US" sz="3000" dirty="0" smtClean="0">
                <a:solidFill>
                  <a:srgbClr val="843C0C"/>
                </a:solidFill>
                <a:latin typeface="Arial" pitchFamily="34" charset="0"/>
                <a:cs typeface="Arial" pitchFamily="34" charset="0"/>
              </a:rPr>
              <a:t>apid </a:t>
            </a:r>
            <a:r>
              <a:rPr lang="en-US" sz="3000" dirty="0">
                <a:solidFill>
                  <a:srgbClr val="843C0C"/>
                </a:solidFill>
                <a:latin typeface="Arial" pitchFamily="34" charset="0"/>
                <a:cs typeface="Arial" pitchFamily="34" charset="0"/>
              </a:rPr>
              <a:t>R</a:t>
            </a:r>
            <a:r>
              <a:rPr lang="en-US" sz="3000" dirty="0" smtClean="0">
                <a:solidFill>
                  <a:srgbClr val="843C0C"/>
                </a:solidFill>
                <a:latin typeface="Arial" pitchFamily="34" charset="0"/>
                <a:cs typeface="Arial" pitchFamily="34" charset="0"/>
              </a:rPr>
              <a:t>egeneration </a:t>
            </a:r>
            <a:r>
              <a:rPr lang="en-US" sz="3000" dirty="0" smtClean="0">
                <a:solidFill>
                  <a:srgbClr val="843C0C"/>
                </a:solidFill>
                <a:latin typeface="Arial" pitchFamily="34" charset="0"/>
                <a:cs typeface="Arial" pitchFamily="34" charset="0"/>
              </a:rPr>
              <a:t>of the </a:t>
            </a:r>
            <a:r>
              <a:rPr lang="en-US" sz="3000" dirty="0">
                <a:solidFill>
                  <a:srgbClr val="843C0C"/>
                </a:solidFill>
                <a:latin typeface="Arial" pitchFamily="34" charset="0"/>
                <a:cs typeface="Arial" pitchFamily="34" charset="0"/>
              </a:rPr>
              <a:t>A</a:t>
            </a:r>
            <a:r>
              <a:rPr lang="en-US" sz="3000" dirty="0" smtClean="0">
                <a:solidFill>
                  <a:srgbClr val="843C0C"/>
                </a:solidFill>
                <a:latin typeface="Arial" pitchFamily="34" charset="0"/>
                <a:cs typeface="Arial" pitchFamily="34" charset="0"/>
              </a:rPr>
              <a:t>ctive Form </a:t>
            </a:r>
            <a:r>
              <a:rPr lang="en-US" sz="3000" dirty="0" smtClean="0">
                <a:solidFill>
                  <a:srgbClr val="843C0C"/>
                </a:solidFill>
                <a:latin typeface="Arial" pitchFamily="34" charset="0"/>
                <a:cs typeface="Arial" pitchFamily="34" charset="0"/>
              </a:rPr>
              <a:t>of the </a:t>
            </a:r>
            <a:r>
              <a:rPr lang="en-US" sz="3000" dirty="0" smtClean="0">
                <a:solidFill>
                  <a:srgbClr val="843C0C"/>
                </a:solidFill>
                <a:latin typeface="Arial" pitchFamily="34" charset="0"/>
                <a:cs typeface="Arial" pitchFamily="34" charset="0"/>
              </a:rPr>
              <a:t>Enzyme</a:t>
            </a:r>
            <a:endParaRPr lang="en-US" sz="30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The zinc-bound water molecule must lose a proton to begin the hydration </a:t>
            </a:r>
            <a:r>
              <a:rPr lang="en-US" sz="2600" dirty="0" smtClean="0">
                <a:latin typeface="Arial" pitchFamily="34" charset="0"/>
                <a:cs typeface="Arial" pitchFamily="34" charset="0"/>
              </a:rPr>
              <a:t>reaction.</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backward reaction, the </a:t>
            </a:r>
            <a:r>
              <a:rPr lang="en-US" sz="2600" dirty="0" err="1">
                <a:latin typeface="Arial" pitchFamily="34" charset="0"/>
                <a:cs typeface="Arial" pitchFamily="34" charset="0"/>
              </a:rPr>
              <a:t>reprotonation</a:t>
            </a:r>
            <a:r>
              <a:rPr lang="en-US" sz="2600" dirty="0">
                <a:latin typeface="Arial" pitchFamily="34" charset="0"/>
                <a:cs typeface="Arial" pitchFamily="34" charset="0"/>
              </a:rPr>
              <a:t> of the </a:t>
            </a:r>
            <a:r>
              <a:rPr lang="en-US" sz="2600" dirty="0" smtClean="0">
                <a:latin typeface="Arial" pitchFamily="34" charset="0"/>
                <a:cs typeface="Arial" pitchFamily="34" charset="0"/>
              </a:rPr>
              <a:t>OH</a:t>
            </a:r>
            <a:r>
              <a:rPr lang="en-US" sz="2600" baseline="30000" dirty="0" smtClean="0">
                <a:latin typeface="Arial" pitchFamily="34" charset="0"/>
                <a:cs typeface="Arial" pitchFamily="34" charset="0"/>
              </a:rPr>
              <a:t>−</a:t>
            </a:r>
            <a:r>
              <a:rPr lang="en-US" sz="2600" dirty="0" smtClean="0">
                <a:latin typeface="Arial" pitchFamily="34" charset="0"/>
                <a:cs typeface="Arial" pitchFamily="34" charset="0"/>
              </a:rPr>
              <a:t>, </a:t>
            </a:r>
            <a:r>
              <a:rPr lang="en-US" sz="2600" dirty="0">
                <a:latin typeface="Arial" pitchFamily="34" charset="0"/>
                <a:cs typeface="Arial" pitchFamily="34" charset="0"/>
              </a:rPr>
              <a:t>is prevented by the binding of the released proton by a molecule of  </a:t>
            </a:r>
            <a:r>
              <a:rPr lang="en-US" sz="2600" dirty="0" smtClean="0">
                <a:latin typeface="Arial" pitchFamily="34" charset="0"/>
                <a:cs typeface="Arial" pitchFamily="34" charset="0"/>
              </a:rPr>
              <a:t>buffer.</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A histidine residue at the active site serves as a proton shuttle, transferring the proton from water to the </a:t>
            </a:r>
            <a:r>
              <a:rPr lang="en-US" sz="2600" dirty="0" smtClean="0">
                <a:latin typeface="Arial" pitchFamily="34" charset="0"/>
                <a:cs typeface="Arial" pitchFamily="34" charset="0"/>
              </a:rPr>
              <a:t>buffer.</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601833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Kinetics of </a:t>
            </a:r>
            <a:r>
              <a:rPr lang="en-US" dirty="0" smtClean="0">
                <a:solidFill>
                  <a:srgbClr val="843C0C"/>
                </a:solidFill>
                <a:latin typeface="Arial" pitchFamily="34" charset="0"/>
                <a:cs typeface="Arial" pitchFamily="34" charset="0"/>
              </a:rPr>
              <a:t>Water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eprotonation</a:t>
            </a:r>
            <a:endParaRPr lang="en-US" dirty="0">
              <a:solidFill>
                <a:srgbClr val="843C0C"/>
              </a:solidFill>
              <a:latin typeface="Arial" pitchFamily="34" charset="0"/>
              <a:cs typeface="Arial" pitchFamily="34" charset="0"/>
            </a:endParaRPr>
          </a:p>
        </p:txBody>
      </p:sp>
      <p:pic>
        <p:nvPicPr>
          <p:cNvPr id="9" name="Picture 2" descr="A chemical equation shows the kinetics of water deprotonation.&#10;A zinc cation bonded to three histidine residues and a water molecule produces a compound in which one hydrogen atom of the water molecule is cleaved, giving oxygen a negative charge and releasing a dissociated proton. The histidine residues are linked by hash, wedge, and single bonds to the zinc cat-ion. The rate constant of the forward reaction is k1 and that of reverse reaction is k subscript negative 1. The equilibrium constant K equals k1 over k subscript negative 1, which equals 10 to the negative seventh pow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19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Effect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Buffer </a:t>
            </a:r>
            <a:r>
              <a:rPr lang="en-US" dirty="0">
                <a:solidFill>
                  <a:srgbClr val="843C0C"/>
                </a:solidFill>
                <a:latin typeface="Arial" pitchFamily="34" charset="0"/>
                <a:cs typeface="Arial" pitchFamily="34" charset="0"/>
              </a:rPr>
              <a:t>on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eprotonation</a:t>
            </a:r>
            <a:endParaRPr lang="en-US" dirty="0">
              <a:solidFill>
                <a:srgbClr val="843C0C"/>
              </a:solidFill>
              <a:latin typeface="Arial" pitchFamily="34" charset="0"/>
              <a:cs typeface="Arial" pitchFamily="34" charset="0"/>
            </a:endParaRPr>
          </a:p>
        </p:txBody>
      </p:sp>
      <p:pic>
        <p:nvPicPr>
          <p:cNvPr id="9" name="Picture 2" descr="A reversible chemical reaction shows the effect of buffer on deprotonation. The reactant structure shows a central zinc cation single bonded to a histidine at the bottom left, wedge bonded and dash bonded to a histidine each at the bottom right. This zinc cation is bonded to an oxygen atom at the top which is further bonded to two hydrogen atoms, one of which is highlighted in pink. This when aided by buffer component uppercase B, yields two products. (The reversible arrows have lowercase K subscript 1 prime end subscript above the arrows, and lowercase K negative 1 prime below the arrows.) The first product structure is similar to that of the reactant structure, except that the oxygen bonded to zinc cation at the top is an anion and is bonded to only one hydrogen atom. The second product is B H superscript plus end superscript (highlighted in pink). The value of K reads: K equals lowercase k subscript 1 prime over lowercase K negative 1 prime approximately equals to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54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Effect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Buffer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oncentration </a:t>
            </a:r>
            <a:r>
              <a:rPr lang="en-US" sz="3200" dirty="0">
                <a:solidFill>
                  <a:srgbClr val="843C0C"/>
                </a:solidFill>
                <a:latin typeface="Arial" pitchFamily="34" charset="0"/>
                <a:cs typeface="Arial" pitchFamily="34" charset="0"/>
              </a:rPr>
              <a:t>on the </a:t>
            </a:r>
            <a:r>
              <a:rPr lang="en-US" sz="3200" dirty="0" smtClean="0">
                <a:solidFill>
                  <a:srgbClr val="843C0C"/>
                </a:solidFill>
                <a:latin typeface="Arial" pitchFamily="34" charset="0"/>
                <a:cs typeface="Arial" pitchFamily="34" charset="0"/>
              </a:rPr>
              <a:t>Rate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Carbon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ioxide </a:t>
            </a:r>
            <a:r>
              <a:rPr lang="en-US" sz="3200" dirty="0">
                <a:solidFill>
                  <a:srgbClr val="843C0C"/>
                </a:solidFill>
                <a:latin typeface="Arial" pitchFamily="34" charset="0"/>
                <a:cs typeface="Arial" pitchFamily="34" charset="0"/>
              </a:rPr>
              <a:t>H</a:t>
            </a:r>
            <a:r>
              <a:rPr lang="en-US" sz="3200" dirty="0" smtClean="0">
                <a:solidFill>
                  <a:srgbClr val="843C0C"/>
                </a:solidFill>
                <a:latin typeface="Arial" pitchFamily="34" charset="0"/>
                <a:cs typeface="Arial" pitchFamily="34" charset="0"/>
              </a:rPr>
              <a:t>ydration</a:t>
            </a:r>
            <a:endParaRPr lang="en-US" sz="3200" dirty="0">
              <a:solidFill>
                <a:srgbClr val="843C0C"/>
              </a:solidFill>
              <a:latin typeface="Arial" pitchFamily="34" charset="0"/>
              <a:cs typeface="Arial" pitchFamily="34" charset="0"/>
            </a:endParaRPr>
          </a:p>
        </p:txBody>
      </p:sp>
      <p:pic>
        <p:nvPicPr>
          <p:cNvPr id="9" name="Picture 2" descr="A graph plotting the rate of carbon dioxide hydration (k cat per second) on the y-axis against buffer concentration in millimoles on the y-axis has a linearly increasing curve. The structural formula of the buffer (1, 2-dimethylbenzimidazole) is shown near the curve.&#10;The curve has four marked points. It is observed that with greater buffer concentrations, the rate of carbon dioxide hydration rate increases up to 10 to the sixth power per mole per second. The structure of 1, 2-dimethylbenzimidazole shows a six-membered ring with alternating double bonds, fused with a five-membered ring with a double bond. The five-membered ring has nitrogen substituents at C1 and C3. A methyl group is single bonded to C2 and another is single bonded to the nitrogen at C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067926"/>
            <a:ext cx="6705046" cy="35780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49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Histidine </a:t>
            </a:r>
            <a:r>
              <a:rPr lang="en-US" dirty="0" smtClean="0">
                <a:solidFill>
                  <a:srgbClr val="843C0C"/>
                </a:solidFill>
                <a:latin typeface="Arial" pitchFamily="34" charset="0"/>
                <a:cs typeface="Arial" pitchFamily="34" charset="0"/>
              </a:rPr>
              <a:t>Proton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huttle</a:t>
            </a:r>
            <a:endParaRPr lang="en-US" dirty="0">
              <a:solidFill>
                <a:srgbClr val="843C0C"/>
              </a:solidFill>
              <a:latin typeface="Arial" pitchFamily="34" charset="0"/>
              <a:cs typeface="Arial" pitchFamily="34" charset="0"/>
            </a:endParaRPr>
          </a:p>
        </p:txBody>
      </p:sp>
      <p:pic>
        <p:nvPicPr>
          <p:cNvPr id="9" name="Picture 2" descr="A reversible chemical equation shows the movement of a proton from a zinc-bound water molecule to a histidine residue, then to a buffer.&#10;A zinc-bound water molecule is shown with the side chain of histidine 64. The histidine side chain has a five-membered ring. If the vertices were numbered clockwise from one to five, from the top, one is a carbon, two is a nitrogen with a single bonded hydrogen, three, four, are carbons, and five is a nitrogen. There are double bonds between vertices three, four and five, one. When the water-bound zinc molecule is deprotonated, the resulting dissociated hydrogen binds to the nitrogen at vertex five of the histidine residue. This results in the formation of a delocalized double bond between the nitrogens at vertices five and two and the carbon at vertex one, with a net positive charge between these three vertices. In the last stage of the process, the hydrogen atom dissociates from the nitrogen at vertex two of the histidine, and associates with the buffer instead, so there is no longer a delocalized double bond in histidine. The result is that a proton has moved from vertex two of the histidine to vertex five, and a double bond between vertices five and one has shifted between vertices one and tw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545153"/>
            <a:ext cx="8112552" cy="17676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7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Few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asic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atalytic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rinciples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Used </a:t>
            </a:r>
            <a:r>
              <a:rPr lang="en-US" dirty="0">
                <a:solidFill>
                  <a:srgbClr val="843C0C"/>
                </a:solidFill>
                <a:latin typeface="Arial" pitchFamily="34" charset="0"/>
                <a:cs typeface="Arial" pitchFamily="34" charset="0"/>
              </a:rPr>
              <a:t>by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any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600"/>
              </a:spcAft>
              <a:defRPr/>
            </a:pPr>
            <a:r>
              <a:rPr lang="en-US" dirty="0">
                <a:latin typeface="Arial" pitchFamily="34" charset="0"/>
                <a:cs typeface="Arial" pitchFamily="34" charset="0"/>
              </a:rPr>
              <a:t>Common catalytic strategies </a:t>
            </a:r>
            <a:r>
              <a:rPr lang="en-US" dirty="0" smtClean="0">
                <a:latin typeface="Arial" pitchFamily="34" charset="0"/>
                <a:cs typeface="Arial" pitchFamily="34" charset="0"/>
              </a:rPr>
              <a:t>include the following:</a:t>
            </a:r>
            <a:endParaRPr lang="en-US" dirty="0">
              <a:latin typeface="Arial" pitchFamily="34" charset="0"/>
              <a:cs typeface="Arial" pitchFamily="34" charset="0"/>
            </a:endParaRPr>
          </a:p>
          <a:p>
            <a:pPr lvl="1">
              <a:spcBef>
                <a:spcPts val="600"/>
              </a:spcBef>
              <a:spcAft>
                <a:spcPts val="600"/>
              </a:spcAft>
              <a:buFontTx/>
              <a:buAutoNum type="arabicPeriod"/>
              <a:defRPr/>
            </a:pPr>
            <a:r>
              <a:rPr lang="en-US" dirty="0">
                <a:latin typeface="Arial" pitchFamily="34" charset="0"/>
                <a:cs typeface="Arial" pitchFamily="34" charset="0"/>
              </a:rPr>
              <a:t>Covalent catalysis: The active site contains a nucleophile that is briefly covalently </a:t>
            </a:r>
            <a:r>
              <a:rPr lang="en-US" dirty="0" smtClean="0">
                <a:latin typeface="Arial" pitchFamily="34" charset="0"/>
                <a:cs typeface="Arial" pitchFamily="34" charset="0"/>
              </a:rPr>
              <a:t>modified.</a:t>
            </a:r>
            <a:endParaRPr lang="en-US" dirty="0">
              <a:latin typeface="Arial" pitchFamily="34" charset="0"/>
              <a:cs typeface="Arial" pitchFamily="34" charset="0"/>
            </a:endParaRPr>
          </a:p>
          <a:p>
            <a:pPr lvl="1">
              <a:spcBef>
                <a:spcPts val="600"/>
              </a:spcBef>
              <a:spcAft>
                <a:spcPts val="600"/>
              </a:spcAft>
              <a:buFontTx/>
              <a:buAutoNum type="arabicPeriod"/>
              <a:defRPr/>
            </a:pPr>
            <a:r>
              <a:rPr lang="en-US" dirty="0">
                <a:latin typeface="Arial" pitchFamily="34" charset="0"/>
                <a:cs typeface="Arial" pitchFamily="34" charset="0"/>
              </a:rPr>
              <a:t>General acid-base catalysis: A molecule other than water donates or accepts a </a:t>
            </a:r>
            <a:r>
              <a:rPr lang="en-US" dirty="0" smtClean="0">
                <a:latin typeface="Arial" pitchFamily="34" charset="0"/>
                <a:cs typeface="Arial" pitchFamily="34" charset="0"/>
              </a:rPr>
              <a:t>proton.</a:t>
            </a:r>
            <a:endParaRPr lang="en-US" dirty="0">
              <a:latin typeface="Arial" pitchFamily="34" charset="0"/>
              <a:cs typeface="Arial" pitchFamily="34" charset="0"/>
            </a:endParaRPr>
          </a:p>
          <a:p>
            <a:pPr lvl="1">
              <a:spcBef>
                <a:spcPts val="600"/>
              </a:spcBef>
              <a:spcAft>
                <a:spcPts val="600"/>
              </a:spcAft>
              <a:buFontTx/>
              <a:buAutoNum type="arabicPeriod"/>
              <a:defRPr/>
            </a:pPr>
            <a:r>
              <a:rPr lang="en-US" dirty="0">
                <a:latin typeface="Arial" pitchFamily="34" charset="0"/>
                <a:cs typeface="Arial" pitchFamily="34" charset="0"/>
              </a:rPr>
              <a:t>Catalysis by approximation: The enzyme brings two substrates together in an orientation that facilitates </a:t>
            </a:r>
            <a:r>
              <a:rPr lang="en-US" dirty="0" smtClean="0">
                <a:latin typeface="Arial" pitchFamily="34" charset="0"/>
                <a:cs typeface="Arial" pitchFamily="34" charset="0"/>
              </a:rPr>
              <a:t>catalysis.</a:t>
            </a:r>
            <a:endParaRPr lang="en-US" dirty="0">
              <a:latin typeface="Arial" pitchFamily="34" charset="0"/>
              <a:cs typeface="Arial" pitchFamily="34" charset="0"/>
            </a:endParaRPr>
          </a:p>
          <a:p>
            <a:pPr lvl="1">
              <a:spcBef>
                <a:spcPts val="600"/>
              </a:spcBef>
              <a:spcAft>
                <a:spcPts val="600"/>
              </a:spcAft>
              <a:buFontTx/>
              <a:buAutoNum type="arabicPeriod"/>
              <a:defRPr/>
            </a:pPr>
            <a:r>
              <a:rPr lang="en-US" dirty="0">
                <a:latin typeface="Arial" pitchFamily="34" charset="0"/>
                <a:cs typeface="Arial" pitchFamily="34" charset="0"/>
              </a:rPr>
              <a:t>Metal ion catalysis: Metal ions function in a number of ways, including serving as an electrophilic </a:t>
            </a:r>
            <a:r>
              <a:rPr lang="en-US" dirty="0" smtClean="0">
                <a:latin typeface="Arial" pitchFamily="34" charset="0"/>
                <a:cs typeface="Arial" pitchFamily="34" charset="0"/>
              </a:rPr>
              <a:t>catalyst.</a:t>
            </a:r>
            <a:endParaRPr lang="en-US" dirty="0">
              <a:latin typeface="Arial" pitchFamily="34" charset="0"/>
              <a:cs typeface="Arial" pitchFamily="34" charset="0"/>
            </a:endParaRPr>
          </a:p>
        </p:txBody>
      </p:sp>
    </p:spTree>
    <p:extLst>
      <p:ext uri="{BB962C8B-B14F-4D97-AF65-F5344CB8AC3E}">
        <p14:creationId xmlns:p14="http://schemas.microsoft.com/office/powerpoint/2010/main" val="4176385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latin typeface="Arial" pitchFamily="34" charset="0"/>
                <a:cs typeface="Arial" pitchFamily="34" charset="0"/>
              </a:rPr>
              <a:t>Section 9.3 </a:t>
            </a:r>
            <a:r>
              <a:rPr lang="en-US" sz="3200" dirty="0">
                <a:solidFill>
                  <a:srgbClr val="843C0C"/>
                </a:solidFill>
                <a:latin typeface="Arial" pitchFamily="34" charset="0"/>
                <a:cs typeface="Arial" pitchFamily="34" charset="0"/>
              </a:rPr>
              <a:t>Restriction Enzymes Catalyze Highly </a:t>
            </a:r>
            <a:r>
              <a:rPr lang="en-US" sz="3200" dirty="0" smtClean="0">
                <a:solidFill>
                  <a:srgbClr val="843C0C"/>
                </a:solidFill>
                <a:latin typeface="Arial" pitchFamily="34" charset="0"/>
                <a:cs typeface="Arial" pitchFamily="34" charset="0"/>
              </a:rPr>
              <a:t>Specific </a:t>
            </a:r>
            <a:r>
              <a:rPr lang="en-US" sz="3200" dirty="0">
                <a:solidFill>
                  <a:srgbClr val="843C0C"/>
                </a:solidFill>
                <a:latin typeface="Arial" pitchFamily="34" charset="0"/>
                <a:cs typeface="Arial" pitchFamily="34" charset="0"/>
              </a:rPr>
              <a:t>DNA-Cleavage </a:t>
            </a:r>
            <a:r>
              <a:rPr lang="en-US" sz="3200" dirty="0" smtClean="0">
                <a:solidFill>
                  <a:srgbClr val="843C0C"/>
                </a:solidFill>
                <a:latin typeface="Arial" pitchFamily="34" charset="0"/>
                <a:cs typeface="Arial" pitchFamily="34" charset="0"/>
              </a:rPr>
              <a:t>Reactions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600"/>
              </a:spcAft>
            </a:pPr>
            <a:r>
              <a:rPr lang="en-US" sz="2600" dirty="0">
                <a:latin typeface="Arial" pitchFamily="34" charset="0"/>
                <a:cs typeface="Arial" pitchFamily="34" charset="0"/>
              </a:rPr>
              <a:t>Bacteria have restriction endonucleases (restriction enzymes) that degrade viral </a:t>
            </a:r>
            <a:r>
              <a:rPr lang="en-US" sz="2600" dirty="0" smtClean="0">
                <a:latin typeface="Arial" pitchFamily="34" charset="0"/>
                <a:cs typeface="Arial" pitchFamily="34" charset="0"/>
              </a:rPr>
              <a:t>DNA.</a:t>
            </a:r>
            <a:endParaRPr lang="en-US" sz="2600" dirty="0">
              <a:latin typeface="Arial" pitchFamily="34" charset="0"/>
              <a:cs typeface="Arial" pitchFamily="34" charset="0"/>
            </a:endParaRPr>
          </a:p>
          <a:p>
            <a:pPr>
              <a:spcBef>
                <a:spcPts val="600"/>
              </a:spcBef>
              <a:spcAft>
                <a:spcPts val="600"/>
              </a:spcAft>
            </a:pPr>
            <a:r>
              <a:rPr lang="en-US" sz="2600" dirty="0">
                <a:latin typeface="Arial" pitchFamily="34" charset="0"/>
                <a:cs typeface="Arial" pitchFamily="34" charset="0"/>
              </a:rPr>
              <a:t>Type II restriction enzymes cleave </a:t>
            </a:r>
            <a:r>
              <a:rPr lang="en-US" sz="2600" i="1" dirty="0">
                <a:latin typeface="Arial" pitchFamily="34" charset="0"/>
                <a:cs typeface="Arial" pitchFamily="34" charset="0"/>
              </a:rPr>
              <a:t>within</a:t>
            </a:r>
            <a:r>
              <a:rPr lang="en-US" sz="2600" dirty="0">
                <a:latin typeface="Arial" pitchFamily="34" charset="0"/>
                <a:cs typeface="Arial" pitchFamily="34" charset="0"/>
              </a:rPr>
              <a:t> specific sequences of target </a:t>
            </a:r>
            <a:r>
              <a:rPr lang="en-US" sz="2600" dirty="0" smtClean="0">
                <a:latin typeface="Arial" pitchFamily="34" charset="0"/>
                <a:cs typeface="Arial" pitchFamily="34" charset="0"/>
              </a:rPr>
              <a:t>DNA </a:t>
            </a:r>
            <a:r>
              <a:rPr lang="en-US" sz="2600" dirty="0">
                <a:latin typeface="Arial" pitchFamily="34" charset="0"/>
                <a:cs typeface="Arial" pitchFamily="34" charset="0"/>
              </a:rPr>
              <a:t>(cognate DNA), called recognition sequences or recognition </a:t>
            </a:r>
            <a:r>
              <a:rPr lang="en-US" sz="2600" dirty="0" smtClean="0">
                <a:latin typeface="Arial" pitchFamily="34" charset="0"/>
                <a:cs typeface="Arial" pitchFamily="34" charset="0"/>
              </a:rPr>
              <a:t>sites.</a:t>
            </a:r>
            <a:endParaRPr lang="en-US" sz="2600" dirty="0">
              <a:latin typeface="Arial" pitchFamily="34" charset="0"/>
              <a:cs typeface="Arial" pitchFamily="34" charset="0"/>
            </a:endParaRPr>
          </a:p>
          <a:p>
            <a:pPr>
              <a:spcBef>
                <a:spcPts val="600"/>
              </a:spcBef>
              <a:spcAft>
                <a:spcPts val="600"/>
              </a:spcAft>
            </a:pPr>
            <a:r>
              <a:rPr lang="en-US" sz="2600" dirty="0">
                <a:latin typeface="Arial" pitchFamily="34" charset="0"/>
                <a:cs typeface="Arial" pitchFamily="34" charset="0"/>
              </a:rPr>
              <a:t>Restriction enzymes </a:t>
            </a:r>
            <a:r>
              <a:rPr lang="en-US" sz="2600" dirty="0" smtClean="0">
                <a:latin typeface="Arial" pitchFamily="34" charset="0"/>
                <a:cs typeface="Arial" pitchFamily="34" charset="0"/>
              </a:rPr>
              <a:t>are able to avoid degrading </a:t>
            </a:r>
            <a:r>
              <a:rPr lang="en-US" sz="2600" i="1" dirty="0" smtClean="0">
                <a:latin typeface="Arial" pitchFamily="34" charset="0"/>
                <a:cs typeface="Arial" pitchFamily="34" charset="0"/>
              </a:rPr>
              <a:t>host</a:t>
            </a:r>
            <a:r>
              <a:rPr lang="en-US" sz="2600" dirty="0" smtClean="0">
                <a:latin typeface="Arial" pitchFamily="34" charset="0"/>
                <a:cs typeface="Arial" pitchFamily="34" charset="0"/>
              </a:rPr>
              <a:t> </a:t>
            </a:r>
            <a:r>
              <a:rPr lang="en-US" sz="2600" dirty="0">
                <a:latin typeface="Arial" pitchFamily="34" charset="0"/>
                <a:cs typeface="Arial" pitchFamily="34" charset="0"/>
              </a:rPr>
              <a:t>DNA </a:t>
            </a:r>
            <a:r>
              <a:rPr lang="en-US" sz="2600" dirty="0" smtClean="0">
                <a:latin typeface="Arial" pitchFamily="34" charset="0"/>
                <a:cs typeface="Arial" pitchFamily="34" charset="0"/>
              </a:rPr>
              <a:t>that contains the recognition sequence.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812483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Hydrolysis of a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hosphodiester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ond</a:t>
            </a:r>
            <a:endParaRPr lang="en-US" dirty="0">
              <a:solidFill>
                <a:srgbClr val="843C0C"/>
              </a:solidFill>
              <a:latin typeface="Arial" pitchFamily="34" charset="0"/>
              <a:cs typeface="Arial" pitchFamily="34" charset="0"/>
            </a:endParaRPr>
          </a:p>
        </p:txBody>
      </p:sp>
      <p:pic>
        <p:nvPicPr>
          <p:cNvPr id="9" name="Picture 2" descr="A reversible chemical equation shows the mechanism by which a phosphodiester bond is hydrolyzed.&#10;Two nucleotides are bonded by a phosphate group between the five prime carbon in one nucleotide and the three prime carbon in the other. The phosphate group comprises a phosphorus atom bonded to four oxygen atoms. One of the oxygen atoms bonds to the three prime carbon and one binds to the five prime carbon. The other two are bonded only to the phosphorus atom and have a net negative charge between them. The two nucleotides react with a water molecule, which breaks the bond between them. The reaction produces a nucleotide with an oxygen atom bonded to the three prime carbon. The other nucleotide retains the bond to the phosphorus atom via an oxygen atom. The phosphorus atom also bonds to a hydroxyl group, formed from an oxygen and a hydrogen in the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601171"/>
            <a:ext cx="8112552" cy="17011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73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Cleavage is by </a:t>
            </a:r>
            <a:r>
              <a:rPr lang="en-US" sz="3000" dirty="0" smtClean="0">
                <a:solidFill>
                  <a:srgbClr val="843C0C"/>
                </a:solidFill>
                <a:latin typeface="Arial" pitchFamily="34" charset="0"/>
                <a:cs typeface="Arial" pitchFamily="34" charset="0"/>
              </a:rPr>
              <a:t>In-line </a:t>
            </a:r>
            <a:r>
              <a:rPr lang="en-US" sz="3000" dirty="0">
                <a:solidFill>
                  <a:srgbClr val="843C0C"/>
                </a:solidFill>
                <a:latin typeface="Arial" pitchFamily="34" charset="0"/>
                <a:cs typeface="Arial" pitchFamily="34" charset="0"/>
              </a:rPr>
              <a:t>D</a:t>
            </a:r>
            <a:r>
              <a:rPr lang="en-US" sz="3000" dirty="0" smtClean="0">
                <a:solidFill>
                  <a:srgbClr val="843C0C"/>
                </a:solidFill>
                <a:latin typeface="Arial" pitchFamily="34" charset="0"/>
                <a:cs typeface="Arial" pitchFamily="34" charset="0"/>
              </a:rPr>
              <a:t>isplacement </a:t>
            </a:r>
            <a:r>
              <a:rPr lang="en-US" sz="3000" dirty="0">
                <a:solidFill>
                  <a:srgbClr val="843C0C"/>
                </a:solidFill>
                <a:latin typeface="Arial" pitchFamily="34" charset="0"/>
                <a:cs typeface="Arial" pitchFamily="34" charset="0"/>
              </a:rPr>
              <a:t>of 3′-oxygen from </a:t>
            </a:r>
            <a:r>
              <a:rPr lang="en-US" sz="3000" dirty="0" smtClean="0">
                <a:solidFill>
                  <a:srgbClr val="843C0C"/>
                </a:solidFill>
                <a:latin typeface="Arial" pitchFamily="34" charset="0"/>
                <a:cs typeface="Arial" pitchFamily="34" charset="0"/>
              </a:rPr>
              <a:t>Phosphorus </a:t>
            </a:r>
            <a:r>
              <a:rPr lang="en-US" sz="3000" dirty="0">
                <a:solidFill>
                  <a:srgbClr val="843C0C"/>
                </a:solidFill>
                <a:latin typeface="Arial" pitchFamily="34" charset="0"/>
                <a:cs typeface="Arial" pitchFamily="34" charset="0"/>
              </a:rPr>
              <a:t>by </a:t>
            </a:r>
            <a:r>
              <a:rPr lang="en-US" sz="3000" dirty="0" smtClean="0">
                <a:solidFill>
                  <a:srgbClr val="843C0C"/>
                </a:solidFill>
                <a:latin typeface="Arial" pitchFamily="34" charset="0"/>
                <a:cs typeface="Arial" pitchFamily="34" charset="0"/>
              </a:rPr>
              <a:t>Magnesium-Activated </a:t>
            </a:r>
            <a:r>
              <a:rPr lang="en-US" sz="3000" dirty="0">
                <a:solidFill>
                  <a:srgbClr val="843C0C"/>
                </a:solidFill>
                <a:latin typeface="Arial" pitchFamily="34" charset="0"/>
                <a:cs typeface="Arial" pitchFamily="34" charset="0"/>
              </a:rPr>
              <a:t>W</a:t>
            </a:r>
            <a:r>
              <a:rPr lang="en-US" sz="3000" dirty="0" smtClean="0">
                <a:solidFill>
                  <a:srgbClr val="843C0C"/>
                </a:solidFill>
                <a:latin typeface="Arial" pitchFamily="34" charset="0"/>
                <a:cs typeface="Arial" pitchFamily="34" charset="0"/>
              </a:rPr>
              <a:t>ater</a:t>
            </a:r>
            <a:endParaRPr lang="en-US" sz="30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41816"/>
            <a:ext cx="8229600" cy="4184347"/>
          </a:xfrm>
        </p:spPr>
        <p:txBody>
          <a:bodyPr>
            <a:normAutofit/>
          </a:bodyPr>
          <a:lstStyle/>
          <a:p>
            <a:r>
              <a:rPr lang="en-US" sz="2600" dirty="0" smtClean="0">
                <a:latin typeface="Arial" pitchFamily="34" charset="0"/>
                <a:cs typeface="Arial" pitchFamily="34" charset="0"/>
              </a:rPr>
              <a:t>Restriction </a:t>
            </a:r>
            <a:r>
              <a:rPr lang="en-US" sz="2600" dirty="0">
                <a:latin typeface="Arial" pitchFamily="34" charset="0"/>
                <a:cs typeface="Arial" pitchFamily="34" charset="0"/>
              </a:rPr>
              <a:t>enzymes catalyze the hydrolysis of a </a:t>
            </a:r>
            <a:r>
              <a:rPr lang="en-US" sz="2600" dirty="0" err="1">
                <a:latin typeface="Arial" pitchFamily="34" charset="0"/>
                <a:cs typeface="Arial" pitchFamily="34" charset="0"/>
              </a:rPr>
              <a:t>phosphodiester</a:t>
            </a:r>
            <a:r>
              <a:rPr lang="en-US" sz="2600" dirty="0">
                <a:latin typeface="Arial" pitchFamily="34" charset="0"/>
                <a:cs typeface="Arial" pitchFamily="34" charset="0"/>
              </a:rPr>
              <a:t> bond. Two mechanisms are possible: </a:t>
            </a:r>
            <a:r>
              <a:rPr lang="en-US" sz="2600" dirty="0" smtClean="0">
                <a:latin typeface="Arial" pitchFamily="34" charset="0"/>
                <a:cs typeface="Arial" pitchFamily="34" charset="0"/>
              </a:rPr>
              <a:t>one </a:t>
            </a:r>
            <a:r>
              <a:rPr lang="en-US" sz="2600" dirty="0">
                <a:latin typeface="Arial" pitchFamily="34" charset="0"/>
                <a:cs typeface="Arial" pitchFamily="34" charset="0"/>
              </a:rPr>
              <a:t>involving a covalent intermediate and the other direct </a:t>
            </a:r>
            <a:r>
              <a:rPr lang="en-US" sz="2600" dirty="0" smtClean="0">
                <a:latin typeface="Arial" pitchFamily="34" charset="0"/>
                <a:cs typeface="Arial" pitchFamily="34" charset="0"/>
              </a:rPr>
              <a:t>hydrolysis.</a:t>
            </a:r>
          </a:p>
        </p:txBody>
      </p:sp>
    </p:spTree>
    <p:extLst>
      <p:ext uri="{BB962C8B-B14F-4D97-AF65-F5344CB8AC3E}">
        <p14:creationId xmlns:p14="http://schemas.microsoft.com/office/powerpoint/2010/main" val="15957193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Possible </a:t>
            </a:r>
            <a:r>
              <a:rPr lang="en-US" dirty="0" smtClean="0">
                <a:solidFill>
                  <a:srgbClr val="843C0C"/>
                </a:solidFill>
                <a:latin typeface="Arial" pitchFamily="34" charset="0"/>
                <a:cs typeface="Arial" pitchFamily="34" charset="0"/>
              </a:rPr>
              <a:t>Mechanisms </a:t>
            </a:r>
            <a:r>
              <a:rPr lang="en-US" dirty="0" smtClean="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hosphodiester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ond Hydrolysis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581525"/>
          </a:xfrm>
        </p:spPr>
        <p:txBody>
          <a:bodyPr>
            <a:normAutofit/>
          </a:bodyPr>
          <a:lstStyle/>
          <a:p>
            <a:r>
              <a:rPr lang="en-US" sz="2600" dirty="0">
                <a:latin typeface="Arial" pitchFamily="34" charset="0"/>
                <a:cs typeface="Arial" pitchFamily="34" charset="0"/>
              </a:rPr>
              <a:t>Mechanism 1 (covalent intermediate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pic>
        <p:nvPicPr>
          <p:cNvPr id="10" name="Picture 2" descr="A chemical equation shows the mechanism of action of a restriction endonuclease, in which a covalent intermediate is formed.&#10;A phosphorus atom bonded to two nucleotides, R1 and R2, and to two oxygen atoms undergoes a reversible reaction with an enzyme linked to a potent nucleophile and a hydrogen atom to form an intermediate compound. The structure of this intermediate compound shows a phosphorus atom linked to the enzyme via the nucleophile, in place of oxygen-bound R1. R1 is bonded to a hydroxyl group and is separated from R2. The enzyme-bound R2 is the covalent intermediate. A water molecule interacts with the enzyme bound R2. A hydrogen atom from the water bonds to the nucleophile in the base, displacing the phosphorus atom bonded to R2, so the enzyme returns to its starting state. The remaining oxygen and hydrogen atoms from the water molecule bond to the phosphorus in the form of a hydroxyl group in the place of the nucleophile that was bound to the phosphorus in the covalent intermediate sta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84477" y="2181726"/>
            <a:ext cx="7375047" cy="22165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598033"/>
            <a:ext cx="8229600" cy="524794"/>
          </a:xfrm>
        </p:spPr>
        <p:txBody>
          <a:bodyPr>
            <a:normAutofit/>
          </a:bodyPr>
          <a:lstStyle/>
          <a:p>
            <a:r>
              <a:rPr lang="en-US" sz="2600" dirty="0">
                <a:latin typeface="Arial" pitchFamily="34" charset="0"/>
                <a:cs typeface="Arial" pitchFamily="34" charset="0"/>
              </a:rPr>
              <a:t>Mechanism 2 (direct hydrolysis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pic>
        <p:nvPicPr>
          <p:cNvPr id="11" name="Picture 3" descr="An equilibrium equation shows the mechanism of direct hydrolysis.&#10;A phosphorus atom is bonded to two oxygen atoms and to two nucleotides, R1 and R2. It undergoes reversible reaction with a water molecule. On the products side, a hydrogen atom from the water molecule bonds to one of the oxygen atoms of the phosphorus, in place of R1, forming a hydroxyl group. R1 is separated from R2 and bonds to the hydroxyl group."/>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724" y="5474645"/>
            <a:ext cx="8112552" cy="8644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19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Phosphodiester </a:t>
            </a:r>
            <a:r>
              <a:rPr lang="en-US" dirty="0" smtClean="0">
                <a:solidFill>
                  <a:srgbClr val="843C0C"/>
                </a:solidFill>
                <a:latin typeface="Arial" pitchFamily="34" charset="0"/>
                <a:cs typeface="Arial" pitchFamily="34" charset="0"/>
              </a:rPr>
              <a:t>Bond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ydrolysis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014662"/>
          </a:xfrm>
        </p:spPr>
        <p:txBody>
          <a:bodyPr>
            <a:normAutofit/>
          </a:bodyPr>
          <a:lstStyle/>
          <a:p>
            <a:r>
              <a:rPr lang="en-US" dirty="0">
                <a:latin typeface="Arial" pitchFamily="34" charset="0"/>
                <a:cs typeface="Arial" pitchFamily="34" charset="0"/>
              </a:rPr>
              <a:t>Each mechanism relies on an in-line displacement </a:t>
            </a:r>
            <a:r>
              <a:rPr lang="en-US" dirty="0" smtClean="0">
                <a:latin typeface="Arial" pitchFamily="34" charset="0"/>
                <a:cs typeface="Arial" pitchFamily="34" charset="0"/>
              </a:rPr>
              <a:t>reaction.</a:t>
            </a:r>
          </a:p>
        </p:txBody>
      </p:sp>
      <p:pic>
        <p:nvPicPr>
          <p:cNvPr id="9" name="Picture 2" descr="A chemical equation shows the stages of in-line displacement.&#10;Four groups, R1, R2, R3, and L, are bonded to a phosphorus atom. Groups R1, R2, and R3 are bonded to the phosphorus via oxygen atoms. Group R1 is at an upward inclined angle, R2 and R3 are at different downward inclined angles, and L is positioned to the right of P. The phosphorus atom with all  four groups plus a nucleophile forms a transient state in which the phosphorus is bonded to all of the groups plus the nucleophile. The nucleophile is positioned to the left of the phosphorus atom. The nucleophile displaces L, resulting in the formation of a compound in which phosphorus is bonded to N on the left, R2 and R3 at different downward inclined angles, and R1 at an upward inclined angl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724" y="2700931"/>
            <a:ext cx="8112552" cy="1202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042611"/>
            <a:ext cx="8229600" cy="2374231"/>
          </a:xfrm>
        </p:spPr>
        <p:txBody>
          <a:bodyPr>
            <a:noAutofit/>
          </a:bodyPr>
          <a:lstStyle/>
          <a:p>
            <a:r>
              <a:rPr lang="en-US" dirty="0">
                <a:latin typeface="Arial" pitchFamily="34" charset="0"/>
                <a:cs typeface="Arial" pitchFamily="34" charset="0"/>
              </a:rPr>
              <a:t>In mechanism 1, the </a:t>
            </a:r>
            <a:r>
              <a:rPr lang="en-US" dirty="0" err="1">
                <a:latin typeface="Arial" pitchFamily="34" charset="0"/>
                <a:cs typeface="Arial" pitchFamily="34" charset="0"/>
              </a:rPr>
              <a:t>stereochemical</a:t>
            </a:r>
            <a:r>
              <a:rPr lang="en-US" dirty="0">
                <a:latin typeface="Arial" pitchFamily="34" charset="0"/>
                <a:cs typeface="Arial" pitchFamily="34" charset="0"/>
              </a:rPr>
              <a:t> configuration of the phosphorous atom will be retained, while mechanism 2 will generate an inverted configuration</a:t>
            </a:r>
            <a:r>
              <a:rPr lang="en-US" dirty="0" smtClean="0">
                <a:latin typeface="Arial" pitchFamily="34" charset="0"/>
                <a:cs typeface="Arial" pitchFamily="34" charset="0"/>
              </a:rPr>
              <a:t>.</a:t>
            </a:r>
            <a:endParaRPr lang="en-US" dirty="0">
              <a:latin typeface="Arial" pitchFamily="34" charset="0"/>
              <a:cs typeface="Arial" pitchFamily="34" charset="0"/>
            </a:endParaRPr>
          </a:p>
          <a:p>
            <a:r>
              <a:rPr lang="en-US" dirty="0">
                <a:latin typeface="Arial" pitchFamily="34" charset="0"/>
                <a:cs typeface="Arial" pitchFamily="34" charset="0"/>
              </a:rPr>
              <a:t>Replacing an oxygen with a sulfur in the </a:t>
            </a:r>
            <a:r>
              <a:rPr lang="en-US" dirty="0" err="1">
                <a:latin typeface="Arial" pitchFamily="34" charset="0"/>
                <a:cs typeface="Arial" pitchFamily="34" charset="0"/>
              </a:rPr>
              <a:t>phosphodiester</a:t>
            </a:r>
            <a:r>
              <a:rPr lang="en-US" dirty="0">
                <a:latin typeface="Arial" pitchFamily="34" charset="0"/>
                <a:cs typeface="Arial" pitchFamily="34" charset="0"/>
              </a:rPr>
              <a:t> linkage to be cleaved established mechanism 2 as correct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03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Labeling with </a:t>
            </a:r>
            <a:r>
              <a:rPr lang="en-US" dirty="0" err="1">
                <a:solidFill>
                  <a:srgbClr val="843C0C"/>
                </a:solidFill>
                <a:latin typeface="Arial" pitchFamily="34" charset="0"/>
                <a:cs typeface="Arial" pitchFamily="34" charset="0"/>
              </a:rPr>
              <a:t>P</a:t>
            </a:r>
            <a:r>
              <a:rPr lang="en-US" dirty="0" err="1" smtClean="0">
                <a:solidFill>
                  <a:srgbClr val="843C0C"/>
                </a:solidFill>
                <a:latin typeface="Arial" pitchFamily="34" charset="0"/>
                <a:cs typeface="Arial" pitchFamily="34" charset="0"/>
              </a:rPr>
              <a:t>hosphorothioates</a:t>
            </a:r>
            <a:endParaRPr lang="en-US" dirty="0">
              <a:solidFill>
                <a:srgbClr val="843C0C"/>
              </a:solidFill>
              <a:latin typeface="Arial" pitchFamily="34" charset="0"/>
              <a:cs typeface="Arial" pitchFamily="34" charset="0"/>
            </a:endParaRPr>
          </a:p>
        </p:txBody>
      </p:sp>
      <p:pic>
        <p:nvPicPr>
          <p:cNvPr id="9" name="Picture 2" descr="A structural representation shows how DNA can be labeled with phosphorothioate.&#10;A double-stranded section of DNA is represented schematically. It contains the cleavage site for Eco R1 marked within a rectangle. Two paired nucleotides within the site, A and T paired to T and A on the opposite strand, are highlighted. The skeletal formulae of these bases are shown in greater detail below. The nucleotides with A and T bases from one strand are linked by a phosphorus atom. The phosphorus atom is linked to each of the nucleotides, thymine and adenine, via oxygen atoms bonded to their five and three prime sugars. The phosphorus atom is also wedge bonded to another oxygen atom that does not bond to the nucleotides, and hash bonded to a negatively charged sulfur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845275"/>
            <a:ext cx="6705046" cy="38950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35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Stereochemistry of </a:t>
            </a:r>
            <a:r>
              <a:rPr lang="en-US" dirty="0" smtClean="0">
                <a:solidFill>
                  <a:srgbClr val="843C0C"/>
                </a:solidFill>
                <a:latin typeface="Arial" pitchFamily="34" charset="0"/>
                <a:cs typeface="Arial" pitchFamily="34" charset="0"/>
              </a:rPr>
              <a:t>Cleaved </a:t>
            </a:r>
            <a:r>
              <a:rPr lang="en-US" dirty="0">
                <a:solidFill>
                  <a:srgbClr val="843C0C"/>
                </a:solidFill>
                <a:latin typeface="Arial" pitchFamily="34" charset="0"/>
                <a:cs typeface="Arial" pitchFamily="34" charset="0"/>
              </a:rPr>
              <a:t>DNA</a:t>
            </a:r>
          </a:p>
        </p:txBody>
      </p:sp>
      <p:pic>
        <p:nvPicPr>
          <p:cNvPr id="9" name="Picture 2" descr="The structural representations of a cleaved DNA.&#10;Thymine and adenine are linked by a phosphorus atom, which is bonded to three oxygen atoms and a negatively charged sulfur atom. Two of these oxygen atoms bond to carbons in the nucleotide sugars at different inclined angles. A curly arrow pointing toward the phosphorous atom from a water molecule with an 18 O oxygen atom indicates the bond being broken by hydrolysis. The phosphorus atom remains bonded to the five prime carbon of one nucleotide. The oxygen atom linked to the other base is removed along with the base. It is replaced by the 18 O oxygen from the water molecule. The cleaved D N A with adenine and the phosphorus atom is shown in inverted and not inverted states. The orientation of the two oxygen atoms (18 O and O) bonded to the phosphorous atom is laterally inverted in the two sta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94282" y="2478978"/>
            <a:ext cx="7355436" cy="28161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15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Restriction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equire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agnesium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atalytic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smtClean="0">
                <a:latin typeface="Arial" pitchFamily="34" charset="0"/>
                <a:cs typeface="Arial" pitchFamily="34" charset="0"/>
              </a:rPr>
              <a:t>Multiple </a:t>
            </a:r>
            <a:r>
              <a:rPr lang="en-US" dirty="0">
                <a:latin typeface="Arial" pitchFamily="34" charset="0"/>
                <a:cs typeface="Arial" pitchFamily="34" charset="0"/>
              </a:rPr>
              <a:t>magnesium ions are required cofactors for restriction </a:t>
            </a:r>
            <a:r>
              <a:rPr lang="en-US" dirty="0" smtClean="0">
                <a:latin typeface="Arial" pitchFamily="34" charset="0"/>
                <a:cs typeface="Arial" pitchFamily="34" charset="0"/>
              </a:rPr>
              <a:t>enzymes.</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magnesium may play a role in activating a water molecule that attacks the phosphorus atom in the cleavage </a:t>
            </a:r>
            <a:r>
              <a:rPr lang="en-US" dirty="0" smtClean="0">
                <a:latin typeface="Arial" pitchFamily="34" charset="0"/>
                <a:cs typeface="Arial" pitchFamily="34" charset="0"/>
              </a:rPr>
              <a:t>reaction.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125679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Magnesium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on-binding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a:solidFill>
                  <a:srgbClr val="843C0C"/>
                </a:solidFill>
                <a:latin typeface="Arial" pitchFamily="34" charset="0"/>
                <a:cs typeface="Arial" pitchFamily="34" charset="0"/>
              </a:rPr>
              <a:t>in </a:t>
            </a:r>
            <a:r>
              <a:rPr lang="en-US" dirty="0" err="1">
                <a:solidFill>
                  <a:srgbClr val="843C0C"/>
                </a:solidFill>
                <a:latin typeface="Arial" pitchFamily="34" charset="0"/>
                <a:cs typeface="Arial" pitchFamily="34" charset="0"/>
              </a:rPr>
              <a:t>EcoRV</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Endonuclease</a:t>
            </a:r>
            <a:endParaRPr lang="en-US" dirty="0">
              <a:solidFill>
                <a:srgbClr val="843C0C"/>
              </a:solidFill>
              <a:latin typeface="Arial" pitchFamily="34" charset="0"/>
              <a:cs typeface="Arial" pitchFamily="34" charset="0"/>
            </a:endParaRPr>
          </a:p>
        </p:txBody>
      </p:sp>
      <p:pic>
        <p:nvPicPr>
          <p:cNvPr id="9" name="Picture 2" descr="A ball-and-stick model shows the magnesium ion-binding site in a restriction endonuclease.&#10;Two nucleotides are linked by a phosphorus atom. The bond between the phosphorous atom and an oxygen atom which is bonded to a carbon atom of thymine is labeled as a scissile bond. A magnesium ion in a restriction endonuclease bonds with the phosphorus atom in the scissile bond. The magnesium ion is bonded to a water molecule, from which an arrow points to the scissile bond. The magnesium ion is also bonded to aspartate 90 and aspartate 74."/>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944793"/>
            <a:ext cx="7375551" cy="41772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19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solidFill>
                  <a:srgbClr val="843C0C"/>
                </a:solidFill>
                <a:latin typeface="Arial" pitchFamily="34" charset="0"/>
                <a:cs typeface="Arial" pitchFamily="34" charset="0"/>
              </a:rPr>
              <a:t>The </a:t>
            </a:r>
            <a:r>
              <a:rPr lang="en-US" sz="2700" dirty="0" smtClean="0">
                <a:solidFill>
                  <a:srgbClr val="843C0C"/>
                </a:solidFill>
                <a:latin typeface="Arial" pitchFamily="34" charset="0"/>
                <a:cs typeface="Arial" pitchFamily="34" charset="0"/>
              </a:rPr>
              <a:t>Complete </a:t>
            </a:r>
            <a:r>
              <a:rPr lang="en-US" sz="2700" dirty="0">
                <a:solidFill>
                  <a:srgbClr val="843C0C"/>
                </a:solidFill>
                <a:latin typeface="Arial" pitchFamily="34" charset="0"/>
                <a:cs typeface="Arial" pitchFamily="34" charset="0"/>
              </a:rPr>
              <a:t>C</a:t>
            </a:r>
            <a:r>
              <a:rPr lang="en-US" sz="2700" dirty="0" smtClean="0">
                <a:solidFill>
                  <a:srgbClr val="843C0C"/>
                </a:solidFill>
                <a:latin typeface="Arial" pitchFamily="34" charset="0"/>
                <a:cs typeface="Arial" pitchFamily="34" charset="0"/>
              </a:rPr>
              <a:t>atalytic </a:t>
            </a:r>
            <a:r>
              <a:rPr lang="en-US" sz="2700" dirty="0">
                <a:solidFill>
                  <a:srgbClr val="843C0C"/>
                </a:solidFill>
                <a:latin typeface="Arial" pitchFamily="34" charset="0"/>
                <a:cs typeface="Arial" pitchFamily="34" charset="0"/>
              </a:rPr>
              <a:t>A</a:t>
            </a:r>
            <a:r>
              <a:rPr lang="en-US" sz="2700" dirty="0" smtClean="0">
                <a:solidFill>
                  <a:srgbClr val="843C0C"/>
                </a:solidFill>
                <a:latin typeface="Arial" pitchFamily="34" charset="0"/>
                <a:cs typeface="Arial" pitchFamily="34" charset="0"/>
              </a:rPr>
              <a:t>pparatus </a:t>
            </a:r>
            <a:r>
              <a:rPr lang="en-US" sz="2700" dirty="0">
                <a:solidFill>
                  <a:srgbClr val="843C0C"/>
                </a:solidFill>
                <a:latin typeface="Arial" pitchFamily="34" charset="0"/>
                <a:cs typeface="Arial" pitchFamily="34" charset="0"/>
              </a:rPr>
              <a:t>is </a:t>
            </a:r>
            <a:r>
              <a:rPr lang="en-US" sz="2700" dirty="0" smtClean="0">
                <a:solidFill>
                  <a:srgbClr val="843C0C"/>
                </a:solidFill>
                <a:latin typeface="Arial" pitchFamily="34" charset="0"/>
                <a:cs typeface="Arial" pitchFamily="34" charset="0"/>
              </a:rPr>
              <a:t>Assembled </a:t>
            </a:r>
            <a:r>
              <a:rPr lang="en-US" sz="2700" dirty="0">
                <a:solidFill>
                  <a:srgbClr val="843C0C"/>
                </a:solidFill>
                <a:latin typeface="Arial" pitchFamily="34" charset="0"/>
                <a:cs typeface="Arial" pitchFamily="34" charset="0"/>
              </a:rPr>
              <a:t>O</a:t>
            </a:r>
            <a:r>
              <a:rPr lang="en-US" sz="2700" dirty="0" smtClean="0">
                <a:solidFill>
                  <a:srgbClr val="843C0C"/>
                </a:solidFill>
                <a:latin typeface="Arial" pitchFamily="34" charset="0"/>
                <a:cs typeface="Arial" pitchFamily="34" charset="0"/>
              </a:rPr>
              <a:t>nly </a:t>
            </a:r>
            <a:r>
              <a:rPr lang="en-US" sz="2700" dirty="0">
                <a:solidFill>
                  <a:srgbClr val="843C0C"/>
                </a:solidFill>
                <a:latin typeface="Arial" pitchFamily="34" charset="0"/>
                <a:cs typeface="Arial" pitchFamily="34" charset="0"/>
              </a:rPr>
              <a:t>W</a:t>
            </a:r>
            <a:r>
              <a:rPr lang="en-US" sz="2700" dirty="0" smtClean="0">
                <a:solidFill>
                  <a:srgbClr val="843C0C"/>
                </a:solidFill>
                <a:latin typeface="Arial" pitchFamily="34" charset="0"/>
                <a:cs typeface="Arial" pitchFamily="34" charset="0"/>
              </a:rPr>
              <a:t>ithin Complexes </a:t>
            </a:r>
            <a:r>
              <a:rPr lang="en-US" sz="2700" dirty="0">
                <a:solidFill>
                  <a:srgbClr val="843C0C"/>
                </a:solidFill>
                <a:latin typeface="Arial" pitchFamily="34" charset="0"/>
                <a:cs typeface="Arial" pitchFamily="34" charset="0"/>
              </a:rPr>
              <a:t>of </a:t>
            </a:r>
            <a:r>
              <a:rPr lang="en-US" sz="2700" dirty="0" smtClean="0">
                <a:solidFill>
                  <a:srgbClr val="843C0C"/>
                </a:solidFill>
                <a:latin typeface="Arial" pitchFamily="34" charset="0"/>
                <a:cs typeface="Arial" pitchFamily="34" charset="0"/>
              </a:rPr>
              <a:t>Cognate </a:t>
            </a:r>
            <a:r>
              <a:rPr lang="en-US" sz="2700" dirty="0">
                <a:solidFill>
                  <a:srgbClr val="843C0C"/>
                </a:solidFill>
                <a:latin typeface="Arial" pitchFamily="34" charset="0"/>
                <a:cs typeface="Arial" pitchFamily="34" charset="0"/>
              </a:rPr>
              <a:t>DNA </a:t>
            </a:r>
            <a:r>
              <a:rPr lang="en-US" sz="2700" dirty="0">
                <a:solidFill>
                  <a:srgbClr val="843C0C"/>
                </a:solidFill>
                <a:latin typeface="Arial" pitchFamily="34" charset="0"/>
                <a:cs typeface="Arial" pitchFamily="34" charset="0"/>
              </a:rPr>
              <a:t>M</a:t>
            </a:r>
            <a:r>
              <a:rPr lang="en-US" sz="2700" dirty="0" smtClean="0">
                <a:solidFill>
                  <a:srgbClr val="843C0C"/>
                </a:solidFill>
                <a:latin typeface="Arial" pitchFamily="34" charset="0"/>
                <a:cs typeface="Arial" pitchFamily="34" charset="0"/>
              </a:rPr>
              <a:t>olecules</a:t>
            </a:r>
            <a:r>
              <a:rPr lang="en-US" sz="2700" dirty="0">
                <a:solidFill>
                  <a:srgbClr val="843C0C"/>
                </a:solidFill>
                <a:latin typeface="Arial" pitchFamily="34" charset="0"/>
                <a:cs typeface="Arial" pitchFamily="34" charset="0"/>
              </a:rPr>
              <a:t>, </a:t>
            </a:r>
            <a:r>
              <a:rPr lang="en-US" sz="2700" dirty="0" smtClean="0">
                <a:solidFill>
                  <a:srgbClr val="843C0C"/>
                </a:solidFill>
                <a:latin typeface="Arial" pitchFamily="34" charset="0"/>
                <a:cs typeface="Arial" pitchFamily="34" charset="0"/>
              </a:rPr>
              <a:t>Ensuring </a:t>
            </a:r>
            <a:r>
              <a:rPr lang="en-US" sz="2700" dirty="0">
                <a:solidFill>
                  <a:srgbClr val="843C0C"/>
                </a:solidFill>
                <a:latin typeface="Arial" pitchFamily="34" charset="0"/>
                <a:cs typeface="Arial" pitchFamily="34" charset="0"/>
              </a:rPr>
              <a:t>S</a:t>
            </a:r>
            <a:r>
              <a:rPr lang="en-US" sz="2700" dirty="0" smtClean="0">
                <a:solidFill>
                  <a:srgbClr val="843C0C"/>
                </a:solidFill>
                <a:latin typeface="Arial" pitchFamily="34" charset="0"/>
                <a:cs typeface="Arial" pitchFamily="34" charset="0"/>
              </a:rPr>
              <a:t>pecificity </a:t>
            </a:r>
            <a:r>
              <a:rPr lang="en-US" sz="2700" dirty="0" smtClean="0">
                <a:solidFill>
                  <a:srgbClr val="843C0C"/>
                </a:solidFill>
                <a:latin typeface="Arial" pitchFamily="34" charset="0"/>
                <a:cs typeface="Arial" pitchFamily="34" charset="0"/>
              </a:rPr>
              <a:t>(</a:t>
            </a:r>
            <a:r>
              <a:rPr lang="en-US" sz="2700" dirty="0" smtClean="0">
                <a:solidFill>
                  <a:srgbClr val="843C0C"/>
                </a:solidFill>
                <a:latin typeface="Arial" pitchFamily="34" charset="0"/>
                <a:cs typeface="Arial" pitchFamily="34" charset="0"/>
              </a:rPr>
              <a:t>1/2</a:t>
            </a:r>
            <a:r>
              <a:rPr lang="en-US" sz="2700" dirty="0" smtClean="0">
                <a:solidFill>
                  <a:srgbClr val="843C0C"/>
                </a:solidFill>
                <a:latin typeface="Arial" pitchFamily="34" charset="0"/>
                <a:cs typeface="Arial" pitchFamily="34" charset="0"/>
              </a:rPr>
              <a:t>)</a:t>
            </a:r>
            <a:endParaRPr lang="en-US" sz="27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dirty="0">
                <a:latin typeface="Arial" pitchFamily="34" charset="0"/>
                <a:cs typeface="Arial" pitchFamily="34" charset="0"/>
              </a:rPr>
              <a:t>Most restriction enzyme recognition sequences are inverted repeats, which display a twofold rotational </a:t>
            </a:r>
            <a:r>
              <a:rPr lang="en-US" dirty="0" smtClean="0">
                <a:latin typeface="Arial" pitchFamily="34" charset="0"/>
                <a:cs typeface="Arial" pitchFamily="34" charset="0"/>
              </a:rPr>
              <a:t>symmetry.</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Restriction enzymes themselves display a corresponding symmetry. The enzymes are dimers in which the subunits are related by twofold </a:t>
            </a:r>
            <a:r>
              <a:rPr lang="en-US" dirty="0" smtClean="0">
                <a:latin typeface="Arial" pitchFamily="34" charset="0"/>
                <a:cs typeface="Arial" pitchFamily="34" charset="0"/>
              </a:rPr>
              <a:t>symmetry.</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Binding of the enzyme to the recognition sequence distorts the DNA by introducing a </a:t>
            </a:r>
            <a:r>
              <a:rPr lang="en-US" dirty="0" smtClean="0">
                <a:latin typeface="Arial" pitchFamily="34" charset="0"/>
                <a:cs typeface="Arial" pitchFamily="34" charset="0"/>
              </a:rPr>
              <a:t>kink.</a:t>
            </a:r>
            <a:endParaRPr lang="en-US" dirty="0">
              <a:latin typeface="Arial" pitchFamily="34" charset="0"/>
              <a:cs typeface="Arial" pitchFamily="34" charset="0"/>
            </a:endParaRPr>
          </a:p>
        </p:txBody>
      </p:sp>
    </p:spTree>
    <p:extLst>
      <p:ext uri="{BB962C8B-B14F-4D97-AF65-F5344CB8AC3E}">
        <p14:creationId xmlns:p14="http://schemas.microsoft.com/office/powerpoint/2010/main" val="306026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9.1 </a:t>
            </a:r>
            <a:r>
              <a:rPr lang="en-US" dirty="0">
                <a:solidFill>
                  <a:srgbClr val="843C0C"/>
                </a:solidFill>
                <a:latin typeface="Arial" pitchFamily="34" charset="0"/>
                <a:cs typeface="Arial" pitchFamily="34" charset="0"/>
              </a:rPr>
              <a:t>Proteases Facilitate a Fundamentally Difficult </a:t>
            </a:r>
            <a:r>
              <a:rPr lang="en-US" dirty="0" smtClean="0">
                <a:solidFill>
                  <a:srgbClr val="843C0C"/>
                </a:solidFill>
                <a:latin typeface="Arial" pitchFamily="34" charset="0"/>
                <a:cs typeface="Arial" pitchFamily="34" charset="0"/>
              </a:rPr>
              <a:t>Reaction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945104"/>
          </a:xfrm>
        </p:spPr>
        <p:txBody>
          <a:bodyPr>
            <a:normAutofit/>
          </a:bodyPr>
          <a:lstStyle/>
          <a:p>
            <a:pPr>
              <a:spcBef>
                <a:spcPts val="600"/>
              </a:spcBef>
              <a:spcAft>
                <a:spcPts val="600"/>
              </a:spcAft>
            </a:pPr>
            <a:r>
              <a:rPr lang="en-US" sz="2600" dirty="0">
                <a:latin typeface="Arial" pitchFamily="34" charset="0"/>
                <a:cs typeface="Arial" pitchFamily="34" charset="0"/>
              </a:rPr>
              <a:t>Proteases cleave proteins by hydrolysis. Protein hydrolysis is exergonic but kinetically very </a:t>
            </a:r>
            <a:r>
              <a:rPr lang="en-US" sz="2600" dirty="0" smtClean="0">
                <a:latin typeface="Arial" pitchFamily="34" charset="0"/>
                <a:cs typeface="Arial" pitchFamily="34" charset="0"/>
              </a:rPr>
              <a:t>slow.</a:t>
            </a:r>
            <a:endParaRPr lang="en-US" sz="2600" dirty="0">
              <a:latin typeface="Arial" pitchFamily="34" charset="0"/>
              <a:cs typeface="Arial" pitchFamily="34" charset="0"/>
            </a:endParaRPr>
          </a:p>
          <a:p>
            <a:pPr>
              <a:spcBef>
                <a:spcPts val="600"/>
              </a:spcBef>
              <a:spcAft>
                <a:spcPts val="600"/>
              </a:spcAft>
            </a:pPr>
            <a:r>
              <a:rPr lang="en-US" sz="2600" dirty="0">
                <a:latin typeface="Arial" pitchFamily="34" charset="0"/>
                <a:cs typeface="Arial" pitchFamily="34" charset="0"/>
              </a:rPr>
              <a:t>The </a:t>
            </a:r>
            <a:r>
              <a:rPr lang="en-US" sz="2600" dirty="0" smtClean="0">
                <a:latin typeface="Arial" pitchFamily="34" charset="0"/>
                <a:cs typeface="Arial" pitchFamily="34" charset="0"/>
              </a:rPr>
              <a:t>resonance stabilization of </a:t>
            </a:r>
            <a:r>
              <a:rPr lang="en-US" sz="2600" dirty="0">
                <a:latin typeface="Arial" pitchFamily="34" charset="0"/>
                <a:cs typeface="Arial" pitchFamily="34" charset="0"/>
              </a:rPr>
              <a:t>the peptide bond accounts for </a:t>
            </a:r>
            <a:r>
              <a:rPr lang="en-US" sz="2600" dirty="0" smtClean="0">
                <a:latin typeface="Arial" pitchFamily="34" charset="0"/>
                <a:cs typeface="Arial" pitchFamily="34" charset="0"/>
              </a:rPr>
              <a:t>its resistance </a:t>
            </a:r>
            <a:r>
              <a:rPr lang="en-US" sz="2600" dirty="0">
                <a:latin typeface="Arial" pitchFamily="34" charset="0"/>
                <a:cs typeface="Arial" pitchFamily="34" charset="0"/>
              </a:rPr>
              <a:t>to </a:t>
            </a:r>
            <a:r>
              <a:rPr lang="en-US" sz="2600" dirty="0" smtClean="0">
                <a:latin typeface="Arial" pitchFamily="34" charset="0"/>
                <a:cs typeface="Arial" pitchFamily="34" charset="0"/>
              </a:rPr>
              <a:t>hydrolysis.</a:t>
            </a:r>
            <a:endParaRPr lang="en-US" sz="2600" dirty="0">
              <a:latin typeface="Arial" pitchFamily="34" charset="0"/>
              <a:cs typeface="Arial" pitchFamily="34" charset="0"/>
            </a:endParaRPr>
          </a:p>
        </p:txBody>
      </p:sp>
      <p:pic>
        <p:nvPicPr>
          <p:cNvPr id="10" name="Picture 2" descr="A chemical reaction shows a protein being cleaved by hydrolysis. &#10;A peptide undergoes a reversible reaction with a water molecule to form two products. The structure of the peptide shows a carbon atom that is double bonded to an oxygen atom, single bonded to R1, and single-bonded to an amino group that is bonded to R2. The first product shows a carbon atom single bonded to R1, and two oxygen atoms. The oxygen atoms are attached via delocalized double bonds. The carbon atom has an open single bond. The second product has R2 single bonded to a nitrogen atom which is bonded to three hydrogen atoms with a net posi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739506"/>
            <a:ext cx="8113106" cy="9956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3" descr="Two resonance structures of a peptide are shown.&#10;The first structure has a carbon atom single bonded to R1, double bonded to an oxygen atom, and single bonded to an amino group that is single bonded to R2. The second structure has a carbon atom single bonded to R1, single bonded to an oxygen atom, and double bonded to an amino group that is bonded to R2. The oxygen atom has a negative charge and nitrogen atom has a positive charg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78573" y="5154301"/>
            <a:ext cx="8113106" cy="1025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6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of the </a:t>
            </a:r>
            <a:r>
              <a:rPr lang="en-US" dirty="0" smtClean="0">
                <a:solidFill>
                  <a:srgbClr val="843C0C"/>
                </a:solidFill>
                <a:latin typeface="Arial" pitchFamily="34" charset="0"/>
                <a:cs typeface="Arial" pitchFamily="34" charset="0"/>
              </a:rPr>
              <a:t>Recognition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EcoRV</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Endonuclease</a:t>
            </a:r>
            <a:endParaRPr lang="en-US" dirty="0">
              <a:solidFill>
                <a:srgbClr val="843C0C"/>
              </a:solidFill>
              <a:latin typeface="Arial" pitchFamily="34" charset="0"/>
              <a:cs typeface="Arial" pitchFamily="34" charset="0"/>
            </a:endParaRPr>
          </a:p>
        </p:txBody>
      </p:sp>
      <p:pic>
        <p:nvPicPr>
          <p:cNvPr id="9" name="Picture 2" descr="A schematic shows the recognition site sequence along with the structural representation of the recognition site for Eco R 5.&#10;Recognition site sequence: A double strand of D N A is represented by two strands. The top strand with the sequence G A T A T C runs from five prime to three prime from left to right, and the bottom strand with the same sequence runs from five prime to three prime from right to left. A point at the center of the recognition sequence, between the two strands is labeled, symmetry axis.&#10;Recognition site for Eco R 5: The two helical strands wrap around each other, giving it a coiled structure. The sequence on one strand crosses over the sequence in the other, and the symmetry of the sequence is apparent. The axis of symmetry corresponds to a central point where the sequences cross other, and the axis of rotation is horizontal around this poi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005087"/>
            <a:ext cx="7375551" cy="35536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902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EcoRV</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Embracing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Cognate </a:t>
            </a:r>
            <a:r>
              <a:rPr lang="en-US" dirty="0">
                <a:solidFill>
                  <a:srgbClr val="843C0C"/>
                </a:solidFill>
                <a:latin typeface="Arial" pitchFamily="34" charset="0"/>
                <a:cs typeface="Arial" pitchFamily="34" charset="0"/>
              </a:rPr>
              <a:t>DNA </a:t>
            </a:r>
            <a:r>
              <a:rPr lang="en-US" dirty="0" smtClean="0">
                <a:solidFill>
                  <a:srgbClr val="843C0C"/>
                </a:solidFill>
                <a:latin typeface="Arial" pitchFamily="34" charset="0"/>
                <a:cs typeface="Arial" pitchFamily="34" charset="0"/>
              </a:rPr>
              <a:t>Molecule</a:t>
            </a:r>
            <a:endParaRPr lang="en-US" dirty="0">
              <a:solidFill>
                <a:srgbClr val="843C0C"/>
              </a:solidFill>
              <a:latin typeface="Arial" pitchFamily="34" charset="0"/>
              <a:cs typeface="Arial" pitchFamily="34" charset="0"/>
            </a:endParaRPr>
          </a:p>
        </p:txBody>
      </p:sp>
      <p:pic>
        <p:nvPicPr>
          <p:cNvPr id="9" name="Picture 2" descr="The ribbon diagram of Eco R 5, bound to a cognate DNA fragment, and the ball-and-stick models of cytosine-guanine pair and a thymine-adenine pair are shown.&#10;Eco R 5: Eco R 5 has two symmetrical subunits with alpha helices and beta sheets. The two subunits face each other. The ball-and-stick models of the residues with which the D N A binds, are shown at the center of the two subunits.&#10;Cytosine-guanine pair: The paired base interacts with the residues in the endonuclease. An oxygen atom on glycine 182 forms a hydrogen bond with a hydrogen on the six-membered ring of cytosine. A hydrogen atom on glycine 184 forms a hydrogen bond with an oxygen atom on the six-membered ring of guanine, and a hydrogen atom on asparagine 185 forms a hydrogen bond with a nitrogen on the five-membered ring of guanine.&#10;Thymine-Adenine pair: The paired base interacts with residues in the endonuclease. A hydrogen atom on threonine 186 forms a hydrogen bond with an oxygen atom on thymine. An oxygen atom on asparagine 185 forms a hydrogen bond with a hydrogen atom on the six-membered ring of adenine, and a hydrogen atom on asparagine 185 forms a hydrogen bond with a nitrogen on the five-membered ring of guan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706" y="1918118"/>
            <a:ext cx="6704588" cy="3984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938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Distortion of the </a:t>
            </a:r>
            <a:r>
              <a:rPr lang="en-US" dirty="0" smtClean="0">
                <a:solidFill>
                  <a:srgbClr val="843C0C"/>
                </a:solidFill>
                <a:latin typeface="Arial" pitchFamily="34" charset="0"/>
                <a:cs typeface="Arial" pitchFamily="34" charset="0"/>
              </a:rPr>
              <a:t>Recognition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a:t>
            </a:r>
            <a:endParaRPr lang="en-US" dirty="0">
              <a:solidFill>
                <a:srgbClr val="843C0C"/>
              </a:solidFill>
              <a:latin typeface="Arial" pitchFamily="34" charset="0"/>
              <a:cs typeface="Arial" pitchFamily="34" charset="0"/>
            </a:endParaRPr>
          </a:p>
        </p:txBody>
      </p:sp>
      <p:pic>
        <p:nvPicPr>
          <p:cNvPr id="9" name="Picture 2" descr="A three dimensional representation highlights the distortion of the recognition site in a strand of DNA.&#10;The D N A double helix is shown as a ball-and-stick model, with the helical axis running horizontally through the middle of the model. The helical axis bends at the cen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705624"/>
            <a:ext cx="6559446" cy="47477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Complete Catalytic Apparatus is Assembled Only Within Complexes of Cognate DNA Molecules, Ensuring Specificity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dirty="0" smtClean="0">
                <a:latin typeface="Arial" pitchFamily="34" charset="0"/>
                <a:cs typeface="Arial" pitchFamily="34" charset="0"/>
              </a:rPr>
              <a:t>The </a:t>
            </a:r>
            <a:r>
              <a:rPr lang="en-US" dirty="0">
                <a:latin typeface="Arial" pitchFamily="34" charset="0"/>
                <a:cs typeface="Arial" pitchFamily="34" charset="0"/>
              </a:rPr>
              <a:t>structure of </a:t>
            </a:r>
            <a:r>
              <a:rPr lang="en-US" dirty="0" err="1">
                <a:latin typeface="Arial" pitchFamily="34" charset="0"/>
                <a:cs typeface="Arial" pitchFamily="34" charset="0"/>
              </a:rPr>
              <a:t>noncognate</a:t>
            </a:r>
            <a:r>
              <a:rPr lang="en-US" dirty="0">
                <a:latin typeface="Arial" pitchFamily="34" charset="0"/>
                <a:cs typeface="Arial" pitchFamily="34" charset="0"/>
              </a:rPr>
              <a:t> DNA is not distorted by the </a:t>
            </a:r>
            <a:r>
              <a:rPr lang="en-US" dirty="0" smtClean="0">
                <a:latin typeface="Arial" pitchFamily="34" charset="0"/>
                <a:cs typeface="Arial" pitchFamily="34" charset="0"/>
              </a:rPr>
              <a:t>enzyme.</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Distortion is crucial for catalysis because it locates the </a:t>
            </a:r>
            <a:r>
              <a:rPr lang="en-US" dirty="0" err="1">
                <a:latin typeface="Arial" pitchFamily="34" charset="0"/>
                <a:cs typeface="Arial" pitchFamily="34" charset="0"/>
              </a:rPr>
              <a:t>phosphoanhydride</a:t>
            </a:r>
            <a:r>
              <a:rPr lang="en-US" dirty="0">
                <a:latin typeface="Arial" pitchFamily="34" charset="0"/>
                <a:cs typeface="Arial" pitchFamily="34" charset="0"/>
              </a:rPr>
              <a:t> linkage near the  magnesium, which is crucial for </a:t>
            </a:r>
            <a:r>
              <a:rPr lang="en-US" dirty="0" smtClean="0">
                <a:latin typeface="Arial" pitchFamily="34" charset="0"/>
                <a:cs typeface="Arial" pitchFamily="34" charset="0"/>
              </a:rPr>
              <a:t>hydrolysis.</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The distorted DNA </a:t>
            </a:r>
            <a:r>
              <a:rPr lang="en-US" dirty="0" smtClean="0">
                <a:latin typeface="Arial" pitchFamily="34" charset="0"/>
                <a:cs typeface="Arial" pitchFamily="34" charset="0"/>
              </a:rPr>
              <a:t>makes </a:t>
            </a:r>
            <a:r>
              <a:rPr lang="en-US" dirty="0">
                <a:latin typeface="Arial" pitchFamily="34" charset="0"/>
                <a:cs typeface="Arial" pitchFamily="34" charset="0"/>
              </a:rPr>
              <a:t>additional contacts with the enzyme, thereby increasing the binding </a:t>
            </a:r>
            <a:r>
              <a:rPr lang="en-US" dirty="0" smtClean="0">
                <a:latin typeface="Arial" pitchFamily="34" charset="0"/>
                <a:cs typeface="Arial" pitchFamily="34" charset="0"/>
              </a:rPr>
              <a:t>energy.</a:t>
            </a:r>
            <a:endParaRPr lang="en-US" dirty="0">
              <a:latin typeface="Arial" pitchFamily="34" charset="0"/>
              <a:cs typeface="Arial" pitchFamily="34" charset="0"/>
            </a:endParaRPr>
          </a:p>
        </p:txBody>
      </p:sp>
    </p:spTree>
    <p:extLst>
      <p:ext uri="{BB962C8B-B14F-4D97-AF65-F5344CB8AC3E}">
        <p14:creationId xmlns:p14="http://schemas.microsoft.com/office/powerpoint/2010/main" val="833455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Nonspecific and </a:t>
            </a:r>
            <a:r>
              <a:rPr lang="en-US" dirty="0" smtClean="0">
                <a:solidFill>
                  <a:srgbClr val="843C0C"/>
                </a:solidFill>
                <a:latin typeface="Arial" pitchFamily="34" charset="0"/>
                <a:cs typeface="Arial" pitchFamily="34" charset="0"/>
              </a:rPr>
              <a:t>Cognate </a:t>
            </a:r>
            <a:r>
              <a:rPr lang="en-US" dirty="0">
                <a:solidFill>
                  <a:srgbClr val="843C0C"/>
                </a:solidFill>
                <a:latin typeface="Arial" pitchFamily="34" charset="0"/>
                <a:cs typeface="Arial" pitchFamily="34" charset="0"/>
              </a:rPr>
              <a:t>DNA </a:t>
            </a:r>
            <a:r>
              <a:rPr lang="en-US" dirty="0" smtClean="0">
                <a:solidFill>
                  <a:srgbClr val="843C0C"/>
                </a:solidFill>
                <a:latin typeface="Arial" pitchFamily="34" charset="0"/>
                <a:cs typeface="Arial" pitchFamily="34" charset="0"/>
              </a:rPr>
              <a:t>Within </a:t>
            </a:r>
            <a:r>
              <a:rPr lang="en-US" dirty="0" err="1">
                <a:solidFill>
                  <a:srgbClr val="843C0C"/>
                </a:solidFill>
                <a:latin typeface="Arial" pitchFamily="34" charset="0"/>
                <a:cs typeface="Arial" pitchFamily="34" charset="0"/>
              </a:rPr>
              <a:t>EcoRV</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Endonuclease</a:t>
            </a:r>
            <a:endParaRPr lang="en-US" dirty="0">
              <a:solidFill>
                <a:srgbClr val="843C0C"/>
              </a:solidFill>
              <a:latin typeface="Arial" pitchFamily="34" charset="0"/>
              <a:cs typeface="Arial" pitchFamily="34" charset="0"/>
            </a:endParaRPr>
          </a:p>
        </p:txBody>
      </p:sp>
      <p:pic>
        <p:nvPicPr>
          <p:cNvPr id="9" name="Picture 2" descr="A ribbon diagram of Eco R 5, bound to non-specific and cognate DNA fragments.&#10;A ribbon diagram of Eco R 5, bound to non-specific and cognate DNA fragments. Eco R 5 has two symmetrical subunits with alpha helices and beta sheets. The two subunits face each other. The backbone of non-specific D N A bound to each subunit coils around in a loop. The ball-and-stick models of the residues with which the D N A binds, are shown at the center of the two subunits. The cognate D N A occupies a similar position as that of a non-specific D N A, but each section of cognate D N A forms a slightly distorted semicircle rather than a circular loop. The magnesium ion binding sites are at the top left and right of the D N A fragments. The top edges of the cognate D N A molecule point upwards towards the magnesium ion binding sites, whereas the non-specific D N A is circular and does not reach up towards the magnesium ion binding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924780"/>
            <a:ext cx="4480190" cy="43095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63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Greater </a:t>
            </a:r>
            <a:r>
              <a:rPr lang="en-US" sz="3200" dirty="0" smtClean="0">
                <a:solidFill>
                  <a:srgbClr val="843C0C"/>
                </a:solidFill>
                <a:latin typeface="Arial" pitchFamily="34" charset="0"/>
                <a:cs typeface="Arial" pitchFamily="34" charset="0"/>
              </a:rPr>
              <a:t>Binding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nergy </a:t>
            </a:r>
            <a:r>
              <a:rPr lang="en-US" sz="3200" dirty="0">
                <a:solidFill>
                  <a:srgbClr val="843C0C"/>
                </a:solidFill>
                <a:latin typeface="Arial" pitchFamily="34" charset="0"/>
                <a:cs typeface="Arial" pitchFamily="34" charset="0"/>
              </a:rPr>
              <a:t>of </a:t>
            </a:r>
            <a:r>
              <a:rPr lang="en-US" sz="3200" dirty="0" err="1">
                <a:solidFill>
                  <a:srgbClr val="843C0C"/>
                </a:solidFill>
                <a:latin typeface="Arial" pitchFamily="34" charset="0"/>
                <a:cs typeface="Arial" pitchFamily="34" charset="0"/>
              </a:rPr>
              <a:t>EcoRV</a:t>
            </a:r>
            <a:r>
              <a:rPr lang="en-US" sz="3200" dirty="0">
                <a:solidFill>
                  <a:srgbClr val="843C0C"/>
                </a:solidFill>
                <a:latin typeface="Arial" pitchFamily="34" charset="0"/>
                <a:cs typeface="Arial" pitchFamily="34" charset="0"/>
              </a:rPr>
              <a:t> </a:t>
            </a:r>
            <a:r>
              <a:rPr lang="en-US" sz="3200" dirty="0" smtClean="0">
                <a:solidFill>
                  <a:srgbClr val="843C0C"/>
                </a:solidFill>
                <a:latin typeface="Arial" pitchFamily="34" charset="0"/>
                <a:cs typeface="Arial" pitchFamily="34" charset="0"/>
              </a:rPr>
              <a:t>Endonuclease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ound </a:t>
            </a:r>
            <a:r>
              <a:rPr lang="en-US" sz="3200" dirty="0">
                <a:solidFill>
                  <a:srgbClr val="843C0C"/>
                </a:solidFill>
                <a:latin typeface="Arial" pitchFamily="34" charset="0"/>
                <a:cs typeface="Arial" pitchFamily="34" charset="0"/>
              </a:rPr>
              <a:t>to </a:t>
            </a:r>
            <a:r>
              <a:rPr lang="en-US" sz="3200" dirty="0" smtClean="0">
                <a:solidFill>
                  <a:srgbClr val="843C0C"/>
                </a:solidFill>
                <a:latin typeface="Arial" pitchFamily="34" charset="0"/>
                <a:cs typeface="Arial" pitchFamily="34" charset="0"/>
              </a:rPr>
              <a:t>Cognate </a:t>
            </a:r>
            <a:r>
              <a:rPr lang="en-US" sz="3200" dirty="0">
                <a:solidFill>
                  <a:srgbClr val="843C0C"/>
                </a:solidFill>
                <a:latin typeface="Arial" pitchFamily="34" charset="0"/>
                <a:cs typeface="Arial" pitchFamily="34" charset="0"/>
              </a:rPr>
              <a:t>V</a:t>
            </a:r>
            <a:r>
              <a:rPr lang="en-US" sz="3200" dirty="0" smtClean="0">
                <a:solidFill>
                  <a:srgbClr val="843C0C"/>
                </a:solidFill>
                <a:latin typeface="Arial" pitchFamily="34" charset="0"/>
                <a:cs typeface="Arial" pitchFamily="34" charset="0"/>
              </a:rPr>
              <a:t>ersus </a:t>
            </a:r>
            <a:r>
              <a:rPr lang="en-US" sz="3200" dirty="0" err="1">
                <a:solidFill>
                  <a:srgbClr val="843C0C"/>
                </a:solidFill>
                <a:latin typeface="Arial" pitchFamily="34" charset="0"/>
                <a:cs typeface="Arial" pitchFamily="34" charset="0"/>
              </a:rPr>
              <a:t>N</a:t>
            </a:r>
            <a:r>
              <a:rPr lang="en-US" sz="3200" dirty="0" err="1" smtClean="0">
                <a:solidFill>
                  <a:srgbClr val="843C0C"/>
                </a:solidFill>
                <a:latin typeface="Arial" pitchFamily="34" charset="0"/>
                <a:cs typeface="Arial" pitchFamily="34" charset="0"/>
              </a:rPr>
              <a:t>oncognate</a:t>
            </a:r>
            <a:r>
              <a:rPr lang="en-US" sz="3200" dirty="0" smtClean="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DNA</a:t>
            </a:r>
          </a:p>
        </p:txBody>
      </p:sp>
      <p:pic>
        <p:nvPicPr>
          <p:cNvPr id="9" name="Picture 2" descr="An illustration shows the binding energy of the Eco R 5 to non-specific and cognate DNA.&#10;Free energy increases along the vertical axis. A downward arrow represents enzyme plus non-specific DNA interactions. The energy level at the bottom, where the arrow ends corresponds to non-specific complex.  Another downward arrow represents enzyme plus cognate DNA interactions, ending at an energy level lesser than that of the non-specific complex. A small upward arrow representing DNA distortion originates from this ending point, and points upward to an intermediate level corresponding to cognate complex, which can lead to the formation of a catalytically competent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5" y="2066004"/>
            <a:ext cx="5421030" cy="40270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757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Host-cell DNA is </a:t>
            </a:r>
            <a:r>
              <a:rPr lang="en-US" sz="3200" dirty="0" smtClean="0">
                <a:solidFill>
                  <a:srgbClr val="843C0C"/>
                </a:solidFill>
                <a:latin typeface="Arial" pitchFamily="34" charset="0"/>
                <a:cs typeface="Arial" pitchFamily="34" charset="0"/>
              </a:rPr>
              <a:t>Protected </a:t>
            </a:r>
            <a:r>
              <a:rPr lang="en-US" sz="3200" dirty="0">
                <a:solidFill>
                  <a:srgbClr val="843C0C"/>
                </a:solidFill>
                <a:latin typeface="Arial" pitchFamily="34" charset="0"/>
                <a:cs typeface="Arial" pitchFamily="34" charset="0"/>
              </a:rPr>
              <a:t>by the </a:t>
            </a:r>
            <a:r>
              <a:rPr lang="en-US" sz="3200" dirty="0" smtClean="0">
                <a:solidFill>
                  <a:srgbClr val="843C0C"/>
                </a:solidFill>
                <a:latin typeface="Arial" pitchFamily="34" charset="0"/>
                <a:cs typeface="Arial" pitchFamily="34" charset="0"/>
              </a:rPr>
              <a:t>Addition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M</a:t>
            </a:r>
            <a:r>
              <a:rPr lang="en-US" sz="3200" dirty="0" smtClean="0">
                <a:solidFill>
                  <a:srgbClr val="843C0C"/>
                </a:solidFill>
                <a:latin typeface="Arial" pitchFamily="34" charset="0"/>
                <a:cs typeface="Arial" pitchFamily="34" charset="0"/>
              </a:rPr>
              <a:t>ethyl Groups </a:t>
            </a:r>
            <a:r>
              <a:rPr lang="en-US" sz="3200" dirty="0">
                <a:solidFill>
                  <a:srgbClr val="843C0C"/>
                </a:solidFill>
                <a:latin typeface="Arial" pitchFamily="34" charset="0"/>
                <a:cs typeface="Arial" pitchFamily="34" charset="0"/>
              </a:rPr>
              <a:t>to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pecific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ases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Recognition sites in the host DNA are modified by the addition of a methyl group, a reaction catalyzed by </a:t>
            </a:r>
            <a:r>
              <a:rPr lang="en-US" sz="2600" dirty="0" err="1" smtClean="0">
                <a:latin typeface="Arial" pitchFamily="34" charset="0"/>
                <a:cs typeface="Arial" pitchFamily="34" charset="0"/>
              </a:rPr>
              <a:t>methylases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Methylation prevents hydrolysis by restriction enzymes by </a:t>
            </a:r>
            <a:r>
              <a:rPr lang="en-US" sz="2600" dirty="0" smtClean="0">
                <a:latin typeface="Arial" pitchFamily="34" charset="0"/>
                <a:cs typeface="Arial" pitchFamily="34" charset="0"/>
              </a:rPr>
              <a:t>stopping </a:t>
            </a:r>
            <a:r>
              <a:rPr lang="en-US" sz="2600" dirty="0">
                <a:latin typeface="Arial" pitchFamily="34" charset="0"/>
                <a:cs typeface="Arial" pitchFamily="34" charset="0"/>
              </a:rPr>
              <a:t>the formation of contacts necessary to distort the </a:t>
            </a:r>
            <a:r>
              <a:rPr lang="en-US" sz="2600" dirty="0" smtClean="0">
                <a:latin typeface="Arial" pitchFamily="34" charset="0"/>
                <a:cs typeface="Arial" pitchFamily="34" charset="0"/>
              </a:rPr>
              <a:t>DNA.</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Restriction enzymes and </a:t>
            </a:r>
            <a:r>
              <a:rPr lang="en-US" sz="2600" dirty="0" err="1">
                <a:latin typeface="Arial" pitchFamily="34" charset="0"/>
                <a:cs typeface="Arial" pitchFamily="34" charset="0"/>
              </a:rPr>
              <a:t>methylases</a:t>
            </a:r>
            <a:r>
              <a:rPr lang="en-US" sz="2600" dirty="0">
                <a:latin typeface="Arial" pitchFamily="34" charset="0"/>
                <a:cs typeface="Arial" pitchFamily="34" charset="0"/>
              </a:rPr>
              <a:t> are called restriction-modification </a:t>
            </a:r>
            <a:r>
              <a:rPr lang="en-US" sz="2600" dirty="0" smtClean="0">
                <a:latin typeface="Arial" pitchFamily="34" charset="0"/>
                <a:cs typeface="Arial" pitchFamily="34" charset="0"/>
              </a:rPr>
              <a:t>systems.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937547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Protection by </a:t>
            </a:r>
            <a:r>
              <a:rPr lang="en-US" dirty="0" smtClean="0">
                <a:solidFill>
                  <a:srgbClr val="843C0C"/>
                </a:solidFill>
                <a:latin typeface="Arial" pitchFamily="34" charset="0"/>
                <a:cs typeface="Arial" pitchFamily="34" charset="0"/>
              </a:rPr>
              <a:t>Methylation</a:t>
            </a:r>
            <a:endParaRPr lang="en-US" dirty="0">
              <a:solidFill>
                <a:srgbClr val="843C0C"/>
              </a:solidFill>
              <a:latin typeface="Arial" pitchFamily="34" charset="0"/>
              <a:cs typeface="Arial" pitchFamily="34" charset="0"/>
            </a:endParaRPr>
          </a:p>
        </p:txBody>
      </p:sp>
      <p:pic>
        <p:nvPicPr>
          <p:cNvPr id="9" name="Picture 2" descr="The recognition sequences for cleaved and not cleaved Eco R 5 endonuclease and a structural formula highlighting the position of the methyl group are shown.&#10;Free energy increases along the vertical axis. A downward arrow represents enzyme plus non-specific DNA interactions. The energy level at the bottom, where the arrow ends corresponds to non-specific complex.  Another downward arrow represents enzyme plus cognate DNA interactions, ending at an energy level lesser than that of the non-specific complex. A small upward arrow representing DNA distortion originates from this ending point, and points upward to an intermediate level corresponding to cognate complex, which can lead to the formation of a catalytically competent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6510" y="1993554"/>
            <a:ext cx="8090980" cy="29207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788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Methylation of </a:t>
            </a:r>
            <a:r>
              <a:rPr lang="en-US" dirty="0" smtClean="0">
                <a:solidFill>
                  <a:srgbClr val="843C0C"/>
                </a:solidFill>
                <a:latin typeface="Arial" pitchFamily="34" charset="0"/>
                <a:cs typeface="Arial" pitchFamily="34" charset="0"/>
              </a:rPr>
              <a:t>Adenine</a:t>
            </a:r>
            <a:endParaRPr lang="en-US" dirty="0">
              <a:solidFill>
                <a:srgbClr val="843C0C"/>
              </a:solidFill>
              <a:latin typeface="Arial" pitchFamily="34" charset="0"/>
              <a:cs typeface="Arial" pitchFamily="34" charset="0"/>
            </a:endParaRPr>
          </a:p>
        </p:txBody>
      </p:sp>
      <p:pic>
        <p:nvPicPr>
          <p:cNvPr id="9" name="Picture 2" descr="Ball-and-stick models show how methylation of bases prevents interaction with the Eco R 5 interaction site.&#10;A ball-and-stick model shows asparagine 185 residue on top. The ball-and-stick model of a thymine-adenine base pair is shown below. The methyl group is positioned on the top part of the six-membered ring of adenine, which blocks the formation of hydrogen bond with the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665964"/>
            <a:ext cx="5914455" cy="48191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Type II </a:t>
            </a:r>
            <a:r>
              <a:rPr lang="en-US" sz="2800" dirty="0" smtClean="0">
                <a:solidFill>
                  <a:srgbClr val="843C0C"/>
                </a:solidFill>
                <a:latin typeface="Arial" pitchFamily="34" charset="0"/>
                <a:cs typeface="Arial" pitchFamily="34" charset="0"/>
              </a:rPr>
              <a:t>Restriction </a:t>
            </a:r>
            <a:r>
              <a:rPr lang="en-US" sz="2800" dirty="0">
                <a:solidFill>
                  <a:srgbClr val="843C0C"/>
                </a:solidFill>
                <a:latin typeface="Arial" pitchFamily="34" charset="0"/>
                <a:cs typeface="Arial" pitchFamily="34" charset="0"/>
              </a:rPr>
              <a:t>E</a:t>
            </a:r>
            <a:r>
              <a:rPr lang="en-US" sz="2800" dirty="0" smtClean="0">
                <a:solidFill>
                  <a:srgbClr val="843C0C"/>
                </a:solidFill>
                <a:latin typeface="Arial" pitchFamily="34" charset="0"/>
                <a:cs typeface="Arial" pitchFamily="34" charset="0"/>
              </a:rPr>
              <a:t>nzymes </a:t>
            </a:r>
            <a:r>
              <a:rPr lang="en-US" sz="2800" dirty="0">
                <a:solidFill>
                  <a:srgbClr val="843C0C"/>
                </a:solidFill>
                <a:latin typeface="Arial" pitchFamily="34" charset="0"/>
                <a:cs typeface="Arial" pitchFamily="34" charset="0"/>
              </a:rPr>
              <a:t>H</a:t>
            </a:r>
            <a:r>
              <a:rPr lang="en-US" sz="2800" dirty="0" smtClean="0">
                <a:solidFill>
                  <a:srgbClr val="843C0C"/>
                </a:solidFill>
                <a:latin typeface="Arial" pitchFamily="34" charset="0"/>
                <a:cs typeface="Arial" pitchFamily="34" charset="0"/>
              </a:rPr>
              <a:t>ave </a:t>
            </a:r>
            <a:r>
              <a:rPr lang="en-US" sz="2800" dirty="0">
                <a:solidFill>
                  <a:srgbClr val="843C0C"/>
                </a:solidFill>
                <a:latin typeface="Arial" pitchFamily="34" charset="0"/>
                <a:cs typeface="Arial" pitchFamily="34" charset="0"/>
              </a:rPr>
              <a:t>a </a:t>
            </a:r>
            <a:r>
              <a:rPr lang="en-US" sz="2800" dirty="0" smtClean="0">
                <a:solidFill>
                  <a:srgbClr val="843C0C"/>
                </a:solidFill>
                <a:latin typeface="Arial" pitchFamily="34" charset="0"/>
                <a:cs typeface="Arial" pitchFamily="34" charset="0"/>
              </a:rPr>
              <a:t>Catalytic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ore </a:t>
            </a:r>
            <a:r>
              <a:rPr lang="en-US" sz="2800" dirty="0">
                <a:solidFill>
                  <a:srgbClr val="843C0C"/>
                </a:solidFill>
                <a:latin typeface="Arial" pitchFamily="34" charset="0"/>
                <a:cs typeface="Arial" pitchFamily="34" charset="0"/>
              </a:rPr>
              <a:t>in </a:t>
            </a:r>
            <a:r>
              <a:rPr lang="en-US" sz="2800" dirty="0" smtClean="0">
                <a:solidFill>
                  <a:srgbClr val="843C0C"/>
                </a:solidFill>
                <a:latin typeface="Arial" pitchFamily="34" charset="0"/>
                <a:cs typeface="Arial" pitchFamily="34" charset="0"/>
              </a:rPr>
              <a:t>Common </a:t>
            </a:r>
            <a:r>
              <a:rPr lang="en-US" sz="2800" dirty="0">
                <a:solidFill>
                  <a:srgbClr val="843C0C"/>
                </a:solidFill>
                <a:latin typeface="Arial" pitchFamily="34" charset="0"/>
                <a:cs typeface="Arial" pitchFamily="34" charset="0"/>
              </a:rPr>
              <a:t>and are </a:t>
            </a:r>
            <a:r>
              <a:rPr lang="en-US" sz="2800" dirty="0">
                <a:solidFill>
                  <a:srgbClr val="843C0C"/>
                </a:solidFill>
                <a:latin typeface="Arial" pitchFamily="34" charset="0"/>
                <a:cs typeface="Arial" pitchFamily="34" charset="0"/>
              </a:rPr>
              <a:t>P</a:t>
            </a:r>
            <a:r>
              <a:rPr lang="en-US" sz="2800" dirty="0" smtClean="0">
                <a:solidFill>
                  <a:srgbClr val="843C0C"/>
                </a:solidFill>
                <a:latin typeface="Arial" pitchFamily="34" charset="0"/>
                <a:cs typeface="Arial" pitchFamily="34" charset="0"/>
              </a:rPr>
              <a:t>robably Related </a:t>
            </a:r>
            <a:r>
              <a:rPr lang="en-US" sz="2800" dirty="0">
                <a:solidFill>
                  <a:srgbClr val="843C0C"/>
                </a:solidFill>
                <a:latin typeface="Arial" pitchFamily="34" charset="0"/>
                <a:cs typeface="Arial" pitchFamily="34" charset="0"/>
              </a:rPr>
              <a:t>by </a:t>
            </a:r>
            <a:r>
              <a:rPr lang="en-US" sz="2800" dirty="0" smtClean="0">
                <a:solidFill>
                  <a:srgbClr val="843C0C"/>
                </a:solidFill>
                <a:latin typeface="Arial" pitchFamily="34" charset="0"/>
                <a:cs typeface="Arial" pitchFamily="34" charset="0"/>
              </a:rPr>
              <a:t>Horizontal </a:t>
            </a:r>
            <a:r>
              <a:rPr lang="en-US" sz="2800" dirty="0">
                <a:solidFill>
                  <a:srgbClr val="843C0C"/>
                </a:solidFill>
                <a:latin typeface="Arial" pitchFamily="34" charset="0"/>
                <a:cs typeface="Arial" pitchFamily="34" charset="0"/>
              </a:rPr>
              <a:t>G</a:t>
            </a:r>
            <a:r>
              <a:rPr lang="en-US" sz="2800" dirty="0" smtClean="0">
                <a:solidFill>
                  <a:srgbClr val="843C0C"/>
                </a:solidFill>
                <a:latin typeface="Arial" pitchFamily="34" charset="0"/>
                <a:cs typeface="Arial" pitchFamily="34" charset="0"/>
              </a:rPr>
              <a:t>ene </a:t>
            </a:r>
            <a:r>
              <a:rPr lang="en-US" sz="2800" dirty="0">
                <a:solidFill>
                  <a:srgbClr val="843C0C"/>
                </a:solidFill>
                <a:latin typeface="Arial" pitchFamily="34" charset="0"/>
                <a:cs typeface="Arial" pitchFamily="34" charset="0"/>
              </a:rPr>
              <a:t>T</a:t>
            </a:r>
            <a:r>
              <a:rPr lang="en-US" sz="2800" dirty="0" smtClean="0">
                <a:solidFill>
                  <a:srgbClr val="843C0C"/>
                </a:solidFill>
                <a:latin typeface="Arial" pitchFamily="34" charset="0"/>
                <a:cs typeface="Arial" pitchFamily="34" charset="0"/>
              </a:rPr>
              <a:t>ransfer</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r>
              <a:rPr lang="en-US" dirty="0" smtClean="0">
                <a:latin typeface="Arial" pitchFamily="34" charset="0"/>
                <a:cs typeface="Arial" pitchFamily="34" charset="0"/>
              </a:rPr>
              <a:t>A </a:t>
            </a:r>
            <a:r>
              <a:rPr lang="en-US" dirty="0">
                <a:latin typeface="Arial" pitchFamily="34" charset="0"/>
                <a:cs typeface="Arial" pitchFamily="34" charset="0"/>
              </a:rPr>
              <a:t>core </a:t>
            </a:r>
            <a:r>
              <a:rPr lang="en-US" dirty="0" smtClean="0">
                <a:latin typeface="Arial" pitchFamily="34" charset="0"/>
                <a:cs typeface="Arial" pitchFamily="34" charset="0"/>
              </a:rPr>
              <a:t>three-dimensional structure </a:t>
            </a:r>
            <a:r>
              <a:rPr lang="en-US" dirty="0">
                <a:latin typeface="Arial" pitchFamily="34" charset="0"/>
                <a:cs typeface="Arial" pitchFamily="34" charset="0"/>
              </a:rPr>
              <a:t>is shared by many restriction enzymes, indicating that they are evolutionarily related even though they do not show significant sequence </a:t>
            </a:r>
            <a:r>
              <a:rPr lang="en-US" dirty="0" smtClean="0">
                <a:latin typeface="Arial" pitchFamily="34" charset="0"/>
                <a:cs typeface="Arial" pitchFamily="34" charset="0"/>
              </a:rPr>
              <a:t>similarity.</a:t>
            </a:r>
            <a:endParaRPr lang="en-US" dirty="0">
              <a:latin typeface="Arial" pitchFamily="34" charset="0"/>
              <a:cs typeface="Arial" pitchFamily="34" charset="0"/>
            </a:endParaRPr>
          </a:p>
          <a:p>
            <a:r>
              <a:rPr lang="en-US" dirty="0">
                <a:latin typeface="Arial" pitchFamily="34" charset="0"/>
                <a:cs typeface="Arial" pitchFamily="34" charset="0"/>
              </a:rPr>
              <a:t>Bacteria may have obtained the genes for restriction enzymes from other bacterial species by horizontal gene </a:t>
            </a:r>
            <a:r>
              <a:rPr lang="en-US" dirty="0" smtClean="0">
                <a:latin typeface="Arial" pitchFamily="34" charset="0"/>
                <a:cs typeface="Arial" pitchFamily="34" charset="0"/>
              </a:rPr>
              <a:t>transfer.</a:t>
            </a:r>
            <a:endParaRPr lang="en-US" dirty="0">
              <a:latin typeface="Arial" pitchFamily="34" charset="0"/>
              <a:cs typeface="Arial" pitchFamily="34" charset="0"/>
            </a:endParaRPr>
          </a:p>
        </p:txBody>
      </p:sp>
    </p:spTree>
    <p:extLst>
      <p:ext uri="{BB962C8B-B14F-4D97-AF65-F5344CB8AC3E}">
        <p14:creationId xmlns:p14="http://schemas.microsoft.com/office/powerpoint/2010/main" val="3188137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Chymotrypsin </a:t>
            </a:r>
            <a:r>
              <a:rPr lang="en-US" dirty="0" smtClean="0">
                <a:solidFill>
                  <a:srgbClr val="843C0C"/>
                </a:solidFill>
                <a:latin typeface="Arial" pitchFamily="34" charset="0"/>
                <a:cs typeface="Arial" pitchFamily="34" charset="0"/>
              </a:rPr>
              <a:t>Possesses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Highly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erine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esidue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Chymotrypsin is a proteolytic enzyme secreted by the pancreas that hydrolyzes peptide bonds selectively on the carboxyl side of large hydrophobic </a:t>
            </a:r>
            <a:r>
              <a:rPr lang="en-US" dirty="0" smtClean="0">
                <a:latin typeface="Arial" pitchFamily="34" charset="0"/>
                <a:cs typeface="Arial" pitchFamily="34" charset="0"/>
              </a:rPr>
              <a:t>residues.</a:t>
            </a:r>
            <a:endParaRPr lang="en-US" dirty="0">
              <a:latin typeface="Arial" pitchFamily="34" charset="0"/>
              <a:cs typeface="Arial" pitchFamily="34" charset="0"/>
            </a:endParaRPr>
          </a:p>
          <a:p>
            <a:r>
              <a:rPr lang="en-US" dirty="0">
                <a:latin typeface="Arial" pitchFamily="34" charset="0"/>
                <a:cs typeface="Arial" pitchFamily="34" charset="0"/>
              </a:rPr>
              <a:t>In the process of catalysis, serine 195 becomes a </a:t>
            </a:r>
            <a:r>
              <a:rPr lang="en-US" dirty="0" smtClean="0">
                <a:latin typeface="Arial" pitchFamily="34" charset="0"/>
                <a:cs typeface="Arial" pitchFamily="34" charset="0"/>
              </a:rPr>
              <a:t>strong nucleophile </a:t>
            </a:r>
            <a:r>
              <a:rPr lang="en-US" dirty="0">
                <a:latin typeface="Arial" pitchFamily="34" charset="0"/>
                <a:cs typeface="Arial" pitchFamily="34" charset="0"/>
              </a:rPr>
              <a:t>that attacks the carbonyl group of the </a:t>
            </a:r>
            <a:r>
              <a:rPr lang="en-US" dirty="0" smtClean="0">
                <a:latin typeface="Arial" pitchFamily="34" charset="0"/>
                <a:cs typeface="Arial" pitchFamily="34" charset="0"/>
              </a:rPr>
              <a:t>peptide bond in the substrate.</a:t>
            </a:r>
            <a:endParaRPr lang="en-US" dirty="0">
              <a:latin typeface="Arial" pitchFamily="34" charset="0"/>
              <a:cs typeface="Arial" pitchFamily="34" charset="0"/>
            </a:endParaRPr>
          </a:p>
          <a:p>
            <a:r>
              <a:rPr lang="en-US" dirty="0" smtClean="0">
                <a:latin typeface="Arial" pitchFamily="34" charset="0"/>
                <a:cs typeface="Arial" pitchFamily="34" charset="0"/>
              </a:rPr>
              <a:t>Evidence for this came from studies showing that the </a:t>
            </a:r>
            <a:r>
              <a:rPr lang="en-US" dirty="0">
                <a:latin typeface="Arial" pitchFamily="34" charset="0"/>
                <a:cs typeface="Arial" pitchFamily="34" charset="0"/>
              </a:rPr>
              <a:t>group-specific reagent </a:t>
            </a:r>
            <a:r>
              <a:rPr lang="en-US" dirty="0" err="1">
                <a:latin typeface="Arial" pitchFamily="34" charset="0"/>
                <a:cs typeface="Arial" pitchFamily="34" charset="0"/>
              </a:rPr>
              <a:t>diisopropylphosphofluoridate</a:t>
            </a:r>
            <a:r>
              <a:rPr lang="en-US" dirty="0">
                <a:latin typeface="Arial" pitchFamily="34" charset="0"/>
                <a:cs typeface="Arial" pitchFamily="34" charset="0"/>
              </a:rPr>
              <a:t> (DIPF) modifies only serine 195, one of 28 serine residues in </a:t>
            </a:r>
            <a:r>
              <a:rPr lang="en-US" dirty="0" smtClean="0">
                <a:latin typeface="Arial" pitchFamily="34" charset="0"/>
                <a:cs typeface="Arial" pitchFamily="34" charset="0"/>
              </a:rPr>
              <a:t>chymotrypsin; this is sufficient to inhibit </a:t>
            </a:r>
            <a:r>
              <a:rPr lang="en-US" dirty="0">
                <a:latin typeface="Arial" pitchFamily="34" charset="0"/>
                <a:cs typeface="Arial" pitchFamily="34" charset="0"/>
              </a:rPr>
              <a:t>the </a:t>
            </a:r>
            <a:r>
              <a:rPr lang="en-US" dirty="0" smtClean="0">
                <a:latin typeface="Arial" pitchFamily="34" charset="0"/>
                <a:cs typeface="Arial" pitchFamily="34" charset="0"/>
              </a:rPr>
              <a:t>enzyme.</a:t>
            </a:r>
            <a:endParaRPr lang="en-US" dirty="0">
              <a:latin typeface="Arial" pitchFamily="34" charset="0"/>
              <a:cs typeface="Arial" pitchFamily="34" charset="0"/>
            </a:endParaRPr>
          </a:p>
        </p:txBody>
      </p:sp>
    </p:spTree>
    <p:extLst>
      <p:ext uri="{BB962C8B-B14F-4D97-AF65-F5344CB8AC3E}">
        <p14:creationId xmlns:p14="http://schemas.microsoft.com/office/powerpoint/2010/main" val="699117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9.4 </a:t>
            </a:r>
            <a:r>
              <a:rPr lang="en-US" sz="2800" dirty="0" err="1">
                <a:solidFill>
                  <a:srgbClr val="843C0C"/>
                </a:solidFill>
                <a:latin typeface="Arial" pitchFamily="34" charset="0"/>
                <a:cs typeface="Arial" pitchFamily="34" charset="0"/>
              </a:rPr>
              <a:t>Myosins</a:t>
            </a:r>
            <a:r>
              <a:rPr lang="en-US" sz="2800" dirty="0">
                <a:solidFill>
                  <a:srgbClr val="843C0C"/>
                </a:solidFill>
                <a:latin typeface="Arial" pitchFamily="34" charset="0"/>
                <a:cs typeface="Arial" pitchFamily="34" charset="0"/>
              </a:rPr>
              <a:t> Harness Changes in Enzyme Conformation to Couple ATP Hydrolysis to Mechanical </a:t>
            </a:r>
            <a:r>
              <a:rPr lang="en-US" sz="2800" dirty="0" smtClean="0">
                <a:solidFill>
                  <a:srgbClr val="843C0C"/>
                </a:solidFill>
                <a:latin typeface="Arial" pitchFamily="34" charset="0"/>
                <a:cs typeface="Arial" pitchFamily="34" charset="0"/>
              </a:rPr>
              <a:t>Work</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479883"/>
          </a:xfrm>
        </p:spPr>
        <p:txBody>
          <a:bodyPr>
            <a:normAutofit/>
          </a:bodyPr>
          <a:lstStyle/>
          <a:p>
            <a:r>
              <a:rPr lang="en-US" sz="2600" dirty="0" err="1">
                <a:latin typeface="Arial" pitchFamily="34" charset="0"/>
                <a:cs typeface="Arial" pitchFamily="34" charset="0"/>
              </a:rPr>
              <a:t>Myosins</a:t>
            </a:r>
            <a:r>
              <a:rPr lang="en-US" sz="2600" dirty="0">
                <a:latin typeface="Arial" pitchFamily="34" charset="0"/>
                <a:cs typeface="Arial" pitchFamily="34" charset="0"/>
              </a:rPr>
              <a:t> are enzymes that use the energy of ATP hydrolysis to power the movement of molecules within </a:t>
            </a:r>
            <a:r>
              <a:rPr lang="en-US" sz="2600" dirty="0" smtClean="0">
                <a:latin typeface="Arial" pitchFamily="34" charset="0"/>
                <a:cs typeface="Arial" pitchFamily="34" charset="0"/>
              </a:rPr>
              <a:t>cells.</a:t>
            </a:r>
          </a:p>
        </p:txBody>
      </p:sp>
      <p:pic>
        <p:nvPicPr>
          <p:cNvPr id="9" name="Picture 2" descr="A chemical equation shows adenosine triphosphate (ATP) reacting with water to yield inorganic phosphate and adenosine diphosphate (ADP).&#10;The structure has an adenine base with three phosphoryl groups arranged in a chain, linked to the five prime carbon of the deoxyribose sugar. Each phosphorus atom is bonded to four oxygen atoms, forming a phosphoryl group. The three phosphoryl groups are linked by oxygen atoms between them. An oxygen atom links the first phosphorus atom in the chain to the five prime carbon. The oxygen on the end of the chain has a charge of negative two. Water reacts with ATP, and breaks the end phosphoryl group off the chain, to form an inorganic phosphate molecule and A D P. The inorganic phosphate molecule has a hydroxyl group from the water molecule and a hydrogen from the water molecule bonds to the oxygen atom to form a negatively charged hydroxyl group. The adenosine with the remaining two phosphoryl groups is AD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8495" y="3086282"/>
            <a:ext cx="8107010" cy="14573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878479"/>
            <a:ext cx="8229600" cy="1022674"/>
          </a:xfrm>
        </p:spPr>
        <p:txBody>
          <a:bodyPr>
            <a:noAutofit/>
          </a:bodyPr>
          <a:lstStyle/>
          <a:p>
            <a:r>
              <a:rPr lang="en-US" sz="2600" dirty="0" err="1">
                <a:latin typeface="Arial" pitchFamily="34" charset="0"/>
                <a:cs typeface="Arial" pitchFamily="34" charset="0"/>
              </a:rPr>
              <a:t>Myosins</a:t>
            </a:r>
            <a:r>
              <a:rPr lang="en-US" sz="2600" dirty="0">
                <a:latin typeface="Arial" pitchFamily="34" charset="0"/>
                <a:cs typeface="Arial" pitchFamily="34" charset="0"/>
              </a:rPr>
              <a:t> are elongated structures with globular domains that harbor the active site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253015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Elongated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Muscle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yosin</a:t>
            </a:r>
            <a:endParaRPr lang="en-US" dirty="0">
              <a:solidFill>
                <a:srgbClr val="843C0C"/>
              </a:solidFill>
              <a:latin typeface="Arial" pitchFamily="34" charset="0"/>
              <a:cs typeface="Arial" pitchFamily="34" charset="0"/>
            </a:endParaRPr>
          </a:p>
        </p:txBody>
      </p:sp>
      <p:pic>
        <p:nvPicPr>
          <p:cNvPr id="9" name="Picture 2" descr="A transmission electron micrograph of a muscle myosin molecule. Myosin appears as an elongated strand, with two distinct rounded shapes at the bottom of the strand labeled globula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50192" y="1692214"/>
            <a:ext cx="4443617" cy="47666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70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solidFill>
                  <a:srgbClr val="843C0C"/>
                </a:solidFill>
                <a:latin typeface="Arial" pitchFamily="34" charset="0"/>
                <a:cs typeface="Arial" pitchFamily="34" charset="0"/>
              </a:rPr>
              <a:t>ATP </a:t>
            </a:r>
            <a:r>
              <a:rPr lang="en-US" sz="3000" dirty="0" smtClean="0">
                <a:solidFill>
                  <a:srgbClr val="843C0C"/>
                </a:solidFill>
                <a:latin typeface="Arial" pitchFamily="34" charset="0"/>
                <a:cs typeface="Arial" pitchFamily="34" charset="0"/>
              </a:rPr>
              <a:t>Hydrolysis </a:t>
            </a:r>
            <a:r>
              <a:rPr lang="en-US" sz="3000" dirty="0">
                <a:solidFill>
                  <a:srgbClr val="843C0C"/>
                </a:solidFill>
                <a:latin typeface="Arial" pitchFamily="34" charset="0"/>
                <a:cs typeface="Arial" pitchFamily="34" charset="0"/>
              </a:rPr>
              <a:t>P</a:t>
            </a:r>
            <a:r>
              <a:rPr lang="en-US" sz="3000" dirty="0" smtClean="0">
                <a:solidFill>
                  <a:srgbClr val="843C0C"/>
                </a:solidFill>
                <a:latin typeface="Arial" pitchFamily="34" charset="0"/>
                <a:cs typeface="Arial" pitchFamily="34" charset="0"/>
              </a:rPr>
              <a:t>roceeds </a:t>
            </a:r>
            <a:r>
              <a:rPr lang="en-US" sz="3000" dirty="0">
                <a:solidFill>
                  <a:srgbClr val="843C0C"/>
                </a:solidFill>
                <a:latin typeface="Arial" pitchFamily="34" charset="0"/>
                <a:cs typeface="Arial" pitchFamily="34" charset="0"/>
              </a:rPr>
              <a:t>by the </a:t>
            </a:r>
            <a:r>
              <a:rPr lang="en-US" sz="3000" dirty="0" smtClean="0">
                <a:solidFill>
                  <a:srgbClr val="843C0C"/>
                </a:solidFill>
                <a:latin typeface="Arial" pitchFamily="34" charset="0"/>
                <a:cs typeface="Arial" pitchFamily="34" charset="0"/>
              </a:rPr>
              <a:t>Attack </a:t>
            </a:r>
            <a:r>
              <a:rPr lang="en-US" sz="3000" dirty="0">
                <a:solidFill>
                  <a:srgbClr val="843C0C"/>
                </a:solidFill>
                <a:latin typeface="Arial" pitchFamily="34" charset="0"/>
                <a:cs typeface="Arial" pitchFamily="34" charset="0"/>
              </a:rPr>
              <a:t>of </a:t>
            </a:r>
            <a:r>
              <a:rPr lang="en-US" sz="3000" dirty="0" smtClean="0">
                <a:solidFill>
                  <a:srgbClr val="843C0C"/>
                </a:solidFill>
                <a:latin typeface="Arial" pitchFamily="34" charset="0"/>
                <a:cs typeface="Arial" pitchFamily="34" charset="0"/>
              </a:rPr>
              <a:t>Water </a:t>
            </a:r>
            <a:r>
              <a:rPr lang="en-US" sz="3000" dirty="0">
                <a:solidFill>
                  <a:srgbClr val="843C0C"/>
                </a:solidFill>
                <a:latin typeface="Arial" pitchFamily="34" charset="0"/>
                <a:cs typeface="Arial" pitchFamily="34" charset="0"/>
              </a:rPr>
              <a:t>on the </a:t>
            </a:r>
            <a:r>
              <a:rPr lang="en-US" sz="3000" dirty="0">
                <a:solidFill>
                  <a:srgbClr val="843C0C"/>
                </a:solidFill>
                <a:latin typeface="Arial" pitchFamily="34" charset="0"/>
                <a:cs typeface="Arial" pitchFamily="34" charset="0"/>
              </a:rPr>
              <a:t>G</a:t>
            </a:r>
            <a:r>
              <a:rPr lang="en-US" sz="3000" dirty="0" smtClean="0">
                <a:solidFill>
                  <a:srgbClr val="843C0C"/>
                </a:solidFill>
                <a:latin typeface="Arial" pitchFamily="34" charset="0"/>
                <a:cs typeface="Arial" pitchFamily="34" charset="0"/>
              </a:rPr>
              <a:t>amma </a:t>
            </a:r>
            <a:r>
              <a:rPr lang="en-US" sz="3000" dirty="0">
                <a:solidFill>
                  <a:srgbClr val="843C0C"/>
                </a:solidFill>
                <a:latin typeface="Arial" pitchFamily="34" charset="0"/>
                <a:cs typeface="Arial" pitchFamily="34" charset="0"/>
              </a:rPr>
              <a:t>P</a:t>
            </a:r>
            <a:r>
              <a:rPr lang="en-US" sz="3000" dirty="0" smtClean="0">
                <a:solidFill>
                  <a:srgbClr val="843C0C"/>
                </a:solidFill>
                <a:latin typeface="Arial" pitchFamily="34" charset="0"/>
                <a:cs typeface="Arial" pitchFamily="34" charset="0"/>
              </a:rPr>
              <a:t>hosphoryl </a:t>
            </a:r>
            <a:r>
              <a:rPr lang="en-US" sz="3000" dirty="0">
                <a:solidFill>
                  <a:srgbClr val="843C0C"/>
                </a:solidFill>
                <a:latin typeface="Arial" pitchFamily="34" charset="0"/>
                <a:cs typeface="Arial" pitchFamily="34" charset="0"/>
              </a:rPr>
              <a:t>G</a:t>
            </a:r>
            <a:r>
              <a:rPr lang="en-US" sz="3000" dirty="0" smtClean="0">
                <a:solidFill>
                  <a:srgbClr val="843C0C"/>
                </a:solidFill>
                <a:latin typeface="Arial" pitchFamily="34" charset="0"/>
                <a:cs typeface="Arial" pitchFamily="34" charset="0"/>
              </a:rPr>
              <a:t>roup</a:t>
            </a:r>
            <a:endParaRPr lang="en-US" sz="3000" dirty="0">
              <a:solidFill>
                <a:srgbClr val="843C0C"/>
              </a:solidFill>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pPr>
              <a:spcAft>
                <a:spcPts val="600"/>
              </a:spcAft>
            </a:pPr>
            <a:r>
              <a:rPr lang="en-US" sz="2600" dirty="0" smtClean="0">
                <a:latin typeface="Arial" pitchFamily="34" charset="0"/>
                <a:cs typeface="Arial" pitchFamily="34" charset="0"/>
              </a:rPr>
              <a:t>ATP </a:t>
            </a:r>
            <a:r>
              <a:rPr lang="en-US" sz="2600" dirty="0">
                <a:latin typeface="Arial" pitchFamily="34" charset="0"/>
                <a:cs typeface="Arial" pitchFamily="34" charset="0"/>
              </a:rPr>
              <a:t>must be bound to Mg</a:t>
            </a:r>
            <a:r>
              <a:rPr lang="en-US" sz="2600" baseline="30000" dirty="0">
                <a:latin typeface="Arial" pitchFamily="34" charset="0"/>
                <a:cs typeface="Arial" pitchFamily="34" charset="0"/>
              </a:rPr>
              <a:t>2+</a:t>
            </a:r>
            <a:r>
              <a:rPr lang="en-US" sz="2600" dirty="0">
                <a:latin typeface="Arial" pitchFamily="34" charset="0"/>
                <a:cs typeface="Arial" pitchFamily="34" charset="0"/>
              </a:rPr>
              <a:t> or Mn</a:t>
            </a:r>
            <a:r>
              <a:rPr lang="en-US" sz="2600" baseline="30000" dirty="0">
                <a:latin typeface="Arial" pitchFamily="34" charset="0"/>
                <a:cs typeface="Arial" pitchFamily="34" charset="0"/>
              </a:rPr>
              <a:t>2+</a:t>
            </a:r>
            <a:r>
              <a:rPr lang="en-US" sz="2600" dirty="0">
                <a:latin typeface="Arial" pitchFamily="34" charset="0"/>
                <a:cs typeface="Arial" pitchFamily="34" charset="0"/>
              </a:rPr>
              <a:t> to function as a substrate for </a:t>
            </a:r>
            <a:r>
              <a:rPr lang="en-US" sz="2600" dirty="0" smtClean="0">
                <a:latin typeface="Arial" pitchFamily="34" charset="0"/>
                <a:cs typeface="Arial" pitchFamily="34" charset="0"/>
              </a:rPr>
              <a:t>myosin.</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Most enzymes that hydrolyze nucleoside triphosphates require the nucleotide to be in a complex with Mg</a:t>
            </a:r>
            <a:r>
              <a:rPr lang="en-US" sz="2600" baseline="30000" dirty="0">
                <a:latin typeface="Arial" pitchFamily="34" charset="0"/>
                <a:cs typeface="Arial" pitchFamily="34" charset="0"/>
              </a:rPr>
              <a:t>2</a:t>
            </a:r>
            <a:r>
              <a:rPr lang="en-US" sz="2600" baseline="30000" dirty="0" smtClean="0">
                <a:latin typeface="Arial" pitchFamily="34" charset="0"/>
                <a:cs typeface="Arial" pitchFamily="34" charset="0"/>
              </a:rPr>
              <a:t>+</a:t>
            </a:r>
            <a:r>
              <a:rPr lang="en-US" sz="2600" dirty="0" smtClean="0">
                <a:latin typeface="Arial" pitchFamily="34" charset="0"/>
                <a:cs typeface="Arial" pitchFamily="34" charset="0"/>
              </a:rPr>
              <a:t> </a:t>
            </a:r>
            <a:r>
              <a:rPr lang="en-US" sz="2600" dirty="0">
                <a:latin typeface="Arial" pitchFamily="34" charset="0"/>
                <a:cs typeface="Arial" pitchFamily="34" charset="0"/>
              </a:rPr>
              <a:t>or </a:t>
            </a:r>
            <a:r>
              <a:rPr lang="en-US" sz="2600" dirty="0" smtClean="0">
                <a:latin typeface="Arial" pitchFamily="34" charset="0"/>
                <a:cs typeface="Arial" pitchFamily="34" charset="0"/>
              </a:rPr>
              <a:t>Mn</a:t>
            </a:r>
            <a:r>
              <a:rPr lang="en-US" sz="2600" baseline="30000" dirty="0" smtClean="0">
                <a:latin typeface="Arial" pitchFamily="34" charset="0"/>
                <a:cs typeface="Arial" pitchFamily="34" charset="0"/>
              </a:rPr>
              <a:t>2+</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960976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Myosin–ATP </a:t>
            </a:r>
            <a:r>
              <a:rPr lang="en-US" dirty="0" smtClean="0">
                <a:solidFill>
                  <a:srgbClr val="843C0C"/>
                </a:solidFill>
                <a:latin typeface="Arial" pitchFamily="34" charset="0"/>
                <a:cs typeface="Arial" pitchFamily="34" charset="0"/>
              </a:rPr>
              <a:t>Complex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a:t>
            </a:r>
            <a:endParaRPr lang="en-US" dirty="0">
              <a:solidFill>
                <a:srgbClr val="843C0C"/>
              </a:solidFill>
              <a:latin typeface="Arial" pitchFamily="34" charset="0"/>
              <a:cs typeface="Arial" pitchFamily="34" charset="0"/>
            </a:endParaRPr>
          </a:p>
        </p:txBody>
      </p:sp>
      <p:pic>
        <p:nvPicPr>
          <p:cNvPr id="9" name="Picture 2" descr="A ribbon diagram shows the structure of the backbone of bound and unbound ATP base domain in myosin.&#10;The backbone of the peptide chain forms a complex, three-dimensional globular structure. ATP is bound to magnesium at the top. The overlaid structure of the unbound domain is very similar to that of the bound structure with no major structural differenc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861830"/>
            <a:ext cx="6559446" cy="44354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83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Formation of the </a:t>
            </a:r>
            <a:r>
              <a:rPr lang="en-US" sz="2800" dirty="0" smtClean="0">
                <a:solidFill>
                  <a:srgbClr val="843C0C"/>
                </a:solidFill>
                <a:latin typeface="Arial" pitchFamily="34" charset="0"/>
                <a:cs typeface="Arial" pitchFamily="34" charset="0"/>
              </a:rPr>
              <a:t>Transition </a:t>
            </a:r>
            <a:r>
              <a:rPr lang="en-US" sz="2800" dirty="0">
                <a:solidFill>
                  <a:srgbClr val="843C0C"/>
                </a:solidFill>
                <a:latin typeface="Arial" pitchFamily="34" charset="0"/>
                <a:cs typeface="Arial" pitchFamily="34" charset="0"/>
              </a:rPr>
              <a:t>S</a:t>
            </a:r>
            <a:r>
              <a:rPr lang="en-US" sz="2800" dirty="0" smtClean="0">
                <a:solidFill>
                  <a:srgbClr val="843C0C"/>
                </a:solidFill>
                <a:latin typeface="Arial" pitchFamily="34" charset="0"/>
                <a:cs typeface="Arial" pitchFamily="34" charset="0"/>
              </a:rPr>
              <a:t>tate </a:t>
            </a:r>
            <a:r>
              <a:rPr lang="en-US" sz="2800" dirty="0">
                <a:solidFill>
                  <a:srgbClr val="843C0C"/>
                </a:solidFill>
                <a:latin typeface="Arial" pitchFamily="34" charset="0"/>
                <a:cs typeface="Arial" pitchFamily="34" charset="0"/>
              </a:rPr>
              <a:t>for ATP </a:t>
            </a:r>
            <a:r>
              <a:rPr lang="en-US" sz="2800" dirty="0" smtClean="0">
                <a:solidFill>
                  <a:srgbClr val="843C0C"/>
                </a:solidFill>
                <a:latin typeface="Arial" pitchFamily="34" charset="0"/>
                <a:cs typeface="Arial" pitchFamily="34" charset="0"/>
              </a:rPr>
              <a:t>Hydrolysis </a:t>
            </a:r>
            <a:r>
              <a:rPr lang="en-US" sz="2800" dirty="0">
                <a:solidFill>
                  <a:srgbClr val="843C0C"/>
                </a:solidFill>
                <a:latin typeface="Arial" pitchFamily="34" charset="0"/>
                <a:cs typeface="Arial" pitchFamily="34" charset="0"/>
              </a:rPr>
              <a:t>is </a:t>
            </a:r>
            <a:r>
              <a:rPr lang="en-US" sz="2800" dirty="0" smtClean="0">
                <a:solidFill>
                  <a:srgbClr val="843C0C"/>
                </a:solidFill>
                <a:latin typeface="Arial" pitchFamily="34" charset="0"/>
                <a:cs typeface="Arial" pitchFamily="34" charset="0"/>
              </a:rPr>
              <a:t>Associated </a:t>
            </a:r>
            <a:r>
              <a:rPr lang="en-US" sz="2800" dirty="0">
                <a:solidFill>
                  <a:srgbClr val="843C0C"/>
                </a:solidFill>
                <a:latin typeface="Arial" pitchFamily="34" charset="0"/>
                <a:cs typeface="Arial" pitchFamily="34" charset="0"/>
              </a:rPr>
              <a:t>with a </a:t>
            </a:r>
            <a:r>
              <a:rPr lang="en-US" sz="2800" dirty="0" smtClean="0">
                <a:solidFill>
                  <a:srgbClr val="843C0C"/>
                </a:solidFill>
                <a:latin typeface="Arial" pitchFamily="34" charset="0"/>
                <a:cs typeface="Arial" pitchFamily="34" charset="0"/>
              </a:rPr>
              <a:t>Substantial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onformational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hange </a:t>
            </a:r>
            <a:r>
              <a:rPr lang="en-US" sz="2800" dirty="0" smtClean="0">
                <a:solidFill>
                  <a:srgbClr val="843C0C"/>
                </a:solidFill>
                <a:latin typeface="Arial" pitchFamily="34" charset="0"/>
                <a:cs typeface="Arial" pitchFamily="34" charset="0"/>
              </a:rPr>
              <a:t>(</a:t>
            </a:r>
            <a:r>
              <a:rPr lang="en-US" sz="2800" dirty="0" smtClean="0">
                <a:solidFill>
                  <a:srgbClr val="843C0C"/>
                </a:solidFill>
                <a:latin typeface="Arial" pitchFamily="34" charset="0"/>
                <a:cs typeface="Arial" pitchFamily="34" charset="0"/>
              </a:rPr>
              <a:t>1/2</a:t>
            </a:r>
            <a:r>
              <a:rPr lang="en-US" sz="2800" dirty="0" smtClean="0">
                <a:solidFill>
                  <a:srgbClr val="843C0C"/>
                </a:solidFill>
                <a:latin typeface="Arial" pitchFamily="34" charset="0"/>
                <a:cs typeface="Arial" pitchFamily="34" charset="0"/>
              </a:rPr>
              <a:t>)</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626587"/>
          </a:xfrm>
        </p:spPr>
        <p:txBody>
          <a:bodyPr>
            <a:normAutofit/>
          </a:bodyPr>
          <a:lstStyle/>
          <a:p>
            <a:pPr>
              <a:spcBef>
                <a:spcPts val="600"/>
              </a:spcBef>
              <a:spcAft>
                <a:spcPts val="600"/>
              </a:spcAft>
            </a:pPr>
            <a:r>
              <a:rPr lang="en-US" dirty="0">
                <a:latin typeface="Arial" pitchFamily="34" charset="0"/>
                <a:cs typeface="Arial" pitchFamily="34" charset="0"/>
              </a:rPr>
              <a:t>ATP hydrolysis by myosin proceeds through a </a:t>
            </a:r>
            <a:r>
              <a:rPr lang="en-US" dirty="0" err="1">
                <a:latin typeface="Arial" pitchFamily="34" charset="0"/>
                <a:cs typeface="Arial" pitchFamily="34" charset="0"/>
              </a:rPr>
              <a:t>pentacoordinate</a:t>
            </a:r>
            <a:r>
              <a:rPr lang="en-US" dirty="0">
                <a:latin typeface="Arial" pitchFamily="34" charset="0"/>
                <a:cs typeface="Arial" pitchFamily="34" charset="0"/>
              </a:rPr>
              <a:t> transition state that is too unstable to </a:t>
            </a:r>
            <a:r>
              <a:rPr lang="en-US" dirty="0" smtClean="0">
                <a:latin typeface="Arial" pitchFamily="34" charset="0"/>
                <a:cs typeface="Arial" pitchFamily="34" charset="0"/>
              </a:rPr>
              <a:t>observe.</a:t>
            </a:r>
          </a:p>
          <a:p>
            <a:pPr>
              <a:spcBef>
                <a:spcPts val="600"/>
              </a:spcBef>
              <a:spcAft>
                <a:spcPts val="600"/>
              </a:spcAft>
            </a:pPr>
            <a:r>
              <a:rPr lang="en-US" dirty="0" smtClean="0">
                <a:latin typeface="Arial" pitchFamily="34" charset="0"/>
                <a:cs typeface="Arial" pitchFamily="34" charset="0"/>
              </a:rPr>
              <a:t>Study of </a:t>
            </a:r>
            <a:r>
              <a:rPr lang="en-US" dirty="0">
                <a:latin typeface="Arial" pitchFamily="34" charset="0"/>
                <a:cs typeface="Arial" pitchFamily="34" charset="0"/>
              </a:rPr>
              <a:t>a </a:t>
            </a:r>
            <a:r>
              <a:rPr lang="en-US" dirty="0" smtClean="0">
                <a:latin typeface="Arial" pitchFamily="34" charset="0"/>
                <a:cs typeface="Arial" pitchFamily="34" charset="0"/>
              </a:rPr>
              <a:t>more stable vanadium</a:t>
            </a:r>
            <a:r>
              <a:rPr lang="en-US" dirty="0">
                <a:latin typeface="Arial" pitchFamily="34" charset="0"/>
                <a:cs typeface="Arial" pitchFamily="34" charset="0"/>
              </a:rPr>
              <a:t>-based substrate analog established the existence of such a transition </a:t>
            </a:r>
            <a:r>
              <a:rPr lang="en-US" dirty="0" smtClean="0">
                <a:latin typeface="Arial" pitchFamily="34" charset="0"/>
                <a:cs typeface="Arial" pitchFamily="34" charset="0"/>
              </a:rPr>
              <a:t>state.</a:t>
            </a:r>
            <a:endParaRPr lang="en-US" dirty="0">
              <a:latin typeface="Arial" pitchFamily="34" charset="0"/>
              <a:cs typeface="Arial" pitchFamily="34" charset="0"/>
            </a:endParaRPr>
          </a:p>
        </p:txBody>
      </p:sp>
      <p:pic>
        <p:nvPicPr>
          <p:cNvPr id="9" name="Picture 2" descr="A structural representation of ATP in a pentacoordinate transition state.&#10;The structure has an adenine base with three phosphoryl groups arranged in a chain, linked to the five prime carbon of the deoxyribose sugar. Each phosphorus atom is bonded to four oxygen atoms, forming a phosphoryl group. The three phosphoryl groups are linked by oxygen atoms between them. An oxygen atom links the first phosphorus atom in the chain to the five prime carbon. The terminal phosphorous atom is bonded to a water molecule. The bonds between the terminal phosphorous atom and the two oxygen atoms, which link it to the water molecule and the adjacent phosphoryl group are indicated by dashed lines. The net charge corresponds to negative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4226787"/>
            <a:ext cx="7375551" cy="209867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74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Myosin ATPase Transition-State Analog</a:t>
            </a:r>
          </a:p>
        </p:txBody>
      </p:sp>
      <p:pic>
        <p:nvPicPr>
          <p:cNvPr id="9" name="Picture 2" descr="The ball-and-stick model of a myosin transition-state analog formed by the reaction between myosin ATPase domain with ADP and vanadate in the presence of magnesium.&#10;The model has a magnesium ion that bonds with oxygen atoms linked to two of the phosphorus atoms in the chain of phosphorus atoms on ATP. Magnesium ion is bound to residues serine 236, serine 237 and threonine 186 in the myosin ATPase domain. Vanadium ion is bonded to five oxygen atoms, of which one belongs to AD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2097727"/>
            <a:ext cx="5963133" cy="36427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48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Formation of the Transition State for ATP Hydrolysis is Associated with a Substantial Conformational Change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a:xfrm>
            <a:off x="457200" y="1600201"/>
            <a:ext cx="8229600" cy="2763252"/>
          </a:xfrm>
        </p:spPr>
        <p:txBody>
          <a:bodyPr>
            <a:normAutofit/>
          </a:bodyPr>
          <a:lstStyle/>
          <a:p>
            <a:pPr>
              <a:spcBef>
                <a:spcPts val="600"/>
              </a:spcBef>
              <a:spcAft>
                <a:spcPts val="600"/>
              </a:spcAft>
            </a:pPr>
            <a:r>
              <a:rPr lang="en-US" dirty="0">
                <a:latin typeface="Arial" pitchFamily="34" charset="0"/>
                <a:cs typeface="Arial" pitchFamily="34" charset="0"/>
              </a:rPr>
              <a:t>A water molecule, assisted by serine 236, attacks the γ phosphate of ATP, resulting in </a:t>
            </a:r>
            <a:r>
              <a:rPr lang="en-US" dirty="0" smtClean="0">
                <a:latin typeface="Arial" pitchFamily="34" charset="0"/>
                <a:cs typeface="Arial" pitchFamily="34" charset="0"/>
              </a:rPr>
              <a:t>hydrolysis.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Substantial conformational changes occur during catalysis. Small changes at the active site are amplified by large changes in the carboxyl terminal region of </a:t>
            </a:r>
            <a:r>
              <a:rPr lang="en-US" dirty="0" smtClean="0">
                <a:latin typeface="Arial" pitchFamily="34" charset="0"/>
                <a:cs typeface="Arial" pitchFamily="34" charset="0"/>
              </a:rPr>
              <a:t>myosin.</a:t>
            </a:r>
            <a:endParaRPr lang="en-US" dirty="0">
              <a:latin typeface="Arial" pitchFamily="34" charset="0"/>
              <a:cs typeface="Arial" pitchFamily="34" charset="0"/>
            </a:endParaRPr>
          </a:p>
        </p:txBody>
      </p:sp>
      <p:pic>
        <p:nvPicPr>
          <p:cNvPr id="9" name="Picture 2" descr="A chemical equation shows how a hydroxyl group in serine 236 facilitates water attack on the terminal phosphorus atom on ATP.&#10;ATP has a magnesium ion that bonds with two oxygen atoms linked to the two terminal phosphorus atoms in the chain. The bonding of the magnesium ion distorts the shape of the bond between the two phosphorus atoms and the oxygen molecule linking them. Serine 236 has a hydroxyl group. The terminal oxygen atom from the chain of phosphorus atoms and oxygen in A T interacts with the hydrogen atom in serine 236, and the hydroxyl group in the serine 236 interacts with hydrogen from the water molecule. The hydrogen atom from the water molecule replaces the hydrogen that was originally bonded to serine 236, and the hydroxyl group from the water molecule bonds with the terminal phosphorous atom. The oxygen bond linking the first two phosphorus atoms is cleaved off, and the two phosphorous atoms are linked via a magnesium ion. The terminal phosphorous atom has two hydroxyl groups and is bonded to two oxygen atoms via delocalized double bonds. The other two phosphorus atoms in the chain are each bonded to four oxygen atoms, of which one oxygen atom is shared between the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8495" y="4496343"/>
            <a:ext cx="8107010" cy="17455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807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843C0C"/>
                </a:solidFill>
                <a:latin typeface="Arial" pitchFamily="34" charset="0"/>
                <a:cs typeface="Arial" pitchFamily="34" charset="0"/>
              </a:rPr>
              <a:t>Myosin </a:t>
            </a:r>
            <a:r>
              <a:rPr lang="en-US" dirty="0" smtClean="0">
                <a:solidFill>
                  <a:srgbClr val="843C0C"/>
                </a:solidFill>
                <a:latin typeface="Arial" pitchFamily="34" charset="0"/>
                <a:cs typeface="Arial" pitchFamily="34" charset="0"/>
              </a:rPr>
              <a:t>Conformational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hanges</a:t>
            </a:r>
            <a:endParaRPr lang="en-US" dirty="0">
              <a:solidFill>
                <a:srgbClr val="843C0C"/>
              </a:solidFill>
              <a:latin typeface="Arial" pitchFamily="34" charset="0"/>
              <a:cs typeface="Arial" pitchFamily="34" charset="0"/>
            </a:endParaRPr>
          </a:p>
        </p:txBody>
      </p:sp>
      <p:pic>
        <p:nvPicPr>
          <p:cNvPr id="9" name="Picture 2" descr="A ribbon diagram shows the structure of the backbone of ATPase domain in myosin bound to ATP, and to its transition state analog, ADP vanadate.&#10;The backbone of the peptide chain forms a complex, three-dimensional globular structure. ATP and ADP vanadate bind at the top of the structure. The overlaid structure of the two domains is very similar in some parts of the structure and the chains occupy completely different spatial positions in another part, as indicated by a curved arro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832801"/>
            <a:ext cx="6705046" cy="42729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58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Altered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onformation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Myosin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ersists </a:t>
            </a:r>
            <a:r>
              <a:rPr lang="en-US" sz="3200" dirty="0">
                <a:solidFill>
                  <a:srgbClr val="843C0C"/>
                </a:solidFill>
                <a:latin typeface="Arial" pitchFamily="34" charset="0"/>
                <a:cs typeface="Arial" pitchFamily="34" charset="0"/>
              </a:rPr>
              <a:t>for a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ubstantial Period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ime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843462"/>
          </a:xfrm>
        </p:spPr>
        <p:txBody>
          <a:bodyPr>
            <a:normAutofit/>
          </a:bodyPr>
          <a:lstStyle/>
          <a:p>
            <a:pPr>
              <a:spcAft>
                <a:spcPts val="600"/>
              </a:spcAft>
            </a:pPr>
            <a:r>
              <a:rPr lang="en-US" dirty="0">
                <a:latin typeface="Arial" pitchFamily="34" charset="0"/>
                <a:cs typeface="Arial" pitchFamily="34" charset="0"/>
              </a:rPr>
              <a:t>Myosin is a slow enzyme, with a turnover number 1 </a:t>
            </a:r>
            <a:r>
              <a:rPr lang="en-US" dirty="0" smtClean="0">
                <a:latin typeface="Arial" pitchFamily="34" charset="0"/>
                <a:cs typeface="Arial" pitchFamily="34" charset="0"/>
              </a:rPr>
              <a:t>s</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a:t>
            </a:r>
            <a:r>
              <a:rPr lang="en-US" dirty="0">
                <a:latin typeface="Arial" pitchFamily="34" charset="0"/>
                <a:cs typeface="Arial" pitchFamily="34" charset="0"/>
              </a:rPr>
              <a:t>Isotopic labeling studies showed that the hydrolysis reaction is readily reversible</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The </a:t>
            </a:r>
            <a:r>
              <a:rPr lang="en-US" dirty="0" smtClean="0">
                <a:latin typeface="Arial" pitchFamily="34" charset="0"/>
                <a:cs typeface="Arial" pitchFamily="34" charset="0"/>
              </a:rPr>
              <a:t>rate-limiting </a:t>
            </a:r>
            <a:r>
              <a:rPr lang="en-US" dirty="0">
                <a:latin typeface="Arial" pitchFamily="34" charset="0"/>
                <a:cs typeface="Arial" pitchFamily="34" charset="0"/>
              </a:rPr>
              <a:t>step in hydrolysis appears to be the release of P</a:t>
            </a:r>
            <a:r>
              <a:rPr lang="en-US" baseline="-25000" dirty="0">
                <a:latin typeface="Arial" pitchFamily="34" charset="0"/>
                <a:cs typeface="Arial" pitchFamily="34" charset="0"/>
              </a:rPr>
              <a:t>i</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9" name="Picture 2" descr="A chemical equation shows how a labeled water molecule can be used to track incorporation of solvent oxygen into reaction products.&#10;A T P reacts with a water molecule labeled with superscript 18 oxygen. ATP is a nucleotide with an adenine base, with three phosphoryl groups bonded via an oxygen atom to its five prime carbon. The last phosphoryl group in the chain is removed, and a hydroxyl group containing the 18 oxygen from the labeled water combines with it, allowing it to be tracked. The remaining molecule without the last phosphoryl group in the chain is AD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4761260"/>
            <a:ext cx="8923807" cy="11703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39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Reversible </a:t>
            </a:r>
            <a:r>
              <a:rPr lang="en-US" dirty="0" smtClean="0">
                <a:solidFill>
                  <a:srgbClr val="843C0C"/>
                </a:solidFill>
                <a:latin typeface="Arial" pitchFamily="34" charset="0"/>
                <a:cs typeface="Arial" pitchFamily="34" charset="0"/>
              </a:rPr>
              <a:t>Hydrolysis </a:t>
            </a:r>
            <a:r>
              <a:rPr lang="en-US" dirty="0">
                <a:solidFill>
                  <a:srgbClr val="843C0C"/>
                </a:solidFill>
                <a:latin typeface="Arial" pitchFamily="34" charset="0"/>
                <a:cs typeface="Arial" pitchFamily="34" charset="0"/>
              </a:rPr>
              <a:t>of ATP </a:t>
            </a:r>
            <a:r>
              <a:rPr lang="en-US" dirty="0" smtClean="0">
                <a:solidFill>
                  <a:srgbClr val="843C0C"/>
                </a:solidFill>
                <a:latin typeface="Arial" pitchFamily="34" charset="0"/>
                <a:cs typeface="Arial" pitchFamily="34" charset="0"/>
              </a:rPr>
              <a:t>Within </a:t>
            </a:r>
            <a:r>
              <a:rPr lang="en-US" dirty="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yosin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ctive Site</a:t>
            </a:r>
            <a:endParaRPr lang="en-US" dirty="0">
              <a:solidFill>
                <a:srgbClr val="843C0C"/>
              </a:solidFill>
              <a:latin typeface="Arial" pitchFamily="34" charset="0"/>
              <a:cs typeface="Arial" pitchFamily="34" charset="0"/>
            </a:endParaRPr>
          </a:p>
        </p:txBody>
      </p:sp>
      <p:pic>
        <p:nvPicPr>
          <p:cNvPr id="9" name="Picture 2" descr="A chemical equation shows the reversible hydrolysis of ATP on the myosin active site, in three steps.&#10;The myosin active site is represented by an arc. ATP has a magnesium ion that bonds with two oxygen atoms, linked to two phosphorus atoms in the chain. &#10;Step 1: ATP reacts with a water molecule. The bond between the first two phosphorus atoms from the left is broken. An oxygen atom linked to the first phosphorous atom at a downward inclined angle is highlighted. The separated group containing the first phosphorus atom in the chain gains two hydrogen atoms from the water, one bonded to the highlighted oxygen atom, the other bonded to another oxygen atom. Both phosphorus atoms are still linked via the magnesium ion, but no longer by a common oxygen atom.&#10;Step 2: The first phosphorus atom in the chain and all the oxygen atoms bonded to it rotate about the vertical axis of the oxygen atom that forms a bond with the magnesium ion. The highlighted oxygen is now angled downwards and aligned toward the center.&#10;Step 3: The hydrogen atoms and an oxygen atom are removed from the first phosphorus atom, to form a water molecule. The highlighted oxygen atom remains bonded to the phosphorus atom, and another oxygen atom links the first two phosphorus atoms as in the initial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64950"/>
            <a:ext cx="8112552" cy="37792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01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Specificity of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hymotrypsin</a:t>
            </a:r>
            <a:endParaRPr lang="en-US" dirty="0">
              <a:solidFill>
                <a:srgbClr val="843C0C"/>
              </a:solidFill>
              <a:latin typeface="Arial" pitchFamily="34" charset="0"/>
              <a:cs typeface="Arial" pitchFamily="34" charset="0"/>
            </a:endParaRPr>
          </a:p>
        </p:txBody>
      </p:sp>
      <p:pic>
        <p:nvPicPr>
          <p:cNvPr id="9" name="Picture 2" descr="A chain of amino acids, with the likely cleavage sites of chymotrypsin indicated, is shown.&#10;A chain of amino acids is shown with the N terminus at the left of the chain and the C terminus at the right of the chain. From left to right, the amino acid sequence is: alanine, phenylalanine, asparagine, serine, methionine, glutamate. Phenylalanine has a long side chain, which contains a six-membered ring. Methionine also has a large side chain, which contains a relatively long chain of carbon and sulfur atoms. These two residues are highlighted. The bond between phenylalanine and asparagine is indicated in red. The bond between methionine and glutamate is indicated in 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11467"/>
            <a:ext cx="8113106" cy="40639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444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cientists </a:t>
            </a:r>
            <a:r>
              <a:rPr lang="en-US" dirty="0">
                <a:solidFill>
                  <a:srgbClr val="843C0C"/>
                </a:solidFill>
                <a:latin typeface="Arial" pitchFamily="34" charset="0"/>
                <a:cs typeface="Arial" pitchFamily="34" charset="0"/>
              </a:rPr>
              <a:t>can </a:t>
            </a:r>
            <a:r>
              <a:rPr lang="en-US" dirty="0" smtClean="0">
                <a:solidFill>
                  <a:srgbClr val="843C0C"/>
                </a:solidFill>
                <a:latin typeface="Arial" pitchFamily="34" charset="0"/>
                <a:cs typeface="Arial" pitchFamily="34" charset="0"/>
              </a:rPr>
              <a:t>Watch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ingle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olecules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yosin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ove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Myosin can be labeled with a fluorescent tag so that it can be </a:t>
            </a:r>
            <a:r>
              <a:rPr lang="en-US" sz="2600" dirty="0" smtClean="0">
                <a:latin typeface="Arial" pitchFamily="34" charset="0"/>
                <a:cs typeface="Arial" pitchFamily="34" charset="0"/>
              </a:rPr>
              <a:t>visualized.</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When placed on a surface coated with actin, the myosin remains fixed in </a:t>
            </a:r>
            <a:r>
              <a:rPr lang="en-US" sz="2600" dirty="0" smtClean="0">
                <a:latin typeface="Arial" pitchFamily="34" charset="0"/>
                <a:cs typeface="Arial" pitchFamily="34" charset="0"/>
              </a:rPr>
              <a:t>place.</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However, when ATP is added, the myosin molecules move along the surface, taking </a:t>
            </a:r>
            <a:r>
              <a:rPr lang="en-US" sz="2600" dirty="0" smtClean="0">
                <a:latin typeface="Arial" pitchFamily="34" charset="0"/>
                <a:cs typeface="Arial" pitchFamily="34" charset="0"/>
              </a:rPr>
              <a:t>steps of ~74 nm each.</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05453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Single </a:t>
            </a:r>
            <a:r>
              <a:rPr lang="en-US" dirty="0" smtClean="0">
                <a:solidFill>
                  <a:srgbClr val="843C0C"/>
                </a:solidFill>
                <a:latin typeface="Arial" pitchFamily="34" charset="0"/>
                <a:cs typeface="Arial" pitchFamily="34" charset="0"/>
              </a:rPr>
              <a:t>Molecule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otion</a:t>
            </a:r>
            <a:endParaRPr lang="en-US" dirty="0">
              <a:solidFill>
                <a:srgbClr val="843C0C"/>
              </a:solidFill>
              <a:latin typeface="Arial" pitchFamily="34" charset="0"/>
              <a:cs typeface="Arial" pitchFamily="34" charset="0"/>
            </a:endParaRPr>
          </a:p>
        </p:txBody>
      </p:sp>
      <p:pic>
        <p:nvPicPr>
          <p:cNvPr id="9" name="Picture 2" descr="A graph and a three-dimensional representation depicts the movement of a myosin V dimeric molecule.&#10;The graph plots the position of a myosin five molecule in nanometers on the y-axis against time in seconds on the Y-axis as it moves across a surface coated with active filaments. The points on the graph are connected by a line which has intermittent right-angled steps. Each step corresponds to about 75 nanometers. The time between consecutive steps approximately equals 10 seconds. Myosin V dimer has two strands wound together at the top and separated at the bottom. It is positioned on a horizontal actin strand. Each of the dimer strands has rounded heads and their bottom ends are labeled as catalytic domain. One of the catalytic domains is in contact with the actin strand and the other is positioned a little farther. An arrow pointing from the first catalytic domain (from the left) to a point which is a little farther away from the second catalytic domain reads, 74 nanomet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70997"/>
            <a:ext cx="8112552" cy="28538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99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Myosins</a:t>
            </a:r>
            <a:r>
              <a:rPr lang="en-US" dirty="0">
                <a:solidFill>
                  <a:srgbClr val="843C0C"/>
                </a:solidFill>
                <a:latin typeface="Arial" pitchFamily="34" charset="0"/>
                <a:cs typeface="Arial" pitchFamily="34" charset="0"/>
              </a:rPr>
              <a:t> are a </a:t>
            </a:r>
            <a:r>
              <a:rPr lang="en-US" dirty="0" smtClean="0">
                <a:solidFill>
                  <a:srgbClr val="843C0C"/>
                </a:solidFill>
                <a:latin typeface="Arial" pitchFamily="34" charset="0"/>
                <a:cs typeface="Arial" pitchFamily="34" charset="0"/>
              </a:rPr>
              <a:t>Family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ontaining </a:t>
            </a:r>
            <a:r>
              <a:rPr lang="en-US" dirty="0">
                <a:solidFill>
                  <a:srgbClr val="843C0C"/>
                </a:solidFill>
                <a:latin typeface="Arial" pitchFamily="34" charset="0"/>
                <a:cs typeface="Arial" pitchFamily="34" charset="0"/>
              </a:rPr>
              <a:t>P-loop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smtClean="0">
                <a:latin typeface="Arial" pitchFamily="34" charset="0"/>
                <a:cs typeface="Arial" pitchFamily="34" charset="0"/>
              </a:rPr>
              <a:t>Myosin </a:t>
            </a:r>
            <a:r>
              <a:rPr lang="en-US" sz="2600" dirty="0">
                <a:latin typeface="Arial" pitchFamily="34" charset="0"/>
                <a:cs typeface="Arial" pitchFamily="34" charset="0"/>
              </a:rPr>
              <a:t>contains a P-loop structure that is a component of the nucleotide binding domain. The domain consists of a central β sheet surrounded by α helices on both </a:t>
            </a:r>
            <a:r>
              <a:rPr lang="en-US" sz="2600" dirty="0" smtClean="0">
                <a:latin typeface="Arial" pitchFamily="34" charset="0"/>
                <a:cs typeface="Arial" pitchFamily="34" charset="0"/>
              </a:rPr>
              <a:t>sides.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structural features are shared with a family of </a:t>
            </a:r>
            <a:r>
              <a:rPr lang="en-US" sz="2600" dirty="0" smtClean="0">
                <a:latin typeface="Arial" pitchFamily="34" charset="0"/>
                <a:cs typeface="Arial" pitchFamily="34" charset="0"/>
              </a:rPr>
              <a:t>enzymes.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8240999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Core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omain </a:t>
            </a:r>
            <a:r>
              <a:rPr lang="en-US" dirty="0">
                <a:solidFill>
                  <a:srgbClr val="843C0C"/>
                </a:solidFill>
                <a:latin typeface="Arial" pitchFamily="34" charset="0"/>
                <a:cs typeface="Arial" pitchFamily="34" charset="0"/>
              </a:rPr>
              <a:t>of NMP </a:t>
            </a:r>
            <a:r>
              <a:rPr lang="en-US" dirty="0" smtClean="0">
                <a:solidFill>
                  <a:srgbClr val="843C0C"/>
                </a:solidFill>
                <a:latin typeface="Arial" pitchFamily="34" charset="0"/>
                <a:cs typeface="Arial" pitchFamily="34" charset="0"/>
              </a:rPr>
              <a:t>Kinases</a:t>
            </a:r>
            <a:endParaRPr lang="en-US" dirty="0">
              <a:solidFill>
                <a:srgbClr val="843C0C"/>
              </a:solidFill>
              <a:latin typeface="Arial" pitchFamily="34" charset="0"/>
              <a:cs typeface="Arial" pitchFamily="34" charset="0"/>
            </a:endParaRPr>
          </a:p>
        </p:txBody>
      </p:sp>
      <p:pic>
        <p:nvPicPr>
          <p:cNvPr id="9" name="Picture 2" descr="A ribbon diagram shows the core domain of NMP kinases.&#10;The ribbon diagram shows NMP kinases arranged in a sheet, and three alpha helices surrounding them. There is a P-loop between one of the beta chains, and one of the alpha helic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50192" y="2103644"/>
            <a:ext cx="4443617" cy="39437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803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Three </a:t>
            </a:r>
            <a:r>
              <a:rPr lang="en-US" dirty="0" smtClean="0">
                <a:solidFill>
                  <a:srgbClr val="843C0C"/>
                </a:solidFill>
                <a:latin typeface="Arial" pitchFamily="34" charset="0"/>
                <a:cs typeface="Arial" pitchFamily="34" charset="0"/>
              </a:rPr>
              <a:t>Proteins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ontaining </a:t>
            </a:r>
            <a:r>
              <a:rPr lang="en-US" dirty="0">
                <a:solidFill>
                  <a:srgbClr val="843C0C"/>
                </a:solidFill>
                <a:latin typeface="Arial" pitchFamily="34" charset="0"/>
                <a:cs typeface="Arial" pitchFamily="34" charset="0"/>
              </a:rPr>
              <a:t>P-loop </a:t>
            </a:r>
            <a:r>
              <a:rPr lang="en-US" dirty="0" err="1">
                <a:solidFill>
                  <a:srgbClr val="843C0C"/>
                </a:solidFill>
                <a:latin typeface="Arial" pitchFamily="34" charset="0"/>
                <a:cs typeface="Arial" pitchFamily="34" charset="0"/>
              </a:rPr>
              <a:t>NTPase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Domains</a:t>
            </a:r>
            <a:endParaRPr lang="en-US" dirty="0">
              <a:solidFill>
                <a:srgbClr val="843C0C"/>
              </a:solidFill>
              <a:latin typeface="Arial" pitchFamily="34" charset="0"/>
              <a:cs typeface="Arial" pitchFamily="34" charset="0"/>
            </a:endParaRPr>
          </a:p>
        </p:txBody>
      </p:sp>
      <p:pic>
        <p:nvPicPr>
          <p:cNvPr id="9" name="Picture 2" descr="Ribbon diagrams of adenylate kinase, alpha subunit of transducin, and beta subunit of ATP synthase are shown.&#10;Adenylate kinase: The protein contains several beta strands arranged in a sheet surrounded by several alpha helices. There is a P-loop between one of the end beta strands in the sheet, and one of the alpha helices.&#10;Alpha subunit of transducin: The subunit is a little larger and more complex than adenylate kinase, but still contains several beta strands arranged in a sheet, surrounded by several alpha helices. There is a P-loop between one of the beta strands, and one of the alpha helices.&#10;Beta subunit of A T P synthase: The subunit is larger and more complex than the alpha subunit of transducin, but still contains several beta strands arranged in a sheet, surrounded by numerous alpha helices. There is a second beta sheet formed from beta strands on the side of the alpha helices. There is a P-loop between one of the beta strands, and one of the alpha helic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1266" y="2240939"/>
            <a:ext cx="8101469" cy="34245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48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Unusually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erine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esidue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An equation shows the chemical reaction between serine 195 in chymotrypsin and diisopropylphosphofluoridate (D I P F).&#10;The structure of serine 195 shows a concave arc single bonded to a hydroxyl group. D I P F has a central phosphorus atom, single bonded to a fluorine atom, two oxygen atoms and double bonded to another oxygen atom. Each single bonded oxygen atom is further single bonded to a hydrogen atom and two methyl groups. On the products side, the hydrogen atom from the hydroxyl group of the serine residue, and the fluorine atom of D I P F are dissociated, and a bond forms between the oxygen atom on the serine residue and the phosphorus in D I P F. Additionally, a negatively charged fluorine atom and a positively charged hydrogen atom are produced from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33772"/>
            <a:ext cx="7375551" cy="34463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4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6065</TotalTime>
  <Words>5400</Words>
  <Application>Microsoft Office PowerPoint</Application>
  <PresentationFormat>On-screen Show (4:3)</PresentationFormat>
  <Paragraphs>311</Paragraphs>
  <Slides>84</Slides>
  <Notes>74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84</vt:i4>
      </vt:variant>
    </vt:vector>
  </HeadingPairs>
  <TitlesOfParts>
    <vt:vector size="92" baseType="lpstr">
      <vt:lpstr>ＭＳ Ｐゴシック</vt:lpstr>
      <vt:lpstr>Arial</vt:lpstr>
      <vt:lpstr>Calibri</vt:lpstr>
      <vt:lpstr>Calibri Light</vt:lpstr>
      <vt:lpstr>Georgia</vt:lpstr>
      <vt:lpstr>Symbol</vt:lpstr>
      <vt:lpstr>Office Theme</vt:lpstr>
      <vt:lpstr>1_Office Theme</vt:lpstr>
      <vt:lpstr>PowerPoint Presentation</vt:lpstr>
      <vt:lpstr>CHAPTER 9  Catalytic Strategies</vt:lpstr>
      <vt:lpstr>Ch.9 Learning Objectives</vt:lpstr>
      <vt:lpstr>Ch.9 Outline</vt:lpstr>
      <vt:lpstr>A Few Basic Catalytic Principles are Used by Many Enzymes</vt:lpstr>
      <vt:lpstr>Section 9.1 Proteases Facilitate a Fundamentally Difficult Reaction</vt:lpstr>
      <vt:lpstr>Chymotrypsin Possesses a Highly Reactive Serine Residue</vt:lpstr>
      <vt:lpstr>Specificity of Chymotrypsin</vt:lpstr>
      <vt:lpstr>An Unusually Reactive Serine Residue in Chymotrypsin</vt:lpstr>
      <vt:lpstr>Chymotrypsin Action Proceeds in Two Steps Linked by a Covalently Bound Intermediate</vt:lpstr>
      <vt:lpstr>Chromogenic Substrate</vt:lpstr>
      <vt:lpstr>Kinetics of Chymotrypsin Catalysis</vt:lpstr>
      <vt:lpstr>Covalent Catalysis</vt:lpstr>
      <vt:lpstr>Serine is Part of a Catalytic Triad that also Includes Histidine and Aspartate</vt:lpstr>
      <vt:lpstr>Location of the Active Site in Chymotrypsin</vt:lpstr>
      <vt:lpstr>The Catalytic Triad</vt:lpstr>
      <vt:lpstr>Peptide Hydrolysis by Chymotrypsin</vt:lpstr>
      <vt:lpstr>Stabilization of the Transition State</vt:lpstr>
      <vt:lpstr>The Specificity Pocket</vt:lpstr>
      <vt:lpstr>Specificity Pocket of Chymotrypsin</vt:lpstr>
      <vt:lpstr>Specificity Nomenclature for Protease–substrate Interactions</vt:lpstr>
      <vt:lpstr>Catalytic Triads are Found in Other Hydrolytic Enzymes</vt:lpstr>
      <vt:lpstr>Structural Similarity of Trypsin and Chymotrypsin</vt:lpstr>
      <vt:lpstr>The S1 Pockets of Chymotrypsin, Trypsin, and Elastase</vt:lpstr>
      <vt:lpstr>The Catalytic Triad and Oxyanion Hole of Subtilisin</vt:lpstr>
      <vt:lpstr>The Catalytic Triad has been Dissected by Site-directed Mutagenesis</vt:lpstr>
      <vt:lpstr>Site-directed Mutagenesis of Subtilisin</vt:lpstr>
      <vt:lpstr>Cysteine, Aspartyl, and Metalloproteases are Other Major Classes of Peptide-cleaving Enzymes</vt:lpstr>
      <vt:lpstr>Three Classes of Proteases and Their Active Sites</vt:lpstr>
      <vt:lpstr>The Activation Strategies for Three Classes of Proteases</vt:lpstr>
      <vt:lpstr>Protease Inhibitors are Important Drugs</vt:lpstr>
      <vt:lpstr>HIV Protease, a Dimeric Aspartyl Protease</vt:lpstr>
      <vt:lpstr>Indinavir, an HIV Protease Inhibitor</vt:lpstr>
      <vt:lpstr>HIV Protease–indinavir Complex</vt:lpstr>
      <vt:lpstr>Section 9.2 Carbonic Anhydrases Make a Fast Reaction Faster</vt:lpstr>
      <vt:lpstr>Carbonic Anhydrase Contains a Bound Zinc Ion Essential for Catalytic Activity</vt:lpstr>
      <vt:lpstr>The Structure of Human Carbonic Anhydrase II and its Zinc Site</vt:lpstr>
      <vt:lpstr>Catalysis Entails Zinc Activation of a Water Molecule (1/2)</vt:lpstr>
      <vt:lpstr>Effect of pH on Carbonic Anhydrase Activity</vt:lpstr>
      <vt:lpstr>The pKa of Zinc-bound Water</vt:lpstr>
      <vt:lpstr>Carbon Dioxide Binding Site</vt:lpstr>
      <vt:lpstr>Catalysis Entails Zinc Activation of a Water Molecule (2/2)</vt:lpstr>
      <vt:lpstr>Mechanism of Carbonic Anhydrase</vt:lpstr>
      <vt:lpstr>A Synthetic Analog Model System for Carbonic Anhydrase</vt:lpstr>
      <vt:lpstr>A Proton Shuttle Facilitates Rapid Regeneration of the Active Form of the Enzyme</vt:lpstr>
      <vt:lpstr>Kinetics of Water Deprotonation</vt:lpstr>
      <vt:lpstr>The Effect of Buffer on Deprotonation</vt:lpstr>
      <vt:lpstr>The Effect of Buffer Concentration on the Rate of Carbon Dioxide Hydration</vt:lpstr>
      <vt:lpstr>Histidine Proton Shuttle</vt:lpstr>
      <vt:lpstr>Section 9.3 Restriction Enzymes Catalyze Highly Specific DNA-Cleavage Reactions</vt:lpstr>
      <vt:lpstr>Hydrolysis of a Phosphodiester Bond</vt:lpstr>
      <vt:lpstr>Cleavage is by In-line Displacement of 3′-oxygen from Phosphorus by Magnesium-Activated Water</vt:lpstr>
      <vt:lpstr>Possible Mechanisms for Phosphodiester Bond Hydrolysis</vt:lpstr>
      <vt:lpstr>Phosphodiester Bond Hydrolysis</vt:lpstr>
      <vt:lpstr>Labeling with Phosphorothioates</vt:lpstr>
      <vt:lpstr>Stereochemistry of Cleaved DNA</vt:lpstr>
      <vt:lpstr>Restriction Enzymes Require Magnesium for Catalytic Activity</vt:lpstr>
      <vt:lpstr>A Magnesium Ion-binding Site in EcoRV Endonuclease</vt:lpstr>
      <vt:lpstr>The Complete Catalytic Apparatus is Assembled Only Within Complexes of Cognate DNA Molecules, Ensuring Specificity (1/2)</vt:lpstr>
      <vt:lpstr>Structure of the Recognition Site of EcoRV Endonuclease</vt:lpstr>
      <vt:lpstr>EcoRV Embracing a Cognate DNA Molecule</vt:lpstr>
      <vt:lpstr>Distortion of the Recognition Site</vt:lpstr>
      <vt:lpstr>The Complete Catalytic Apparatus is Assembled Only Within Complexes of Cognate DNA Molecules, Ensuring Specificity (2/2)</vt:lpstr>
      <vt:lpstr>Nonspecific and Cognate DNA Within EcoRV Endonuclease</vt:lpstr>
      <vt:lpstr>Greater Binding Energy of EcoRV Endonuclease Bound to Cognate Versus Noncognate DNA</vt:lpstr>
      <vt:lpstr>Host-cell DNA is Protected by the Addition of Methyl Groups to Specific Bases</vt:lpstr>
      <vt:lpstr>Protection by Methylation</vt:lpstr>
      <vt:lpstr>Methylation of Adenine</vt:lpstr>
      <vt:lpstr>Type II Restriction Enzymes Have a Catalytic Core in Common and are Probably Related by Horizontal Gene Transfer</vt:lpstr>
      <vt:lpstr>Section 9.4 Myosins Harness Changes in Enzyme Conformation to Couple ATP Hydrolysis to Mechanical Work</vt:lpstr>
      <vt:lpstr>Elongated Structure of Muscle Myosin</vt:lpstr>
      <vt:lpstr>ATP Hydrolysis Proceeds by the Attack of Water on the Gamma Phosphoryl Group</vt:lpstr>
      <vt:lpstr>Myosin–ATP Complex Structure</vt:lpstr>
      <vt:lpstr>Formation of the Transition State for ATP Hydrolysis is Associated with a Substantial Conformational Change (1/2)</vt:lpstr>
      <vt:lpstr>Myosin ATPase Transition-State Analog</vt:lpstr>
      <vt:lpstr>Formation of the Transition State for ATP Hydrolysis is Associated with a Substantial Conformational Change (2/2)</vt:lpstr>
      <vt:lpstr>Myosin Conformational Changes</vt:lpstr>
      <vt:lpstr>The Altered Conformation of Myosin Persists for a Substantial Period of Time</vt:lpstr>
      <vt:lpstr>Reversible Hydrolysis of ATP Within the Myosin Active Site</vt:lpstr>
      <vt:lpstr>Scientists can Watch Single Molecules of Myosin Move</vt:lpstr>
      <vt:lpstr>Single Molecule Motion</vt:lpstr>
      <vt:lpstr>Myosins are a Family of Enzymes Containing P-loop Structures</vt:lpstr>
      <vt:lpstr>The Core Domain of NMP Kinases</vt:lpstr>
      <vt:lpstr>Three Proteins Containing P-loop NTPase Domains</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Catalytic Strategies</dc:title>
  <dc:creator>Berg</dc:creator>
  <cp:lastModifiedBy>Piotrowski, Angela</cp:lastModifiedBy>
  <cp:revision>800</cp:revision>
  <dcterms:created xsi:type="dcterms:W3CDTF">2015-05-20T13:49:30Z</dcterms:created>
  <dcterms:modified xsi:type="dcterms:W3CDTF">2019-04-29T18:46:11Z</dcterms:modified>
</cp:coreProperties>
</file>