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01"/>
  </p:notesMasterIdLst>
  <p:sldIdLst>
    <p:sldId id="664" r:id="rId3"/>
    <p:sldId id="567" r:id="rId4"/>
    <p:sldId id="568" r:id="rId5"/>
    <p:sldId id="569" r:id="rId6"/>
    <p:sldId id="570" r:id="rId7"/>
    <p:sldId id="571" r:id="rId8"/>
    <p:sldId id="572" r:id="rId9"/>
    <p:sldId id="573" r:id="rId10"/>
    <p:sldId id="574" r:id="rId11"/>
    <p:sldId id="575" r:id="rId12"/>
    <p:sldId id="576" r:id="rId13"/>
    <p:sldId id="577" r:id="rId14"/>
    <p:sldId id="578" r:id="rId15"/>
    <p:sldId id="579" r:id="rId16"/>
    <p:sldId id="580" r:id="rId17"/>
    <p:sldId id="581" r:id="rId18"/>
    <p:sldId id="582" r:id="rId19"/>
    <p:sldId id="583" r:id="rId20"/>
    <p:sldId id="584" r:id="rId21"/>
    <p:sldId id="585" r:id="rId22"/>
    <p:sldId id="586" r:id="rId23"/>
    <p:sldId id="587" r:id="rId24"/>
    <p:sldId id="588" r:id="rId25"/>
    <p:sldId id="589" r:id="rId26"/>
    <p:sldId id="590" r:id="rId27"/>
    <p:sldId id="591" r:id="rId28"/>
    <p:sldId id="592" r:id="rId29"/>
    <p:sldId id="593" r:id="rId30"/>
    <p:sldId id="594" r:id="rId31"/>
    <p:sldId id="595" r:id="rId32"/>
    <p:sldId id="596" r:id="rId33"/>
    <p:sldId id="597" r:id="rId34"/>
    <p:sldId id="598" r:id="rId35"/>
    <p:sldId id="599" r:id="rId36"/>
    <p:sldId id="600" r:id="rId37"/>
    <p:sldId id="601" r:id="rId38"/>
    <p:sldId id="602" r:id="rId39"/>
    <p:sldId id="603" r:id="rId40"/>
    <p:sldId id="604" r:id="rId41"/>
    <p:sldId id="605" r:id="rId42"/>
    <p:sldId id="606" r:id="rId43"/>
    <p:sldId id="607" r:id="rId44"/>
    <p:sldId id="608" r:id="rId45"/>
    <p:sldId id="609" r:id="rId46"/>
    <p:sldId id="610" r:id="rId47"/>
    <p:sldId id="611" r:id="rId48"/>
    <p:sldId id="612" r:id="rId49"/>
    <p:sldId id="613" r:id="rId50"/>
    <p:sldId id="614" r:id="rId51"/>
    <p:sldId id="615" r:id="rId52"/>
    <p:sldId id="616" r:id="rId53"/>
    <p:sldId id="617" r:id="rId54"/>
    <p:sldId id="618" r:id="rId55"/>
    <p:sldId id="619" r:id="rId56"/>
    <p:sldId id="620" r:id="rId57"/>
    <p:sldId id="621" r:id="rId58"/>
    <p:sldId id="622" r:id="rId59"/>
    <p:sldId id="623" r:id="rId60"/>
    <p:sldId id="624" r:id="rId61"/>
    <p:sldId id="625" r:id="rId62"/>
    <p:sldId id="626" r:id="rId63"/>
    <p:sldId id="627" r:id="rId64"/>
    <p:sldId id="628" r:id="rId65"/>
    <p:sldId id="629" r:id="rId66"/>
    <p:sldId id="630" r:id="rId67"/>
    <p:sldId id="631" r:id="rId68"/>
    <p:sldId id="632" r:id="rId69"/>
    <p:sldId id="633" r:id="rId70"/>
    <p:sldId id="634" r:id="rId71"/>
    <p:sldId id="635" r:id="rId72"/>
    <p:sldId id="636" r:id="rId73"/>
    <p:sldId id="637" r:id="rId74"/>
    <p:sldId id="638" r:id="rId75"/>
    <p:sldId id="639" r:id="rId76"/>
    <p:sldId id="640" r:id="rId77"/>
    <p:sldId id="641" r:id="rId78"/>
    <p:sldId id="642" r:id="rId79"/>
    <p:sldId id="643" r:id="rId80"/>
    <p:sldId id="644" r:id="rId81"/>
    <p:sldId id="645" r:id="rId82"/>
    <p:sldId id="646" r:id="rId83"/>
    <p:sldId id="647" r:id="rId84"/>
    <p:sldId id="648" r:id="rId85"/>
    <p:sldId id="649" r:id="rId86"/>
    <p:sldId id="650" r:id="rId87"/>
    <p:sldId id="651" r:id="rId88"/>
    <p:sldId id="652" r:id="rId89"/>
    <p:sldId id="653" r:id="rId90"/>
    <p:sldId id="654" r:id="rId91"/>
    <p:sldId id="655" r:id="rId92"/>
    <p:sldId id="656" r:id="rId93"/>
    <p:sldId id="657" r:id="rId94"/>
    <p:sldId id="658" r:id="rId95"/>
    <p:sldId id="659" r:id="rId96"/>
    <p:sldId id="660" r:id="rId97"/>
    <p:sldId id="661" r:id="rId98"/>
    <p:sldId id="662" r:id="rId99"/>
    <p:sldId id="663" r:id="rId10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42" autoAdjust="0"/>
    <p:restoredTop sz="79929" autoAdjust="0"/>
  </p:normalViewPr>
  <p:slideViewPr>
    <p:cSldViewPr snapToGrid="0" snapToObjects="1">
      <p:cViewPr varScale="1">
        <p:scale>
          <a:sx n="56" d="100"/>
          <a:sy n="56" d="100"/>
        </p:scale>
        <p:origin x="64"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4/29/2019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smtClean="0">
                <a:ea typeface="ＭＳ Ｐゴシック" panose="020B0600070205080204" pitchFamily="34" charset="-128"/>
              </a:rPr>
              <a:t>Corresponding Chapters: 1, 2, 8, 9, 10</a:t>
            </a:r>
          </a:p>
          <a:p>
            <a:pPr marL="228600" indent="-228600" eaLnBrk="1" hangingPunct="1">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34281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8.7 Hydrogen bonds between an enzyme and substrate.</a:t>
            </a:r>
            <a:r>
              <a:rPr lang="en-US" sz="1200" b="0" i="0" u="none" strike="noStrike" kern="1200" baseline="0" dirty="0" smtClean="0">
                <a:solidFill>
                  <a:schemeClr val="tx1"/>
                </a:solidFill>
                <a:latin typeface="+mn-lt"/>
                <a:ea typeface="+mn-ea"/>
                <a:cs typeface="+mn-cs"/>
              </a:rPr>
              <a:t> The enzyme </a:t>
            </a:r>
            <a:r>
              <a:rPr lang="en-US" sz="1200" b="0" i="0" u="none" strike="noStrike" kern="1200" baseline="0" dirty="0" err="1" smtClean="0">
                <a:solidFill>
                  <a:schemeClr val="tx1"/>
                </a:solidFill>
                <a:latin typeface="+mn-lt"/>
                <a:ea typeface="+mn-ea"/>
                <a:cs typeface="+mn-cs"/>
              </a:rPr>
              <a:t>ribonuclease</a:t>
            </a:r>
            <a:r>
              <a:rPr lang="en-US" sz="1200" b="0" i="0" u="none" strike="noStrike" kern="1200" baseline="0" dirty="0" smtClean="0">
                <a:solidFill>
                  <a:schemeClr val="tx1"/>
                </a:solidFill>
                <a:latin typeface="+mn-lt"/>
                <a:ea typeface="+mn-ea"/>
                <a:cs typeface="+mn-cs"/>
              </a:rPr>
              <a:t> forms hydrogen bonds with the </a:t>
            </a:r>
            <a:r>
              <a:rPr lang="en-US" sz="1200" b="0" i="0" u="none" strike="noStrike" kern="1200" baseline="0" dirty="0" err="1" smtClean="0">
                <a:solidFill>
                  <a:schemeClr val="tx1"/>
                </a:solidFill>
                <a:latin typeface="+mn-lt"/>
                <a:ea typeface="+mn-ea"/>
                <a:cs typeface="+mn-cs"/>
              </a:rPr>
              <a:t>uridine</a:t>
            </a:r>
            <a:r>
              <a:rPr lang="en-US" sz="1200" b="0" i="0" u="none" strike="noStrike" kern="1200" baseline="0" dirty="0" smtClean="0">
                <a:solidFill>
                  <a:schemeClr val="tx1"/>
                </a:solidFill>
                <a:latin typeface="+mn-lt"/>
                <a:ea typeface="+mn-ea"/>
                <a:cs typeface="+mn-cs"/>
              </a:rPr>
              <a:t> component of the substrate. [Information from F. M. Richards, H. W. Wyckoff, and N. </a:t>
            </a:r>
            <a:r>
              <a:rPr lang="en-US" sz="1200" b="0" i="0" u="none" strike="noStrike" kern="1200" baseline="0" dirty="0" err="1" smtClean="0">
                <a:solidFill>
                  <a:schemeClr val="tx1"/>
                </a:solidFill>
                <a:latin typeface="+mn-lt"/>
                <a:ea typeface="+mn-ea"/>
                <a:cs typeface="+mn-cs"/>
              </a:rPr>
              <a:t>Allewell</a:t>
            </a:r>
            <a:r>
              <a:rPr lang="en-US" sz="1200" b="0" i="0" u="none" strike="noStrike" kern="1200" baseline="0" dirty="0" smtClean="0">
                <a:solidFill>
                  <a:schemeClr val="tx1"/>
                </a:solidFill>
                <a:latin typeface="+mn-lt"/>
                <a:ea typeface="+mn-ea"/>
                <a:cs typeface="+mn-cs"/>
              </a:rPr>
              <a:t>. In </a:t>
            </a:r>
            <a:r>
              <a:rPr lang="en-US" sz="1200" b="0" i="1" u="none" strike="noStrike" kern="1200" baseline="0" dirty="0" smtClean="0">
                <a:solidFill>
                  <a:schemeClr val="tx1"/>
                </a:solidFill>
                <a:latin typeface="+mn-lt"/>
                <a:ea typeface="+mn-ea"/>
                <a:cs typeface="+mn-cs"/>
              </a:rPr>
              <a:t>The Neurosciences: Second Study Program</a:t>
            </a:r>
            <a:r>
              <a:rPr lang="en-US" sz="1200" b="0" i="0" u="none" strike="noStrike" kern="1200" baseline="0" dirty="0" smtClean="0">
                <a:solidFill>
                  <a:schemeClr val="tx1"/>
                </a:solidFill>
                <a:latin typeface="+mn-lt"/>
                <a:ea typeface="+mn-ea"/>
                <a:cs typeface="+mn-cs"/>
              </a:rPr>
              <a:t>, F. O. Schmidt, Ed. (Rockefeller University Press, 1970), p. 970.]</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8.8 Lock-and-key model of enzyme–substrate binding. </a:t>
            </a:r>
            <a:r>
              <a:rPr lang="en-US" sz="1200" b="0" i="0" u="none" strike="noStrike" kern="1200" baseline="0" dirty="0" smtClean="0">
                <a:solidFill>
                  <a:schemeClr val="tx1"/>
                </a:solidFill>
                <a:latin typeface="+mn-lt"/>
                <a:ea typeface="+mn-ea"/>
                <a:cs typeface="+mn-cs"/>
              </a:rPr>
              <a:t>In this model, the active site of the unbound enzyme is complementary in shape to the substrate.</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8.9 Induced-fit model of enzyme–substrate binding. </a:t>
            </a:r>
            <a:r>
              <a:rPr lang="en-US" sz="1200" b="0" i="0" u="none" strike="noStrike" kern="1200" baseline="0" dirty="0" smtClean="0">
                <a:solidFill>
                  <a:schemeClr val="tx1"/>
                </a:solidFill>
                <a:latin typeface="+mn-lt"/>
                <a:ea typeface="+mn-ea"/>
                <a:cs typeface="+mn-cs"/>
              </a:rPr>
              <a:t>In this model, the enzyme changes shape on substrate binding. The active site forms a shape complementary to the substrate only after the substrate has been bound.</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8.10 Determining the relation between initial velocity and substrate concentration</a:t>
            </a:r>
            <a:r>
              <a:rPr lang="en-US" sz="1200" b="0" i="0" u="none" strike="noStrike" kern="1200" baseline="0" dirty="0" smtClean="0">
                <a:solidFill>
                  <a:schemeClr val="tx1"/>
                </a:solidFill>
                <a:latin typeface="+mn-lt"/>
                <a:ea typeface="+mn-ea"/>
                <a:cs typeface="+mn-cs"/>
              </a:rPr>
              <a:t>. (A) The amount of product formed at different substrate concentrations is plotted as a function of time. The initial velocity (</a:t>
            </a:r>
            <a:r>
              <a:rPr lang="en-US" sz="1200" b="0" i="1" u="none" strike="noStrike" kern="1200" baseline="0" dirty="0" smtClean="0">
                <a:solidFill>
                  <a:schemeClr val="tx1"/>
                </a:solidFill>
                <a:latin typeface="+mn-lt"/>
                <a:ea typeface="+mn-ea"/>
                <a:cs typeface="+mn-cs"/>
              </a:rPr>
              <a:t>V</a:t>
            </a:r>
            <a:r>
              <a:rPr lang="en-US" sz="1200" b="0" i="0" u="none" strike="noStrike" kern="1200" baseline="-25000" dirty="0" smtClean="0">
                <a:solidFill>
                  <a:schemeClr val="tx1"/>
                </a:solidFill>
                <a:latin typeface="+mn-lt"/>
                <a:ea typeface="+mn-ea"/>
                <a:cs typeface="+mn-cs"/>
              </a:rPr>
              <a:t>0</a:t>
            </a:r>
            <a:r>
              <a:rPr lang="en-US" sz="1200" b="0" i="0" u="none" strike="noStrike" kern="1200" baseline="0" dirty="0" smtClean="0">
                <a:solidFill>
                  <a:schemeClr val="tx1"/>
                </a:solidFill>
                <a:latin typeface="+mn-lt"/>
                <a:ea typeface="+mn-ea"/>
                <a:cs typeface="+mn-cs"/>
              </a:rPr>
              <a:t>) for each substrate concentration is determined from the slope of the curve at the beginning of a reaction, when the reverse reaction is insignificant. (B) The values for initial velocity determined in part A are then plotted, with error bars, against substrate concentration. (C) The data points are connected to clearly reveal the relationship of initial velocity to substrate concentration.</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39</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8.11 </a:t>
            </a:r>
            <a:r>
              <a:rPr lang="en-US" sz="1200" b="1" i="0" u="none" strike="noStrike" kern="1200" baseline="0" dirty="0" err="1" smtClean="0">
                <a:solidFill>
                  <a:schemeClr val="tx1"/>
                </a:solidFill>
                <a:latin typeface="+mn-lt"/>
                <a:ea typeface="+mn-ea"/>
                <a:cs typeface="+mn-cs"/>
              </a:rPr>
              <a:t>Michaelis</a:t>
            </a:r>
            <a:r>
              <a:rPr lang="en-US" sz="1200" b="1" i="0" u="none" strike="noStrike" kern="1200" baseline="0" dirty="0" smtClean="0">
                <a:solidFill>
                  <a:schemeClr val="tx1"/>
                </a:solidFill>
                <a:latin typeface="+mn-lt"/>
                <a:ea typeface="+mn-ea"/>
                <a:cs typeface="+mn-cs"/>
              </a:rPr>
              <a:t>–</a:t>
            </a:r>
            <a:r>
              <a:rPr lang="en-US" sz="1200" b="1" i="0" u="none" strike="noStrike" kern="1200" baseline="0" dirty="0" err="1" smtClean="0">
                <a:solidFill>
                  <a:schemeClr val="tx1"/>
                </a:solidFill>
                <a:latin typeface="+mn-lt"/>
                <a:ea typeface="+mn-ea"/>
                <a:cs typeface="+mn-cs"/>
              </a:rPr>
              <a:t>Menten</a:t>
            </a:r>
            <a:r>
              <a:rPr lang="en-US" sz="1200" b="1" i="0" u="none" strike="noStrike" kern="1200" baseline="0" dirty="0" smtClean="0">
                <a:solidFill>
                  <a:schemeClr val="tx1"/>
                </a:solidFill>
                <a:latin typeface="+mn-lt"/>
                <a:ea typeface="+mn-ea"/>
                <a:cs typeface="+mn-cs"/>
              </a:rPr>
              <a:t> kinetics. </a:t>
            </a:r>
            <a:r>
              <a:rPr lang="en-US" sz="1200" b="0" i="0" u="none" strike="noStrike" kern="1200" baseline="0" dirty="0" smtClean="0">
                <a:solidFill>
                  <a:schemeClr val="tx1"/>
                </a:solidFill>
                <a:latin typeface="+mn-lt"/>
                <a:ea typeface="+mn-ea"/>
                <a:cs typeface="+mn-cs"/>
              </a:rPr>
              <a:t>A plot of the reaction velocity (</a:t>
            </a:r>
            <a:r>
              <a:rPr lang="en-US" sz="1200" b="0" i="1" u="none" strike="noStrike" kern="1200" baseline="0" dirty="0" smtClean="0">
                <a:solidFill>
                  <a:schemeClr val="tx1"/>
                </a:solidFill>
                <a:latin typeface="+mn-lt"/>
                <a:ea typeface="+mn-ea"/>
                <a:cs typeface="+mn-cs"/>
              </a:rPr>
              <a:t>V</a:t>
            </a:r>
            <a:r>
              <a:rPr lang="en-US" sz="1200" b="0" i="0" u="none" strike="noStrike" kern="1200" baseline="-25000" dirty="0" smtClean="0">
                <a:solidFill>
                  <a:schemeClr val="tx1"/>
                </a:solidFill>
                <a:latin typeface="+mn-lt"/>
                <a:ea typeface="+mn-ea"/>
                <a:cs typeface="+mn-cs"/>
              </a:rPr>
              <a:t>0</a:t>
            </a:r>
            <a:r>
              <a:rPr lang="en-US" sz="1200" b="0" i="0" u="none" strike="noStrike" kern="1200" baseline="0" dirty="0" smtClean="0">
                <a:solidFill>
                  <a:schemeClr val="tx1"/>
                </a:solidFill>
                <a:latin typeface="+mn-lt"/>
                <a:ea typeface="+mn-ea"/>
                <a:cs typeface="+mn-cs"/>
              </a:rPr>
              <a:t>) as a function of the substrate concentration [S] for an enzyme that obeys </a:t>
            </a:r>
            <a:r>
              <a:rPr lang="en-US" sz="1200" b="0" i="0" u="none" strike="noStrike" kern="1200" baseline="0" dirty="0" err="1" smtClean="0">
                <a:solidFill>
                  <a:schemeClr val="tx1"/>
                </a:solidFill>
                <a:latin typeface="+mn-lt"/>
                <a:ea typeface="+mn-ea"/>
                <a:cs typeface="+mn-cs"/>
              </a:rPr>
              <a:t>Michaelis</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Menten</a:t>
            </a:r>
            <a:r>
              <a:rPr lang="en-US" sz="1200" b="0" i="0" u="none" strike="noStrike" kern="1200" baseline="0" dirty="0" smtClean="0">
                <a:solidFill>
                  <a:schemeClr val="tx1"/>
                </a:solidFill>
                <a:latin typeface="+mn-lt"/>
                <a:ea typeface="+mn-ea"/>
                <a:cs typeface="+mn-cs"/>
              </a:rPr>
              <a:t> kinetics shows that the maximal velocity (</a:t>
            </a:r>
            <a:r>
              <a:rPr lang="en-US" sz="1200" b="0" i="1" u="none" strike="noStrike" kern="1200" baseline="0" dirty="0" err="1" smtClean="0">
                <a:solidFill>
                  <a:schemeClr val="tx1"/>
                </a:solidFill>
                <a:latin typeface="+mn-lt"/>
                <a:ea typeface="+mn-ea"/>
                <a:cs typeface="+mn-cs"/>
              </a:rPr>
              <a:t>V</a:t>
            </a:r>
            <a:r>
              <a:rPr lang="en-US" sz="1200" b="0" i="0" u="none" strike="noStrike" kern="1200" baseline="-25000" dirty="0" err="1" smtClean="0">
                <a:solidFill>
                  <a:schemeClr val="tx1"/>
                </a:solidFill>
                <a:latin typeface="+mn-lt"/>
                <a:ea typeface="+mn-ea"/>
                <a:cs typeface="+mn-cs"/>
              </a:rPr>
              <a:t>max</a:t>
            </a:r>
            <a:r>
              <a:rPr lang="en-US" sz="1200" b="0" i="0" u="none" strike="noStrike" kern="1200" baseline="0" dirty="0" smtClean="0">
                <a:solidFill>
                  <a:schemeClr val="tx1"/>
                </a:solidFill>
                <a:latin typeface="+mn-lt"/>
                <a:ea typeface="+mn-ea"/>
                <a:cs typeface="+mn-cs"/>
              </a:rPr>
              <a:t>) is approached asymptotically. The </a:t>
            </a:r>
            <a:r>
              <a:rPr lang="en-US" sz="1200" b="0" i="0" u="none" strike="noStrike" kern="1200" baseline="0" dirty="0" err="1" smtClean="0">
                <a:solidFill>
                  <a:schemeClr val="tx1"/>
                </a:solidFill>
                <a:latin typeface="+mn-lt"/>
                <a:ea typeface="+mn-ea"/>
                <a:cs typeface="+mn-cs"/>
              </a:rPr>
              <a:t>Michaelis</a:t>
            </a:r>
            <a:r>
              <a:rPr lang="en-US" sz="1200" b="0" i="0" u="none" strike="noStrike" kern="1200" baseline="0" dirty="0" smtClean="0">
                <a:solidFill>
                  <a:schemeClr val="tx1"/>
                </a:solidFill>
                <a:latin typeface="+mn-lt"/>
                <a:ea typeface="+mn-ea"/>
                <a:cs typeface="+mn-cs"/>
              </a:rPr>
              <a:t> constant (</a:t>
            </a:r>
            <a:r>
              <a:rPr lang="en-US" sz="1200" b="0" i="1" u="none" strike="noStrike" kern="1200" baseline="0" dirty="0" smtClean="0">
                <a:solidFill>
                  <a:schemeClr val="tx1"/>
                </a:solidFill>
                <a:latin typeface="+mn-lt"/>
                <a:ea typeface="+mn-ea"/>
                <a:cs typeface="+mn-cs"/>
              </a:rPr>
              <a:t>K</a:t>
            </a:r>
            <a:r>
              <a:rPr lang="en-US" sz="1200" b="0" i="0" u="none" strike="noStrike" kern="1200" baseline="-2500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 is the substrate concentration yielding a velocity of </a:t>
            </a:r>
            <a:r>
              <a:rPr lang="en-US" sz="1200" b="0" i="1" u="none" strike="noStrike" kern="1200" baseline="0" dirty="0" err="1" smtClean="0">
                <a:solidFill>
                  <a:schemeClr val="tx1"/>
                </a:solidFill>
                <a:latin typeface="+mn-lt"/>
                <a:ea typeface="+mn-ea"/>
                <a:cs typeface="+mn-cs"/>
              </a:rPr>
              <a:t>V</a:t>
            </a:r>
            <a:r>
              <a:rPr lang="en-US" sz="1200" b="0" i="0" u="none" strike="noStrike" kern="1200" baseline="-25000" dirty="0" err="1" smtClean="0">
                <a:solidFill>
                  <a:schemeClr val="tx1"/>
                </a:solidFill>
                <a:latin typeface="+mn-lt"/>
                <a:ea typeface="+mn-ea"/>
                <a:cs typeface="+mn-cs"/>
              </a:rPr>
              <a:t>max</a:t>
            </a:r>
            <a:r>
              <a:rPr lang="en-US" sz="1200" b="0" i="0" u="none" strike="noStrike" kern="1200" baseline="0" dirty="0" smtClean="0">
                <a:solidFill>
                  <a:schemeClr val="tx1"/>
                </a:solidFill>
                <a:latin typeface="+mn-lt"/>
                <a:ea typeface="+mn-ea"/>
                <a:cs typeface="+mn-cs"/>
              </a:rPr>
              <a:t>/2.</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8.12 A double-reciprocal or </a:t>
            </a:r>
            <a:r>
              <a:rPr lang="en-US" sz="1200" b="1" i="0" u="none" strike="noStrike" kern="1200" baseline="0" dirty="0" err="1" smtClean="0">
                <a:solidFill>
                  <a:schemeClr val="tx1"/>
                </a:solidFill>
                <a:latin typeface="+mn-lt"/>
                <a:ea typeface="+mn-ea"/>
                <a:cs typeface="+mn-cs"/>
              </a:rPr>
              <a:t>Lineweaver</a:t>
            </a:r>
            <a:r>
              <a:rPr lang="en-US" sz="1200" b="1" i="0" u="none" strike="noStrike" kern="1200" baseline="0" dirty="0" smtClean="0">
                <a:solidFill>
                  <a:schemeClr val="tx1"/>
                </a:solidFill>
                <a:latin typeface="+mn-lt"/>
                <a:ea typeface="+mn-ea"/>
                <a:cs typeface="+mn-cs"/>
              </a:rPr>
              <a:t>–Burk plot. </a:t>
            </a:r>
            <a:r>
              <a:rPr lang="en-US" sz="1200" b="0" i="0" u="none" strike="noStrike" kern="1200" baseline="0" dirty="0" smtClean="0">
                <a:solidFill>
                  <a:schemeClr val="tx1"/>
                </a:solidFill>
                <a:latin typeface="+mn-lt"/>
                <a:ea typeface="+mn-ea"/>
                <a:cs typeface="+mn-cs"/>
              </a:rPr>
              <a:t>A double reciprocal plot of enzyme kinetics is generated by plotting 1/</a:t>
            </a:r>
            <a:r>
              <a:rPr lang="en-US" sz="1200" b="0" i="1" u="none" strike="noStrike" kern="1200" baseline="0" dirty="0" smtClean="0">
                <a:solidFill>
                  <a:schemeClr val="tx1"/>
                </a:solidFill>
                <a:latin typeface="+mn-lt"/>
                <a:ea typeface="+mn-ea"/>
                <a:cs typeface="+mn-cs"/>
              </a:rPr>
              <a:t>V</a:t>
            </a:r>
            <a:r>
              <a:rPr lang="en-US" sz="1200" b="0" i="0" u="none" strike="noStrike" kern="1200" baseline="-25000" dirty="0" smtClean="0">
                <a:solidFill>
                  <a:schemeClr val="tx1"/>
                </a:solidFill>
                <a:latin typeface="+mn-lt"/>
                <a:ea typeface="+mn-ea"/>
                <a:cs typeface="+mn-cs"/>
              </a:rPr>
              <a:t>0</a:t>
            </a:r>
            <a:r>
              <a:rPr lang="en-US" sz="1200" b="0" i="0" u="none" strike="noStrike" kern="1200" baseline="0" dirty="0" smtClean="0">
                <a:solidFill>
                  <a:schemeClr val="tx1"/>
                </a:solidFill>
                <a:latin typeface="+mn-lt"/>
                <a:ea typeface="+mn-ea"/>
                <a:cs typeface="+mn-cs"/>
              </a:rPr>
              <a:t> as a function of 1/[S]. The slope is </a:t>
            </a:r>
            <a:r>
              <a:rPr lang="en-US" sz="1200" b="0" i="1" u="none" strike="noStrike" kern="1200" baseline="0" dirty="0" smtClean="0">
                <a:solidFill>
                  <a:schemeClr val="tx1"/>
                </a:solidFill>
                <a:latin typeface="+mn-lt"/>
                <a:ea typeface="+mn-ea"/>
                <a:cs typeface="+mn-cs"/>
              </a:rPr>
              <a:t>K</a:t>
            </a:r>
            <a:r>
              <a:rPr lang="en-US" sz="1200" b="0" i="0" u="none" strike="noStrike" kern="1200" baseline="-2500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V</a:t>
            </a:r>
            <a:r>
              <a:rPr lang="en-US" sz="1200" b="0" i="0" u="none" strike="noStrike" kern="1200" baseline="-25000" dirty="0" err="1" smtClean="0">
                <a:solidFill>
                  <a:schemeClr val="tx1"/>
                </a:solidFill>
                <a:latin typeface="+mn-lt"/>
                <a:ea typeface="+mn-ea"/>
                <a:cs typeface="+mn-cs"/>
              </a:rPr>
              <a:t>max</a:t>
            </a:r>
            <a:r>
              <a:rPr lang="en-US" sz="1200" b="0" i="0" u="none" strike="noStrike" kern="1200" baseline="0" dirty="0" smtClean="0">
                <a:solidFill>
                  <a:schemeClr val="tx1"/>
                </a:solidFill>
                <a:latin typeface="+mn-lt"/>
                <a:ea typeface="+mn-ea"/>
                <a:cs typeface="+mn-cs"/>
              </a:rPr>
              <a:t>, the intercept on the vertical axis is 1/</a:t>
            </a:r>
            <a:r>
              <a:rPr lang="en-US" sz="1200" b="0" i="1" u="none" strike="noStrike" kern="1200" baseline="0" dirty="0" err="1" smtClean="0">
                <a:solidFill>
                  <a:schemeClr val="tx1"/>
                </a:solidFill>
                <a:latin typeface="+mn-lt"/>
                <a:ea typeface="+mn-ea"/>
                <a:cs typeface="+mn-cs"/>
              </a:rPr>
              <a:t>V</a:t>
            </a:r>
            <a:r>
              <a:rPr lang="en-US" sz="1200" b="0" i="0" u="none" strike="noStrike" kern="1200" baseline="-25000" dirty="0" err="1" smtClean="0">
                <a:solidFill>
                  <a:schemeClr val="tx1"/>
                </a:solidFill>
                <a:latin typeface="+mn-lt"/>
                <a:ea typeface="+mn-ea"/>
                <a:cs typeface="+mn-cs"/>
              </a:rPr>
              <a:t>max</a:t>
            </a:r>
            <a:r>
              <a:rPr lang="en-US" sz="1200" b="0" i="0" u="none" strike="noStrike" kern="1200" baseline="0" dirty="0" smtClean="0">
                <a:solidFill>
                  <a:schemeClr val="tx1"/>
                </a:solidFill>
                <a:latin typeface="+mn-lt"/>
                <a:ea typeface="+mn-ea"/>
                <a:cs typeface="+mn-cs"/>
              </a:rPr>
              <a:t>, and the intercept on the horizontal axis is -1/</a:t>
            </a:r>
            <a:r>
              <a:rPr lang="en-US" sz="1200" b="0" i="1" u="none" strike="noStrike" kern="1200" baseline="0" dirty="0" smtClean="0">
                <a:solidFill>
                  <a:schemeClr val="tx1"/>
                </a:solidFill>
                <a:latin typeface="+mn-lt"/>
                <a:ea typeface="+mn-ea"/>
                <a:cs typeface="+mn-cs"/>
              </a:rPr>
              <a:t>K</a:t>
            </a:r>
            <a:r>
              <a:rPr lang="en-US" sz="1200" b="0" i="0" u="none" strike="noStrike" kern="1200" baseline="-2500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49</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51</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53</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56</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57</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Much of life is motion, whether at the macroscopic level of our daily life or at the molecular level of a cell. Studying motion is what motivated </a:t>
            </a:r>
            <a:r>
              <a:rPr lang="en-US" sz="1200" kern="1200" dirty="0" err="1" smtClean="0">
                <a:solidFill>
                  <a:schemeClr val="tx1"/>
                </a:solidFill>
                <a:effectLst/>
                <a:latin typeface="+mn-lt"/>
                <a:ea typeface="+mn-ea"/>
                <a:cs typeface="+mn-cs"/>
              </a:rPr>
              <a:t>Eadweard</a:t>
            </a:r>
            <a:r>
              <a:rPr lang="en-US" sz="1200" kern="1200" dirty="0" smtClean="0">
                <a:solidFill>
                  <a:schemeClr val="tx1"/>
                </a:solidFill>
                <a:effectLst/>
                <a:latin typeface="+mn-lt"/>
                <a:ea typeface="+mn-ea"/>
                <a:cs typeface="+mn-cs"/>
              </a:rPr>
              <a:t> James Muybridge to use stop-motion photography to analyze the gallop of a horse in 1878. In biochemistry, kinetics (derived from the Greek kinesis, meaning “movement”) is used to capture the dynamics of enzyme activity. The energy-rich molecule ATP (right) is a frequent participant in enzyme activity. [(Left) Image Select/Art Resource, NY: (Right) molekuul.be/</a:t>
            </a:r>
            <a:r>
              <a:rPr lang="en-US" sz="1200" kern="1200" dirty="0" err="1" smtClean="0">
                <a:solidFill>
                  <a:schemeClr val="tx1"/>
                </a:solidFill>
                <a:effectLst/>
                <a:latin typeface="+mn-lt"/>
                <a:ea typeface="+mn-ea"/>
                <a:cs typeface="+mn-cs"/>
              </a:rPr>
              <a:t>Alamy</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1833816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8.13 Kinetics for an allosteric enzyme. </a:t>
            </a:r>
            <a:r>
              <a:rPr lang="en-US" sz="1200" b="0" i="0" u="none" strike="noStrike" kern="1200" baseline="0" dirty="0" smtClean="0">
                <a:solidFill>
                  <a:schemeClr val="tx1"/>
                </a:solidFill>
                <a:latin typeface="+mn-lt"/>
                <a:ea typeface="+mn-ea"/>
                <a:cs typeface="+mn-cs"/>
              </a:rPr>
              <a:t>Allosteric enzymes display a sigmoidal dependence of reaction velocity on substrate concentration.</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62</a:t>
            </a:fld>
            <a:endParaRPr lang="en-US" dirty="0"/>
          </a:p>
        </p:txBody>
      </p:sp>
    </p:spTree>
    <p:extLst>
      <p:ext uri="{BB962C8B-B14F-4D97-AF65-F5344CB8AC3E}">
        <p14:creationId xmlns:p14="http://schemas.microsoft.com/office/powerpoint/2010/main" val="3994054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8.14 Distinction between reversible inhibitors.</a:t>
            </a:r>
            <a:r>
              <a:rPr lang="en-US" sz="1200" b="0" i="0" u="none" strike="noStrike" kern="1200" baseline="0" dirty="0" smtClean="0">
                <a:solidFill>
                  <a:schemeClr val="tx1"/>
                </a:solidFill>
                <a:latin typeface="+mn-lt"/>
                <a:ea typeface="+mn-ea"/>
                <a:cs typeface="+mn-cs"/>
              </a:rPr>
              <a:t> (A) Enzyme–substrate complex; (B) a competitive inhibitor binds at the active site and thus prevents the substrate from binding; (C) an uncompetitive inhibitor binds only to the enzyme–substrate complex; (D) a noncompetitive inhibitor does not prevent the substrate from binding.</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64</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65</a:t>
            </a:fld>
            <a:endParaRPr lang="en-US" dirty="0"/>
          </a:p>
        </p:txBody>
      </p:sp>
    </p:spTree>
    <p:extLst>
      <p:ext uri="{BB962C8B-B14F-4D97-AF65-F5344CB8AC3E}">
        <p14:creationId xmlns:p14="http://schemas.microsoft.com/office/powerpoint/2010/main" val="3994054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8.15 Kinetics of a competitive inhibitor. </a:t>
            </a:r>
            <a:r>
              <a:rPr lang="en-US" sz="1200" kern="1200" dirty="0" smtClean="0">
                <a:solidFill>
                  <a:schemeClr val="tx1"/>
                </a:solidFill>
                <a:effectLst/>
                <a:latin typeface="+mn-lt"/>
                <a:ea typeface="+mn-ea"/>
                <a:cs typeface="+mn-cs"/>
              </a:rPr>
              <a:t>As the concentration of a competitive inhibitor increases, higher concentrations of substrate are required to attain a particular reaction velocity. The reaction pathway suggests how sufficiently high concentrations of substrate can completely relieve competitive inhibition.</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67</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8.16 Kinetics of an uncompetitive inhibitor. </a:t>
            </a:r>
            <a:r>
              <a:rPr lang="en-US" sz="1200" kern="1200" dirty="0" smtClean="0">
                <a:solidFill>
                  <a:schemeClr val="tx1"/>
                </a:solidFill>
                <a:effectLst/>
                <a:latin typeface="+mn-lt"/>
                <a:ea typeface="+mn-ea"/>
                <a:cs typeface="+mn-cs"/>
              </a:rPr>
              <a:t>The reaction pathway shows that the inhibitor binds only to the enzyme–substrate complex. Consequently, </a:t>
            </a:r>
            <a:r>
              <a:rPr lang="en-US" sz="1200" i="1" kern="1200" dirty="0" err="1" smtClean="0">
                <a:solidFill>
                  <a:schemeClr val="tx1"/>
                </a:solidFill>
                <a:effectLst/>
                <a:latin typeface="+mn-lt"/>
                <a:ea typeface="+mn-ea"/>
                <a:cs typeface="+mn-cs"/>
              </a:rPr>
              <a:t>V</a:t>
            </a:r>
            <a:r>
              <a:rPr lang="en-US" sz="1200" kern="1200" baseline="-25000" dirty="0" err="1" smtClean="0">
                <a:solidFill>
                  <a:schemeClr val="tx1"/>
                </a:solidFill>
                <a:effectLst/>
                <a:latin typeface="+mn-lt"/>
                <a:ea typeface="+mn-ea"/>
                <a:cs typeface="+mn-cs"/>
              </a:rPr>
              <a:t>max</a:t>
            </a:r>
            <a:r>
              <a:rPr lang="en-US" sz="1200" kern="1200" dirty="0" smtClean="0">
                <a:solidFill>
                  <a:schemeClr val="tx1"/>
                </a:solidFill>
                <a:effectLst/>
                <a:latin typeface="+mn-lt"/>
                <a:ea typeface="+mn-ea"/>
                <a:cs typeface="+mn-cs"/>
              </a:rPr>
              <a:t> cannot be attained, even at high substrate concentrations. The apparent value for </a:t>
            </a:r>
            <a:r>
              <a:rPr lang="en-US" sz="1200" i="1" kern="1200" dirty="0" smtClean="0">
                <a:solidFill>
                  <a:schemeClr val="tx1"/>
                </a:solidFill>
                <a:effectLst/>
                <a:latin typeface="+mn-lt"/>
                <a:ea typeface="+mn-ea"/>
                <a:cs typeface="+mn-cs"/>
              </a:rPr>
              <a:t>K</a:t>
            </a:r>
            <a:r>
              <a:rPr lang="en-US" sz="1200" kern="1200" baseline="-250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is lowered, becoming smaller as more inhibitor is added.</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69</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8.17 Kinetics of a noncompetitive inhibitor. </a:t>
            </a:r>
            <a:r>
              <a:rPr lang="en-US" sz="1200" kern="1200" dirty="0" smtClean="0">
                <a:solidFill>
                  <a:schemeClr val="tx1"/>
                </a:solidFill>
                <a:effectLst/>
                <a:latin typeface="+mn-lt"/>
                <a:ea typeface="+mn-ea"/>
                <a:cs typeface="+mn-cs"/>
              </a:rPr>
              <a:t>The reaction pathway shows that the inhibitor binds both to free enzyme and to an enzyme–substrate complex. Consequently, as with uncompetitive inhibition, </a:t>
            </a:r>
            <a:r>
              <a:rPr lang="en-US" sz="1200" i="1" kern="1200" dirty="0" err="1" smtClean="0">
                <a:solidFill>
                  <a:schemeClr val="tx1"/>
                </a:solidFill>
                <a:effectLst/>
                <a:latin typeface="+mn-lt"/>
                <a:ea typeface="+mn-ea"/>
                <a:cs typeface="+mn-cs"/>
              </a:rPr>
              <a:t>V</a:t>
            </a:r>
            <a:r>
              <a:rPr lang="en-US" sz="1200" kern="1200" baseline="-25000" dirty="0" err="1" smtClean="0">
                <a:solidFill>
                  <a:schemeClr val="tx1"/>
                </a:solidFill>
                <a:effectLst/>
                <a:latin typeface="+mn-lt"/>
                <a:ea typeface="+mn-ea"/>
                <a:cs typeface="+mn-cs"/>
              </a:rPr>
              <a:t>max</a:t>
            </a:r>
            <a:r>
              <a:rPr lang="en-US" sz="1200" kern="1200" dirty="0" smtClean="0">
                <a:solidFill>
                  <a:schemeClr val="tx1"/>
                </a:solidFill>
                <a:effectLst/>
                <a:latin typeface="+mn-lt"/>
                <a:ea typeface="+mn-ea"/>
                <a:cs typeface="+mn-cs"/>
              </a:rPr>
              <a:t> cannot be attained. In pure noncompetitive inhibition, </a:t>
            </a:r>
            <a:r>
              <a:rPr lang="en-US" sz="1200" i="1" kern="1200" dirty="0" smtClean="0">
                <a:solidFill>
                  <a:schemeClr val="tx1"/>
                </a:solidFill>
                <a:effectLst/>
                <a:latin typeface="+mn-lt"/>
                <a:ea typeface="+mn-ea"/>
                <a:cs typeface="+mn-cs"/>
              </a:rPr>
              <a:t>K</a:t>
            </a:r>
            <a:r>
              <a:rPr lang="en-US" sz="1200" kern="1200" baseline="-250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remains unchanged, and so the reaction rate increases more slowly at low substrate concentrations than is the case for uncompetitive competition.</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71</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8.18 Competitive inhibition illustrated on a double-reciprocal plot.</a:t>
            </a:r>
            <a:r>
              <a:rPr lang="en-US" sz="1200" b="0" i="0" u="none" strike="noStrike" kern="1200" baseline="0" dirty="0" smtClean="0">
                <a:solidFill>
                  <a:schemeClr val="tx1"/>
                </a:solidFill>
                <a:latin typeface="+mn-lt"/>
                <a:ea typeface="+mn-ea"/>
                <a:cs typeface="+mn-cs"/>
              </a:rPr>
              <a:t> A double-reciprocal plot of enzyme kinetics in the presence and absence of a competitive inhibitor illustrates that the inhibitor has no effect on </a:t>
            </a:r>
            <a:r>
              <a:rPr lang="en-US" sz="1200" b="0" i="1" u="none" strike="noStrike" kern="1200" baseline="0" dirty="0" err="1" smtClean="0">
                <a:solidFill>
                  <a:schemeClr val="tx1"/>
                </a:solidFill>
                <a:latin typeface="+mn-lt"/>
                <a:ea typeface="+mn-ea"/>
                <a:cs typeface="+mn-cs"/>
              </a:rPr>
              <a:t>V</a:t>
            </a:r>
            <a:r>
              <a:rPr lang="en-US" sz="1200" b="0" i="0" u="none" strike="noStrike" kern="1200" baseline="-25000" dirty="0" err="1" smtClean="0">
                <a:solidFill>
                  <a:schemeClr val="tx1"/>
                </a:solidFill>
                <a:latin typeface="+mn-lt"/>
                <a:ea typeface="+mn-ea"/>
                <a:cs typeface="+mn-cs"/>
              </a:rPr>
              <a:t>max</a:t>
            </a:r>
            <a:r>
              <a:rPr lang="en-US" sz="1200" b="0" i="0" u="none" strike="noStrike" kern="1200" baseline="0" dirty="0" smtClean="0">
                <a:solidFill>
                  <a:schemeClr val="tx1"/>
                </a:solidFill>
                <a:latin typeface="+mn-lt"/>
                <a:ea typeface="+mn-ea"/>
                <a:cs typeface="+mn-cs"/>
              </a:rPr>
              <a:t> but increases </a:t>
            </a:r>
            <a:r>
              <a:rPr lang="en-US" sz="1200" b="0" i="1" u="none" strike="noStrike" kern="1200" baseline="0" dirty="0" smtClean="0">
                <a:solidFill>
                  <a:schemeClr val="tx1"/>
                </a:solidFill>
                <a:latin typeface="+mn-lt"/>
                <a:ea typeface="+mn-ea"/>
                <a:cs typeface="+mn-cs"/>
              </a:rPr>
              <a:t>K</a:t>
            </a:r>
            <a:r>
              <a:rPr lang="en-US" sz="1200" b="0" i="0" u="none" strike="noStrike" kern="1200" baseline="-2500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73</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8.19 Uncompetitive inhibition illustrated by a double-reciprocal plot. </a:t>
            </a:r>
            <a:r>
              <a:rPr lang="en-US" sz="1200" b="0" i="0" u="none" strike="noStrike" kern="1200" baseline="0" dirty="0" smtClean="0">
                <a:solidFill>
                  <a:schemeClr val="tx1"/>
                </a:solidFill>
                <a:latin typeface="+mn-lt"/>
                <a:ea typeface="+mn-ea"/>
                <a:cs typeface="+mn-cs"/>
              </a:rPr>
              <a:t>An uncompetitive inhibitor does not affect the slope of the double-reciprocal plot. </a:t>
            </a:r>
            <a:r>
              <a:rPr lang="en-US" sz="1200" b="0" i="1" u="none" strike="noStrike" kern="1200" baseline="0" dirty="0" err="1" smtClean="0">
                <a:solidFill>
                  <a:schemeClr val="tx1"/>
                </a:solidFill>
                <a:latin typeface="+mn-lt"/>
                <a:ea typeface="+mn-ea"/>
                <a:cs typeface="+mn-cs"/>
              </a:rPr>
              <a:t>V</a:t>
            </a:r>
            <a:r>
              <a:rPr lang="en-US" sz="1200" b="0" i="0" u="none" strike="noStrike" kern="1200" baseline="-25000" dirty="0" err="1" smtClean="0">
                <a:solidFill>
                  <a:schemeClr val="tx1"/>
                </a:solidFill>
                <a:latin typeface="+mn-lt"/>
                <a:ea typeface="+mn-ea"/>
                <a:cs typeface="+mn-cs"/>
              </a:rPr>
              <a:t>max</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K</a:t>
            </a:r>
            <a:r>
              <a:rPr lang="en-US" sz="1200" b="0" i="0" u="none" strike="noStrike" kern="1200" baseline="-2500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 are reduced by equivalent amounts.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74</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8.20 Noncompetitive inhibition illustrated on a double-reciprocal plot. </a:t>
            </a:r>
            <a:r>
              <a:rPr lang="en-US" sz="1200" b="0" i="0" u="none" strike="noStrike" kern="1200" baseline="0" dirty="0" smtClean="0">
                <a:solidFill>
                  <a:schemeClr val="tx1"/>
                </a:solidFill>
                <a:latin typeface="+mn-lt"/>
                <a:ea typeface="+mn-ea"/>
                <a:cs typeface="+mn-cs"/>
              </a:rPr>
              <a:t>A double-reciprocal plot of enzyme kinetics in the presence and absence of a pure noncompetitive inhibitor shows that </a:t>
            </a:r>
            <a:r>
              <a:rPr lang="en-US" sz="1200" b="0" i="1" u="none" strike="noStrike" kern="1200" baseline="0" dirty="0" smtClean="0">
                <a:solidFill>
                  <a:schemeClr val="tx1"/>
                </a:solidFill>
                <a:latin typeface="+mn-lt"/>
                <a:ea typeface="+mn-ea"/>
                <a:cs typeface="+mn-cs"/>
              </a:rPr>
              <a:t>K</a:t>
            </a:r>
            <a:r>
              <a:rPr lang="en-US" sz="1200" b="0" i="0" u="none" strike="noStrike" kern="1200" baseline="-2500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 is unaltered and </a:t>
            </a:r>
            <a:r>
              <a:rPr lang="en-US" sz="1200" b="0" i="1" u="none" strike="noStrike" kern="1200" baseline="0" dirty="0" err="1" smtClean="0">
                <a:solidFill>
                  <a:schemeClr val="tx1"/>
                </a:solidFill>
                <a:latin typeface="+mn-lt"/>
                <a:ea typeface="+mn-ea"/>
                <a:cs typeface="+mn-cs"/>
              </a:rPr>
              <a:t>V</a:t>
            </a:r>
            <a:r>
              <a:rPr lang="en-US" sz="1200" b="0" i="0" u="none" strike="noStrike" kern="1200" baseline="-25000" dirty="0" err="1" smtClean="0">
                <a:solidFill>
                  <a:schemeClr val="tx1"/>
                </a:solidFill>
                <a:latin typeface="+mn-lt"/>
                <a:ea typeface="+mn-ea"/>
                <a:cs typeface="+mn-cs"/>
              </a:rPr>
              <a:t>max</a:t>
            </a:r>
            <a:r>
              <a:rPr lang="en-US" sz="1200" b="0" i="0" u="none" strike="noStrike" kern="1200" baseline="0" dirty="0" smtClean="0">
                <a:solidFill>
                  <a:schemeClr val="tx1"/>
                </a:solidFill>
                <a:latin typeface="+mn-lt"/>
                <a:ea typeface="+mn-ea"/>
                <a:cs typeface="+mn-cs"/>
              </a:rPr>
              <a:t> is decreased.</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75</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8.21 Enzyme inhibition by </a:t>
            </a:r>
            <a:r>
              <a:rPr lang="en-US" sz="1200" b="1" i="0" u="none" strike="noStrike" kern="1200" baseline="0" dirty="0" err="1" smtClean="0">
                <a:solidFill>
                  <a:schemeClr val="tx1"/>
                </a:solidFill>
                <a:latin typeface="+mn-lt"/>
                <a:ea typeface="+mn-ea"/>
                <a:cs typeface="+mn-cs"/>
              </a:rPr>
              <a:t>diisopropylphosphofluoridate</a:t>
            </a:r>
            <a:r>
              <a:rPr lang="en-US" sz="1200" b="1" i="0" u="none" strike="noStrike" kern="1200" baseline="0" dirty="0" smtClean="0">
                <a:solidFill>
                  <a:schemeClr val="tx1"/>
                </a:solidFill>
                <a:latin typeface="+mn-lt"/>
                <a:ea typeface="+mn-ea"/>
                <a:cs typeface="+mn-cs"/>
              </a:rPr>
              <a:t> (DIPF), a group-specific reagent.</a:t>
            </a:r>
            <a:r>
              <a:rPr lang="en-US" sz="1200" b="0" i="0" u="none" strike="noStrike" kern="1200" baseline="0" dirty="0" smtClean="0">
                <a:solidFill>
                  <a:schemeClr val="tx1"/>
                </a:solidFill>
                <a:latin typeface="+mn-lt"/>
                <a:ea typeface="+mn-ea"/>
                <a:cs typeface="+mn-cs"/>
              </a:rPr>
              <a:t> DIPF can inhibit an enzyme by covalently modifying a crucial serine residue.</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77</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8.1 Enzyme specificity.</a:t>
            </a:r>
            <a:r>
              <a:rPr lang="en-US" sz="1200" b="0" i="0" u="none" strike="noStrike" kern="1200" baseline="0" dirty="0" smtClean="0">
                <a:solidFill>
                  <a:schemeClr val="tx1"/>
                </a:solidFill>
                <a:latin typeface="+mn-lt"/>
                <a:ea typeface="+mn-ea"/>
                <a:cs typeface="+mn-cs"/>
              </a:rPr>
              <a:t> (A) Trypsin cleaves on the carboxyl side of arginine and lysine residues, whereas (B) thrombin cleaves </a:t>
            </a:r>
            <a:r>
              <a:rPr lang="en-US" sz="1200" b="0" i="0" u="none" strike="noStrike" kern="1200" baseline="0" dirty="0" err="1" smtClean="0">
                <a:solidFill>
                  <a:schemeClr val="tx1"/>
                </a:solidFill>
                <a:latin typeface="+mn-lt"/>
                <a:ea typeface="+mn-ea"/>
                <a:cs typeface="+mn-cs"/>
              </a:rPr>
              <a:t>Arg</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Gly</a:t>
            </a:r>
            <a:r>
              <a:rPr lang="en-US" sz="1200" b="0" i="0" u="none" strike="noStrike" kern="1200" baseline="0" dirty="0" smtClean="0">
                <a:solidFill>
                  <a:schemeClr val="tx1"/>
                </a:solidFill>
                <a:latin typeface="+mn-lt"/>
                <a:ea typeface="+mn-ea"/>
                <a:cs typeface="+mn-cs"/>
              </a:rPr>
              <a:t> bonds in particular sequences only.</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4175852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8.22 Affinity labeling. </a:t>
            </a:r>
            <a:r>
              <a:rPr lang="en-US" sz="1200" b="0" i="0" u="none" strike="noStrike" kern="1200" baseline="0" dirty="0" smtClean="0">
                <a:solidFill>
                  <a:schemeClr val="tx1"/>
                </a:solidFill>
                <a:latin typeface="+mn-lt"/>
                <a:ea typeface="+mn-ea"/>
                <a:cs typeface="+mn-cs"/>
              </a:rPr>
              <a:t>(A) </a:t>
            </a:r>
            <a:r>
              <a:rPr lang="en-US" sz="1200" b="0" i="0" u="none" strike="noStrike" kern="1200" baseline="0" dirty="0" err="1" smtClean="0">
                <a:solidFill>
                  <a:schemeClr val="tx1"/>
                </a:solidFill>
                <a:latin typeface="+mn-lt"/>
                <a:ea typeface="+mn-ea"/>
                <a:cs typeface="+mn-cs"/>
              </a:rPr>
              <a:t>Tosyl</a:t>
            </a:r>
            <a:r>
              <a:rPr lang="en-US" sz="1200" b="0" i="0" u="none" strike="noStrike" kern="1200" baseline="0" dirty="0" smtClean="0">
                <a:solidFill>
                  <a:schemeClr val="tx1"/>
                </a:solidFill>
                <a:latin typeface="+mn-lt"/>
                <a:ea typeface="+mn-ea"/>
                <a:cs typeface="+mn-cs"/>
              </a:rPr>
              <a:t>-</a:t>
            </a:r>
            <a:r>
              <a:rPr lang="en-US" sz="1200" b="0" i="0" u="none" strike="noStrike" kern="1200" cap="small" baseline="0" dirty="0" smtClean="0">
                <a:solidFill>
                  <a:schemeClr val="tx1"/>
                </a:solidFill>
                <a:latin typeface="+mn-lt"/>
                <a:ea typeface="+mn-ea"/>
                <a:cs typeface="+mn-cs"/>
              </a:rPr>
              <a:t>L</a:t>
            </a:r>
            <a:r>
              <a:rPr lang="en-US" sz="1200" b="0" i="0" u="none" strike="noStrike" kern="1200" baseline="0" dirty="0" smtClean="0">
                <a:solidFill>
                  <a:schemeClr val="tx1"/>
                </a:solidFill>
                <a:latin typeface="+mn-lt"/>
                <a:ea typeface="+mn-ea"/>
                <a:cs typeface="+mn-cs"/>
              </a:rPr>
              <a:t>-phenylalanine </a:t>
            </a:r>
            <a:r>
              <a:rPr lang="en-US" sz="1200" b="0" i="0" u="none" strike="noStrike" kern="1200" baseline="0" dirty="0" err="1" smtClean="0">
                <a:solidFill>
                  <a:schemeClr val="tx1"/>
                </a:solidFill>
                <a:latin typeface="+mn-lt"/>
                <a:ea typeface="+mn-ea"/>
                <a:cs typeface="+mn-cs"/>
              </a:rPr>
              <a:t>chloromethyl</a:t>
            </a:r>
            <a:r>
              <a:rPr lang="en-US" sz="1200" b="0" i="0" u="none" strike="noStrike" kern="1200" baseline="0" dirty="0" smtClean="0">
                <a:solidFill>
                  <a:schemeClr val="tx1"/>
                </a:solidFill>
                <a:latin typeface="+mn-lt"/>
                <a:ea typeface="+mn-ea"/>
                <a:cs typeface="+mn-cs"/>
              </a:rPr>
              <a:t> ketone (TPCK) is a reactive analog of the normal substrate for the enzyme chymotrypsin. (B) TPCK binds at the active site of chymotrypsin and modifies an essential </a:t>
            </a:r>
            <a:r>
              <a:rPr lang="en-US" sz="1200" b="0" i="0" u="none" strike="noStrike" kern="1200" baseline="0" dirty="0" err="1" smtClean="0">
                <a:solidFill>
                  <a:schemeClr val="tx1"/>
                </a:solidFill>
                <a:latin typeface="+mn-lt"/>
                <a:ea typeface="+mn-ea"/>
                <a:cs typeface="+mn-cs"/>
              </a:rPr>
              <a:t>histidine</a:t>
            </a:r>
            <a:r>
              <a:rPr lang="en-US" sz="1200" b="0" i="0" u="none" strike="noStrike" kern="1200" baseline="0" dirty="0" smtClean="0">
                <a:solidFill>
                  <a:schemeClr val="tx1"/>
                </a:solidFill>
                <a:latin typeface="+mn-lt"/>
                <a:ea typeface="+mn-ea"/>
                <a:cs typeface="+mn-cs"/>
              </a:rPr>
              <a:t> residue.  [Comp: In “</a:t>
            </a:r>
            <a:r>
              <a:rPr lang="en-US" sz="1200" b="0" i="0" u="none" strike="noStrike" kern="1200" baseline="0" dirty="0" err="1" smtClean="0">
                <a:solidFill>
                  <a:schemeClr val="tx1"/>
                </a:solidFill>
                <a:latin typeface="+mn-lt"/>
                <a:ea typeface="+mn-ea"/>
                <a:cs typeface="+mn-cs"/>
              </a:rPr>
              <a:t>Tosyl</a:t>
            </a:r>
            <a:r>
              <a:rPr lang="en-US" sz="1200" b="0" i="0" u="none" strike="noStrike" kern="1200" baseline="0" dirty="0" smtClean="0">
                <a:solidFill>
                  <a:schemeClr val="tx1"/>
                </a:solidFill>
                <a:latin typeface="+mn-lt"/>
                <a:ea typeface="+mn-ea"/>
                <a:cs typeface="+mn-cs"/>
              </a:rPr>
              <a:t>-L-phenylalanine,” set L as small cap.]</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79</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8.23 </a:t>
            </a:r>
            <a:r>
              <a:rPr lang="en-US" sz="1200" b="1" i="0" u="none" strike="noStrike" kern="1200" baseline="0" dirty="0" err="1" smtClean="0">
                <a:solidFill>
                  <a:schemeClr val="tx1"/>
                </a:solidFill>
                <a:latin typeface="+mn-lt"/>
                <a:ea typeface="+mn-ea"/>
                <a:cs typeface="+mn-cs"/>
              </a:rPr>
              <a:t>Bromoacetol</a:t>
            </a:r>
            <a:r>
              <a:rPr lang="en-US" sz="1200" b="1" i="0" u="none" strike="noStrike" kern="1200" baseline="0" dirty="0" smtClean="0">
                <a:solidFill>
                  <a:schemeClr val="tx1"/>
                </a:solidFill>
                <a:latin typeface="+mn-lt"/>
                <a:ea typeface="+mn-ea"/>
                <a:cs typeface="+mn-cs"/>
              </a:rPr>
              <a:t> phosphate, an affinity label for triose phosphate </a:t>
            </a:r>
            <a:r>
              <a:rPr lang="en-US" sz="1200" b="1" i="0" u="none" strike="noStrike" kern="1200" baseline="0" dirty="0" err="1" smtClean="0">
                <a:solidFill>
                  <a:schemeClr val="tx1"/>
                </a:solidFill>
                <a:latin typeface="+mn-lt"/>
                <a:ea typeface="+mn-ea"/>
                <a:cs typeface="+mn-cs"/>
              </a:rPr>
              <a:t>isomerase</a:t>
            </a:r>
            <a:r>
              <a:rPr lang="en-US" sz="1200" b="1" i="0" u="none" strike="noStrike" kern="1200" baseline="0" dirty="0" smtClean="0">
                <a:solidFill>
                  <a:schemeClr val="tx1"/>
                </a:solidFill>
                <a:latin typeface="+mn-lt"/>
                <a:ea typeface="+mn-ea"/>
                <a:cs typeface="+mn-cs"/>
              </a:rPr>
              <a:t> (TPI). </a:t>
            </a:r>
            <a:r>
              <a:rPr lang="en-US" sz="1200" b="0" i="0" u="none" strike="noStrike" kern="1200" baseline="0" dirty="0" err="1" smtClean="0">
                <a:solidFill>
                  <a:schemeClr val="tx1"/>
                </a:solidFill>
                <a:latin typeface="+mn-lt"/>
                <a:ea typeface="+mn-ea"/>
                <a:cs typeface="+mn-cs"/>
              </a:rPr>
              <a:t>Bromoacetol</a:t>
            </a:r>
            <a:r>
              <a:rPr lang="en-US" sz="1200" b="0" i="0" u="none" strike="noStrike" kern="1200" baseline="0" dirty="0" smtClean="0">
                <a:solidFill>
                  <a:schemeClr val="tx1"/>
                </a:solidFill>
                <a:latin typeface="+mn-lt"/>
                <a:ea typeface="+mn-ea"/>
                <a:cs typeface="+mn-cs"/>
              </a:rPr>
              <a:t> phosphate, an analog of </a:t>
            </a:r>
            <a:r>
              <a:rPr lang="en-US" sz="1200" b="0" i="0" u="none" strike="noStrike" kern="1200" baseline="0" dirty="0" err="1" smtClean="0">
                <a:solidFill>
                  <a:schemeClr val="tx1"/>
                </a:solidFill>
                <a:latin typeface="+mn-lt"/>
                <a:ea typeface="+mn-ea"/>
                <a:cs typeface="+mn-cs"/>
              </a:rPr>
              <a:t>dihydroxyacetone</a:t>
            </a:r>
            <a:r>
              <a:rPr lang="en-US" sz="1200" b="0" i="0" u="none" strike="noStrike" kern="1200" baseline="0" dirty="0" smtClean="0">
                <a:solidFill>
                  <a:schemeClr val="tx1"/>
                </a:solidFill>
                <a:latin typeface="+mn-lt"/>
                <a:ea typeface="+mn-ea"/>
                <a:cs typeface="+mn-cs"/>
              </a:rPr>
              <a:t> phosphate, binds at the active site of the enzyme and covalently modifies a glutamic acid residue required for enzyme activity.</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80</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8.24 Mechanism-based (suicide) inhibition. </a:t>
            </a:r>
            <a:r>
              <a:rPr lang="en-US" sz="1200" kern="1200" dirty="0" smtClean="0">
                <a:solidFill>
                  <a:schemeClr val="tx1"/>
                </a:solidFill>
                <a:effectLst/>
                <a:latin typeface="+mn-lt"/>
                <a:ea typeface="+mn-ea"/>
                <a:cs typeface="+mn-cs"/>
              </a:rPr>
              <a:t>Monoamine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oxidase, an enzyme important for neurotransmitter synthesis, requires the cofactor FAD (</a:t>
            </a:r>
            <a:r>
              <a:rPr lang="en-US" sz="1200" kern="1200" dirty="0" err="1" smtClean="0">
                <a:solidFill>
                  <a:schemeClr val="tx1"/>
                </a:solidFill>
                <a:effectLst/>
                <a:latin typeface="+mn-lt"/>
                <a:ea typeface="+mn-ea"/>
                <a:cs typeface="+mn-cs"/>
              </a:rPr>
              <a:t>flavin</a:t>
            </a:r>
            <a:r>
              <a:rPr lang="en-US" sz="1200" kern="1200" dirty="0" smtClean="0">
                <a:solidFill>
                  <a:schemeClr val="tx1"/>
                </a:solidFill>
                <a:effectLst/>
                <a:latin typeface="+mn-lt"/>
                <a:ea typeface="+mn-ea"/>
                <a:cs typeface="+mn-cs"/>
              </a:rPr>
              <a:t> adenine dinucleotide).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Dimethylpropargylamine</a:t>
            </a:r>
            <a:r>
              <a:rPr lang="en-US" sz="1200" kern="1200" dirty="0" smtClean="0">
                <a:solidFill>
                  <a:schemeClr val="tx1"/>
                </a:solidFill>
                <a:effectLst/>
                <a:latin typeface="+mn-lt"/>
                <a:ea typeface="+mn-ea"/>
                <a:cs typeface="+mn-cs"/>
              </a:rPr>
              <a:t> inhibits monoamine oxidase by covalently modifying the </a:t>
            </a:r>
            <a:r>
              <a:rPr lang="en-US" sz="1200" kern="1200" dirty="0" err="1" smtClean="0">
                <a:solidFill>
                  <a:schemeClr val="tx1"/>
                </a:solidFill>
                <a:effectLst/>
                <a:latin typeface="+mn-lt"/>
                <a:ea typeface="+mn-ea"/>
                <a:cs typeface="+mn-cs"/>
              </a:rPr>
              <a:t>flavin</a:t>
            </a:r>
            <a:r>
              <a:rPr lang="en-US" sz="1200" kern="1200" dirty="0" smtClean="0">
                <a:solidFill>
                  <a:schemeClr val="tx1"/>
                </a:solidFill>
                <a:effectLst/>
                <a:latin typeface="+mn-lt"/>
                <a:ea typeface="+mn-ea"/>
                <a:cs typeface="+mn-cs"/>
              </a:rPr>
              <a:t> prosthetic group only after the inhibitor has been oxidized. The N-5 </a:t>
            </a:r>
            <a:r>
              <a:rPr lang="en-US" sz="1200" kern="1200" dirty="0" err="1" smtClean="0">
                <a:solidFill>
                  <a:schemeClr val="tx1"/>
                </a:solidFill>
                <a:effectLst/>
                <a:latin typeface="+mn-lt"/>
                <a:ea typeface="+mn-ea"/>
                <a:cs typeface="+mn-cs"/>
              </a:rPr>
              <a:t>flavin</a:t>
            </a:r>
            <a:r>
              <a:rPr lang="en-US" sz="1200" kern="1200" dirty="0" smtClean="0">
                <a:solidFill>
                  <a:schemeClr val="tx1"/>
                </a:solidFill>
                <a:effectLst/>
                <a:latin typeface="+mn-lt"/>
                <a:ea typeface="+mn-ea"/>
                <a:cs typeface="+mn-cs"/>
              </a:rPr>
              <a:t> adduct is stabilized by the addition of a proton. R represents the remainder of the </a:t>
            </a:r>
            <a:r>
              <a:rPr lang="en-US" sz="1200" kern="1200" dirty="0" err="1" smtClean="0">
                <a:solidFill>
                  <a:schemeClr val="tx1"/>
                </a:solidFill>
                <a:effectLst/>
                <a:latin typeface="+mn-lt"/>
                <a:ea typeface="+mn-ea"/>
                <a:cs typeface="+mn-cs"/>
              </a:rPr>
              <a:t>flavin</a:t>
            </a:r>
            <a:r>
              <a:rPr lang="en-US" sz="1200" kern="1200" dirty="0" smtClean="0">
                <a:solidFill>
                  <a:schemeClr val="tx1"/>
                </a:solidFill>
                <a:effectLst/>
                <a:latin typeface="+mn-lt"/>
                <a:ea typeface="+mn-ea"/>
                <a:cs typeface="+mn-cs"/>
              </a:rPr>
              <a:t> prosthetic group.</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82</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8.25 The reactive site of penicillin is the peptide bond of its β-lactam ring. </a:t>
            </a:r>
            <a:r>
              <a:rPr lang="en-US" sz="1200" b="0" i="0" u="none" strike="noStrike" kern="1200" baseline="0" dirty="0" smtClean="0">
                <a:solidFill>
                  <a:schemeClr val="tx1"/>
                </a:solidFill>
                <a:latin typeface="+mn-lt"/>
                <a:ea typeface="+mn-ea"/>
                <a:cs typeface="+mn-cs"/>
              </a:rPr>
              <a:t>(A) Structural formula of penicillin. (B) Representation of </a:t>
            </a:r>
            <a:r>
              <a:rPr lang="en-US" sz="1200" b="0" i="0" u="none" strike="noStrike" kern="1200" baseline="0" dirty="0" err="1" smtClean="0">
                <a:solidFill>
                  <a:schemeClr val="tx1"/>
                </a:solidFill>
                <a:latin typeface="+mn-lt"/>
                <a:ea typeface="+mn-ea"/>
                <a:cs typeface="+mn-cs"/>
              </a:rPr>
              <a:t>benzylpenicillin</a:t>
            </a:r>
            <a:r>
              <a:rPr lang="en-US" sz="1200" b="0" i="0" u="none" strike="noStrike" kern="1200" baseline="0" dirty="0" smtClean="0">
                <a:solidFill>
                  <a:schemeClr val="tx1"/>
                </a:solidFill>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84</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8.26 Schematic representation of the peptidoglycan in </a:t>
            </a:r>
            <a:r>
              <a:rPr lang="en-US" sz="1200" b="1" i="1" u="none" strike="noStrike" kern="1200" baseline="0" dirty="0" smtClean="0">
                <a:solidFill>
                  <a:schemeClr val="tx1"/>
                </a:solidFill>
                <a:latin typeface="+mn-lt"/>
                <a:ea typeface="+mn-ea"/>
                <a:cs typeface="+mn-cs"/>
              </a:rPr>
              <a:t>Staphylococcus </a:t>
            </a:r>
            <a:r>
              <a:rPr lang="en-US" sz="1200" b="1" i="1" u="none" strike="noStrike" kern="1200" baseline="0" dirty="0" err="1" smtClean="0">
                <a:solidFill>
                  <a:schemeClr val="tx1"/>
                </a:solidFill>
                <a:latin typeface="+mn-lt"/>
                <a:ea typeface="+mn-ea"/>
                <a:cs typeface="+mn-cs"/>
              </a:rPr>
              <a:t>aureus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sugars are shown in yellow, the </a:t>
            </a:r>
            <a:r>
              <a:rPr lang="en-US" sz="1200" b="0" i="0" u="none" strike="noStrike" kern="1200" baseline="0" dirty="0" err="1" smtClean="0">
                <a:solidFill>
                  <a:schemeClr val="tx1"/>
                </a:solidFill>
                <a:latin typeface="+mn-lt"/>
                <a:ea typeface="+mn-ea"/>
                <a:cs typeface="+mn-cs"/>
              </a:rPr>
              <a:t>tetrapeptides</a:t>
            </a:r>
            <a:r>
              <a:rPr lang="en-US" sz="1200" b="0" i="0" u="none" strike="noStrike" kern="1200" baseline="0" dirty="0" smtClean="0">
                <a:solidFill>
                  <a:schemeClr val="tx1"/>
                </a:solidFill>
                <a:latin typeface="+mn-lt"/>
                <a:ea typeface="+mn-ea"/>
                <a:cs typeface="+mn-cs"/>
              </a:rPr>
              <a:t> in red, and the </a:t>
            </a:r>
            <a:r>
              <a:rPr lang="en-US" sz="1200" b="0" i="0" u="none" strike="noStrike" kern="1200" baseline="0" dirty="0" err="1" smtClean="0">
                <a:solidFill>
                  <a:schemeClr val="tx1"/>
                </a:solidFill>
                <a:latin typeface="+mn-lt"/>
                <a:ea typeface="+mn-ea"/>
                <a:cs typeface="+mn-cs"/>
              </a:rPr>
              <a:t>pentaglycine</a:t>
            </a:r>
            <a:r>
              <a:rPr lang="en-US" sz="1200" b="0" i="0" u="none" strike="noStrike" kern="1200" baseline="0" dirty="0" smtClean="0">
                <a:solidFill>
                  <a:schemeClr val="tx1"/>
                </a:solidFill>
                <a:latin typeface="+mn-lt"/>
                <a:ea typeface="+mn-ea"/>
                <a:cs typeface="+mn-cs"/>
              </a:rPr>
              <a:t> bridges in blue. The cell wall is a single, enormous, bag-shaped macromolecule because of extensive cross-linking.</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85</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8.27 Formation of cross-links in </a:t>
            </a:r>
            <a:r>
              <a:rPr lang="en-US" sz="1200" b="1" i="1" u="none" strike="noStrike" kern="1200" baseline="0" dirty="0" smtClean="0">
                <a:solidFill>
                  <a:schemeClr val="tx1"/>
                </a:solidFill>
                <a:latin typeface="+mn-lt"/>
                <a:ea typeface="+mn-ea"/>
                <a:cs typeface="+mn-cs"/>
              </a:rPr>
              <a:t>S. </a:t>
            </a:r>
            <a:r>
              <a:rPr lang="en-US" sz="1200" b="1" i="1" u="none" strike="noStrike" kern="1200" baseline="0" dirty="0" err="1" smtClean="0">
                <a:solidFill>
                  <a:schemeClr val="tx1"/>
                </a:solidFill>
                <a:latin typeface="+mn-lt"/>
                <a:ea typeface="+mn-ea"/>
                <a:cs typeface="+mn-cs"/>
              </a:rPr>
              <a:t>aureus</a:t>
            </a:r>
            <a:r>
              <a:rPr lang="en-US" sz="1200" b="1" i="1"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peptidoglycan.</a:t>
            </a:r>
            <a:r>
              <a:rPr lang="en-US" sz="1200" b="0" i="0" u="none" strike="noStrike" kern="1200" baseline="0" dirty="0" smtClean="0">
                <a:solidFill>
                  <a:schemeClr val="tx1"/>
                </a:solidFill>
                <a:latin typeface="+mn-lt"/>
                <a:ea typeface="+mn-ea"/>
                <a:cs typeface="+mn-cs"/>
              </a:rPr>
              <a:t> The terminal amino group of the </a:t>
            </a:r>
            <a:r>
              <a:rPr lang="en-US" sz="1200" b="0" i="0" u="none" strike="noStrike" kern="1200" baseline="0" dirty="0" err="1" smtClean="0">
                <a:solidFill>
                  <a:schemeClr val="tx1"/>
                </a:solidFill>
                <a:latin typeface="+mn-lt"/>
                <a:ea typeface="+mn-ea"/>
                <a:cs typeface="+mn-cs"/>
              </a:rPr>
              <a:t>pentaglycine</a:t>
            </a:r>
            <a:r>
              <a:rPr lang="en-US" sz="1200" b="0" i="0" u="none" strike="noStrike" kern="1200" baseline="0" dirty="0" smtClean="0">
                <a:solidFill>
                  <a:schemeClr val="tx1"/>
                </a:solidFill>
                <a:latin typeface="+mn-lt"/>
                <a:ea typeface="+mn-ea"/>
                <a:cs typeface="+mn-cs"/>
              </a:rPr>
              <a:t> bridge in the cell wall attacks the peptide bond between two </a:t>
            </a:r>
            <a:r>
              <a:rPr lang="en-US" sz="1200" b="0" i="0" u="none" strike="noStrike" kern="1200" cap="small"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-alanine residues to form a cross-link.</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86</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8.28 </a:t>
            </a:r>
            <a:r>
              <a:rPr lang="en-US" sz="1200" b="1" i="0" u="none" strike="noStrike" kern="1200" baseline="0" dirty="0" err="1" smtClean="0">
                <a:solidFill>
                  <a:schemeClr val="tx1"/>
                </a:solidFill>
                <a:latin typeface="+mn-lt"/>
                <a:ea typeface="+mn-ea"/>
                <a:cs typeface="+mn-cs"/>
              </a:rPr>
              <a:t>Transpeptidation</a:t>
            </a:r>
            <a:r>
              <a:rPr lang="en-US" sz="1200" b="1" i="0" u="none" strike="noStrike" kern="1200" baseline="0" dirty="0" smtClean="0">
                <a:solidFill>
                  <a:schemeClr val="tx1"/>
                </a:solidFill>
                <a:latin typeface="+mn-lt"/>
                <a:ea typeface="+mn-ea"/>
                <a:cs typeface="+mn-cs"/>
              </a:rPr>
              <a:t> reaction. </a:t>
            </a:r>
            <a:r>
              <a:rPr lang="en-US" sz="1200" b="0" i="0" u="none" strike="noStrike" kern="1200" baseline="0" dirty="0" smtClean="0">
                <a:solidFill>
                  <a:schemeClr val="tx1"/>
                </a:solidFill>
                <a:latin typeface="+mn-lt"/>
                <a:ea typeface="+mn-ea"/>
                <a:cs typeface="+mn-cs"/>
              </a:rPr>
              <a:t>An acyl-enzyme intermediate is formed in the </a:t>
            </a:r>
            <a:r>
              <a:rPr lang="en-US" sz="1200" b="0" i="0" u="none" strike="noStrike" kern="1200" baseline="0" dirty="0" err="1" smtClean="0">
                <a:solidFill>
                  <a:schemeClr val="tx1"/>
                </a:solidFill>
                <a:latin typeface="+mn-lt"/>
                <a:ea typeface="+mn-ea"/>
                <a:cs typeface="+mn-cs"/>
              </a:rPr>
              <a:t>transpeptidation</a:t>
            </a:r>
            <a:r>
              <a:rPr lang="en-US" sz="1200" b="0" i="0" u="none" strike="noStrike" kern="1200" baseline="0" dirty="0" smtClean="0">
                <a:solidFill>
                  <a:schemeClr val="tx1"/>
                </a:solidFill>
                <a:latin typeface="+mn-lt"/>
                <a:ea typeface="+mn-ea"/>
                <a:cs typeface="+mn-cs"/>
              </a:rPr>
              <a:t> reaction leading to cross-link formation.</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87</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8.29 Conformations of penicillin and a normal substrate. </a:t>
            </a:r>
            <a:r>
              <a:rPr lang="en-US" sz="1200" b="0" i="0" u="none" strike="noStrike" kern="1200" baseline="0" dirty="0" smtClean="0">
                <a:solidFill>
                  <a:schemeClr val="tx1"/>
                </a:solidFill>
                <a:latin typeface="+mn-lt"/>
                <a:ea typeface="+mn-ea"/>
                <a:cs typeface="+mn-cs"/>
              </a:rPr>
              <a:t>The conformation of penicillin in the vicinity of its reactive peptide bond (A) resembles the postulated conformation of the transition state of R-</a:t>
            </a:r>
            <a:r>
              <a:rPr lang="en-US" sz="1200" kern="1200" cap="small" dirty="0" smtClean="0">
                <a:solidFill>
                  <a:schemeClr val="tx1"/>
                </a:solidFill>
                <a:effectLst/>
                <a:latin typeface="+mn-lt"/>
                <a:ea typeface="+mn-ea"/>
                <a:cs typeface="+mn-cs"/>
              </a:rPr>
              <a:t>d</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Ala</a:t>
            </a:r>
            <a:r>
              <a:rPr lang="en-US" sz="1200" b="0" i="0" u="none" strike="noStrike" kern="1200" baseline="0" dirty="0" smtClean="0">
                <a:solidFill>
                  <a:schemeClr val="tx1"/>
                </a:solidFill>
                <a:latin typeface="+mn-lt"/>
                <a:ea typeface="+mn-ea"/>
                <a:cs typeface="+mn-cs"/>
              </a:rPr>
              <a:t>-</a:t>
            </a:r>
            <a:r>
              <a:rPr lang="en-US" sz="1200" kern="1200" cap="small" dirty="0" smtClean="0">
                <a:solidFill>
                  <a:schemeClr val="tx1"/>
                </a:solidFill>
                <a:effectLst/>
                <a:latin typeface="+mn-lt"/>
                <a:ea typeface="+mn-ea"/>
                <a:cs typeface="+mn-cs"/>
              </a:rPr>
              <a:t>d</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Ala</a:t>
            </a:r>
            <a:r>
              <a:rPr lang="en-US" sz="1200" b="0" i="0" u="none" strike="noStrike" kern="1200" baseline="0" dirty="0" smtClean="0">
                <a:solidFill>
                  <a:schemeClr val="tx1"/>
                </a:solidFill>
                <a:latin typeface="+mn-lt"/>
                <a:ea typeface="+mn-ea"/>
                <a:cs typeface="+mn-cs"/>
              </a:rPr>
              <a:t> (B) in the </a:t>
            </a:r>
            <a:r>
              <a:rPr lang="en-US" sz="1200" b="0" i="0" u="none" strike="noStrike" kern="1200" baseline="0" dirty="0" err="1" smtClean="0">
                <a:solidFill>
                  <a:schemeClr val="tx1"/>
                </a:solidFill>
                <a:latin typeface="+mn-lt"/>
                <a:ea typeface="+mn-ea"/>
                <a:cs typeface="+mn-cs"/>
              </a:rPr>
              <a:t>transpeptidation</a:t>
            </a:r>
            <a:r>
              <a:rPr lang="en-US" sz="1200" b="0" i="0" u="none" strike="noStrike" kern="1200" baseline="0" dirty="0" smtClean="0">
                <a:solidFill>
                  <a:schemeClr val="tx1"/>
                </a:solidFill>
                <a:latin typeface="+mn-lt"/>
                <a:ea typeface="+mn-ea"/>
                <a:cs typeface="+mn-cs"/>
              </a:rPr>
              <a:t> reaction. [Information from </a:t>
            </a:r>
            <a:r>
              <a:rPr lang="nl-NL" sz="1200" b="0" i="0" u="none" strike="noStrike" kern="1200" baseline="0" dirty="0" smtClean="0">
                <a:solidFill>
                  <a:schemeClr val="tx1"/>
                </a:solidFill>
                <a:latin typeface="+mn-lt"/>
                <a:ea typeface="+mn-ea"/>
                <a:cs typeface="+mn-cs"/>
              </a:rPr>
              <a:t>B. Lee, </a:t>
            </a:r>
            <a:r>
              <a:rPr lang="nl-NL" sz="1200" b="0" i="1" u="none" strike="noStrike" kern="1200" baseline="0" dirty="0" smtClean="0">
                <a:solidFill>
                  <a:schemeClr val="tx1"/>
                </a:solidFill>
                <a:latin typeface="+mn-lt"/>
                <a:ea typeface="+mn-ea"/>
                <a:cs typeface="+mn-cs"/>
              </a:rPr>
              <a:t>J. Mol. Biol</a:t>
            </a:r>
            <a:r>
              <a:rPr lang="nl-NL" sz="1200" b="0" i="0" u="none" strike="noStrike" kern="1200" baseline="0" dirty="0" smtClean="0">
                <a:solidFill>
                  <a:schemeClr val="tx1"/>
                </a:solidFill>
                <a:latin typeface="+mn-lt"/>
                <a:ea typeface="+mn-ea"/>
                <a:cs typeface="+mn-cs"/>
              </a:rPr>
              <a:t>. 61:463–469, 1971.]</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88</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8.30 Formation of a </a:t>
            </a:r>
            <a:r>
              <a:rPr lang="en-US" sz="1200" b="1" i="0" u="none" strike="noStrike" kern="1200" baseline="0" dirty="0" err="1" smtClean="0">
                <a:solidFill>
                  <a:schemeClr val="tx1"/>
                </a:solidFill>
                <a:latin typeface="+mn-lt"/>
                <a:ea typeface="+mn-ea"/>
                <a:cs typeface="+mn-cs"/>
              </a:rPr>
              <a:t>penicilloyl</a:t>
            </a:r>
            <a:r>
              <a:rPr lang="en-US" sz="1200" b="1" i="0" u="none" strike="noStrike" kern="1200" baseline="0" dirty="0" smtClean="0">
                <a:solidFill>
                  <a:schemeClr val="tx1"/>
                </a:solidFill>
                <a:latin typeface="+mn-lt"/>
                <a:ea typeface="+mn-ea"/>
                <a:cs typeface="+mn-cs"/>
              </a:rPr>
              <a:t>-enzyme derivative.</a:t>
            </a:r>
            <a:r>
              <a:rPr lang="en-US" sz="1200" b="0" i="0" u="none" strike="noStrike" kern="1200" baseline="0" dirty="0" smtClean="0">
                <a:solidFill>
                  <a:schemeClr val="tx1"/>
                </a:solidFill>
                <a:latin typeface="+mn-lt"/>
                <a:ea typeface="+mn-ea"/>
                <a:cs typeface="+mn-cs"/>
              </a:rPr>
              <a:t> Penicillin reacts irreversibly with the </a:t>
            </a:r>
            <a:r>
              <a:rPr lang="en-US" sz="1200" b="0" i="0" u="none" strike="noStrike" kern="1200" baseline="0" dirty="0" err="1" smtClean="0">
                <a:solidFill>
                  <a:schemeClr val="tx1"/>
                </a:solidFill>
                <a:latin typeface="+mn-lt"/>
                <a:ea typeface="+mn-ea"/>
                <a:cs typeface="+mn-cs"/>
              </a:rPr>
              <a:t>transpeptidase</a:t>
            </a:r>
            <a:r>
              <a:rPr lang="en-US" sz="1200" b="0" i="0" u="none" strike="noStrike" kern="1200" baseline="0" dirty="0" smtClean="0">
                <a:solidFill>
                  <a:schemeClr val="tx1"/>
                </a:solidFill>
                <a:latin typeface="+mn-lt"/>
                <a:ea typeface="+mn-ea"/>
                <a:cs typeface="+mn-cs"/>
              </a:rPr>
              <a:t> to inactivate the enzyme.</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90</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8.31 Inhibition by transition-state analogs. </a:t>
            </a:r>
            <a:r>
              <a:rPr lang="en-US" sz="1200" b="0" i="0" u="none" strike="noStrike" kern="1200" baseline="0" dirty="0" smtClean="0">
                <a:solidFill>
                  <a:schemeClr val="tx1"/>
                </a:solidFill>
                <a:latin typeface="+mn-lt"/>
                <a:ea typeface="+mn-ea"/>
                <a:cs typeface="+mn-cs"/>
              </a:rPr>
              <a:t>(A) The isomerization of </a:t>
            </a:r>
            <a:r>
              <a:rPr lang="en-US" sz="1200" kern="1200" cap="small" dirty="0" smtClean="0">
                <a:solidFill>
                  <a:schemeClr val="tx1"/>
                </a:solidFill>
                <a:effectLst/>
                <a:latin typeface="+mn-lt"/>
                <a:ea typeface="+mn-ea"/>
                <a:cs typeface="+mn-cs"/>
              </a:rPr>
              <a:t>l</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proline</a:t>
            </a:r>
            <a:r>
              <a:rPr lang="en-US" sz="1200" b="0" i="0" u="none" strike="noStrike" kern="1200" baseline="0" dirty="0" smtClean="0">
                <a:solidFill>
                  <a:schemeClr val="tx1"/>
                </a:solidFill>
                <a:latin typeface="+mn-lt"/>
                <a:ea typeface="+mn-ea"/>
                <a:cs typeface="+mn-cs"/>
              </a:rPr>
              <a:t> to </a:t>
            </a:r>
            <a:r>
              <a:rPr lang="en-US" sz="1200" kern="1200" cap="small" dirty="0" smtClean="0">
                <a:solidFill>
                  <a:schemeClr val="tx1"/>
                </a:solidFill>
                <a:effectLst/>
                <a:latin typeface="+mn-lt"/>
                <a:ea typeface="+mn-ea"/>
                <a:cs typeface="+mn-cs"/>
              </a:rPr>
              <a:t>d</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proline</a:t>
            </a:r>
            <a:r>
              <a:rPr lang="en-US" sz="1200" b="0" i="0" u="none" strike="noStrike" kern="1200" baseline="0" dirty="0" smtClean="0">
                <a:solidFill>
                  <a:schemeClr val="tx1"/>
                </a:solidFill>
                <a:latin typeface="+mn-lt"/>
                <a:ea typeface="+mn-ea"/>
                <a:cs typeface="+mn-cs"/>
              </a:rPr>
              <a:t> by </a:t>
            </a:r>
            <a:r>
              <a:rPr lang="en-US" sz="1200" b="0" i="0" u="none" strike="noStrike" kern="1200" baseline="0" dirty="0" err="1" smtClean="0">
                <a:solidFill>
                  <a:schemeClr val="tx1"/>
                </a:solidFill>
                <a:latin typeface="+mn-lt"/>
                <a:ea typeface="+mn-ea"/>
                <a:cs typeface="+mn-cs"/>
              </a:rPr>
              <a:t>proline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racemase</a:t>
            </a:r>
            <a:r>
              <a:rPr lang="en-US" sz="1200" b="0" i="0" u="none" strike="noStrike" kern="1200" baseline="0" dirty="0" smtClean="0">
                <a:solidFill>
                  <a:schemeClr val="tx1"/>
                </a:solidFill>
                <a:latin typeface="+mn-lt"/>
                <a:ea typeface="+mn-ea"/>
                <a:cs typeface="+mn-cs"/>
              </a:rPr>
              <a:t> proceeds through a planar transition state in which the α-carbon atom is </a:t>
            </a:r>
            <a:r>
              <a:rPr lang="en-US" sz="1200" b="0" i="0" u="none" strike="noStrike" kern="1200" baseline="0" dirty="0" err="1" smtClean="0">
                <a:solidFill>
                  <a:schemeClr val="tx1"/>
                </a:solidFill>
                <a:latin typeface="+mn-lt"/>
                <a:ea typeface="+mn-ea"/>
                <a:cs typeface="+mn-cs"/>
              </a:rPr>
              <a:t>trigonal</a:t>
            </a:r>
            <a:r>
              <a:rPr lang="en-US" sz="1200" b="0" i="0" u="none" strike="noStrike" kern="1200" baseline="0" dirty="0" smtClean="0">
                <a:solidFill>
                  <a:schemeClr val="tx1"/>
                </a:solidFill>
                <a:latin typeface="+mn-lt"/>
                <a:ea typeface="+mn-ea"/>
                <a:cs typeface="+mn-cs"/>
              </a:rPr>
              <a:t> rather than tetrahedral. (B) </a:t>
            </a:r>
            <a:r>
              <a:rPr lang="en-US" sz="1200" b="0" i="0" u="none" strike="noStrike" kern="1200" baseline="0" dirty="0" err="1" smtClean="0">
                <a:solidFill>
                  <a:schemeClr val="tx1"/>
                </a:solidFill>
                <a:latin typeface="+mn-lt"/>
                <a:ea typeface="+mn-ea"/>
                <a:cs typeface="+mn-cs"/>
              </a:rPr>
              <a:t>Pyrrole</a:t>
            </a:r>
            <a:r>
              <a:rPr lang="en-US" sz="1200" b="0" i="0" u="none" strike="noStrike" kern="1200" baseline="0" dirty="0" smtClean="0">
                <a:solidFill>
                  <a:schemeClr val="tx1"/>
                </a:solidFill>
                <a:latin typeface="+mn-lt"/>
                <a:ea typeface="+mn-ea"/>
                <a:cs typeface="+mn-cs"/>
              </a:rPr>
              <a:t> 2-carboxylic acid, a transition state analog because of its </a:t>
            </a:r>
            <a:r>
              <a:rPr lang="en-US" sz="1200" b="0" i="0" u="none" strike="noStrike" kern="1200" baseline="0" dirty="0" err="1" smtClean="0">
                <a:solidFill>
                  <a:schemeClr val="tx1"/>
                </a:solidFill>
                <a:latin typeface="+mn-lt"/>
                <a:ea typeface="+mn-ea"/>
                <a:cs typeface="+mn-cs"/>
              </a:rPr>
              <a:t>trigonal</a:t>
            </a:r>
            <a:r>
              <a:rPr lang="en-US" sz="1200" b="0" i="0" u="none" strike="noStrike" kern="1200" baseline="0" dirty="0" smtClean="0">
                <a:solidFill>
                  <a:schemeClr val="tx1"/>
                </a:solidFill>
                <a:latin typeface="+mn-lt"/>
                <a:ea typeface="+mn-ea"/>
                <a:cs typeface="+mn-cs"/>
              </a:rPr>
              <a:t> geometry, is a potent inhibitor of </a:t>
            </a:r>
            <a:r>
              <a:rPr lang="en-US" sz="1200" b="0" i="0" u="none" strike="noStrike" kern="1200" baseline="0" dirty="0" err="1" smtClean="0">
                <a:solidFill>
                  <a:schemeClr val="tx1"/>
                </a:solidFill>
                <a:latin typeface="+mn-lt"/>
                <a:ea typeface="+mn-ea"/>
                <a:cs typeface="+mn-cs"/>
              </a:rPr>
              <a:t>proline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racemase</a:t>
            </a:r>
            <a:r>
              <a:rPr lang="en-US" sz="1200" b="0" i="0" u="none" strike="noStrike" kern="1200" baseline="0" dirty="0" smtClean="0">
                <a:solidFill>
                  <a:schemeClr val="tx1"/>
                </a:solidFill>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91</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41758523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8.32 Single molecule studies can reveal molecular heterogeneity. </a:t>
            </a:r>
            <a:r>
              <a:rPr lang="en-US" sz="1200" b="0" i="0" u="none" strike="noStrike" kern="1200" baseline="0" dirty="0" smtClean="0">
                <a:solidFill>
                  <a:schemeClr val="tx1"/>
                </a:solidFill>
                <a:latin typeface="+mn-lt"/>
                <a:ea typeface="+mn-ea"/>
                <a:cs typeface="+mn-cs"/>
              </a:rPr>
              <a:t>(A) Complex biomolecules, such as enzymes, display molecular heterogeneity. (B) When measuring an enzyme property using ensemble methods, an average value of all of the enzymes present is the result. (C) Single enzyme studies reveal molecular heterogeneity, with the various forms showing different properties.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94</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98</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8.2 Enzymes accelerate the reaction rate. </a:t>
            </a:r>
            <a:r>
              <a:rPr lang="en-US" sz="1200" b="0" i="0" u="none" strike="noStrike" kern="1200" baseline="0" dirty="0" smtClean="0">
                <a:solidFill>
                  <a:schemeClr val="tx1"/>
                </a:solidFill>
                <a:latin typeface="+mn-lt"/>
                <a:ea typeface="+mn-ea"/>
                <a:cs typeface="+mn-cs"/>
              </a:rPr>
              <a:t>The same equilibrium point is reached but much more quickly in the presence of an enzyme.</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391604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8.3 Enzymes decrease the activation energy. </a:t>
            </a:r>
            <a:r>
              <a:rPr lang="en-US" sz="1200" b="0" i="0" u="none" strike="noStrike" kern="1200" baseline="0" dirty="0" smtClean="0">
                <a:solidFill>
                  <a:schemeClr val="tx1"/>
                </a:solidFill>
                <a:latin typeface="+mn-lt"/>
                <a:ea typeface="+mn-ea"/>
                <a:cs typeface="+mn-cs"/>
              </a:rPr>
              <a:t>Enzymes accelerate reactions by decreasing ΔG</a:t>
            </a:r>
            <a:r>
              <a:rPr lang="en-US" sz="1200" b="0" i="0" u="none" strike="noStrike" kern="1200" baseline="3000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the free energy of activation.</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8.4 Reaction velocity versus substrate concentration in an enzyme-catalyzed reaction.</a:t>
            </a:r>
            <a:r>
              <a:rPr lang="en-US" sz="1200" b="0" i="0" u="none" strike="noStrike" kern="1200" baseline="0" dirty="0" smtClean="0">
                <a:solidFill>
                  <a:schemeClr val="tx1"/>
                </a:solidFill>
                <a:latin typeface="+mn-lt"/>
                <a:ea typeface="+mn-ea"/>
                <a:cs typeface="+mn-cs"/>
              </a:rPr>
              <a:t> An enzyme-catalyzed reaction approaches a maximal velocity.</a:t>
            </a:r>
            <a:endParaRPr lang="en-US" dirty="0" smtClean="0">
              <a:latin typeface="+mn-lt"/>
              <a:ea typeface="+mn-ea"/>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8.5 Structure of an enzyme–substrate complex.</a:t>
            </a:r>
            <a:r>
              <a:rPr lang="en-US" sz="1200" b="0" i="0" u="none" strike="noStrike" kern="1200" baseline="0" dirty="0" smtClean="0">
                <a:solidFill>
                  <a:schemeClr val="tx1"/>
                </a:solidFill>
                <a:latin typeface="+mn-lt"/>
                <a:ea typeface="+mn-ea"/>
                <a:cs typeface="+mn-cs"/>
              </a:rPr>
              <a:t> (Left) The enzyme cytochrome P450 is illustrated bound to its substrate camphor. (Right)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in the active site, the substrate is surrounded by residues from the enzyme. Note also the presence of a </a:t>
            </a:r>
            <a:r>
              <a:rPr lang="en-US" sz="1200" b="0" i="0" u="none" strike="noStrike" kern="1200" baseline="0" dirty="0" err="1" smtClean="0">
                <a:solidFill>
                  <a:schemeClr val="tx1"/>
                </a:solidFill>
                <a:latin typeface="+mn-lt"/>
                <a:ea typeface="+mn-ea"/>
                <a:cs typeface="+mn-cs"/>
              </a:rPr>
              <a:t>heme</a:t>
            </a:r>
            <a:r>
              <a:rPr lang="en-US" sz="1200" b="0" i="0" u="none" strike="noStrike" kern="1200" baseline="0" dirty="0" smtClean="0">
                <a:solidFill>
                  <a:schemeClr val="tx1"/>
                </a:solidFill>
                <a:latin typeface="+mn-lt"/>
                <a:ea typeface="+mn-ea"/>
                <a:cs typeface="+mn-cs"/>
              </a:rPr>
              <a:t> cofactor. [Drawn from 2CPP.pdb.]</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29</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8.6 Active sites may include distant residues. </a:t>
            </a:r>
            <a:r>
              <a:rPr lang="en-US" sz="1200" b="0" i="0" u="none" strike="noStrike" kern="1200" baseline="0" dirty="0" smtClean="0">
                <a:solidFill>
                  <a:schemeClr val="tx1"/>
                </a:solidFill>
                <a:latin typeface="+mn-lt"/>
                <a:ea typeface="+mn-ea"/>
                <a:cs typeface="+mn-cs"/>
              </a:rPr>
              <a:t>(A) Ribbon diagram of the enzyme lysozyme with several components of the active site shown in color. (B) A schematic representation of the primary structure of lysozyme shows that the active site is composed of residues that come from different parts of the polypeptide chain. [Drawn from 6LYZ.pdb.]</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174338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685800" y="3886200"/>
            <a:ext cx="3321050" cy="1560513"/>
          </a:xfrm>
        </p:spPr>
        <p:txBody>
          <a:bodyPr/>
          <a:lstStyle/>
          <a:p>
            <a:endParaRPr lang="en-US"/>
          </a:p>
        </p:txBody>
      </p:sp>
      <p:sp>
        <p:nvSpPr>
          <p:cNvPr id="10" name="Picture Placeholder 9"/>
          <p:cNvSpPr>
            <a:spLocks noGrp="1"/>
          </p:cNvSpPr>
          <p:nvPr>
            <p:ph type="pic" sz="quarter" idx="14"/>
          </p:nvPr>
        </p:nvSpPr>
        <p:spPr>
          <a:xfrm>
            <a:off x="4881564" y="4033838"/>
            <a:ext cx="3361484" cy="1304925"/>
          </a:xfrm>
        </p:spPr>
        <p:txBody>
          <a:bodyPr/>
          <a:lstStyle/>
          <a:p>
            <a:endParaRPr lang="en-US"/>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08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803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724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070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71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636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93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600">
                <a:latin typeface="Arial" pitchFamily="34" charset="0"/>
                <a:cs typeface="Arial" pitchFamily="34" charset="0"/>
              </a:defRPr>
            </a:lvl1pPr>
            <a:lvl2pPr marL="914400" indent="-457200">
              <a:buFont typeface="Calibri" pitchFamily="34" charset="0"/>
              <a:buChar char="–"/>
              <a:defRPr sz="2400">
                <a:latin typeface="Arial" pitchFamily="34" charset="0"/>
                <a:cs typeface="Arial" pitchFamily="34" charset="0"/>
              </a:defRPr>
            </a:lvl2pPr>
            <a:lvl3pPr>
              <a:defRPr sz="2600">
                <a:latin typeface="Arial" pitchFamily="34" charset="0"/>
                <a:cs typeface="Arial" pitchFamily="34" charset="0"/>
              </a:defRPr>
            </a:lvl3pPr>
            <a:lvl4pPr>
              <a:defRPr sz="2600">
                <a:latin typeface="Arial" pitchFamily="34" charset="0"/>
                <a:cs typeface="Arial" pitchFamily="34" charset="0"/>
              </a:defRPr>
            </a:lvl4pPr>
            <a:lvl5pPr>
              <a:defRPr sz="2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50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157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147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21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1200150"/>
          </a:xfrm>
        </p:spPr>
        <p:txBody>
          <a:bodyPr/>
          <a:lstStyle>
            <a:lvl1pPr>
              <a:defRPr sz="2600">
                <a:latin typeface="Arial" pitchFamily="34" charset="0"/>
                <a:cs typeface="Arial" pitchFamily="34" charset="0"/>
              </a:defRPr>
            </a:lvl1pPr>
            <a:lvl2pPr marL="914400" indent="-457200">
              <a:buFont typeface="Calibri" pitchFamily="34" charset="0"/>
              <a:buChar char="–"/>
              <a:defRPr sz="2400">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933450" y="3295650"/>
            <a:ext cx="2514600" cy="1409700"/>
          </a:xfrm>
        </p:spPr>
        <p:txBody>
          <a:bodyPr/>
          <a:lstStyle/>
          <a:p>
            <a:endParaRPr lang="en-US"/>
          </a:p>
        </p:txBody>
      </p:sp>
      <p:sp>
        <p:nvSpPr>
          <p:cNvPr id="10" name="Table Placeholder 9"/>
          <p:cNvSpPr>
            <a:spLocks noGrp="1"/>
          </p:cNvSpPr>
          <p:nvPr>
            <p:ph type="tbl" sz="quarter" idx="14"/>
          </p:nvPr>
        </p:nvSpPr>
        <p:spPr>
          <a:xfrm>
            <a:off x="5143500" y="3467100"/>
            <a:ext cx="1924050" cy="1238250"/>
          </a:xfrm>
        </p:spPr>
        <p:txBody>
          <a:bodyPr/>
          <a:lstStyle/>
          <a:p>
            <a:endParaRPr lang="en-US"/>
          </a:p>
        </p:txBody>
      </p:sp>
      <p:sp>
        <p:nvSpPr>
          <p:cNvPr id="12" name="Content Placeholder 11"/>
          <p:cNvSpPr>
            <a:spLocks noGrp="1"/>
          </p:cNvSpPr>
          <p:nvPr>
            <p:ph sz="quarter" idx="15"/>
          </p:nvPr>
        </p:nvSpPr>
        <p:spPr>
          <a:xfrm>
            <a:off x="457200" y="3914219"/>
            <a:ext cx="8229600" cy="106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Picture Placeholder 17"/>
          <p:cNvSpPr>
            <a:spLocks noGrp="1"/>
          </p:cNvSpPr>
          <p:nvPr>
            <p:ph type="pic" sz="quarter" idx="16"/>
          </p:nvPr>
        </p:nvSpPr>
        <p:spPr>
          <a:xfrm>
            <a:off x="3657600" y="3295650"/>
            <a:ext cx="952500" cy="1600200"/>
          </a:xfrm>
        </p:spPr>
        <p:txBody>
          <a:bodyPr/>
          <a:lstStyle/>
          <a:p>
            <a:endParaRPr lang="en-US"/>
          </a:p>
        </p:txBody>
      </p:sp>
      <p:sp>
        <p:nvSpPr>
          <p:cNvPr id="9" name="Content Placeholder 8"/>
          <p:cNvSpPr>
            <a:spLocks noGrp="1"/>
          </p:cNvSpPr>
          <p:nvPr>
            <p:ph sz="quarter" idx="17"/>
          </p:nvPr>
        </p:nvSpPr>
        <p:spPr>
          <a:xfrm>
            <a:off x="457200" y="5061701"/>
            <a:ext cx="8229600" cy="3937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8"/>
          </p:nvPr>
        </p:nvSpPr>
        <p:spPr>
          <a:xfrm>
            <a:off x="457200" y="5526932"/>
            <a:ext cx="8229600" cy="3722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14"/>
          <p:cNvSpPr>
            <a:spLocks noGrp="1"/>
          </p:cNvSpPr>
          <p:nvPr>
            <p:ph type="pic" sz="quarter" idx="19"/>
          </p:nvPr>
        </p:nvSpPr>
        <p:spPr>
          <a:xfrm>
            <a:off x="7423150" y="3467100"/>
            <a:ext cx="698500" cy="660400"/>
          </a:xfrm>
        </p:spPr>
        <p:txBody>
          <a:bodyPr/>
          <a:lstStyle/>
          <a:p>
            <a:endParaRPr lang="en-US"/>
          </a:p>
        </p:txBody>
      </p:sp>
      <p:sp>
        <p:nvSpPr>
          <p:cNvPr id="17" name="Picture Placeholder 16"/>
          <p:cNvSpPr>
            <a:spLocks noGrp="1"/>
          </p:cNvSpPr>
          <p:nvPr>
            <p:ph type="pic" sz="quarter" idx="20"/>
          </p:nvPr>
        </p:nvSpPr>
        <p:spPr>
          <a:xfrm>
            <a:off x="8512175" y="3467100"/>
            <a:ext cx="538163" cy="660400"/>
          </a:xfrm>
        </p:spPr>
        <p:txBody>
          <a:bodyPr/>
          <a:lstStyle/>
          <a:p>
            <a:endParaRPr lang="en-US"/>
          </a:p>
        </p:txBody>
      </p:sp>
      <p:sp>
        <p:nvSpPr>
          <p:cNvPr id="20" name="Content Placeholder 19"/>
          <p:cNvSpPr>
            <a:spLocks noGrp="1"/>
          </p:cNvSpPr>
          <p:nvPr>
            <p:ph sz="quarter" idx="21"/>
          </p:nvPr>
        </p:nvSpPr>
        <p:spPr>
          <a:xfrm>
            <a:off x="457200" y="5899150"/>
            <a:ext cx="8229600" cy="33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865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4/29/2019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4/29/2019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6074436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a:t>
            </a:r>
            <a:r>
              <a:rPr lang="en-US" altLang="en-US" sz="3600" b="1" dirty="0" smtClean="0">
                <a:solidFill>
                  <a:srgbClr val="843C0C"/>
                </a:solidFill>
              </a:rPr>
              <a:t>8</a:t>
            </a:r>
            <a:endParaRPr lang="en-US" altLang="en-US" sz="3600" b="1" dirty="0" smtClean="0">
              <a:solidFill>
                <a:srgbClr val="843C0C"/>
              </a:solidFill>
            </a:endParaRPr>
          </a:p>
          <a:p>
            <a:pPr defTabSz="914400">
              <a:buFontTx/>
              <a:buNone/>
            </a:pPr>
            <a:r>
              <a:rPr lang="en-US" altLang="en-US" sz="2800" b="1" dirty="0" smtClean="0">
                <a:solidFill>
                  <a:srgbClr val="843C0C"/>
                </a:solidFill>
              </a:rPr>
              <a:t>Enzymes: Basic Concepts and Kinetics</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416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pecificity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1/2</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spcBef>
                <a:spcPts val="624"/>
              </a:spcBef>
              <a:spcAft>
                <a:spcPts val="1200"/>
              </a:spcAft>
            </a:pPr>
            <a:r>
              <a:rPr lang="en-US" dirty="0"/>
              <a:t>Enzymes can display a high degree of specificity, due to the precise interaction of the enzyme and the substrate</a:t>
            </a:r>
            <a:r>
              <a:rPr lang="en-US" dirty="0" smtClean="0"/>
              <a:t>.</a:t>
            </a:r>
            <a:endParaRPr lang="en-US" dirty="0"/>
          </a:p>
          <a:p>
            <a:pPr>
              <a:spcBef>
                <a:spcPts val="624"/>
              </a:spcBef>
              <a:spcAft>
                <a:spcPts val="1200"/>
              </a:spcAft>
            </a:pPr>
            <a:r>
              <a:rPr lang="en-US" dirty="0"/>
              <a:t>The </a:t>
            </a:r>
            <a:r>
              <a:rPr lang="en-US" dirty="0" err="1"/>
              <a:t>proteolytic</a:t>
            </a:r>
            <a:r>
              <a:rPr lang="en-US" dirty="0"/>
              <a:t> enzymes trypsin and papain have different degrees of specificity.</a:t>
            </a:r>
          </a:p>
        </p:txBody>
      </p:sp>
    </p:spTree>
    <p:extLst>
      <p:ext uri="{BB962C8B-B14F-4D97-AF65-F5344CB8AC3E}">
        <p14:creationId xmlns:p14="http://schemas.microsoft.com/office/powerpoint/2010/main" val="334000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pecificity (</a:t>
            </a:r>
            <a:r>
              <a:rPr lang="en-US" dirty="0" smtClean="0">
                <a:solidFill>
                  <a:srgbClr val="843C0C"/>
                </a:solidFill>
                <a:latin typeface="Arial" pitchFamily="34" charset="0"/>
                <a:cs typeface="Arial" pitchFamily="34" charset="0"/>
              </a:rPr>
              <a:t>2/</a:t>
            </a:r>
            <a:r>
              <a:rPr lang="en-US" dirty="0" smtClean="0">
                <a:solidFill>
                  <a:srgbClr val="843C0C"/>
                </a:solidFill>
                <a:latin typeface="Arial" pitchFamily="34" charset="0"/>
                <a:cs typeface="Arial" pitchFamily="34" charset="0"/>
              </a:rPr>
              <a:t>2</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pic>
        <p:nvPicPr>
          <p:cNvPr id="8" name="Picture 2" descr="A two-part illustration shows differences in cleavage by trypsin and thrombin. In the first part of the illustration, the carboxyl side of a lysine or arginine residue is linked to another residue via a peptide bond that is highlighted and labeled as the hydrolysis site, indicating where trypsin would cleave the molecule. In the second part of the illustration, the carboxyl side of an arginine residue is bonded to a glycine residue via a peptide bond that is highlighted and labeled as the hydrolysis site, indicating where thrombin would cleave the molecu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579184"/>
            <a:ext cx="5963133" cy="503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11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Many </a:t>
            </a:r>
            <a:r>
              <a:rPr lang="en-US" dirty="0" smtClean="0">
                <a:solidFill>
                  <a:srgbClr val="843C0C"/>
                </a:solidFill>
                <a:latin typeface="Arial" pitchFamily="34" charset="0"/>
                <a:cs typeface="Arial" pitchFamily="34" charset="0"/>
              </a:rPr>
              <a:t>Enzymes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equire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ofactors </a:t>
            </a:r>
            <a:r>
              <a:rPr lang="en-US" dirty="0">
                <a:solidFill>
                  <a:srgbClr val="843C0C"/>
                </a:solidFill>
                <a:latin typeface="Arial" pitchFamily="34" charset="0"/>
                <a:cs typeface="Arial" pitchFamily="34" charset="0"/>
              </a:rPr>
              <a:t>for </a:t>
            </a:r>
            <a:r>
              <a:rPr lang="en-US" dirty="0" smtClean="0">
                <a:solidFill>
                  <a:srgbClr val="843C0C"/>
                </a:solidFill>
                <a:latin typeface="Arial" pitchFamily="34" charset="0"/>
                <a:cs typeface="Arial" pitchFamily="34" charset="0"/>
              </a:rPr>
              <a:t>Activity</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spcBef>
                <a:spcPts val="624"/>
              </a:spcBef>
              <a:spcAft>
                <a:spcPts val="1200"/>
              </a:spcAft>
            </a:pPr>
            <a:r>
              <a:rPr lang="en-US" sz="2400" dirty="0"/>
              <a:t>Cofactors are small molecules that some enzymes require for activity. The two main classes of cofactors are coenzymes (organic molecules derived from vitamins) and metals</a:t>
            </a:r>
            <a:r>
              <a:rPr lang="en-US" sz="2400" dirty="0" smtClean="0"/>
              <a:t>.</a:t>
            </a:r>
            <a:endParaRPr lang="en-US" sz="2400" dirty="0"/>
          </a:p>
          <a:p>
            <a:pPr>
              <a:spcBef>
                <a:spcPts val="624"/>
              </a:spcBef>
              <a:spcAft>
                <a:spcPts val="1200"/>
              </a:spcAft>
            </a:pPr>
            <a:r>
              <a:rPr lang="en-US" sz="2400" dirty="0"/>
              <a:t>Tightly bound coenzymes are called prosthetic groups</a:t>
            </a:r>
            <a:r>
              <a:rPr lang="en-US" sz="2400" dirty="0" smtClean="0"/>
              <a:t>.</a:t>
            </a:r>
            <a:endParaRPr lang="en-US" sz="2400" dirty="0"/>
          </a:p>
          <a:p>
            <a:pPr>
              <a:spcBef>
                <a:spcPts val="624"/>
              </a:spcBef>
              <a:spcAft>
                <a:spcPts val="1200"/>
              </a:spcAft>
            </a:pPr>
            <a:r>
              <a:rPr lang="en-US" sz="2400" dirty="0"/>
              <a:t>An enzyme with its cofactor is called a </a:t>
            </a:r>
            <a:r>
              <a:rPr lang="en-US" sz="2400" dirty="0" err="1"/>
              <a:t>holoenzyme</a:t>
            </a:r>
            <a:r>
              <a:rPr lang="en-US" sz="2400" dirty="0"/>
              <a:t>. Without the cofactor, the enzyme is called an </a:t>
            </a:r>
            <a:r>
              <a:rPr lang="en-US" sz="2400" dirty="0" err="1"/>
              <a:t>apoenzyme</a:t>
            </a:r>
            <a:r>
              <a:rPr lang="en-US" sz="2400" dirty="0"/>
              <a:t>.</a:t>
            </a:r>
          </a:p>
        </p:txBody>
      </p:sp>
    </p:spTree>
    <p:extLst>
      <p:ext uri="{BB962C8B-B14F-4D97-AF65-F5344CB8AC3E}">
        <p14:creationId xmlns:p14="http://schemas.microsoft.com/office/powerpoint/2010/main" val="364101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Enzyme </a:t>
            </a:r>
            <a:r>
              <a:rPr lang="en-US" dirty="0" smtClean="0">
                <a:solidFill>
                  <a:srgbClr val="843C0C"/>
                </a:solidFill>
                <a:latin typeface="Arial" pitchFamily="34" charset="0"/>
                <a:cs typeface="Arial" pitchFamily="34" charset="0"/>
              </a:rPr>
              <a:t>Cofactors</a:t>
            </a:r>
            <a:endParaRPr lang="en-US" dirty="0">
              <a:solidFill>
                <a:srgbClr val="843C0C"/>
              </a:solidFill>
              <a:latin typeface="Arial" pitchFamily="34" charset="0"/>
              <a:cs typeface="Arial" pitchFamily="34" charset="0"/>
            </a:endParaRPr>
          </a:p>
        </p:txBody>
      </p:sp>
      <p:pic>
        <p:nvPicPr>
          <p:cNvPr id="7" name="Picture 2" descr="A table shows the cofactors, coenzyme and metal of an enzyme. The table is horizontally divided into two halves and each half has two columns: Cofactor and Enzyme. The first half has eight rows under the header, cofactor and sub-header coenzyme. The second half has nine rows under the header, cofactor and sub-header metal. &#10;The data in the first half are as follows:&#10;Row 1: Cofactor-Coenzyme: Thiamine pyrophosphate; Enzyme: Pyruvate dehydrogenase.&#10;Row 2: Cofactor-Coenzyme: Flavin adenine nucleotide; Enzyme: Monoamine oxidase.&#10;Row 3: Cofactor-Coenzyme: Nicotinamide adenine dinucleotide; Enzyme: Lactate dehydrogenase.&#10;Row 4: Cofactor-Coenzyme: Pyridoxal phosphate; Enzyme: Glycogen phosphorylase.&#10;Row 5: Cofactor-Coenzyme: Coenzyme A (Co A); Enzyme: Acetyl Co A carboxylase.&#10;Row 6: Cofactor-Coenzyme: Biotin; Enzyme: Pyruvate Carboxylase.&#10;Row 7: Cofactor- Coenzyme: 5 prime- Deoxyadenosyl cobalamin; Enzyme: Methylmalonyl mutase.&#10;Row 8: Cofactor-Coenzyme: Tetrahydrofolate; Enzyme: thymidylate synthase.&#10;The data in the second half are as follows:&#10;Row 1: Cofactor-Metal: Z n superscript 2 plus; Enzyme: Carbonic anhydrase.&#10;Row 2: Cofactor-Metal: Z n superscript 2 plus; Enzyme: Carboxypeptidase.&#10;Row 3: Cofactor-Metal: M g superscript 2 plus; Enzyme: Eco R V.&#10;Row 4: Cofactor-Metal M g superscript 2 plus; Enzyme: Hexokinase.&#10;Row 5: Cofactor-Metal: N i superscript 2 plus; Enzyme: Urease.&#10;Row 6: Cofactor-Metal: M o; Enzyme: Nitrogenase. &#10;Row 7: Cofactor-Metal: S e; Enzyme: Glutathione peroxidase.&#10;Row 8: Cofactor-Metal: M n; Enzyme: Superoxide dismutase.&#10;Row 8: Cofactor-Metal: K plus; Enzyme: Acetyl Co A thiola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691373" y="1476733"/>
            <a:ext cx="3761254" cy="523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4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Enzymes can </a:t>
            </a:r>
            <a:r>
              <a:rPr lang="en-US" dirty="0" smtClean="0">
                <a:solidFill>
                  <a:srgbClr val="843C0C"/>
                </a:solidFill>
                <a:latin typeface="Arial" pitchFamily="34" charset="0"/>
                <a:cs typeface="Arial" pitchFamily="34" charset="0"/>
              </a:rPr>
              <a:t>Transform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nergy </a:t>
            </a:r>
            <a:r>
              <a:rPr lang="en-US" dirty="0">
                <a:solidFill>
                  <a:srgbClr val="843C0C"/>
                </a:solidFill>
                <a:latin typeface="Arial" pitchFamily="34" charset="0"/>
                <a:cs typeface="Arial" pitchFamily="34" charset="0"/>
              </a:rPr>
              <a:t>from </a:t>
            </a:r>
            <a:r>
              <a:rPr lang="en-US" dirty="0">
                <a:solidFill>
                  <a:srgbClr val="843C0C"/>
                </a:solidFill>
                <a:latin typeface="Arial" pitchFamily="34" charset="0"/>
                <a:cs typeface="Arial" pitchFamily="34" charset="0"/>
              </a:rPr>
              <a:t>O</a:t>
            </a:r>
            <a:r>
              <a:rPr lang="en-US" dirty="0" smtClean="0">
                <a:solidFill>
                  <a:srgbClr val="843C0C"/>
                </a:solidFill>
                <a:latin typeface="Arial" pitchFamily="34" charset="0"/>
                <a:cs typeface="Arial" pitchFamily="34" charset="0"/>
              </a:rPr>
              <a:t>ne Form </a:t>
            </a:r>
            <a:r>
              <a:rPr lang="en-US" dirty="0">
                <a:solidFill>
                  <a:srgbClr val="843C0C"/>
                </a:solidFill>
                <a:latin typeface="Arial" pitchFamily="34" charset="0"/>
                <a:cs typeface="Arial" pitchFamily="34" charset="0"/>
              </a:rPr>
              <a:t>into </a:t>
            </a:r>
            <a:r>
              <a:rPr lang="en-US" dirty="0" smtClean="0">
                <a:solidFill>
                  <a:srgbClr val="843C0C"/>
                </a:solidFill>
                <a:latin typeface="Arial" pitchFamily="34" charset="0"/>
                <a:cs typeface="Arial" pitchFamily="34" charset="0"/>
              </a:rPr>
              <a:t>Another</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spcBef>
                <a:spcPts val="624"/>
              </a:spcBef>
              <a:spcAft>
                <a:spcPts val="1200"/>
              </a:spcAft>
            </a:pPr>
            <a:r>
              <a:rPr lang="en-US" dirty="0"/>
              <a:t>Specific enzymes play key roles in the conversion of light energy and carbon oxidation energy into ATP</a:t>
            </a:r>
            <a:r>
              <a:rPr lang="en-US" dirty="0" smtClean="0"/>
              <a:t>.</a:t>
            </a:r>
            <a:endParaRPr lang="en-US" dirty="0"/>
          </a:p>
          <a:p>
            <a:pPr>
              <a:spcBef>
                <a:spcPts val="624"/>
              </a:spcBef>
              <a:spcAft>
                <a:spcPts val="1200"/>
              </a:spcAft>
            </a:pPr>
            <a:r>
              <a:rPr lang="en-US" dirty="0"/>
              <a:t>Using ATP, enzymes can generate chemical and electrical gradients.</a:t>
            </a:r>
          </a:p>
        </p:txBody>
      </p:sp>
    </p:spTree>
    <p:extLst>
      <p:ext uri="{BB962C8B-B14F-4D97-AF65-F5344CB8AC3E}">
        <p14:creationId xmlns:p14="http://schemas.microsoft.com/office/powerpoint/2010/main" val="279753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534"/>
            <a:ext cx="8229600" cy="1275209"/>
          </a:xfrm>
        </p:spPr>
        <p:txBody>
          <a:bodyPr>
            <a:noAutofit/>
          </a:bodyPr>
          <a:lstStyle/>
          <a:p>
            <a:r>
              <a:rPr lang="en-US" sz="3200" dirty="0" smtClean="0">
                <a:solidFill>
                  <a:srgbClr val="843C0C"/>
                </a:solidFill>
                <a:latin typeface="Arial" pitchFamily="34" charset="0"/>
                <a:cs typeface="Arial" pitchFamily="34" charset="0"/>
              </a:rPr>
              <a:t>Section 8.2 </a:t>
            </a:r>
            <a:r>
              <a:rPr lang="en-US" sz="3200" dirty="0">
                <a:solidFill>
                  <a:srgbClr val="843C0C"/>
                </a:solidFill>
                <a:latin typeface="Arial" pitchFamily="34" charset="0"/>
                <a:cs typeface="Arial" pitchFamily="34" charset="0"/>
              </a:rPr>
              <a:t>Gibbs Free Energy Is a Useful Thermodynamic Function for Understanding Enzymes</a:t>
            </a:r>
          </a:p>
        </p:txBody>
      </p:sp>
      <p:sp>
        <p:nvSpPr>
          <p:cNvPr id="3" name="Content Placeholder 2"/>
          <p:cNvSpPr>
            <a:spLocks noGrp="1"/>
          </p:cNvSpPr>
          <p:nvPr>
            <p:ph idx="1"/>
          </p:nvPr>
        </p:nvSpPr>
        <p:spPr>
          <a:xfrm>
            <a:off x="457200" y="1600200"/>
            <a:ext cx="8229600" cy="4784834"/>
          </a:xfrm>
        </p:spPr>
        <p:txBody>
          <a:bodyPr>
            <a:noAutofit/>
          </a:bodyPr>
          <a:lstStyle/>
          <a:p>
            <a:pPr>
              <a:spcBef>
                <a:spcPts val="624"/>
              </a:spcBef>
              <a:spcAft>
                <a:spcPts val="1200"/>
              </a:spcAft>
            </a:pPr>
            <a:r>
              <a:rPr lang="en-US" sz="2000" dirty="0"/>
              <a:t>The free-energy change provides information about the spontaneity but not the rate of a reaction</a:t>
            </a:r>
            <a:r>
              <a:rPr lang="en-US" sz="2000" dirty="0" smtClean="0"/>
              <a:t>.</a:t>
            </a:r>
            <a:endParaRPr lang="en-US" sz="2000" dirty="0"/>
          </a:p>
          <a:p>
            <a:pPr marL="690563">
              <a:spcBef>
                <a:spcPts val="624"/>
              </a:spcBef>
              <a:buFont typeface="+mj-lt"/>
              <a:buAutoNum type="arabicPeriod"/>
            </a:pPr>
            <a:r>
              <a:rPr lang="en-US" sz="1800" dirty="0"/>
              <a:t>A reaction will occur without the input of energy, or spontaneously, only if ΔG is negative. Such reactions are called exergonic reactions.</a:t>
            </a:r>
          </a:p>
          <a:p>
            <a:pPr marL="690563">
              <a:spcBef>
                <a:spcPts val="624"/>
              </a:spcBef>
              <a:buFont typeface="+mj-lt"/>
              <a:buAutoNum type="arabicPeriod"/>
            </a:pPr>
            <a:r>
              <a:rPr lang="en-US" sz="1800" dirty="0"/>
              <a:t>If a reaction is at equilibrium, there is no net change in the amount of reactant or product. At equilibrium, ΔG =0.</a:t>
            </a:r>
          </a:p>
          <a:p>
            <a:pPr marL="690563">
              <a:spcBef>
                <a:spcPts val="624"/>
              </a:spcBef>
              <a:buFont typeface="+mj-lt"/>
              <a:buAutoNum type="arabicPeriod"/>
            </a:pPr>
            <a:r>
              <a:rPr lang="en-US" sz="1800" dirty="0"/>
              <a:t>A reaction will not occur spontaneously if the ΔG is positive. These reactions are called endergonic reactions.</a:t>
            </a:r>
          </a:p>
          <a:p>
            <a:pPr marL="690563">
              <a:spcBef>
                <a:spcPts val="624"/>
              </a:spcBef>
              <a:buFont typeface="+mj-lt"/>
              <a:buAutoNum type="arabicPeriod"/>
            </a:pPr>
            <a:r>
              <a:rPr lang="en-US" sz="1800" dirty="0"/>
              <a:t>The ΔG of a reaction depends only on the free energy difference between reactants and products and is independent of how the reaction occurs.</a:t>
            </a:r>
          </a:p>
          <a:p>
            <a:pPr marL="690563">
              <a:spcBef>
                <a:spcPts val="624"/>
              </a:spcBef>
              <a:buFont typeface="+mj-lt"/>
              <a:buAutoNum type="arabicPeriod"/>
            </a:pPr>
            <a:r>
              <a:rPr lang="en-US" sz="1800" dirty="0"/>
              <a:t>The ΔG of a reaction provides no information about the rate of the reaction.</a:t>
            </a:r>
          </a:p>
        </p:txBody>
      </p:sp>
    </p:spTree>
    <p:extLst>
      <p:ext uri="{BB962C8B-B14F-4D97-AF65-F5344CB8AC3E}">
        <p14:creationId xmlns:p14="http://schemas.microsoft.com/office/powerpoint/2010/main" val="242364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5718"/>
            <a:ext cx="8229600" cy="1300841"/>
          </a:xfrm>
        </p:spPr>
        <p:txBody>
          <a:bodyPr>
            <a:noAutofit/>
          </a:bodyPr>
          <a:lstStyle/>
          <a:p>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Standard </a:t>
            </a:r>
            <a:r>
              <a:rPr lang="en-US" sz="3200" dirty="0">
                <a:solidFill>
                  <a:srgbClr val="843C0C"/>
                </a:solidFill>
                <a:latin typeface="Arial" pitchFamily="34" charset="0"/>
                <a:cs typeface="Arial" pitchFamily="34" charset="0"/>
              </a:rPr>
              <a:t>F</a:t>
            </a:r>
            <a:r>
              <a:rPr lang="en-US" sz="3200" dirty="0" smtClean="0">
                <a:solidFill>
                  <a:srgbClr val="843C0C"/>
                </a:solidFill>
                <a:latin typeface="Arial" pitchFamily="34" charset="0"/>
                <a:cs typeface="Arial" pitchFamily="34" charset="0"/>
              </a:rPr>
              <a:t>ree-energy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hange </a:t>
            </a:r>
            <a:r>
              <a:rPr lang="en-US" sz="3200" dirty="0">
                <a:solidFill>
                  <a:srgbClr val="843C0C"/>
                </a:solidFill>
                <a:latin typeface="Arial" pitchFamily="34" charset="0"/>
                <a:cs typeface="Arial" pitchFamily="34" charset="0"/>
              </a:rPr>
              <a:t>of a </a:t>
            </a:r>
            <a:r>
              <a:rPr lang="en-US" sz="3200" dirty="0" smtClean="0">
                <a:solidFill>
                  <a:srgbClr val="843C0C"/>
                </a:solidFill>
                <a:latin typeface="Arial" pitchFamily="34" charset="0"/>
                <a:cs typeface="Arial" pitchFamily="34" charset="0"/>
              </a:rPr>
              <a:t>Reaction </a:t>
            </a:r>
            <a:r>
              <a:rPr lang="en-US" sz="3200" dirty="0">
                <a:solidFill>
                  <a:srgbClr val="843C0C"/>
                </a:solidFill>
                <a:latin typeface="Arial" pitchFamily="34" charset="0"/>
                <a:cs typeface="Arial" pitchFamily="34" charset="0"/>
              </a:rPr>
              <a:t>is </a:t>
            </a:r>
            <a:r>
              <a:rPr lang="en-US" sz="3200" dirty="0" smtClean="0">
                <a:solidFill>
                  <a:srgbClr val="843C0C"/>
                </a:solidFill>
                <a:latin typeface="Arial" pitchFamily="34" charset="0"/>
                <a:cs typeface="Arial" pitchFamily="34" charset="0"/>
              </a:rPr>
              <a:t>Related </a:t>
            </a:r>
            <a:r>
              <a:rPr lang="en-US" sz="3200" dirty="0">
                <a:solidFill>
                  <a:srgbClr val="843C0C"/>
                </a:solidFill>
                <a:latin typeface="Arial" pitchFamily="34" charset="0"/>
                <a:cs typeface="Arial" pitchFamily="34" charset="0"/>
              </a:rPr>
              <a:t>to the </a:t>
            </a:r>
            <a:r>
              <a:rPr lang="en-US" sz="3200" dirty="0" smtClean="0">
                <a:solidFill>
                  <a:srgbClr val="843C0C"/>
                </a:solidFill>
                <a:latin typeface="Arial" pitchFamily="34" charset="0"/>
                <a:cs typeface="Arial" pitchFamily="34" charset="0"/>
              </a:rPr>
              <a:t>Equilibrium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onstant </a:t>
            </a:r>
            <a:r>
              <a:rPr lang="en-US" sz="3200" dirty="0" smtClean="0">
                <a:solidFill>
                  <a:srgbClr val="843C0C"/>
                </a:solidFill>
                <a:latin typeface="Arial" pitchFamily="34" charset="0"/>
                <a:cs typeface="Arial" pitchFamily="34" charset="0"/>
              </a:rPr>
              <a:t>(</a:t>
            </a:r>
            <a:r>
              <a:rPr lang="en-US" sz="3200" dirty="0" smtClean="0">
                <a:solidFill>
                  <a:srgbClr val="843C0C"/>
                </a:solidFill>
                <a:latin typeface="Arial" pitchFamily="34" charset="0"/>
                <a:cs typeface="Arial" pitchFamily="34" charset="0"/>
              </a:rPr>
              <a:t>1/4</a:t>
            </a:r>
            <a:r>
              <a:rPr lang="en-US" sz="3200" dirty="0" smtClean="0">
                <a:solidFill>
                  <a:srgbClr val="843C0C"/>
                </a:solidFill>
                <a:latin typeface="Arial" pitchFamily="34" charset="0"/>
                <a:cs typeface="Arial" pitchFamily="34" charset="0"/>
              </a:rPr>
              <a:t>)</a:t>
            </a:r>
            <a:endParaRPr lang="en-US" sz="3200" dirty="0">
              <a:solidFill>
                <a:srgbClr val="843C0C"/>
              </a:solidFill>
              <a:latin typeface="Arial" pitchFamily="34" charset="0"/>
              <a:cs typeface="Arial" pitchFamily="34" charset="0"/>
            </a:endParaRPr>
          </a:p>
        </p:txBody>
      </p:sp>
      <p:sp>
        <p:nvSpPr>
          <p:cNvPr id="10" name="Content Placeholder 9"/>
          <p:cNvSpPr>
            <a:spLocks noGrp="1"/>
          </p:cNvSpPr>
          <p:nvPr>
            <p:ph idx="1"/>
          </p:nvPr>
        </p:nvSpPr>
        <p:spPr>
          <a:xfrm>
            <a:off x="457200" y="1600201"/>
            <a:ext cx="8229600" cy="559675"/>
          </a:xfrm>
        </p:spPr>
        <p:txBody>
          <a:bodyPr/>
          <a:lstStyle/>
          <a:p>
            <a:r>
              <a:rPr lang="en-US" dirty="0"/>
              <a:t>For the </a:t>
            </a:r>
            <a:r>
              <a:rPr lang="en-US" dirty="0" smtClean="0"/>
              <a:t>reaction</a:t>
            </a:r>
            <a:endParaRPr lang="en-US" dirty="0"/>
          </a:p>
        </p:txBody>
      </p:sp>
      <p:pic>
        <p:nvPicPr>
          <p:cNvPr id="11" name="Picture 2" descr="A chemical equation shows a reversible reaction in equilibrium with A and B representing the reactants, C and D representing the product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2346080"/>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p:cNvSpPr>
            <a:spLocks noGrp="1"/>
          </p:cNvSpPr>
          <p:nvPr>
            <p:ph sz="quarter" idx="15"/>
          </p:nvPr>
        </p:nvSpPr>
        <p:spPr>
          <a:xfrm>
            <a:off x="772052" y="3177355"/>
            <a:ext cx="7599897" cy="559019"/>
          </a:xfrm>
        </p:spPr>
        <p:txBody>
          <a:bodyPr>
            <a:normAutofit/>
          </a:bodyPr>
          <a:lstStyle/>
          <a:p>
            <a:pPr marL="0" indent="0">
              <a:buNone/>
            </a:pPr>
            <a:r>
              <a:rPr lang="en-US" sz="2600" dirty="0">
                <a:latin typeface="Arial" pitchFamily="34" charset="0"/>
                <a:cs typeface="Arial" pitchFamily="34" charset="0"/>
              </a:rPr>
              <a:t>the free energy change is given by</a:t>
            </a:r>
          </a:p>
        </p:txBody>
      </p:sp>
      <p:pic>
        <p:nvPicPr>
          <p:cNvPr id="14" name="Picture 3" descr="The mathematical equation shows the free energy change of a reversible reaction. The free energy change (delta uppercase G) is equal to the standard free-energy change (delta uppercase G naught) plus gas constant (uppercase R) times temperature (uppercase T) times natural logarithm (small case L N) times the product of the concentration of the products uppercase C in brackets times uppercase D in brackets all over the quantity of the product of the concentration of the reactants, uppercase A in brackets times uppercase B in brackets."/>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219477" y="3999026"/>
            <a:ext cx="6705046" cy="585168"/>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14"/>
          <p:cNvSpPr>
            <a:spLocks noGrp="1"/>
          </p:cNvSpPr>
          <p:nvPr>
            <p:ph sz="quarter" idx="17"/>
          </p:nvPr>
        </p:nvSpPr>
        <p:spPr>
          <a:xfrm>
            <a:off x="756084" y="5164599"/>
            <a:ext cx="7631833" cy="1359163"/>
          </a:xfrm>
        </p:spPr>
        <p:txBody>
          <a:bodyPr>
            <a:noAutofit/>
          </a:bodyPr>
          <a:lstStyle/>
          <a:p>
            <a:pPr marL="0" indent="0">
              <a:buNone/>
            </a:pPr>
            <a:r>
              <a:rPr lang="en-US" sz="2600" dirty="0">
                <a:latin typeface="Arial" pitchFamily="34" charset="0"/>
                <a:cs typeface="Arial" pitchFamily="34" charset="0"/>
              </a:rPr>
              <a:t>where </a:t>
            </a:r>
            <a:r>
              <a:rPr lang="en-US" sz="2600" dirty="0" err="1">
                <a:latin typeface="Arial" pitchFamily="34" charset="0"/>
                <a:cs typeface="Arial" pitchFamily="34" charset="0"/>
              </a:rPr>
              <a:t>ΔG</a:t>
            </a:r>
            <a:r>
              <a:rPr lang="en-US" sz="2600" baseline="30000" dirty="0" err="1">
                <a:latin typeface="Arial" pitchFamily="34" charset="0"/>
                <a:cs typeface="Arial" pitchFamily="34" charset="0"/>
              </a:rPr>
              <a:t>o</a:t>
            </a:r>
            <a:r>
              <a:rPr lang="en-US" sz="2600" dirty="0">
                <a:latin typeface="Arial" pitchFamily="34" charset="0"/>
                <a:cs typeface="Arial" pitchFamily="34" charset="0"/>
              </a:rPr>
              <a:t> is the standard free-energy change, R is the gas constant, T is 298 kelvins, and the square brackets denote concentration in moles</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1273065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Units of </a:t>
            </a:r>
            <a:r>
              <a:rPr lang="en-US" dirty="0" smtClean="0">
                <a:solidFill>
                  <a:srgbClr val="843C0C"/>
                </a:solidFill>
                <a:latin typeface="Arial" pitchFamily="34" charset="0"/>
                <a:cs typeface="Arial" pitchFamily="34" charset="0"/>
              </a:rPr>
              <a:t>Energy</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400" dirty="0"/>
              <a:t>A </a:t>
            </a:r>
            <a:r>
              <a:rPr lang="en-US" sz="2400" i="1" dirty="0"/>
              <a:t>kilojoule </a:t>
            </a:r>
            <a:r>
              <a:rPr lang="en-US" sz="2400" dirty="0"/>
              <a:t>(kJ) is equal to 1000 J.</a:t>
            </a:r>
          </a:p>
          <a:p>
            <a:pPr lvl="1"/>
            <a:r>
              <a:rPr lang="en-US" sz="2000" dirty="0"/>
              <a:t>A </a:t>
            </a:r>
            <a:r>
              <a:rPr lang="en-US" sz="2000" i="1" dirty="0"/>
              <a:t>joule </a:t>
            </a:r>
            <a:r>
              <a:rPr lang="en-US" sz="2000" dirty="0"/>
              <a:t>(J) is the amount of energy needed to apply a 1-newton force over a distance of 1 meter</a:t>
            </a:r>
            <a:r>
              <a:rPr lang="en-US" sz="2000" dirty="0" smtClean="0"/>
              <a:t>.</a:t>
            </a:r>
            <a:endParaRPr lang="en-US" sz="2000" dirty="0"/>
          </a:p>
          <a:p>
            <a:r>
              <a:rPr lang="en-US" sz="2400" dirty="0"/>
              <a:t>A </a:t>
            </a:r>
            <a:r>
              <a:rPr lang="en-US" sz="2400" i="1" dirty="0"/>
              <a:t>kilocalorie </a:t>
            </a:r>
            <a:r>
              <a:rPr lang="en-US" sz="2400" dirty="0"/>
              <a:t>(kcal) is equal to 1000 cal.</a:t>
            </a:r>
          </a:p>
          <a:p>
            <a:pPr lvl="1"/>
            <a:r>
              <a:rPr lang="en-US" sz="2000" dirty="0"/>
              <a:t>A </a:t>
            </a:r>
            <a:r>
              <a:rPr lang="en-US" sz="2000" i="1" dirty="0"/>
              <a:t>calorie </a:t>
            </a:r>
            <a:r>
              <a:rPr lang="en-US" sz="2000" dirty="0"/>
              <a:t>(</a:t>
            </a:r>
            <a:r>
              <a:rPr lang="en-US" sz="2000" dirty="0" err="1"/>
              <a:t>cal</a:t>
            </a:r>
            <a:r>
              <a:rPr lang="en-US" sz="2000" dirty="0"/>
              <a:t>) is equivalent to the amount of heat required to raise the temperature of 1 gram of water from 14.5°C to 15.5°C. 1 kJ = 0.239 kcal.</a:t>
            </a:r>
          </a:p>
        </p:txBody>
      </p:sp>
    </p:spTree>
    <p:extLst>
      <p:ext uri="{BB962C8B-B14F-4D97-AF65-F5344CB8AC3E}">
        <p14:creationId xmlns:p14="http://schemas.microsoft.com/office/powerpoint/2010/main" val="2440436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228"/>
            <a:ext cx="8229600" cy="1465820"/>
          </a:xfrm>
        </p:spPr>
        <p:txBody>
          <a:bodyPr>
            <a:normAutofit fontScale="90000"/>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Standard </a:t>
            </a:r>
            <a:r>
              <a:rPr lang="en-US" dirty="0">
                <a:solidFill>
                  <a:srgbClr val="843C0C"/>
                </a:solidFill>
                <a:latin typeface="Arial" pitchFamily="34" charset="0"/>
                <a:cs typeface="Arial" pitchFamily="34" charset="0"/>
              </a:rPr>
              <a:t>F</a:t>
            </a:r>
            <a:r>
              <a:rPr lang="en-US" dirty="0" smtClean="0">
                <a:solidFill>
                  <a:srgbClr val="843C0C"/>
                </a:solidFill>
                <a:latin typeface="Arial" pitchFamily="34" charset="0"/>
                <a:cs typeface="Arial" pitchFamily="34" charset="0"/>
              </a:rPr>
              <a:t>ree-energy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hange </a:t>
            </a:r>
            <a:r>
              <a:rPr lang="en-US" dirty="0">
                <a:solidFill>
                  <a:srgbClr val="843C0C"/>
                </a:solidFill>
                <a:latin typeface="Arial" pitchFamily="34" charset="0"/>
                <a:cs typeface="Arial" pitchFamily="34" charset="0"/>
              </a:rPr>
              <a:t>of a </a:t>
            </a:r>
            <a:r>
              <a:rPr lang="en-US" dirty="0" smtClean="0">
                <a:solidFill>
                  <a:srgbClr val="843C0C"/>
                </a:solidFill>
                <a:latin typeface="Arial" pitchFamily="34" charset="0"/>
                <a:cs typeface="Arial" pitchFamily="34" charset="0"/>
              </a:rPr>
              <a:t>Reaction </a:t>
            </a:r>
            <a:r>
              <a:rPr lang="en-US" dirty="0">
                <a:solidFill>
                  <a:srgbClr val="843C0C"/>
                </a:solidFill>
                <a:latin typeface="Arial" pitchFamily="34" charset="0"/>
                <a:cs typeface="Arial" pitchFamily="34" charset="0"/>
              </a:rPr>
              <a:t>is </a:t>
            </a:r>
            <a:r>
              <a:rPr lang="en-US" dirty="0" smtClean="0">
                <a:solidFill>
                  <a:srgbClr val="843C0C"/>
                </a:solidFill>
                <a:latin typeface="Arial" pitchFamily="34" charset="0"/>
                <a:cs typeface="Arial" pitchFamily="34" charset="0"/>
              </a:rPr>
              <a:t>Related </a:t>
            </a:r>
            <a:r>
              <a:rPr lang="en-US" dirty="0">
                <a:solidFill>
                  <a:srgbClr val="843C0C"/>
                </a:solidFill>
                <a:latin typeface="Arial" pitchFamily="34" charset="0"/>
                <a:cs typeface="Arial" pitchFamily="34" charset="0"/>
              </a:rPr>
              <a:t>to the </a:t>
            </a:r>
            <a:r>
              <a:rPr lang="en-US" dirty="0" smtClean="0">
                <a:solidFill>
                  <a:srgbClr val="843C0C"/>
                </a:solidFill>
                <a:latin typeface="Arial" pitchFamily="34" charset="0"/>
                <a:cs typeface="Arial" pitchFamily="34" charset="0"/>
              </a:rPr>
              <a:t>Equilibrium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onstant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2/4</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1584433"/>
          </a:xfrm>
        </p:spPr>
        <p:txBody>
          <a:bodyPr>
            <a:normAutofit fontScale="92500"/>
          </a:bodyPr>
          <a:lstStyle/>
          <a:p>
            <a:pPr>
              <a:spcBef>
                <a:spcPts val="624"/>
              </a:spcBef>
              <a:spcAft>
                <a:spcPts val="1200"/>
              </a:spcAft>
            </a:pPr>
            <a:r>
              <a:rPr lang="en-US" dirty="0" err="1"/>
              <a:t>ΔG</a:t>
            </a:r>
            <a:r>
              <a:rPr lang="en-US" baseline="30000" dirty="0" err="1"/>
              <a:t>o</a:t>
            </a:r>
            <a:r>
              <a:rPr lang="en-US" dirty="0">
                <a:sym typeface="Symbol" charset="0"/>
              </a:rPr>
              <a:t></a:t>
            </a:r>
            <a:r>
              <a:rPr lang="en-US" dirty="0"/>
              <a:t> symbolizes the standard free energy change at pH 7</a:t>
            </a:r>
            <a:r>
              <a:rPr lang="en-US" dirty="0" smtClean="0"/>
              <a:t>.</a:t>
            </a:r>
            <a:endParaRPr lang="en-US" dirty="0"/>
          </a:p>
          <a:p>
            <a:pPr>
              <a:spcBef>
                <a:spcPts val="624"/>
              </a:spcBef>
            </a:pPr>
            <a:r>
              <a:rPr lang="en-US" dirty="0"/>
              <a:t>At equilibrium, ΔG =0;  so for the reaction in </a:t>
            </a:r>
            <a:r>
              <a:rPr lang="en-US" dirty="0" smtClean="0"/>
              <a:t>question</a:t>
            </a:r>
            <a:endParaRPr lang="en-US" dirty="0"/>
          </a:p>
        </p:txBody>
      </p:sp>
      <p:pic>
        <p:nvPicPr>
          <p:cNvPr id="9" name="Picture 2" descr="The mathematical equation shows the reversible reaction when the free energy change is zero. Zero is equal to the standard free-energy change at p H 7 (delta uppercase G naught prime) plus gas constant (uppercase R) times temperature (uppercase T) times natural logarithm (small case L N) times the product of the concentration of the products uppercase C in brackets times uppercase D in brackets all over the quantity of the product of the concentration of the reactants uppercase A in brackets times uppercase B in bracket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718362" y="3433507"/>
            <a:ext cx="7707276" cy="67263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5"/>
          </p:nvPr>
        </p:nvSpPr>
        <p:spPr>
          <a:xfrm>
            <a:off x="778838" y="4391359"/>
            <a:ext cx="7599897" cy="543253"/>
          </a:xfrm>
        </p:spPr>
        <p:txBody>
          <a:bodyPr>
            <a:normAutofit/>
          </a:bodyPr>
          <a:lstStyle/>
          <a:p>
            <a:pPr marL="0" indent="0">
              <a:buNone/>
            </a:pPr>
            <a:r>
              <a:rPr lang="en-US" sz="2600" dirty="0" smtClean="0">
                <a:latin typeface="Arial" pitchFamily="34" charset="0"/>
                <a:cs typeface="Arial" pitchFamily="34" charset="0"/>
              </a:rPr>
              <a:t>or</a:t>
            </a:r>
            <a:endParaRPr lang="en-US" sz="2600" dirty="0">
              <a:latin typeface="Arial" pitchFamily="34" charset="0"/>
              <a:cs typeface="Arial" pitchFamily="34" charset="0"/>
            </a:endParaRPr>
          </a:p>
        </p:txBody>
      </p:sp>
      <p:pic>
        <p:nvPicPr>
          <p:cNvPr id="12" name="Picture 3" descr="The mathematical equation shows the standard free-energy change. The standard free-energy change (delta uppercase G naught prime) is equal to negative gas constant (uppercase R) times temperature (uppercase T) times natural logarithm (small case L N) times the product of the concentration of the products uppercase C in brackets times uppercase D in brackets all over the quantity of the product of the concentration of the reactants uppercase A in brackets times uppercase B in brackets."/>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884225" y="5479240"/>
            <a:ext cx="7375551" cy="643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946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40"/>
            <a:ext cx="8229600" cy="1367197"/>
          </a:xfrm>
        </p:spPr>
        <p:txBody>
          <a:bodyPr>
            <a:normAutofit fontScale="90000"/>
          </a:bodyPr>
          <a:lstStyle/>
          <a:p>
            <a:r>
              <a:rPr lang="en-US" dirty="0">
                <a:solidFill>
                  <a:srgbClr val="843C0C"/>
                </a:solidFill>
                <a:latin typeface="Arial" pitchFamily="34" charset="0"/>
                <a:cs typeface="Arial" pitchFamily="34" charset="0"/>
              </a:rPr>
              <a:t>The Standard Free-energy Change of a Reaction is Related to the Equilibrium Constant </a:t>
            </a:r>
            <a:r>
              <a:rPr lang="en-US" dirty="0" smtClean="0">
                <a:solidFill>
                  <a:srgbClr val="843C0C"/>
                </a:solidFill>
                <a:latin typeface="Arial" pitchFamily="34" charset="0"/>
                <a:cs typeface="Arial" pitchFamily="34" charset="0"/>
              </a:rPr>
              <a:t>(3/4</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17" name="Content Placeholder 16"/>
          <p:cNvSpPr>
            <a:spLocks noGrp="1"/>
          </p:cNvSpPr>
          <p:nvPr>
            <p:ph idx="1"/>
          </p:nvPr>
        </p:nvSpPr>
        <p:spPr>
          <a:xfrm>
            <a:off x="457200" y="1600201"/>
            <a:ext cx="8229600" cy="906516"/>
          </a:xfrm>
        </p:spPr>
        <p:txBody>
          <a:bodyPr/>
          <a:lstStyle/>
          <a:p>
            <a:r>
              <a:rPr lang="en-US" dirty="0"/>
              <a:t>The equilibrium constant for the  reaction under standard conditions </a:t>
            </a:r>
            <a:r>
              <a:rPr lang="en-US" dirty="0" smtClean="0"/>
              <a:t>is</a:t>
            </a:r>
            <a:endParaRPr lang="en-US" dirty="0"/>
          </a:p>
        </p:txBody>
      </p:sp>
      <p:pic>
        <p:nvPicPr>
          <p:cNvPr id="13" name="Picture 2" descr="The mathematical equation shows the equilibrium constant for the reversible reaction in equilibrium under standard conditions. The equilibrium constant (uppercase K prime subscript lowercase E Q) is equal to the product of the concentration of the products uppercase C in brackets times uppercase D in brackets all over the quantity of the product of the concentration of the reactants uppercase A in brackets times uppercase B in bracket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2664982"/>
            <a:ext cx="6705046" cy="585168"/>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19"/>
          <p:cNvSpPr>
            <a:spLocks noGrp="1"/>
          </p:cNvSpPr>
          <p:nvPr>
            <p:ph sz="quarter" idx="15"/>
          </p:nvPr>
        </p:nvSpPr>
        <p:spPr>
          <a:xfrm>
            <a:off x="457200" y="3378936"/>
            <a:ext cx="8229600" cy="497670"/>
          </a:xfrm>
        </p:spPr>
        <p:txBody>
          <a:bodyPr>
            <a:normAutofit/>
          </a:bodyPr>
          <a:lstStyle/>
          <a:p>
            <a:r>
              <a:rPr lang="en-US" sz="2600" dirty="0">
                <a:latin typeface="Arial" pitchFamily="34" charset="0"/>
                <a:cs typeface="Arial" pitchFamily="34" charset="0"/>
              </a:rPr>
              <a:t>Thus</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p:txBody>
      </p:sp>
      <p:pic>
        <p:nvPicPr>
          <p:cNvPr id="16" name="Picture 3" descr="The mathematical equation shows the standard free-energy change in equilibrium in terms of the equilibrium constant. The standard free-energy change (delta uppercase G naught prime) is equal to minus gas constant (uppercase R) times temperature (uppercase T) times natural logarithm (lowercase L N) times the equilibrium constant (uppercase K prime subscript lowercase E Q)."/>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219477" y="3891222"/>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1"/>
          <p:cNvSpPr>
            <a:spLocks noGrp="1"/>
          </p:cNvSpPr>
          <p:nvPr>
            <p:ph sz="quarter" idx="17"/>
          </p:nvPr>
        </p:nvSpPr>
        <p:spPr>
          <a:xfrm>
            <a:off x="457200" y="4359172"/>
            <a:ext cx="8229600" cy="551136"/>
          </a:xfrm>
        </p:spPr>
        <p:txBody>
          <a:bodyPr>
            <a:noAutofit/>
          </a:bodyPr>
          <a:lstStyle/>
          <a:p>
            <a:r>
              <a:rPr lang="en-US" sz="2600" dirty="0">
                <a:latin typeface="Arial" pitchFamily="34" charset="0"/>
                <a:cs typeface="Arial" pitchFamily="34" charset="0"/>
              </a:rPr>
              <a:t>which can be arranged to </a:t>
            </a:r>
            <a:r>
              <a:rPr lang="en-US" sz="2600" dirty="0" smtClean="0">
                <a:latin typeface="Arial" pitchFamily="34" charset="0"/>
                <a:cs typeface="Arial" pitchFamily="34" charset="0"/>
              </a:rPr>
              <a:t>give</a:t>
            </a:r>
            <a:endParaRPr lang="en-US" sz="2600" dirty="0">
              <a:latin typeface="Arial" pitchFamily="34" charset="0"/>
              <a:cs typeface="Arial" pitchFamily="34" charset="0"/>
            </a:endParaRPr>
          </a:p>
        </p:txBody>
      </p:sp>
      <p:pic>
        <p:nvPicPr>
          <p:cNvPr id="19" name="Picture 4" descr="The mathematical equation shows the equilibrium constant under standard conditions in terms of the standard free-energy. The equilibrium constant (uppercase K prime subscript lowercase E Q) is equal to the exponential function (lowercase E) superscript negative standard free-energy change (delta uppercase G naught prime) all over the quantity of gas constant (uppercase R) times temperature (uppercase T)."/>
          <p:cNvPicPr>
            <a:picLocks noGrp="1" noChangeAspect="1" noChangeArrowheads="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1219477" y="4998233"/>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2"/>
          <p:cNvSpPr>
            <a:spLocks noGrp="1"/>
          </p:cNvSpPr>
          <p:nvPr>
            <p:ph sz="quarter" idx="18"/>
          </p:nvPr>
        </p:nvSpPr>
        <p:spPr>
          <a:xfrm>
            <a:off x="457200" y="5530186"/>
            <a:ext cx="8229600" cy="491809"/>
          </a:xfrm>
        </p:spPr>
        <p:txBody>
          <a:bodyPr>
            <a:noAutofit/>
          </a:bodyPr>
          <a:lstStyle/>
          <a:p>
            <a:r>
              <a:rPr lang="en-US" sz="2600" dirty="0" smtClean="0">
                <a:latin typeface="Arial" pitchFamily="34" charset="0"/>
                <a:cs typeface="Arial" pitchFamily="34" charset="0"/>
              </a:rPr>
              <a:t>or</a:t>
            </a:r>
            <a:endParaRPr lang="en-US" sz="2600" dirty="0">
              <a:latin typeface="Arial" pitchFamily="34" charset="0"/>
              <a:cs typeface="Arial" pitchFamily="34" charset="0"/>
            </a:endParaRPr>
          </a:p>
        </p:txBody>
      </p:sp>
      <p:pic>
        <p:nvPicPr>
          <p:cNvPr id="24" name="Picture 5" descr="The mathematical equation shows the equilibrium constant under standard conditions in terms of the standard free-energy. The equilibrium constant (uppercase K prime subscript lowercase E Q) is equal to the exponential function (lowercase E) superscript negative standard free-energy change (delta uppercase G naught prime) all over the quantity of 2 point 4 7."/>
          <p:cNvPicPr>
            <a:picLocks noGrp="1" noChangeAspect="1" noChangeArrowheads="1"/>
          </p:cNvPicPr>
          <p:nvPr>
            <p:ph type="pic" sz="quarter" idx="20"/>
          </p:nvPr>
        </p:nvPicPr>
        <p:blipFill>
          <a:blip r:embed="rId5">
            <a:extLst>
              <a:ext uri="{28A0092B-C50C-407E-A947-70E740481C1C}">
                <a14:useLocalDpi xmlns:a14="http://schemas.microsoft.com/office/drawing/2010/main" val="0"/>
              </a:ext>
            </a:extLst>
          </a:blip>
          <a:stretch>
            <a:fillRect/>
          </a:stretch>
        </p:blipFill>
        <p:spPr bwMode="auto">
          <a:xfrm>
            <a:off x="1219477" y="6219901"/>
            <a:ext cx="6705046" cy="43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341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459850"/>
            <a:ext cx="8549640" cy="1470025"/>
          </a:xfrm>
        </p:spPr>
        <p:txBody>
          <a:bodyPr>
            <a:noAutofit/>
          </a:bodyPr>
          <a:lstStyle/>
          <a:p>
            <a:r>
              <a:rPr lang="en-US" dirty="0" smtClean="0">
                <a:solidFill>
                  <a:srgbClr val="843C0C"/>
                </a:solidFill>
                <a:latin typeface="Arial" pitchFamily="34" charset="0"/>
                <a:cs typeface="Arial" pitchFamily="34" charset="0"/>
              </a:rPr>
              <a:t>CHAPTER 8</a:t>
            </a:r>
            <a:r>
              <a:rPr lang="en-US" dirty="0" smtClean="0">
                <a:solidFill>
                  <a:srgbClr val="843C0C"/>
                </a:solidFill>
                <a:latin typeface="Arial" pitchFamily="34" charset="0"/>
                <a:cs typeface="Arial" pitchFamily="34" charset="0"/>
              </a:rPr>
              <a:t/>
            </a:r>
            <a:br>
              <a:rPr lang="en-US" dirty="0" smtClean="0">
                <a:solidFill>
                  <a:srgbClr val="843C0C"/>
                </a:solidFill>
                <a:latin typeface="Arial" pitchFamily="34" charset="0"/>
                <a:cs typeface="Arial" pitchFamily="34" charset="0"/>
              </a:rPr>
            </a:br>
            <a:r>
              <a:rPr lang="en-US" dirty="0">
                <a:solidFill>
                  <a:srgbClr val="843C0C"/>
                </a:solidFill>
                <a:latin typeface="Arial" pitchFamily="34" charset="0"/>
                <a:cs typeface="Arial" pitchFamily="34" charset="0"/>
              </a:rPr>
              <a:t>Enzymes: Basic Concepts and Kinetics</a:t>
            </a:r>
          </a:p>
        </p:txBody>
      </p:sp>
      <p:pic>
        <p:nvPicPr>
          <p:cNvPr id="1026" name="Picture 2" descr="Two illustrations are shown. In the first illustration a grid of nine photographs shows the galloping movement of a horse.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96033" y="2242582"/>
            <a:ext cx="5037256" cy="18511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3" descr=" The second illustration shows the ball-and-stick model of ATP."/>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tretch>
            <a:fillRect/>
          </a:stretch>
        </p:blipFill>
        <p:spPr bwMode="auto">
          <a:xfrm>
            <a:off x="2738292" y="4461954"/>
            <a:ext cx="6095080" cy="20025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52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40"/>
            <a:ext cx="8229600" cy="1367197"/>
          </a:xfrm>
        </p:spPr>
        <p:txBody>
          <a:bodyPr>
            <a:normAutofit fontScale="90000"/>
          </a:bodyPr>
          <a:lstStyle/>
          <a:p>
            <a:r>
              <a:rPr lang="en-US" dirty="0">
                <a:solidFill>
                  <a:srgbClr val="843C0C"/>
                </a:solidFill>
                <a:latin typeface="Arial" pitchFamily="34" charset="0"/>
                <a:cs typeface="Arial" pitchFamily="34" charset="0"/>
              </a:rPr>
              <a:t>The Standard Free-energy Change of a Reaction is Related to the Equilibrium Constant </a:t>
            </a:r>
            <a:r>
              <a:rPr lang="en-US" dirty="0" smtClean="0">
                <a:solidFill>
                  <a:srgbClr val="843C0C"/>
                </a:solidFill>
                <a:latin typeface="Arial" pitchFamily="34" charset="0"/>
                <a:cs typeface="Arial" pitchFamily="34" charset="0"/>
              </a:rPr>
              <a:t>(4/4</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199" y="1742161"/>
            <a:ext cx="5060731" cy="4662704"/>
          </a:xfrm>
        </p:spPr>
        <p:txBody>
          <a:bodyPr>
            <a:normAutofit fontScale="77500" lnSpcReduction="20000"/>
          </a:bodyPr>
          <a:lstStyle/>
          <a:p>
            <a:pPr>
              <a:lnSpc>
                <a:spcPct val="120000"/>
              </a:lnSpc>
              <a:spcBef>
                <a:spcPts val="624"/>
              </a:spcBef>
              <a:spcAft>
                <a:spcPts val="1200"/>
              </a:spcAft>
            </a:pPr>
            <a:r>
              <a:rPr lang="en-US" dirty="0"/>
              <a:t>Highly exergonic reactions have large </a:t>
            </a:r>
            <a:r>
              <a:rPr lang="it-IT" i="1" dirty="0"/>
              <a:t>K</a:t>
            </a:r>
            <a:r>
              <a:rPr lang="it-IT" dirty="0"/>
              <a:t>′</a:t>
            </a:r>
            <a:r>
              <a:rPr lang="it-IT" baseline="-25000" dirty="0"/>
              <a:t>eq</a:t>
            </a:r>
            <a:r>
              <a:rPr lang="en-US" dirty="0"/>
              <a:t> values, and highly endergonic values have small </a:t>
            </a:r>
            <a:r>
              <a:rPr lang="it-IT" i="1" dirty="0"/>
              <a:t>K</a:t>
            </a:r>
            <a:r>
              <a:rPr lang="it-IT" dirty="0"/>
              <a:t>′</a:t>
            </a:r>
            <a:r>
              <a:rPr lang="it-IT" baseline="-25000" dirty="0"/>
              <a:t>eq</a:t>
            </a:r>
            <a:r>
              <a:rPr lang="en-US" dirty="0"/>
              <a:t> values</a:t>
            </a:r>
            <a:r>
              <a:rPr lang="en-US" dirty="0" smtClean="0"/>
              <a:t>.</a:t>
            </a:r>
            <a:endParaRPr lang="en-US" dirty="0"/>
          </a:p>
          <a:p>
            <a:pPr>
              <a:lnSpc>
                <a:spcPct val="120000"/>
              </a:lnSpc>
              <a:spcBef>
                <a:spcPts val="624"/>
              </a:spcBef>
              <a:spcAft>
                <a:spcPts val="1200"/>
              </a:spcAft>
            </a:pPr>
            <a:r>
              <a:rPr lang="en-US" dirty="0"/>
              <a:t>The actual ΔG of a reaction can differ from its </a:t>
            </a:r>
            <a:r>
              <a:rPr lang="en-US" dirty="0" err="1"/>
              <a:t>ΔG</a:t>
            </a:r>
            <a:r>
              <a:rPr lang="en-US" baseline="30000" dirty="0" err="1"/>
              <a:t>o</a:t>
            </a:r>
            <a:r>
              <a:rPr lang="en-US" dirty="0">
                <a:sym typeface="Symbol" charset="0"/>
              </a:rPr>
              <a:t></a:t>
            </a:r>
            <a:r>
              <a:rPr lang="en-US" dirty="0"/>
              <a:t>, depending on the concentrations of the reactants and products</a:t>
            </a:r>
            <a:r>
              <a:rPr lang="en-US" dirty="0" smtClean="0"/>
              <a:t>.</a:t>
            </a:r>
            <a:endParaRPr lang="en-US" dirty="0"/>
          </a:p>
          <a:p>
            <a:pPr>
              <a:lnSpc>
                <a:spcPct val="120000"/>
              </a:lnSpc>
              <a:spcBef>
                <a:spcPts val="624"/>
              </a:spcBef>
            </a:pPr>
            <a:r>
              <a:rPr lang="en-US" dirty="0"/>
              <a:t>Example: under standard conditions, the isomerization of DHAP to GAP is endergonic, but in glycolysis in the cell, the formation of GAP can be exergonic when DHAP concentrations are high</a:t>
            </a:r>
            <a:r>
              <a:rPr lang="en-US" dirty="0" smtClean="0"/>
              <a:t>.</a:t>
            </a:r>
            <a:endParaRPr lang="en-US" dirty="0"/>
          </a:p>
        </p:txBody>
      </p:sp>
      <p:pic>
        <p:nvPicPr>
          <p:cNvPr id="5123" name="Picture 3" descr="An equation shows the isomerization of dihydroxyacetone phosphate (DHAP) to Glyceraldehyde-3-phosphate (GAP). Dihydroxyacetone phosphate (DHAP) is a 3 carbon molecule. The central carbon atom is double bonded to oxygen and is bonded to a C H subscript 2 group on each side. One of the C H subscript 2 groups is bonded to a phosphate ion and the C H 2 is bonded to O H. Glyceraldehyde-3-phosphate (GAP) is a 3 carbon chain molecule. C H 2 bonded to an alcohol is converted to an aldehyde on isomerization. In GAP, the central carbon atom is bonded to O H, H, an aldehyde, and a C H 2 group bonded to a phosphate ion."/>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458843" y="2096963"/>
            <a:ext cx="3573111" cy="39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511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Relation </a:t>
            </a:r>
            <a:r>
              <a:rPr lang="en-US" dirty="0" smtClean="0">
                <a:solidFill>
                  <a:srgbClr val="843C0C"/>
                </a:solidFill>
                <a:latin typeface="Arial" pitchFamily="34" charset="0"/>
                <a:cs typeface="Arial" pitchFamily="34" charset="0"/>
              </a:rPr>
              <a:t>Between </a:t>
            </a:r>
            <a:r>
              <a:rPr lang="en-US" dirty="0">
                <a:solidFill>
                  <a:srgbClr val="843C0C"/>
                </a:solidFill>
                <a:latin typeface="Arial" pitchFamily="34" charset="0"/>
                <a:cs typeface="Arial" pitchFamily="34" charset="0"/>
              </a:rPr>
              <a:t>∆G°′ an</a:t>
            </a:r>
            <a:r>
              <a:rPr lang="it-IT" dirty="0">
                <a:solidFill>
                  <a:srgbClr val="843C0C"/>
                </a:solidFill>
                <a:latin typeface="Arial" pitchFamily="34" charset="0"/>
                <a:cs typeface="Arial" pitchFamily="34" charset="0"/>
              </a:rPr>
              <a:t>d K′</a:t>
            </a:r>
            <a:r>
              <a:rPr lang="it-IT" baseline="-25000" dirty="0">
                <a:solidFill>
                  <a:srgbClr val="843C0C"/>
                </a:solidFill>
                <a:latin typeface="Arial" pitchFamily="34" charset="0"/>
                <a:cs typeface="Arial" pitchFamily="34" charset="0"/>
              </a:rPr>
              <a:t>eq</a:t>
            </a:r>
            <a:r>
              <a:rPr lang="it-IT" dirty="0">
                <a:solidFill>
                  <a:srgbClr val="843C0C"/>
                </a:solidFill>
                <a:latin typeface="Arial" pitchFamily="34" charset="0"/>
                <a:cs typeface="Arial" pitchFamily="34" charset="0"/>
              </a:rPr>
              <a:t> (at 25°C)</a:t>
            </a:r>
            <a:endParaRPr lang="en-US" dirty="0">
              <a:solidFill>
                <a:srgbClr val="843C0C"/>
              </a:solidFill>
              <a:latin typeface="Arial" pitchFamily="34" charset="0"/>
              <a:cs typeface="Arial" pitchFamily="34" charset="0"/>
            </a:endParaRPr>
          </a:p>
        </p:txBody>
      </p:sp>
      <p:pic>
        <p:nvPicPr>
          <p:cNvPr id="6" name="Picture 2" descr="A table shows the relation between delta G naught prime and K prime subscript e q (at 25 degree Celsius). The table has three columns and eleven rows. The column headers are: K prime subscript e q, kilo joule mol with a charge of negative 1, and kilocalorie mol with a charge of negative 1. The second and third columns (kilo joule mol with a charge of negative 1, and kilocalorie mol with a charge of negative 1) are shown under the heading delta G naught prime.&#10;The data are as follows: &#10;Row 1: K prime e q: 10 to the power minus 5; kilo joule mol with a charge of negative 1: 28 point 5 3; kilocalorie mol with a charge of negative 1: 6 point 8 2.&#10;Row 2: K prime e q: 10 to the power minus 4; kilo joule mol with a charge of negative 1: 22 point 8 4; kilocalorie mol with a charge of negative 1: 5 point 4 6.&#10;Row 3: K prime e q: 10 to the power minus 3; kilo joule mol with a charge of negative 1: 17 point 1 1; kilocalorie mol with a charge of negative 1: 4 point 0 9.&#10;Row 4: K prime e q: 10 to the power minus 2; kilo joule mol with a charge of negative 1: 11 point 4 2; kilocalorie mol with a charge of negative 1: 2 point 7 3.&#10;Row 5: K prime e q: 10 to the power minus 1; kilo joule mol with a charge of negative 1: 5 point 6 9; kilocalorie mol with a charge of negative 1: 1 point 3 6.&#10;Row 6: K prime e q: 1; kilo joule mol with a charge of negative 1: 0 point 0 0; kilocalorie mol with a charge of negative 1: 0 point 0 0.&#10;Row 7: K prime e q: 10; kilo joule mol with a charge of negative 1: minus 5 point 6 9; kilocalorie mol with a charge of negative 1: minus 1 point 3 6.&#10;Row 8: K prime e q: 10 to the power 2; kilo joule mol with a charge of negative 1: minus 11 point 4 2; kilocalorie mol with a charge of negative 1: minus 2 point 7 3. &#10;Row 9: K prime e q: 10 to the power 3; kilo joule mol with a charge of negative 1: minus 17 point 1 1; kilocalorie mol with a charge of negative 1: minus 4 point 0 9. &#10;Row 10: K prime e q: 10 to the power 4; kilo joule mol with a charge of negative 1: minus 22 point 8 4; kilocalorie mol with a charge of negative 1: minus 5 point 4 6.&#10;Row 11: K prime e q: 10 to the power 5; kilo joule mol with a charge of negative 1: minus 28 point 5 3; kilocalorie mol with a charge of negative 1: minus 6 point 8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067019" y="1467271"/>
            <a:ext cx="3009962" cy="524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336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40"/>
            <a:ext cx="8229600" cy="1367197"/>
          </a:xfrm>
        </p:spPr>
        <p:txBody>
          <a:bodyPr>
            <a:normAutofit fontScale="90000"/>
          </a:bodyPr>
          <a:lstStyle/>
          <a:p>
            <a:r>
              <a:rPr lang="en-US" dirty="0">
                <a:solidFill>
                  <a:srgbClr val="843C0C"/>
                </a:solidFill>
                <a:latin typeface="Arial" pitchFamily="34" charset="0"/>
                <a:cs typeface="Arial" pitchFamily="34" charset="0"/>
              </a:rPr>
              <a:t>Enzymes </a:t>
            </a:r>
            <a:r>
              <a:rPr lang="en-US" dirty="0" smtClean="0">
                <a:solidFill>
                  <a:srgbClr val="843C0C"/>
                </a:solidFill>
                <a:latin typeface="Arial" pitchFamily="34" charset="0"/>
                <a:cs typeface="Arial" pitchFamily="34" charset="0"/>
              </a:rPr>
              <a:t>Alter </a:t>
            </a:r>
            <a:r>
              <a:rPr lang="en-US" dirty="0">
                <a:solidFill>
                  <a:srgbClr val="843C0C"/>
                </a:solidFill>
                <a:latin typeface="Arial" pitchFamily="34" charset="0"/>
                <a:cs typeface="Arial" pitchFamily="34" charset="0"/>
              </a:rPr>
              <a:t>O</a:t>
            </a:r>
            <a:r>
              <a:rPr lang="en-US" dirty="0" smtClean="0">
                <a:solidFill>
                  <a:srgbClr val="843C0C"/>
                </a:solidFill>
                <a:latin typeface="Arial" pitchFamily="34" charset="0"/>
                <a:cs typeface="Arial" pitchFamily="34" charset="0"/>
              </a:rPr>
              <a:t>nly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Reaction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ate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Not </a:t>
            </a:r>
            <a:r>
              <a:rPr lang="en-US" dirty="0">
                <a:solidFill>
                  <a:srgbClr val="843C0C"/>
                </a:solidFill>
                <a:latin typeface="Arial" pitchFamily="34" charset="0"/>
                <a:cs typeface="Arial" pitchFamily="34" charset="0"/>
              </a:rPr>
              <a:t>the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eaction Equilibrium</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199" y="1742161"/>
            <a:ext cx="8229601" cy="1332115"/>
          </a:xfrm>
        </p:spPr>
        <p:txBody>
          <a:bodyPr>
            <a:normAutofit/>
          </a:bodyPr>
          <a:lstStyle/>
          <a:p>
            <a:pPr>
              <a:spcBef>
                <a:spcPts val="624"/>
              </a:spcBef>
            </a:pPr>
            <a:r>
              <a:rPr lang="en-US" dirty="0"/>
              <a:t>The reaction equilibrium is determined only by the free-energy difference between the products and reactants. Enzymes cannot alter this difference.</a:t>
            </a:r>
          </a:p>
        </p:txBody>
      </p:sp>
      <p:pic>
        <p:nvPicPr>
          <p:cNvPr id="6146" name="Picture 2" descr="A line graph shows the rate of product formation in the presence and absence of enzyme. The horizontal axis is labeled as time and has an increasing scale divided into two sections, with the first section of indicating seconds and the second section indicating hours. The vertical axis is labeled as product and has an increasing scale. A straight line, representing no enzyme, starts from the origin, increases gradually as a straight line, ends at the point seconds scale end, and then continues from a higher starting point in the hour’s section. The curve representing the presence of enzyme starts from the origin, increases steeply, levels off at about one eighth of the length of the x-axis, and continues at about the same height in the hour’s section. In the hour’s section, the line for no enzyme is only slightly below the line labeled enzym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3343647"/>
            <a:ext cx="5963133" cy="316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15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391"/>
            <a:ext cx="8229600" cy="1447495"/>
          </a:xfrm>
        </p:spPr>
        <p:txBody>
          <a:bodyPr>
            <a:noAutofit/>
          </a:bodyPr>
          <a:lstStyle/>
          <a:p>
            <a:r>
              <a:rPr lang="en-US" sz="3200" dirty="0" smtClean="0">
                <a:solidFill>
                  <a:srgbClr val="843C0C"/>
                </a:solidFill>
                <a:latin typeface="Arial" pitchFamily="34" charset="0"/>
                <a:cs typeface="Arial" pitchFamily="34" charset="0"/>
              </a:rPr>
              <a:t>Section 8.3 </a:t>
            </a:r>
            <a:r>
              <a:rPr lang="en-US" sz="3200" dirty="0">
                <a:solidFill>
                  <a:srgbClr val="843C0C"/>
                </a:solidFill>
                <a:latin typeface="Arial" pitchFamily="34" charset="0"/>
                <a:cs typeface="Arial" pitchFamily="34" charset="0"/>
              </a:rPr>
              <a:t>Enzymes Accelerate Reactions by Facilitating the Formation of the Transition State</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624"/>
              </a:spcBef>
            </a:pPr>
            <a:r>
              <a:rPr lang="en-US" dirty="0"/>
              <a:t>A chemical reaction proceeds through a transition state, a molecular form that is no longer substrate but not yet product</a:t>
            </a:r>
            <a:r>
              <a:rPr lang="en-US" dirty="0" smtClean="0"/>
              <a:t>.</a:t>
            </a:r>
            <a:endParaRPr lang="en-US" dirty="0"/>
          </a:p>
        </p:txBody>
      </p:sp>
      <p:pic>
        <p:nvPicPr>
          <p:cNvPr id="10" name="Picture 2" descr="A chemical reaction shows the two-step formation of the product from the substrate through a transition state. In the first step, a substrate (uppercase S) is in equilibrium with a transition state (uppercase X superscript double dagger). In second step, the transition state (uppercase X superscript double dagger) gives a product (uppercase 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2907638"/>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5"/>
          </p:nvPr>
        </p:nvSpPr>
        <p:spPr>
          <a:xfrm>
            <a:off x="457200" y="3445928"/>
            <a:ext cx="8229600" cy="1788218"/>
          </a:xfrm>
        </p:spPr>
        <p:txBody>
          <a:bodyPr>
            <a:noAutofit/>
          </a:bodyPr>
          <a:lstStyle/>
          <a:p>
            <a:pPr>
              <a:spcBef>
                <a:spcPts val="624"/>
              </a:spcBef>
              <a:spcAft>
                <a:spcPts val="1200"/>
              </a:spcAft>
            </a:pPr>
            <a:r>
              <a:rPr lang="en-US" dirty="0">
                <a:latin typeface="Arial" pitchFamily="34" charset="0"/>
                <a:cs typeface="Arial" pitchFamily="34" charset="0"/>
              </a:rPr>
              <a:t>The transition state is designated by the double dagger</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pPr>
            <a:r>
              <a:rPr lang="en-US" dirty="0">
                <a:latin typeface="Arial" pitchFamily="34" charset="0"/>
                <a:cs typeface="Arial" pitchFamily="34" charset="0"/>
              </a:rPr>
              <a:t>The energy required to form the transition state from the substrate is called the activation energy, symbolized by ΔG</a:t>
            </a:r>
            <a:r>
              <a:rPr lang="en-US" baseline="30000" dirty="0" smtClean="0">
                <a:latin typeface="Arial" pitchFamily="34" charset="0"/>
                <a:cs typeface="Arial" pitchFamily="34" charset="0"/>
              </a:rPr>
              <a:t>‡</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14" name="Picture 3" descr="A mathematical formula shows the activation energy of an enzyme catalyzed chemical reaction. The activation energy (delta uppercase G superscript double dagger) is equal to the free energy of the transition state (uppercase G subscript uppercase X superscript double dagger) minus the free energy of the substrate (uppercase G subscript uppercase S)."/>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048465" y="5398977"/>
            <a:ext cx="7047070" cy="45485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quarter" idx="18"/>
          </p:nvPr>
        </p:nvSpPr>
        <p:spPr>
          <a:xfrm>
            <a:off x="457200" y="5984130"/>
            <a:ext cx="8229600" cy="558560"/>
          </a:xfrm>
        </p:spPr>
        <p:txBody>
          <a:bodyPr>
            <a:noAutofit/>
          </a:bodyPr>
          <a:lstStyle/>
          <a:p>
            <a:pPr>
              <a:spcBef>
                <a:spcPts val="624"/>
              </a:spcBef>
            </a:pPr>
            <a:r>
              <a:rPr lang="en-US" dirty="0">
                <a:latin typeface="Arial" pitchFamily="34" charset="0"/>
                <a:cs typeface="Arial" pitchFamily="34" charset="0"/>
              </a:rPr>
              <a:t>Enzymes facilitate the formation of the transition state</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2228029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391"/>
            <a:ext cx="8229600" cy="1447495"/>
          </a:xfrm>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Transition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tate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pPr>
              <a:lnSpc>
                <a:spcPct val="110000"/>
              </a:lnSpc>
              <a:spcBef>
                <a:spcPts val="624"/>
              </a:spcBef>
            </a:pPr>
            <a:r>
              <a:rPr lang="en-US" dirty="0"/>
              <a:t>To understand the rate increase achieved by enzymes, assume that the transition state is in equilibrium with the substrate.</a:t>
            </a:r>
          </a:p>
        </p:txBody>
      </p:sp>
      <p:graphicFrame>
        <p:nvGraphicFramePr>
          <p:cNvPr id="8" name="Object 1"/>
          <p:cNvGraphicFramePr>
            <a:graphicFrameLocks noGrp="1" noChangeAspect="1"/>
          </p:cNvGraphicFramePr>
          <p:nvPr>
            <p:ph type="pic" sz="quarter" idx="13"/>
            <p:extLst>
              <p:ext uri="{D42A27DB-BD31-4B8C-83A1-F6EECF244321}">
                <p14:modId xmlns:p14="http://schemas.microsoft.com/office/powerpoint/2010/main" val="866811745"/>
              </p:ext>
            </p:extLst>
          </p:nvPr>
        </p:nvGraphicFramePr>
        <p:xfrm>
          <a:off x="2865120" y="2902671"/>
          <a:ext cx="2766060" cy="476450"/>
        </p:xfrm>
        <a:graphic>
          <a:graphicData uri="http://schemas.openxmlformats.org/presentationml/2006/ole">
            <mc:AlternateContent xmlns:mc="http://schemas.openxmlformats.org/markup-compatibility/2006">
              <mc:Choice xmlns:v="urn:schemas-microsoft-com:vml" Requires="v">
                <p:oleObj spid="_x0000_s1038" name="Equation" r:id="rId3" imgW="2654280" imgH="457200" progId="Equation.DSMT4">
                  <p:embed/>
                </p:oleObj>
              </mc:Choice>
              <mc:Fallback>
                <p:oleObj name="Equation" r:id="rId3" imgW="2654280" imgH="457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120" y="2902671"/>
                        <a:ext cx="2766060" cy="4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5"/>
          <p:cNvSpPr>
            <a:spLocks noGrp="1"/>
          </p:cNvSpPr>
          <p:nvPr>
            <p:ph sz="quarter" idx="15"/>
          </p:nvPr>
        </p:nvSpPr>
        <p:spPr>
          <a:xfrm>
            <a:off x="457200" y="3382864"/>
            <a:ext cx="8229600" cy="2941736"/>
          </a:xfrm>
        </p:spPr>
        <p:txBody>
          <a:bodyPr>
            <a:noAutofit/>
          </a:bodyPr>
          <a:lstStyle/>
          <a:p>
            <a:pPr>
              <a:spcBef>
                <a:spcPts val="624"/>
              </a:spcBef>
            </a:pPr>
            <a:r>
              <a:rPr lang="en-US" dirty="0">
                <a:latin typeface="Arial" pitchFamily="34" charset="0"/>
                <a:cs typeface="Arial" pitchFamily="34" charset="0"/>
              </a:rPr>
              <a:t>The rate of reaction is proportional to the concentration of X</a:t>
            </a:r>
            <a:r>
              <a:rPr lang="en-US" baseline="30000" dirty="0" smtClean="0">
                <a:latin typeface="Arial" pitchFamily="34" charset="0"/>
                <a:cs typeface="Arial" pitchFamily="34" charset="0"/>
              </a:rPr>
              <a:t>‡</a:t>
            </a:r>
          </a:p>
          <a:p>
            <a:pPr marL="0" indent="3086100">
              <a:spcBef>
                <a:spcPts val="624"/>
              </a:spcBef>
              <a:buNone/>
            </a:pPr>
            <a:r>
              <a:rPr lang="en-US" dirty="0" smtClean="0">
                <a:latin typeface="Arial" pitchFamily="34" charset="0"/>
                <a:cs typeface="Arial" pitchFamily="34" charset="0"/>
              </a:rPr>
              <a:t>V </a:t>
            </a:r>
            <a:r>
              <a:rPr lang="el-GR" dirty="0" smtClean="0">
                <a:latin typeface="Arial" pitchFamily="34" charset="0"/>
                <a:cs typeface="Arial" pitchFamily="34" charset="0"/>
              </a:rPr>
              <a:t>α</a:t>
            </a:r>
            <a:r>
              <a:rPr lang="en-US" dirty="0" smtClean="0">
                <a:latin typeface="Arial" pitchFamily="34" charset="0"/>
                <a:cs typeface="Arial" pitchFamily="34" charset="0"/>
              </a:rPr>
              <a:t> [X</a:t>
            </a:r>
            <a:r>
              <a:rPr lang="en-US" baseline="30000" dirty="0" smtClean="0">
                <a:latin typeface="Arial" pitchFamily="34" charset="0"/>
                <a:cs typeface="Arial" pitchFamily="34" charset="0"/>
              </a:rPr>
              <a:t>‡</a:t>
            </a:r>
            <a:r>
              <a:rPr lang="en-US" dirty="0" smtClean="0">
                <a:latin typeface="Arial" pitchFamily="34" charset="0"/>
                <a:cs typeface="Arial" pitchFamily="34" charset="0"/>
              </a:rPr>
              <a:t>]</a:t>
            </a:r>
          </a:p>
          <a:p>
            <a:pPr>
              <a:spcBef>
                <a:spcPts val="624"/>
              </a:spcBef>
              <a:spcAft>
                <a:spcPts val="1200"/>
              </a:spcAft>
            </a:pPr>
            <a:r>
              <a:rPr lang="en-US" dirty="0">
                <a:latin typeface="Arial" pitchFamily="34" charset="0"/>
                <a:cs typeface="Arial" pitchFamily="34" charset="0"/>
              </a:rPr>
              <a:t>because only X</a:t>
            </a:r>
            <a:r>
              <a:rPr lang="en-US" baseline="30000" dirty="0">
                <a:latin typeface="Arial" pitchFamily="34" charset="0"/>
                <a:cs typeface="Arial" pitchFamily="34" charset="0"/>
              </a:rPr>
              <a:t>‡</a:t>
            </a:r>
            <a:r>
              <a:rPr lang="en-US" dirty="0">
                <a:latin typeface="Arial" pitchFamily="34" charset="0"/>
                <a:cs typeface="Arial" pitchFamily="34" charset="0"/>
              </a:rPr>
              <a:t> can be converted into product.</a:t>
            </a:r>
          </a:p>
          <a:p>
            <a:pPr>
              <a:spcBef>
                <a:spcPts val="624"/>
              </a:spcBef>
            </a:pPr>
            <a:r>
              <a:rPr lang="en-US" dirty="0">
                <a:latin typeface="Arial" pitchFamily="34" charset="0"/>
                <a:cs typeface="Arial" pitchFamily="34" charset="0"/>
              </a:rPr>
              <a:t>The concentration of X</a:t>
            </a:r>
            <a:r>
              <a:rPr lang="en-US" baseline="30000" dirty="0">
                <a:latin typeface="Arial" pitchFamily="34" charset="0"/>
                <a:cs typeface="Arial" pitchFamily="34" charset="0"/>
              </a:rPr>
              <a:t>‡</a:t>
            </a:r>
            <a:r>
              <a:rPr lang="en-US" dirty="0">
                <a:latin typeface="Arial" pitchFamily="34" charset="0"/>
                <a:cs typeface="Arial" pitchFamily="34" charset="0"/>
              </a:rPr>
              <a:t> depends on the energy difference between </a:t>
            </a:r>
            <a:r>
              <a:rPr lang="en-US" dirty="0" smtClean="0">
                <a:latin typeface="Arial" pitchFamily="34" charset="0"/>
                <a:cs typeface="Arial" pitchFamily="34" charset="0"/>
              </a:rPr>
              <a:t>X</a:t>
            </a:r>
            <a:r>
              <a:rPr lang="en-US" baseline="30000" dirty="0" smtClean="0">
                <a:latin typeface="Arial" pitchFamily="34" charset="0"/>
                <a:cs typeface="Arial" pitchFamily="34" charset="0"/>
              </a:rPr>
              <a:t>‡</a:t>
            </a:r>
            <a:r>
              <a:rPr lang="en-US" dirty="0" smtClean="0">
                <a:latin typeface="Arial" pitchFamily="34" charset="0"/>
                <a:cs typeface="Arial" pitchFamily="34" charset="0"/>
              </a:rPr>
              <a:t> and </a:t>
            </a:r>
            <a:r>
              <a:rPr lang="en-US" dirty="0">
                <a:latin typeface="Arial" pitchFamily="34" charset="0"/>
                <a:cs typeface="Arial" pitchFamily="34" charset="0"/>
              </a:rPr>
              <a:t>S, the activation energy</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3076990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391"/>
            <a:ext cx="8229600" cy="1447495"/>
          </a:xfrm>
        </p:spPr>
        <p:txBody>
          <a:bodyPr>
            <a:noAutofit/>
          </a:bodyPr>
          <a:lstStyle/>
          <a:p>
            <a:r>
              <a:rPr lang="en-US" dirty="0">
                <a:solidFill>
                  <a:srgbClr val="843C0C"/>
                </a:solidFill>
                <a:latin typeface="Arial" pitchFamily="34" charset="0"/>
                <a:cs typeface="Arial" pitchFamily="34" charset="0"/>
              </a:rPr>
              <a:t>Overall </a:t>
            </a:r>
            <a:r>
              <a:rPr lang="en-US" dirty="0" smtClean="0">
                <a:solidFill>
                  <a:srgbClr val="843C0C"/>
                </a:solidFill>
                <a:latin typeface="Arial" pitchFamily="34" charset="0"/>
                <a:cs typeface="Arial" pitchFamily="34" charset="0"/>
              </a:rPr>
              <a:t>Reaction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ate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512378"/>
          </a:xfrm>
        </p:spPr>
        <p:txBody>
          <a:bodyPr>
            <a:normAutofit/>
          </a:bodyPr>
          <a:lstStyle/>
          <a:p>
            <a:r>
              <a:rPr lang="en-US" dirty="0"/>
              <a:t>The overall rate of the reaction V depends on ΔG</a:t>
            </a:r>
            <a:r>
              <a:rPr lang="en-US" baseline="30000" dirty="0"/>
              <a:t>‡</a:t>
            </a:r>
            <a:r>
              <a:rPr lang="en-US" dirty="0"/>
              <a:t>.</a:t>
            </a:r>
          </a:p>
        </p:txBody>
      </p:sp>
      <p:pic>
        <p:nvPicPr>
          <p:cNvPr id="8" name="Picture 2" descr="A mathematical expression  shows the overall rate of an enzyme catalyzed chemical reaction in terms of activation energy. The overall rate of the reaction (uppercase V) is equal to the rate of the reaction (Nu) times the concentration of the transition state (uppercase X superscript double dagger in brackets) is equal to Boltzmann’s constant (lowercase K) times temperature (uppercase T) all over the quantity of Planck’s constant (lowercase H) times the concentration of the substrate (uppercase S in brackets) times the exponential function (lowercase E) superscript negative activation energy (delta uppercase G superscript double dagger)  all over the quantity of gas constant (uppercase R) times temperature (uppercase T)."/>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2454402"/>
            <a:ext cx="6705046" cy="50592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5"/>
          </p:nvPr>
        </p:nvSpPr>
        <p:spPr>
          <a:xfrm>
            <a:off x="457200" y="3382864"/>
            <a:ext cx="8229600" cy="2639564"/>
          </a:xfrm>
        </p:spPr>
        <p:txBody>
          <a:bodyPr>
            <a:noAutofit/>
          </a:bodyPr>
          <a:lstStyle/>
          <a:p>
            <a:pPr>
              <a:spcBef>
                <a:spcPts val="624"/>
              </a:spcBef>
              <a:spcAft>
                <a:spcPts val="1200"/>
              </a:spcAft>
            </a:pPr>
            <a:r>
              <a:rPr lang="en-US" sz="2600" dirty="0">
                <a:latin typeface="Arial" pitchFamily="34" charset="0"/>
                <a:cs typeface="Arial" pitchFamily="34" charset="0"/>
              </a:rPr>
              <a:t>In this equation, </a:t>
            </a:r>
            <a:r>
              <a:rPr lang="en-US" sz="2600" i="1" dirty="0">
                <a:latin typeface="Arial" pitchFamily="34" charset="0"/>
                <a:cs typeface="Arial" pitchFamily="34" charset="0"/>
              </a:rPr>
              <a:t>k</a:t>
            </a:r>
            <a:r>
              <a:rPr lang="en-US" sz="2600" dirty="0">
                <a:latin typeface="Arial" pitchFamily="34" charset="0"/>
                <a:cs typeface="Arial" pitchFamily="34" charset="0"/>
              </a:rPr>
              <a:t> is  Boltzmann’s constant and </a:t>
            </a:r>
            <a:r>
              <a:rPr lang="en-US" sz="2600" i="1" dirty="0">
                <a:latin typeface="Arial" pitchFamily="34" charset="0"/>
                <a:cs typeface="Arial" pitchFamily="34" charset="0"/>
              </a:rPr>
              <a:t>h</a:t>
            </a:r>
            <a:r>
              <a:rPr lang="en-US" sz="2600" dirty="0">
                <a:latin typeface="Arial" pitchFamily="34" charset="0"/>
                <a:cs typeface="Arial" pitchFamily="34" charset="0"/>
              </a:rPr>
              <a:t> is Planck’s constant</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Bef>
                <a:spcPts val="624"/>
              </a:spcBef>
              <a:spcAft>
                <a:spcPts val="1200"/>
              </a:spcAft>
            </a:pPr>
            <a:r>
              <a:rPr lang="en-US" sz="2600" dirty="0">
                <a:latin typeface="Arial" pitchFamily="34" charset="0"/>
                <a:cs typeface="Arial" pitchFamily="34" charset="0"/>
              </a:rPr>
              <a:t>Using this equation, we can show that a 20% decrease in ΔG</a:t>
            </a:r>
            <a:r>
              <a:rPr lang="en-US" sz="2600" baseline="30000" dirty="0">
                <a:latin typeface="Arial" pitchFamily="34" charset="0"/>
                <a:cs typeface="Arial" pitchFamily="34" charset="0"/>
              </a:rPr>
              <a:t>‡</a:t>
            </a:r>
            <a:r>
              <a:rPr lang="en-US" sz="2600" dirty="0">
                <a:latin typeface="Arial" pitchFamily="34" charset="0"/>
                <a:cs typeface="Arial" pitchFamily="34" charset="0"/>
              </a:rPr>
              <a:t> results in a 10-fold increase in rate</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Bef>
                <a:spcPts val="624"/>
              </a:spcBef>
            </a:pPr>
            <a:r>
              <a:rPr lang="en-US" sz="2600" dirty="0">
                <a:latin typeface="Arial" pitchFamily="34" charset="0"/>
                <a:cs typeface="Arial" pitchFamily="34" charset="0"/>
              </a:rPr>
              <a:t>Enzymes function by lowering the activation energy.</a:t>
            </a:r>
          </a:p>
        </p:txBody>
      </p:sp>
    </p:spTree>
    <p:extLst>
      <p:ext uri="{BB962C8B-B14F-4D97-AF65-F5344CB8AC3E}">
        <p14:creationId xmlns:p14="http://schemas.microsoft.com/office/powerpoint/2010/main" val="1067981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Enzymes </a:t>
            </a:r>
            <a:r>
              <a:rPr lang="en-US" dirty="0" smtClean="0">
                <a:solidFill>
                  <a:srgbClr val="843C0C"/>
                </a:solidFill>
                <a:latin typeface="Arial" pitchFamily="34" charset="0"/>
                <a:cs typeface="Arial" pitchFamily="34" charset="0"/>
              </a:rPr>
              <a:t>Decrease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Activation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nergy</a:t>
            </a:r>
            <a:endParaRPr lang="en-US" dirty="0">
              <a:solidFill>
                <a:srgbClr val="843C0C"/>
              </a:solidFill>
              <a:latin typeface="Arial" pitchFamily="34" charset="0"/>
              <a:cs typeface="Arial" pitchFamily="34" charset="0"/>
            </a:endParaRPr>
          </a:p>
        </p:txBody>
      </p:sp>
      <p:pic>
        <p:nvPicPr>
          <p:cNvPr id="7170" name="Picture 2" descr="A graph shows the free energy required by catalyzed and uncatalyzed reactions. The horizontal axis is labeled as reaction progress and has an increasing scale. The vertical axis is labeled as free energy and has an increasing scale. Two horizontal dashed lines are drawn across the graph. The lower dashed line, which is in the bottom quarter of the graph, is labeled as product and the upper dashed line, which is above the midpoint, is labeled as substrate. Two curves are shown in the graph. A concave upwards curve for uncatalyzed reaction starts from the substrate line, increases gradually, attains a peak labeled as transition state, X diesis, decreases with a concave upwards, and ends at the product line. A similar dashed concave upwards curve for catalyzed reaction starts from substrate line, increases gradually, attains a smaller peak which is below the uncatalyzed curve peak, and ends at the point of intersection between uncatalyzed curve and substrate line. The height between substrate line and uncatalyzed reaction peak is labeled as delta G diesis (uncatalyzed) and the height between substrate line and catalyzed reaction peak is labeled as delta G diesis (catalyzed). The height between substrate line and product line is labeled as delta G for the rea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03536" y="1521823"/>
            <a:ext cx="7936929" cy="492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110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Formation </a:t>
            </a:r>
            <a:r>
              <a:rPr lang="en-US" sz="3200" dirty="0">
                <a:solidFill>
                  <a:srgbClr val="843C0C"/>
                </a:solidFill>
                <a:latin typeface="Arial" pitchFamily="34" charset="0"/>
                <a:cs typeface="Arial" pitchFamily="34" charset="0"/>
              </a:rPr>
              <a:t>of an </a:t>
            </a:r>
            <a:r>
              <a:rPr lang="en-US" sz="3200" dirty="0" smtClean="0">
                <a:solidFill>
                  <a:srgbClr val="843C0C"/>
                </a:solidFill>
                <a:latin typeface="Arial" pitchFamily="34" charset="0"/>
                <a:cs typeface="Arial" pitchFamily="34" charset="0"/>
              </a:rPr>
              <a:t>Enzyme–substrate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omplex </a:t>
            </a:r>
            <a:r>
              <a:rPr lang="en-US" sz="3200" dirty="0">
                <a:solidFill>
                  <a:srgbClr val="843C0C"/>
                </a:solidFill>
                <a:latin typeface="Arial" pitchFamily="34" charset="0"/>
                <a:cs typeface="Arial" pitchFamily="34" charset="0"/>
              </a:rPr>
              <a:t>is the </a:t>
            </a:r>
            <a:r>
              <a:rPr lang="en-US" sz="3200" dirty="0">
                <a:solidFill>
                  <a:srgbClr val="843C0C"/>
                </a:solidFill>
                <a:latin typeface="Arial" pitchFamily="34" charset="0"/>
                <a:cs typeface="Arial" pitchFamily="34" charset="0"/>
              </a:rPr>
              <a:t>F</a:t>
            </a:r>
            <a:r>
              <a:rPr lang="en-US" sz="3200" dirty="0" smtClean="0">
                <a:solidFill>
                  <a:srgbClr val="843C0C"/>
                </a:solidFill>
                <a:latin typeface="Arial" pitchFamily="34" charset="0"/>
                <a:cs typeface="Arial" pitchFamily="34" charset="0"/>
              </a:rPr>
              <a:t>irst Step </a:t>
            </a:r>
            <a:r>
              <a:rPr lang="en-US" sz="3200" dirty="0">
                <a:solidFill>
                  <a:srgbClr val="843C0C"/>
                </a:solidFill>
                <a:latin typeface="Arial" pitchFamily="34" charset="0"/>
                <a:cs typeface="Arial" pitchFamily="34" charset="0"/>
              </a:rPr>
              <a:t>in </a:t>
            </a:r>
            <a:r>
              <a:rPr lang="en-US" sz="3200" dirty="0" smtClean="0">
                <a:solidFill>
                  <a:srgbClr val="843C0C"/>
                </a:solidFill>
                <a:latin typeface="Arial" pitchFamily="34" charset="0"/>
                <a:cs typeface="Arial" pitchFamily="34" charset="0"/>
              </a:rPr>
              <a:t>Enzymatic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atalysis</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spcBef>
                <a:spcPts val="624"/>
              </a:spcBef>
              <a:spcAft>
                <a:spcPts val="1200"/>
              </a:spcAft>
            </a:pPr>
            <a:r>
              <a:rPr lang="en-US" sz="2400" dirty="0"/>
              <a:t>Enzymes bring substrates together to form an enzyme–substrate complex on a particular region of the enzyme called the active site</a:t>
            </a:r>
            <a:r>
              <a:rPr lang="en-US" sz="2400" dirty="0" smtClean="0"/>
              <a:t>.</a:t>
            </a:r>
            <a:endParaRPr lang="en-US" sz="2400" dirty="0"/>
          </a:p>
          <a:p>
            <a:pPr>
              <a:spcBef>
                <a:spcPts val="624"/>
              </a:spcBef>
              <a:spcAft>
                <a:spcPts val="1200"/>
              </a:spcAft>
            </a:pPr>
            <a:r>
              <a:rPr lang="en-US" sz="2400" dirty="0"/>
              <a:t>The interaction between enzyme and substrate was established by</a:t>
            </a:r>
            <a:r>
              <a:rPr lang="en-US" sz="2400" dirty="0" smtClean="0"/>
              <a:t>:</a:t>
            </a:r>
            <a:endParaRPr lang="en-US" sz="2400" dirty="0"/>
          </a:p>
          <a:p>
            <a:pPr marL="914400" indent="-457200">
              <a:spcBef>
                <a:spcPts val="624"/>
              </a:spcBef>
              <a:buFont typeface="+mj-lt"/>
              <a:buAutoNum type="arabicPeriod"/>
              <a:tabLst>
                <a:tab pos="850900" algn="l"/>
              </a:tabLst>
            </a:pPr>
            <a:r>
              <a:rPr lang="en-US" sz="2200" dirty="0"/>
              <a:t>The observation that a fixed amount of enzyme displays a maximal velocity.</a:t>
            </a:r>
          </a:p>
          <a:p>
            <a:pPr marL="914400" indent="-457200">
              <a:spcBef>
                <a:spcPts val="624"/>
              </a:spcBef>
              <a:buFont typeface="+mj-lt"/>
              <a:buAutoNum type="arabicPeriod"/>
              <a:tabLst>
                <a:tab pos="850900" algn="l"/>
              </a:tabLst>
            </a:pPr>
            <a:r>
              <a:rPr lang="en-US" sz="2200" dirty="0"/>
              <a:t>The observation that spectroscopic properties of enzyme and substrates change upon interaction.</a:t>
            </a:r>
          </a:p>
          <a:p>
            <a:pPr marL="914400" indent="-457200">
              <a:spcBef>
                <a:spcPts val="624"/>
              </a:spcBef>
              <a:buFont typeface="+mj-lt"/>
              <a:buAutoNum type="arabicPeriod"/>
              <a:tabLst>
                <a:tab pos="850900" algn="l"/>
              </a:tabLst>
            </a:pPr>
            <a:r>
              <a:rPr lang="en-US" sz="2200" dirty="0"/>
              <a:t>Examination by x-ray crystallography of enzymes bound to substrates or substrate analogs.</a:t>
            </a:r>
          </a:p>
        </p:txBody>
      </p:sp>
    </p:spTree>
    <p:extLst>
      <p:ext uri="{BB962C8B-B14F-4D97-AF65-F5344CB8AC3E}">
        <p14:creationId xmlns:p14="http://schemas.microsoft.com/office/powerpoint/2010/main" val="1164314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sz="3200" dirty="0">
                <a:solidFill>
                  <a:srgbClr val="843C0C"/>
                </a:solidFill>
                <a:latin typeface="Arial" pitchFamily="34" charset="0"/>
                <a:cs typeface="Arial" pitchFamily="34" charset="0"/>
              </a:rPr>
              <a:t>Reaction </a:t>
            </a:r>
            <a:r>
              <a:rPr lang="en-US" sz="3200" dirty="0" smtClean="0">
                <a:solidFill>
                  <a:srgbClr val="843C0C"/>
                </a:solidFill>
                <a:latin typeface="Arial" pitchFamily="34" charset="0"/>
                <a:cs typeface="Arial" pitchFamily="34" charset="0"/>
              </a:rPr>
              <a:t>Velocity </a:t>
            </a:r>
            <a:r>
              <a:rPr lang="en-US" sz="3200" dirty="0">
                <a:solidFill>
                  <a:srgbClr val="843C0C"/>
                </a:solidFill>
                <a:latin typeface="Arial" pitchFamily="34" charset="0"/>
                <a:cs typeface="Arial" pitchFamily="34" charset="0"/>
              </a:rPr>
              <a:t>V</a:t>
            </a:r>
            <a:r>
              <a:rPr lang="en-US" sz="3200" dirty="0" smtClean="0">
                <a:solidFill>
                  <a:srgbClr val="843C0C"/>
                </a:solidFill>
                <a:latin typeface="Arial" pitchFamily="34" charset="0"/>
                <a:cs typeface="Arial" pitchFamily="34" charset="0"/>
              </a:rPr>
              <a:t>ersus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ubstrate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oncentration </a:t>
            </a:r>
            <a:r>
              <a:rPr lang="en-US" sz="3200" dirty="0">
                <a:solidFill>
                  <a:srgbClr val="843C0C"/>
                </a:solidFill>
                <a:latin typeface="Arial" pitchFamily="34" charset="0"/>
                <a:cs typeface="Arial" pitchFamily="34" charset="0"/>
              </a:rPr>
              <a:t>in an </a:t>
            </a:r>
            <a:r>
              <a:rPr lang="en-US" sz="3200" dirty="0" smtClean="0">
                <a:solidFill>
                  <a:srgbClr val="843C0C"/>
                </a:solidFill>
                <a:latin typeface="Arial" pitchFamily="34" charset="0"/>
                <a:cs typeface="Arial" pitchFamily="34" charset="0"/>
              </a:rPr>
              <a:t>Enzyme-catalyzed </a:t>
            </a:r>
            <a:r>
              <a:rPr lang="en-US" sz="3200" dirty="0">
                <a:solidFill>
                  <a:srgbClr val="843C0C"/>
                </a:solidFill>
                <a:latin typeface="Arial" pitchFamily="34" charset="0"/>
                <a:cs typeface="Arial" pitchFamily="34" charset="0"/>
              </a:rPr>
              <a:t>R</a:t>
            </a:r>
            <a:r>
              <a:rPr lang="en-US" sz="3200" dirty="0" smtClean="0">
                <a:solidFill>
                  <a:srgbClr val="843C0C"/>
                </a:solidFill>
                <a:latin typeface="Arial" pitchFamily="34" charset="0"/>
                <a:cs typeface="Arial" pitchFamily="34" charset="0"/>
              </a:rPr>
              <a:t>eaction</a:t>
            </a:r>
            <a:endParaRPr lang="en-US" sz="3200" dirty="0">
              <a:solidFill>
                <a:srgbClr val="843C0C"/>
              </a:solidFill>
              <a:latin typeface="Arial" pitchFamily="34" charset="0"/>
              <a:cs typeface="Arial" pitchFamily="34" charset="0"/>
            </a:endParaRPr>
          </a:p>
        </p:txBody>
      </p:sp>
      <p:pic>
        <p:nvPicPr>
          <p:cNvPr id="8194" name="Picture 2" descr="A line graph plots the relation between substrate concentration and reaction velocity. The horizontal axis is labeled as substrate concentration and has an increasing scale. The vertical axis is labeled as reaction velocity and has an increasing scale. A horizontal dashed line, labeled as maximal velocity, is drawn across the graph, near the top on the vertical axis. A curve starts from the origin, increases gradually, and ends below the maximal velocity li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864448"/>
            <a:ext cx="5963133" cy="464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906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Structure of an </a:t>
            </a:r>
            <a:r>
              <a:rPr lang="en-US" dirty="0" smtClean="0">
                <a:solidFill>
                  <a:srgbClr val="843C0C"/>
                </a:solidFill>
                <a:latin typeface="Arial" pitchFamily="34" charset="0"/>
                <a:cs typeface="Arial" pitchFamily="34" charset="0"/>
              </a:rPr>
              <a:t>Enzyme–substrate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omplex</a:t>
            </a:r>
            <a:endParaRPr lang="en-US" dirty="0">
              <a:solidFill>
                <a:srgbClr val="843C0C"/>
              </a:solidFill>
              <a:latin typeface="Arial" pitchFamily="34" charset="0"/>
              <a:cs typeface="Arial" pitchFamily="34" charset="0"/>
            </a:endParaRPr>
          </a:p>
        </p:txBody>
      </p:sp>
      <p:pic>
        <p:nvPicPr>
          <p:cNvPr id="9218" name="Picture 2" descr="A ribbon diagram of cytochrome P450 containing its camphor substrate is shown on the left. A ball-and-stick model of camphor (substrate) is on the right showing the surrounding amino acid residues of the active site and the heme cofactor. Heme is at the bottom of camphor (the substrate) and the amino acids surrounding camphor are labeled as valine 295, aspartate 297, phenylalanine 87, tyrosine 96, valine 247, and leucine 244."/>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083101"/>
            <a:ext cx="8113106" cy="434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003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843C0C"/>
                </a:solidFill>
                <a:latin typeface="Arial" pitchFamily="34" charset="0"/>
                <a:cs typeface="Arial" pitchFamily="34" charset="0"/>
              </a:rPr>
              <a:t>Ch.8 </a:t>
            </a:r>
            <a:r>
              <a:rPr lang="en-US" dirty="0">
                <a:solidFill>
                  <a:srgbClr val="843C0C"/>
                </a:solidFill>
                <a:latin typeface="Arial" pitchFamily="34" charset="0"/>
                <a:cs typeface="Arial" pitchFamily="34" charset="0"/>
              </a:rPr>
              <a:t>Learning Objectives</a:t>
            </a:r>
          </a:p>
        </p:txBody>
      </p:sp>
      <p:sp>
        <p:nvSpPr>
          <p:cNvPr id="4" name="Content Placeholder 3"/>
          <p:cNvSpPr>
            <a:spLocks noGrp="1"/>
          </p:cNvSpPr>
          <p:nvPr>
            <p:ph idx="1"/>
          </p:nvPr>
        </p:nvSpPr>
        <p:spPr>
          <a:xfrm>
            <a:off x="457200" y="1600199"/>
            <a:ext cx="8229600" cy="4962311"/>
          </a:xfrm>
        </p:spPr>
        <p:txBody>
          <a:bodyPr>
            <a:noAutofit/>
          </a:bodyPr>
          <a:lstStyle/>
          <a:p>
            <a:pPr marL="0" indent="0">
              <a:spcBef>
                <a:spcPts val="624"/>
              </a:spcBef>
              <a:spcAft>
                <a:spcPts val="1200"/>
              </a:spcAft>
              <a:buNone/>
            </a:pPr>
            <a:r>
              <a:rPr lang="en-US" sz="2000" i="1" dirty="0">
                <a:latin typeface="Arial" pitchFamily="34" charset="0"/>
                <a:cs typeface="Arial" pitchFamily="34" charset="0"/>
              </a:rPr>
              <a:t>By the end of this chapter, you should be able to</a:t>
            </a:r>
            <a:r>
              <a:rPr lang="en-US" sz="2000" i="1" dirty="0" smtClean="0">
                <a:latin typeface="Arial" pitchFamily="34" charset="0"/>
                <a:cs typeface="Arial" pitchFamily="34" charset="0"/>
              </a:rPr>
              <a:t>:</a:t>
            </a:r>
            <a:endParaRPr lang="en-US" sz="2000" dirty="0" smtClean="0">
              <a:latin typeface="Arial" pitchFamily="34" charset="0"/>
              <a:cs typeface="Arial" pitchFamily="34" charset="0"/>
            </a:endParaRPr>
          </a:p>
          <a:p>
            <a:pPr marL="457200" indent="-457200">
              <a:spcBef>
                <a:spcPts val="624"/>
              </a:spcBef>
              <a:buAutoNum type="arabicPeriod"/>
            </a:pPr>
            <a:r>
              <a:rPr lang="en-US" sz="2000" b="1" dirty="0">
                <a:latin typeface="Arial" pitchFamily="34" charset="0"/>
                <a:cs typeface="Arial" pitchFamily="34" charset="0"/>
              </a:rPr>
              <a:t>Describe the relations between the enzyme catalysis of a reaction, the thermodynamics of the reaction, and the formation of the transition state</a:t>
            </a:r>
            <a:r>
              <a:rPr lang="en-US" sz="2000" b="1" dirty="0" smtClean="0">
                <a:latin typeface="Arial" pitchFamily="34" charset="0"/>
                <a:cs typeface="Arial" pitchFamily="34" charset="0"/>
              </a:rPr>
              <a:t>.</a:t>
            </a:r>
            <a:endParaRPr lang="en-US" sz="2000" b="1" dirty="0">
              <a:latin typeface="Arial" pitchFamily="34" charset="0"/>
              <a:cs typeface="Arial" pitchFamily="34" charset="0"/>
            </a:endParaRPr>
          </a:p>
          <a:p>
            <a:pPr marL="457200" indent="-457200">
              <a:spcBef>
                <a:spcPts val="624"/>
              </a:spcBef>
              <a:buAutoNum type="arabicPeriod"/>
            </a:pPr>
            <a:r>
              <a:rPr lang="en-US" sz="2000" b="1" dirty="0">
                <a:latin typeface="Arial" pitchFamily="34" charset="0"/>
                <a:cs typeface="Arial" pitchFamily="34" charset="0"/>
              </a:rPr>
              <a:t>Explain the relation between the transition state and the active site of an enzyme, and list the characteristics of active sites</a:t>
            </a:r>
            <a:r>
              <a:rPr lang="en-US" sz="2000" b="1" dirty="0" smtClean="0">
                <a:latin typeface="Arial" pitchFamily="34" charset="0"/>
                <a:cs typeface="Arial" pitchFamily="34" charset="0"/>
              </a:rPr>
              <a:t>.</a:t>
            </a:r>
            <a:endParaRPr lang="en-US" sz="2000" b="1" dirty="0">
              <a:latin typeface="Arial" pitchFamily="34" charset="0"/>
              <a:cs typeface="Arial" pitchFamily="34" charset="0"/>
            </a:endParaRPr>
          </a:p>
          <a:p>
            <a:pPr marL="457200" indent="-457200">
              <a:spcBef>
                <a:spcPts val="624"/>
              </a:spcBef>
              <a:buAutoNum type="arabicPeriod"/>
            </a:pPr>
            <a:r>
              <a:rPr lang="en-US" sz="2000" b="1" dirty="0">
                <a:latin typeface="Arial" pitchFamily="34" charset="0"/>
                <a:cs typeface="Arial" pitchFamily="34" charset="0"/>
              </a:rPr>
              <a:t>Explain what reaction velocity is</a:t>
            </a:r>
            <a:r>
              <a:rPr lang="en-US" sz="2000" b="1" dirty="0" smtClean="0">
                <a:latin typeface="Arial" pitchFamily="34" charset="0"/>
                <a:cs typeface="Arial" pitchFamily="34" charset="0"/>
              </a:rPr>
              <a:t>.</a:t>
            </a:r>
            <a:endParaRPr lang="en-US" sz="2000" b="1" dirty="0">
              <a:latin typeface="Arial" pitchFamily="34" charset="0"/>
              <a:cs typeface="Arial" pitchFamily="34" charset="0"/>
            </a:endParaRPr>
          </a:p>
          <a:p>
            <a:pPr marL="457200" indent="-457200">
              <a:spcBef>
                <a:spcPts val="624"/>
              </a:spcBef>
              <a:buAutoNum type="arabicPeriod"/>
            </a:pPr>
            <a:r>
              <a:rPr lang="en-US" sz="2000" b="1" dirty="0">
                <a:latin typeface="Arial" pitchFamily="34" charset="0"/>
                <a:cs typeface="Arial" pitchFamily="34" charset="0"/>
              </a:rPr>
              <a:t>Explain how reaction velocity is determined and how reaction velocities are used to characterize enzyme activity</a:t>
            </a:r>
            <a:r>
              <a:rPr lang="en-US" sz="2000" b="1" dirty="0" smtClean="0">
                <a:latin typeface="Arial" pitchFamily="34" charset="0"/>
                <a:cs typeface="Arial" pitchFamily="34" charset="0"/>
              </a:rPr>
              <a:t>.</a:t>
            </a:r>
            <a:endParaRPr lang="en-US" sz="2000" b="1" dirty="0">
              <a:latin typeface="Arial" pitchFamily="34" charset="0"/>
              <a:cs typeface="Arial" pitchFamily="34" charset="0"/>
            </a:endParaRPr>
          </a:p>
          <a:p>
            <a:pPr marL="457200" indent="-457200">
              <a:spcBef>
                <a:spcPts val="624"/>
              </a:spcBef>
              <a:buAutoNum type="arabicPeriod"/>
            </a:pPr>
            <a:r>
              <a:rPr lang="en-US" sz="2000" b="1" dirty="0">
                <a:latin typeface="Arial" pitchFamily="34" charset="0"/>
                <a:cs typeface="Arial" pitchFamily="34" charset="0"/>
              </a:rPr>
              <a:t>Distinguish between reversible and irreversible inhibitors</a:t>
            </a:r>
            <a:r>
              <a:rPr lang="en-US" sz="2000" b="1" dirty="0" smtClean="0">
                <a:latin typeface="Arial" pitchFamily="34" charset="0"/>
                <a:cs typeface="Arial" pitchFamily="34" charset="0"/>
              </a:rPr>
              <a:t>.</a:t>
            </a:r>
            <a:endParaRPr lang="en-US" sz="2000" b="1" dirty="0">
              <a:latin typeface="Arial" pitchFamily="34" charset="0"/>
              <a:cs typeface="Arial" pitchFamily="34" charset="0"/>
            </a:endParaRPr>
          </a:p>
          <a:p>
            <a:pPr marL="457200" indent="-457200">
              <a:spcBef>
                <a:spcPts val="624"/>
              </a:spcBef>
              <a:buAutoNum type="arabicPeriod"/>
            </a:pPr>
            <a:r>
              <a:rPr lang="en-US" sz="2000" b="1" dirty="0">
                <a:latin typeface="Arial" pitchFamily="34" charset="0"/>
                <a:cs typeface="Arial" pitchFamily="34" charset="0"/>
              </a:rPr>
              <a:t>Explain how different types of reversible inhibitors can be identified</a:t>
            </a:r>
            <a:r>
              <a:rPr lang="en-US" sz="2000" b="1" dirty="0" smtClean="0">
                <a:latin typeface="Arial" pitchFamily="34" charset="0"/>
                <a:cs typeface="Arial" pitchFamily="34" charset="0"/>
              </a:rPr>
              <a:t>.</a:t>
            </a:r>
            <a:endParaRPr lang="en-US" sz="2000" b="1" dirty="0">
              <a:latin typeface="Arial" pitchFamily="34" charset="0"/>
              <a:cs typeface="Arial" pitchFamily="34" charset="0"/>
            </a:endParaRPr>
          </a:p>
          <a:p>
            <a:pPr marL="457200" indent="-457200">
              <a:spcBef>
                <a:spcPts val="624"/>
              </a:spcBef>
              <a:buAutoNum type="arabicPeriod"/>
            </a:pPr>
            <a:r>
              <a:rPr lang="en-US" sz="2000" b="1" dirty="0">
                <a:latin typeface="Arial" pitchFamily="34" charset="0"/>
                <a:cs typeface="Arial" pitchFamily="34" charset="0"/>
              </a:rPr>
              <a:t>Describe the advantage of studying enzymes one molecule at a time</a:t>
            </a:r>
            <a:r>
              <a:rPr lang="en-US" sz="2000" b="1" dirty="0" smtClean="0">
                <a:latin typeface="Arial" pitchFamily="34" charset="0"/>
                <a:cs typeface="Arial" pitchFamily="34" charset="0"/>
              </a:rPr>
              <a:t>.</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4165281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Active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ites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Enzymes </a:t>
            </a:r>
            <a:r>
              <a:rPr lang="en-US" dirty="0">
                <a:solidFill>
                  <a:srgbClr val="843C0C"/>
                </a:solidFill>
                <a:latin typeface="Arial" pitchFamily="34" charset="0"/>
                <a:cs typeface="Arial" pitchFamily="34" charset="0"/>
              </a:rPr>
              <a:t>have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ome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ommon Features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658710"/>
          </a:xfrm>
        </p:spPr>
        <p:txBody>
          <a:bodyPr>
            <a:noAutofit/>
          </a:bodyPr>
          <a:lstStyle/>
          <a:p>
            <a:pPr marL="457200" indent="-457200">
              <a:spcBef>
                <a:spcPts val="624"/>
              </a:spcBef>
              <a:spcAft>
                <a:spcPts val="1200"/>
              </a:spcAft>
              <a:buFont typeface="+mj-lt"/>
              <a:buAutoNum type="arabicPeriod"/>
            </a:pPr>
            <a:r>
              <a:rPr lang="en-US" sz="2400" dirty="0"/>
              <a:t>The active site is a three-dimensional cleft or crevice created by amino acids from different parts of the primary structure</a:t>
            </a:r>
            <a:r>
              <a:rPr lang="en-US" sz="2400" dirty="0" smtClean="0"/>
              <a:t>.</a:t>
            </a:r>
            <a:endParaRPr lang="en-US" sz="2400" dirty="0"/>
          </a:p>
          <a:p>
            <a:pPr marL="457200" indent="-457200">
              <a:spcBef>
                <a:spcPts val="624"/>
              </a:spcBef>
              <a:spcAft>
                <a:spcPts val="1200"/>
              </a:spcAft>
              <a:buFont typeface="+mj-lt"/>
              <a:buAutoNum type="arabicPeriod"/>
            </a:pPr>
            <a:r>
              <a:rPr lang="en-US" sz="2400" dirty="0"/>
              <a:t>The active site constitutes a small portion of the enzyme volume</a:t>
            </a:r>
            <a:r>
              <a:rPr lang="en-US" sz="2400" dirty="0" smtClean="0"/>
              <a:t>.</a:t>
            </a:r>
            <a:endParaRPr lang="en-US" sz="2400" dirty="0"/>
          </a:p>
          <a:p>
            <a:pPr marL="457200" indent="-457200">
              <a:spcBef>
                <a:spcPts val="624"/>
              </a:spcBef>
              <a:spcAft>
                <a:spcPts val="1200"/>
              </a:spcAft>
              <a:buFont typeface="+mj-lt"/>
              <a:buAutoNum type="arabicPeriod"/>
            </a:pPr>
            <a:r>
              <a:rPr lang="en-US" sz="2400" dirty="0"/>
              <a:t>Active sites create unique microenvironments</a:t>
            </a:r>
            <a:r>
              <a:rPr lang="en-US" sz="2400" dirty="0" smtClean="0"/>
              <a:t>.</a:t>
            </a:r>
            <a:endParaRPr lang="en-US" sz="2400" dirty="0"/>
          </a:p>
          <a:p>
            <a:pPr marL="457200" indent="-457200">
              <a:spcBef>
                <a:spcPts val="624"/>
              </a:spcBef>
              <a:spcAft>
                <a:spcPts val="1200"/>
              </a:spcAft>
              <a:buFont typeface="+mj-lt"/>
              <a:buAutoNum type="arabicPeriod"/>
            </a:pPr>
            <a:r>
              <a:rPr lang="en-US" sz="2400" dirty="0"/>
              <a:t>The interaction of the enzyme and substrate at the active site involves multiple weak interactions</a:t>
            </a:r>
            <a:r>
              <a:rPr lang="en-US" sz="2400" dirty="0" smtClean="0"/>
              <a:t>.</a:t>
            </a:r>
            <a:endParaRPr lang="en-US" sz="2400" dirty="0"/>
          </a:p>
          <a:p>
            <a:pPr marL="457200" indent="-457200">
              <a:spcBef>
                <a:spcPts val="624"/>
              </a:spcBef>
              <a:spcAft>
                <a:spcPts val="1200"/>
              </a:spcAft>
              <a:buFont typeface="+mj-lt"/>
              <a:buAutoNum type="arabicPeriod"/>
            </a:pPr>
            <a:r>
              <a:rPr lang="en-US" sz="2400" dirty="0"/>
              <a:t>Enzyme specificity depends on the molecular architecture at the active site.</a:t>
            </a:r>
          </a:p>
        </p:txBody>
      </p:sp>
    </p:spTree>
    <p:extLst>
      <p:ext uri="{BB962C8B-B14F-4D97-AF65-F5344CB8AC3E}">
        <p14:creationId xmlns:p14="http://schemas.microsoft.com/office/powerpoint/2010/main" val="1054074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Active </a:t>
            </a:r>
            <a:r>
              <a:rPr lang="en-US" dirty="0" smtClean="0">
                <a:solidFill>
                  <a:srgbClr val="843C0C"/>
                </a:solidFill>
                <a:latin typeface="Arial" pitchFamily="34" charset="0"/>
                <a:cs typeface="Arial" pitchFamily="34" charset="0"/>
              </a:rPr>
              <a:t>Sites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ay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nclude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istant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esidues</a:t>
            </a:r>
            <a:endParaRPr lang="en-US" dirty="0">
              <a:solidFill>
                <a:srgbClr val="843C0C"/>
              </a:solidFill>
              <a:latin typeface="Arial" pitchFamily="34" charset="0"/>
              <a:cs typeface="Arial" pitchFamily="34" charset="0"/>
            </a:endParaRPr>
          </a:p>
        </p:txBody>
      </p:sp>
      <p:pic>
        <p:nvPicPr>
          <p:cNvPr id="10242" name="Picture 2" descr="A ribbon diagram of lysozyme and its schematic representation are shown. The schematic representation shows a horizontal bar with an N terminus on the left and a C terminus on the right side. The positions of the first and last amino acid in the chain are labeled as 1 and 129, respectively and active sites are shown as vertical bands and their positions are indicated on the strip as 35, 52, 62, 63, 101, and 108."/>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801261"/>
            <a:ext cx="7215391" cy="471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277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Hydrogen </a:t>
            </a:r>
            <a:r>
              <a:rPr lang="en-US" dirty="0" smtClean="0">
                <a:solidFill>
                  <a:srgbClr val="843C0C"/>
                </a:solidFill>
                <a:latin typeface="Arial" pitchFamily="34" charset="0"/>
                <a:cs typeface="Arial" pitchFamily="34" charset="0"/>
              </a:rPr>
              <a:t>Bonds </a:t>
            </a:r>
            <a:r>
              <a:rPr lang="en-US" dirty="0">
                <a:solidFill>
                  <a:srgbClr val="843C0C"/>
                </a:solidFill>
                <a:latin typeface="Arial" pitchFamily="34" charset="0"/>
                <a:cs typeface="Arial" pitchFamily="34" charset="0"/>
              </a:rPr>
              <a:t>B</a:t>
            </a:r>
            <a:r>
              <a:rPr lang="en-US" dirty="0" smtClean="0">
                <a:solidFill>
                  <a:srgbClr val="843C0C"/>
                </a:solidFill>
                <a:latin typeface="Arial" pitchFamily="34" charset="0"/>
                <a:cs typeface="Arial" pitchFamily="34" charset="0"/>
              </a:rPr>
              <a:t>etween </a:t>
            </a:r>
            <a:r>
              <a:rPr lang="en-US" dirty="0">
                <a:solidFill>
                  <a:srgbClr val="843C0C"/>
                </a:solidFill>
                <a:latin typeface="Arial" pitchFamily="34" charset="0"/>
                <a:cs typeface="Arial" pitchFamily="34" charset="0"/>
              </a:rPr>
              <a:t>an </a:t>
            </a:r>
            <a:r>
              <a:rPr lang="en-US" dirty="0" smtClean="0">
                <a:solidFill>
                  <a:srgbClr val="843C0C"/>
                </a:solidFill>
                <a:latin typeface="Arial" pitchFamily="34" charset="0"/>
                <a:cs typeface="Arial" pitchFamily="34" charset="0"/>
              </a:rPr>
              <a:t>Enzyme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Substrate</a:t>
            </a:r>
            <a:endParaRPr lang="en-US" dirty="0">
              <a:solidFill>
                <a:srgbClr val="843C0C"/>
              </a:solidFill>
              <a:latin typeface="Arial" pitchFamily="34" charset="0"/>
              <a:cs typeface="Arial" pitchFamily="34" charset="0"/>
            </a:endParaRPr>
          </a:p>
        </p:txBody>
      </p:sp>
      <p:pic>
        <p:nvPicPr>
          <p:cNvPr id="11266" name="Picture 2" descr="A diagram shows the hydrogen bonds between uracil from the substrate and the serine and threonine side chains of enzyme. Uracil from the substrate forms three hydrogen bonds, two with threonine side chain and one with serine side chain of the enzyme. Keto oxygen, in the second position of the ring of uracil, forms the first hydrogen bond with hydrogen of N H from the threonine side chain. Hydrogen bonded to nitrogen in third position of uracil forms the second hydrogen bond with the alcoholic O of the threonine side chain. Three carbon atoms of threonine are labeled as alpha, beta, and gamma. The keto group in the fourth position of uracil forms the third hydrogen bond with the alcoholic H of the serine side cha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088928"/>
            <a:ext cx="8113106" cy="373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411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Enzymes </a:t>
            </a:r>
            <a:r>
              <a:rPr lang="en-US" dirty="0" smtClean="0">
                <a:solidFill>
                  <a:srgbClr val="843C0C"/>
                </a:solidFill>
                <a:latin typeface="Arial" pitchFamily="34" charset="0"/>
                <a:cs typeface="Arial" pitchFamily="34" charset="0"/>
              </a:rPr>
              <a:t>Do </a:t>
            </a:r>
            <a:r>
              <a:rPr lang="en-US" dirty="0">
                <a:solidFill>
                  <a:srgbClr val="843C0C"/>
                </a:solidFill>
                <a:latin typeface="Arial" pitchFamily="34" charset="0"/>
                <a:cs typeface="Arial" pitchFamily="34" charset="0"/>
              </a:rPr>
              <a:t>N</a:t>
            </a:r>
            <a:r>
              <a:rPr lang="en-US" dirty="0" smtClean="0">
                <a:solidFill>
                  <a:srgbClr val="843C0C"/>
                </a:solidFill>
                <a:latin typeface="Arial" pitchFamily="34" charset="0"/>
                <a:cs typeface="Arial" pitchFamily="34" charset="0"/>
              </a:rPr>
              <a:t>ot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nteract </a:t>
            </a:r>
            <a:r>
              <a:rPr lang="en-US" dirty="0">
                <a:solidFill>
                  <a:srgbClr val="843C0C"/>
                </a:solidFill>
                <a:latin typeface="Arial" pitchFamily="34" charset="0"/>
                <a:cs typeface="Arial" pitchFamily="34" charset="0"/>
              </a:rPr>
              <a:t>with </a:t>
            </a:r>
            <a:r>
              <a:rPr lang="en-US" dirty="0" smtClean="0">
                <a:solidFill>
                  <a:srgbClr val="843C0C"/>
                </a:solidFill>
                <a:latin typeface="Arial" pitchFamily="34" charset="0"/>
                <a:cs typeface="Arial" pitchFamily="34" charset="0"/>
              </a:rPr>
              <a:t>Their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ubstrates Like </a:t>
            </a:r>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Lock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Key</a:t>
            </a:r>
            <a:endParaRPr lang="en-US" dirty="0">
              <a:solidFill>
                <a:srgbClr val="843C0C"/>
              </a:solidFill>
              <a:latin typeface="Arial" pitchFamily="34" charset="0"/>
              <a:cs typeface="Arial" pitchFamily="34" charset="0"/>
            </a:endParaRPr>
          </a:p>
        </p:txBody>
      </p:sp>
      <p:pic>
        <p:nvPicPr>
          <p:cNvPr id="12290" name="Picture 2" descr="A diagram illustrates the lock-and-key mechanism of enzyme-substrate binding. An enzyme is shown with three active sites labeled as a, b, and c. A substrate is shown having a shape complementary to the active site of enzyme. On the right, the substrate is shown forming a complex with enzyme and it is labeled as ES compl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1946964"/>
            <a:ext cx="8113106" cy="427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705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Enzyme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hanges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hape </a:t>
            </a:r>
            <a:r>
              <a:rPr lang="en-US" sz="3200" dirty="0">
                <a:solidFill>
                  <a:srgbClr val="843C0C"/>
                </a:solidFill>
                <a:latin typeface="Arial" pitchFamily="34" charset="0"/>
                <a:cs typeface="Arial" pitchFamily="34" charset="0"/>
              </a:rPr>
              <a:t>U</a:t>
            </a:r>
            <a:r>
              <a:rPr lang="en-US" sz="3200" dirty="0" smtClean="0">
                <a:solidFill>
                  <a:srgbClr val="843C0C"/>
                </a:solidFill>
                <a:latin typeface="Arial" pitchFamily="34" charset="0"/>
                <a:cs typeface="Arial" pitchFamily="34" charset="0"/>
              </a:rPr>
              <a:t>pon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ubstrate Binding</a:t>
            </a:r>
            <a:r>
              <a:rPr lang="en-US" sz="3200" dirty="0">
                <a:solidFill>
                  <a:srgbClr val="843C0C"/>
                </a:solidFill>
                <a:latin typeface="Arial" pitchFamily="34" charset="0"/>
                <a:cs typeface="Arial" pitchFamily="34" charset="0"/>
              </a:rPr>
              <a:t>, a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henomenon Called </a:t>
            </a:r>
            <a:r>
              <a:rPr lang="en-US" sz="3200" dirty="0">
                <a:solidFill>
                  <a:srgbClr val="843C0C"/>
                </a:solidFill>
                <a:latin typeface="Arial" pitchFamily="34" charset="0"/>
                <a:cs typeface="Arial" pitchFamily="34" charset="0"/>
              </a:rPr>
              <a:t>I</a:t>
            </a:r>
            <a:r>
              <a:rPr lang="en-US" sz="3200" dirty="0" smtClean="0">
                <a:solidFill>
                  <a:srgbClr val="843C0C"/>
                </a:solidFill>
                <a:latin typeface="Arial" pitchFamily="34" charset="0"/>
                <a:cs typeface="Arial" pitchFamily="34" charset="0"/>
              </a:rPr>
              <a:t>nduced </a:t>
            </a:r>
            <a:r>
              <a:rPr lang="en-US" sz="3200" dirty="0">
                <a:solidFill>
                  <a:srgbClr val="843C0C"/>
                </a:solidFill>
                <a:latin typeface="Arial" pitchFamily="34" charset="0"/>
                <a:cs typeface="Arial" pitchFamily="34" charset="0"/>
              </a:rPr>
              <a:t>F</a:t>
            </a:r>
            <a:r>
              <a:rPr lang="en-US" sz="3200" dirty="0" smtClean="0">
                <a:solidFill>
                  <a:srgbClr val="843C0C"/>
                </a:solidFill>
                <a:latin typeface="Arial" pitchFamily="34" charset="0"/>
                <a:cs typeface="Arial" pitchFamily="34" charset="0"/>
              </a:rPr>
              <a:t>it</a:t>
            </a:r>
            <a:endParaRPr lang="en-US" sz="3200" dirty="0">
              <a:solidFill>
                <a:srgbClr val="843C0C"/>
              </a:solidFill>
              <a:latin typeface="Arial" pitchFamily="34" charset="0"/>
              <a:cs typeface="Arial" pitchFamily="34" charset="0"/>
            </a:endParaRPr>
          </a:p>
        </p:txBody>
      </p:sp>
      <p:pic>
        <p:nvPicPr>
          <p:cNvPr id="13314" name="Picture 2" descr="A diagram illustrates the induced-fit mechanism of enzyme-substrate binding. An enzyme is shown with three active sites labeled as a, b, and c. A substrate is shown having a shape non-complementary to the active site of enzyme. The substrate is shown forming a complex with enzyme, which fits into its active site with a change in the enzyme active site shape to form the ES compl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228027"/>
            <a:ext cx="8113106" cy="39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977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Binding </a:t>
            </a:r>
            <a:r>
              <a:rPr lang="en-US" sz="3200" dirty="0">
                <a:solidFill>
                  <a:srgbClr val="843C0C"/>
                </a:solidFill>
                <a:latin typeface="Arial" pitchFamily="34" charset="0"/>
                <a:cs typeface="Arial" pitchFamily="34" charset="0"/>
              </a:rPr>
              <a:t>E</a:t>
            </a:r>
            <a:r>
              <a:rPr lang="en-US" sz="3200" dirty="0" smtClean="0">
                <a:solidFill>
                  <a:srgbClr val="843C0C"/>
                </a:solidFill>
                <a:latin typeface="Arial" pitchFamily="34" charset="0"/>
                <a:cs typeface="Arial" pitchFamily="34" charset="0"/>
              </a:rPr>
              <a:t>nergy </a:t>
            </a:r>
            <a:r>
              <a:rPr lang="en-US" sz="3200" dirty="0">
                <a:solidFill>
                  <a:srgbClr val="843C0C"/>
                </a:solidFill>
                <a:latin typeface="Arial" pitchFamily="34" charset="0"/>
                <a:cs typeface="Arial" pitchFamily="34" charset="0"/>
              </a:rPr>
              <a:t>B</a:t>
            </a:r>
            <a:r>
              <a:rPr lang="en-US" sz="3200" dirty="0" smtClean="0">
                <a:solidFill>
                  <a:srgbClr val="843C0C"/>
                </a:solidFill>
                <a:latin typeface="Arial" pitchFamily="34" charset="0"/>
                <a:cs typeface="Arial" pitchFamily="34" charset="0"/>
              </a:rPr>
              <a:t>etween </a:t>
            </a:r>
            <a:r>
              <a:rPr lang="en-US" sz="3200" dirty="0">
                <a:solidFill>
                  <a:srgbClr val="843C0C"/>
                </a:solidFill>
                <a:latin typeface="Arial" pitchFamily="34" charset="0"/>
                <a:cs typeface="Arial" pitchFamily="34" charset="0"/>
              </a:rPr>
              <a:t>E</a:t>
            </a:r>
            <a:r>
              <a:rPr lang="en-US" sz="3200" dirty="0" smtClean="0">
                <a:solidFill>
                  <a:srgbClr val="843C0C"/>
                </a:solidFill>
                <a:latin typeface="Arial" pitchFamily="34" charset="0"/>
                <a:cs typeface="Arial" pitchFamily="34" charset="0"/>
              </a:rPr>
              <a:t>nzyme </a:t>
            </a:r>
            <a:r>
              <a:rPr lang="en-US" sz="3200" dirty="0">
                <a:solidFill>
                  <a:srgbClr val="843C0C"/>
                </a:solidFill>
                <a:latin typeface="Arial" pitchFamily="34" charset="0"/>
                <a:cs typeface="Arial" pitchFamily="34" charset="0"/>
              </a:rPr>
              <a:t>and </a:t>
            </a:r>
            <a:r>
              <a:rPr lang="en-US" sz="3200" dirty="0" smtClean="0">
                <a:solidFill>
                  <a:srgbClr val="843C0C"/>
                </a:solidFill>
                <a:latin typeface="Arial" pitchFamily="34" charset="0"/>
                <a:cs typeface="Arial" pitchFamily="34" charset="0"/>
              </a:rPr>
              <a:t>Substrate </a:t>
            </a:r>
            <a:r>
              <a:rPr lang="en-US" sz="3200" dirty="0">
                <a:solidFill>
                  <a:srgbClr val="843C0C"/>
                </a:solidFill>
                <a:latin typeface="Arial" pitchFamily="34" charset="0"/>
                <a:cs typeface="Arial" pitchFamily="34" charset="0"/>
              </a:rPr>
              <a:t>is </a:t>
            </a:r>
            <a:r>
              <a:rPr lang="en-US" sz="3200" dirty="0" smtClean="0">
                <a:solidFill>
                  <a:srgbClr val="843C0C"/>
                </a:solidFill>
                <a:latin typeface="Arial" pitchFamily="34" charset="0"/>
                <a:cs typeface="Arial" pitchFamily="34" charset="0"/>
              </a:rPr>
              <a:t>Important </a:t>
            </a:r>
            <a:r>
              <a:rPr lang="en-US" sz="3200" dirty="0">
                <a:solidFill>
                  <a:srgbClr val="843C0C"/>
                </a:solidFill>
                <a:latin typeface="Arial" pitchFamily="34" charset="0"/>
                <a:cs typeface="Arial" pitchFamily="34" charset="0"/>
              </a:rPr>
              <a:t>for </a:t>
            </a:r>
            <a:r>
              <a:rPr lang="en-US" sz="3200" dirty="0" smtClean="0">
                <a:solidFill>
                  <a:srgbClr val="843C0C"/>
                </a:solidFill>
                <a:latin typeface="Arial" pitchFamily="34" charset="0"/>
                <a:cs typeface="Arial" pitchFamily="34" charset="0"/>
              </a:rPr>
              <a:t>Catalysis</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658710"/>
          </a:xfrm>
        </p:spPr>
        <p:txBody>
          <a:bodyPr>
            <a:noAutofit/>
          </a:bodyPr>
          <a:lstStyle/>
          <a:p>
            <a:pPr>
              <a:spcBef>
                <a:spcPts val="624"/>
              </a:spcBef>
              <a:spcAft>
                <a:spcPts val="1200"/>
              </a:spcAft>
            </a:pPr>
            <a:r>
              <a:rPr lang="en-US" dirty="0" smtClean="0"/>
              <a:t>Binding energy is the free energy released upon interaction of the enzyme and substrate.</a:t>
            </a:r>
          </a:p>
          <a:p>
            <a:pPr>
              <a:spcBef>
                <a:spcPts val="624"/>
              </a:spcBef>
              <a:spcAft>
                <a:spcPts val="1200"/>
              </a:spcAft>
            </a:pPr>
            <a:r>
              <a:rPr lang="en-US" dirty="0" smtClean="0"/>
              <a:t>Binding energy is greatest when the enzyme interacts with the transition state, forming a larger number of interactions than when the enzyme was bound to the substrate.</a:t>
            </a:r>
            <a:endParaRPr lang="en-US" dirty="0"/>
          </a:p>
        </p:txBody>
      </p:sp>
    </p:spTree>
    <p:extLst>
      <p:ext uri="{BB962C8B-B14F-4D97-AF65-F5344CB8AC3E}">
        <p14:creationId xmlns:p14="http://schemas.microsoft.com/office/powerpoint/2010/main" val="1649128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smtClean="0">
                <a:solidFill>
                  <a:srgbClr val="843C0C"/>
                </a:solidFill>
                <a:latin typeface="Arial" pitchFamily="34" charset="0"/>
                <a:cs typeface="Arial" pitchFamily="34" charset="0"/>
              </a:rPr>
              <a:t>Section 8.4 </a:t>
            </a:r>
            <a:r>
              <a:rPr lang="en-US" sz="2800" dirty="0">
                <a:solidFill>
                  <a:srgbClr val="843C0C"/>
                </a:solidFill>
                <a:latin typeface="Arial" pitchFamily="34" charset="0"/>
                <a:cs typeface="Arial" pitchFamily="34" charset="0"/>
              </a:rPr>
              <a:t>The </a:t>
            </a:r>
            <a:r>
              <a:rPr lang="en-US" sz="2800" dirty="0" err="1">
                <a:solidFill>
                  <a:srgbClr val="843C0C"/>
                </a:solidFill>
                <a:latin typeface="Arial" pitchFamily="34" charset="0"/>
                <a:cs typeface="Arial" pitchFamily="34" charset="0"/>
              </a:rPr>
              <a:t>Michaelis</a:t>
            </a:r>
            <a:r>
              <a:rPr lang="en-US" sz="2800" dirty="0">
                <a:solidFill>
                  <a:srgbClr val="843C0C"/>
                </a:solidFill>
                <a:latin typeface="Arial" pitchFamily="34" charset="0"/>
                <a:cs typeface="Arial" pitchFamily="34" charset="0"/>
              </a:rPr>
              <a:t>–</a:t>
            </a:r>
            <a:r>
              <a:rPr lang="en-US" sz="2800" dirty="0" err="1">
                <a:solidFill>
                  <a:srgbClr val="843C0C"/>
                </a:solidFill>
                <a:latin typeface="Arial" pitchFamily="34" charset="0"/>
                <a:cs typeface="Arial" pitchFamily="34" charset="0"/>
              </a:rPr>
              <a:t>Menten</a:t>
            </a:r>
            <a:r>
              <a:rPr lang="en-US" sz="2800" dirty="0">
                <a:solidFill>
                  <a:srgbClr val="843C0C"/>
                </a:solidFill>
                <a:latin typeface="Arial" pitchFamily="34" charset="0"/>
                <a:cs typeface="Arial" pitchFamily="34" charset="0"/>
              </a:rPr>
              <a:t> Model Accounts for the Kinetic Properties of Many </a:t>
            </a:r>
            <a:r>
              <a:rPr lang="en-US" sz="2800" dirty="0" smtClean="0">
                <a:solidFill>
                  <a:srgbClr val="843C0C"/>
                </a:solidFill>
                <a:latin typeface="Arial" pitchFamily="34" charset="0"/>
                <a:cs typeface="Arial" pitchFamily="34" charset="0"/>
              </a:rPr>
              <a:t>Enzymes</a:t>
            </a:r>
            <a:endParaRPr lang="en-US" sz="2800" dirty="0">
              <a:solidFill>
                <a:srgbClr val="843C0C"/>
              </a:solidFill>
              <a:latin typeface="Arial" pitchFamily="34" charset="0"/>
              <a:cs typeface="Arial" pitchFamily="34" charset="0"/>
            </a:endParaRPr>
          </a:p>
        </p:txBody>
      </p:sp>
      <p:sp>
        <p:nvSpPr>
          <p:cNvPr id="5" name="Content Placeholder 4"/>
          <p:cNvSpPr>
            <a:spLocks noGrp="1"/>
          </p:cNvSpPr>
          <p:nvPr>
            <p:ph idx="1"/>
          </p:nvPr>
        </p:nvSpPr>
        <p:spPr>
          <a:xfrm>
            <a:off x="457200" y="1411137"/>
            <a:ext cx="8229600" cy="464827"/>
          </a:xfrm>
        </p:spPr>
        <p:txBody>
          <a:bodyPr>
            <a:normAutofit/>
          </a:bodyPr>
          <a:lstStyle/>
          <a:p>
            <a:pPr>
              <a:spcBef>
                <a:spcPts val="624"/>
              </a:spcBef>
            </a:pPr>
            <a:r>
              <a:rPr lang="en-US" sz="2400" dirty="0"/>
              <a:t>Consider a simple reaction</a:t>
            </a:r>
            <a:r>
              <a:rPr lang="en-US" sz="2400" dirty="0" smtClean="0"/>
              <a:t>:</a:t>
            </a:r>
            <a:endParaRPr lang="en-US" sz="2400" dirty="0"/>
          </a:p>
        </p:txBody>
      </p:sp>
      <p:pic>
        <p:nvPicPr>
          <p:cNvPr id="12" name="Picture 2" descr="A chemical equation shows the conversion of a reactant (uppercase A) to a product (uppercase 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1902150"/>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quarter" idx="15"/>
          </p:nvPr>
        </p:nvSpPr>
        <p:spPr>
          <a:xfrm>
            <a:off x="457200" y="2334930"/>
            <a:ext cx="8229600" cy="1166743"/>
          </a:xfrm>
        </p:spPr>
        <p:txBody>
          <a:bodyPr>
            <a:noAutofit/>
          </a:bodyPr>
          <a:lstStyle/>
          <a:p>
            <a:pPr>
              <a:spcBef>
                <a:spcPts val="624"/>
              </a:spcBef>
            </a:pPr>
            <a:r>
              <a:rPr lang="en-US" dirty="0">
                <a:latin typeface="Arial" pitchFamily="34" charset="0"/>
                <a:cs typeface="Arial" pitchFamily="34" charset="0"/>
              </a:rPr>
              <a:t>The velocity or rate of the reaction is determined by measuring how much A disappears as a function of time or how much P appears as a function of time</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17" name="Picture 3" descr="A mathematical expression shows the velocity of an enzyme catalyzed chemical reaction in terms of its reactants and products. The velocity of the reaction (uppercase V) is equal to the decrease in concentration of the reactant (negative delta uppercase A) all over the quantity of the change in time (delta uppercase T) is equal to formation of the product (delta uppercase P) all over the quantity of the change in time (delta uppercase T)."/>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219477" y="3574825"/>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sz="quarter" idx="17"/>
          </p:nvPr>
        </p:nvSpPr>
        <p:spPr>
          <a:xfrm>
            <a:off x="457200" y="3988859"/>
            <a:ext cx="8229600" cy="1174142"/>
          </a:xfrm>
        </p:spPr>
        <p:txBody>
          <a:bodyPr>
            <a:noAutofit/>
          </a:bodyPr>
          <a:lstStyle/>
          <a:p>
            <a:pPr>
              <a:spcBef>
                <a:spcPts val="624"/>
              </a:spcBef>
            </a:pPr>
            <a:r>
              <a:rPr lang="en-US" dirty="0">
                <a:latin typeface="Arial" pitchFamily="34" charset="0"/>
                <a:cs typeface="Arial" pitchFamily="34" charset="0"/>
              </a:rPr>
              <a:t>Suppose that we can readily measure the disappearance of A. The velocity of the reaction is given by the formula below, where </a:t>
            </a:r>
            <a:r>
              <a:rPr lang="en-US" i="1" dirty="0">
                <a:latin typeface="Arial" pitchFamily="34" charset="0"/>
                <a:cs typeface="Arial" pitchFamily="34" charset="0"/>
              </a:rPr>
              <a:t>k</a:t>
            </a:r>
            <a:r>
              <a:rPr lang="en-US" dirty="0">
                <a:latin typeface="Arial" pitchFamily="34" charset="0"/>
                <a:cs typeface="Arial" pitchFamily="34" charset="0"/>
              </a:rPr>
              <a:t> is a proportionality constant</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18" name="Picture 4" descr="A mathematical expression shows the velocity of an enzyme catalyzed chemical reaction in terms of its reactant. The velocity of the reaction (uppercase V) is equal to the proportionality constant (lowercase K) times the concentration of the reactant (uppercase A in brackets)."/>
          <p:cNvPicPr>
            <a:picLocks noGrp="1" noChangeAspect="1" noChangeArrowheads="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1219477" y="5163001"/>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sz="quarter" idx="18"/>
          </p:nvPr>
        </p:nvSpPr>
        <p:spPr>
          <a:xfrm>
            <a:off x="457200" y="5586146"/>
            <a:ext cx="8229600" cy="1168189"/>
          </a:xfrm>
        </p:spPr>
        <p:txBody>
          <a:bodyPr>
            <a:normAutofit fontScale="92500"/>
          </a:bodyPr>
          <a:lstStyle/>
          <a:p>
            <a:r>
              <a:rPr lang="en-US" dirty="0">
                <a:latin typeface="Arial" pitchFamily="34" charset="0"/>
                <a:cs typeface="Arial" pitchFamily="34" charset="0"/>
              </a:rPr>
              <a:t>When the velocity of a reaction is directly proportional to reactant concentration, the reaction is called a first-order reaction and the proportionality constant has the units s</a:t>
            </a:r>
            <a:r>
              <a:rPr lang="en-US" baseline="30000" dirty="0">
                <a:latin typeface="Arial" pitchFamily="34" charset="0"/>
                <a:cs typeface="Arial" pitchFamily="34" charset="0"/>
              </a:rPr>
              <a:t>-1</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141734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Kinetics is the </a:t>
            </a:r>
            <a:r>
              <a:rPr lang="en-US" dirty="0" smtClean="0">
                <a:solidFill>
                  <a:srgbClr val="843C0C"/>
                </a:solidFill>
                <a:latin typeface="Arial" pitchFamily="34" charset="0"/>
                <a:cs typeface="Arial" pitchFamily="34" charset="0"/>
              </a:rPr>
              <a:t>Study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Reaction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ates</a:t>
            </a:r>
            <a:endParaRPr lang="en-US" dirty="0">
              <a:solidFill>
                <a:srgbClr val="843C0C"/>
              </a:solidFill>
              <a:latin typeface="Arial" pitchFamily="34" charset="0"/>
              <a:cs typeface="Arial" pitchFamily="34" charset="0"/>
            </a:endParaRPr>
          </a:p>
        </p:txBody>
      </p:sp>
      <p:sp>
        <p:nvSpPr>
          <p:cNvPr id="20" name="Content Placeholder 19"/>
          <p:cNvSpPr>
            <a:spLocks noGrp="1"/>
          </p:cNvSpPr>
          <p:nvPr>
            <p:ph idx="1"/>
          </p:nvPr>
        </p:nvSpPr>
        <p:spPr>
          <a:xfrm>
            <a:off x="457200" y="1567337"/>
            <a:ext cx="8229600" cy="767293"/>
          </a:xfrm>
        </p:spPr>
        <p:txBody>
          <a:bodyPr>
            <a:normAutofit/>
          </a:bodyPr>
          <a:lstStyle/>
          <a:p>
            <a:r>
              <a:rPr lang="en-US" sz="2200" dirty="0"/>
              <a:t>Many important biochemical reactions are bimolecular or second-order reactions</a:t>
            </a:r>
            <a:r>
              <a:rPr lang="en-US" sz="2200" dirty="0" smtClean="0"/>
              <a:t>:</a:t>
            </a:r>
            <a:endParaRPr lang="en-US" sz="2200" dirty="0"/>
          </a:p>
        </p:txBody>
      </p:sp>
      <p:pic>
        <p:nvPicPr>
          <p:cNvPr id="14" name="Picture 2" descr="A chemical equation shows the conversion of 2 moles of reactant (uppercase A) to a product (uppercase 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2335916"/>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2"/>
          <p:cNvSpPr>
            <a:spLocks noGrp="1"/>
          </p:cNvSpPr>
          <p:nvPr>
            <p:ph sz="quarter" idx="15"/>
          </p:nvPr>
        </p:nvSpPr>
        <p:spPr>
          <a:xfrm>
            <a:off x="831273" y="2739402"/>
            <a:ext cx="7481455" cy="452427"/>
          </a:xfrm>
        </p:spPr>
        <p:txBody>
          <a:bodyPr>
            <a:normAutofit/>
          </a:bodyPr>
          <a:lstStyle/>
          <a:p>
            <a:pPr marL="0" indent="0">
              <a:spcBef>
                <a:spcPts val="624"/>
              </a:spcBef>
              <a:buNone/>
            </a:pPr>
            <a:r>
              <a:rPr lang="en-US" sz="2200" dirty="0" smtClean="0">
                <a:latin typeface="Arial" pitchFamily="34" charset="0"/>
                <a:cs typeface="Arial" pitchFamily="34" charset="0"/>
              </a:rPr>
              <a:t>or</a:t>
            </a:r>
            <a:endParaRPr lang="en-US" sz="2200" dirty="0">
              <a:latin typeface="Arial" pitchFamily="34" charset="0"/>
              <a:cs typeface="Arial" pitchFamily="34" charset="0"/>
            </a:endParaRPr>
          </a:p>
        </p:txBody>
      </p:sp>
      <p:pic>
        <p:nvPicPr>
          <p:cNvPr id="17" name="Picture 3" descr="A chemical equation shows a reaction between two reactants (uppercase A plus uppercase B) to a product (uppercase P)."/>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219477" y="3121489"/>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24"/>
          <p:cNvSpPr>
            <a:spLocks noGrp="1"/>
          </p:cNvSpPr>
          <p:nvPr>
            <p:ph sz="quarter" idx="17"/>
          </p:nvPr>
        </p:nvSpPr>
        <p:spPr>
          <a:xfrm>
            <a:off x="457200" y="3563931"/>
            <a:ext cx="8229600" cy="393700"/>
          </a:xfrm>
        </p:spPr>
        <p:txBody>
          <a:bodyPr>
            <a:noAutofit/>
          </a:bodyPr>
          <a:lstStyle/>
          <a:p>
            <a:pPr>
              <a:spcBef>
                <a:spcPts val="624"/>
              </a:spcBef>
            </a:pPr>
            <a:r>
              <a:rPr lang="en-US" sz="2200" dirty="0">
                <a:latin typeface="Arial" pitchFamily="34" charset="0"/>
                <a:cs typeface="Arial" pitchFamily="34" charset="0"/>
              </a:rPr>
              <a:t>The rate equations for these reactions </a:t>
            </a:r>
            <a:r>
              <a:rPr lang="en-US" sz="2200" dirty="0" smtClean="0">
                <a:latin typeface="Arial" pitchFamily="34" charset="0"/>
                <a:cs typeface="Arial" pitchFamily="34" charset="0"/>
              </a:rPr>
              <a:t>are</a:t>
            </a:r>
            <a:endParaRPr lang="en-US" sz="2200" dirty="0">
              <a:latin typeface="Arial" pitchFamily="34" charset="0"/>
              <a:cs typeface="Arial" pitchFamily="34" charset="0"/>
            </a:endParaRPr>
          </a:p>
        </p:txBody>
      </p:sp>
      <p:pic>
        <p:nvPicPr>
          <p:cNvPr id="21" name="Picture 4" descr="A mathematical expression shows the rate equation of a bimolecular enzyme catalyzed chemical reaction in terms of its reactants. The velocity of the reaction (uppercase V) is equal to the proportionality constant (lowercase K) times the square of concentration of the reactant (uppercase A in brackets) superscript 2."/>
          <p:cNvPicPr>
            <a:picLocks noGrp="1" noChangeAspect="1" noChangeArrowheads="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1219477" y="3965977"/>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5"/>
          <p:cNvSpPr>
            <a:spLocks noGrp="1"/>
          </p:cNvSpPr>
          <p:nvPr>
            <p:ph sz="quarter" idx="18"/>
          </p:nvPr>
        </p:nvSpPr>
        <p:spPr>
          <a:xfrm>
            <a:off x="868310" y="4456687"/>
            <a:ext cx="7407381" cy="368535"/>
          </a:xfrm>
        </p:spPr>
        <p:txBody>
          <a:bodyPr>
            <a:normAutofit fontScale="92500" lnSpcReduction="20000"/>
          </a:bodyPr>
          <a:lstStyle/>
          <a:p>
            <a:pPr marL="0" indent="0">
              <a:buNone/>
            </a:pPr>
            <a:r>
              <a:rPr lang="en-US" dirty="0" smtClean="0">
                <a:latin typeface="Arial" pitchFamily="34" charset="0"/>
                <a:cs typeface="Arial" pitchFamily="34" charset="0"/>
              </a:rPr>
              <a:t>and</a:t>
            </a:r>
            <a:endParaRPr lang="en-US" dirty="0">
              <a:latin typeface="Arial" pitchFamily="34" charset="0"/>
              <a:cs typeface="Arial" pitchFamily="34" charset="0"/>
            </a:endParaRPr>
          </a:p>
        </p:txBody>
      </p:sp>
      <p:pic>
        <p:nvPicPr>
          <p:cNvPr id="24" name="Picture 6" descr="A mathematical expression shows the rate equation of a bimolecular enzyme catalyzed chemical reaction in terms of its reactants. The velocity of the reaction (uppercase V) is equal to the proportionality constant (lowercase K) times the concentration of the reactant, A (uppercase A in brackets) times the concentration of the reactant, B (uppercase B in brackets)."/>
          <p:cNvPicPr>
            <a:picLocks noGrp="1" noChangeAspect="1" noChangeArrowheads="1"/>
          </p:cNvPicPr>
          <p:nvPr>
            <p:ph type="pic" sz="quarter" idx="20"/>
          </p:nvPr>
        </p:nvPicPr>
        <p:blipFill>
          <a:blip r:embed="rId5">
            <a:extLst>
              <a:ext uri="{28A0092B-C50C-407E-A947-70E740481C1C}">
                <a14:useLocalDpi xmlns:a14="http://schemas.microsoft.com/office/drawing/2010/main" val="0"/>
              </a:ext>
            </a:extLst>
          </a:blip>
          <a:stretch>
            <a:fillRect/>
          </a:stretch>
        </p:blipFill>
        <p:spPr bwMode="auto">
          <a:xfrm>
            <a:off x="1219477" y="4985004"/>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8"/>
          <p:cNvSpPr>
            <a:spLocks noGrp="1"/>
          </p:cNvSpPr>
          <p:nvPr>
            <p:ph sz="quarter" idx="21"/>
          </p:nvPr>
        </p:nvSpPr>
        <p:spPr>
          <a:xfrm>
            <a:off x="457200" y="5630570"/>
            <a:ext cx="8229600" cy="785996"/>
          </a:xfrm>
        </p:spPr>
        <p:txBody>
          <a:bodyPr>
            <a:noAutofit/>
          </a:bodyPr>
          <a:lstStyle/>
          <a:p>
            <a:pPr>
              <a:spcBef>
                <a:spcPts val="624"/>
              </a:spcBef>
            </a:pPr>
            <a:r>
              <a:rPr lang="en-US" sz="2200" dirty="0">
                <a:latin typeface="Arial" pitchFamily="34" charset="0"/>
                <a:cs typeface="Arial" pitchFamily="34" charset="0"/>
              </a:rPr>
              <a:t>The proportionality constant for second-order reactions has the units M</a:t>
            </a:r>
            <a:r>
              <a:rPr lang="en-US" sz="2200" baseline="30000" dirty="0">
                <a:latin typeface="Arial" pitchFamily="34" charset="0"/>
                <a:cs typeface="Arial" pitchFamily="34" charset="0"/>
              </a:rPr>
              <a:t>-1</a:t>
            </a:r>
            <a:r>
              <a:rPr lang="en-US" sz="2200" dirty="0">
                <a:latin typeface="Arial" pitchFamily="34" charset="0"/>
                <a:cs typeface="Arial" pitchFamily="34" charset="0"/>
              </a:rPr>
              <a:t>s</a:t>
            </a:r>
            <a:r>
              <a:rPr lang="en-US" sz="2200" baseline="30000" dirty="0">
                <a:latin typeface="Arial" pitchFamily="34" charset="0"/>
                <a:cs typeface="Arial" pitchFamily="34" charset="0"/>
              </a:rPr>
              <a:t>-1</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512209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Steady-state </a:t>
            </a:r>
            <a:r>
              <a:rPr lang="en-US" sz="3200" dirty="0">
                <a:solidFill>
                  <a:srgbClr val="843C0C"/>
                </a:solidFill>
                <a:latin typeface="Arial" pitchFamily="34" charset="0"/>
                <a:cs typeface="Arial" pitchFamily="34" charset="0"/>
              </a:rPr>
              <a:t>A</a:t>
            </a:r>
            <a:r>
              <a:rPr lang="en-US" sz="3200" dirty="0" smtClean="0">
                <a:solidFill>
                  <a:srgbClr val="843C0C"/>
                </a:solidFill>
                <a:latin typeface="Arial" pitchFamily="34" charset="0"/>
                <a:cs typeface="Arial" pitchFamily="34" charset="0"/>
              </a:rPr>
              <a:t>ssumption </a:t>
            </a:r>
            <a:r>
              <a:rPr lang="en-US" sz="3200" dirty="0">
                <a:solidFill>
                  <a:srgbClr val="843C0C"/>
                </a:solidFill>
                <a:latin typeface="Arial" pitchFamily="34" charset="0"/>
                <a:cs typeface="Arial" pitchFamily="34" charset="0"/>
              </a:rPr>
              <a:t>F</a:t>
            </a:r>
            <a:r>
              <a:rPr lang="en-US" sz="3200" dirty="0" smtClean="0">
                <a:solidFill>
                  <a:srgbClr val="843C0C"/>
                </a:solidFill>
                <a:latin typeface="Arial" pitchFamily="34" charset="0"/>
                <a:cs typeface="Arial" pitchFamily="34" charset="0"/>
              </a:rPr>
              <a:t>acilitates </a:t>
            </a:r>
            <a:r>
              <a:rPr lang="en-US" sz="3200" dirty="0">
                <a:solidFill>
                  <a:srgbClr val="843C0C"/>
                </a:solidFill>
                <a:latin typeface="Arial" pitchFamily="34" charset="0"/>
                <a:cs typeface="Arial" pitchFamily="34" charset="0"/>
              </a:rPr>
              <a:t>a </a:t>
            </a:r>
            <a:r>
              <a:rPr lang="en-US" sz="3200" dirty="0" smtClean="0">
                <a:solidFill>
                  <a:srgbClr val="843C0C"/>
                </a:solidFill>
                <a:latin typeface="Arial" pitchFamily="34" charset="0"/>
                <a:cs typeface="Arial" pitchFamily="34" charset="0"/>
              </a:rPr>
              <a:t>Description </a:t>
            </a:r>
            <a:r>
              <a:rPr lang="en-US" sz="3200" dirty="0">
                <a:solidFill>
                  <a:srgbClr val="843C0C"/>
                </a:solidFill>
                <a:latin typeface="Arial" pitchFamily="34" charset="0"/>
                <a:cs typeface="Arial" pitchFamily="34" charset="0"/>
              </a:rPr>
              <a:t>of </a:t>
            </a:r>
            <a:r>
              <a:rPr lang="en-US" sz="3200" dirty="0">
                <a:solidFill>
                  <a:srgbClr val="843C0C"/>
                </a:solidFill>
                <a:latin typeface="Arial" pitchFamily="34" charset="0"/>
                <a:cs typeface="Arial" pitchFamily="34" charset="0"/>
              </a:rPr>
              <a:t>E</a:t>
            </a:r>
            <a:r>
              <a:rPr lang="en-US" sz="3200" dirty="0" smtClean="0">
                <a:solidFill>
                  <a:srgbClr val="843C0C"/>
                </a:solidFill>
                <a:latin typeface="Arial" pitchFamily="34" charset="0"/>
                <a:cs typeface="Arial" pitchFamily="34" charset="0"/>
              </a:rPr>
              <a:t>nzyme </a:t>
            </a:r>
            <a:r>
              <a:rPr lang="en-US" sz="3200" dirty="0">
                <a:solidFill>
                  <a:srgbClr val="843C0C"/>
                </a:solidFill>
                <a:latin typeface="Arial" pitchFamily="34" charset="0"/>
                <a:cs typeface="Arial" pitchFamily="34" charset="0"/>
              </a:rPr>
              <a:t>K</a:t>
            </a:r>
            <a:r>
              <a:rPr lang="en-US" sz="3200" dirty="0" smtClean="0">
                <a:solidFill>
                  <a:srgbClr val="843C0C"/>
                </a:solidFill>
                <a:latin typeface="Arial" pitchFamily="34" charset="0"/>
                <a:cs typeface="Arial" pitchFamily="34" charset="0"/>
              </a:rPr>
              <a:t>inetics (</a:t>
            </a:r>
            <a:r>
              <a:rPr lang="en-US" sz="3200" dirty="0" smtClean="0">
                <a:solidFill>
                  <a:srgbClr val="843C0C"/>
                </a:solidFill>
                <a:latin typeface="Arial" pitchFamily="34" charset="0"/>
                <a:cs typeface="Arial" pitchFamily="34" charset="0"/>
              </a:rPr>
              <a:t>1/</a:t>
            </a:r>
            <a:r>
              <a:rPr lang="en-US" sz="3200" dirty="0" smtClean="0">
                <a:solidFill>
                  <a:srgbClr val="843C0C"/>
                </a:solidFill>
                <a:latin typeface="Arial" pitchFamily="34" charset="0"/>
                <a:cs typeface="Arial" pitchFamily="34" charset="0"/>
              </a:rPr>
              <a:t>7</a:t>
            </a:r>
            <a:r>
              <a:rPr lang="en-US" sz="3200" dirty="0" smtClean="0">
                <a:solidFill>
                  <a:srgbClr val="843C0C"/>
                </a:solidFill>
                <a:latin typeface="Arial" pitchFamily="34" charset="0"/>
                <a:cs typeface="Arial" pitchFamily="34" charset="0"/>
              </a:rPr>
              <a:t>)</a:t>
            </a:r>
            <a:endParaRPr lang="en-US" sz="3200" dirty="0">
              <a:solidFill>
                <a:srgbClr val="843C0C"/>
              </a:solidFill>
              <a:latin typeface="Arial" pitchFamily="34" charset="0"/>
              <a:cs typeface="Arial" pitchFamily="34" charset="0"/>
            </a:endParaRPr>
          </a:p>
        </p:txBody>
      </p:sp>
      <p:sp>
        <p:nvSpPr>
          <p:cNvPr id="5" name="Content Placeholder 4"/>
          <p:cNvSpPr>
            <a:spLocks noGrp="1"/>
          </p:cNvSpPr>
          <p:nvPr>
            <p:ph idx="1"/>
          </p:nvPr>
        </p:nvSpPr>
        <p:spPr>
          <a:xfrm>
            <a:off x="457200" y="1410946"/>
            <a:ext cx="8229600" cy="1956914"/>
          </a:xfrm>
        </p:spPr>
        <p:txBody>
          <a:bodyPr>
            <a:noAutofit/>
          </a:bodyPr>
          <a:lstStyle/>
          <a:p>
            <a:pPr>
              <a:spcBef>
                <a:spcPts val="624"/>
              </a:spcBef>
              <a:spcAft>
                <a:spcPts val="1200"/>
              </a:spcAft>
            </a:pPr>
            <a:r>
              <a:rPr lang="en-US" sz="2200" dirty="0"/>
              <a:t>A common means of investigating enzyme kinetics is measuring velocity as a function of substrate concentration with a fixed amount of enzyme</a:t>
            </a:r>
            <a:r>
              <a:rPr lang="en-US" sz="2200" dirty="0" smtClean="0"/>
              <a:t>.</a:t>
            </a:r>
            <a:endParaRPr lang="en-US" sz="2200" dirty="0"/>
          </a:p>
          <a:p>
            <a:pPr>
              <a:spcBef>
                <a:spcPts val="624"/>
              </a:spcBef>
            </a:pPr>
            <a:r>
              <a:rPr lang="en-US" sz="2200" dirty="0"/>
              <a:t>Consider a simple reaction in which the enzyme E catalyzes the conversion of </a:t>
            </a:r>
            <a:r>
              <a:rPr lang="en-US" sz="2200" dirty="0" smtClean="0"/>
              <a:t>S</a:t>
            </a:r>
            <a:r>
              <a:rPr lang="en-US" sz="2200" dirty="0" smtClean="0">
                <a:sym typeface="Wingdings" charset="0"/>
              </a:rPr>
              <a:t></a:t>
            </a:r>
            <a:r>
              <a:rPr lang="en-US" sz="2200" dirty="0" smtClean="0"/>
              <a:t>P</a:t>
            </a:r>
            <a:r>
              <a:rPr lang="en-US" sz="2200" dirty="0"/>
              <a:t>:</a:t>
            </a:r>
          </a:p>
        </p:txBody>
      </p:sp>
      <p:pic>
        <p:nvPicPr>
          <p:cNvPr id="10" name="Picture 2" descr="A chemical equation shows an enzyme-catalyzed reversible reaction in equilibrium with two steps involved in the formation of a product from the substrate through a transition state. In the first step, the enzyme (uppercase E) reacts with the substrate (uppercase S) at a rate constant (lowercase K subscript 1) to produce an intermediate molecule (uppercase E S). The backward reaction regenerates the reactants at a rate constant (lowercase K subscript negative 1). In the second step, the intermediate molecule (uppercase E S) reacts at a rate (lowercase K subscript 2) to give out product (uppercase P) and regenerates the enzyme (uppercase E). The backward reaction regenerates the intermediate molecule (uppercase E S) at a rate constant (lowercase K subscript negative 2)."/>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tretch>
            <a:fillRect/>
          </a:stretch>
        </p:blipFill>
        <p:spPr bwMode="auto">
          <a:xfrm>
            <a:off x="1219477" y="3446810"/>
            <a:ext cx="6705046" cy="60345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quarter" idx="15"/>
          </p:nvPr>
        </p:nvSpPr>
        <p:spPr>
          <a:xfrm>
            <a:off x="856929" y="4050264"/>
            <a:ext cx="7556270" cy="1110116"/>
          </a:xfrm>
        </p:spPr>
        <p:txBody>
          <a:bodyPr>
            <a:noAutofit/>
          </a:bodyPr>
          <a:lstStyle/>
          <a:p>
            <a:pPr marL="0" indent="0">
              <a:buNone/>
            </a:pPr>
            <a:r>
              <a:rPr lang="en-US" sz="2200" dirty="0">
                <a:latin typeface="Arial" pitchFamily="34" charset="0"/>
                <a:cs typeface="Arial" pitchFamily="34" charset="0"/>
              </a:rPr>
              <a:t>with k</a:t>
            </a:r>
            <a:r>
              <a:rPr lang="en-US" sz="2200" baseline="-25000" dirty="0">
                <a:latin typeface="Arial" pitchFamily="34" charset="0"/>
                <a:cs typeface="Arial" pitchFamily="34" charset="0"/>
              </a:rPr>
              <a:t>1</a:t>
            </a:r>
            <a:r>
              <a:rPr lang="en-US" sz="2200" dirty="0">
                <a:latin typeface="Arial" pitchFamily="34" charset="0"/>
                <a:cs typeface="Arial" pitchFamily="34" charset="0"/>
              </a:rPr>
              <a:t>, k</a:t>
            </a:r>
            <a:r>
              <a:rPr lang="en-US" sz="2200" baseline="-25000" dirty="0">
                <a:latin typeface="Arial" pitchFamily="34" charset="0"/>
                <a:cs typeface="Arial" pitchFamily="34" charset="0"/>
              </a:rPr>
              <a:t>2</a:t>
            </a:r>
            <a:r>
              <a:rPr lang="en-US" sz="2200" dirty="0">
                <a:latin typeface="Arial" pitchFamily="34" charset="0"/>
                <a:cs typeface="Arial" pitchFamily="34" charset="0"/>
              </a:rPr>
              <a:t>, k</a:t>
            </a:r>
            <a:r>
              <a:rPr lang="en-US" sz="2200" baseline="-25000" dirty="0">
                <a:latin typeface="Arial" pitchFamily="34" charset="0"/>
                <a:cs typeface="Arial" pitchFamily="34" charset="0"/>
              </a:rPr>
              <a:t>-1</a:t>
            </a:r>
            <a:r>
              <a:rPr lang="en-US" sz="2200" dirty="0">
                <a:latin typeface="Arial" pitchFamily="34" charset="0"/>
                <a:cs typeface="Arial" pitchFamily="34" charset="0"/>
              </a:rPr>
              <a:t>, and k</a:t>
            </a:r>
            <a:r>
              <a:rPr lang="en-US" sz="2200" baseline="-25000" dirty="0">
                <a:latin typeface="Arial" pitchFamily="34" charset="0"/>
                <a:cs typeface="Arial" pitchFamily="34" charset="0"/>
              </a:rPr>
              <a:t>-2</a:t>
            </a:r>
            <a:r>
              <a:rPr lang="en-US" sz="2200" dirty="0">
                <a:latin typeface="Arial" pitchFamily="34" charset="0"/>
                <a:cs typeface="Arial" pitchFamily="34" charset="0"/>
              </a:rPr>
              <a:t> being the rate constants for the indicated reaction steps. So as to ignore the reverse reaction of P</a:t>
            </a:r>
            <a:r>
              <a:rPr lang="en-US" sz="2200" dirty="0">
                <a:latin typeface="Arial" pitchFamily="34" charset="0"/>
                <a:cs typeface="Arial" pitchFamily="34" charset="0"/>
                <a:sym typeface="Wingdings" charset="0"/>
              </a:rPr>
              <a:t>S, we measure activity when [P] ≈ 0.</a:t>
            </a:r>
            <a:endParaRPr lang="en-US" sz="2200" dirty="0">
              <a:latin typeface="Arial" pitchFamily="34" charset="0"/>
              <a:cs typeface="Arial" pitchFamily="34" charset="0"/>
            </a:endParaRPr>
          </a:p>
        </p:txBody>
      </p:sp>
      <p:pic>
        <p:nvPicPr>
          <p:cNvPr id="13" name="Picture 3" descr="A chemical equation shows an enzyme-catalyzed reversible reaction with two steps involved in formation of the product from the substrate through an intermediate. In the first step, the enzyme (uppercase E) reacts with the substrate (uppercase S) at a rate constant (lowercase K subscript 1) to produce an intermediate molecule (uppercase E S), which is in equilibrium with each other. The backward reaction in the equilibrium regenerates the reactants at a rate constant (lowercase K subscript minus 1). In the second step, the intermediate molecule (uppercase E S) reacts at a rate (lowercase K subscript 2) to give out product (uppercase P) and regenerates the enzyme (uppercase E)."/>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1219477" y="5304108"/>
            <a:ext cx="6705046" cy="59735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sz="quarter" idx="18"/>
          </p:nvPr>
        </p:nvSpPr>
        <p:spPr>
          <a:xfrm>
            <a:off x="457200" y="5901467"/>
            <a:ext cx="8229600" cy="814654"/>
          </a:xfrm>
        </p:spPr>
        <p:txBody>
          <a:bodyPr>
            <a:normAutofit/>
          </a:bodyPr>
          <a:lstStyle/>
          <a:p>
            <a:pPr>
              <a:spcBef>
                <a:spcPts val="624"/>
              </a:spcBef>
            </a:pPr>
            <a:r>
              <a:rPr lang="en-US" sz="2200" dirty="0">
                <a:latin typeface="Arial" pitchFamily="34" charset="0"/>
                <a:cs typeface="Arial" pitchFamily="34" charset="0"/>
                <a:sym typeface="Wingdings" charset="0"/>
              </a:rPr>
              <a:t>Under these conditions, the velocity is called the initial velocity, or </a:t>
            </a:r>
            <a:r>
              <a:rPr lang="en-US" sz="2200" i="1" dirty="0">
                <a:latin typeface="Arial" pitchFamily="34" charset="0"/>
                <a:cs typeface="Arial" pitchFamily="34" charset="0"/>
                <a:sym typeface="Wingdings" charset="0"/>
              </a:rPr>
              <a:t>V</a:t>
            </a:r>
            <a:r>
              <a:rPr lang="en-US" sz="2200" baseline="-25000" dirty="0">
                <a:latin typeface="Arial" pitchFamily="34" charset="0"/>
                <a:cs typeface="Arial" pitchFamily="34" charset="0"/>
                <a:sym typeface="Wingdings" charset="0"/>
              </a:rPr>
              <a:t>o</a:t>
            </a:r>
            <a:r>
              <a:rPr lang="en-US" sz="2200" dirty="0">
                <a:latin typeface="Arial" pitchFamily="34" charset="0"/>
                <a:cs typeface="Arial" pitchFamily="34" charset="0"/>
              </a:rPr>
              <a:t>.</a:t>
            </a:r>
          </a:p>
        </p:txBody>
      </p:sp>
    </p:spTree>
    <p:extLst>
      <p:ext uri="{BB962C8B-B14F-4D97-AF65-F5344CB8AC3E}">
        <p14:creationId xmlns:p14="http://schemas.microsoft.com/office/powerpoint/2010/main" val="669370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sz="3200" dirty="0">
                <a:solidFill>
                  <a:srgbClr val="843C0C"/>
                </a:solidFill>
                <a:latin typeface="Arial" pitchFamily="34" charset="0"/>
                <a:cs typeface="Arial" pitchFamily="34" charset="0"/>
              </a:rPr>
              <a:t>Determining the </a:t>
            </a:r>
            <a:r>
              <a:rPr lang="en-US" sz="3200" dirty="0" smtClean="0">
                <a:solidFill>
                  <a:srgbClr val="843C0C"/>
                </a:solidFill>
                <a:latin typeface="Arial" pitchFamily="34" charset="0"/>
                <a:cs typeface="Arial" pitchFamily="34" charset="0"/>
              </a:rPr>
              <a:t>Relation </a:t>
            </a:r>
            <a:r>
              <a:rPr lang="en-US" sz="3200" dirty="0">
                <a:solidFill>
                  <a:srgbClr val="843C0C"/>
                </a:solidFill>
                <a:latin typeface="Arial" pitchFamily="34" charset="0"/>
                <a:cs typeface="Arial" pitchFamily="34" charset="0"/>
              </a:rPr>
              <a:t>B</a:t>
            </a:r>
            <a:r>
              <a:rPr lang="en-US" sz="3200" dirty="0" smtClean="0">
                <a:solidFill>
                  <a:srgbClr val="843C0C"/>
                </a:solidFill>
                <a:latin typeface="Arial" pitchFamily="34" charset="0"/>
                <a:cs typeface="Arial" pitchFamily="34" charset="0"/>
              </a:rPr>
              <a:t>etween </a:t>
            </a:r>
            <a:r>
              <a:rPr lang="en-US" sz="3200" dirty="0">
                <a:solidFill>
                  <a:srgbClr val="843C0C"/>
                </a:solidFill>
                <a:latin typeface="Arial" pitchFamily="34" charset="0"/>
                <a:cs typeface="Arial" pitchFamily="34" charset="0"/>
              </a:rPr>
              <a:t>I</a:t>
            </a:r>
            <a:r>
              <a:rPr lang="en-US" sz="3200" dirty="0" smtClean="0">
                <a:solidFill>
                  <a:srgbClr val="843C0C"/>
                </a:solidFill>
                <a:latin typeface="Arial" pitchFamily="34" charset="0"/>
                <a:cs typeface="Arial" pitchFamily="34" charset="0"/>
              </a:rPr>
              <a:t>nitial </a:t>
            </a:r>
            <a:r>
              <a:rPr lang="en-US" sz="3200" dirty="0">
                <a:solidFill>
                  <a:srgbClr val="843C0C"/>
                </a:solidFill>
                <a:latin typeface="Arial" pitchFamily="34" charset="0"/>
                <a:cs typeface="Arial" pitchFamily="34" charset="0"/>
              </a:rPr>
              <a:t>V</a:t>
            </a:r>
            <a:r>
              <a:rPr lang="en-US" sz="3200" dirty="0" smtClean="0">
                <a:solidFill>
                  <a:srgbClr val="843C0C"/>
                </a:solidFill>
                <a:latin typeface="Arial" pitchFamily="34" charset="0"/>
                <a:cs typeface="Arial" pitchFamily="34" charset="0"/>
              </a:rPr>
              <a:t>elocity </a:t>
            </a:r>
            <a:r>
              <a:rPr lang="en-US" sz="3200" dirty="0">
                <a:solidFill>
                  <a:srgbClr val="843C0C"/>
                </a:solidFill>
                <a:latin typeface="Arial" pitchFamily="34" charset="0"/>
                <a:cs typeface="Arial" pitchFamily="34" charset="0"/>
              </a:rPr>
              <a:t>and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ubstrate Concentration</a:t>
            </a:r>
            <a:endParaRPr lang="en-US" sz="3200" dirty="0">
              <a:solidFill>
                <a:srgbClr val="843C0C"/>
              </a:solidFill>
              <a:latin typeface="Arial" pitchFamily="34" charset="0"/>
              <a:cs typeface="Arial" pitchFamily="34" charset="0"/>
            </a:endParaRPr>
          </a:p>
        </p:txBody>
      </p:sp>
      <p:pic>
        <p:nvPicPr>
          <p:cNvPr id="14338" name="Picture 2" descr="An illustration shows three graphs describing product formation as a function of time and initial reaction velocities for different substrate concentrations. In the top graph, the horizontal axis is labeled as time and has an increasing scale. The vertical axis is labeled as product and has an increasing scale. The graph shows four curves, labeled as, S 1, S 2, S 3, and S 4, indicate four different concentrations of substrate. There is also a dashed line labeled as V 0 are plotted in the graph. All of the curves start from the origin of the graph. The first curve, labeled as S 1, begins as a straight line starting from the origin and gradually slopes upwards. The second curve, labeled as S 2, lies above S 1. It starts from the origin and gradually slopes upwards. The third curve, labeled as S 3, lies above S 2. It starts from the origin and increases as a shallow learning curve. The fourth curve, labeled as S 4, lies above S 3. It starts from the origin and increases gradually, then more slowly. A dashed line, labeled as V 0, increases as a straight line above the curves. A curved dashed line, labeled as equilibrium, is drawn above the curve S 4. In the second graph, horizontal axis is labeled as substrate concentration (S) and has an increasing scale. The vertical axis is labeled as reaction velocity (V 0) and has an increasing scale. Nine vertical error bars are plotted on the graph for different substrate concentrations. In the third graph, which has the same x and y-axis labels as the second graph, the data points plotted in the second graph as vertical error bars are connected, which results in a steep curv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972124" y="1610638"/>
            <a:ext cx="5037600" cy="511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08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Ch.8 Outline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863662"/>
          </a:xfrm>
        </p:spPr>
        <p:txBody>
          <a:bodyPr>
            <a:noAutofit/>
          </a:bodyPr>
          <a:lstStyle/>
          <a:p>
            <a:pPr>
              <a:spcBef>
                <a:spcPts val="624"/>
              </a:spcBef>
              <a:spcAft>
                <a:spcPts val="1200"/>
              </a:spcAft>
            </a:pPr>
            <a:r>
              <a:rPr lang="en-US" sz="2400" b="1" dirty="0">
                <a:latin typeface="Arial" pitchFamily="34" charset="0"/>
                <a:cs typeface="Arial" pitchFamily="34" charset="0"/>
              </a:rPr>
              <a:t>8.1 Enzymes Are Powerful and Highly Specific </a:t>
            </a:r>
            <a:r>
              <a:rPr lang="en-US" sz="2400" b="1" dirty="0" smtClean="0">
                <a:latin typeface="Arial" pitchFamily="34" charset="0"/>
                <a:cs typeface="Arial" pitchFamily="34" charset="0"/>
              </a:rPr>
              <a:t>Catalysts</a:t>
            </a:r>
            <a:endParaRPr lang="en-US" sz="2400" b="1" dirty="0">
              <a:latin typeface="Arial" pitchFamily="34" charset="0"/>
              <a:cs typeface="Arial" pitchFamily="34" charset="0"/>
            </a:endParaRPr>
          </a:p>
          <a:p>
            <a:pPr>
              <a:spcBef>
                <a:spcPts val="624"/>
              </a:spcBef>
              <a:spcAft>
                <a:spcPts val="1200"/>
              </a:spcAft>
            </a:pPr>
            <a:r>
              <a:rPr lang="en-US" sz="2400" b="1" dirty="0">
                <a:latin typeface="Arial" pitchFamily="34" charset="0"/>
                <a:cs typeface="Arial" pitchFamily="34" charset="0"/>
              </a:rPr>
              <a:t>8.2 Gibbs Free Energy Is a Useful Thermodynamic Function for Understanding </a:t>
            </a:r>
            <a:r>
              <a:rPr lang="en-US" sz="2400" b="1" dirty="0" smtClean="0">
                <a:latin typeface="Arial" pitchFamily="34" charset="0"/>
                <a:cs typeface="Arial" pitchFamily="34" charset="0"/>
              </a:rPr>
              <a:t>Enzymes</a:t>
            </a:r>
            <a:endParaRPr lang="en-US" sz="2400" b="1" dirty="0">
              <a:latin typeface="Arial" pitchFamily="34" charset="0"/>
              <a:cs typeface="Arial" pitchFamily="34" charset="0"/>
            </a:endParaRPr>
          </a:p>
          <a:p>
            <a:pPr>
              <a:spcBef>
                <a:spcPts val="624"/>
              </a:spcBef>
              <a:spcAft>
                <a:spcPts val="1200"/>
              </a:spcAft>
            </a:pPr>
            <a:r>
              <a:rPr lang="en-US" sz="2400" b="1" dirty="0">
                <a:latin typeface="Arial" pitchFamily="34" charset="0"/>
                <a:cs typeface="Arial" pitchFamily="34" charset="0"/>
              </a:rPr>
              <a:t>8.3 Enzymes Accelerate Reactions by Facilitating the Formation of the Transition </a:t>
            </a:r>
            <a:r>
              <a:rPr lang="en-US" sz="2400" b="1" dirty="0" smtClean="0">
                <a:latin typeface="Arial" pitchFamily="34" charset="0"/>
                <a:cs typeface="Arial" pitchFamily="34" charset="0"/>
              </a:rPr>
              <a:t>State</a:t>
            </a:r>
            <a:endParaRPr lang="en-US" sz="2400" b="1" dirty="0">
              <a:latin typeface="Arial" pitchFamily="34" charset="0"/>
              <a:cs typeface="Arial" pitchFamily="34" charset="0"/>
            </a:endParaRPr>
          </a:p>
          <a:p>
            <a:pPr>
              <a:spcBef>
                <a:spcPts val="624"/>
              </a:spcBef>
              <a:spcAft>
                <a:spcPts val="1200"/>
              </a:spcAft>
            </a:pPr>
            <a:r>
              <a:rPr lang="en-US" sz="2400" b="1" dirty="0">
                <a:latin typeface="Arial" pitchFamily="34" charset="0"/>
                <a:cs typeface="Arial" pitchFamily="34" charset="0"/>
              </a:rPr>
              <a:t>8.4 The </a:t>
            </a:r>
            <a:r>
              <a:rPr lang="en-US" sz="2400" b="1" dirty="0" err="1">
                <a:latin typeface="Arial" pitchFamily="34" charset="0"/>
                <a:cs typeface="Arial" pitchFamily="34" charset="0"/>
              </a:rPr>
              <a:t>Michaelis</a:t>
            </a:r>
            <a:r>
              <a:rPr lang="en-US" sz="2400" b="1" dirty="0">
                <a:latin typeface="Arial" pitchFamily="34" charset="0"/>
                <a:cs typeface="Arial" pitchFamily="34" charset="0"/>
              </a:rPr>
              <a:t>–</a:t>
            </a:r>
            <a:r>
              <a:rPr lang="en-US" sz="2400" b="1" dirty="0" err="1">
                <a:latin typeface="Arial" pitchFamily="34" charset="0"/>
                <a:cs typeface="Arial" pitchFamily="34" charset="0"/>
              </a:rPr>
              <a:t>Menten</a:t>
            </a:r>
            <a:r>
              <a:rPr lang="en-US" sz="2400" b="1" dirty="0">
                <a:latin typeface="Arial" pitchFamily="34" charset="0"/>
                <a:cs typeface="Arial" pitchFamily="34" charset="0"/>
              </a:rPr>
              <a:t> Model Accounts for the Kinetic Properties of Many </a:t>
            </a:r>
            <a:r>
              <a:rPr lang="en-US" sz="2400" b="1" dirty="0" smtClean="0">
                <a:latin typeface="Arial" pitchFamily="34" charset="0"/>
                <a:cs typeface="Arial" pitchFamily="34" charset="0"/>
              </a:rPr>
              <a:t>Enzymes</a:t>
            </a:r>
            <a:endParaRPr lang="en-US" sz="2400" b="1" dirty="0">
              <a:latin typeface="Arial" pitchFamily="34" charset="0"/>
              <a:cs typeface="Arial" pitchFamily="34" charset="0"/>
            </a:endParaRPr>
          </a:p>
          <a:p>
            <a:pPr>
              <a:spcBef>
                <a:spcPts val="624"/>
              </a:spcBef>
              <a:spcAft>
                <a:spcPts val="1200"/>
              </a:spcAft>
            </a:pPr>
            <a:r>
              <a:rPr lang="en-US" sz="2400" b="1" dirty="0">
                <a:latin typeface="Arial" pitchFamily="34" charset="0"/>
                <a:cs typeface="Arial" pitchFamily="34" charset="0"/>
              </a:rPr>
              <a:t>8.5 Enzymes Can Be Inhibited by Specific </a:t>
            </a:r>
            <a:r>
              <a:rPr lang="en-US" sz="2400" b="1" dirty="0" smtClean="0">
                <a:latin typeface="Arial" pitchFamily="34" charset="0"/>
                <a:cs typeface="Arial" pitchFamily="34" charset="0"/>
              </a:rPr>
              <a:t>Molecules</a:t>
            </a:r>
            <a:endParaRPr lang="en-US" sz="2400" b="1" dirty="0">
              <a:latin typeface="Arial" pitchFamily="34" charset="0"/>
              <a:cs typeface="Arial" pitchFamily="34" charset="0"/>
            </a:endParaRPr>
          </a:p>
          <a:p>
            <a:pPr>
              <a:spcBef>
                <a:spcPts val="624"/>
              </a:spcBef>
              <a:spcAft>
                <a:spcPts val="1200"/>
              </a:spcAft>
            </a:pPr>
            <a:r>
              <a:rPr lang="en-US" sz="2400" b="1" dirty="0">
                <a:latin typeface="Arial" pitchFamily="34" charset="0"/>
                <a:cs typeface="Arial" pitchFamily="34" charset="0"/>
              </a:rPr>
              <a:t>8.6 Enzymes Can Be Studied One Molecule at a Time</a:t>
            </a:r>
          </a:p>
        </p:txBody>
      </p:sp>
    </p:spTree>
    <p:extLst>
      <p:ext uri="{BB962C8B-B14F-4D97-AF65-F5344CB8AC3E}">
        <p14:creationId xmlns:p14="http://schemas.microsoft.com/office/powerpoint/2010/main" val="3176666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err="1">
                <a:solidFill>
                  <a:srgbClr val="843C0C"/>
                </a:solidFill>
                <a:latin typeface="Arial" pitchFamily="34" charset="0"/>
                <a:cs typeface="Arial" pitchFamily="34" charset="0"/>
              </a:rPr>
              <a:t>Michaelis</a:t>
            </a:r>
            <a:r>
              <a:rPr lang="en-US" dirty="0">
                <a:solidFill>
                  <a:srgbClr val="843C0C"/>
                </a:solidFill>
                <a:latin typeface="Arial" pitchFamily="34" charset="0"/>
                <a:cs typeface="Arial" pitchFamily="34" charset="0"/>
              </a:rPr>
              <a:t>–</a:t>
            </a:r>
            <a:r>
              <a:rPr lang="en-US" dirty="0" err="1">
                <a:solidFill>
                  <a:srgbClr val="843C0C"/>
                </a:solidFill>
                <a:latin typeface="Arial" pitchFamily="34" charset="0"/>
                <a:cs typeface="Arial" pitchFamily="34" charset="0"/>
              </a:rPr>
              <a:t>Menten</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Kinetics</a:t>
            </a:r>
            <a:endParaRPr lang="en-US" dirty="0">
              <a:solidFill>
                <a:srgbClr val="843C0C"/>
              </a:solidFill>
              <a:latin typeface="Arial" pitchFamily="34" charset="0"/>
              <a:cs typeface="Arial" pitchFamily="34" charset="0"/>
            </a:endParaRPr>
          </a:p>
        </p:txBody>
      </p:sp>
      <p:pic>
        <p:nvPicPr>
          <p:cNvPr id="15362" name="Picture 2" descr="A graph shows the relationship between substrate concentration and reaction velocity. The horizontal axis is labeled as substrate concentration [S] and has an increasing scale. The vertical scale is labeled as reaction velocity and has an increasing scale. A horizontal line, labeled as V max, is drawn across the graph, near the top on the vertical axis. Several points plotted on the graph are connected by a line, starting from the origin, which gives a steep curve before leveling off towards the right of the graph. A horizontal dashed line, labeled as V max over 2, is drawn from the vertical axis to meet. A line extends downwards from this point to the horizontal axis. This point on the x-axis is labeled as K 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68399" y="2265695"/>
            <a:ext cx="8407203" cy="347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190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a:t>
            </a:r>
            <a:r>
              <a:rPr lang="en-US" sz="3200" dirty="0" smtClean="0">
                <a:solidFill>
                  <a:srgbClr val="843C0C"/>
                </a:solidFill>
                <a:latin typeface="Arial" pitchFamily="34" charset="0"/>
                <a:cs typeface="Arial" pitchFamily="34" charset="0"/>
              </a:rPr>
              <a:t>(2/7</a:t>
            </a:r>
            <a:r>
              <a:rPr lang="en-US" sz="3200" dirty="0">
                <a:solidFill>
                  <a:srgbClr val="843C0C"/>
                </a:solidFill>
                <a:latin typeface="Arial" pitchFamily="34" charset="0"/>
                <a:cs typeface="Arial" pitchFamily="34" charset="0"/>
              </a:rPr>
              <a:t>)</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471178"/>
            <a:ext cx="8229600" cy="2013001"/>
          </a:xfrm>
        </p:spPr>
        <p:txBody>
          <a:bodyPr>
            <a:normAutofit fontScale="92500" lnSpcReduction="10000"/>
          </a:bodyPr>
          <a:lstStyle/>
          <a:p>
            <a:pPr>
              <a:lnSpc>
                <a:spcPct val="110000"/>
              </a:lnSpc>
              <a:spcBef>
                <a:spcPts val="624"/>
              </a:spcBef>
              <a:spcAft>
                <a:spcPts val="1200"/>
              </a:spcAft>
            </a:pPr>
            <a:r>
              <a:rPr lang="en-US" sz="2400" dirty="0"/>
              <a:t>To quantitatively understand enzymes kinetics, we need an equation that relates rate of  catalysis to substrate concentration, enzyme concentration, and the rates of the individual steps</a:t>
            </a:r>
            <a:r>
              <a:rPr lang="en-US" sz="2400" dirty="0" smtClean="0"/>
              <a:t>.</a:t>
            </a:r>
            <a:endParaRPr lang="en-US" sz="2400" dirty="0"/>
          </a:p>
          <a:p>
            <a:pPr>
              <a:lnSpc>
                <a:spcPct val="110000"/>
              </a:lnSpc>
              <a:spcBef>
                <a:spcPts val="624"/>
              </a:spcBef>
            </a:pPr>
            <a:r>
              <a:rPr lang="en-US" sz="2400" dirty="0"/>
              <a:t>We start by recognizing </a:t>
            </a:r>
            <a:r>
              <a:rPr lang="en-US" sz="2400" dirty="0" smtClean="0"/>
              <a:t>that</a:t>
            </a:r>
            <a:endParaRPr lang="en-US" sz="2400" dirty="0"/>
          </a:p>
        </p:txBody>
      </p:sp>
      <p:pic>
        <p:nvPicPr>
          <p:cNvPr id="12" name="Picture 5" descr="A mathematical expression shows the initial velocity of an enzyme catalyzed chemical reaction. The initial velocity (uppercase V subscript zero) is equal to the rate constant (lowercase K subscript 2) times the concentration of the intermediate (uppercase E S in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652441" y="3475993"/>
            <a:ext cx="1839119" cy="48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3878497"/>
            <a:ext cx="8229600" cy="1174142"/>
          </a:xfrm>
        </p:spPr>
        <p:txBody>
          <a:bodyPr>
            <a:noAutofit/>
          </a:bodyPr>
          <a:lstStyle/>
          <a:p>
            <a:pPr>
              <a:spcBef>
                <a:spcPts val="624"/>
              </a:spcBef>
            </a:pPr>
            <a:r>
              <a:rPr lang="en-US" dirty="0">
                <a:latin typeface="Arial" pitchFamily="34" charset="0"/>
                <a:cs typeface="Arial" pitchFamily="34" charset="0"/>
              </a:rPr>
              <a:t>We will use the steady-state assumption that the rate of formation of ES is equal to the rate of breakdown of ES. Thus,</a:t>
            </a:r>
          </a:p>
        </p:txBody>
      </p:sp>
      <p:pic>
        <p:nvPicPr>
          <p:cNvPr id="13" name="Picture 6" descr="A mathematical expression shows the application of steady-state assumption in an enzyme catalyzed chemical reaction. The rate constant of formation of the intermediate (lowercase K subscript 1) times the concentration of the enzyme (uppercase E in brackets) times the concentration of the substrate (uppercase S in brackets) is equal to the sum of the rate constant of dissociation of the intermediate into reactants (lowercase K subscript negative 1) and the rate constant of formation of the product (lowercase K subscript 2) times the concentration of the intermediate (uppercase E S in brackets).    "/>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3143136" y="5135990"/>
            <a:ext cx="3291151" cy="47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57200" y="5642880"/>
            <a:ext cx="8229600" cy="464709"/>
          </a:xfrm>
        </p:spPr>
        <p:txBody>
          <a:bodyPr>
            <a:normAutofit/>
          </a:bodyPr>
          <a:lstStyle/>
          <a:p>
            <a:pPr>
              <a:spcBef>
                <a:spcPts val="624"/>
              </a:spcBef>
            </a:pPr>
            <a:r>
              <a:rPr lang="en-US" dirty="0">
                <a:latin typeface="Arial" pitchFamily="34" charset="0"/>
                <a:cs typeface="Arial" pitchFamily="34" charset="0"/>
              </a:rPr>
              <a:t>This equation can be rearranged to</a:t>
            </a:r>
          </a:p>
        </p:txBody>
      </p:sp>
      <p:pic>
        <p:nvPicPr>
          <p:cNvPr id="17" name="Picture 7" descr="A mathematical expression shows the application of steady-state assumption in an enzyme-catalyzed chemical reaction. The concentration of the enzyme (uppercase E in brackets) times the concentration of the substrate (uppercase S in brackets) all over the quantity of the concentration of the intermediate (uppercase E S in brackets)  is equal to the sum of the rate constant of dissociation of the intermediate into reactants (lowercase K subscript negative 1) and the rate constant of formation of the product (lowercase K subscript 2) all over the quantity of the rate constant of formation of the intermediate(lowercase K subscript 1)."/>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2962934" y="6123355"/>
            <a:ext cx="3258060" cy="55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830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a:t>
            </a:r>
            <a:r>
              <a:rPr lang="en-US" sz="3200" dirty="0" smtClean="0">
                <a:solidFill>
                  <a:srgbClr val="843C0C"/>
                </a:solidFill>
                <a:latin typeface="Arial" pitchFamily="34" charset="0"/>
                <a:cs typeface="Arial" pitchFamily="34" charset="0"/>
              </a:rPr>
              <a:t>(3/7</a:t>
            </a:r>
            <a:r>
              <a:rPr lang="en-US" sz="3200" dirty="0">
                <a:solidFill>
                  <a:srgbClr val="843C0C"/>
                </a:solidFill>
                <a:latin typeface="Arial" pitchFamily="34" charset="0"/>
                <a:cs typeface="Arial" pitchFamily="34" charset="0"/>
              </a:rPr>
              <a:t>)</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471179"/>
            <a:ext cx="8229600" cy="877884"/>
          </a:xfrm>
        </p:spPr>
        <p:txBody>
          <a:bodyPr>
            <a:normAutofit/>
          </a:bodyPr>
          <a:lstStyle/>
          <a:p>
            <a:pPr>
              <a:spcBef>
                <a:spcPts val="624"/>
              </a:spcBef>
            </a:pPr>
            <a:r>
              <a:rPr lang="en-US" sz="2400" dirty="0"/>
              <a:t>We can define a new constant, </a:t>
            </a:r>
            <a:r>
              <a:rPr lang="en-US" sz="2400" i="1" dirty="0"/>
              <a:t>K</a:t>
            </a:r>
            <a:r>
              <a:rPr lang="en-US" sz="2400" baseline="-25000" dirty="0"/>
              <a:t>M</a:t>
            </a:r>
            <a:r>
              <a:rPr lang="en-US" sz="2400" dirty="0"/>
              <a:t>, called the </a:t>
            </a:r>
            <a:r>
              <a:rPr lang="en-US" sz="2400" dirty="0" err="1"/>
              <a:t>Michaelis</a:t>
            </a:r>
            <a:r>
              <a:rPr lang="en-US" sz="2400" dirty="0"/>
              <a:t> constant</a:t>
            </a:r>
          </a:p>
        </p:txBody>
      </p:sp>
      <p:pic>
        <p:nvPicPr>
          <p:cNvPr id="14" name="Picture 4" descr="A mathematical expression shows the Michaelis constant for an enzyme-catalyzed chemical reaction. The Michaelis constant (uppercase K subscript uppercase M) is equal to the sum of the rate constant of dissociation of the intermediate into reactants (lowercase K subscript negative 1) and the rate constant of formation of the product (lowercase K subscript 2) all over the quantity of the rate constant of formation of the intermediate(lowercase K subscript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31273" y="2334340"/>
            <a:ext cx="1827465" cy="88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3232091"/>
            <a:ext cx="8229600" cy="803862"/>
          </a:xfrm>
        </p:spPr>
        <p:txBody>
          <a:bodyPr>
            <a:noAutofit/>
          </a:bodyPr>
          <a:lstStyle/>
          <a:p>
            <a:pPr>
              <a:spcBef>
                <a:spcPts val="624"/>
              </a:spcBef>
            </a:pPr>
            <a:r>
              <a:rPr lang="en-US" i="1" dirty="0" smtClean="0">
                <a:latin typeface="Arial" pitchFamily="34" charset="0"/>
                <a:cs typeface="Arial" pitchFamily="34" charset="0"/>
              </a:rPr>
              <a:t>K</a:t>
            </a:r>
            <a:r>
              <a:rPr lang="en-US" baseline="-25000" dirty="0" smtClean="0">
                <a:latin typeface="Arial" pitchFamily="34" charset="0"/>
                <a:cs typeface="Arial" pitchFamily="34" charset="0"/>
              </a:rPr>
              <a:t>M</a:t>
            </a:r>
            <a:r>
              <a:rPr lang="en-US" dirty="0" smtClean="0">
                <a:latin typeface="Arial" pitchFamily="34" charset="0"/>
                <a:cs typeface="Arial" pitchFamily="34" charset="0"/>
              </a:rPr>
              <a:t> </a:t>
            </a:r>
            <a:r>
              <a:rPr lang="en-US" dirty="0">
                <a:latin typeface="Arial" pitchFamily="34" charset="0"/>
                <a:cs typeface="Arial" pitchFamily="34" charset="0"/>
              </a:rPr>
              <a:t>has the units of concentration and is independent of enzyme or substrate concentration. Thus,</a:t>
            </a:r>
          </a:p>
        </p:txBody>
      </p:sp>
      <p:pic>
        <p:nvPicPr>
          <p:cNvPr id="15" name="Picture 5" descr="A mathematical expression shows the kinetics of an enzyme-catalyzed chemical reaction. The concentration of the enzyme (uppercase E in brackets) times the concentration of the substrate (uppercase S in brackets) all over the quantity of the concentration of the intermediate (uppercase E S in brackets)  is equal to the sum of the rate constant of dissociation of the intermediate into reactants (lowercase K subscript negative 1) and the rate constant of formation of the product (lowercase K subscript 2) all over the quantity of the rate constant of formation of the intermediate(lowercase K subscript 1)."/>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831273" y="4136658"/>
            <a:ext cx="3170691" cy="50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831273" y="4759984"/>
            <a:ext cx="7481455" cy="464709"/>
          </a:xfrm>
        </p:spPr>
        <p:txBody>
          <a:bodyPr>
            <a:normAutofit/>
          </a:bodyPr>
          <a:lstStyle/>
          <a:p>
            <a:pPr marL="0" indent="0">
              <a:spcBef>
                <a:spcPts val="624"/>
              </a:spcBef>
              <a:buNone/>
            </a:pPr>
            <a:r>
              <a:rPr lang="en-US" dirty="0" smtClean="0">
                <a:latin typeface="Arial" pitchFamily="34" charset="0"/>
                <a:cs typeface="Arial" pitchFamily="34" charset="0"/>
              </a:rPr>
              <a:t>becomes</a:t>
            </a:r>
            <a:endParaRPr lang="en-US" dirty="0">
              <a:latin typeface="Arial" pitchFamily="34" charset="0"/>
              <a:cs typeface="Arial" pitchFamily="34" charset="0"/>
            </a:endParaRPr>
          </a:p>
        </p:txBody>
      </p:sp>
      <p:pic>
        <p:nvPicPr>
          <p:cNvPr id="16" name="Picture 6" descr="A mathematical expression shows the kinetics of an enzyme-catalyzed chemical reaction. The concentration of the intermediate (uppercase E S in brackets) is equal to the concentration of the enzyme (uppercase E in brackets) times the concentration of the substrate (uppercase S in brackets) all over the quantity of the Michaelis constant (uppercase K subscript uppercase M)."/>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831273" y="5313837"/>
            <a:ext cx="2220814" cy="97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998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a:t>
            </a:r>
            <a:r>
              <a:rPr lang="en-US" sz="3200" dirty="0" smtClean="0">
                <a:solidFill>
                  <a:srgbClr val="843C0C"/>
                </a:solidFill>
                <a:latin typeface="Arial" pitchFamily="34" charset="0"/>
                <a:cs typeface="Arial" pitchFamily="34" charset="0"/>
              </a:rPr>
              <a:t>(4/7</a:t>
            </a:r>
            <a:r>
              <a:rPr lang="en-US" sz="3200" dirty="0">
                <a:solidFill>
                  <a:srgbClr val="843C0C"/>
                </a:solidFill>
                <a:latin typeface="Arial" pitchFamily="34" charset="0"/>
                <a:cs typeface="Arial" pitchFamily="34" charset="0"/>
              </a:rPr>
              <a:t>)</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491193"/>
            <a:ext cx="8229600" cy="1168930"/>
          </a:xfrm>
        </p:spPr>
        <p:txBody>
          <a:bodyPr>
            <a:noAutofit/>
          </a:bodyPr>
          <a:lstStyle/>
          <a:p>
            <a:pPr>
              <a:spcBef>
                <a:spcPts val="624"/>
              </a:spcBef>
            </a:pPr>
            <a:r>
              <a:rPr lang="en-US" sz="2400" dirty="0"/>
              <a:t>The amount of free enzyme is equal to the total amount of enzyme present minus any enzyme bound to substrate.</a:t>
            </a:r>
          </a:p>
        </p:txBody>
      </p:sp>
      <p:pic>
        <p:nvPicPr>
          <p:cNvPr id="12" name="Picture 4" descr="A mathematical expression shows the kinetics of an enzyme-catalyzed chemical reaction. Concentration of the free enzyme (uppercase E in brackets) is equal to the concentration of total enzyme involved in the reaction (uppercase E in brackets) subscript uppercase T minus the concentration of the intermediate (op uppercase E S in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31273" y="2735593"/>
            <a:ext cx="2822580" cy="70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3503041"/>
            <a:ext cx="8229600" cy="451155"/>
          </a:xfrm>
        </p:spPr>
        <p:txBody>
          <a:bodyPr>
            <a:noAutofit/>
          </a:bodyPr>
          <a:lstStyle/>
          <a:p>
            <a:pPr>
              <a:spcBef>
                <a:spcPts val="624"/>
              </a:spcBef>
            </a:pPr>
            <a:r>
              <a:rPr lang="en-US" dirty="0">
                <a:latin typeface="Arial" pitchFamily="34" charset="0"/>
                <a:cs typeface="Arial" pitchFamily="34" charset="0"/>
              </a:rPr>
              <a:t>Substituting this equation for [E] </a:t>
            </a:r>
            <a:r>
              <a:rPr lang="en-US" dirty="0" smtClean="0">
                <a:latin typeface="Arial" pitchFamily="34" charset="0"/>
                <a:cs typeface="Arial" pitchFamily="34" charset="0"/>
              </a:rPr>
              <a:t>in</a:t>
            </a:r>
            <a:endParaRPr lang="en-US" dirty="0">
              <a:latin typeface="Arial" pitchFamily="34" charset="0"/>
              <a:cs typeface="Arial" pitchFamily="34" charset="0"/>
            </a:endParaRPr>
          </a:p>
        </p:txBody>
      </p:sp>
      <p:pic>
        <p:nvPicPr>
          <p:cNvPr id="13" name="Picture 5" descr="A mathematical expression shows the kinetics of an enzyme catalyzed chemical reaction. The concentration of the intermediate (uppercase E S in brackets) is equal to the concentration of the enzyme (uppercase E in brackets) times the concentration of the substrate (uppercase S in brackets) all over the quantity of the Michaelis constant (uppercase K subscript uppercase M)."/>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831273" y="3988907"/>
            <a:ext cx="2077957" cy="103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831273" y="4980708"/>
            <a:ext cx="7481455" cy="464709"/>
          </a:xfrm>
        </p:spPr>
        <p:txBody>
          <a:bodyPr>
            <a:normAutofit/>
          </a:bodyPr>
          <a:lstStyle/>
          <a:p>
            <a:pPr marL="0" indent="0">
              <a:spcBef>
                <a:spcPts val="624"/>
              </a:spcBef>
              <a:buNone/>
            </a:pPr>
            <a:r>
              <a:rPr lang="en-US" dirty="0">
                <a:latin typeface="Arial" pitchFamily="34" charset="0"/>
                <a:cs typeface="Arial" pitchFamily="34" charset="0"/>
              </a:rPr>
              <a:t>yields</a:t>
            </a:r>
          </a:p>
        </p:txBody>
      </p:sp>
      <p:pic>
        <p:nvPicPr>
          <p:cNvPr id="17" name="Picture 6" descr="A mathematical expression shows the kinetics of an enzyme-catalyzed chemical reaction. The concentration of the intermediate (uppercase E S in brackets) is equal to the difference of the concentration of total enzyme involved in the reaction (uppercase E in brackets) subscript uppercase T and the concentration of the intermediate (uppercase E S in brackets) times the concentration of the substrate (uppercase S in brackets) all over the quantity of the Michaelis constant (uppercase K subscript uppercase M)."/>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831273" y="5620774"/>
            <a:ext cx="3625844" cy="93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75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a:t>
            </a:r>
            <a:r>
              <a:rPr lang="en-US" sz="3200" dirty="0" smtClean="0">
                <a:solidFill>
                  <a:srgbClr val="843C0C"/>
                </a:solidFill>
                <a:latin typeface="Arial" pitchFamily="34" charset="0"/>
                <a:cs typeface="Arial" pitchFamily="34" charset="0"/>
              </a:rPr>
              <a:t>(5/7</a:t>
            </a:r>
            <a:r>
              <a:rPr lang="en-US" sz="3200" dirty="0">
                <a:solidFill>
                  <a:srgbClr val="843C0C"/>
                </a:solidFill>
                <a:latin typeface="Arial" pitchFamily="34" charset="0"/>
                <a:cs typeface="Arial" pitchFamily="34" charset="0"/>
              </a:rPr>
              <a:t>)</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491193"/>
            <a:ext cx="8229600" cy="511028"/>
          </a:xfrm>
        </p:spPr>
        <p:txBody>
          <a:bodyPr>
            <a:noAutofit/>
          </a:bodyPr>
          <a:lstStyle/>
          <a:p>
            <a:pPr>
              <a:spcBef>
                <a:spcPts val="624"/>
              </a:spcBef>
            </a:pPr>
            <a:r>
              <a:rPr lang="en-US" sz="2400" dirty="0"/>
              <a:t>This equation can be rearranged to yield</a:t>
            </a:r>
          </a:p>
        </p:txBody>
      </p:sp>
      <p:pic>
        <p:nvPicPr>
          <p:cNvPr id="14" name="Picture Placeholder 13" descr="A mathematical expression shows the kinetics of an enzyme-catalyzed chemical reaction. The concentration of the intermediate (uppercase E S in brackets) is equal to the concentration of total enzyme involved in the reaction (uppercase E in brackets) subscript uppercase T times of the concentration of the substrate (uppercase S in brackets) all over the quantity of the sum of the concentration of the substrate (uppercase S in brackets) and the quantity of the Michaelis constant (uppercase K subscript uppercase M)."/>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457200" y="2118699"/>
            <a:ext cx="3742987" cy="96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3424211"/>
            <a:ext cx="8229600" cy="451155"/>
          </a:xfrm>
        </p:spPr>
        <p:txBody>
          <a:bodyPr>
            <a:noAutofit/>
          </a:bodyPr>
          <a:lstStyle/>
          <a:p>
            <a:pPr>
              <a:spcBef>
                <a:spcPts val="624"/>
              </a:spcBef>
            </a:pPr>
            <a:r>
              <a:rPr lang="en-US" dirty="0">
                <a:latin typeface="Arial" pitchFamily="34" charset="0"/>
                <a:cs typeface="Arial" pitchFamily="34" charset="0"/>
              </a:rPr>
              <a:t>Recall </a:t>
            </a:r>
            <a:r>
              <a:rPr lang="en-US" dirty="0" smtClean="0">
                <a:latin typeface="Arial" pitchFamily="34" charset="0"/>
                <a:cs typeface="Arial" pitchFamily="34" charset="0"/>
              </a:rPr>
              <a:t>that</a:t>
            </a:r>
            <a:endParaRPr lang="en-US" dirty="0">
              <a:latin typeface="Arial" pitchFamily="34" charset="0"/>
              <a:cs typeface="Arial" pitchFamily="34" charset="0"/>
            </a:endParaRPr>
          </a:p>
        </p:txBody>
      </p:sp>
      <p:pic>
        <p:nvPicPr>
          <p:cNvPr id="15" name="Picture Placeholder 14" descr="A mathematical expression shows the initial velocity of an enzyme-catalyzed chemical reaction. The initial velocity (uppercase V subscript zero) is equal to the rate constant (lowercase K subscript 2) times the concentration of the intermediate (uppercase E S in brackets)."/>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457200" y="4066136"/>
            <a:ext cx="1998098" cy="68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57200" y="4980708"/>
            <a:ext cx="8229601" cy="464709"/>
          </a:xfrm>
        </p:spPr>
        <p:txBody>
          <a:bodyPr>
            <a:normAutofit/>
          </a:bodyPr>
          <a:lstStyle/>
          <a:p>
            <a:pPr>
              <a:spcBef>
                <a:spcPts val="624"/>
              </a:spcBef>
            </a:pPr>
            <a:r>
              <a:rPr lang="en-US" dirty="0">
                <a:latin typeface="Arial" pitchFamily="34" charset="0"/>
                <a:cs typeface="Arial" pitchFamily="34" charset="0"/>
              </a:rPr>
              <a:t>Thus</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16" name="Picture Placeholder 15" descr="A mathematical expression shows the kinetics of an enzyme-catalyzed chemical reaction. The initial velocity (uppercase V subscript zero) is equal to the rate constant of formation of the product (lowercase K subscript 2) times the concentration of total enzyme involved in the reaction (uppercase E in brackets) subscript uppercase T times of the concentration of the substrate (uppercase S in brackets) all over the quantity of the sum of the concentration of the substrate (uppercase S in brackets) and the quantity of the Michaelis constant (uppercase K subscript uppercase M)."/>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457200" y="5616160"/>
            <a:ext cx="3715300" cy="101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92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a:t>
            </a:r>
            <a:r>
              <a:rPr lang="en-US" sz="3200" dirty="0" smtClean="0">
                <a:solidFill>
                  <a:srgbClr val="843C0C"/>
                </a:solidFill>
                <a:latin typeface="Arial" pitchFamily="34" charset="0"/>
                <a:cs typeface="Arial" pitchFamily="34" charset="0"/>
              </a:rPr>
              <a:t>(6/7</a:t>
            </a:r>
            <a:r>
              <a:rPr lang="en-US" sz="3200" dirty="0">
                <a:solidFill>
                  <a:srgbClr val="843C0C"/>
                </a:solidFill>
                <a:latin typeface="Arial" pitchFamily="34" charset="0"/>
                <a:cs typeface="Arial" pitchFamily="34" charset="0"/>
              </a:rPr>
              <a:t>)</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491192"/>
            <a:ext cx="8229600" cy="1393897"/>
          </a:xfrm>
        </p:spPr>
        <p:txBody>
          <a:bodyPr>
            <a:noAutofit/>
          </a:bodyPr>
          <a:lstStyle/>
          <a:p>
            <a:pPr>
              <a:spcBef>
                <a:spcPts val="624"/>
              </a:spcBef>
            </a:pPr>
            <a:r>
              <a:rPr lang="en-US" sz="2400" dirty="0"/>
              <a:t>The maximal rate of catalysis, </a:t>
            </a:r>
            <a:r>
              <a:rPr lang="en-US" sz="2400" i="1" dirty="0" err="1"/>
              <a:t>V</a:t>
            </a:r>
            <a:r>
              <a:rPr lang="en-US" sz="2400" baseline="-25000" dirty="0" err="1"/>
              <a:t>max</a:t>
            </a:r>
            <a:r>
              <a:rPr lang="en-US" sz="2400" dirty="0"/>
              <a:t>, occurs when all of the enzyme is bound to substrate.</a:t>
            </a:r>
          </a:p>
          <a:p>
            <a:pPr marL="346075" indent="0">
              <a:spcBef>
                <a:spcPts val="624"/>
              </a:spcBef>
              <a:buNone/>
            </a:pPr>
            <a:r>
              <a:rPr lang="en-US" sz="2400" dirty="0" smtClean="0"/>
              <a:t>[</a:t>
            </a:r>
            <a:r>
              <a:rPr lang="en-US" sz="2400" dirty="0"/>
              <a:t>ES] = [E]</a:t>
            </a:r>
            <a:r>
              <a:rPr lang="en-US" sz="2400" baseline="-25000" dirty="0"/>
              <a:t>T</a:t>
            </a:r>
          </a:p>
        </p:txBody>
      </p:sp>
      <p:pic>
        <p:nvPicPr>
          <p:cNvPr id="12" name="Picture 4" descr="A mathematical expression shows the maximal rate of an enzyme-catalyzed chemical reaction. The maximal rate (uppercase V subscript max) is equal to the rate constant of formation of the product (lowercase K subscript 2) times the concentration of total enzyme involved in the reaction (uppercase E in brackets) subscript uppercase 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417317" y="2787091"/>
            <a:ext cx="2117583" cy="62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3424211"/>
            <a:ext cx="8229600" cy="451155"/>
          </a:xfrm>
        </p:spPr>
        <p:txBody>
          <a:bodyPr>
            <a:noAutofit/>
          </a:bodyPr>
          <a:lstStyle/>
          <a:p>
            <a:r>
              <a:rPr lang="en-US" dirty="0">
                <a:latin typeface="Arial" pitchFamily="34" charset="0"/>
                <a:cs typeface="Arial" pitchFamily="34" charset="0"/>
              </a:rPr>
              <a:t>Substituting the equation for </a:t>
            </a:r>
            <a:r>
              <a:rPr lang="en-US" i="1" dirty="0" err="1">
                <a:latin typeface="Arial" pitchFamily="34" charset="0"/>
                <a:cs typeface="Arial" pitchFamily="34" charset="0"/>
              </a:rPr>
              <a:t>V</a:t>
            </a:r>
            <a:r>
              <a:rPr lang="en-US" baseline="-25000" dirty="0" err="1">
                <a:latin typeface="Arial" pitchFamily="34" charset="0"/>
                <a:cs typeface="Arial" pitchFamily="34" charset="0"/>
              </a:rPr>
              <a:t>max</a:t>
            </a:r>
            <a:r>
              <a:rPr lang="en-US" dirty="0">
                <a:latin typeface="Arial" pitchFamily="34" charset="0"/>
                <a:cs typeface="Arial" pitchFamily="34" charset="0"/>
              </a:rPr>
              <a:t> into </a:t>
            </a:r>
          </a:p>
        </p:txBody>
      </p:sp>
      <p:pic>
        <p:nvPicPr>
          <p:cNvPr id="13" name="Picture 5" descr="A mathematical expression shows the kinetics of an enzyme-catalyzed chemical reaction. The initial velocity (uppercase V Subscript zero) is equal to the rate constant of formation of the product (lowercase K subscript 2) times the concentration of total enzyme involved in the reaction (uppercase E in brackets) subscript uppercase T times of the concentration of the substrate (uppercase S in brackets) all over the quantity of the sum of the concentration of the substrate (uppercase S in brackets) and the quantity of the Michaelis constant (uppercase K subscript uppercase M)."/>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831273" y="3878189"/>
            <a:ext cx="3081968" cy="92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831273" y="4980708"/>
            <a:ext cx="7481455" cy="464709"/>
          </a:xfrm>
        </p:spPr>
        <p:txBody>
          <a:bodyPr>
            <a:normAutofit/>
          </a:bodyPr>
          <a:lstStyle/>
          <a:p>
            <a:pPr marL="0" indent="0">
              <a:spcBef>
                <a:spcPts val="624"/>
              </a:spcBef>
              <a:buNone/>
            </a:pPr>
            <a:r>
              <a:rPr lang="en-US" dirty="0" smtClean="0">
                <a:latin typeface="Arial" pitchFamily="34" charset="0"/>
                <a:cs typeface="Arial" pitchFamily="34" charset="0"/>
              </a:rPr>
              <a:t>yields </a:t>
            </a:r>
            <a:r>
              <a:rPr lang="en-US" dirty="0">
                <a:latin typeface="Arial" pitchFamily="34" charset="0"/>
                <a:cs typeface="Arial" pitchFamily="34" charset="0"/>
              </a:rPr>
              <a:t>the </a:t>
            </a:r>
            <a:r>
              <a:rPr lang="en-US" dirty="0" err="1">
                <a:latin typeface="Arial" pitchFamily="34" charset="0"/>
                <a:cs typeface="Arial" pitchFamily="34" charset="0"/>
              </a:rPr>
              <a:t>Michaelis-Menten</a:t>
            </a:r>
            <a:r>
              <a:rPr lang="en-US" dirty="0">
                <a:latin typeface="Arial" pitchFamily="34" charset="0"/>
                <a:cs typeface="Arial" pitchFamily="34" charset="0"/>
              </a:rPr>
              <a:t> equation</a:t>
            </a:r>
          </a:p>
        </p:txBody>
      </p:sp>
      <p:pic>
        <p:nvPicPr>
          <p:cNvPr id="17" name="Picture 6" descr="A mathematical expression shows the Michaelis-Menten equation. The initial velocity (uppercase V subscript zero) is equal to the maximal rate (uppercase V Subscript max) times the concentration of the substrate (uppercase S) all over the quantity of the sum of the concentration of the substrate (uppercase S in brackets) and the quantity of the Michaelis constant (uppercase K subscript uppercase M)."/>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831273" y="5562720"/>
            <a:ext cx="3040132" cy="11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075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a:t>
            </a:r>
            <a:r>
              <a:rPr lang="en-US" sz="3200" dirty="0" smtClean="0">
                <a:solidFill>
                  <a:srgbClr val="843C0C"/>
                </a:solidFill>
                <a:latin typeface="Arial" pitchFamily="34" charset="0"/>
                <a:cs typeface="Arial" pitchFamily="34" charset="0"/>
              </a:rPr>
              <a:t>(7/7</a:t>
            </a:r>
            <a:r>
              <a:rPr lang="en-US" sz="3200" dirty="0">
                <a:solidFill>
                  <a:srgbClr val="843C0C"/>
                </a:solidFill>
                <a:latin typeface="Arial" pitchFamily="34" charset="0"/>
                <a:cs typeface="Arial" pitchFamily="34" charset="0"/>
              </a:rPr>
              <a:t>)</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680384"/>
            <a:ext cx="8229600" cy="905167"/>
          </a:xfrm>
        </p:spPr>
        <p:txBody>
          <a:bodyPr>
            <a:noAutofit/>
          </a:bodyPr>
          <a:lstStyle/>
          <a:p>
            <a:pPr>
              <a:spcBef>
                <a:spcPts val="624"/>
              </a:spcBef>
            </a:pPr>
            <a:r>
              <a:rPr lang="en-US" sz="2400" dirty="0"/>
              <a:t>The </a:t>
            </a:r>
            <a:r>
              <a:rPr lang="en-US" sz="2400" dirty="0" err="1"/>
              <a:t>Michaelis-Menten</a:t>
            </a:r>
            <a:r>
              <a:rPr lang="en-US" sz="2400" dirty="0"/>
              <a:t> equation describes the initial reaction velocity as a function of substrate concentration.</a:t>
            </a:r>
          </a:p>
        </p:txBody>
      </p:sp>
      <p:pic>
        <p:nvPicPr>
          <p:cNvPr id="14" name="Picture 10" descr="A mathematical expression shows the Michaelis-Menten equation. The initial velocity (uppercase V subscript zero) is equal to the maximal rate (uppercase V subscript max) times the concentration of the substrate (uppercase S in brackets) all over the quantity of the sum of the concentration of the substrate (uppercase S in brackets) and the quantity of the Michaelis constant (uppercase K subscript uppercase M)."/>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55764" y="2697501"/>
            <a:ext cx="3040132" cy="11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4259809"/>
            <a:ext cx="8229600" cy="927051"/>
          </a:xfrm>
        </p:spPr>
        <p:txBody>
          <a:bodyPr>
            <a:noAutofit/>
          </a:bodyPr>
          <a:lstStyle/>
          <a:p>
            <a:pPr>
              <a:spcBef>
                <a:spcPts val="624"/>
              </a:spcBef>
            </a:pPr>
            <a:r>
              <a:rPr lang="en-US" dirty="0">
                <a:latin typeface="Arial" pitchFamily="34" charset="0"/>
                <a:cs typeface="Arial" pitchFamily="34" charset="0"/>
              </a:rPr>
              <a:t>When </a:t>
            </a:r>
            <a:r>
              <a:rPr lang="en-US" i="1" dirty="0">
                <a:latin typeface="Arial" pitchFamily="34" charset="0"/>
                <a:cs typeface="Arial" pitchFamily="34" charset="0"/>
              </a:rPr>
              <a:t>V</a:t>
            </a:r>
            <a:r>
              <a:rPr lang="en-US" baseline="-25000" dirty="0">
                <a:latin typeface="Arial" pitchFamily="34" charset="0"/>
                <a:cs typeface="Arial" pitchFamily="34" charset="0"/>
              </a:rPr>
              <a:t>o</a:t>
            </a:r>
            <a:r>
              <a:rPr lang="en-US" dirty="0">
                <a:latin typeface="Arial" pitchFamily="34" charset="0"/>
                <a:cs typeface="Arial" pitchFamily="34" charset="0"/>
              </a:rPr>
              <a:t> = ½</a:t>
            </a:r>
            <a:r>
              <a:rPr lang="en-US" i="1" dirty="0">
                <a:latin typeface="Arial" pitchFamily="34" charset="0"/>
                <a:cs typeface="Arial" pitchFamily="34" charset="0"/>
              </a:rPr>
              <a:t>V</a:t>
            </a:r>
            <a:r>
              <a:rPr lang="en-US" baseline="-25000" dirty="0">
                <a:latin typeface="Arial" pitchFamily="34" charset="0"/>
                <a:cs typeface="Arial" pitchFamily="34" charset="0"/>
              </a:rPr>
              <a:t>max</a:t>
            </a:r>
            <a:r>
              <a:rPr lang="en-US" dirty="0">
                <a:latin typeface="Arial" pitchFamily="34" charset="0"/>
                <a:cs typeface="Arial" pitchFamily="34" charset="0"/>
              </a:rPr>
              <a:t>, </a:t>
            </a: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=[S]. Thus, </a:t>
            </a: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is the substrate concentration that yields ½</a:t>
            </a:r>
            <a:r>
              <a:rPr lang="en-US" i="1" dirty="0">
                <a:latin typeface="Arial" pitchFamily="34" charset="0"/>
                <a:cs typeface="Arial" pitchFamily="34" charset="0"/>
              </a:rPr>
              <a:t>V</a:t>
            </a:r>
            <a:r>
              <a:rPr lang="en-US" baseline="-25000" dirty="0">
                <a:latin typeface="Arial" pitchFamily="34" charset="0"/>
                <a:cs typeface="Arial" pitchFamily="34" charset="0"/>
              </a:rPr>
              <a:t>max</a:t>
            </a:r>
            <a:r>
              <a:rPr lang="en-US" dirty="0">
                <a:latin typeface="Arial" pitchFamily="34" charset="0"/>
                <a:cs typeface="Arial" pitchFamily="34" charset="0"/>
              </a:rPr>
              <a:t>.</a:t>
            </a:r>
          </a:p>
        </p:txBody>
      </p:sp>
    </p:spTree>
    <p:extLst>
      <p:ext uri="{BB962C8B-B14F-4D97-AF65-F5344CB8AC3E}">
        <p14:creationId xmlns:p14="http://schemas.microsoft.com/office/powerpoint/2010/main" val="3343310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Variations in K</a:t>
            </a:r>
            <a:r>
              <a:rPr lang="en-US" sz="3200" baseline="-25000" dirty="0">
                <a:solidFill>
                  <a:srgbClr val="843C0C"/>
                </a:solidFill>
                <a:latin typeface="Arial" pitchFamily="34" charset="0"/>
                <a:cs typeface="Arial" pitchFamily="34" charset="0"/>
              </a:rPr>
              <a:t>M</a:t>
            </a:r>
            <a:r>
              <a:rPr lang="en-US" sz="3200" dirty="0">
                <a:solidFill>
                  <a:srgbClr val="843C0C"/>
                </a:solidFill>
                <a:latin typeface="Arial" pitchFamily="34" charset="0"/>
                <a:cs typeface="Arial" pitchFamily="34" charset="0"/>
              </a:rPr>
              <a:t> can have </a:t>
            </a:r>
            <a:r>
              <a:rPr lang="en-US" sz="3200" dirty="0" smtClean="0">
                <a:solidFill>
                  <a:srgbClr val="843C0C"/>
                </a:solidFill>
                <a:latin typeface="Arial" pitchFamily="34" charset="0"/>
                <a:cs typeface="Arial" pitchFamily="34" charset="0"/>
              </a:rPr>
              <a:t>Physiological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onsequences</a:t>
            </a:r>
            <a:endParaRPr lang="en-US" sz="3200" dirty="0">
              <a:solidFill>
                <a:srgbClr val="843C0C"/>
              </a:solidFill>
              <a:latin typeface="Arial" pitchFamily="34" charset="0"/>
              <a:cs typeface="Arial" pitchFamily="34" charset="0"/>
            </a:endParaRPr>
          </a:p>
        </p:txBody>
      </p:sp>
      <p:sp>
        <p:nvSpPr>
          <p:cNvPr id="5" name="Content Placeholder 4"/>
          <p:cNvSpPr>
            <a:spLocks noGrp="1"/>
          </p:cNvSpPr>
          <p:nvPr>
            <p:ph idx="1"/>
          </p:nvPr>
        </p:nvSpPr>
        <p:spPr>
          <a:xfrm>
            <a:off x="457200" y="1510243"/>
            <a:ext cx="8229600" cy="470958"/>
          </a:xfrm>
        </p:spPr>
        <p:txBody>
          <a:bodyPr>
            <a:noAutofit/>
          </a:bodyPr>
          <a:lstStyle/>
          <a:p>
            <a:pPr>
              <a:spcBef>
                <a:spcPts val="624"/>
              </a:spcBef>
            </a:pPr>
            <a:r>
              <a:rPr lang="en-US" sz="2000" dirty="0"/>
              <a:t>Two enzymes play a key role in the metabolism of alcohol:</a:t>
            </a:r>
          </a:p>
        </p:txBody>
      </p:sp>
      <p:pic>
        <p:nvPicPr>
          <p:cNvPr id="16386" name="Picture 2" descr="A reversible reaction in equilibrium shows the formation of acetaldehyde. Ethyl alcohol (C H 3 C H 2 O H) reacts with N A D plus in the presence of alcohol dehydrogenase to form acetaldehyde (C H 3 C H O), N A D H, and a proton (H plus)."/>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b="30717"/>
          <a:stretch/>
        </p:blipFill>
        <p:spPr bwMode="auto">
          <a:xfrm>
            <a:off x="1505519" y="2093531"/>
            <a:ext cx="6132962" cy="592519"/>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A reversible reaction in equilibrium shows the formation of acetate ion. Acetaldehyde (C H 3 C H O) reacts with N A D plus and water (H 2 O) in the presence of alcohol dehydrogenase to form acetate ion (C H 3 C O O minus), N A D H, and two protons (2 superscript H plus)."/>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285535" y="2922939"/>
            <a:ext cx="6572930" cy="52583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sz="quarter" idx="17"/>
          </p:nvPr>
        </p:nvSpPr>
        <p:spPr>
          <a:xfrm>
            <a:off x="457200" y="3534341"/>
            <a:ext cx="8229600" cy="2796121"/>
          </a:xfrm>
        </p:spPr>
        <p:txBody>
          <a:bodyPr>
            <a:noAutofit/>
          </a:bodyPr>
          <a:lstStyle/>
          <a:p>
            <a:pPr>
              <a:spcBef>
                <a:spcPts val="624"/>
              </a:spcBef>
            </a:pPr>
            <a:r>
              <a:rPr lang="en-US" sz="2000" dirty="0">
                <a:latin typeface="Arial" pitchFamily="34" charset="0"/>
                <a:cs typeface="Arial" pitchFamily="34" charset="0"/>
              </a:rPr>
              <a:t>Some people respond to alcohol consumption with facial flushing and rapid heart beat, due to excessive blood acetaldehyde.</a:t>
            </a:r>
          </a:p>
          <a:p>
            <a:pPr>
              <a:spcBef>
                <a:spcPts val="624"/>
              </a:spcBef>
            </a:pPr>
            <a:r>
              <a:rPr lang="en-US" sz="2000" dirty="0">
                <a:latin typeface="Arial" pitchFamily="34" charset="0"/>
                <a:cs typeface="Arial" pitchFamily="34" charset="0"/>
              </a:rPr>
              <a:t>Most people have two different acetaldehyde dehydrogenase forms, one with a low </a:t>
            </a:r>
            <a:r>
              <a:rPr lang="en-US" sz="2000" i="1" dirty="0">
                <a:latin typeface="Arial" pitchFamily="34" charset="0"/>
                <a:cs typeface="Arial" pitchFamily="34" charset="0"/>
              </a:rPr>
              <a:t>K</a:t>
            </a:r>
            <a:r>
              <a:rPr lang="en-US" sz="2000" baseline="-25000" dirty="0">
                <a:latin typeface="Arial" pitchFamily="34" charset="0"/>
                <a:cs typeface="Arial" pitchFamily="34" charset="0"/>
              </a:rPr>
              <a:t>M</a:t>
            </a:r>
            <a:r>
              <a:rPr lang="en-US" sz="2000" dirty="0">
                <a:latin typeface="Arial" pitchFamily="34" charset="0"/>
                <a:cs typeface="Arial" pitchFamily="34" charset="0"/>
              </a:rPr>
              <a:t> and one with a high </a:t>
            </a:r>
            <a:r>
              <a:rPr lang="en-US" sz="2000" i="1" dirty="0">
                <a:latin typeface="Arial" pitchFamily="34" charset="0"/>
                <a:cs typeface="Arial" pitchFamily="34" charset="0"/>
              </a:rPr>
              <a:t>K</a:t>
            </a:r>
            <a:r>
              <a:rPr lang="en-US" sz="2000" baseline="-25000" dirty="0">
                <a:latin typeface="Arial" pitchFamily="34" charset="0"/>
                <a:cs typeface="Arial" pitchFamily="34" charset="0"/>
              </a:rPr>
              <a:t>M</a:t>
            </a:r>
            <a:r>
              <a:rPr lang="en-US" sz="2000" dirty="0">
                <a:latin typeface="Arial" pitchFamily="34" charset="0"/>
                <a:cs typeface="Arial" pitchFamily="34" charset="0"/>
              </a:rPr>
              <a:t>.</a:t>
            </a:r>
          </a:p>
          <a:p>
            <a:pPr>
              <a:spcBef>
                <a:spcPts val="624"/>
              </a:spcBef>
            </a:pPr>
            <a:r>
              <a:rPr lang="en-US" sz="2000" dirty="0">
                <a:latin typeface="Arial" pitchFamily="34" charset="0"/>
                <a:cs typeface="Arial" pitchFamily="34" charset="0"/>
              </a:rPr>
              <a:t>However, the low </a:t>
            </a:r>
            <a:r>
              <a:rPr lang="en-US" sz="2000" i="1" dirty="0">
                <a:latin typeface="Arial" pitchFamily="34" charset="0"/>
                <a:cs typeface="Arial" pitchFamily="34" charset="0"/>
              </a:rPr>
              <a:t>K</a:t>
            </a:r>
            <a:r>
              <a:rPr lang="en-US" sz="2000" baseline="-25000" dirty="0">
                <a:latin typeface="Arial" pitchFamily="34" charset="0"/>
                <a:cs typeface="Arial" pitchFamily="34" charset="0"/>
              </a:rPr>
              <a:t>M</a:t>
            </a:r>
            <a:r>
              <a:rPr lang="en-US" sz="2000" dirty="0">
                <a:latin typeface="Arial" pitchFamily="34" charset="0"/>
                <a:cs typeface="Arial" pitchFamily="34" charset="0"/>
              </a:rPr>
              <a:t> enzyme is inactivated in susceptible individuals. The enzyme with the high </a:t>
            </a:r>
            <a:r>
              <a:rPr lang="en-US" sz="2000" i="1" dirty="0">
                <a:latin typeface="Arial" pitchFamily="34" charset="0"/>
                <a:cs typeface="Arial" pitchFamily="34" charset="0"/>
              </a:rPr>
              <a:t>K</a:t>
            </a:r>
            <a:r>
              <a:rPr lang="en-US" sz="2000" baseline="-25000" dirty="0">
                <a:latin typeface="Arial" pitchFamily="34" charset="0"/>
                <a:cs typeface="Arial" pitchFamily="34" charset="0"/>
              </a:rPr>
              <a:t>M</a:t>
            </a:r>
            <a:r>
              <a:rPr lang="en-US" sz="2000" dirty="0">
                <a:latin typeface="Arial" pitchFamily="34" charset="0"/>
                <a:cs typeface="Arial" pitchFamily="34" charset="0"/>
              </a:rPr>
              <a:t> cannot process all of the acetaldehyde, so some acetaldehyde appears in the blood and produces the symptoms described above.</a:t>
            </a:r>
          </a:p>
        </p:txBody>
      </p:sp>
    </p:spTree>
    <p:extLst>
      <p:ext uri="{BB962C8B-B14F-4D97-AF65-F5344CB8AC3E}">
        <p14:creationId xmlns:p14="http://schemas.microsoft.com/office/powerpoint/2010/main" val="1283102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and V</a:t>
            </a:r>
            <a:r>
              <a:rPr lang="en-US" baseline="-25000" dirty="0">
                <a:solidFill>
                  <a:srgbClr val="843C0C"/>
                </a:solidFill>
                <a:latin typeface="Arial" pitchFamily="34" charset="0"/>
                <a:cs typeface="Arial" pitchFamily="34" charset="0"/>
              </a:rPr>
              <a:t>max</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Values </a:t>
            </a:r>
            <a:r>
              <a:rPr lang="en-US" dirty="0">
                <a:solidFill>
                  <a:srgbClr val="843C0C"/>
                </a:solidFill>
                <a:latin typeface="Arial" pitchFamily="34" charset="0"/>
                <a:cs typeface="Arial" pitchFamily="34" charset="0"/>
              </a:rPr>
              <a:t>can </a:t>
            </a:r>
            <a:r>
              <a:rPr lang="en-US" dirty="0" smtClean="0">
                <a:solidFill>
                  <a:srgbClr val="843C0C"/>
                </a:solidFill>
                <a:latin typeface="Arial" pitchFamily="34" charset="0"/>
                <a:cs typeface="Arial" pitchFamily="34" charset="0"/>
              </a:rPr>
              <a:t>be </a:t>
            </a:r>
            <a:r>
              <a:rPr lang="en-US" dirty="0" smtClean="0">
                <a:solidFill>
                  <a:srgbClr val="843C0C"/>
                </a:solidFill>
                <a:latin typeface="Arial" pitchFamily="34" charset="0"/>
                <a:cs typeface="Arial" pitchFamily="34" charset="0"/>
              </a:rPr>
              <a:t>Determined </a:t>
            </a:r>
            <a:r>
              <a:rPr lang="en-US" dirty="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Several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eans</a:t>
            </a:r>
            <a:endParaRPr lang="en-US" dirty="0">
              <a:solidFill>
                <a:srgbClr val="843C0C"/>
              </a:solidFill>
              <a:latin typeface="Arial" pitchFamily="34" charset="0"/>
              <a:cs typeface="Arial" pitchFamily="34" charset="0"/>
            </a:endParaRPr>
          </a:p>
        </p:txBody>
      </p:sp>
      <p:sp>
        <p:nvSpPr>
          <p:cNvPr id="5" name="Content Placeholder 4"/>
          <p:cNvSpPr>
            <a:spLocks noGrp="1"/>
          </p:cNvSpPr>
          <p:nvPr>
            <p:ph idx="1"/>
          </p:nvPr>
        </p:nvSpPr>
        <p:spPr>
          <a:xfrm>
            <a:off x="457200" y="1852031"/>
            <a:ext cx="8229600" cy="1062619"/>
          </a:xfrm>
        </p:spPr>
        <p:txBody>
          <a:bodyPr>
            <a:noAutofit/>
          </a:bodyPr>
          <a:lstStyle/>
          <a:p>
            <a:pPr>
              <a:spcBef>
                <a:spcPts val="624"/>
              </a:spcBef>
            </a:pPr>
            <a:r>
              <a:rPr lang="en-US" dirty="0"/>
              <a:t>The </a:t>
            </a:r>
            <a:r>
              <a:rPr lang="en-US" dirty="0" err="1"/>
              <a:t>Michaelis-Menten</a:t>
            </a:r>
            <a:r>
              <a:rPr lang="en-US" dirty="0"/>
              <a:t> equation can be manipulated into one that yields a straight line plot.</a:t>
            </a:r>
          </a:p>
        </p:txBody>
      </p:sp>
      <p:pic>
        <p:nvPicPr>
          <p:cNvPr id="9" name="Picture 5" descr="A mathematical expression shows the Lineweaver-Burk equation. Quantity 1 all over the quantity of initial velocity (uppercase V subscript zero) is equal to the Michaelis constant (uppercase K subscript uppercase M) all over the quantity of the maximal rate (uppercase V subscript max) times the quantity 1 all over the quantity of the substrate (uppercase S) plus the quantity 1 all over the quantity of the maximal rate (uppercase V subscript max)."/>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408426" y="2925902"/>
            <a:ext cx="4185328" cy="11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4258241"/>
            <a:ext cx="8229600" cy="980509"/>
          </a:xfrm>
        </p:spPr>
        <p:txBody>
          <a:bodyPr>
            <a:noAutofit/>
          </a:bodyPr>
          <a:lstStyle/>
          <a:p>
            <a:r>
              <a:rPr lang="en-US" sz="2600" dirty="0">
                <a:latin typeface="Arial" pitchFamily="34" charset="0"/>
                <a:cs typeface="Arial" pitchFamily="34" charset="0"/>
              </a:rPr>
              <a:t>This double-reciprocal equation is also called the </a:t>
            </a:r>
            <a:r>
              <a:rPr lang="en-US" sz="2600" dirty="0" err="1">
                <a:latin typeface="Arial" pitchFamily="34" charset="0"/>
                <a:cs typeface="Arial" pitchFamily="34" charset="0"/>
              </a:rPr>
              <a:t>Lineweaver</a:t>
            </a:r>
            <a:r>
              <a:rPr lang="en-US" sz="2600" dirty="0">
                <a:latin typeface="Arial" pitchFamily="34" charset="0"/>
                <a:cs typeface="Arial" pitchFamily="34" charset="0"/>
              </a:rPr>
              <a:t>-Burk equation.</a:t>
            </a:r>
          </a:p>
        </p:txBody>
      </p:sp>
    </p:spTree>
    <p:extLst>
      <p:ext uri="{BB962C8B-B14F-4D97-AF65-F5344CB8AC3E}">
        <p14:creationId xmlns:p14="http://schemas.microsoft.com/office/powerpoint/2010/main" val="109943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Double-reciprocal </a:t>
            </a:r>
            <a:r>
              <a:rPr lang="en-US" dirty="0">
                <a:solidFill>
                  <a:srgbClr val="843C0C"/>
                </a:solidFill>
                <a:latin typeface="Arial" pitchFamily="34" charset="0"/>
                <a:cs typeface="Arial" pitchFamily="34" charset="0"/>
              </a:rPr>
              <a:t>or </a:t>
            </a:r>
            <a:r>
              <a:rPr lang="en-US" dirty="0" err="1">
                <a:solidFill>
                  <a:srgbClr val="843C0C"/>
                </a:solidFill>
                <a:latin typeface="Arial" pitchFamily="34" charset="0"/>
                <a:cs typeface="Arial" pitchFamily="34" charset="0"/>
              </a:rPr>
              <a:t>Lineweaver</a:t>
            </a:r>
            <a:r>
              <a:rPr lang="en-US" dirty="0">
                <a:solidFill>
                  <a:srgbClr val="843C0C"/>
                </a:solidFill>
                <a:latin typeface="Arial" pitchFamily="34" charset="0"/>
                <a:cs typeface="Arial" pitchFamily="34" charset="0"/>
              </a:rPr>
              <a:t>–Burk </a:t>
            </a:r>
            <a:r>
              <a:rPr lang="en-US" dirty="0" smtClean="0">
                <a:solidFill>
                  <a:srgbClr val="843C0C"/>
                </a:solidFill>
                <a:latin typeface="Arial" pitchFamily="34" charset="0"/>
                <a:cs typeface="Arial" pitchFamily="34" charset="0"/>
              </a:rPr>
              <a:t>Plot</a:t>
            </a:r>
            <a:endParaRPr lang="en-US" dirty="0">
              <a:solidFill>
                <a:srgbClr val="843C0C"/>
              </a:solidFill>
              <a:latin typeface="Arial" pitchFamily="34" charset="0"/>
              <a:cs typeface="Arial" pitchFamily="34" charset="0"/>
            </a:endParaRPr>
          </a:p>
        </p:txBody>
      </p:sp>
      <p:pic>
        <p:nvPicPr>
          <p:cNvPr id="17410" name="Picture 2" descr="A graph shows a double-reciprocal or Lineweaver-Burk plot. In this double-reciprocal plot, the horizontal axis denotes the reciprocal of the substrate concentration (1 over upper case S in brackets ). The vertical axis denotes the reciprocal of the reaction velocity (1 over upper case V subscript 0). A slant line, having several circular nodes on its upper right end, intercepts the horizontal axis at a point labeled intercept equals minus 1 over upper case K subscript M (highlighted). The slant line also intercepts the vertical axis at a point labeled intercept equals 1 over upper case V subscript max (highlighted). The slant line is labeled slope equals upper case K subscript upper case M over upper case V subscript ma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362648"/>
            <a:ext cx="8113106" cy="306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242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Enzymes are </a:t>
            </a:r>
            <a:r>
              <a:rPr lang="en-US" dirty="0" smtClean="0">
                <a:solidFill>
                  <a:srgbClr val="843C0C"/>
                </a:solidFill>
                <a:latin typeface="Arial" pitchFamily="34" charset="0"/>
                <a:cs typeface="Arial" pitchFamily="34" charset="0"/>
              </a:rPr>
              <a:t>Remarkable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atalysts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spcBef>
                <a:spcPts val="624"/>
              </a:spcBef>
              <a:spcAft>
                <a:spcPts val="1200"/>
              </a:spcAft>
            </a:pPr>
            <a:r>
              <a:rPr lang="en-US" sz="2200" dirty="0">
                <a:latin typeface="Arial" pitchFamily="34" charset="0"/>
                <a:cs typeface="Arial" pitchFamily="34" charset="0"/>
              </a:rPr>
              <a:t>They are crucial in speeding up important chemical reactions and are also the target of many drugs</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pPr lvl="1">
              <a:spcBef>
                <a:spcPts val="624"/>
              </a:spcBef>
              <a:spcAft>
                <a:spcPts val="1200"/>
              </a:spcAft>
              <a:buFont typeface="Calibri" pitchFamily="34" charset="0"/>
              <a:buChar char="–"/>
            </a:pPr>
            <a:r>
              <a:rPr lang="en-US" sz="2000" dirty="0">
                <a:latin typeface="Arial" pitchFamily="34" charset="0"/>
                <a:cs typeface="Arial" pitchFamily="34" charset="0"/>
              </a:rPr>
              <a:t>Example: omeprazole is used to inhibit the K+/H+ ATPase, the enzyme that acidifies the stomach.</a:t>
            </a:r>
          </a:p>
          <a:p>
            <a:pPr lvl="1">
              <a:spcBef>
                <a:spcPts val="624"/>
              </a:spcBef>
              <a:spcAft>
                <a:spcPts val="1200"/>
              </a:spcAft>
              <a:buFont typeface="Calibri" pitchFamily="34" charset="0"/>
              <a:buChar char="–"/>
            </a:pPr>
            <a:r>
              <a:rPr lang="en-US" sz="2000" dirty="0">
                <a:latin typeface="Arial" pitchFamily="34" charset="0"/>
                <a:cs typeface="Arial" pitchFamily="34" charset="0"/>
              </a:rPr>
              <a:t>When this enzyme is too active, painful heartburn results and can increase risk for stomach cancer; so omeprazole is an important inhibitor</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a:spcBef>
                <a:spcPts val="624"/>
              </a:spcBef>
              <a:spcAft>
                <a:spcPts val="1200"/>
              </a:spcAft>
            </a:pPr>
            <a:r>
              <a:rPr lang="en-US" sz="2200" dirty="0">
                <a:latin typeface="Arial" pitchFamily="34" charset="0"/>
                <a:cs typeface="Arial" pitchFamily="34" charset="0"/>
              </a:rPr>
              <a:t>Most biological catalysts are proteins, although some are RNA</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pPr>
              <a:spcBef>
                <a:spcPts val="624"/>
              </a:spcBef>
              <a:spcAft>
                <a:spcPts val="1200"/>
              </a:spcAft>
            </a:pPr>
            <a:r>
              <a:rPr lang="en-US" sz="2200" dirty="0">
                <a:latin typeface="Arial" pitchFamily="34" charset="0"/>
                <a:cs typeface="Arial" pitchFamily="34" charset="0"/>
              </a:rPr>
              <a:t>Enzymes function by stabilizing the transition state, the highest-energy species in the reaction pathway.</a:t>
            </a:r>
          </a:p>
        </p:txBody>
      </p:sp>
    </p:spTree>
    <p:extLst>
      <p:ext uri="{BB962C8B-B14F-4D97-AF65-F5344CB8AC3E}">
        <p14:creationId xmlns:p14="http://schemas.microsoft.com/office/powerpoint/2010/main" val="18486480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and V</a:t>
            </a:r>
            <a:r>
              <a:rPr lang="en-US" baseline="-25000" dirty="0">
                <a:solidFill>
                  <a:srgbClr val="843C0C"/>
                </a:solidFill>
                <a:latin typeface="Arial" pitchFamily="34" charset="0"/>
                <a:cs typeface="Arial" pitchFamily="34" charset="0"/>
              </a:rPr>
              <a:t>max</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Values </a:t>
            </a:r>
            <a:r>
              <a:rPr lang="en-US" dirty="0">
                <a:solidFill>
                  <a:srgbClr val="843C0C"/>
                </a:solidFill>
                <a:latin typeface="Arial" pitchFamily="34" charset="0"/>
                <a:cs typeface="Arial" pitchFamily="34" charset="0"/>
              </a:rPr>
              <a:t>are </a:t>
            </a:r>
            <a:r>
              <a:rPr lang="en-US" dirty="0" smtClean="0">
                <a:solidFill>
                  <a:srgbClr val="843C0C"/>
                </a:solidFill>
                <a:latin typeface="Arial" pitchFamily="34" charset="0"/>
                <a:cs typeface="Arial" pitchFamily="34" charset="0"/>
              </a:rPr>
              <a:t>Important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nzyme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haracteristics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1/2</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5" name="Content Placeholder 4"/>
          <p:cNvSpPr>
            <a:spLocks noGrp="1"/>
          </p:cNvSpPr>
          <p:nvPr>
            <p:ph idx="1"/>
          </p:nvPr>
        </p:nvSpPr>
        <p:spPr>
          <a:xfrm>
            <a:off x="457200" y="1834093"/>
            <a:ext cx="8229600" cy="2223558"/>
          </a:xfrm>
        </p:spPr>
        <p:txBody>
          <a:bodyPr>
            <a:noAutofit/>
          </a:bodyPr>
          <a:lstStyle/>
          <a:p>
            <a:pPr>
              <a:spcBef>
                <a:spcPts val="624"/>
              </a:spcBef>
              <a:spcAft>
                <a:spcPts val="1200"/>
              </a:spcAft>
            </a:pPr>
            <a:r>
              <a:rPr lang="en-US" sz="2400" i="1" dirty="0"/>
              <a:t>K</a:t>
            </a:r>
            <a:r>
              <a:rPr lang="en-US" sz="2400" baseline="-25000" dirty="0"/>
              <a:t>M</a:t>
            </a:r>
            <a:r>
              <a:rPr lang="en-US" sz="2400" dirty="0"/>
              <a:t> values for enzymes vary widely, and evidence suggests that the </a:t>
            </a:r>
            <a:r>
              <a:rPr lang="en-US" sz="2400" i="1" dirty="0"/>
              <a:t>K</a:t>
            </a:r>
            <a:r>
              <a:rPr lang="en-US" sz="2400" baseline="-25000" dirty="0"/>
              <a:t>M</a:t>
            </a:r>
            <a:r>
              <a:rPr lang="en-US" sz="2400" dirty="0"/>
              <a:t> value is approximately the substrate concentration of the enzyme in vivo</a:t>
            </a:r>
            <a:r>
              <a:rPr lang="en-US" sz="2400" dirty="0" smtClean="0"/>
              <a:t>.</a:t>
            </a:r>
            <a:endParaRPr lang="en-US" sz="2400" dirty="0"/>
          </a:p>
          <a:p>
            <a:pPr>
              <a:spcBef>
                <a:spcPts val="624"/>
              </a:spcBef>
            </a:pPr>
            <a:r>
              <a:rPr lang="en-US" sz="2400" i="1" dirty="0"/>
              <a:t>K</a:t>
            </a:r>
            <a:r>
              <a:rPr lang="en-US" sz="2400" baseline="-25000" dirty="0"/>
              <a:t>M</a:t>
            </a:r>
            <a:r>
              <a:rPr lang="en-US" sz="2400" dirty="0"/>
              <a:t> approximates the dissociation constant of the ES complex only if </a:t>
            </a:r>
            <a:r>
              <a:rPr lang="en-US" sz="2400" i="1" dirty="0"/>
              <a:t>k</a:t>
            </a:r>
            <a:r>
              <a:rPr lang="en-US" sz="2400" baseline="-25000" dirty="0"/>
              <a:t>-1</a:t>
            </a:r>
            <a:r>
              <a:rPr lang="en-US" sz="2400" dirty="0"/>
              <a:t>&gt;</a:t>
            </a:r>
            <a:r>
              <a:rPr lang="en-US" sz="2400" i="1" dirty="0"/>
              <a:t>k</a:t>
            </a:r>
            <a:r>
              <a:rPr lang="en-US" sz="2400" baseline="-25000" dirty="0"/>
              <a:t>2</a:t>
            </a:r>
            <a:r>
              <a:rPr lang="en-US" sz="2400" dirty="0"/>
              <a:t>.</a:t>
            </a:r>
          </a:p>
        </p:txBody>
      </p:sp>
      <p:pic>
        <p:nvPicPr>
          <p:cNvPr id="14" name="Picture Placeholder 13" descr="A mathematical expression shows the relationship between to the Michaelis constant and the dissociation constant of the intermediate complex. The Michaelis constant (uppercase K subscript uppercase M) approximately equals to the rate constant of dissociation of the intermediate into reactants (lowercase K subscript negative 1) all over the quantity of the rate constant of formation of the intermediate (lowercase K subscript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64857" y="4392612"/>
            <a:ext cx="2765670" cy="120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Placeholder 14" descr="A mathematical expression shows the relationship between to the equilibrium constant of the intermediate complex and the dissociation constant of the intermediate complex. The equilibrium constant of the intermediate complex (uppercase K subscript uppercase E S) is equal to the concentration of the enzyme (uppercase E in brackets) times the concentration of the substrate (uppercase S in brackets) all over the quantity of the concentration of the intermediate complex (uppercase E S in brackets)  is equal to the rate constant of dissociation of the intermediate into reactants (lowercase K subscript negative 1) all over the quantity of the rate constant of formation of the intermediate (lowercase K subscript 1)."/>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4412290" y="4304739"/>
            <a:ext cx="3504860" cy="127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914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Values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Some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nzymes</a:t>
            </a:r>
            <a:endParaRPr lang="en-US" dirty="0">
              <a:solidFill>
                <a:srgbClr val="843C0C"/>
              </a:solidFill>
              <a:latin typeface="Arial" pitchFamily="34" charset="0"/>
              <a:cs typeface="Arial" pitchFamily="34" charset="0"/>
            </a:endParaRPr>
          </a:p>
        </p:txBody>
      </p:sp>
      <p:pic>
        <p:nvPicPr>
          <p:cNvPr id="6" name="Picture 2" descr="A table shows the K subscript M values of some enzymes. The table has three columns and eight rows. The column headers are: enzyme, substrate, and K subscript M (micro molar). &#10;The data are as follows: &#10;Row 1: Enzyme: chymotrypsin; substrate: acetyl-L-tryptophanamide; K subscript M (Mu M): 5000. &#10;Row 2: Enzyme: lysozyme; substrate: hexa-N-acetylglucosamine; K subscript M (Mu M): 6.&#10;Row 3: Enzyme: beta-galactosidase; substrate: lactose; K subscript M (Mu M): 4000. &#10;Row 4: Enzyme: threonine deaminase; substrate: threonine; K subscript M (Mu M): 5000. &#10;Row 5: Enzyme: carbonic anhydrase; substrate: C O subscript 2; K subscript M (Mu M): 8000. &#10;Row 6: Enzyme: penicillinase; substrate: benzylpenicillin; K subscript M (Mu M): 50.&#10;Row 7: Enzyme: pyruvate carboxylase; substrate: pyruvate, H C O subscript 3 with a negative charge, and A T P; K subscript M (Mu M): 400, 1000, and 60 (respectively).&#10;Row 8: Enzyme: Arginine-t R N A synthetase; substrate: Arginine, t R N A, and A T P; K subscript M (Mu M): 3, 0 point 4, and 300 (respectivel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574227"/>
            <a:ext cx="7375551" cy="491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799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and V</a:t>
            </a:r>
            <a:r>
              <a:rPr lang="en-US" baseline="-25000" dirty="0">
                <a:solidFill>
                  <a:srgbClr val="843C0C"/>
                </a:solidFill>
                <a:latin typeface="Arial" pitchFamily="34" charset="0"/>
                <a:cs typeface="Arial" pitchFamily="34" charset="0"/>
              </a:rPr>
              <a:t>max</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Values </a:t>
            </a:r>
            <a:r>
              <a:rPr lang="en-US" dirty="0">
                <a:solidFill>
                  <a:srgbClr val="843C0C"/>
                </a:solidFill>
                <a:latin typeface="Arial" pitchFamily="34" charset="0"/>
                <a:cs typeface="Arial" pitchFamily="34" charset="0"/>
              </a:rPr>
              <a:t>are </a:t>
            </a:r>
            <a:r>
              <a:rPr lang="en-US" dirty="0" smtClean="0">
                <a:solidFill>
                  <a:srgbClr val="843C0C"/>
                </a:solidFill>
                <a:latin typeface="Arial" pitchFamily="34" charset="0"/>
                <a:cs typeface="Arial" pitchFamily="34" charset="0"/>
              </a:rPr>
              <a:t>Important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nzyme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haracteristics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2/2</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5" name="Content Placeholder 4"/>
          <p:cNvSpPr>
            <a:spLocks noGrp="1"/>
          </p:cNvSpPr>
          <p:nvPr>
            <p:ph idx="1"/>
          </p:nvPr>
        </p:nvSpPr>
        <p:spPr>
          <a:xfrm>
            <a:off x="457200" y="1491193"/>
            <a:ext cx="8229600" cy="585258"/>
          </a:xfrm>
        </p:spPr>
        <p:txBody>
          <a:bodyPr>
            <a:noAutofit/>
          </a:bodyPr>
          <a:lstStyle/>
          <a:p>
            <a:pPr>
              <a:spcBef>
                <a:spcPts val="624"/>
              </a:spcBef>
            </a:pPr>
            <a:r>
              <a:rPr lang="en-US" sz="2400" dirty="0"/>
              <a:t>If the enzyme concentration, [E]</a:t>
            </a:r>
            <a:r>
              <a:rPr lang="en-US" sz="2400" baseline="-25000" dirty="0"/>
              <a:t>T</a:t>
            </a:r>
            <a:r>
              <a:rPr lang="en-US" sz="2400" dirty="0"/>
              <a:t>, is known, then</a:t>
            </a:r>
          </a:p>
        </p:txBody>
      </p:sp>
      <p:pic>
        <p:nvPicPr>
          <p:cNvPr id="14" name="Picture 8" descr="A mathematical expression shows the relationship between the maximal rate of an enzyme-catalyzed chemical reaction and the concentration of total enzyme involved in the reaction. The maximal rate of an enzyme catalyzed chemical reaction (uppercase V subscript max) is equal to the rate constant of formation of the product (lowercase K subscript 2) times the concentration of total enzyme involved in the reaction (uppercase E in brackets) subscript uppercase 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300808" y="2241688"/>
            <a:ext cx="2132275" cy="73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3506421" y="2357411"/>
            <a:ext cx="759559" cy="451155"/>
          </a:xfrm>
        </p:spPr>
        <p:txBody>
          <a:bodyPr>
            <a:noAutofit/>
          </a:bodyPr>
          <a:lstStyle/>
          <a:p>
            <a:pPr marL="0" indent="0">
              <a:buNone/>
            </a:pPr>
            <a:r>
              <a:rPr lang="en-US" dirty="0">
                <a:latin typeface="Arial" pitchFamily="34" charset="0"/>
                <a:cs typeface="Arial" pitchFamily="34" charset="0"/>
              </a:rPr>
              <a:t>and</a:t>
            </a:r>
          </a:p>
        </p:txBody>
      </p:sp>
      <p:pic>
        <p:nvPicPr>
          <p:cNvPr id="15" name="Picture 10" descr="A mathematical expression shows the relationship between the maximal rate of an enzyme catalyzed chemical reaction and the concentration of total enzyme involved in the reaction in terms of rate constant. The rate constant of formation of the product (lowercase K subscript 2) is equal to the maximal rate of the reaction (uppercase V subscript max) all over the quantity of the concentration of total enzyme involved in the reaction (uppercase E in brackets) subscript uppercase T."/>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4510638" y="2248627"/>
            <a:ext cx="2535048" cy="71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617758" y="3037608"/>
            <a:ext cx="7908485" cy="2124942"/>
          </a:xfrm>
        </p:spPr>
        <p:txBody>
          <a:bodyPr>
            <a:normAutofit/>
          </a:bodyPr>
          <a:lstStyle/>
          <a:p>
            <a:pPr>
              <a:spcBef>
                <a:spcPts val="624"/>
              </a:spcBef>
            </a:pPr>
            <a:r>
              <a:rPr lang="en-US" i="1" dirty="0">
                <a:latin typeface="Arial" pitchFamily="34" charset="0"/>
                <a:cs typeface="Arial" pitchFamily="34" charset="0"/>
              </a:rPr>
              <a:t>k</a:t>
            </a:r>
            <a:r>
              <a:rPr lang="en-US" baseline="-25000" dirty="0">
                <a:latin typeface="Arial" pitchFamily="34" charset="0"/>
                <a:cs typeface="Arial" pitchFamily="34" charset="0"/>
              </a:rPr>
              <a:t>2</a:t>
            </a:r>
            <a:r>
              <a:rPr lang="en-US" dirty="0">
                <a:latin typeface="Arial" pitchFamily="34" charset="0"/>
                <a:cs typeface="Arial" pitchFamily="34" charset="0"/>
              </a:rPr>
              <a:t>, also called </a:t>
            </a:r>
            <a:r>
              <a:rPr lang="en-US" i="1" dirty="0" err="1">
                <a:latin typeface="Arial" pitchFamily="34" charset="0"/>
                <a:cs typeface="Arial" pitchFamily="34" charset="0"/>
              </a:rPr>
              <a:t>k</a:t>
            </a:r>
            <a:r>
              <a:rPr lang="en-US" baseline="-25000" dirty="0" err="1">
                <a:latin typeface="Arial" pitchFamily="34" charset="0"/>
                <a:cs typeface="Arial" pitchFamily="34" charset="0"/>
              </a:rPr>
              <a:t>cat</a:t>
            </a:r>
            <a:r>
              <a:rPr lang="en-US" dirty="0">
                <a:latin typeface="Arial" pitchFamily="34" charset="0"/>
                <a:cs typeface="Arial" pitchFamily="34" charset="0"/>
              </a:rPr>
              <a:t>, is the turnover number of the enzyme, which is the number of substrate molecules converted into product per second</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pP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and </a:t>
            </a:r>
            <a:r>
              <a:rPr lang="en-US" i="1" dirty="0" err="1">
                <a:latin typeface="Arial" pitchFamily="34" charset="0"/>
                <a:cs typeface="Arial" pitchFamily="34" charset="0"/>
              </a:rPr>
              <a:t>V</a:t>
            </a:r>
            <a:r>
              <a:rPr lang="en-US" baseline="-25000" dirty="0" err="1">
                <a:latin typeface="Arial" pitchFamily="34" charset="0"/>
                <a:cs typeface="Arial" pitchFamily="34" charset="0"/>
              </a:rPr>
              <a:t>max</a:t>
            </a:r>
            <a:r>
              <a:rPr lang="en-US" dirty="0">
                <a:latin typeface="Arial" pitchFamily="34" charset="0"/>
                <a:cs typeface="Arial" pitchFamily="34" charset="0"/>
              </a:rPr>
              <a:t> also allow the determination of </a:t>
            </a:r>
            <a:r>
              <a:rPr lang="en-US" i="1" dirty="0" err="1">
                <a:latin typeface="Arial" pitchFamily="34" charset="0"/>
                <a:cs typeface="Arial" pitchFamily="34" charset="0"/>
              </a:rPr>
              <a:t>ƒ</a:t>
            </a:r>
            <a:r>
              <a:rPr lang="en-US" baseline="-25000" dirty="0" err="1">
                <a:latin typeface="Arial" pitchFamily="34" charset="0"/>
                <a:cs typeface="Arial" pitchFamily="34" charset="0"/>
              </a:rPr>
              <a:t>ES</a:t>
            </a:r>
            <a:r>
              <a:rPr lang="en-US" dirty="0">
                <a:latin typeface="Arial" pitchFamily="34" charset="0"/>
                <a:cs typeface="Arial" pitchFamily="34" charset="0"/>
              </a:rPr>
              <a:t>, the fraction of enzymes bound to substrate.</a:t>
            </a:r>
          </a:p>
        </p:txBody>
      </p:sp>
      <p:pic>
        <p:nvPicPr>
          <p:cNvPr id="16" name="Picture 11" descr="A mathematical expression shows the fraction of enzymes bound to substrate. The fraction of enzymes bound to substrate (lowercase F subscript uppercase E S) is equal to the velocity of the reaction (uppercase V) all over the quantity of the maximal rate of the reaction (uppercase V subscript max) is equal to the concentration of the substrate (uppercase S in brackets) all over the quantity of the sum of the concentration of the substrate (uppercase S in brackets) and the quantity of the Michaelis constant (uppercase K subscript uppercase M)."/>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2408627" y="5262960"/>
            <a:ext cx="3750920" cy="110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119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Turnover </a:t>
            </a:r>
            <a:r>
              <a:rPr lang="en-US" dirty="0" smtClean="0">
                <a:solidFill>
                  <a:srgbClr val="843C0C"/>
                </a:solidFill>
                <a:latin typeface="Arial" pitchFamily="34" charset="0"/>
                <a:cs typeface="Arial" pitchFamily="34" charset="0"/>
              </a:rPr>
              <a:t>Numbers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Some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nzymes</a:t>
            </a:r>
            <a:endParaRPr lang="en-US" dirty="0">
              <a:solidFill>
                <a:srgbClr val="843C0C"/>
              </a:solidFill>
              <a:latin typeface="Arial" pitchFamily="34" charset="0"/>
              <a:cs typeface="Arial" pitchFamily="34" charset="0"/>
            </a:endParaRPr>
          </a:p>
        </p:txBody>
      </p:sp>
      <p:pic>
        <p:nvPicPr>
          <p:cNvPr id="7" name="Picture 2" descr="A table lists some enzymes along with their respective turnover numbers (per second.) The table has two columns and nine rows. The column headers are: enzyme and turnover number (per second). The data are as follows:&#10;Row 1: Enzyme: carbonic anhydrase; turnover number (per second): 600, 000.&#10;Row 2: Enzyme: 3-ketosteroid isomerase; turnover number (per second): 280, 000. &#10;Row 3: Enzyme: acetylcholinesterase; turnover number (per second): 25, 000.&#10;Row 4: Enzyme: penicillinase; turnover number (per second): 2, 000.&#10;Row 5: Enzyme: lactate dehydrogenase; turnover number (per second): 1, 000.&#10;Row 6: Enzyme: chymotrypsin; turnover number (per second): 100.&#10;Row 7: Enzyme: D N A polymerase I (one); turnover number (per second): 15.&#10;Row 8: Enzyme: tryptophan synthetase; turnover number (per second): 2.&#10;Row 9: Enzyme: lysozyme; turnover number (per second): 0 point 5."/>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916521" y="1596581"/>
            <a:ext cx="3310958" cy="515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908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k</a:t>
            </a:r>
            <a:r>
              <a:rPr lang="en-US" baseline="-25000" dirty="0" err="1">
                <a:solidFill>
                  <a:srgbClr val="843C0C"/>
                </a:solidFill>
                <a:latin typeface="Arial" pitchFamily="34" charset="0"/>
                <a:cs typeface="Arial" pitchFamily="34" charset="0"/>
              </a:rPr>
              <a:t>cat</a:t>
            </a:r>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is a </a:t>
            </a:r>
            <a:r>
              <a:rPr lang="en-US" dirty="0" smtClean="0">
                <a:solidFill>
                  <a:srgbClr val="843C0C"/>
                </a:solidFill>
                <a:latin typeface="Arial" pitchFamily="34" charset="0"/>
                <a:cs typeface="Arial" pitchFamily="34" charset="0"/>
              </a:rPr>
              <a:t>Measure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Catalytic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fficiency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1/2</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5" name="Content Placeholder 4"/>
          <p:cNvSpPr>
            <a:spLocks noGrp="1"/>
          </p:cNvSpPr>
          <p:nvPr>
            <p:ph idx="1"/>
          </p:nvPr>
        </p:nvSpPr>
        <p:spPr>
          <a:xfrm>
            <a:off x="457200" y="1815043"/>
            <a:ext cx="8229600" cy="866218"/>
          </a:xfrm>
        </p:spPr>
        <p:txBody>
          <a:bodyPr>
            <a:noAutofit/>
          </a:bodyPr>
          <a:lstStyle/>
          <a:p>
            <a:pPr>
              <a:spcBef>
                <a:spcPts val="624"/>
              </a:spcBef>
            </a:pPr>
            <a:r>
              <a:rPr lang="en-US" dirty="0"/>
              <a:t>If the concentration of S is much smaller than </a:t>
            </a:r>
            <a:r>
              <a:rPr lang="en-US" i="1" dirty="0"/>
              <a:t>K</a:t>
            </a:r>
            <a:r>
              <a:rPr lang="en-US" baseline="-25000" dirty="0"/>
              <a:t>M</a:t>
            </a:r>
            <a:r>
              <a:rPr lang="en-US" dirty="0"/>
              <a:t>, the </a:t>
            </a:r>
            <a:r>
              <a:rPr lang="en-US" dirty="0" err="1"/>
              <a:t>Michaelis-Menten</a:t>
            </a:r>
            <a:r>
              <a:rPr lang="en-US" dirty="0"/>
              <a:t> equation becomes</a:t>
            </a:r>
          </a:p>
        </p:txBody>
      </p:sp>
      <p:pic>
        <p:nvPicPr>
          <p:cNvPr id="12" name="Picture 5" descr="A mathematical expression shows the Michaelis-Menten equation when the concentration of the substrate is smaller than Michaelis constant. The initial velocity (uppercase V subscript zero) is equal to the rate constant of the catalysis reaction (lowercase K subscript cat) all over the quantity of Michaelis constant (uppercase K subscript uppercase M) times the concentration of the enzyme (uppercase E in brackets) times the concentration of the substrate (uppercase S in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696493" y="2943077"/>
            <a:ext cx="2851728" cy="113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74417" y="4333008"/>
            <a:ext cx="8195166" cy="543792"/>
          </a:xfrm>
        </p:spPr>
        <p:txBody>
          <a:bodyPr>
            <a:normAutofit/>
          </a:bodyPr>
          <a:lstStyle/>
          <a:p>
            <a:r>
              <a:rPr lang="en-US" sz="2600" dirty="0">
                <a:latin typeface="Arial" pitchFamily="34" charset="0"/>
                <a:cs typeface="Arial" pitchFamily="34" charset="0"/>
              </a:rPr>
              <a:t>Under the same conditions, [E] ≈ [E]</a:t>
            </a:r>
            <a:r>
              <a:rPr lang="en-US" sz="2600" baseline="-25000" dirty="0">
                <a:latin typeface="Arial" pitchFamily="34" charset="0"/>
                <a:cs typeface="Arial" pitchFamily="34" charset="0"/>
              </a:rPr>
              <a:t>T</a:t>
            </a:r>
            <a:r>
              <a:rPr lang="en-US" sz="2600" dirty="0">
                <a:latin typeface="Arial" pitchFamily="34" charset="0"/>
                <a:cs typeface="Arial" pitchFamily="34" charset="0"/>
              </a:rPr>
              <a:t>; thus</a:t>
            </a:r>
            <a:endParaRPr lang="en-US" sz="2600" baseline="-25000" dirty="0">
              <a:latin typeface="Arial" pitchFamily="34" charset="0"/>
              <a:cs typeface="Arial" pitchFamily="34" charset="0"/>
            </a:endParaRPr>
          </a:p>
        </p:txBody>
      </p:sp>
      <p:pic>
        <p:nvPicPr>
          <p:cNvPr id="13" name="Picture 6" descr="A mathematical expression shows the Michaelis-Menten equation when the concentration of free enzyme is approximately equals to the concentration of total enzyme involved in the reaction. The initial velocity (uppercase V subscript zero) is equal to the rate constant of the rate constant of catalysis reaction (lowercase K subscript cat) all over the quantity of Michaelis constant (uppercase K subscript uppercase M) times the concentration of the substrate (uppercase S in brackets) times the concentration of total enzyme involved in the reaction (uppercase E in brackets) subscript uppercase T."/>
          <p:cNvPicPr>
            <a:picLocks noGrp="1" noChangeAspect="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677768" y="4999243"/>
            <a:ext cx="3263689" cy="104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356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k</a:t>
            </a:r>
            <a:r>
              <a:rPr lang="en-US" baseline="-25000" dirty="0" err="1">
                <a:solidFill>
                  <a:srgbClr val="843C0C"/>
                </a:solidFill>
                <a:latin typeface="Arial" pitchFamily="34" charset="0"/>
                <a:cs typeface="Arial" pitchFamily="34" charset="0"/>
              </a:rPr>
              <a:t>cat</a:t>
            </a:r>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is a </a:t>
            </a:r>
            <a:r>
              <a:rPr lang="en-US" dirty="0" smtClean="0">
                <a:solidFill>
                  <a:srgbClr val="843C0C"/>
                </a:solidFill>
                <a:latin typeface="Arial" pitchFamily="34" charset="0"/>
                <a:cs typeface="Arial" pitchFamily="34" charset="0"/>
              </a:rPr>
              <a:t>Measure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Catalytic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fficiency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2/2</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5" name="Content Placeholder 4"/>
          <p:cNvSpPr>
            <a:spLocks noGrp="1"/>
          </p:cNvSpPr>
          <p:nvPr>
            <p:ph idx="1"/>
          </p:nvPr>
        </p:nvSpPr>
        <p:spPr>
          <a:xfrm>
            <a:off x="457200" y="1815042"/>
            <a:ext cx="8229600" cy="840235"/>
          </a:xfrm>
        </p:spPr>
        <p:txBody>
          <a:bodyPr>
            <a:noAutofit/>
          </a:bodyPr>
          <a:lstStyle/>
          <a:p>
            <a:r>
              <a:rPr lang="en-US" sz="2200" dirty="0"/>
              <a:t>The reaction rate is directly proportional to </a:t>
            </a:r>
            <a:r>
              <a:rPr lang="en-US" sz="2200" i="1" dirty="0" err="1"/>
              <a:t>k</a:t>
            </a:r>
            <a:r>
              <a:rPr lang="en-US" sz="2200" baseline="-25000" dirty="0" err="1"/>
              <a:t>cat</a:t>
            </a:r>
            <a:r>
              <a:rPr lang="en-US" sz="2200" dirty="0"/>
              <a:t>/</a:t>
            </a:r>
            <a:r>
              <a:rPr lang="en-US" sz="2200" i="1" dirty="0"/>
              <a:t>K</a:t>
            </a:r>
            <a:r>
              <a:rPr lang="en-US" sz="2200" baseline="-25000" dirty="0"/>
              <a:t>M</a:t>
            </a:r>
            <a:r>
              <a:rPr lang="en-US" sz="2200" dirty="0" smtClean="0"/>
              <a:t>.</a:t>
            </a:r>
            <a:endParaRPr lang="en-US" sz="2200" dirty="0"/>
          </a:p>
          <a:p>
            <a:r>
              <a:rPr lang="en-US" sz="2200" dirty="0"/>
              <a:t>Expanding this term yields</a:t>
            </a:r>
          </a:p>
        </p:txBody>
      </p:sp>
      <p:pic>
        <p:nvPicPr>
          <p:cNvPr id="8" name="Picture 8" descr="A mathematical expression shows the measure of catalytic efficiency of an enzyme catalyzed chemical reaction. The rate constant of catalysis reaction (lowercase K subscript cat) all over the quantity of Michaelis constant (uppercase K subscript uppercase M) is equal to the rate constant of catalysis reaction (lowercase K subscript cat) times the rate constant of formation of the intermediate (lowercase K subscript 1) all over the quantity of the sum of the rate constant of dissociation of the intermediate into reactants (lowercase K subscript negative 1) and the rate constant of catalysis reaction (lowercase K subscript cat) is equal to the rate constant of catalysis reaction (lowercase K subscript cat) all over the quantity of the sum of the rate constant of dissociation of the intermediate into reactants (lowercase K subscript negative 1) and the rate constant of catalysis reaction (lowercase K subscript cat) times the rate constant of formation of the intermediate (lowercase K subscript 1) is lesser than the rate constant of formation of the intermediate (lowercase K subscript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002432" y="2728773"/>
            <a:ext cx="6611586" cy="111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74417" y="3956188"/>
            <a:ext cx="8195166" cy="2707132"/>
          </a:xfrm>
        </p:spPr>
        <p:txBody>
          <a:bodyPr>
            <a:normAutofit fontScale="92500" lnSpcReduction="10000"/>
          </a:bodyPr>
          <a:lstStyle/>
          <a:p>
            <a:pPr>
              <a:lnSpc>
                <a:spcPct val="110000"/>
              </a:lnSpc>
              <a:spcBef>
                <a:spcPts val="624"/>
              </a:spcBef>
              <a:spcAft>
                <a:spcPts val="1200"/>
              </a:spcAft>
            </a:pPr>
            <a:r>
              <a:rPr lang="en-US" dirty="0">
                <a:latin typeface="Arial" pitchFamily="34" charset="0"/>
                <a:cs typeface="Arial" pitchFamily="34" charset="0"/>
              </a:rPr>
              <a:t>Reaction rate is limited by </a:t>
            </a:r>
            <a:r>
              <a:rPr lang="en-US" i="1" dirty="0">
                <a:latin typeface="Arial" pitchFamily="34" charset="0"/>
                <a:cs typeface="Arial" pitchFamily="34" charset="0"/>
              </a:rPr>
              <a:t>k</a:t>
            </a:r>
            <a:r>
              <a:rPr lang="en-US" baseline="-25000" dirty="0">
                <a:latin typeface="Arial" pitchFamily="34" charset="0"/>
                <a:cs typeface="Arial" pitchFamily="34" charset="0"/>
              </a:rPr>
              <a:t>1</a:t>
            </a:r>
            <a:r>
              <a:rPr lang="en-US" dirty="0">
                <a:latin typeface="Arial" pitchFamily="34" charset="0"/>
                <a:cs typeface="Arial" pitchFamily="34" charset="0"/>
              </a:rPr>
              <a:t>. This rate cannot be faster than the diffusion-limited interaction of E and S</a:t>
            </a:r>
            <a:r>
              <a:rPr lang="en-US" dirty="0" smtClean="0">
                <a:latin typeface="Arial" pitchFamily="34" charset="0"/>
                <a:cs typeface="Arial" pitchFamily="34" charset="0"/>
              </a:rPr>
              <a:t>.</a:t>
            </a:r>
            <a:endParaRPr lang="en-US" dirty="0">
              <a:latin typeface="Arial" pitchFamily="34" charset="0"/>
              <a:cs typeface="Arial" pitchFamily="34" charset="0"/>
            </a:endParaRPr>
          </a:p>
          <a:p>
            <a:pPr>
              <a:lnSpc>
                <a:spcPct val="110000"/>
              </a:lnSpc>
              <a:spcBef>
                <a:spcPts val="624"/>
              </a:spcBef>
            </a:pPr>
            <a:r>
              <a:rPr lang="en-US" dirty="0">
                <a:latin typeface="Arial" pitchFamily="34" charset="0"/>
                <a:cs typeface="Arial" pitchFamily="34" charset="0"/>
              </a:rPr>
              <a:t>Some enzymes have </a:t>
            </a:r>
            <a:r>
              <a:rPr lang="en-US" i="1" dirty="0" err="1">
                <a:latin typeface="Arial" pitchFamily="34" charset="0"/>
                <a:cs typeface="Arial" pitchFamily="34" charset="0"/>
              </a:rPr>
              <a:t>k</a:t>
            </a:r>
            <a:r>
              <a:rPr lang="en-US" baseline="-25000" dirty="0" err="1">
                <a:latin typeface="Arial" pitchFamily="34" charset="0"/>
                <a:cs typeface="Arial" pitchFamily="34" charset="0"/>
              </a:rPr>
              <a:t>cat</a:t>
            </a:r>
            <a:r>
              <a:rPr lang="en-US" dirty="0">
                <a:latin typeface="Arial" pitchFamily="34" charset="0"/>
                <a:cs typeface="Arial" pitchFamily="34" charset="0"/>
              </a:rPr>
              <a:t>/</a:t>
            </a: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values approaching the rate of diffusion. Such enzymes are catalytically perfect.</a:t>
            </a:r>
          </a:p>
          <a:p>
            <a:pPr lvl="1">
              <a:lnSpc>
                <a:spcPct val="110000"/>
              </a:lnSpc>
              <a:spcBef>
                <a:spcPts val="624"/>
              </a:spcBef>
              <a:buFont typeface="Calibri" pitchFamily="34" charset="0"/>
              <a:buChar char="–"/>
            </a:pPr>
            <a:r>
              <a:rPr lang="en-US" dirty="0">
                <a:latin typeface="Arial" pitchFamily="34" charset="0"/>
                <a:cs typeface="Arial" pitchFamily="34" charset="0"/>
              </a:rPr>
              <a:t>Those that use electrostatic interactions to entice the substrate into the active site are sometimes referred to as using the Circe effect.</a:t>
            </a:r>
          </a:p>
        </p:txBody>
      </p:sp>
    </p:spTree>
    <p:extLst>
      <p:ext uri="{BB962C8B-B14F-4D97-AF65-F5344CB8AC3E}">
        <p14:creationId xmlns:p14="http://schemas.microsoft.com/office/powerpoint/2010/main" val="31811445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Substrate </a:t>
            </a:r>
            <a:r>
              <a:rPr lang="en-US" dirty="0" smtClean="0">
                <a:solidFill>
                  <a:srgbClr val="843C0C"/>
                </a:solidFill>
                <a:latin typeface="Arial" pitchFamily="34" charset="0"/>
                <a:cs typeface="Arial" pitchFamily="34" charset="0"/>
              </a:rPr>
              <a:t>Preferences </a:t>
            </a:r>
            <a:r>
              <a:rPr lang="en-US" dirty="0" smtClean="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Chymotrypsin</a:t>
            </a:r>
            <a:endParaRPr lang="en-US" dirty="0">
              <a:solidFill>
                <a:srgbClr val="843C0C"/>
              </a:solidFill>
              <a:latin typeface="Arial" pitchFamily="34" charset="0"/>
              <a:cs typeface="Arial" pitchFamily="34" charset="0"/>
            </a:endParaRPr>
          </a:p>
        </p:txBody>
      </p:sp>
      <p:pic>
        <p:nvPicPr>
          <p:cNvPr id="6" name="Picture 2" descr="A table with three rows and six columns shows the specificity constant values for different substrates of chymotrypsin. The three columns represent amino acid in ester, amino acid side chain, and their specificity constant, respectively and the rows represent different amino acids. The data in the table are as follows: amino acid in ester: glycine, amino acid side chain: H, specificity constant: 1.3 times 10 to the power of negative 1; amino acid in ester: valine, amino acid side chain: isopropyl chain, specificity constant: 2.0; amino acid in ester: norvaline, amino acid side chain: n propyl chain, specificity constant: 3.6 times 10 to the power of 2; amino acid in ester: norleucine, amino acid side chain: n butyl chain, specificity constant: 3.0 times 10 to the power of 3; amino acid in ester: phenylalanine, amino acid side chain: benzyl chain, specificity constant: 1.0 times 10 to the power of 5."/>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1952463"/>
            <a:ext cx="8113106" cy="453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68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sz="3200" dirty="0">
                <a:solidFill>
                  <a:srgbClr val="843C0C"/>
                </a:solidFill>
                <a:latin typeface="Arial" pitchFamily="34" charset="0"/>
                <a:cs typeface="Arial" pitchFamily="34" charset="0"/>
              </a:rPr>
              <a:t>Enzymes for which </a:t>
            </a:r>
            <a:r>
              <a:rPr lang="en-US" sz="3200" dirty="0" err="1">
                <a:solidFill>
                  <a:srgbClr val="843C0C"/>
                </a:solidFill>
                <a:latin typeface="Arial" pitchFamily="34" charset="0"/>
                <a:cs typeface="Arial" pitchFamily="34" charset="0"/>
              </a:rPr>
              <a:t>k</a:t>
            </a:r>
            <a:r>
              <a:rPr lang="en-US" sz="3200" baseline="-25000" dirty="0" err="1">
                <a:solidFill>
                  <a:srgbClr val="843C0C"/>
                </a:solidFill>
                <a:latin typeface="Arial" pitchFamily="34" charset="0"/>
                <a:cs typeface="Arial" pitchFamily="34" charset="0"/>
              </a:rPr>
              <a:t>cat</a:t>
            </a:r>
            <a:r>
              <a:rPr lang="en-US" sz="3200" dirty="0">
                <a:solidFill>
                  <a:srgbClr val="843C0C"/>
                </a:solidFill>
                <a:latin typeface="Arial" pitchFamily="34" charset="0"/>
                <a:cs typeface="Arial" pitchFamily="34" charset="0"/>
              </a:rPr>
              <a:t>/K</a:t>
            </a:r>
            <a:r>
              <a:rPr lang="en-US" sz="3200" baseline="-25000" dirty="0">
                <a:solidFill>
                  <a:srgbClr val="843C0C"/>
                </a:solidFill>
                <a:latin typeface="Arial" pitchFamily="34" charset="0"/>
                <a:cs typeface="Arial" pitchFamily="34" charset="0"/>
              </a:rPr>
              <a:t>M</a:t>
            </a:r>
            <a:r>
              <a:rPr lang="en-US" sz="3200" dirty="0">
                <a:solidFill>
                  <a:srgbClr val="843C0C"/>
                </a:solidFill>
                <a:latin typeface="Arial" pitchFamily="34" charset="0"/>
                <a:cs typeface="Arial" pitchFamily="34" charset="0"/>
              </a:rPr>
              <a:t> is </a:t>
            </a:r>
            <a:r>
              <a:rPr lang="en-US" sz="3200" dirty="0" smtClean="0">
                <a:solidFill>
                  <a:srgbClr val="843C0C"/>
                </a:solidFill>
                <a:latin typeface="Arial" pitchFamily="34" charset="0"/>
                <a:cs typeface="Arial" pitchFamily="34" charset="0"/>
              </a:rPr>
              <a:t>Close </a:t>
            </a:r>
            <a:r>
              <a:rPr lang="en-US" sz="3200" dirty="0">
                <a:solidFill>
                  <a:srgbClr val="843C0C"/>
                </a:solidFill>
                <a:latin typeface="Arial" pitchFamily="34" charset="0"/>
                <a:cs typeface="Arial" pitchFamily="34" charset="0"/>
              </a:rPr>
              <a:t>to the </a:t>
            </a:r>
            <a:r>
              <a:rPr lang="en-US" sz="3200" dirty="0">
                <a:solidFill>
                  <a:srgbClr val="843C0C"/>
                </a:solidFill>
                <a:latin typeface="Arial" pitchFamily="34" charset="0"/>
                <a:cs typeface="Arial" pitchFamily="34" charset="0"/>
              </a:rPr>
              <a:t>D</a:t>
            </a:r>
            <a:r>
              <a:rPr lang="en-US" sz="3200" dirty="0" smtClean="0">
                <a:solidFill>
                  <a:srgbClr val="843C0C"/>
                </a:solidFill>
                <a:latin typeface="Arial" pitchFamily="34" charset="0"/>
                <a:cs typeface="Arial" pitchFamily="34" charset="0"/>
              </a:rPr>
              <a:t>iffusion-controlled Rate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Encounter</a:t>
            </a:r>
            <a:endParaRPr lang="en-US" sz="3200" dirty="0">
              <a:solidFill>
                <a:srgbClr val="843C0C"/>
              </a:solidFill>
              <a:latin typeface="Arial" pitchFamily="34" charset="0"/>
              <a:cs typeface="Arial" pitchFamily="34" charset="0"/>
            </a:endParaRPr>
          </a:p>
        </p:txBody>
      </p:sp>
      <p:pic>
        <p:nvPicPr>
          <p:cNvPr id="7" name="Picture 2" descr="A table lists enzymes for which k subscript cat all over upper case K subscript upper case M is close to the diffusion-controlled rate of encounter. The table has two columns and eight rows. The column headers are: Enzyme and k subscript cat all over K subscript upper case M (s to the negative 1 upper case M to the negative 1).  &#10;The data are as follows: &#10;Row 1: Enzyme: Acetylcholinesterase; k subscript cat all over K subscript M (s with a charge of negative 1 M with a charge of negative 1): 1 point 6 times 10 to the power 8.&#10;Row 2: Enzyme: Carbonic anhydrase; 8 point 3 times 10 to the power 7.&#10;Row 3: Enzyme: Catalase; k subscript cat all over K subscript M (s with a charge of negative 1 M with a charge of negative 1): 4 times 10 to the power 7.&#10;Row 4: Enzyme: Crotonase; k subscript cat all over K subscript M (s with a charge of negative 1 M with a charge of negative 1): 2 point 8 times 10 to the power 8.&#10;Row 5: Enzyme: Fumarase; k subscript cat all over K subscript M (s with a charge of negative 1 M with a charge of negative 1): 1 point 6 times 10 to the power 8.&#10;Row 6: Enzyme: Triose phosphate isomerase ; k subscript cat all over K subscript M (s with a charge of negative 1 M with a charge of negative 1): 2 point 4 times 10 to the power 8.&#10;Row 7: Enzyme: Beta lactamase; k subscript cat all over K subscript M (s with a charge of negative 1 M with a charge of negative 1): 1 times 10 to the power 8.&#10;Row 8: Enzyme: Superoxide dismutase; k subscript cat all over K subscript M (s with a charge of negative 1 M with a charge of negative 1): 7 times 10 to the power 9."/>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067019" y="1713355"/>
            <a:ext cx="3009962" cy="460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350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Most </a:t>
            </a:r>
            <a:r>
              <a:rPr lang="en-US" dirty="0" smtClean="0">
                <a:solidFill>
                  <a:srgbClr val="843C0C"/>
                </a:solidFill>
                <a:latin typeface="Arial" pitchFamily="34" charset="0"/>
                <a:cs typeface="Arial" pitchFamily="34" charset="0"/>
              </a:rPr>
              <a:t>Biochemical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eactions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nclude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ultiple Substrates</a:t>
            </a:r>
            <a:endParaRPr lang="en-US" dirty="0">
              <a:solidFill>
                <a:srgbClr val="843C0C"/>
              </a:solidFill>
              <a:latin typeface="Arial" pitchFamily="34" charset="0"/>
              <a:cs typeface="Arial" pitchFamily="34" charset="0"/>
            </a:endParaRPr>
          </a:p>
        </p:txBody>
      </p:sp>
      <p:pic>
        <p:nvPicPr>
          <p:cNvPr id="7" name="Picture 3" descr="A reversible reaction in equilibrium shows the reactants A and B yielding the products P and Q."/>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780778" y="2060749"/>
            <a:ext cx="3582445" cy="55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457200" y="3015192"/>
            <a:ext cx="8229600" cy="3233208"/>
          </a:xfrm>
        </p:spPr>
        <p:txBody>
          <a:bodyPr>
            <a:noAutofit/>
          </a:bodyPr>
          <a:lstStyle/>
          <a:p>
            <a:pPr>
              <a:spcBef>
                <a:spcPts val="624"/>
              </a:spcBef>
              <a:spcAft>
                <a:spcPts val="1200"/>
              </a:spcAft>
            </a:pPr>
            <a:r>
              <a:rPr lang="en-US" sz="2400" dirty="0"/>
              <a:t>There are two classes of multiple substrate reactions: sequential and double-displacement reactions</a:t>
            </a:r>
            <a:r>
              <a:rPr lang="en-US" sz="2400" dirty="0" smtClean="0"/>
              <a:t>.</a:t>
            </a:r>
            <a:endParaRPr lang="en-US" sz="2400" dirty="0"/>
          </a:p>
          <a:p>
            <a:pPr>
              <a:spcBef>
                <a:spcPts val="624"/>
              </a:spcBef>
              <a:spcAft>
                <a:spcPts val="1200"/>
              </a:spcAft>
            </a:pPr>
            <a:r>
              <a:rPr lang="en-US" sz="2400" dirty="0"/>
              <a:t>Sequential reactions, which may be random or ordered, are characterized by the formation of a ternary complex consisting of the enzyme and both substrates</a:t>
            </a:r>
            <a:r>
              <a:rPr lang="en-US" sz="2400" dirty="0" smtClean="0"/>
              <a:t>.</a:t>
            </a:r>
            <a:endParaRPr lang="en-US" sz="2400" dirty="0"/>
          </a:p>
          <a:p>
            <a:pPr>
              <a:spcBef>
                <a:spcPts val="624"/>
              </a:spcBef>
            </a:pPr>
            <a:r>
              <a:rPr lang="en-US" sz="2400" dirty="0"/>
              <a:t>Double-displacement reactions are characterized by the formation of a substituted enzyme intermediate.</a:t>
            </a:r>
          </a:p>
        </p:txBody>
      </p:sp>
    </p:spTree>
    <p:extLst>
      <p:ext uri="{BB962C8B-B14F-4D97-AF65-F5344CB8AC3E}">
        <p14:creationId xmlns:p14="http://schemas.microsoft.com/office/powerpoint/2010/main" val="1408932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An </a:t>
            </a:r>
            <a:r>
              <a:rPr lang="en-US" dirty="0" smtClean="0">
                <a:solidFill>
                  <a:srgbClr val="843C0C"/>
                </a:solidFill>
                <a:latin typeface="Arial" pitchFamily="34" charset="0"/>
                <a:cs typeface="Arial" pitchFamily="34" charset="0"/>
              </a:rPr>
              <a:t>Ordered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equential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eaction</a:t>
            </a:r>
            <a:endParaRPr lang="en-US" dirty="0">
              <a:solidFill>
                <a:srgbClr val="843C0C"/>
              </a:solidFill>
              <a:latin typeface="Arial" pitchFamily="34" charset="0"/>
              <a:cs typeface="Arial" pitchFamily="34" charset="0"/>
            </a:endParaRPr>
          </a:p>
        </p:txBody>
      </p:sp>
      <p:pic>
        <p:nvPicPr>
          <p:cNvPr id="18434" name="Picture 2" descr="An equation shows the reduction of pyruvate to lactate and oxidation of NADH to NAD plus. Pyruvate has two carbon atoms connected by a single bond. One of the carbon atoms is a carboxylate group, which is bonded to two oxygen atoms via a delocalized double bond with a net negative charge. The other carbon has a keto group and a methyl group. Pyruvate reacts with NADH and a hydrogen ion to form lactate and NAD superscript +. Lactate is a 3 carbon molecule. The first carbon is a carboxylate group carrying a net negative charge, the second carbon is bonded to OH and H, and the third carbon is a methyl grou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2069634"/>
            <a:ext cx="8113106" cy="1615246"/>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leland notation depicts the reduction of pyruvate to lactate and the oxidation of N A D H to N A D plus. The enzyme is shown as a horizontal line and two downwards arrow, on the left side, depicts the reaction of N A D H and pyruvate with the enzyme. Two upwards arrows, on the right side, depict the release of lactate and N A D plus from the enzyme and a free enzyme is obtained. An equation depicts the equilibrium between enzyme N A D H pyruvate complex and enzyme lactate N A D plus complex."/>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433911" y="4770623"/>
            <a:ext cx="8276179" cy="91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22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Section 8.1 </a:t>
            </a:r>
            <a:r>
              <a:rPr lang="en-US" dirty="0">
                <a:solidFill>
                  <a:srgbClr val="843C0C"/>
                </a:solidFill>
                <a:latin typeface="Arial" pitchFamily="34" charset="0"/>
                <a:cs typeface="Arial" pitchFamily="34" charset="0"/>
              </a:rPr>
              <a:t>Enzymes Are Powerful and Highly Specific Catalysts</a:t>
            </a:r>
          </a:p>
        </p:txBody>
      </p:sp>
      <p:sp>
        <p:nvSpPr>
          <p:cNvPr id="5" name="Content Placeholder 4"/>
          <p:cNvSpPr>
            <a:spLocks noGrp="1"/>
          </p:cNvSpPr>
          <p:nvPr>
            <p:ph idx="1"/>
          </p:nvPr>
        </p:nvSpPr>
        <p:spPr>
          <a:xfrm>
            <a:off x="457200" y="1600200"/>
            <a:ext cx="8229600" cy="2829909"/>
          </a:xfrm>
        </p:spPr>
        <p:txBody>
          <a:bodyPr>
            <a:noAutofit/>
          </a:bodyPr>
          <a:lstStyle/>
          <a:p>
            <a:pPr>
              <a:spcBef>
                <a:spcPts val="624"/>
              </a:spcBef>
              <a:spcAft>
                <a:spcPts val="1200"/>
              </a:spcAft>
            </a:pPr>
            <a:r>
              <a:rPr lang="en-US" sz="2400" dirty="0">
                <a:latin typeface="Arial" pitchFamily="34" charset="0"/>
                <a:cs typeface="Arial" pitchFamily="34" charset="0"/>
              </a:rPr>
              <a:t>Enzymes are protein catalysts that can accelerate the rate of a reaction many million-fold</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a:spcBef>
                <a:spcPts val="624"/>
              </a:spcBef>
            </a:pPr>
            <a:r>
              <a:rPr lang="en-US" sz="2400" dirty="0">
                <a:latin typeface="Arial" pitchFamily="34" charset="0"/>
                <a:cs typeface="Arial" pitchFamily="34" charset="0"/>
              </a:rPr>
              <a:t>Even a reaction as simple as the addition of a molecule of water to carbon dioxide in red blood cells requires an enzyme, carbonic anhydrase, to proceed at a reasonable rate</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pic>
        <p:nvPicPr>
          <p:cNvPr id="2050" name="Picture 2" descr="An equilibrium reaction between carbon dioxide and water forming carbonic acid."/>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06689" y="4966232"/>
            <a:ext cx="8730623" cy="122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324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Random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equential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eaction</a:t>
            </a:r>
            <a:endParaRPr lang="en-US" dirty="0">
              <a:solidFill>
                <a:srgbClr val="843C0C"/>
              </a:solidFill>
              <a:latin typeface="Arial" pitchFamily="34" charset="0"/>
              <a:cs typeface="Arial" pitchFamily="34" charset="0"/>
            </a:endParaRPr>
          </a:p>
        </p:txBody>
      </p:sp>
      <p:pic>
        <p:nvPicPr>
          <p:cNvPr id="19458" name="Picture 2" descr="An equation shows the reaction between creatine and A T P to phosphocreatine and A D P. The structural formulas of creatine and phosphocreatine are shown. The structural formula of creatine has a central guanidine to which an acetic acid is bonded via  nitrogen with a methyl substituent. Creatine has two delocalized double bonds, one between the two oxygen of carboxylic acid group, which has a negative charge, and the other between the two terminal N H 2 groups of guanidine, which has a positive charge. The structural formula of phosphocreatine has a central guanidine to which an acetic acid is bonded via the nitrogen with a methyl substituent and a phosphite is bonded via N H. Phosphocreatine has two delocalized double bonds, one between the two oxygen of carboxylic acid group, which has a negative charge, and the other between the three oxygen atoms of phosphite, of which an oxygen atom carries a charge minus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1945094"/>
            <a:ext cx="8113106" cy="1733255"/>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leland notation depicts the formation of A D P and phosphocreatine from creatine and A T P. The enzyme is shown as a horizontal line, and creatine and A T P can bind with the enzyme in two ways. When A T P binds first with the enzyme, followed by creatine, phosphocreatine is released first, followed by A D P and the free enzyme is obtained. When creatine binds first, followed by A T P, A D P is released first, followed by phosphocreatine and the free enzyme is obtained. An equation depicts the equilibrium between enzyme creatine A T P complex and enzyme phosphocreatine A D P complex."/>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515447" y="4222133"/>
            <a:ext cx="8113106" cy="183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73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Double-displacement </a:t>
            </a:r>
            <a:r>
              <a:rPr lang="en-US" dirty="0" smtClean="0">
                <a:solidFill>
                  <a:srgbClr val="843C0C"/>
                </a:solidFill>
                <a:latin typeface="Arial" pitchFamily="34" charset="0"/>
                <a:cs typeface="Arial" pitchFamily="34" charset="0"/>
              </a:rPr>
              <a:t>(</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ing-pong</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Reaction</a:t>
            </a:r>
            <a:endParaRPr lang="en-US" dirty="0">
              <a:solidFill>
                <a:srgbClr val="843C0C"/>
              </a:solidFill>
              <a:latin typeface="Arial" pitchFamily="34" charset="0"/>
              <a:cs typeface="Arial" pitchFamily="34" charset="0"/>
            </a:endParaRPr>
          </a:p>
        </p:txBody>
      </p:sp>
      <p:pic>
        <p:nvPicPr>
          <p:cNvPr id="20482" name="Picture 2" descr="A reaction shows the transfer of an amino group from aspartate to alpha ketoglutarate. The structural formula of aspartate has a succinic acid backbone with an ammonia cation substituent on its first carbon. The structural formula of alpha ketoglutarate has a glutaric acid backbone with a keto group on its second carbon. The ammonia cation in aspartate is transferred to ketoglutarate and forms glutamate, and the keto group in ketoglutarate is transferred to aspartate and forms oxaloacetate. The structural formula of oxaloacetate has a succinic acid backbone with a keto group on its second carbon. The structural formula of glutamate has a glutaric acid backbone with an ammonia cation substituent on its first carbon. Equilibrium is maintained during this reaction."/>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083352" y="1851176"/>
            <a:ext cx="6977297" cy="1782383"/>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leland notation depicts the binding of aspartate and alpha ketoglutarate to form oxaloacetate and glutamate, respectively. In the Cleland notation, a horizontal line depicts the enzyme. On the left side, a downwards arrow depicts the binding of aspartate to the enzyme and an upwards arrow depicts the release of oxaloacetate from enzyme. On the right side, a downwards arrow depicts the binding of alpha ketoglutarate to the enzyme and an upwards arrow depicts the release of glutamate from the enzyme. Below the horizontal line the binding of aspartate and alpha ketoglutarate to the enzyme is shown as a reaction. Aspartate bound to the enzyme, given as E (aspartate), is converted to E N H 3 (oxaloacetate). After the release of oxaloacetate, an intermediate E N H 3 is obtained. The intermediate binds with alpha ketoglutarate and the final product glutamate is released."/>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269802" y="4422069"/>
            <a:ext cx="8604397" cy="100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284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Allosteric </a:t>
            </a:r>
            <a:r>
              <a:rPr lang="en-US" dirty="0" smtClean="0">
                <a:solidFill>
                  <a:srgbClr val="843C0C"/>
                </a:solidFill>
                <a:latin typeface="Arial" pitchFamily="34" charset="0"/>
                <a:cs typeface="Arial" pitchFamily="34" charset="0"/>
              </a:rPr>
              <a:t>Enzymes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o </a:t>
            </a:r>
            <a:r>
              <a:rPr lang="en-US" dirty="0" smtClean="0">
                <a:solidFill>
                  <a:srgbClr val="843C0C"/>
                </a:solidFill>
                <a:latin typeface="Arial" pitchFamily="34" charset="0"/>
                <a:cs typeface="Arial" pitchFamily="34" charset="0"/>
              </a:rPr>
              <a:t>No</a:t>
            </a:r>
            <a:r>
              <a:rPr lang="en-US" dirty="0" smtClean="0">
                <a:solidFill>
                  <a:srgbClr val="843C0C"/>
                </a:solidFill>
                <a:latin typeface="Arial" pitchFamily="34" charset="0"/>
                <a:cs typeface="Arial" pitchFamily="34" charset="0"/>
              </a:rPr>
              <a:t>t </a:t>
            </a:r>
            <a:r>
              <a:rPr lang="en-US" dirty="0">
                <a:solidFill>
                  <a:srgbClr val="843C0C"/>
                </a:solidFill>
                <a:latin typeface="Arial" pitchFamily="34" charset="0"/>
                <a:cs typeface="Arial" pitchFamily="34" charset="0"/>
              </a:rPr>
              <a:t>O</a:t>
            </a:r>
            <a:r>
              <a:rPr lang="en-US" dirty="0" smtClean="0">
                <a:solidFill>
                  <a:srgbClr val="843C0C"/>
                </a:solidFill>
                <a:latin typeface="Arial" pitchFamily="34" charset="0"/>
                <a:cs typeface="Arial" pitchFamily="34" charset="0"/>
              </a:rPr>
              <a:t>bey </a:t>
            </a:r>
            <a:r>
              <a:rPr lang="en-US" dirty="0" err="1">
                <a:solidFill>
                  <a:srgbClr val="843C0C"/>
                </a:solidFill>
                <a:latin typeface="Arial" pitchFamily="34" charset="0"/>
                <a:cs typeface="Arial" pitchFamily="34" charset="0"/>
              </a:rPr>
              <a:t>Michaelis</a:t>
            </a:r>
            <a:r>
              <a:rPr lang="en-US" dirty="0">
                <a:solidFill>
                  <a:srgbClr val="843C0C"/>
                </a:solidFill>
                <a:latin typeface="Arial" pitchFamily="34" charset="0"/>
                <a:cs typeface="Arial" pitchFamily="34" charset="0"/>
              </a:rPr>
              <a:t>–</a:t>
            </a:r>
            <a:r>
              <a:rPr lang="en-US" dirty="0" err="1">
                <a:solidFill>
                  <a:srgbClr val="843C0C"/>
                </a:solidFill>
                <a:latin typeface="Arial" pitchFamily="34" charset="0"/>
                <a:cs typeface="Arial" pitchFamily="34" charset="0"/>
              </a:rPr>
              <a:t>Menten</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Kinetics</a:t>
            </a:r>
            <a:endParaRPr lang="en-US" dirty="0">
              <a:solidFill>
                <a:srgbClr val="843C0C"/>
              </a:solidFill>
              <a:latin typeface="Arial" pitchFamily="34" charset="0"/>
              <a:cs typeface="Arial" pitchFamily="34" charset="0"/>
            </a:endParaRPr>
          </a:p>
        </p:txBody>
      </p:sp>
      <p:sp>
        <p:nvSpPr>
          <p:cNvPr id="5" name="Content Placeholder 4"/>
          <p:cNvSpPr>
            <a:spLocks noGrp="1"/>
          </p:cNvSpPr>
          <p:nvPr>
            <p:ph idx="1"/>
          </p:nvPr>
        </p:nvSpPr>
        <p:spPr>
          <a:xfrm>
            <a:off x="457200" y="1624542"/>
            <a:ext cx="8229600" cy="2375958"/>
          </a:xfrm>
        </p:spPr>
        <p:txBody>
          <a:bodyPr>
            <a:noAutofit/>
          </a:bodyPr>
          <a:lstStyle/>
          <a:p>
            <a:pPr>
              <a:spcBef>
                <a:spcPts val="624"/>
              </a:spcBef>
              <a:spcAft>
                <a:spcPts val="1200"/>
              </a:spcAft>
            </a:pPr>
            <a:r>
              <a:rPr lang="en-US" dirty="0"/>
              <a:t>Not all enzymes display </a:t>
            </a:r>
            <a:r>
              <a:rPr lang="en-US" dirty="0" err="1"/>
              <a:t>Michaelis-Menten</a:t>
            </a:r>
            <a:r>
              <a:rPr lang="en-US" dirty="0"/>
              <a:t> kinetics</a:t>
            </a:r>
            <a:r>
              <a:rPr lang="en-US" dirty="0" smtClean="0"/>
              <a:t>.</a:t>
            </a:r>
            <a:endParaRPr lang="en-US" dirty="0"/>
          </a:p>
          <a:p>
            <a:r>
              <a:rPr lang="en-US" dirty="0"/>
              <a:t>An important group of enzymes are </a:t>
            </a:r>
            <a:r>
              <a:rPr lang="en-US" i="1" dirty="0"/>
              <a:t>allosteric</a:t>
            </a:r>
            <a:r>
              <a:rPr lang="en-US" dirty="0"/>
              <a:t> enzymes, which display cooperative substrate binding. Their kinetics can often be observed as a sigmoidal reaction velocity curve.</a:t>
            </a:r>
          </a:p>
        </p:txBody>
      </p:sp>
      <p:pic>
        <p:nvPicPr>
          <p:cNvPr id="21506" name="Picture 2" descr="A line graph shows the relationship between substrate concentration and reaction velocity for an allosteric enzyme. The horizontal axis is labeled as substrate concentration and has as an increasing scale and the vertical axis is labeled as reaction velocity V 0 and has an increasing scale. The curve starts from the origin, increases as a shallow curve, and forms sigmoidal shaped curv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4210050"/>
            <a:ext cx="6705046" cy="244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339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dirty="0" smtClean="0">
                <a:solidFill>
                  <a:srgbClr val="843C0C"/>
                </a:solidFill>
                <a:latin typeface="Arial" pitchFamily="34" charset="0"/>
                <a:cs typeface="Arial" pitchFamily="34" charset="0"/>
              </a:rPr>
              <a:t>Section 8.5 </a:t>
            </a:r>
            <a:r>
              <a:rPr lang="en-US" dirty="0">
                <a:solidFill>
                  <a:srgbClr val="843C0C"/>
                </a:solidFill>
                <a:latin typeface="Arial" pitchFamily="34" charset="0"/>
                <a:cs typeface="Arial" pitchFamily="34" charset="0"/>
              </a:rPr>
              <a:t>Enzymes Can Be Inhibited by Specific Molecules</a:t>
            </a:r>
          </a:p>
        </p:txBody>
      </p:sp>
      <p:sp>
        <p:nvSpPr>
          <p:cNvPr id="3" name="Content Placeholder 2"/>
          <p:cNvSpPr>
            <a:spLocks noGrp="1"/>
          </p:cNvSpPr>
          <p:nvPr>
            <p:ph idx="1"/>
          </p:nvPr>
        </p:nvSpPr>
        <p:spPr>
          <a:xfrm>
            <a:off x="457200" y="1600200"/>
            <a:ext cx="8229600" cy="4958862"/>
          </a:xfrm>
        </p:spPr>
        <p:txBody>
          <a:bodyPr>
            <a:noAutofit/>
          </a:bodyPr>
          <a:lstStyle/>
          <a:p>
            <a:pPr>
              <a:spcBef>
                <a:spcPts val="624"/>
              </a:spcBef>
              <a:spcAft>
                <a:spcPts val="1200"/>
              </a:spcAft>
              <a:defRPr/>
            </a:pPr>
            <a:r>
              <a:rPr lang="en-US" sz="2200" dirty="0"/>
              <a:t>Irreversible enzyme inhibitors bind covalently or </a:t>
            </a:r>
            <a:r>
              <a:rPr lang="en-US" sz="2200" dirty="0" err="1"/>
              <a:t>noncovalently</a:t>
            </a:r>
            <a:r>
              <a:rPr lang="en-US" sz="2200" dirty="0"/>
              <a:t> to the enzyme, but with a negligible dissociation constant</a:t>
            </a:r>
            <a:r>
              <a:rPr lang="en-US" sz="2200" dirty="0" smtClean="0"/>
              <a:t>.</a:t>
            </a:r>
            <a:endParaRPr lang="en-US" sz="2200" dirty="0"/>
          </a:p>
          <a:p>
            <a:pPr>
              <a:spcBef>
                <a:spcPts val="624"/>
              </a:spcBef>
              <a:spcAft>
                <a:spcPts val="1200"/>
              </a:spcAft>
              <a:defRPr/>
            </a:pPr>
            <a:r>
              <a:rPr lang="en-US" sz="2200" dirty="0"/>
              <a:t>Reversible inhibition is characterized by a rapid dissociation of the enzyme-inhibitor complex</a:t>
            </a:r>
            <a:r>
              <a:rPr lang="en-US" sz="2200" dirty="0" smtClean="0"/>
              <a:t>.</a:t>
            </a:r>
            <a:endParaRPr lang="en-US" sz="2200" dirty="0"/>
          </a:p>
          <a:p>
            <a:pPr>
              <a:spcBef>
                <a:spcPts val="624"/>
              </a:spcBef>
              <a:defRPr/>
            </a:pPr>
            <a:r>
              <a:rPr lang="en-US" sz="2200" dirty="0"/>
              <a:t>There are three common types of reversible inhibition:</a:t>
            </a:r>
          </a:p>
          <a:p>
            <a:pPr lvl="1">
              <a:spcBef>
                <a:spcPts val="624"/>
              </a:spcBef>
              <a:buFontTx/>
              <a:buAutoNum type="arabicPeriod"/>
              <a:defRPr/>
            </a:pPr>
            <a:r>
              <a:rPr lang="en-US" sz="2000" dirty="0"/>
              <a:t>Competitive inhibition: The inhibitor is structurally similar to the substrate and can bind to the active site, preventing the actual substrate from binding.</a:t>
            </a:r>
          </a:p>
          <a:p>
            <a:pPr lvl="1">
              <a:spcBef>
                <a:spcPts val="624"/>
              </a:spcBef>
              <a:buFontTx/>
              <a:buAutoNum type="arabicPeriod"/>
              <a:defRPr/>
            </a:pPr>
            <a:r>
              <a:rPr lang="en-US" sz="2000" dirty="0"/>
              <a:t>Uncompetitive inhibition: The inhibitor binds only to the enzyme-substrate complex in what is essentially substrate-dependent inhibition.</a:t>
            </a:r>
          </a:p>
          <a:p>
            <a:pPr lvl="1">
              <a:spcBef>
                <a:spcPts val="624"/>
              </a:spcBef>
              <a:buFontTx/>
              <a:buAutoNum type="arabicPeriod"/>
              <a:defRPr/>
            </a:pPr>
            <a:r>
              <a:rPr lang="en-US" sz="2000" dirty="0"/>
              <a:t>Noncompetitive inhibition: The inhibitor binds either the enzyme or enzyme-substrate complex.</a:t>
            </a:r>
          </a:p>
        </p:txBody>
      </p:sp>
    </p:spTree>
    <p:extLst>
      <p:ext uri="{BB962C8B-B14F-4D97-AF65-F5344CB8AC3E}">
        <p14:creationId xmlns:p14="http://schemas.microsoft.com/office/powerpoint/2010/main" val="2563306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Distinction </a:t>
            </a:r>
            <a:r>
              <a:rPr lang="en-US" dirty="0" smtClean="0">
                <a:solidFill>
                  <a:srgbClr val="843C0C"/>
                </a:solidFill>
                <a:latin typeface="Arial" pitchFamily="34" charset="0"/>
                <a:cs typeface="Arial" pitchFamily="34" charset="0"/>
              </a:rPr>
              <a:t>Between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eversible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nhibitors</a:t>
            </a:r>
            <a:endParaRPr lang="en-US" dirty="0">
              <a:solidFill>
                <a:srgbClr val="843C0C"/>
              </a:solidFill>
              <a:latin typeface="Arial" pitchFamily="34" charset="0"/>
              <a:cs typeface="Arial" pitchFamily="34" charset="0"/>
            </a:endParaRPr>
          </a:p>
        </p:txBody>
      </p:sp>
      <p:pic>
        <p:nvPicPr>
          <p:cNvPr id="22530" name="Picture 2" descr="A four-part illustration shows the enzyme-substrate complex and action of different inhibitors on enzyme. The first part of the illustration shows a substrate binding to the active site of an enzyme. The shape of the substrate and active site of enzyme are complementary to each other. The second part of the illustration shows a competitive inhibitor binding to the active site of an enzyme. The third part of the illustration shows a substrate binding to the active site of an enzyme and an uncompetitive inhibitor binding next to the substrate. The fourth part of the illustration shows a noncompetitive inhibitor binding to an allosteric site on the enzyme, which deforms the active site of the enzyme. The enzyme and active site of the enzyme are non-complementar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078139" y="1686070"/>
            <a:ext cx="4987723" cy="499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879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Some </a:t>
            </a:r>
            <a:r>
              <a:rPr lang="en-US" dirty="0" smtClean="0">
                <a:solidFill>
                  <a:srgbClr val="843C0C"/>
                </a:solidFill>
                <a:latin typeface="Arial" pitchFamily="34" charset="0"/>
                <a:cs typeface="Arial" pitchFamily="34" charset="0"/>
              </a:rPr>
              <a:t>Competitive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nhibitors </a:t>
            </a:r>
            <a:r>
              <a:rPr lang="en-US" dirty="0">
                <a:solidFill>
                  <a:srgbClr val="843C0C"/>
                </a:solidFill>
                <a:latin typeface="Arial" pitchFamily="34" charset="0"/>
                <a:cs typeface="Arial" pitchFamily="34" charset="0"/>
              </a:rPr>
              <a:t>are </a:t>
            </a:r>
            <a:r>
              <a:rPr lang="en-US" dirty="0">
                <a:solidFill>
                  <a:srgbClr val="843C0C"/>
                </a:solidFill>
                <a:latin typeface="Arial" pitchFamily="34" charset="0"/>
                <a:cs typeface="Arial" pitchFamily="34" charset="0"/>
              </a:rPr>
              <a:t>U</a:t>
            </a:r>
            <a:r>
              <a:rPr lang="en-US" dirty="0" smtClean="0">
                <a:solidFill>
                  <a:srgbClr val="843C0C"/>
                </a:solidFill>
                <a:latin typeface="Arial" pitchFamily="34" charset="0"/>
                <a:cs typeface="Arial" pitchFamily="34" charset="0"/>
              </a:rPr>
              <a:t>seful Drugs</a:t>
            </a:r>
            <a:endParaRPr lang="en-US" dirty="0">
              <a:solidFill>
                <a:srgbClr val="843C0C"/>
              </a:solidFill>
              <a:latin typeface="Arial" pitchFamily="34" charset="0"/>
              <a:cs typeface="Arial" pitchFamily="34" charset="0"/>
            </a:endParaRPr>
          </a:p>
        </p:txBody>
      </p:sp>
      <p:sp>
        <p:nvSpPr>
          <p:cNvPr id="5" name="Content Placeholder 4"/>
          <p:cNvSpPr>
            <a:spLocks noGrp="1"/>
          </p:cNvSpPr>
          <p:nvPr>
            <p:ph idx="1"/>
          </p:nvPr>
        </p:nvSpPr>
        <p:spPr>
          <a:xfrm>
            <a:off x="457200" y="1624542"/>
            <a:ext cx="8229600" cy="3195108"/>
          </a:xfrm>
        </p:spPr>
        <p:txBody>
          <a:bodyPr>
            <a:noAutofit/>
          </a:bodyPr>
          <a:lstStyle/>
          <a:p>
            <a:r>
              <a:rPr lang="en-US" sz="2400" dirty="0"/>
              <a:t>An early example is the antibiotic sulfanilamide.</a:t>
            </a:r>
          </a:p>
          <a:p>
            <a:r>
              <a:rPr lang="en-US" sz="2400" dirty="0"/>
              <a:t>Sulfanilamide mimics </a:t>
            </a:r>
            <a:r>
              <a:rPr lang="en-US" sz="2400" i="1" dirty="0"/>
              <a:t>p-</a:t>
            </a:r>
            <a:r>
              <a:rPr lang="en-US" sz="2400" dirty="0" err="1"/>
              <a:t>aminobenzoic</a:t>
            </a:r>
            <a:r>
              <a:rPr lang="en-US" sz="2400" dirty="0"/>
              <a:t> acid (PABA), a metabolite needed by bacteria for synthesis of the coenzyme folic acid. Sulfanilamide binds to the enzyme that normally metabolizes PABA and competitively inhibits it, preventing folic acid synthesis.</a:t>
            </a:r>
          </a:p>
          <a:p>
            <a:r>
              <a:rPr lang="en-US" sz="2400" dirty="0"/>
              <a:t>Because humans get folic acid from their diet, they are not affected by this drug.</a:t>
            </a:r>
          </a:p>
        </p:txBody>
      </p:sp>
      <p:pic>
        <p:nvPicPr>
          <p:cNvPr id="23554" name="Picture 2" descr="A diagram shows the structure of sulfanilamide and P A B A. Sulfanilamide has a phenyl ring, which has a sulfonamide substituent on its first carbon and an amine on its fourth carbon atom. P A B A has a phenyl group, which has carboxylic acid on its first carbon and an amine on its fourth carb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428472" y="4902734"/>
            <a:ext cx="2376785" cy="178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068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Different </a:t>
            </a:r>
            <a:r>
              <a:rPr lang="en-US" sz="3200" dirty="0">
                <a:solidFill>
                  <a:srgbClr val="843C0C"/>
                </a:solidFill>
                <a:latin typeface="Arial" pitchFamily="34" charset="0"/>
                <a:cs typeface="Arial" pitchFamily="34" charset="0"/>
              </a:rPr>
              <a:t>T</a:t>
            </a:r>
            <a:r>
              <a:rPr lang="en-US" sz="3200" dirty="0" smtClean="0">
                <a:solidFill>
                  <a:srgbClr val="843C0C"/>
                </a:solidFill>
                <a:latin typeface="Arial" pitchFamily="34" charset="0"/>
                <a:cs typeface="Arial" pitchFamily="34" charset="0"/>
              </a:rPr>
              <a:t>ypes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Reversible </a:t>
            </a:r>
            <a:r>
              <a:rPr lang="en-US" sz="3200" dirty="0">
                <a:solidFill>
                  <a:srgbClr val="843C0C"/>
                </a:solidFill>
                <a:latin typeface="Arial" pitchFamily="34" charset="0"/>
                <a:cs typeface="Arial" pitchFamily="34" charset="0"/>
              </a:rPr>
              <a:t>I</a:t>
            </a:r>
            <a:r>
              <a:rPr lang="en-US" sz="3200" dirty="0" smtClean="0">
                <a:solidFill>
                  <a:srgbClr val="843C0C"/>
                </a:solidFill>
                <a:latin typeface="Arial" pitchFamily="34" charset="0"/>
                <a:cs typeface="Arial" pitchFamily="34" charset="0"/>
              </a:rPr>
              <a:t>nhibitors </a:t>
            </a:r>
            <a:r>
              <a:rPr lang="en-US" sz="3200" dirty="0">
                <a:solidFill>
                  <a:srgbClr val="843C0C"/>
                </a:solidFill>
                <a:latin typeface="Arial" pitchFamily="34" charset="0"/>
                <a:cs typeface="Arial" pitchFamily="34" charset="0"/>
              </a:rPr>
              <a:t>are </a:t>
            </a:r>
            <a:r>
              <a:rPr lang="en-US" sz="3200" dirty="0">
                <a:solidFill>
                  <a:srgbClr val="843C0C"/>
                </a:solidFill>
                <a:latin typeface="Arial" pitchFamily="34" charset="0"/>
                <a:cs typeface="Arial" pitchFamily="34" charset="0"/>
              </a:rPr>
              <a:t>K</a:t>
            </a:r>
            <a:r>
              <a:rPr lang="en-US" sz="3200" dirty="0" smtClean="0">
                <a:solidFill>
                  <a:srgbClr val="843C0C"/>
                </a:solidFill>
                <a:latin typeface="Arial" pitchFamily="34" charset="0"/>
                <a:cs typeface="Arial" pitchFamily="34" charset="0"/>
              </a:rPr>
              <a:t>inetically </a:t>
            </a:r>
            <a:r>
              <a:rPr lang="en-US" sz="3200" dirty="0">
                <a:solidFill>
                  <a:srgbClr val="843C0C"/>
                </a:solidFill>
                <a:latin typeface="Arial" pitchFamily="34" charset="0"/>
                <a:cs typeface="Arial" pitchFamily="34" charset="0"/>
              </a:rPr>
              <a:t>D</a:t>
            </a:r>
            <a:r>
              <a:rPr lang="en-US" sz="3200" dirty="0" smtClean="0">
                <a:solidFill>
                  <a:srgbClr val="843C0C"/>
                </a:solidFill>
                <a:latin typeface="Arial" pitchFamily="34" charset="0"/>
                <a:cs typeface="Arial" pitchFamily="34" charset="0"/>
              </a:rPr>
              <a:t>istinguishable </a:t>
            </a:r>
            <a:r>
              <a:rPr lang="en-US" sz="3200" dirty="0" smtClean="0">
                <a:solidFill>
                  <a:srgbClr val="843C0C"/>
                </a:solidFill>
                <a:latin typeface="Arial" pitchFamily="34" charset="0"/>
                <a:cs typeface="Arial" pitchFamily="34" charset="0"/>
              </a:rPr>
              <a:t>(</a:t>
            </a:r>
            <a:r>
              <a:rPr lang="en-US" sz="3200" dirty="0" smtClean="0">
                <a:solidFill>
                  <a:srgbClr val="843C0C"/>
                </a:solidFill>
                <a:latin typeface="Arial" pitchFamily="34" charset="0"/>
                <a:cs typeface="Arial" pitchFamily="34" charset="0"/>
              </a:rPr>
              <a:t>1/4</a:t>
            </a:r>
            <a:r>
              <a:rPr lang="en-US" sz="3200" dirty="0" smtClean="0">
                <a:solidFill>
                  <a:srgbClr val="843C0C"/>
                </a:solidFill>
                <a:latin typeface="Arial" pitchFamily="34" charset="0"/>
                <a:cs typeface="Arial" pitchFamily="34" charset="0"/>
              </a:rPr>
              <a:t>)</a:t>
            </a:r>
            <a:endParaRPr lang="en-US" sz="3200" dirty="0">
              <a:solidFill>
                <a:srgbClr val="843C0C"/>
              </a:solidFill>
              <a:latin typeface="Arial" pitchFamily="34" charset="0"/>
              <a:cs typeface="Arial" pitchFamily="34" charset="0"/>
            </a:endParaRPr>
          </a:p>
        </p:txBody>
      </p:sp>
      <p:sp>
        <p:nvSpPr>
          <p:cNvPr id="5" name="Content Placeholder 4"/>
          <p:cNvSpPr>
            <a:spLocks noGrp="1"/>
          </p:cNvSpPr>
          <p:nvPr>
            <p:ph idx="1"/>
          </p:nvPr>
        </p:nvSpPr>
        <p:spPr>
          <a:xfrm>
            <a:off x="457200" y="1815043"/>
            <a:ext cx="8229600" cy="1284934"/>
          </a:xfrm>
        </p:spPr>
        <p:txBody>
          <a:bodyPr>
            <a:noAutofit/>
          </a:bodyPr>
          <a:lstStyle/>
          <a:p>
            <a:pPr>
              <a:spcBef>
                <a:spcPts val="624"/>
              </a:spcBef>
            </a:pPr>
            <a:r>
              <a:rPr lang="en-US" sz="2400" dirty="0"/>
              <a:t>In competitive inhibition, the inhibitor competes with the substrate for the active site. The dissociation constant of the inhibitor is given </a:t>
            </a:r>
            <a:r>
              <a:rPr lang="en-US" sz="2400" dirty="0" smtClean="0"/>
              <a:t>by</a:t>
            </a:r>
            <a:endParaRPr lang="en-US" sz="2400" dirty="0"/>
          </a:p>
        </p:txBody>
      </p:sp>
      <p:pic>
        <p:nvPicPr>
          <p:cNvPr id="8" name="Picture 4" descr="A mathematical expression shows the dissociation constant of the inhibitor of an enzyme catalyzed chemical reaction. The dissociation constant of the inhibitor (uppercase K subscript lowercase I) is equal to the concentration of the enzyme (uppercase E in brackets) times the concentration of the inhibitor (uppercase I in brackets) all over the quantity of the concentration of the enzyme inhibitor complex (uppercase E I in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42632" y="3017139"/>
            <a:ext cx="2185203" cy="66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74417" y="3700981"/>
            <a:ext cx="8195166" cy="2169796"/>
          </a:xfrm>
        </p:spPr>
        <p:txBody>
          <a:bodyPr>
            <a:noAutofit/>
          </a:bodyPr>
          <a:lstStyle/>
          <a:p>
            <a:pPr>
              <a:spcBef>
                <a:spcPts val="624"/>
              </a:spcBef>
              <a:spcAft>
                <a:spcPts val="1200"/>
              </a:spcAft>
            </a:pPr>
            <a:r>
              <a:rPr lang="en-US" dirty="0">
                <a:latin typeface="Arial" pitchFamily="34" charset="0"/>
                <a:cs typeface="Arial" pitchFamily="34" charset="0"/>
              </a:rPr>
              <a:t>In competitive inhibition, </a:t>
            </a:r>
            <a:r>
              <a:rPr lang="en-US" i="1" dirty="0" err="1">
                <a:latin typeface="Arial" pitchFamily="34" charset="0"/>
                <a:cs typeface="Arial" pitchFamily="34" charset="0"/>
              </a:rPr>
              <a:t>V</a:t>
            </a:r>
            <a:r>
              <a:rPr lang="en-US" baseline="-25000" dirty="0" err="1">
                <a:latin typeface="Arial" pitchFamily="34" charset="0"/>
                <a:cs typeface="Arial" pitchFamily="34" charset="0"/>
              </a:rPr>
              <a:t>max</a:t>
            </a:r>
            <a:r>
              <a:rPr lang="en-US" dirty="0">
                <a:latin typeface="Arial" pitchFamily="34" charset="0"/>
                <a:cs typeface="Arial" pitchFamily="34" charset="0"/>
              </a:rPr>
              <a:t> of the enzyme is unchanged because the inhibition can be overcome by a sufficiently high concentration of substrate</a:t>
            </a:r>
            <a:r>
              <a:rPr lang="en-US" dirty="0" smtClean="0">
                <a:latin typeface="Arial" pitchFamily="34" charset="0"/>
                <a:cs typeface="Arial" pitchFamily="34" charset="0"/>
              </a:rPr>
              <a:t>.</a:t>
            </a:r>
          </a:p>
          <a:p>
            <a:pPr>
              <a:spcBef>
                <a:spcPts val="624"/>
              </a:spcBef>
            </a:pPr>
            <a:r>
              <a:rPr lang="en-US" dirty="0">
                <a:latin typeface="Arial" pitchFamily="34" charset="0"/>
                <a:cs typeface="Arial" pitchFamily="34" charset="0"/>
              </a:rPr>
              <a:t>However, </a:t>
            </a: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in the presence of inhibitor, called </a:t>
            </a:r>
            <a:r>
              <a:rPr lang="en-US" i="1" dirty="0" err="1">
                <a:latin typeface="Arial" pitchFamily="34" charset="0"/>
                <a:cs typeface="Arial" pitchFamily="34" charset="0"/>
              </a:rPr>
              <a:t>K</a:t>
            </a:r>
            <a:r>
              <a:rPr lang="en-US" baseline="-25000" dirty="0" err="1">
                <a:latin typeface="Arial" pitchFamily="34" charset="0"/>
                <a:cs typeface="Arial" pitchFamily="34" charset="0"/>
              </a:rPr>
              <a:t>M</a:t>
            </a:r>
            <a:r>
              <a:rPr lang="en-US" baseline="30000" dirty="0" err="1">
                <a:latin typeface="Arial" pitchFamily="34" charset="0"/>
                <a:cs typeface="Arial" pitchFamily="34" charset="0"/>
              </a:rPr>
              <a:t>app</a:t>
            </a:r>
            <a:r>
              <a:rPr lang="en-US" dirty="0">
                <a:latin typeface="Arial" pitchFamily="34" charset="0"/>
                <a:cs typeface="Arial" pitchFamily="34" charset="0"/>
              </a:rPr>
              <a:t>, is increased</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10" name="Picture 5" descr="A mathematical expression shows the Michaelis constant in the presence of inhibitor in an enzyme catalyzed chemical reaction. Michaelis constant in the presence of inhibitor (uppercase K subscript uppercase M superscript app) is equal to Michaelis constant (uppercase K subscript uppercase M) times the sum of quantity of 1 and the concentration of the inhibitor (uppercase I in brackets) all over the quantity of the dissociation constant of the inhibitor (uppercase K subscript lowercase I)."/>
          <p:cNvPicPr>
            <a:picLocks noGrp="1" noChangeAspect="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1142632" y="6004047"/>
            <a:ext cx="3638060" cy="61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4699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Kinetics of a </a:t>
            </a:r>
            <a:r>
              <a:rPr lang="en-US" dirty="0" smtClean="0">
                <a:solidFill>
                  <a:srgbClr val="843C0C"/>
                </a:solidFill>
                <a:latin typeface="Arial" pitchFamily="34" charset="0"/>
                <a:cs typeface="Arial" pitchFamily="34" charset="0"/>
              </a:rPr>
              <a:t>Competitive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nhibitor</a:t>
            </a:r>
            <a:endParaRPr lang="en-US" dirty="0">
              <a:solidFill>
                <a:srgbClr val="843C0C"/>
              </a:solidFill>
              <a:latin typeface="Arial" pitchFamily="34" charset="0"/>
              <a:cs typeface="Arial" pitchFamily="34" charset="0"/>
            </a:endParaRPr>
          </a:p>
        </p:txBody>
      </p:sp>
      <p:pic>
        <p:nvPicPr>
          <p:cNvPr id="24578" name="Picture 2" descr="An illustration shows the reaction pathway of competitive inhibition and a graph shows the relationship between substrate concentration and rate of the reaction for different concentrations of competitive inhibitor. In the first step of the reaction, free enzyme is shown reacting with a substrate and an enzyme substrate complex is formed, which further leads to the formation of a product and the free enzyme is obtained. In a parallel reaction, the enzyme reacts with inhibitor to give enzyme substrate inhibitor complex and the rate of this reaction is given by K i. The graph has four curves representing different concentrations of inhibitor. The horizontal axis is labeled as substrate concentration and has an increasing scale and the vertical axis is labeled as relative rate and has a scale from 0 to 100 in increments of 20. The approximate data in the graph reads as follows: the first curve starts from the origin and forms a shallow curve. This curve is labeled as I concentration equals 10 times concentration of I. The second curve starts from the origin and forms a less shallow curve as compared to the first curve. This curve is labeled as I concentration equals 5 times concentration of I. The third curve starts from the origin and a forms steep curve. This curve is labeled as I concentration equals times concentration of I. The fourth curve starts from the origin and forms a steep curve. This curve is labeled as no inhibito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793304"/>
            <a:ext cx="5963133" cy="475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752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sz="3200" dirty="0">
                <a:solidFill>
                  <a:srgbClr val="843C0C"/>
                </a:solidFill>
                <a:latin typeface="Arial" pitchFamily="34" charset="0"/>
                <a:cs typeface="Arial" pitchFamily="34" charset="0"/>
              </a:rPr>
              <a:t>The Different Types of Reversible Inhibitors are Kinetically Distinguishable </a:t>
            </a:r>
            <a:r>
              <a:rPr lang="en-US" sz="3200" dirty="0" smtClean="0">
                <a:solidFill>
                  <a:srgbClr val="843C0C"/>
                </a:solidFill>
                <a:latin typeface="Arial" pitchFamily="34" charset="0"/>
                <a:cs typeface="Arial" pitchFamily="34" charset="0"/>
              </a:rPr>
              <a:t>(2/4</a:t>
            </a:r>
            <a:r>
              <a:rPr lang="en-US" sz="3200" dirty="0">
                <a:solidFill>
                  <a:srgbClr val="843C0C"/>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658710"/>
          </a:xfrm>
        </p:spPr>
        <p:txBody>
          <a:bodyPr>
            <a:noAutofit/>
          </a:bodyPr>
          <a:lstStyle/>
          <a:p>
            <a:pPr>
              <a:spcBef>
                <a:spcPts val="624"/>
              </a:spcBef>
              <a:spcAft>
                <a:spcPts val="1200"/>
              </a:spcAft>
            </a:pPr>
            <a:r>
              <a:rPr lang="en-US" dirty="0"/>
              <a:t>In uncompetitive inhibition, the enzyme-inhibitor-substrate complex does not form product.  The apparent </a:t>
            </a:r>
            <a:r>
              <a:rPr lang="en-US" i="1" dirty="0" err="1"/>
              <a:t>V</a:t>
            </a:r>
            <a:r>
              <a:rPr lang="en-US" baseline="-25000" dirty="0" err="1"/>
              <a:t>max</a:t>
            </a:r>
            <a:r>
              <a:rPr lang="en-US" baseline="-25000" dirty="0"/>
              <a:t>, </a:t>
            </a:r>
            <a:r>
              <a:rPr lang="en-US" dirty="0"/>
              <a:t>called  </a:t>
            </a:r>
            <a:r>
              <a:rPr lang="en-US" i="1" dirty="0" err="1"/>
              <a:t>V</a:t>
            </a:r>
            <a:r>
              <a:rPr lang="en-US" baseline="-25000" dirty="0" err="1"/>
              <a:t>max</a:t>
            </a:r>
            <a:r>
              <a:rPr lang="en-US" baseline="30000" dirty="0" err="1"/>
              <a:t>app</a:t>
            </a:r>
            <a:r>
              <a:rPr lang="en-US" dirty="0"/>
              <a:t> , is lower in the presence of </a:t>
            </a:r>
            <a:r>
              <a:rPr lang="en-US" dirty="0" smtClean="0"/>
              <a:t>inhibitor.</a:t>
            </a:r>
            <a:endParaRPr lang="en-US" dirty="0"/>
          </a:p>
          <a:p>
            <a:pPr>
              <a:spcBef>
                <a:spcPts val="624"/>
              </a:spcBef>
              <a:spcAft>
                <a:spcPts val="1200"/>
              </a:spcAft>
            </a:pPr>
            <a:r>
              <a:rPr lang="en-US" dirty="0"/>
              <a:t>The </a:t>
            </a:r>
            <a:r>
              <a:rPr lang="en-US" i="1" dirty="0"/>
              <a:t>K</a:t>
            </a:r>
            <a:r>
              <a:rPr lang="en-US" baseline="-25000" dirty="0"/>
              <a:t>M</a:t>
            </a:r>
            <a:r>
              <a:rPr lang="en-US" dirty="0"/>
              <a:t> is also lower</a:t>
            </a:r>
            <a:r>
              <a:rPr lang="en-US" dirty="0" smtClean="0"/>
              <a:t>.</a:t>
            </a:r>
            <a:endParaRPr lang="en-US" dirty="0"/>
          </a:p>
          <a:p>
            <a:pPr>
              <a:spcBef>
                <a:spcPts val="624"/>
              </a:spcBef>
            </a:pPr>
            <a:r>
              <a:rPr lang="en-US" dirty="0"/>
              <a:t>Uncompetitive inhibition cannot be overcome by the addition of excess substrate.</a:t>
            </a:r>
          </a:p>
        </p:txBody>
      </p:sp>
    </p:spTree>
    <p:extLst>
      <p:ext uri="{BB962C8B-B14F-4D97-AF65-F5344CB8AC3E}">
        <p14:creationId xmlns:p14="http://schemas.microsoft.com/office/powerpoint/2010/main" val="3677538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Kinetics of an </a:t>
            </a:r>
            <a:r>
              <a:rPr lang="en-US" dirty="0">
                <a:solidFill>
                  <a:srgbClr val="843C0C"/>
                </a:solidFill>
                <a:latin typeface="Arial" pitchFamily="34" charset="0"/>
                <a:cs typeface="Arial" pitchFamily="34" charset="0"/>
              </a:rPr>
              <a:t>U</a:t>
            </a:r>
            <a:r>
              <a:rPr lang="en-US" dirty="0" smtClean="0">
                <a:solidFill>
                  <a:srgbClr val="843C0C"/>
                </a:solidFill>
                <a:latin typeface="Arial" pitchFamily="34" charset="0"/>
                <a:cs typeface="Arial" pitchFamily="34" charset="0"/>
              </a:rPr>
              <a:t>ncompetitive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nhibitor</a:t>
            </a:r>
            <a:endParaRPr lang="en-US" dirty="0">
              <a:solidFill>
                <a:srgbClr val="843C0C"/>
              </a:solidFill>
              <a:latin typeface="Arial" pitchFamily="34" charset="0"/>
              <a:cs typeface="Arial" pitchFamily="34" charset="0"/>
            </a:endParaRPr>
          </a:p>
        </p:txBody>
      </p:sp>
      <p:pic>
        <p:nvPicPr>
          <p:cNvPr id="25602" name="Picture 2" descr="An illustration shows the reaction pathway of uncompetitive inhibition and a graph shows the relationship between substrate concentration and rate of the reaction for different concentrations of uncompetitive inhibitor. In the first step of the reaction, free enzyme and inhibitor are shown. When substrate is added, an enzyme substrate complex is formed and inhibitor is present. An arrow to the right shows the formation of a product and the presence of free enzyme. In a parallel reaction, the enzyme substrate complex reacts with inhibitor to give enzyme substrate inhibitor complex and the rate of this reaction is given by K i. The reaction does not proceed further and product is not formed. The graph has four curves representing different concentrations of inhibitor. The horizontal axis is labeled as substrate concentration and has an increasing scale and the vertical axis is labeled as relative rate and has a scale from 0 to 100 in increments of 20. The approximate data in the graph reads as follows: the first curve starts from the origin, increases till vertical value of 3, and plateaus at vertical value of 5. This curve is labeled as I concentration equals 10 K i. The second curve starts from the origin, increases till vertical value of 8, and plateaus at vertical value of 10. This curve is labeled as I concentration equals 5 K i. The third curve starts from the origin, has steep increase till vertical value of 38, and plateaus at vertical value of 40. This curve is labeled as I concentration equals K i. The fourth curve starts from the origin, has an exponential increase till vertical value of 80, and plateaus at vertical value of 90. This curve is labeled as no inhibitor. A dashed, vertical line is drawn from the top of the steep part of the curve for no inhibitor, to meet the horizontal axis and the line is labeled as K M for uninhibited enzyme. Another vertical line is drawn from the bottom of the steepest part of the curve for no inhibitor, to meet the horizontal axis and this line is labeled K superscript app subscript M for I concentration is equal to K i."/>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734486" y="1908295"/>
            <a:ext cx="7675028" cy="451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68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Rate </a:t>
            </a:r>
            <a:r>
              <a:rPr lang="en-US" dirty="0" smtClean="0">
                <a:solidFill>
                  <a:srgbClr val="843C0C"/>
                </a:solidFill>
                <a:latin typeface="Arial" pitchFamily="34" charset="0"/>
                <a:cs typeface="Arial" pitchFamily="34" charset="0"/>
              </a:rPr>
              <a:t>Enhancement </a:t>
            </a:r>
            <a:r>
              <a:rPr lang="en-US" dirty="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Selected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nzymes</a:t>
            </a:r>
            <a:endParaRPr lang="en-US" dirty="0">
              <a:solidFill>
                <a:srgbClr val="843C0C"/>
              </a:solidFill>
              <a:latin typeface="Arial" pitchFamily="34" charset="0"/>
              <a:cs typeface="Arial" pitchFamily="34" charset="0"/>
            </a:endParaRPr>
          </a:p>
        </p:txBody>
      </p:sp>
      <p:pic>
        <p:nvPicPr>
          <p:cNvPr id="7" name="Picture 2" descr="A table shows the rate enhancement of selected enzymes. The table has five columns and eight rows. The column headers are enzyme, nonenzymatic half-life, uncatalyzed rate (lowercase K subscript un lowercase S to the power of negative 1), catalyzed rate (lowercase K subscript cat lowercase S to the power of negative 1), and rate enhancement (lowercase K subscript cat lowercase S to the power of negative 1 all over lowercase K subscript un lowercase s to the power of negative 1).  &#10;Row 1: enzyme: O M P decarboxylase; nonenzymatic half-life: 78,000,000 years; uncatalyzed rate (lowercase K subscript un lowercase S to the power of negative 1): 2 point 8 times 10 to the power of negative 16; catalyzed rate (lowercase K subscript cat lowercase S to the power of negative 1): 39; rate enhancement (lowercase K subscript cat lowercase S to the power of negative 1 all over lowercase K subscript un lowercase S to the power of negative 1): 1 point 4 times 10 to the power of 17.   &#10;Row 2: enzyme: Staphylococcal nuclease; nonenzymatic half-life: 130, 000 years; uncatalyzed rate (lowercase K subscript un lowercase S to the power of negative 1): 1 point 7 times 10 to the power of negative 13; catalyzed rate (lowercase K subscript cat lowercase S to the power of negative 1): 95; rate enhancement (k subscript cat s to the power of negative 1 all over k subscript un s to the power of negative 1): 5 point 6 times 10 to the power of 14.   &#10;Row 3: enzyme: A M P nucleosidase; nonenzymatic half-life: 69, 000 years; uncatalyzed rate (lowercase K subscript un lowercase S to the power of negative 1): 1 point 0 times 10 to the power of negative 11; catalyzed rate (lowercase K subscript cat lowercase S to the power of negative 1): 60; rate enhancement (k subscript cat s to the power of negative 1 all over k subscript un s to the power of negative 1): 6 point 0 times 10 to the power of 12.   &#10;Row 4: enzyme: Carboxypeptidase a; nonenzymatic half-life: 7 point 3 years; uncatalyzed rate (lowercase K subscript un lowercase S to the power of negative 1): 3 point 0 times 10 to the power of negative 9; catalyzed rate (lowercase K subscript cat lowercase S to the power of negative 1): 578; rate enhancement (k subscript cat s to the power of negative 1 all over k subscript un s to the power of negative 1): 1 point 9 times 10 to the power of 11.   &#10;Row 5: enzyme: ketosteroid isomerase; nonenzymatic half-life: 7 weeks; uncatalyzed rate (lowercase K subscript un lowercase S to the power of negative 1): 1 point 7 times 10 to the power of negative 7; catalyzed rate (lowercase K subscript cat lowercase S to the power of negative 1): 66, 000; rate enhancement (k subscript cat s to the power of negative 1 all over k subscript un s to the power of negative 1): 3 point 9 times 10 to the power of 11.   &#10;Row 6: enzyme: triose phosphate isomerase; nonenzymatic half-life: 1 point 9 days; uncatalyzed rate (lowercase K subscript un lowercase S to the power of negative 1): 4 point 3 times 10 to the power of negative 6; catalyzed rate (lowercase K subscript cat lowercase S to the power of negative 1): 4, 300; rate enhancement (k subscript cat s to the power of negative 1 all over k subscript un s to the power of negative 1): 1 point 0 times 10 to the power of 9.   &#10;Row 7: enzyme: Chorismate mutase; nonenzymatic half-life: 7 point 4 hours; uncatalyzed rate (lowercase K subscript un lowercase S to the power of negative 1): 2 point 6 times 10 to the power of negative 5; catalyzed rate (lowercase K subscript cat lowercase S to the power of negative 1): 50; rate enhancement (k subscript cat s to the power of negative 1 all over k subscript un s to the power of negative 1): 1 point 9 times 10 to the power of 6.   &#10;Row 8: enzyme: carbonic anhydrase; nonenzymatic half-life: 5 seconds; uncatalyzed rate (lowercase K subscript un lowercase S to the power of negative 1): 1 point 3 times 10 to the power of negative 1; catalyzed rate (lowercase K subscript cat lowercase S to the power of negative 1): 1 times 10 to the power of 6; rate enhancement (k subscript cat s to the power of negative 1 all over k subscript un s to the power of negative 1): 7 point 7 times 10 to the power of 6.&#10;A text given below the table reads, abbreviations: O M P, orotidine monophosphate; A M P, adenosine monophosphat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68686" y="2549797"/>
            <a:ext cx="8406629" cy="319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41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The Different Types of Reversible Inhibitors are Kinetically Distinguishable </a:t>
            </a:r>
            <a:r>
              <a:rPr lang="en-US" sz="3200" dirty="0" smtClean="0">
                <a:solidFill>
                  <a:srgbClr val="843C0C"/>
                </a:solidFill>
                <a:latin typeface="Arial" pitchFamily="34" charset="0"/>
                <a:cs typeface="Arial" pitchFamily="34" charset="0"/>
              </a:rPr>
              <a:t>(3/4</a:t>
            </a:r>
            <a:r>
              <a:rPr lang="en-US" sz="3200" dirty="0">
                <a:solidFill>
                  <a:srgbClr val="843C0C"/>
                </a:solidFill>
                <a:latin typeface="Arial" pitchFamily="34" charset="0"/>
                <a:cs typeface="Arial" pitchFamily="34" charset="0"/>
              </a:rPr>
              <a:t>)</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629935"/>
            <a:ext cx="8229600" cy="2475343"/>
          </a:xfrm>
        </p:spPr>
        <p:txBody>
          <a:bodyPr>
            <a:noAutofit/>
          </a:bodyPr>
          <a:lstStyle/>
          <a:p>
            <a:pPr>
              <a:spcBef>
                <a:spcPts val="624"/>
              </a:spcBef>
              <a:spcAft>
                <a:spcPts val="1200"/>
              </a:spcAft>
            </a:pPr>
            <a:r>
              <a:rPr lang="en-US" sz="2400" dirty="0"/>
              <a:t>In noncompetitive inhibition, the inhibitor can bind to free enzyme or to the enzyme-substrate complex. In either case, the binding of inhibitor prevents the formation of product</a:t>
            </a:r>
            <a:r>
              <a:rPr lang="en-US" sz="2400" dirty="0" smtClean="0"/>
              <a:t>.</a:t>
            </a:r>
            <a:endParaRPr lang="en-US" sz="2400" dirty="0"/>
          </a:p>
          <a:p>
            <a:pPr>
              <a:spcBef>
                <a:spcPts val="624"/>
              </a:spcBef>
            </a:pPr>
            <a:r>
              <a:rPr lang="en-US" sz="2400" i="1" dirty="0" err="1"/>
              <a:t>V</a:t>
            </a:r>
            <a:r>
              <a:rPr lang="en-US" sz="2400" baseline="-25000" dirty="0" err="1"/>
              <a:t>max</a:t>
            </a:r>
            <a:r>
              <a:rPr lang="en-US" sz="2400" dirty="0"/>
              <a:t> in the presence of a noncompetitive inhibitor is lower.</a:t>
            </a:r>
          </a:p>
        </p:txBody>
      </p:sp>
      <p:pic>
        <p:nvPicPr>
          <p:cNvPr id="9" name="Picture Placeholder 8" descr="A mathematical expression shows the maximal rate of catalysis in the presence of inhibitor. Maximal rate of catalysis in the presence of inhibitor (uppercase V superscript app subscript max) is equal to maximal rate of catalysis (uppercase V subscript max) all over the quantity of the sum of 1 plus concentration of inhibitor (uppercase I in brackets) all over the quantity of the dissociation constant of the inhibitor (uppercase K subscript lowercase I)."/>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018406" y="4089733"/>
            <a:ext cx="3871548" cy="103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74417" y="5095471"/>
            <a:ext cx="8195166" cy="1644389"/>
          </a:xfrm>
        </p:spPr>
        <p:txBody>
          <a:bodyPr>
            <a:noAutofit/>
          </a:bodyPr>
          <a:lstStyle/>
          <a:p>
            <a:pPr>
              <a:spcBef>
                <a:spcPts val="624"/>
              </a:spcBef>
            </a:pP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is not changed by the presence of a noncompetitive inhibitor</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pPr>
            <a:r>
              <a:rPr lang="en-US" dirty="0">
                <a:latin typeface="Arial" pitchFamily="34" charset="0"/>
                <a:cs typeface="Arial" pitchFamily="34" charset="0"/>
              </a:rPr>
              <a:t>Noncompetitive inhibition cannot be overcome by increasing substrate concentration.</a:t>
            </a:r>
          </a:p>
        </p:txBody>
      </p:sp>
    </p:spTree>
    <p:extLst>
      <p:ext uri="{BB962C8B-B14F-4D97-AF65-F5344CB8AC3E}">
        <p14:creationId xmlns:p14="http://schemas.microsoft.com/office/powerpoint/2010/main" val="12829129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Kinetics of a </a:t>
            </a:r>
            <a:r>
              <a:rPr lang="en-US" dirty="0" smtClean="0">
                <a:solidFill>
                  <a:srgbClr val="843C0C"/>
                </a:solidFill>
                <a:latin typeface="Arial" pitchFamily="34" charset="0"/>
                <a:cs typeface="Arial" pitchFamily="34" charset="0"/>
              </a:rPr>
              <a:t>Noncompetitive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nhibitor</a:t>
            </a:r>
            <a:endParaRPr lang="en-US" dirty="0">
              <a:solidFill>
                <a:srgbClr val="843C0C"/>
              </a:solidFill>
              <a:latin typeface="Arial" pitchFamily="34" charset="0"/>
              <a:cs typeface="Arial" pitchFamily="34" charset="0"/>
            </a:endParaRPr>
          </a:p>
        </p:txBody>
      </p:sp>
      <p:pic>
        <p:nvPicPr>
          <p:cNvPr id="26626" name="Picture 2" descr="An illustration shows the reaction pathway of noncompetitive inhibition and a graph shows the relationship between substrate concentration and rate of the reaction for different concentrations of noncompetitive inhibitor. In the first step of the reaction, free enzyme and inhibitor are shown. When substrate is added, an enzyme substrate complex is formed, which further leads to the formation of a product and the free enzyme is obtained. A parallel reaction shows the formation of an enzyme inhibitor complex in the first step and its rate is indicated as K i. In the next step, a substrate is added to complex and forms an enzyme substrate inhibitor complex. The reaction does not proceed and product is not formed . Equilibrium exists between free enzyme and inhibitor and enzyme inhibitor formation step and a second equilibrium exists between enzyme inhibitor complex and enzyme substrate inhibitor complex. The graph has four curves representing different concentrations of inhibitor. The horizontal axis is labeled as substrate concentration and has an increasing scale and the vertical axis is labeled as relative rate and has a scale from 0 to 100 in increments of 20. The approximate data in the graph reads as follows: the first curve starts from the origin, increases till vertical value of 3, and plateaus at vertical value of 5. This curve is labeled as I concentration equals 10 K i. The second curve starts from the origin, increases till vertical value of 8, and plateaus at vertical value of 10. This curve is labeled as I concentration equals 5 K i. The third curve starts from the origin, has steep increase till vertical value of 38, and plateaus at vertical value of 40. This curve is labeled as I concentration equals K i. The fourth curve starts from the origin, has an exponential increase till vertical value of 80, and plateaus at vertical value of 90. This curve is labeled as no inhibitor. A dashed, vertical line is drawn from the top of the steep part of the curve for no inhibitor, to meet the horizontal axi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1898143"/>
            <a:ext cx="8113106" cy="446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8591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The Different Types of Reversible Inhibitors are Kinetically Distinguishable </a:t>
            </a:r>
            <a:r>
              <a:rPr lang="en-US" sz="3200" dirty="0" smtClean="0">
                <a:solidFill>
                  <a:srgbClr val="843C0C"/>
                </a:solidFill>
                <a:latin typeface="Arial" pitchFamily="34" charset="0"/>
                <a:cs typeface="Arial" pitchFamily="34" charset="0"/>
              </a:rPr>
              <a:t>(4/4</a:t>
            </a:r>
            <a:r>
              <a:rPr lang="en-US" sz="3200" dirty="0">
                <a:solidFill>
                  <a:srgbClr val="843C0C"/>
                </a:solidFill>
                <a:latin typeface="Arial" pitchFamily="34" charset="0"/>
                <a:cs typeface="Arial" pitchFamily="34" charset="0"/>
              </a:rPr>
              <a:t>)</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815042"/>
            <a:ext cx="8229600" cy="1671107"/>
          </a:xfrm>
        </p:spPr>
        <p:txBody>
          <a:bodyPr>
            <a:noAutofit/>
          </a:bodyPr>
          <a:lstStyle/>
          <a:p>
            <a:pPr>
              <a:spcBef>
                <a:spcPts val="624"/>
              </a:spcBef>
            </a:pPr>
            <a:r>
              <a:rPr lang="en-US" dirty="0"/>
              <a:t>Double-reciprocal plots highlight the differences in the types of reversible inhibition. The equation for a double-reciprocal plot in the presence of a competitive inhibitor is</a:t>
            </a:r>
          </a:p>
        </p:txBody>
      </p:sp>
      <p:pic>
        <p:nvPicPr>
          <p:cNvPr id="9" name="Picture 5" descr="A mathematical expression shows the double-reciprocal plot in the presence of a competitive inhibitor. Quantity 1 all over the quantity of initial velocity (uppercase V subscript zero) is equal to quantity 1 all over the quantity of the maximal rate (uppercase V subscript max) plus the Michaelis constant (uppercase K subscript uppercase M) all over the quantity of the maximal rate (uppercase V Subscript max) times the quantity 1 plus concentration of inhibitor (uppercase I in brackets) all over the quantity of the dissociation constant of the inhibitor (uppercase K subscript lowercase I) times quantity 1 all over the quantity of concentration of the substrate (uppercase S in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40023" y="3644968"/>
            <a:ext cx="4226205" cy="80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74417" y="4562167"/>
            <a:ext cx="8195166" cy="901246"/>
          </a:xfrm>
        </p:spPr>
        <p:txBody>
          <a:bodyPr>
            <a:noAutofit/>
          </a:bodyPr>
          <a:lstStyle/>
          <a:p>
            <a:r>
              <a:rPr lang="en-US" sz="2600" dirty="0">
                <a:latin typeface="Arial" pitchFamily="34" charset="0"/>
                <a:cs typeface="Arial" pitchFamily="34" charset="0"/>
              </a:rPr>
              <a:t>The equation in the presence of an uncompetitive inhibitor is</a:t>
            </a:r>
          </a:p>
        </p:txBody>
      </p:sp>
      <p:pic>
        <p:nvPicPr>
          <p:cNvPr id="12" name="Picture 6" descr="A mathematical expression shows the double-reciprocal plot in the presence of an uncompetitive inhibitor. Quantity 1 all over the quantity of initial velocity (uppercase V subscript zero) is equal to the Michaelis constant (uppercase K subscript uppercase M) all over the quantity of the maximal rate (uppercase V Subscript max) times the quantity 1 plus concentration of substrate (uppercase S in brackets) plus quantity 1 all over the quantity of the maximal rate (uppercase V subscript max) times the quantity 1 plus concentration of inhibitor (uppercase I in brackets) all over the quantity of the dissociation constant of the inhibitor (uppercase K subscript i)."/>
          <p:cNvPicPr>
            <a:picLocks noGrp="1" noChangeAspect="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1061598" y="5604330"/>
            <a:ext cx="4383054" cy="10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7124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Competitive </a:t>
            </a:r>
            <a:r>
              <a:rPr lang="en-US" dirty="0" smtClean="0">
                <a:solidFill>
                  <a:srgbClr val="843C0C"/>
                </a:solidFill>
                <a:latin typeface="Arial" pitchFamily="34" charset="0"/>
                <a:cs typeface="Arial" pitchFamily="34" charset="0"/>
              </a:rPr>
              <a:t>Inhibition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llustrated </a:t>
            </a:r>
            <a:r>
              <a:rPr lang="en-US" dirty="0">
                <a:solidFill>
                  <a:srgbClr val="843C0C"/>
                </a:solidFill>
                <a:latin typeface="Arial" pitchFamily="34" charset="0"/>
                <a:cs typeface="Arial" pitchFamily="34" charset="0"/>
              </a:rPr>
              <a:t>on a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ouble-reciprocal Plot</a:t>
            </a:r>
            <a:endParaRPr lang="en-US" dirty="0">
              <a:solidFill>
                <a:srgbClr val="843C0C"/>
              </a:solidFill>
              <a:latin typeface="Arial" pitchFamily="34" charset="0"/>
              <a:cs typeface="Arial" pitchFamily="34" charset="0"/>
            </a:endParaRPr>
          </a:p>
        </p:txBody>
      </p:sp>
      <p:pic>
        <p:nvPicPr>
          <p:cNvPr id="27650" name="Picture 2" descr="The double-reciprocal plot for competitive inhibition is shown. The horizontal axis is labeled as 1 over concentration of S and the vertical axis starts at about a quarter of the way along the horizontal axis, and is labeled 1 over V 0. The point at which horizontal and vertical axis intersect has a value of 0 on both axes. Two lines are plotted on the graph representing the presence and absence of uncompetitive inhibitor. Several closed dots represent the presence of competitive inhibitor and several open dots represent absence of inhibitor. These dots are connected and extrapolated on the left side of horizontal axis. Both lines intersect at a point on the vertical axis. The line representing the presence of competitive inhibitor is above the line representing no inhibitor present on the right side of the graph, but below it to the left of the y-axi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10019" y="2380747"/>
            <a:ext cx="8323963" cy="294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1644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Uncompetitive </a:t>
            </a:r>
            <a:r>
              <a:rPr lang="en-US" dirty="0" smtClean="0">
                <a:solidFill>
                  <a:srgbClr val="843C0C"/>
                </a:solidFill>
                <a:latin typeface="Arial" pitchFamily="34" charset="0"/>
                <a:cs typeface="Arial" pitchFamily="34" charset="0"/>
              </a:rPr>
              <a:t>Inhibition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llustrated </a:t>
            </a:r>
            <a:r>
              <a:rPr lang="en-US" dirty="0">
                <a:solidFill>
                  <a:srgbClr val="843C0C"/>
                </a:solidFill>
                <a:latin typeface="Arial" pitchFamily="34" charset="0"/>
                <a:cs typeface="Arial" pitchFamily="34" charset="0"/>
              </a:rPr>
              <a:t>by a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ouble-reciprocal Plot</a:t>
            </a:r>
            <a:endParaRPr lang="en-US" dirty="0">
              <a:solidFill>
                <a:srgbClr val="843C0C"/>
              </a:solidFill>
              <a:latin typeface="Arial" pitchFamily="34" charset="0"/>
              <a:cs typeface="Arial" pitchFamily="34" charset="0"/>
            </a:endParaRPr>
          </a:p>
        </p:txBody>
      </p:sp>
      <p:pic>
        <p:nvPicPr>
          <p:cNvPr id="28674" name="Picture 2" descr="The double-reciprocal plot for uncompetitive inhibition is shown. The horizontal axis is labeled as 1 over concentration of S and the vertical axis starts at about a quarter of the way along the horizontal axis, and is labeled 1 over V 0. The point at which horizontal and vertical axis intersect has a value of 0 on both axes. Two lines are plotted on the graph representing the presence and absence of an uncompetitive inhibitor. Several closed dots represent the presence of an uncompetitive inhibitor and several open dots represent absence of inhibitor. These dots are connected and extrapolated on the left side of horizontal axis. The lines are parallel and the line representing uncompetitive inhibitor is to the left of the line representing no inhibitor presen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95377" y="2087116"/>
            <a:ext cx="7953246" cy="399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410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Noncompetitive </a:t>
            </a:r>
            <a:r>
              <a:rPr lang="en-US" dirty="0" smtClean="0">
                <a:solidFill>
                  <a:srgbClr val="843C0C"/>
                </a:solidFill>
                <a:latin typeface="Arial" pitchFamily="34" charset="0"/>
                <a:cs typeface="Arial" pitchFamily="34" charset="0"/>
              </a:rPr>
              <a:t>Inhibition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llustrated </a:t>
            </a:r>
            <a:r>
              <a:rPr lang="en-US" dirty="0">
                <a:solidFill>
                  <a:srgbClr val="843C0C"/>
                </a:solidFill>
                <a:latin typeface="Arial" pitchFamily="34" charset="0"/>
                <a:cs typeface="Arial" pitchFamily="34" charset="0"/>
              </a:rPr>
              <a:t>on a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ouble-reciprocal Plot</a:t>
            </a:r>
            <a:endParaRPr lang="en-US" dirty="0">
              <a:solidFill>
                <a:srgbClr val="843C0C"/>
              </a:solidFill>
              <a:latin typeface="Arial" pitchFamily="34" charset="0"/>
              <a:cs typeface="Arial" pitchFamily="34" charset="0"/>
            </a:endParaRPr>
          </a:p>
        </p:txBody>
      </p:sp>
      <p:pic>
        <p:nvPicPr>
          <p:cNvPr id="29698" name="Picture 2" descr="The double-reciprocal plot for noncompetitive inhibition is shown. The horizontal axis is labeled as 1 over concentration of S and the vertical axis starts at about a quarter of the way along the horizontal axis, and is labeled 1 over V 0. The point at which horizontal and vertical axis intersect has a value of 0 on both axes. Two lines are plotted on the graph representing the presence and absence of noncompetitive inhibitor. Several closed dots represent the presence of noncompetitive inhibitor and several open dots represent absence of inhibitor. The line representing noncompetitive inhibitor has a steeper slope and is above the line for no inhibitor present until the former ends. Both lines meet at a single point on the x-axis to the left of 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410048"/>
            <a:ext cx="8113106" cy="340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7015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dirty="0">
                <a:solidFill>
                  <a:srgbClr val="843C0C"/>
                </a:solidFill>
                <a:latin typeface="Arial" pitchFamily="34" charset="0"/>
                <a:cs typeface="Arial" pitchFamily="34" charset="0"/>
              </a:rPr>
              <a:t>Irreversible </a:t>
            </a:r>
            <a:r>
              <a:rPr lang="en-US" dirty="0" smtClean="0">
                <a:solidFill>
                  <a:srgbClr val="843C0C"/>
                </a:solidFill>
                <a:latin typeface="Arial" pitchFamily="34" charset="0"/>
                <a:cs typeface="Arial" pitchFamily="34" charset="0"/>
              </a:rPr>
              <a:t>Inhibitors </a:t>
            </a:r>
            <a:r>
              <a:rPr lang="en-US" dirty="0">
                <a:solidFill>
                  <a:srgbClr val="843C0C"/>
                </a:solidFill>
                <a:latin typeface="Arial" pitchFamily="34" charset="0"/>
                <a:cs typeface="Arial" pitchFamily="34" charset="0"/>
              </a:rPr>
              <a:t>can be used to </a:t>
            </a:r>
            <a:r>
              <a:rPr lang="en-US" dirty="0" smtClean="0">
                <a:solidFill>
                  <a:srgbClr val="843C0C"/>
                </a:solidFill>
                <a:latin typeface="Arial" pitchFamily="34" charset="0"/>
                <a:cs typeface="Arial" pitchFamily="34" charset="0"/>
              </a:rPr>
              <a:t>Map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Active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ite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1/3</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658710"/>
          </a:xfrm>
        </p:spPr>
        <p:txBody>
          <a:bodyPr>
            <a:noAutofit/>
          </a:bodyPr>
          <a:lstStyle/>
          <a:p>
            <a:pPr>
              <a:spcBef>
                <a:spcPts val="624"/>
              </a:spcBef>
              <a:spcAft>
                <a:spcPts val="1200"/>
              </a:spcAft>
            </a:pPr>
            <a:r>
              <a:rPr lang="en-US" dirty="0"/>
              <a:t>Irreversible inhibitors bind very tightly to enzymes</a:t>
            </a:r>
            <a:r>
              <a:rPr lang="en-US" dirty="0" smtClean="0"/>
              <a:t>.</a:t>
            </a:r>
            <a:endParaRPr lang="en-US" dirty="0"/>
          </a:p>
          <a:p>
            <a:pPr>
              <a:spcBef>
                <a:spcPts val="624"/>
              </a:spcBef>
              <a:spcAft>
                <a:spcPts val="1200"/>
              </a:spcAft>
            </a:pPr>
            <a:r>
              <a:rPr lang="en-US" dirty="0"/>
              <a:t>Irreversible inhibitors that bind the enzyme covalently are powerful tools for elucidating the mechanisms of enzyme action</a:t>
            </a:r>
            <a:r>
              <a:rPr lang="en-US" dirty="0" smtClean="0"/>
              <a:t>.</a:t>
            </a:r>
            <a:endParaRPr lang="en-US" dirty="0"/>
          </a:p>
          <a:p>
            <a:pPr>
              <a:spcBef>
                <a:spcPts val="624"/>
              </a:spcBef>
            </a:pPr>
            <a:r>
              <a:rPr lang="en-US" dirty="0"/>
              <a:t>Major types of irreversible inhibitors include:</a:t>
            </a:r>
          </a:p>
          <a:p>
            <a:pPr lvl="1">
              <a:spcBef>
                <a:spcPts val="624"/>
              </a:spcBef>
            </a:pPr>
            <a:r>
              <a:rPr lang="en-US" dirty="0"/>
              <a:t>group-specific reagents,</a:t>
            </a:r>
          </a:p>
          <a:p>
            <a:pPr lvl="1">
              <a:spcBef>
                <a:spcPts val="624"/>
              </a:spcBef>
            </a:pPr>
            <a:r>
              <a:rPr lang="en-US" dirty="0"/>
              <a:t>affinity labels (or reactive substrate analogs),</a:t>
            </a:r>
          </a:p>
          <a:p>
            <a:pPr lvl="1">
              <a:spcBef>
                <a:spcPts val="624"/>
              </a:spcBef>
            </a:pPr>
            <a:r>
              <a:rPr lang="en-US" dirty="0"/>
              <a:t>suicide inhibitors (or mechanism-based inhibitors).</a:t>
            </a:r>
          </a:p>
        </p:txBody>
      </p:sp>
    </p:spTree>
    <p:extLst>
      <p:ext uri="{BB962C8B-B14F-4D97-AF65-F5344CB8AC3E}">
        <p14:creationId xmlns:p14="http://schemas.microsoft.com/office/powerpoint/2010/main" val="9493073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020"/>
            <a:ext cx="8229600" cy="1510236"/>
          </a:xfrm>
        </p:spPr>
        <p:txBody>
          <a:bodyPr>
            <a:noAutofit/>
          </a:bodyPr>
          <a:lstStyle/>
          <a:p>
            <a:r>
              <a:rPr lang="en-US" sz="3200" dirty="0">
                <a:solidFill>
                  <a:srgbClr val="843C0C"/>
                </a:solidFill>
                <a:latin typeface="Arial" pitchFamily="34" charset="0"/>
                <a:cs typeface="Arial" pitchFamily="34" charset="0"/>
              </a:rPr>
              <a:t>Enzyme </a:t>
            </a:r>
            <a:r>
              <a:rPr lang="en-US" sz="3200" dirty="0" smtClean="0">
                <a:solidFill>
                  <a:srgbClr val="843C0C"/>
                </a:solidFill>
                <a:latin typeface="Arial" pitchFamily="34" charset="0"/>
                <a:cs typeface="Arial" pitchFamily="34" charset="0"/>
              </a:rPr>
              <a:t>Inhibition </a:t>
            </a:r>
            <a:r>
              <a:rPr lang="en-US" sz="3200" dirty="0">
                <a:solidFill>
                  <a:srgbClr val="843C0C"/>
                </a:solidFill>
                <a:latin typeface="Arial" pitchFamily="34" charset="0"/>
                <a:cs typeface="Arial" pitchFamily="34" charset="0"/>
              </a:rPr>
              <a:t>by </a:t>
            </a:r>
            <a:r>
              <a:rPr lang="en-US" sz="3200" dirty="0" err="1">
                <a:solidFill>
                  <a:srgbClr val="843C0C"/>
                </a:solidFill>
                <a:latin typeface="Arial" pitchFamily="34" charset="0"/>
                <a:cs typeface="Arial" pitchFamily="34" charset="0"/>
              </a:rPr>
              <a:t>D</a:t>
            </a:r>
            <a:r>
              <a:rPr lang="en-US" sz="3200" dirty="0" err="1" smtClean="0">
                <a:solidFill>
                  <a:srgbClr val="843C0C"/>
                </a:solidFill>
                <a:latin typeface="Arial" pitchFamily="34" charset="0"/>
                <a:cs typeface="Arial" pitchFamily="34" charset="0"/>
              </a:rPr>
              <a:t>iisopropylphosphofluoridate</a:t>
            </a:r>
            <a:r>
              <a:rPr lang="en-US" sz="3200" dirty="0" smtClean="0">
                <a:solidFill>
                  <a:srgbClr val="843C0C"/>
                </a:solidFill>
                <a:latin typeface="Arial" pitchFamily="34" charset="0"/>
                <a:cs typeface="Arial" pitchFamily="34" charset="0"/>
              </a:rPr>
              <a:t> </a:t>
            </a:r>
            <a:r>
              <a:rPr lang="en-US" sz="3200" dirty="0">
                <a:solidFill>
                  <a:srgbClr val="843C0C"/>
                </a:solidFill>
                <a:latin typeface="Arial" pitchFamily="34" charset="0"/>
                <a:cs typeface="Arial" pitchFamily="34" charset="0"/>
              </a:rPr>
              <a:t>(DIPF), a </a:t>
            </a:r>
            <a:r>
              <a:rPr lang="en-US" sz="3200" dirty="0">
                <a:solidFill>
                  <a:srgbClr val="843C0C"/>
                </a:solidFill>
                <a:latin typeface="Arial" pitchFamily="34" charset="0"/>
                <a:cs typeface="Arial" pitchFamily="34" charset="0"/>
              </a:rPr>
              <a:t>G</a:t>
            </a:r>
            <a:r>
              <a:rPr lang="en-US" sz="3200" dirty="0" smtClean="0">
                <a:solidFill>
                  <a:srgbClr val="843C0C"/>
                </a:solidFill>
                <a:latin typeface="Arial" pitchFamily="34" charset="0"/>
                <a:cs typeface="Arial" pitchFamily="34" charset="0"/>
              </a:rPr>
              <a:t>roup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pecific </a:t>
            </a:r>
            <a:r>
              <a:rPr lang="en-US" sz="3200" dirty="0">
                <a:solidFill>
                  <a:srgbClr val="843C0C"/>
                </a:solidFill>
                <a:latin typeface="Arial" pitchFamily="34" charset="0"/>
                <a:cs typeface="Arial" pitchFamily="34" charset="0"/>
              </a:rPr>
              <a:t>R</a:t>
            </a:r>
            <a:r>
              <a:rPr lang="en-US" sz="3200" dirty="0" smtClean="0">
                <a:solidFill>
                  <a:srgbClr val="843C0C"/>
                </a:solidFill>
                <a:latin typeface="Arial" pitchFamily="34" charset="0"/>
                <a:cs typeface="Arial" pitchFamily="34" charset="0"/>
              </a:rPr>
              <a:t>eagent</a:t>
            </a:r>
            <a:endParaRPr lang="en-US" sz="3200" dirty="0">
              <a:solidFill>
                <a:srgbClr val="843C0C"/>
              </a:solidFill>
              <a:latin typeface="Arial" pitchFamily="34" charset="0"/>
              <a:cs typeface="Arial" pitchFamily="34" charset="0"/>
            </a:endParaRPr>
          </a:p>
        </p:txBody>
      </p:sp>
      <p:pic>
        <p:nvPicPr>
          <p:cNvPr id="7" name="Picture 2" descr="A diagram shows the binding of D I P F to the active site of acetyl cholinesterase. Acetyl cholinesterase is shown as a thin, concave curve shaped surface and the O H of the serine residue in the active site is shown. Diisopropylphosphofluoridate (D I P F) has a central phosphate group to which substituents are bonded. The substituents are: a phosphate group with one oxygen atom replaced by a fluorine atom, a second oxygen that is double bonded to phosphorus, and  two remaining oxygen atoms are each bonded to an isopropyl group. When the enzyme and substrate react, the fluorine of D I P F is removed as a fluoride anion and the H of O H in the acetyl cholinesterase active site is removed as H plus. The oxygen of O H is bonded to the phosphorus of D I P F."/>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1924234"/>
            <a:ext cx="8113106" cy="4388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8672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dirty="0">
                <a:solidFill>
                  <a:srgbClr val="843C0C"/>
                </a:solidFill>
                <a:latin typeface="Arial" pitchFamily="34" charset="0"/>
                <a:cs typeface="Arial" pitchFamily="34" charset="0"/>
              </a:rPr>
              <a:t>Irreversible Inhibitors can be used to Map the Active Site </a:t>
            </a:r>
            <a:r>
              <a:rPr lang="en-US" dirty="0" smtClean="0">
                <a:solidFill>
                  <a:srgbClr val="843C0C"/>
                </a:solidFill>
                <a:latin typeface="Arial" pitchFamily="34" charset="0"/>
                <a:cs typeface="Arial" pitchFamily="34" charset="0"/>
              </a:rPr>
              <a:t>(2/3</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658710"/>
          </a:xfrm>
        </p:spPr>
        <p:txBody>
          <a:bodyPr>
            <a:noAutofit/>
          </a:bodyPr>
          <a:lstStyle/>
          <a:p>
            <a:r>
              <a:rPr lang="en-US" dirty="0"/>
              <a:t>Affinity labels (or reactive substrate analogs) are structurally similar to the enzyme’s substrate but inhibit the enzyme by covalently modifying an amino acid in the active site.</a:t>
            </a:r>
          </a:p>
        </p:txBody>
      </p:sp>
    </p:spTree>
    <p:extLst>
      <p:ext uri="{BB962C8B-B14F-4D97-AF65-F5344CB8AC3E}">
        <p14:creationId xmlns:p14="http://schemas.microsoft.com/office/powerpoint/2010/main" val="1628088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020"/>
            <a:ext cx="8229600" cy="1510236"/>
          </a:xfrm>
        </p:spPr>
        <p:txBody>
          <a:bodyPr>
            <a:noAutofit/>
          </a:bodyPr>
          <a:lstStyle/>
          <a:p>
            <a:r>
              <a:rPr lang="en-US" dirty="0">
                <a:solidFill>
                  <a:srgbClr val="843C0C"/>
                </a:solidFill>
                <a:latin typeface="Arial" pitchFamily="34" charset="0"/>
                <a:cs typeface="Arial" pitchFamily="34" charset="0"/>
              </a:rPr>
              <a:t>Affinity </a:t>
            </a:r>
            <a:r>
              <a:rPr lang="en-US" dirty="0" smtClean="0">
                <a:solidFill>
                  <a:srgbClr val="843C0C"/>
                </a:solidFill>
                <a:latin typeface="Arial" pitchFamily="34" charset="0"/>
                <a:cs typeface="Arial" pitchFamily="34" charset="0"/>
              </a:rPr>
              <a:t>Labeling</a:t>
            </a:r>
            <a:endParaRPr lang="en-US" dirty="0">
              <a:solidFill>
                <a:srgbClr val="843C0C"/>
              </a:solidFill>
              <a:latin typeface="Arial" pitchFamily="34" charset="0"/>
              <a:cs typeface="Arial" pitchFamily="34" charset="0"/>
            </a:endParaRPr>
          </a:p>
        </p:txBody>
      </p:sp>
      <p:pic>
        <p:nvPicPr>
          <p:cNvPr id="31746" name="Picture 2" descr="A two part illustration shows the skeletal structure of natural substrate of chymotrypsin and T P C K and a reaction shows the binding of T P C K at the active site of chymotrypsin. In the first part of the illustration, the skeletal structure of the natural substrate for chymotrypsin has a glycine residue. The carboxylic acid of glycine is involved in a peptide bond and the N H of peptide is bonded to a variable group called R double prime. The amine of glycine is bonded to a variable group R prime, and the C H 2 of glycine is bonded to benzyl group. The phenyl ring of a benzyl moiety is highlighted. The skeletal structure of tosyl-L-phenylalanine chloromethyl ketone (T P C K) has a phenylalanine backbone to which different substituents are bonded. The alpha carbon of phenylalanine is bonded to a carbon of ketone group, which in turn is bonded to chloromethyl group. The amine bonded to the alpha carbon is bonded to oxygen of tosyl group. The beta carbon of phenylalanine has a phenyl group. The phenyl group is highlighted and labeled as specificity group and the ketone chloromethyl group is highlighted and labeled as reactive group. The second part of the illustration shows the binding of T P C K to the Histidine residue present at the active site of chymotrypsin. The enzyme is shown as a concave downwards curve and ethyl imidazole side chain of Histidine 57 is shown on the surface. Chlorine in the reactive group of T P C K is removed and methyl group of T P C K binds to the first N of imidazole ring of Histidine 57."/>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24252" y="1556378"/>
            <a:ext cx="6095496" cy="510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75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Enzymes </a:t>
            </a:r>
            <a:r>
              <a:rPr lang="en-US" dirty="0" smtClean="0">
                <a:solidFill>
                  <a:srgbClr val="843C0C"/>
                </a:solidFill>
                <a:latin typeface="Arial" pitchFamily="34" charset="0"/>
                <a:cs typeface="Arial" pitchFamily="34" charset="0"/>
              </a:rPr>
              <a:t>Catalyze </a:t>
            </a:r>
            <a:r>
              <a:rPr lang="en-US" dirty="0">
                <a:solidFill>
                  <a:srgbClr val="843C0C"/>
                </a:solidFill>
                <a:latin typeface="Arial" pitchFamily="34" charset="0"/>
                <a:cs typeface="Arial" pitchFamily="34" charset="0"/>
              </a:rPr>
              <a:t>H</a:t>
            </a:r>
            <a:r>
              <a:rPr lang="en-US" dirty="0" smtClean="0">
                <a:solidFill>
                  <a:srgbClr val="843C0C"/>
                </a:solidFill>
                <a:latin typeface="Arial" pitchFamily="34" charset="0"/>
                <a:cs typeface="Arial" pitchFamily="34" charset="0"/>
              </a:rPr>
              <a:t>ighly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pecific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eactions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spcBef>
                <a:spcPts val="624"/>
              </a:spcBef>
              <a:spcAft>
                <a:spcPts val="1200"/>
              </a:spcAft>
            </a:pPr>
            <a:r>
              <a:rPr lang="en-US" dirty="0"/>
              <a:t>Reactants in enzyme-catalyzed reactions are called </a:t>
            </a:r>
            <a:r>
              <a:rPr lang="en-US" i="1" dirty="0"/>
              <a:t>substrates</a:t>
            </a:r>
            <a:r>
              <a:rPr lang="en-US" dirty="0" smtClean="0"/>
              <a:t>.</a:t>
            </a:r>
            <a:endParaRPr lang="en-US" dirty="0"/>
          </a:p>
          <a:p>
            <a:pPr>
              <a:spcBef>
                <a:spcPts val="624"/>
              </a:spcBef>
              <a:spcAft>
                <a:spcPts val="1200"/>
              </a:spcAft>
            </a:pPr>
            <a:r>
              <a:rPr lang="en-US" dirty="0"/>
              <a:t>Enzymes tend to be highly specific. Example: </a:t>
            </a:r>
            <a:r>
              <a:rPr lang="en-US" dirty="0" err="1"/>
              <a:t>proteolytic</a:t>
            </a:r>
            <a:r>
              <a:rPr lang="en-US" dirty="0"/>
              <a:t> enzymes catalyze the hydrolysis of peptide bonds</a:t>
            </a:r>
            <a:r>
              <a:rPr lang="en-US" dirty="0" smtClean="0"/>
              <a:t>.</a:t>
            </a:r>
            <a:endParaRPr lang="en-US" dirty="0"/>
          </a:p>
          <a:p>
            <a:pPr>
              <a:spcBef>
                <a:spcPts val="624"/>
              </a:spcBef>
              <a:spcAft>
                <a:spcPts val="1200"/>
              </a:spcAft>
            </a:pPr>
            <a:r>
              <a:rPr lang="en-US" dirty="0"/>
              <a:t>However, most </a:t>
            </a:r>
            <a:r>
              <a:rPr lang="en-US" dirty="0" err="1"/>
              <a:t>proteolytic</a:t>
            </a:r>
            <a:r>
              <a:rPr lang="en-US" dirty="0"/>
              <a:t> enzymes also catalyze the hydrolysis of an ester bond, and these reactions can often be easily monitored in lab investigations.</a:t>
            </a:r>
          </a:p>
        </p:txBody>
      </p:sp>
    </p:spTree>
    <p:extLst>
      <p:ext uri="{BB962C8B-B14F-4D97-AF65-F5344CB8AC3E}">
        <p14:creationId xmlns:p14="http://schemas.microsoft.com/office/powerpoint/2010/main" val="27721267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277"/>
            <a:ext cx="8229600" cy="1651723"/>
          </a:xfrm>
        </p:spPr>
        <p:txBody>
          <a:bodyPr>
            <a:noAutofit/>
          </a:bodyPr>
          <a:lstStyle/>
          <a:p>
            <a:r>
              <a:rPr lang="en-US" sz="3200" dirty="0" err="1">
                <a:solidFill>
                  <a:srgbClr val="843C0C"/>
                </a:solidFill>
                <a:latin typeface="Arial" pitchFamily="34" charset="0"/>
                <a:cs typeface="Arial" pitchFamily="34" charset="0"/>
              </a:rPr>
              <a:t>Bromoacetol</a:t>
            </a:r>
            <a:r>
              <a:rPr lang="en-US" sz="3200" dirty="0">
                <a:solidFill>
                  <a:srgbClr val="843C0C"/>
                </a:solidFill>
                <a:latin typeface="Arial" pitchFamily="34" charset="0"/>
                <a:cs typeface="Arial" pitchFamily="34" charset="0"/>
              </a:rPr>
              <a:t> </a:t>
            </a:r>
            <a:r>
              <a:rPr lang="en-US" sz="3200" dirty="0" smtClean="0">
                <a:solidFill>
                  <a:srgbClr val="843C0C"/>
                </a:solidFill>
                <a:latin typeface="Arial" pitchFamily="34" charset="0"/>
                <a:cs typeface="Arial" pitchFamily="34" charset="0"/>
              </a:rPr>
              <a:t>Phosphate</a:t>
            </a:r>
            <a:r>
              <a:rPr lang="en-US" sz="3200" dirty="0">
                <a:solidFill>
                  <a:srgbClr val="843C0C"/>
                </a:solidFill>
                <a:latin typeface="Arial" pitchFamily="34" charset="0"/>
                <a:cs typeface="Arial" pitchFamily="34" charset="0"/>
              </a:rPr>
              <a:t>, an </a:t>
            </a:r>
            <a:r>
              <a:rPr lang="en-US" sz="3200" dirty="0" smtClean="0">
                <a:solidFill>
                  <a:srgbClr val="843C0C"/>
                </a:solidFill>
                <a:latin typeface="Arial" pitchFamily="34" charset="0"/>
                <a:cs typeface="Arial" pitchFamily="34" charset="0"/>
              </a:rPr>
              <a:t>Affinity </a:t>
            </a:r>
            <a:r>
              <a:rPr lang="en-US" sz="3200" dirty="0">
                <a:solidFill>
                  <a:srgbClr val="843C0C"/>
                </a:solidFill>
                <a:latin typeface="Arial" pitchFamily="34" charset="0"/>
                <a:cs typeface="Arial" pitchFamily="34" charset="0"/>
              </a:rPr>
              <a:t>L</a:t>
            </a:r>
            <a:r>
              <a:rPr lang="en-US" sz="3200" dirty="0" smtClean="0">
                <a:solidFill>
                  <a:srgbClr val="843C0C"/>
                </a:solidFill>
                <a:latin typeface="Arial" pitchFamily="34" charset="0"/>
                <a:cs typeface="Arial" pitchFamily="34" charset="0"/>
              </a:rPr>
              <a:t>abel </a:t>
            </a:r>
            <a:r>
              <a:rPr lang="en-US" sz="3200" dirty="0">
                <a:solidFill>
                  <a:srgbClr val="843C0C"/>
                </a:solidFill>
                <a:latin typeface="Arial" pitchFamily="34" charset="0"/>
                <a:cs typeface="Arial" pitchFamily="34" charset="0"/>
              </a:rPr>
              <a:t>for </a:t>
            </a:r>
            <a:r>
              <a:rPr lang="en-US" sz="3200" dirty="0">
                <a:solidFill>
                  <a:srgbClr val="843C0C"/>
                </a:solidFill>
                <a:latin typeface="Arial" pitchFamily="34" charset="0"/>
                <a:cs typeface="Arial" pitchFamily="34" charset="0"/>
              </a:rPr>
              <a:t>T</a:t>
            </a:r>
            <a:r>
              <a:rPr lang="en-US" sz="3200" dirty="0" smtClean="0">
                <a:solidFill>
                  <a:srgbClr val="843C0C"/>
                </a:solidFill>
                <a:latin typeface="Arial" pitchFamily="34" charset="0"/>
                <a:cs typeface="Arial" pitchFamily="34" charset="0"/>
              </a:rPr>
              <a:t>riose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hosphate Isomerase </a:t>
            </a:r>
            <a:r>
              <a:rPr lang="en-US" sz="3200" dirty="0">
                <a:solidFill>
                  <a:srgbClr val="843C0C"/>
                </a:solidFill>
                <a:latin typeface="Arial" pitchFamily="34" charset="0"/>
                <a:cs typeface="Arial" pitchFamily="34" charset="0"/>
              </a:rPr>
              <a:t>(TPI)</a:t>
            </a:r>
          </a:p>
        </p:txBody>
      </p:sp>
      <p:pic>
        <p:nvPicPr>
          <p:cNvPr id="32770" name="Picture 2" descr="A diagram shows the reaction of bromoacetol phosphate and triose phosphate isomerase enzyme (T P I). Triose phosphate isomerase enzyme is shown as a thin, concave curve shaped surface and the structure of glutamic acid residue on the surface is shown as a three carbon chain in which the first carbon is a carboxylate anion with a delocalized double bond. In the structure of bromoacetol phosphate, central carbon has a keto group and two C H 2 groups are bonded on its either side. One C H 2 group is bonded to bromine and the other C H 2 is bonded to phosphate anion. Bromoacetol phosphate binds to triose phosphate isomerase enzyme and inactivates the enzyme. Bromine is removed as bromide ion and the terminal C H 2 bonds with the oxygen of carboxylate an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3400" y="2438400"/>
            <a:ext cx="8113106" cy="292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7652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Irreversible Inhibitors can be used to Map the Active Site </a:t>
            </a:r>
            <a:r>
              <a:rPr lang="en-US" dirty="0" smtClean="0">
                <a:solidFill>
                  <a:srgbClr val="843C0C"/>
                </a:solidFill>
                <a:latin typeface="Arial" pitchFamily="34" charset="0"/>
                <a:cs typeface="Arial" pitchFamily="34" charset="0"/>
              </a:rPr>
              <a:t>(3/3</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5" name="Content Placeholder 4"/>
          <p:cNvSpPr>
            <a:spLocks noGrp="1"/>
          </p:cNvSpPr>
          <p:nvPr>
            <p:ph idx="1"/>
          </p:nvPr>
        </p:nvSpPr>
        <p:spPr>
          <a:xfrm>
            <a:off x="457200" y="1815042"/>
            <a:ext cx="8229600" cy="3061758"/>
          </a:xfrm>
        </p:spPr>
        <p:txBody>
          <a:bodyPr>
            <a:noAutofit/>
          </a:bodyPr>
          <a:lstStyle/>
          <a:p>
            <a:pPr>
              <a:spcBef>
                <a:spcPts val="624"/>
              </a:spcBef>
              <a:spcAft>
                <a:spcPts val="1200"/>
              </a:spcAft>
            </a:pPr>
            <a:r>
              <a:rPr lang="en-US" dirty="0"/>
              <a:t>Suicide inhibitors or mechanism-based inhibitors bind to the enzyme as a substrate. As catalysis occurs, the enzyme modifies the substrate, converting it into an irreversible inhibitor</a:t>
            </a:r>
            <a:r>
              <a:rPr lang="en-US" dirty="0" smtClean="0"/>
              <a:t>.</a:t>
            </a:r>
            <a:endParaRPr lang="en-US" dirty="0"/>
          </a:p>
          <a:p>
            <a:pPr>
              <a:spcBef>
                <a:spcPts val="624"/>
              </a:spcBef>
            </a:pPr>
            <a:r>
              <a:rPr lang="en-US" dirty="0"/>
              <a:t>Example: the drug </a:t>
            </a:r>
            <a:r>
              <a:rPr lang="en-US" cap="small" dirty="0"/>
              <a:t>L</a:t>
            </a:r>
            <a:r>
              <a:rPr lang="en-US" dirty="0"/>
              <a:t>–</a:t>
            </a:r>
            <a:r>
              <a:rPr lang="en-US" dirty="0" err="1"/>
              <a:t>deprenyl</a:t>
            </a:r>
            <a:r>
              <a:rPr lang="en-US" dirty="0"/>
              <a:t> is a suicide inhibitor of monoamine oxidase that is used to treat Parkinson disease.</a:t>
            </a:r>
          </a:p>
        </p:txBody>
      </p:sp>
      <p:pic>
        <p:nvPicPr>
          <p:cNvPr id="33794" name="Picture 2" descr="An image shows the structure of L-deprenyl (Selegiline). The structure of Selegiline has a central ethyl amine to which different substituents are bonded. A phenyl group and a methyl group are bonded to the second carbon of ethyl amine and a methyl and 2 propynyl group are bonded to N of ethyl amin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590434" y="5126304"/>
            <a:ext cx="5963133" cy="151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502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799"/>
            <a:ext cx="8229600" cy="1394678"/>
          </a:xfrm>
        </p:spPr>
        <p:txBody>
          <a:bodyPr>
            <a:noAutofit/>
          </a:bodyPr>
          <a:lstStyle/>
          <a:p>
            <a:r>
              <a:rPr lang="en-US" dirty="0">
                <a:solidFill>
                  <a:srgbClr val="843C0C"/>
                </a:solidFill>
                <a:latin typeface="Arial" pitchFamily="34" charset="0"/>
                <a:cs typeface="Arial" pitchFamily="34" charset="0"/>
              </a:rPr>
              <a:t>Mechanism-based </a:t>
            </a:r>
            <a:r>
              <a:rPr lang="en-US" dirty="0" smtClean="0">
                <a:solidFill>
                  <a:srgbClr val="843C0C"/>
                </a:solidFill>
                <a:latin typeface="Arial" pitchFamily="34" charset="0"/>
                <a:cs typeface="Arial" pitchFamily="34" charset="0"/>
              </a:rPr>
              <a:t>(Suicide</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Inhibition</a:t>
            </a:r>
            <a:endParaRPr lang="en-US" dirty="0">
              <a:solidFill>
                <a:srgbClr val="843C0C"/>
              </a:solidFill>
              <a:latin typeface="Arial" pitchFamily="34" charset="0"/>
              <a:cs typeface="Arial" pitchFamily="34" charset="0"/>
            </a:endParaRPr>
          </a:p>
        </p:txBody>
      </p:sp>
      <p:pic>
        <p:nvPicPr>
          <p:cNvPr id="34818" name="Picture 2" descr="An equation shows the stepwise inhibition reaction of monoamine oxidase by N, N dimethylpropargylamine. The skeletal formula of flavin prosthetic group of monoamine oxidase has a backbone of an anthracene ring with four N atoms present in the ring in positions 1, 3, 9, and 10. The nitrogen in the third position is bonded to hydrogen and the nitrogen in the ninth position is bonded to R. The second and fourth carbon atoms each have a keto group and two methyl substituents are present in sixth and seventh position, respectively. The skeletal formula of N, N dimethylpropargylamine shown below the flavin prosthetic group has a propargyl backbone in which the first carbon is bonded to a dimethylamine substituent. &#10;Step 1: During oxidation, the flavin prosthetic group of monoamine oxidase and the N, N dimethylpropargylamine undergo following structural changes. In the  flavin prosthetic group, a curved arrow indicates a pi electron shift from the double bond between carbon 9 a and N in first position to N in first position and a curved arrow indicates the double bond shift between N in tenth position and carbon 4 a to a bond between carbon 4 a and carbon 9 a. A curved arrow indicates the hydrogen transfer from C H 2 of N, N dimethylpropargylamine to nitrogen in tenth position of flavin prosthetic group and a curved arrow shows double bond formation between N of dimethyl amine in N, N dimethylpropargylamine  and first carbon of N, N dimethylpropargylamine. &#10;Step 2: During alkylation, H plus is removed and the oxidation products undergo following structural changes.  In the flavin prosthetic group of monoamine oxidase, N in the first position carries a negative charge and nitrogen in tenth position is bonded to hydrogen. In N, N dimethylpropargylamine, the N of dimethyl amine carries a positive charge. A curved arrow from N in the tenth position of the flavin prosthetic group points to the third carbon of N, N dimethylpropargylamine, a curved arrow from the triple bond between C 2 and C 3 of N, N dimethylpropargylamine points to the single bond between C 2 and C 1, and a curved arrow from the double bond between C 1 and N of N, N dimethylpropargylamine points to the N of N, N dimethylpropargylamine.&#10;Step 3: H plus is added in this step and the alkylation products undergo following structural changes. N in the tenth position of flavin prosthetic group is bonded to C 3 of N, N dimethylpropargylamine and two double bonds in N, N dimethylpropargylamine are present between C 3 and C 2 and C 2 and C 1. The end product, labeled as stably modified flavin of inactivated enzyme, has the following structural changes. The incoming hydrogen is bonded to C 2 of N, N dimethylpropargylamine. N in the tenth position of flavin prosthetic group is bonded to C 3 of N, N dimethylpropargylamine via a delocalized double bond, and the double bonds in N, N dimethylpropargylamine between C 3 and C 2, C 2 and C 1, and C 1 and N in the side chain are delocaliz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06358" y="1773980"/>
            <a:ext cx="5531285" cy="491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5414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278" y="169308"/>
            <a:ext cx="8067445" cy="1353660"/>
          </a:xfrm>
        </p:spPr>
        <p:txBody>
          <a:bodyPr>
            <a:noAutofit/>
          </a:bodyPr>
          <a:lstStyle/>
          <a:p>
            <a:r>
              <a:rPr lang="en-US" sz="3200" dirty="0">
                <a:solidFill>
                  <a:srgbClr val="843C0C"/>
                </a:solidFill>
                <a:latin typeface="Arial" pitchFamily="34" charset="0"/>
                <a:cs typeface="Arial" pitchFamily="34" charset="0"/>
              </a:rPr>
              <a:t>Penicillin </a:t>
            </a:r>
            <a:r>
              <a:rPr lang="en-US" sz="3200" dirty="0" smtClean="0">
                <a:solidFill>
                  <a:srgbClr val="843C0C"/>
                </a:solidFill>
                <a:latin typeface="Arial" pitchFamily="34" charset="0"/>
                <a:cs typeface="Arial" pitchFamily="34" charset="0"/>
              </a:rPr>
              <a:t>Irreversibly </a:t>
            </a:r>
            <a:r>
              <a:rPr lang="en-US" sz="3200" dirty="0">
                <a:solidFill>
                  <a:srgbClr val="843C0C"/>
                </a:solidFill>
                <a:latin typeface="Arial" pitchFamily="34" charset="0"/>
                <a:cs typeface="Arial" pitchFamily="34" charset="0"/>
              </a:rPr>
              <a:t>I</a:t>
            </a:r>
            <a:r>
              <a:rPr lang="en-US" sz="3200" dirty="0" smtClean="0">
                <a:solidFill>
                  <a:srgbClr val="843C0C"/>
                </a:solidFill>
                <a:latin typeface="Arial" pitchFamily="34" charset="0"/>
                <a:cs typeface="Arial" pitchFamily="34" charset="0"/>
              </a:rPr>
              <a:t>nactivates </a:t>
            </a:r>
            <a:r>
              <a:rPr lang="en-US" sz="3200" dirty="0">
                <a:solidFill>
                  <a:srgbClr val="843C0C"/>
                </a:solidFill>
                <a:latin typeface="Arial" pitchFamily="34" charset="0"/>
                <a:cs typeface="Arial" pitchFamily="34" charset="0"/>
              </a:rPr>
              <a:t>a </a:t>
            </a:r>
            <a:r>
              <a:rPr lang="en-US" sz="3200" dirty="0" smtClean="0">
                <a:solidFill>
                  <a:srgbClr val="843C0C"/>
                </a:solidFill>
                <a:latin typeface="Arial" pitchFamily="34" charset="0"/>
                <a:cs typeface="Arial" pitchFamily="34" charset="0"/>
              </a:rPr>
              <a:t>Key </a:t>
            </a:r>
            <a:r>
              <a:rPr lang="en-US" sz="3200" dirty="0">
                <a:solidFill>
                  <a:srgbClr val="843C0C"/>
                </a:solidFill>
                <a:latin typeface="Arial" pitchFamily="34" charset="0"/>
                <a:cs typeface="Arial" pitchFamily="34" charset="0"/>
              </a:rPr>
              <a:t>E</a:t>
            </a:r>
            <a:r>
              <a:rPr lang="en-US" sz="3200" dirty="0" smtClean="0">
                <a:solidFill>
                  <a:srgbClr val="843C0C"/>
                </a:solidFill>
                <a:latin typeface="Arial" pitchFamily="34" charset="0"/>
                <a:cs typeface="Arial" pitchFamily="34" charset="0"/>
              </a:rPr>
              <a:t>nzyme </a:t>
            </a:r>
            <a:r>
              <a:rPr lang="en-US" sz="3200" dirty="0">
                <a:solidFill>
                  <a:srgbClr val="843C0C"/>
                </a:solidFill>
                <a:latin typeface="Arial" pitchFamily="34" charset="0"/>
                <a:cs typeface="Arial" pitchFamily="34" charset="0"/>
              </a:rPr>
              <a:t>in </a:t>
            </a:r>
            <a:r>
              <a:rPr lang="en-US" sz="3200" dirty="0">
                <a:solidFill>
                  <a:srgbClr val="843C0C"/>
                </a:solidFill>
                <a:latin typeface="Arial" pitchFamily="34" charset="0"/>
                <a:cs typeface="Arial" pitchFamily="34" charset="0"/>
              </a:rPr>
              <a:t>B</a:t>
            </a:r>
            <a:r>
              <a:rPr lang="en-US" sz="3200" dirty="0" smtClean="0">
                <a:solidFill>
                  <a:srgbClr val="843C0C"/>
                </a:solidFill>
                <a:latin typeface="Arial" pitchFamily="34" charset="0"/>
                <a:cs typeface="Arial" pitchFamily="34" charset="0"/>
              </a:rPr>
              <a:t>acterial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ell-wall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ynthesis </a:t>
            </a:r>
            <a:r>
              <a:rPr lang="en-US" sz="3200" dirty="0" smtClean="0">
                <a:solidFill>
                  <a:srgbClr val="843C0C"/>
                </a:solidFill>
                <a:latin typeface="Arial" pitchFamily="34" charset="0"/>
                <a:cs typeface="Arial" pitchFamily="34" charset="0"/>
              </a:rPr>
              <a:t>(</a:t>
            </a:r>
            <a:r>
              <a:rPr lang="en-US" sz="3200" dirty="0" smtClean="0">
                <a:solidFill>
                  <a:srgbClr val="843C0C"/>
                </a:solidFill>
                <a:latin typeface="Arial" pitchFamily="34" charset="0"/>
                <a:cs typeface="Arial" pitchFamily="34" charset="0"/>
              </a:rPr>
              <a:t>1/2</a:t>
            </a:r>
            <a:r>
              <a:rPr lang="en-US" sz="3200" dirty="0" smtClean="0">
                <a:solidFill>
                  <a:srgbClr val="843C0C"/>
                </a:solidFill>
                <a:latin typeface="Arial" pitchFamily="34" charset="0"/>
                <a:cs typeface="Arial" pitchFamily="34" charset="0"/>
              </a:rPr>
              <a:t>)</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658710"/>
          </a:xfrm>
        </p:spPr>
        <p:txBody>
          <a:bodyPr>
            <a:noAutofit/>
          </a:bodyPr>
          <a:lstStyle/>
          <a:p>
            <a:pPr>
              <a:spcBef>
                <a:spcPts val="624"/>
              </a:spcBef>
              <a:spcAft>
                <a:spcPts val="1200"/>
              </a:spcAft>
            </a:pPr>
            <a:r>
              <a:rPr lang="en-US" sz="2200" dirty="0"/>
              <a:t>Penicillin is an antibiotic that consists of a </a:t>
            </a:r>
            <a:r>
              <a:rPr lang="en-US" sz="2200" dirty="0" err="1"/>
              <a:t>thiazolidine</a:t>
            </a:r>
            <a:r>
              <a:rPr lang="en-US" sz="2200" dirty="0"/>
              <a:t> ring fused to a very reactive β-lactam ring</a:t>
            </a:r>
            <a:r>
              <a:rPr lang="en-US" sz="2200" dirty="0" smtClean="0"/>
              <a:t>.</a:t>
            </a:r>
            <a:endParaRPr lang="en-US" sz="2200" dirty="0"/>
          </a:p>
          <a:p>
            <a:pPr>
              <a:spcBef>
                <a:spcPts val="624"/>
              </a:spcBef>
              <a:spcAft>
                <a:spcPts val="1200"/>
              </a:spcAft>
            </a:pPr>
            <a:r>
              <a:rPr lang="en-US" sz="2200" dirty="0"/>
              <a:t>Penicillin inhibits the formation of cell walls in certain bacteria such as </a:t>
            </a:r>
            <a:r>
              <a:rPr lang="en-US" sz="2200" i="1" dirty="0"/>
              <a:t>S. </a:t>
            </a:r>
            <a:r>
              <a:rPr lang="en-US" sz="2200" i="1" dirty="0" err="1"/>
              <a:t>aureus</a:t>
            </a:r>
            <a:r>
              <a:rPr lang="en-US" sz="2200" dirty="0" smtClean="0"/>
              <a:t>.</a:t>
            </a:r>
            <a:endParaRPr lang="en-US" sz="2200" i="1" dirty="0"/>
          </a:p>
          <a:p>
            <a:pPr>
              <a:spcBef>
                <a:spcPts val="624"/>
              </a:spcBef>
              <a:spcAft>
                <a:spcPts val="1200"/>
              </a:spcAft>
            </a:pPr>
            <a:r>
              <a:rPr lang="en-US" sz="2200" dirty="0"/>
              <a:t>The cell wall of</a:t>
            </a:r>
            <a:r>
              <a:rPr lang="en-US" sz="2200" i="1" dirty="0"/>
              <a:t> S. </a:t>
            </a:r>
            <a:r>
              <a:rPr lang="en-US" sz="2200" i="1" dirty="0" err="1"/>
              <a:t>aureus</a:t>
            </a:r>
            <a:r>
              <a:rPr lang="en-US" sz="2200" i="1" dirty="0"/>
              <a:t> </a:t>
            </a:r>
            <a:r>
              <a:rPr lang="en-US" sz="2200" dirty="0"/>
              <a:t>is constructed from the molecule peptidoglycan, which is a linear polysaccharide chain cross-linked by short peptides</a:t>
            </a:r>
            <a:r>
              <a:rPr lang="en-US" sz="2200" dirty="0" smtClean="0"/>
              <a:t>.</a:t>
            </a:r>
            <a:endParaRPr lang="en-US" sz="2200" dirty="0"/>
          </a:p>
          <a:p>
            <a:pPr>
              <a:spcBef>
                <a:spcPts val="624"/>
              </a:spcBef>
              <a:spcAft>
                <a:spcPts val="1200"/>
              </a:spcAft>
            </a:pPr>
            <a:r>
              <a:rPr lang="en-US" sz="2200" dirty="0" err="1"/>
              <a:t>Glycopeptide</a:t>
            </a:r>
            <a:r>
              <a:rPr lang="en-US" sz="2200" dirty="0"/>
              <a:t> </a:t>
            </a:r>
            <a:r>
              <a:rPr lang="en-US" sz="2200" dirty="0" err="1"/>
              <a:t>transpeptidase</a:t>
            </a:r>
            <a:r>
              <a:rPr lang="en-US" sz="2200" dirty="0"/>
              <a:t> catalyzes the formation of the peptide cross-links</a:t>
            </a:r>
            <a:r>
              <a:rPr lang="en-US" sz="2200" dirty="0" smtClean="0"/>
              <a:t>.</a:t>
            </a:r>
            <a:endParaRPr lang="en-US" sz="2200" dirty="0"/>
          </a:p>
          <a:p>
            <a:pPr>
              <a:spcBef>
                <a:spcPts val="624"/>
              </a:spcBef>
              <a:spcAft>
                <a:spcPts val="1200"/>
              </a:spcAft>
            </a:pPr>
            <a:r>
              <a:rPr lang="en-US" sz="2200" dirty="0"/>
              <a:t>The </a:t>
            </a:r>
            <a:r>
              <a:rPr lang="en-US" sz="2200" dirty="0" err="1"/>
              <a:t>transpeptidase</a:t>
            </a:r>
            <a:r>
              <a:rPr lang="en-US" sz="2200" dirty="0"/>
              <a:t> reaction proceeds through an acyl-enzyme intermediate.</a:t>
            </a:r>
          </a:p>
        </p:txBody>
      </p:sp>
    </p:spTree>
    <p:extLst>
      <p:ext uri="{BB962C8B-B14F-4D97-AF65-F5344CB8AC3E}">
        <p14:creationId xmlns:p14="http://schemas.microsoft.com/office/powerpoint/2010/main" val="18443795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799"/>
            <a:ext cx="8229600" cy="1394678"/>
          </a:xfrm>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Reactive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ite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Penicillin </a:t>
            </a:r>
            <a:r>
              <a:rPr lang="en-US" dirty="0">
                <a:solidFill>
                  <a:srgbClr val="843C0C"/>
                </a:solidFill>
                <a:latin typeface="Arial" pitchFamily="34" charset="0"/>
                <a:cs typeface="Arial" pitchFamily="34" charset="0"/>
              </a:rPr>
              <a:t>is the </a:t>
            </a:r>
            <a:r>
              <a:rPr lang="en-US" dirty="0" smtClean="0">
                <a:solidFill>
                  <a:srgbClr val="843C0C"/>
                </a:solidFill>
                <a:latin typeface="Arial" pitchFamily="34" charset="0"/>
                <a:cs typeface="Arial" pitchFamily="34" charset="0"/>
              </a:rPr>
              <a:t>Peptide </a:t>
            </a:r>
            <a:r>
              <a:rPr lang="en-US" dirty="0">
                <a:solidFill>
                  <a:srgbClr val="843C0C"/>
                </a:solidFill>
                <a:latin typeface="Arial" pitchFamily="34" charset="0"/>
                <a:cs typeface="Arial" pitchFamily="34" charset="0"/>
              </a:rPr>
              <a:t>B</a:t>
            </a:r>
            <a:r>
              <a:rPr lang="en-US" dirty="0" smtClean="0">
                <a:solidFill>
                  <a:srgbClr val="843C0C"/>
                </a:solidFill>
                <a:latin typeface="Arial" pitchFamily="34" charset="0"/>
                <a:cs typeface="Arial" pitchFamily="34" charset="0"/>
              </a:rPr>
              <a:t>ond </a:t>
            </a:r>
            <a:r>
              <a:rPr lang="en-US" dirty="0">
                <a:solidFill>
                  <a:srgbClr val="843C0C"/>
                </a:solidFill>
                <a:latin typeface="Arial" pitchFamily="34" charset="0"/>
                <a:cs typeface="Arial" pitchFamily="34" charset="0"/>
              </a:rPr>
              <a:t>of its β-lactam </a:t>
            </a:r>
            <a:r>
              <a:rPr lang="en-US" dirty="0" smtClean="0">
                <a:solidFill>
                  <a:srgbClr val="843C0C"/>
                </a:solidFill>
                <a:latin typeface="Arial" pitchFamily="34" charset="0"/>
                <a:cs typeface="Arial" pitchFamily="34" charset="0"/>
              </a:rPr>
              <a:t>Ring</a:t>
            </a:r>
            <a:endParaRPr lang="en-US" dirty="0">
              <a:solidFill>
                <a:srgbClr val="843C0C"/>
              </a:solidFill>
              <a:latin typeface="Arial" pitchFamily="34" charset="0"/>
              <a:cs typeface="Arial" pitchFamily="34" charset="0"/>
            </a:endParaRPr>
          </a:p>
        </p:txBody>
      </p:sp>
      <p:pic>
        <p:nvPicPr>
          <p:cNvPr id="35842" name="Picture 2" descr="A two part illustration shows the structural formula of penicillin and a ball and stick model of benzyl penicillin. In the first part of the illustration, the skeletal formula of penicillin has a four-membered beta-lactam ring fused with a five-membered thiazolidine ring. C 2 of thiazolidine ring has two methyl groups, C 3 of thiazolidine ring has a carboxylate anion, and N 6 of beta-lactam ring has an acyl amino side chain. The thiazolidine ring is labeled, the peptide bond in beta-lactam is labeled as reactive bond, and the R group bonded to acyl amino side chain is labeled as variable group. In the second part of the illustration, a ball and stick model of benzyl penicillin is shown in which the thiazolidine ring, benzyl group and highly reactive peptide bond of beta lactam are label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272218"/>
            <a:ext cx="8113106" cy="3451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978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799"/>
            <a:ext cx="8229600" cy="1394678"/>
          </a:xfrm>
        </p:spPr>
        <p:txBody>
          <a:bodyPr>
            <a:noAutofit/>
          </a:bodyPr>
          <a:lstStyle/>
          <a:p>
            <a:r>
              <a:rPr lang="en-US" sz="3200" dirty="0">
                <a:solidFill>
                  <a:srgbClr val="843C0C"/>
                </a:solidFill>
                <a:latin typeface="Arial" pitchFamily="34" charset="0"/>
                <a:cs typeface="Arial" pitchFamily="34" charset="0"/>
              </a:rPr>
              <a:t>Schematic </a:t>
            </a:r>
            <a:r>
              <a:rPr lang="en-US" sz="3200" dirty="0" smtClean="0">
                <a:solidFill>
                  <a:srgbClr val="843C0C"/>
                </a:solidFill>
                <a:latin typeface="Arial" pitchFamily="34" charset="0"/>
                <a:cs typeface="Arial" pitchFamily="34" charset="0"/>
              </a:rPr>
              <a:t>Representation </a:t>
            </a:r>
            <a:r>
              <a:rPr lang="en-US" sz="3200" dirty="0">
                <a:solidFill>
                  <a:srgbClr val="843C0C"/>
                </a:solidFill>
                <a:latin typeface="Arial" pitchFamily="34" charset="0"/>
                <a:cs typeface="Arial" pitchFamily="34" charset="0"/>
              </a:rPr>
              <a:t>of the </a:t>
            </a:r>
            <a:r>
              <a:rPr lang="en-US" sz="3200" dirty="0" smtClean="0">
                <a:solidFill>
                  <a:srgbClr val="843C0C"/>
                </a:solidFill>
                <a:latin typeface="Arial" pitchFamily="34" charset="0"/>
                <a:cs typeface="Arial" pitchFamily="34" charset="0"/>
              </a:rPr>
              <a:t>Peptidoglycan </a:t>
            </a:r>
            <a:r>
              <a:rPr lang="en-US" sz="3200" dirty="0">
                <a:solidFill>
                  <a:srgbClr val="843C0C"/>
                </a:solidFill>
                <a:latin typeface="Arial" pitchFamily="34" charset="0"/>
                <a:cs typeface="Arial" pitchFamily="34" charset="0"/>
              </a:rPr>
              <a:t>in </a:t>
            </a:r>
            <a:r>
              <a:rPr lang="en-US" sz="3200" i="1" dirty="0">
                <a:solidFill>
                  <a:srgbClr val="843C0C"/>
                </a:solidFill>
                <a:latin typeface="Arial" pitchFamily="34" charset="0"/>
                <a:cs typeface="Arial" pitchFamily="34" charset="0"/>
              </a:rPr>
              <a:t>Staphylococcus aureus</a:t>
            </a:r>
          </a:p>
        </p:txBody>
      </p:sp>
      <p:pic>
        <p:nvPicPr>
          <p:cNvPr id="36866" name="Picture 2" descr="A schematic diagram shows the macromolecular arrangement of peptidoglycan. The linear polysaccharide chain, peptidoglycan is shown as three columns of yellow circles which are linked to red triangles, which in turn are bridged by blue circl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251097"/>
            <a:ext cx="8113106" cy="369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1112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799"/>
            <a:ext cx="8229600" cy="1394678"/>
          </a:xfrm>
        </p:spPr>
        <p:txBody>
          <a:bodyPr>
            <a:noAutofit/>
          </a:bodyPr>
          <a:lstStyle/>
          <a:p>
            <a:r>
              <a:rPr lang="en-US" dirty="0">
                <a:solidFill>
                  <a:srgbClr val="843C0C"/>
                </a:solidFill>
                <a:latin typeface="Arial" pitchFamily="34" charset="0"/>
                <a:cs typeface="Arial" pitchFamily="34" charset="0"/>
              </a:rPr>
              <a:t>Formation of </a:t>
            </a:r>
            <a:r>
              <a:rPr lang="en-US" dirty="0" smtClean="0">
                <a:solidFill>
                  <a:srgbClr val="843C0C"/>
                </a:solidFill>
                <a:latin typeface="Arial" pitchFamily="34" charset="0"/>
                <a:cs typeface="Arial" pitchFamily="34" charset="0"/>
              </a:rPr>
              <a:t>Cross-links </a:t>
            </a:r>
            <a:r>
              <a:rPr lang="en-US" dirty="0">
                <a:solidFill>
                  <a:srgbClr val="843C0C"/>
                </a:solidFill>
                <a:latin typeface="Arial" pitchFamily="34" charset="0"/>
                <a:cs typeface="Arial" pitchFamily="34" charset="0"/>
              </a:rPr>
              <a:t>in </a:t>
            </a:r>
            <a:r>
              <a:rPr lang="en-US" dirty="0" smtClean="0">
                <a:solidFill>
                  <a:srgbClr val="843C0C"/>
                </a:solidFill>
                <a:latin typeface="Arial" pitchFamily="34" charset="0"/>
                <a:cs typeface="Arial" pitchFamily="34" charset="0"/>
              </a:rPr>
              <a:t/>
            </a:r>
            <a:br>
              <a:rPr lang="en-US" dirty="0" smtClean="0">
                <a:solidFill>
                  <a:srgbClr val="843C0C"/>
                </a:solidFill>
                <a:latin typeface="Arial" pitchFamily="34" charset="0"/>
                <a:cs typeface="Arial" pitchFamily="34" charset="0"/>
              </a:rPr>
            </a:br>
            <a:r>
              <a:rPr lang="en-US" i="1" dirty="0" smtClean="0">
                <a:solidFill>
                  <a:srgbClr val="843C0C"/>
                </a:solidFill>
                <a:latin typeface="Arial" pitchFamily="34" charset="0"/>
                <a:cs typeface="Arial" pitchFamily="34" charset="0"/>
              </a:rPr>
              <a:t>S</a:t>
            </a:r>
            <a:r>
              <a:rPr lang="en-US" i="1" dirty="0">
                <a:solidFill>
                  <a:srgbClr val="843C0C"/>
                </a:solidFill>
                <a:latin typeface="Arial" pitchFamily="34" charset="0"/>
                <a:cs typeface="Arial" pitchFamily="34" charset="0"/>
              </a:rPr>
              <a:t>. aureus</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Peptidoglycan</a:t>
            </a:r>
            <a:endParaRPr lang="en-US" dirty="0">
              <a:solidFill>
                <a:srgbClr val="843C0C"/>
              </a:solidFill>
              <a:latin typeface="Arial" pitchFamily="34" charset="0"/>
              <a:cs typeface="Arial" pitchFamily="34" charset="0"/>
            </a:endParaRPr>
          </a:p>
        </p:txBody>
      </p:sp>
      <p:pic>
        <p:nvPicPr>
          <p:cNvPr id="37890" name="Picture 2" descr="An equation shows the formation of cross-link between terminal glycine residue of pentaglycine bridge and terminal D-Ala-D-Ala unit. The structures of all of the molecules are given using skeletal formulas. The structure of the terminal glycine residue of the Pentaglycine Bridge has two carbon atoms, of which one is bonded to an ammonia cation that is highlighted. The other carbon atom has double bonded oxygen and is bonded to R, which represents the remaining alkyl chain. The structure of the D-Ala-D-Ala peptide is given as two alanine residues linked by a peptide bond. The terminal D-Ala-D-Ala unit residue structure has a backbone of four carbons and two nitrogen, of which C 1, C 2, and N 3 form terminal alanine and C 4, C 5, N 6 form penultimate alanine. C 2 and C 5 are each bonded to H and a methyl group, N 3 and N 6 are bonded to H, and C 1 is a carboxylate anion. N 6 is bonded to R prime, which represents the remaining alkyl chain, and C 4 has a keto group, which is highlighted. The Gly-D-Ala cross-link is formed by the reaction in which the terminal alanine carboxylate anion is replaced by the terminal glycine residue. Replaced D-Ala is also shown, which has a carboxylate anion for one terminus and an ammonia cation for the other terminus. The peptide bond in the Gly-D-Ala cross-link has a carboxyl group from the terminal D-Ala-D-Ala unit and N H from the terminal glycine residue of the Pentaglycine Brid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80622" y="2754372"/>
            <a:ext cx="8182756" cy="211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8437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799"/>
            <a:ext cx="8229600" cy="1394678"/>
          </a:xfrm>
        </p:spPr>
        <p:txBody>
          <a:bodyPr>
            <a:noAutofit/>
          </a:bodyPr>
          <a:lstStyle/>
          <a:p>
            <a:r>
              <a:rPr lang="en-US" dirty="0" err="1">
                <a:solidFill>
                  <a:srgbClr val="843C0C"/>
                </a:solidFill>
                <a:latin typeface="Arial" pitchFamily="34" charset="0"/>
                <a:cs typeface="Arial" pitchFamily="34" charset="0"/>
              </a:rPr>
              <a:t>Transpeptidation</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Reaction</a:t>
            </a:r>
            <a:endParaRPr lang="en-US" dirty="0">
              <a:solidFill>
                <a:srgbClr val="843C0C"/>
              </a:solidFill>
              <a:latin typeface="Arial" pitchFamily="34" charset="0"/>
              <a:cs typeface="Arial" pitchFamily="34" charset="0"/>
            </a:endParaRPr>
          </a:p>
        </p:txBody>
      </p:sp>
      <p:pic>
        <p:nvPicPr>
          <p:cNvPr id="38914" name="Picture 2" descr="An equation shows the two-step transpeptidation reaction. Reactant D-Ala-D-Ala peptide bonded to an R prime group gives an acyl-enzyme intermediate when reacting with the enzyme. The structure of the D-Ala-D-Ala peptide is given as two alanine residues linked by a peptide bond, in which the amino group is from terminal alanine and carboxyl group is of penultimate alanine. The D-Ala-D-Ala peptide residue backbone has four carbons and two nitrogen, of which C 1, C 2, N 3 form terminal alanine and C 4, C 5, N 6 form penultimate alanine. C 2 and C 5 are each bonded to H and methyl group, N 3 and N 6 are bonded to H, and C 1 is a carboxylate anion. In acyl-enzyme intermediate, terminal alanine is replaced by the enzyme. In the next step, glycine replaces enzyme from the acyl-enzyme intermedi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9914" y="2876550"/>
            <a:ext cx="8564173" cy="194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9070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799"/>
            <a:ext cx="8229600" cy="1394678"/>
          </a:xfrm>
        </p:spPr>
        <p:txBody>
          <a:bodyPr>
            <a:noAutofit/>
          </a:bodyPr>
          <a:lstStyle/>
          <a:p>
            <a:r>
              <a:rPr lang="en-US" dirty="0">
                <a:solidFill>
                  <a:srgbClr val="843C0C"/>
                </a:solidFill>
                <a:latin typeface="Arial" pitchFamily="34" charset="0"/>
                <a:cs typeface="Arial" pitchFamily="34" charset="0"/>
              </a:rPr>
              <a:t>Conformations of </a:t>
            </a:r>
            <a:r>
              <a:rPr lang="en-US" dirty="0" smtClean="0">
                <a:solidFill>
                  <a:srgbClr val="843C0C"/>
                </a:solidFill>
                <a:latin typeface="Arial" pitchFamily="34" charset="0"/>
                <a:cs typeface="Arial" pitchFamily="34" charset="0"/>
              </a:rPr>
              <a:t>Penicillin </a:t>
            </a:r>
            <a:r>
              <a:rPr lang="en-US" dirty="0">
                <a:solidFill>
                  <a:srgbClr val="843C0C"/>
                </a:solidFill>
                <a:latin typeface="Arial" pitchFamily="34" charset="0"/>
                <a:cs typeface="Arial" pitchFamily="34" charset="0"/>
              </a:rPr>
              <a:t>and a </a:t>
            </a:r>
            <a:r>
              <a:rPr lang="en-US" dirty="0">
                <a:solidFill>
                  <a:srgbClr val="843C0C"/>
                </a:solidFill>
                <a:latin typeface="Arial" pitchFamily="34" charset="0"/>
                <a:cs typeface="Arial" pitchFamily="34" charset="0"/>
              </a:rPr>
              <a:t>N</a:t>
            </a:r>
            <a:r>
              <a:rPr lang="en-US" dirty="0" smtClean="0">
                <a:solidFill>
                  <a:srgbClr val="843C0C"/>
                </a:solidFill>
                <a:latin typeface="Arial" pitchFamily="34" charset="0"/>
                <a:cs typeface="Arial" pitchFamily="34" charset="0"/>
              </a:rPr>
              <a:t>ormal Substrate</a:t>
            </a:r>
            <a:endParaRPr lang="en-US" dirty="0">
              <a:solidFill>
                <a:srgbClr val="843C0C"/>
              </a:solidFill>
              <a:latin typeface="Arial" pitchFamily="34" charset="0"/>
              <a:cs typeface="Arial" pitchFamily="34" charset="0"/>
            </a:endParaRPr>
          </a:p>
        </p:txBody>
      </p:sp>
      <p:pic>
        <p:nvPicPr>
          <p:cNvPr id="39938" name="Picture 2" descr="An illustration shows the conformation of penicillin and of R prime-D-Ala-D-Ala peptide. The skeletal formula of penicillin has a four-membered beta-lactam ring fused with a five-membered thiazolidine ring. C 2 of the thiazolidine ring has two methyl groups; C 3 of thiazolidine ring has a carboxylate anion, and N 6 of beta-lactam ring has acyl amino side chain. The beta-lactam ring is labeled and the peptide bond in beta-lactam is labeled as reactive bond. The skeletal formula of R prime-D-Ala-D-Ala peptide is a straight chain molecule having a carboxylate anion in one terminal and an acyl amino group in other terminal. C 2 has a methyl substituent, N 3 is bonded to an H, C 4 has a keto group, C 5 has a methyl substituent, and N 6 has an acyl amino side cha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338478"/>
            <a:ext cx="8113106" cy="312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1097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278" y="169308"/>
            <a:ext cx="8067445" cy="1353660"/>
          </a:xfrm>
        </p:spPr>
        <p:txBody>
          <a:bodyPr>
            <a:noAutofit/>
          </a:bodyPr>
          <a:lstStyle/>
          <a:p>
            <a:r>
              <a:rPr lang="en-US" sz="3200" dirty="0">
                <a:solidFill>
                  <a:srgbClr val="843C0C"/>
                </a:solidFill>
                <a:latin typeface="Arial" pitchFamily="34" charset="0"/>
                <a:cs typeface="Arial" pitchFamily="34" charset="0"/>
              </a:rPr>
              <a:t>Penicillin Irreversibly Inactivates a Key Enzyme in Bacterial Cell-wall Synthesis (1/2)</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658710"/>
          </a:xfrm>
        </p:spPr>
        <p:txBody>
          <a:bodyPr>
            <a:noAutofit/>
          </a:bodyPr>
          <a:lstStyle/>
          <a:p>
            <a:pPr>
              <a:spcBef>
                <a:spcPts val="624"/>
              </a:spcBef>
              <a:spcAft>
                <a:spcPts val="1200"/>
              </a:spcAft>
            </a:pPr>
            <a:r>
              <a:rPr lang="en-US" sz="2400" dirty="0"/>
              <a:t>Penicillin binds to the </a:t>
            </a:r>
            <a:r>
              <a:rPr lang="en-US" sz="2400" dirty="0" err="1"/>
              <a:t>transpeptidase</a:t>
            </a:r>
            <a:r>
              <a:rPr lang="en-US" sz="2400" dirty="0"/>
              <a:t> because it resembles the substrate</a:t>
            </a:r>
            <a:r>
              <a:rPr lang="en-US" sz="2400" dirty="0" smtClean="0"/>
              <a:t>.</a:t>
            </a:r>
            <a:endParaRPr lang="en-US" sz="2400" dirty="0"/>
          </a:p>
          <a:p>
            <a:pPr>
              <a:spcBef>
                <a:spcPts val="624"/>
              </a:spcBef>
              <a:spcAft>
                <a:spcPts val="1200"/>
              </a:spcAft>
            </a:pPr>
            <a:r>
              <a:rPr lang="en-US" sz="2400" dirty="0"/>
              <a:t>When penicillin binds to the </a:t>
            </a:r>
            <a:r>
              <a:rPr lang="en-US" sz="2400" dirty="0" err="1"/>
              <a:t>transpeptidase</a:t>
            </a:r>
            <a:r>
              <a:rPr lang="en-US" sz="2400" dirty="0"/>
              <a:t>, a serine residue at the active site attacks the carbonyl carbon of the lactam ring as if penicillin were a substrate</a:t>
            </a:r>
            <a:r>
              <a:rPr lang="en-US" sz="2400" dirty="0" smtClean="0"/>
              <a:t>.</a:t>
            </a:r>
            <a:endParaRPr lang="en-US" sz="2400" dirty="0"/>
          </a:p>
          <a:p>
            <a:pPr>
              <a:spcBef>
                <a:spcPts val="624"/>
              </a:spcBef>
              <a:spcAft>
                <a:spcPts val="1200"/>
              </a:spcAft>
            </a:pPr>
            <a:r>
              <a:rPr lang="en-US" sz="2400" dirty="0"/>
              <a:t>A </a:t>
            </a:r>
            <a:r>
              <a:rPr lang="en-US" sz="2400" dirty="0" err="1"/>
              <a:t>penicilloyl</a:t>
            </a:r>
            <a:r>
              <a:rPr lang="en-US" sz="2400" dirty="0"/>
              <a:t>-serine derivative is formed, which is inactive and very stable</a:t>
            </a:r>
            <a:r>
              <a:rPr lang="en-US" sz="2400" dirty="0" smtClean="0"/>
              <a:t>.</a:t>
            </a:r>
            <a:endParaRPr lang="en-US" sz="2400" dirty="0"/>
          </a:p>
          <a:p>
            <a:pPr>
              <a:spcBef>
                <a:spcPts val="624"/>
              </a:spcBef>
              <a:spcAft>
                <a:spcPts val="1200"/>
              </a:spcAft>
            </a:pPr>
            <a:r>
              <a:rPr lang="en-US" sz="2400" dirty="0"/>
              <a:t>Because the enzyme participates in its own inhibition, penicillin is a suicide inhibitor.</a:t>
            </a:r>
          </a:p>
        </p:txBody>
      </p:sp>
    </p:spTree>
    <p:extLst>
      <p:ext uri="{BB962C8B-B14F-4D97-AF65-F5344CB8AC3E}">
        <p14:creationId xmlns:p14="http://schemas.microsoft.com/office/powerpoint/2010/main" val="1295280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Proteases </a:t>
            </a:r>
            <a:r>
              <a:rPr lang="en-US" sz="3200" dirty="0" smtClean="0">
                <a:solidFill>
                  <a:srgbClr val="843C0C"/>
                </a:solidFill>
                <a:latin typeface="Arial" pitchFamily="34" charset="0"/>
                <a:cs typeface="Arial" pitchFamily="34" charset="0"/>
              </a:rPr>
              <a:t>Readily </a:t>
            </a:r>
            <a:r>
              <a:rPr lang="en-US" sz="3200" dirty="0">
                <a:solidFill>
                  <a:srgbClr val="843C0C"/>
                </a:solidFill>
                <a:latin typeface="Arial" pitchFamily="34" charset="0"/>
                <a:cs typeface="Arial" pitchFamily="34" charset="0"/>
              </a:rPr>
              <a:t>B</a:t>
            </a:r>
            <a:r>
              <a:rPr lang="en-US" sz="3200" dirty="0" smtClean="0">
                <a:solidFill>
                  <a:srgbClr val="843C0C"/>
                </a:solidFill>
                <a:latin typeface="Arial" pitchFamily="34" charset="0"/>
                <a:cs typeface="Arial" pitchFamily="34" charset="0"/>
              </a:rPr>
              <a:t>reak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eptide </a:t>
            </a:r>
            <a:r>
              <a:rPr lang="en-US" sz="3200" dirty="0">
                <a:solidFill>
                  <a:srgbClr val="843C0C"/>
                </a:solidFill>
                <a:latin typeface="Arial" pitchFamily="34" charset="0"/>
                <a:cs typeface="Arial" pitchFamily="34" charset="0"/>
              </a:rPr>
              <a:t>B</a:t>
            </a:r>
            <a:r>
              <a:rPr lang="en-US" sz="3200" dirty="0" smtClean="0">
                <a:solidFill>
                  <a:srgbClr val="843C0C"/>
                </a:solidFill>
                <a:latin typeface="Arial" pitchFamily="34" charset="0"/>
                <a:cs typeface="Arial" pitchFamily="34" charset="0"/>
              </a:rPr>
              <a:t>onds</a:t>
            </a:r>
            <a:r>
              <a:rPr lang="en-US" sz="3200" dirty="0">
                <a:solidFill>
                  <a:srgbClr val="843C0C"/>
                </a:solidFill>
                <a:latin typeface="Arial" pitchFamily="34" charset="0"/>
                <a:cs typeface="Arial" pitchFamily="34" charset="0"/>
              </a:rPr>
              <a:t>, but can </a:t>
            </a:r>
            <a:r>
              <a:rPr lang="en-US" sz="3200" dirty="0">
                <a:solidFill>
                  <a:srgbClr val="843C0C"/>
                </a:solidFill>
                <a:latin typeface="Arial" pitchFamily="34" charset="0"/>
                <a:cs typeface="Arial" pitchFamily="34" charset="0"/>
              </a:rPr>
              <a:t>A</a:t>
            </a:r>
            <a:r>
              <a:rPr lang="en-US" sz="3200" dirty="0" smtClean="0">
                <a:solidFill>
                  <a:srgbClr val="843C0C"/>
                </a:solidFill>
                <a:latin typeface="Arial" pitchFamily="34" charset="0"/>
                <a:cs typeface="Arial" pitchFamily="34" charset="0"/>
              </a:rPr>
              <a:t>lso </a:t>
            </a:r>
            <a:r>
              <a:rPr lang="en-US" sz="3200" dirty="0">
                <a:solidFill>
                  <a:srgbClr val="843C0C"/>
                </a:solidFill>
                <a:latin typeface="Arial" pitchFamily="34" charset="0"/>
                <a:cs typeface="Arial" pitchFamily="34" charset="0"/>
              </a:rPr>
              <a:t>B</a:t>
            </a:r>
            <a:r>
              <a:rPr lang="en-US" sz="3200" dirty="0" smtClean="0">
                <a:solidFill>
                  <a:srgbClr val="843C0C"/>
                </a:solidFill>
                <a:latin typeface="Arial" pitchFamily="34" charset="0"/>
                <a:cs typeface="Arial" pitchFamily="34" charset="0"/>
              </a:rPr>
              <a:t>reak </a:t>
            </a:r>
            <a:r>
              <a:rPr lang="en-US" sz="3200" dirty="0">
                <a:solidFill>
                  <a:srgbClr val="843C0C"/>
                </a:solidFill>
                <a:latin typeface="Arial" pitchFamily="34" charset="0"/>
                <a:cs typeface="Arial" pitchFamily="34" charset="0"/>
              </a:rPr>
              <a:t>E</a:t>
            </a:r>
            <a:r>
              <a:rPr lang="en-US" sz="3200" dirty="0" smtClean="0">
                <a:solidFill>
                  <a:srgbClr val="843C0C"/>
                </a:solidFill>
                <a:latin typeface="Arial" pitchFamily="34" charset="0"/>
                <a:cs typeface="Arial" pitchFamily="34" charset="0"/>
              </a:rPr>
              <a:t>ster </a:t>
            </a:r>
            <a:r>
              <a:rPr lang="en-US" sz="3200" dirty="0">
                <a:solidFill>
                  <a:srgbClr val="843C0C"/>
                </a:solidFill>
                <a:latin typeface="Arial" pitchFamily="34" charset="0"/>
                <a:cs typeface="Arial" pitchFamily="34" charset="0"/>
              </a:rPr>
              <a:t>B</a:t>
            </a:r>
            <a:r>
              <a:rPr lang="en-US" sz="3200" dirty="0" smtClean="0">
                <a:solidFill>
                  <a:srgbClr val="843C0C"/>
                </a:solidFill>
                <a:latin typeface="Arial" pitchFamily="34" charset="0"/>
                <a:cs typeface="Arial" pitchFamily="34" charset="0"/>
              </a:rPr>
              <a:t>onds</a:t>
            </a:r>
            <a:endParaRPr lang="en-US" sz="3200" dirty="0">
              <a:solidFill>
                <a:srgbClr val="843C0C"/>
              </a:solidFill>
              <a:latin typeface="Arial" pitchFamily="34" charset="0"/>
              <a:cs typeface="Arial" pitchFamily="34" charset="0"/>
            </a:endParaRPr>
          </a:p>
        </p:txBody>
      </p:sp>
      <p:pic>
        <p:nvPicPr>
          <p:cNvPr id="3074" name="Picture 2" descr="An equation shows the hydrolysis of a peptide bond (proteolysis).A peptide of two amino acids is shown on the left. The carboxyl group and amino group of the peptide bond are both highlighted. The same atoms are highlighted in the amino acids shown after the reaction on the right. The amino acid reacts with water and forms a carboxyl component and amino component. The oxygen atom of the water molecule is added to the carbon double bonded to oxygen of the amino acid on the left, forming a carboxylate group. The hydrogens from the water are added to the N H group of the peptide bond, forming an amino group with N H subscript 3 superscript plus one on the right."/>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72329" y="2213008"/>
            <a:ext cx="8113106" cy="175538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An ester hydrolysis equation shows the reaction of an ester with water to yield an acid, an alcohol, and a hydrogen ion. C double bonded to O and the alkoxy group of the ester is highlighted. Water reacts with the ester and cleaves the single bond between C double bond O and the alkoxy group. The oxygen atom of water is added to the highlighted C double bond O and forms the carboxylate group of an acid. A hydrogen atom from water is added to the O of the alkoxy group and this forms an alcohol. The other hydrogen remains as a hydrogen ion."/>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540797" y="4742746"/>
            <a:ext cx="8113106" cy="112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102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799"/>
            <a:ext cx="8229600" cy="1394678"/>
          </a:xfrm>
        </p:spPr>
        <p:txBody>
          <a:bodyPr>
            <a:noAutofit/>
          </a:bodyPr>
          <a:lstStyle/>
          <a:p>
            <a:r>
              <a:rPr lang="en-US" dirty="0">
                <a:solidFill>
                  <a:srgbClr val="843C0C"/>
                </a:solidFill>
                <a:latin typeface="Arial" pitchFamily="34" charset="0"/>
                <a:cs typeface="Arial" pitchFamily="34" charset="0"/>
              </a:rPr>
              <a:t>Formation of a </a:t>
            </a:r>
            <a:r>
              <a:rPr lang="en-US" dirty="0" err="1">
                <a:solidFill>
                  <a:srgbClr val="843C0C"/>
                </a:solidFill>
                <a:latin typeface="Arial" pitchFamily="34" charset="0"/>
                <a:cs typeface="Arial" pitchFamily="34" charset="0"/>
              </a:rPr>
              <a:t>P</a:t>
            </a:r>
            <a:r>
              <a:rPr lang="en-US" dirty="0" err="1" smtClean="0">
                <a:solidFill>
                  <a:srgbClr val="843C0C"/>
                </a:solidFill>
                <a:latin typeface="Arial" pitchFamily="34" charset="0"/>
                <a:cs typeface="Arial" pitchFamily="34" charset="0"/>
              </a:rPr>
              <a:t>enicilloyl</a:t>
            </a:r>
            <a:r>
              <a:rPr lang="en-US" dirty="0" smtClean="0">
                <a:solidFill>
                  <a:srgbClr val="843C0C"/>
                </a:solidFill>
                <a:latin typeface="Arial" pitchFamily="34" charset="0"/>
                <a:cs typeface="Arial" pitchFamily="34" charset="0"/>
              </a:rPr>
              <a:t>-enzyme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erivative</a:t>
            </a:r>
            <a:endParaRPr lang="en-US" dirty="0">
              <a:solidFill>
                <a:srgbClr val="843C0C"/>
              </a:solidFill>
              <a:latin typeface="Arial" pitchFamily="34" charset="0"/>
              <a:cs typeface="Arial" pitchFamily="34" charset="0"/>
            </a:endParaRPr>
          </a:p>
        </p:txBody>
      </p:sp>
      <p:pic>
        <p:nvPicPr>
          <p:cNvPr id="40962" name="Picture 2" descr="An illustration shows the reaction of penicillin with glycopeptide transpeptidase to form Penicilloyl-enzyme complex. Glycopeptide transpeptidase is shown as a thin, concave curve shaped surface that has an O H group extending from the amino acid serine. Penicillin reacts with the surface, the reactive peptide bond of penicillin is cleaved, and the H of the O H from serine bonds with carboxyl group of penicillin. The product formed is labeled as Penicilloyl-enzyme complex (enzymatically inactiv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199707"/>
            <a:ext cx="8113106" cy="362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051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799"/>
            <a:ext cx="8229600" cy="1394678"/>
          </a:xfrm>
        </p:spPr>
        <p:txBody>
          <a:bodyPr>
            <a:noAutofit/>
          </a:bodyPr>
          <a:lstStyle/>
          <a:p>
            <a:r>
              <a:rPr lang="en-US" dirty="0">
                <a:solidFill>
                  <a:srgbClr val="843C0C"/>
                </a:solidFill>
                <a:latin typeface="Arial" pitchFamily="34" charset="0"/>
                <a:cs typeface="Arial" pitchFamily="34" charset="0"/>
              </a:rPr>
              <a:t>Transition-state </a:t>
            </a:r>
            <a:r>
              <a:rPr lang="en-US" dirty="0" smtClean="0">
                <a:solidFill>
                  <a:srgbClr val="843C0C"/>
                </a:solidFill>
                <a:latin typeface="Arial" pitchFamily="34" charset="0"/>
                <a:cs typeface="Arial" pitchFamily="34" charset="0"/>
              </a:rPr>
              <a:t>Analogs </a:t>
            </a:r>
            <a:r>
              <a:rPr lang="en-US" dirty="0">
                <a:solidFill>
                  <a:srgbClr val="843C0C"/>
                </a:solidFill>
                <a:latin typeface="Arial" pitchFamily="34" charset="0"/>
                <a:cs typeface="Arial" pitchFamily="34" charset="0"/>
              </a:rPr>
              <a:t>are </a:t>
            </a:r>
            <a:r>
              <a:rPr lang="en-US" dirty="0" smtClean="0">
                <a:solidFill>
                  <a:srgbClr val="843C0C"/>
                </a:solidFill>
                <a:latin typeface="Arial" pitchFamily="34" charset="0"/>
                <a:cs typeface="Arial" pitchFamily="34" charset="0"/>
              </a:rPr>
              <a:t>Potent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nhibitors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Enzymes</a:t>
            </a:r>
            <a:endParaRPr lang="en-US" dirty="0">
              <a:solidFill>
                <a:srgbClr val="843C0C"/>
              </a:solidFill>
              <a:latin typeface="Arial" pitchFamily="34" charset="0"/>
              <a:cs typeface="Arial" pitchFamily="34" charset="0"/>
            </a:endParaRPr>
          </a:p>
        </p:txBody>
      </p:sp>
      <p:pic>
        <p:nvPicPr>
          <p:cNvPr id="41986" name="Picture 2" descr="A two-part illustration shows the isomerization of L-Proline to D-Proline and structure of pyrrole 2-carboxylic acid (transition-state analog). The structures of all molecules are given using skeletal formulas. The first step of isomerization shows the removal of dashed bonded hydrogen from the second carbon of L-Proline as a hydrogen ion. The molecule forms a planar transition state. The structure of L-Proline is pyrrolidine-2-carboxylic acid. In the structure of the planar transition state, the removal of hydrogen ion results in  a negative sign over the second carbon atom. In the next step, a hydrogen ion is added to the transition state molecule, which gives D-Proline. The incoming hydrogen is added to the negative vacant site created by the removal of the hydrogen ion. The incoming hydrogen is bonded by a wedged bond. The second part of the illustration shows the structure of pyrrole 2-carboxylic acid as a five membered ring with N H in its first position. The ring has two double bonds, between C 2 C 3 and C 4 C5, and a carboxylic acid is bonded in the second carbon ato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22823" y="2891344"/>
            <a:ext cx="8098355" cy="158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842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dirty="0">
                <a:solidFill>
                  <a:srgbClr val="843C0C"/>
                </a:solidFill>
                <a:latin typeface="Arial" pitchFamily="34" charset="0"/>
                <a:cs typeface="Arial" pitchFamily="34" charset="0"/>
              </a:rPr>
              <a:t>Enzymes have </a:t>
            </a:r>
            <a:r>
              <a:rPr lang="en-US" dirty="0" smtClean="0">
                <a:solidFill>
                  <a:srgbClr val="843C0C"/>
                </a:solidFill>
                <a:latin typeface="Arial" pitchFamily="34" charset="0"/>
                <a:cs typeface="Arial" pitchFamily="34" charset="0"/>
              </a:rPr>
              <a:t>Impact </a:t>
            </a:r>
            <a:r>
              <a:rPr lang="en-US" dirty="0">
                <a:solidFill>
                  <a:srgbClr val="843C0C"/>
                </a:solidFill>
                <a:latin typeface="Arial" pitchFamily="34" charset="0"/>
                <a:cs typeface="Arial" pitchFamily="34" charset="0"/>
              </a:rPr>
              <a:t>O</a:t>
            </a:r>
            <a:r>
              <a:rPr lang="en-US" dirty="0" smtClean="0">
                <a:solidFill>
                  <a:srgbClr val="843C0C"/>
                </a:solidFill>
                <a:latin typeface="Arial" pitchFamily="34" charset="0"/>
                <a:cs typeface="Arial" pitchFamily="34" charset="0"/>
              </a:rPr>
              <a:t>utside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Laboratory </a:t>
            </a:r>
            <a:r>
              <a:rPr lang="en-US" dirty="0">
                <a:solidFill>
                  <a:srgbClr val="843C0C"/>
                </a:solidFill>
                <a:latin typeface="Arial" pitchFamily="34" charset="0"/>
                <a:cs typeface="Arial" pitchFamily="34" charset="0"/>
              </a:rPr>
              <a:t>or </a:t>
            </a:r>
            <a:r>
              <a:rPr lang="en-US" dirty="0" smtClean="0">
                <a:solidFill>
                  <a:srgbClr val="843C0C"/>
                </a:solidFill>
                <a:latin typeface="Arial" pitchFamily="34" charset="0"/>
                <a:cs typeface="Arial" pitchFamily="34" charset="0"/>
              </a:rPr>
              <a:t>Clinic</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658710"/>
          </a:xfrm>
        </p:spPr>
        <p:txBody>
          <a:bodyPr>
            <a:noAutofit/>
          </a:bodyPr>
          <a:lstStyle/>
          <a:p>
            <a:pPr>
              <a:spcBef>
                <a:spcPts val="624"/>
              </a:spcBef>
              <a:spcAft>
                <a:spcPts val="1200"/>
              </a:spcAft>
            </a:pPr>
            <a:r>
              <a:rPr lang="en-US" dirty="0"/>
              <a:t>The power of enzymes can be used for community benefits such as generating energy and reducing landfill</a:t>
            </a:r>
            <a:r>
              <a:rPr lang="en-US" dirty="0" smtClean="0"/>
              <a:t>.</a:t>
            </a:r>
            <a:endParaRPr lang="en-US" dirty="0"/>
          </a:p>
          <a:p>
            <a:pPr>
              <a:spcBef>
                <a:spcPts val="624"/>
              </a:spcBef>
            </a:pPr>
            <a:r>
              <a:rPr lang="en-US" dirty="0"/>
              <a:t>Example: unsorted municipal waste can be treated with a mixture of enzymes capable of degrading carbohydrates, lipids, and proteins.</a:t>
            </a:r>
          </a:p>
          <a:p>
            <a:pPr marL="685800">
              <a:spcBef>
                <a:spcPts val="624"/>
              </a:spcBef>
              <a:buFont typeface="Calibri" pitchFamily="34" charset="0"/>
              <a:buChar char="–"/>
            </a:pPr>
            <a:r>
              <a:rPr lang="en-US" sz="2400" dirty="0"/>
              <a:t>Much of the waste is converted into organic molecules that can fuel growth of methane-producing bacteria.</a:t>
            </a:r>
          </a:p>
          <a:p>
            <a:pPr marL="685800">
              <a:spcBef>
                <a:spcPts val="624"/>
              </a:spcBef>
              <a:buFont typeface="Calibri" pitchFamily="34" charset="0"/>
              <a:buChar char="–"/>
            </a:pPr>
            <a:r>
              <a:rPr lang="en-US" sz="2400" dirty="0"/>
              <a:t>The methane can be harvested and burned to generate electricity.</a:t>
            </a:r>
          </a:p>
        </p:txBody>
      </p:sp>
    </p:spTree>
    <p:extLst>
      <p:ext uri="{BB962C8B-B14F-4D97-AF65-F5344CB8AC3E}">
        <p14:creationId xmlns:p14="http://schemas.microsoft.com/office/powerpoint/2010/main" val="35037724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dirty="0" smtClean="0">
                <a:solidFill>
                  <a:srgbClr val="843C0C"/>
                </a:solidFill>
                <a:latin typeface="Arial" pitchFamily="34" charset="0"/>
                <a:cs typeface="Arial" pitchFamily="34" charset="0"/>
              </a:rPr>
              <a:t>Section 8.6 </a:t>
            </a:r>
            <a:r>
              <a:rPr lang="en-US" dirty="0">
                <a:solidFill>
                  <a:srgbClr val="843C0C"/>
                </a:solidFill>
                <a:latin typeface="Arial" pitchFamily="34" charset="0"/>
                <a:cs typeface="Arial" pitchFamily="34" charset="0"/>
              </a:rPr>
              <a:t>Enzymes Can Be Studied One Molecule at a Time</a:t>
            </a:r>
          </a:p>
        </p:txBody>
      </p:sp>
      <p:sp>
        <p:nvSpPr>
          <p:cNvPr id="3" name="Content Placeholder 2"/>
          <p:cNvSpPr>
            <a:spLocks noGrp="1"/>
          </p:cNvSpPr>
          <p:nvPr>
            <p:ph idx="1"/>
          </p:nvPr>
        </p:nvSpPr>
        <p:spPr>
          <a:xfrm>
            <a:off x="457200" y="1600200"/>
            <a:ext cx="8229600" cy="4658710"/>
          </a:xfrm>
        </p:spPr>
        <p:txBody>
          <a:bodyPr>
            <a:noAutofit/>
          </a:bodyPr>
          <a:lstStyle/>
          <a:p>
            <a:pPr>
              <a:spcBef>
                <a:spcPts val="624"/>
              </a:spcBef>
              <a:spcAft>
                <a:spcPts val="1200"/>
              </a:spcAft>
            </a:pPr>
            <a:r>
              <a:rPr lang="en-US" dirty="0"/>
              <a:t>Studies of individual enzyme molecules suggest that some enzymes may exist in multiple conformations that are in equilibrium</a:t>
            </a:r>
            <a:r>
              <a:rPr lang="en-US" dirty="0" smtClean="0"/>
              <a:t>.</a:t>
            </a:r>
            <a:endParaRPr lang="en-US" dirty="0"/>
          </a:p>
          <a:p>
            <a:pPr>
              <a:spcBef>
                <a:spcPts val="624"/>
              </a:spcBef>
              <a:spcAft>
                <a:spcPts val="1200"/>
              </a:spcAft>
            </a:pPr>
            <a:r>
              <a:rPr lang="en-US" dirty="0"/>
              <a:t>These different conformations may have different catalytic or regulatory properties.</a:t>
            </a:r>
          </a:p>
        </p:txBody>
      </p:sp>
    </p:spTree>
    <p:extLst>
      <p:ext uri="{BB962C8B-B14F-4D97-AF65-F5344CB8AC3E}">
        <p14:creationId xmlns:p14="http://schemas.microsoft.com/office/powerpoint/2010/main" val="17979630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799"/>
            <a:ext cx="8229600" cy="1394678"/>
          </a:xfrm>
        </p:spPr>
        <p:txBody>
          <a:bodyPr>
            <a:noAutofit/>
          </a:bodyPr>
          <a:lstStyle/>
          <a:p>
            <a:r>
              <a:rPr lang="en-US" dirty="0">
                <a:solidFill>
                  <a:srgbClr val="843C0C"/>
                </a:solidFill>
                <a:latin typeface="Arial" pitchFamily="34" charset="0"/>
                <a:cs typeface="Arial" pitchFamily="34" charset="0"/>
              </a:rPr>
              <a:t>Single </a:t>
            </a:r>
            <a:r>
              <a:rPr lang="en-US" dirty="0" smtClean="0">
                <a:solidFill>
                  <a:srgbClr val="843C0C"/>
                </a:solidFill>
                <a:latin typeface="Arial" pitchFamily="34" charset="0"/>
                <a:cs typeface="Arial" pitchFamily="34" charset="0"/>
              </a:rPr>
              <a:t>Molecule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tudies </a:t>
            </a:r>
            <a:r>
              <a:rPr lang="en-US" dirty="0">
                <a:solidFill>
                  <a:srgbClr val="843C0C"/>
                </a:solidFill>
                <a:latin typeface="Arial" pitchFamily="34" charset="0"/>
                <a:cs typeface="Arial" pitchFamily="34" charset="0"/>
              </a:rPr>
              <a:t>can </a:t>
            </a:r>
            <a:r>
              <a:rPr lang="en-US" dirty="0" smtClean="0">
                <a:solidFill>
                  <a:srgbClr val="843C0C"/>
                </a:solidFill>
                <a:latin typeface="Arial" pitchFamily="34" charset="0"/>
                <a:cs typeface="Arial" pitchFamily="34" charset="0"/>
              </a:rPr>
              <a:t>Reveal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olecular Heterogeneity</a:t>
            </a:r>
            <a:endParaRPr lang="en-US" dirty="0">
              <a:solidFill>
                <a:srgbClr val="843C0C"/>
              </a:solidFill>
              <a:latin typeface="Arial" pitchFamily="34" charset="0"/>
              <a:cs typeface="Arial" pitchFamily="34" charset="0"/>
            </a:endParaRPr>
          </a:p>
        </p:txBody>
      </p:sp>
      <p:pic>
        <p:nvPicPr>
          <p:cNvPr id="43010" name="Picture 2" descr="A three-part illustration shows the molecular heterogeneity of an enzyme, followed by a bar graph and a linear graph showing enzyme activity related to heterogeneity. The first part of the illustration shows three enzymes with similar active sites but different shapes. From left to right, they are labeled as 45 percent of the population, 20 percent of the population, and 35 percent of the population. The second part of the illustration shows a bar graph that plots enzyme activity on the horizontal axis against percentage of total enzymes on the vertical axis. The data in the bar graph are: enzyme activity: 1.9, percentage of total enzymes: 100. The third part of the illustration shows a line graph plotted for the individual activity of different enzymes in a heterogeneous population. The horizontal axis is labeled as enzyme activity and has three points, 1, 2, and 3, representing the three different enzyme populations. The vertical axis is labeled as percentage of total enzymes and has a scale up to 45 with the values of 20, 35, and 45. Three bell shaped curves are plotted. The approximate data in the graph reads as follows: the first curve starts at 0.1 on the horizontal axis, reaches a peak value of 45, and drops down to 2, the second curve starts at 1 on the horizontal axis, reaches a peak value of 18, and drops down to 2.6, and the third curve starts at 2.2, reaches a peak value of 33, and drops down to 3.6."/>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462992" y="1859124"/>
            <a:ext cx="6218016" cy="481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537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8497"/>
            <a:ext cx="8229600" cy="1495283"/>
          </a:xfrm>
        </p:spPr>
        <p:txBody>
          <a:bodyPr>
            <a:noAutofit/>
          </a:bodyPr>
          <a:lstStyle/>
          <a:p>
            <a:r>
              <a:rPr lang="en-US" sz="3200" dirty="0">
                <a:solidFill>
                  <a:srgbClr val="843C0C"/>
                </a:solidFill>
                <a:latin typeface="Arial" pitchFamily="34" charset="0"/>
                <a:cs typeface="Arial" pitchFamily="34" charset="0"/>
              </a:rPr>
              <a:t>The Effect of Temperature </a:t>
            </a:r>
            <a:r>
              <a:rPr lang="en-US" sz="3200" dirty="0" smtClean="0">
                <a:solidFill>
                  <a:srgbClr val="843C0C"/>
                </a:solidFill>
                <a:latin typeface="Arial" pitchFamily="34" charset="0"/>
                <a:cs typeface="Arial" pitchFamily="34" charset="0"/>
              </a:rPr>
              <a:t>Rate on </a:t>
            </a:r>
            <a:r>
              <a:rPr lang="en-US" sz="3200" dirty="0">
                <a:solidFill>
                  <a:srgbClr val="843C0C"/>
                </a:solidFill>
                <a:latin typeface="Arial" pitchFamily="34" charset="0"/>
                <a:cs typeface="Arial" pitchFamily="34" charset="0"/>
              </a:rPr>
              <a:t>Enzyme-Catalyzed Reactions and the Coloring of Siamese Cats</a:t>
            </a:r>
          </a:p>
        </p:txBody>
      </p:sp>
      <p:sp>
        <p:nvSpPr>
          <p:cNvPr id="5" name="Content Placeholder 4"/>
          <p:cNvSpPr>
            <a:spLocks noGrp="1"/>
          </p:cNvSpPr>
          <p:nvPr>
            <p:ph idx="1"/>
          </p:nvPr>
        </p:nvSpPr>
        <p:spPr>
          <a:xfrm>
            <a:off x="457200" y="1815042"/>
            <a:ext cx="8229600" cy="1347258"/>
          </a:xfrm>
        </p:spPr>
        <p:txBody>
          <a:bodyPr>
            <a:noAutofit/>
          </a:bodyPr>
          <a:lstStyle/>
          <a:p>
            <a:r>
              <a:rPr lang="en-US" dirty="0"/>
              <a:t>For most enzymes, there is a temperature at which the increase in catalytic activity ceases and there is a dramatic loss of activity.</a:t>
            </a:r>
          </a:p>
        </p:txBody>
      </p:sp>
      <p:pic>
        <p:nvPicPr>
          <p:cNvPr id="44034" name="Picture 2" descr="A graph shows the effect of temperature on enzyme activity. The horizontal axis is labeled as temperature and has an increasing scale. The vertical axis is labeled as enzyme activity and has an increasing scale. The curve plotted increases from left to right to a maximum point, then decreases steeply."/>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84225" y="3565866"/>
            <a:ext cx="7375551" cy="285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1253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Basis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Temperature-dependence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Enzyme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ctivity</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658710"/>
          </a:xfrm>
        </p:spPr>
        <p:txBody>
          <a:bodyPr>
            <a:noAutofit/>
          </a:bodyPr>
          <a:lstStyle/>
          <a:p>
            <a:pPr>
              <a:spcBef>
                <a:spcPts val="624"/>
              </a:spcBef>
              <a:spcAft>
                <a:spcPts val="1200"/>
              </a:spcAft>
            </a:pPr>
            <a:r>
              <a:rPr lang="en-US" sz="2200" dirty="0"/>
              <a:t>At increased temperature, weak interactions that stabilize protein tertiary structure are no longer maintained, and proteins begin to denature. Proteins that have enzymatic activity therefore begin to lose their catalytic ability</a:t>
            </a:r>
            <a:r>
              <a:rPr lang="en-US" sz="2200" dirty="0" smtClean="0"/>
              <a:t>.</a:t>
            </a:r>
            <a:endParaRPr lang="en-US" sz="2200" dirty="0"/>
          </a:p>
          <a:p>
            <a:pPr>
              <a:spcBef>
                <a:spcPts val="624"/>
              </a:spcBef>
              <a:spcAft>
                <a:spcPts val="1200"/>
              </a:spcAft>
            </a:pPr>
            <a:r>
              <a:rPr lang="en-US" sz="2200" dirty="0"/>
              <a:t>In endotherms, which includes humans, the effects of outside temperature on internal temperature (and therefore on enzyme structure) are minimized, since a constant body temperature is typically maintained</a:t>
            </a:r>
            <a:r>
              <a:rPr lang="en-US" sz="2200" dirty="0" smtClean="0"/>
              <a:t>.</a:t>
            </a:r>
            <a:endParaRPr lang="en-US" sz="2200" dirty="0"/>
          </a:p>
          <a:p>
            <a:pPr>
              <a:spcBef>
                <a:spcPts val="624"/>
              </a:spcBef>
            </a:pPr>
            <a:r>
              <a:rPr lang="en-US" sz="2200" dirty="0"/>
              <a:t>Ectoderms (such as lizards), by contrast, exhibit behavior that is very temperature-dependent, since their body temperatures and therefore their enzyme structure and activity are dependent on the temperature of their surroundings.</a:t>
            </a:r>
          </a:p>
        </p:txBody>
      </p:sp>
    </p:spTree>
    <p:extLst>
      <p:ext uri="{BB962C8B-B14F-4D97-AF65-F5344CB8AC3E}">
        <p14:creationId xmlns:p14="http://schemas.microsoft.com/office/powerpoint/2010/main" val="37215488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sz="3200" dirty="0">
                <a:solidFill>
                  <a:srgbClr val="843C0C"/>
                </a:solidFill>
                <a:latin typeface="Arial" pitchFamily="34" charset="0"/>
                <a:cs typeface="Arial" pitchFamily="34" charset="0"/>
              </a:rPr>
              <a:t>An </a:t>
            </a:r>
            <a:r>
              <a:rPr lang="en-US" sz="3200" dirty="0" smtClean="0">
                <a:solidFill>
                  <a:srgbClr val="843C0C"/>
                </a:solidFill>
                <a:latin typeface="Arial" pitchFamily="34" charset="0"/>
                <a:cs typeface="Arial" pitchFamily="34" charset="0"/>
              </a:rPr>
              <a:t>Enzyme </a:t>
            </a:r>
            <a:r>
              <a:rPr lang="en-US" sz="3200" dirty="0">
                <a:solidFill>
                  <a:srgbClr val="843C0C"/>
                </a:solidFill>
                <a:latin typeface="Arial" pitchFamily="34" charset="0"/>
                <a:cs typeface="Arial" pitchFamily="34" charset="0"/>
              </a:rPr>
              <a:t>in the </a:t>
            </a:r>
            <a:r>
              <a:rPr lang="en-US" sz="3200" dirty="0" smtClean="0">
                <a:solidFill>
                  <a:srgbClr val="843C0C"/>
                </a:solidFill>
                <a:latin typeface="Arial" pitchFamily="34" charset="0"/>
                <a:cs typeface="Arial" pitchFamily="34" charset="0"/>
              </a:rPr>
              <a:t>Pigment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ynthesis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athway </a:t>
            </a:r>
            <a:r>
              <a:rPr lang="en-US" sz="3200" dirty="0">
                <a:solidFill>
                  <a:srgbClr val="843C0C"/>
                </a:solidFill>
                <a:latin typeface="Arial" pitchFamily="34" charset="0"/>
                <a:cs typeface="Arial" pitchFamily="34" charset="0"/>
              </a:rPr>
              <a:t>is </a:t>
            </a:r>
            <a:r>
              <a:rPr lang="en-US" sz="3200" dirty="0" smtClean="0">
                <a:solidFill>
                  <a:srgbClr val="843C0C"/>
                </a:solidFill>
                <a:latin typeface="Arial" pitchFamily="34" charset="0"/>
                <a:cs typeface="Arial" pitchFamily="34" charset="0"/>
              </a:rPr>
              <a:t>Temperature-sensitive </a:t>
            </a:r>
            <a:r>
              <a:rPr lang="en-US" sz="3200" dirty="0">
                <a:solidFill>
                  <a:srgbClr val="843C0C"/>
                </a:solidFill>
                <a:latin typeface="Arial" pitchFamily="34" charset="0"/>
                <a:cs typeface="Arial" pitchFamily="34" charset="0"/>
              </a:rPr>
              <a:t>in Siamese </a:t>
            </a:r>
            <a:r>
              <a:rPr lang="en-US" sz="3200" dirty="0" smtClean="0">
                <a:solidFill>
                  <a:srgbClr val="843C0C"/>
                </a:solidFill>
                <a:latin typeface="Arial" pitchFamily="34" charset="0"/>
                <a:cs typeface="Arial" pitchFamily="34" charset="0"/>
              </a:rPr>
              <a:t>Cats</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658710"/>
          </a:xfrm>
        </p:spPr>
        <p:txBody>
          <a:bodyPr>
            <a:noAutofit/>
          </a:bodyPr>
          <a:lstStyle/>
          <a:p>
            <a:pPr>
              <a:spcBef>
                <a:spcPts val="624"/>
              </a:spcBef>
            </a:pPr>
            <a:r>
              <a:rPr lang="en-US" sz="2400" dirty="0"/>
              <a:t>Dark pigmentation results from melanin, and an early enzyme in this pathway is </a:t>
            </a:r>
            <a:r>
              <a:rPr lang="en-US" sz="2400" dirty="0" err="1"/>
              <a:t>tyrosinase</a:t>
            </a:r>
            <a:r>
              <a:rPr lang="en-US" sz="2400" dirty="0"/>
              <a:t>.</a:t>
            </a:r>
          </a:p>
          <a:p>
            <a:pPr>
              <a:spcBef>
                <a:spcPts val="624"/>
              </a:spcBef>
            </a:pPr>
            <a:r>
              <a:rPr lang="en-US" sz="2400" dirty="0"/>
              <a:t>Siamese cats express a form of </a:t>
            </a:r>
            <a:r>
              <a:rPr lang="en-US" sz="2400" dirty="0" err="1"/>
              <a:t>tyrosinase</a:t>
            </a:r>
            <a:r>
              <a:rPr lang="en-US" sz="2400" dirty="0"/>
              <a:t> that is only active below about </a:t>
            </a:r>
            <a:r>
              <a:rPr lang="en-US" sz="2400" dirty="0" smtClean="0"/>
              <a:t>37–39°C.</a:t>
            </a:r>
            <a:endParaRPr lang="en-US" sz="2400" dirty="0"/>
          </a:p>
          <a:p>
            <a:pPr>
              <a:spcBef>
                <a:spcPts val="624"/>
              </a:spcBef>
            </a:pPr>
            <a:r>
              <a:rPr lang="en-US" sz="2400" dirty="0"/>
              <a:t>Newborn kittens have a higher body temperature than this throughout and tend to be all white.</a:t>
            </a:r>
          </a:p>
          <a:p>
            <a:pPr>
              <a:spcBef>
                <a:spcPts val="624"/>
              </a:spcBef>
            </a:pPr>
            <a:r>
              <a:rPr lang="en-US" sz="2400" dirty="0"/>
              <a:t>Adults tend to have a higher body temperature than this </a:t>
            </a:r>
            <a:r>
              <a:rPr lang="en-US" sz="2400" i="1" dirty="0"/>
              <a:t>except</a:t>
            </a:r>
            <a:r>
              <a:rPr lang="en-US" sz="2400" dirty="0"/>
              <a:t> at their extremities. Therefore, they tend to produce dark-colored melanin at the tips of their ears, snout, paws, and tail.</a:t>
            </a:r>
          </a:p>
        </p:txBody>
      </p:sp>
    </p:spTree>
    <p:extLst>
      <p:ext uri="{BB962C8B-B14F-4D97-AF65-F5344CB8AC3E}">
        <p14:creationId xmlns:p14="http://schemas.microsoft.com/office/powerpoint/2010/main" val="35060896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799"/>
            <a:ext cx="8229600" cy="1394678"/>
          </a:xfrm>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Melanin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ynthesis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athway</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Showing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Position </a:t>
            </a:r>
            <a:r>
              <a:rPr lang="en-US" dirty="0">
                <a:solidFill>
                  <a:srgbClr val="843C0C"/>
                </a:solidFill>
                <a:latin typeface="Arial" pitchFamily="34" charset="0"/>
                <a:cs typeface="Arial" pitchFamily="34" charset="0"/>
              </a:rPr>
              <a:t>of </a:t>
            </a:r>
            <a:r>
              <a:rPr lang="en-US" dirty="0" err="1">
                <a:solidFill>
                  <a:srgbClr val="843C0C"/>
                </a:solidFill>
                <a:latin typeface="Arial" pitchFamily="34" charset="0"/>
                <a:cs typeface="Arial" pitchFamily="34" charset="0"/>
              </a:rPr>
              <a:t>T</a:t>
            </a:r>
            <a:r>
              <a:rPr lang="en-US" dirty="0" err="1" smtClean="0">
                <a:solidFill>
                  <a:srgbClr val="843C0C"/>
                </a:solidFill>
                <a:latin typeface="Arial" pitchFamily="34" charset="0"/>
                <a:cs typeface="Arial" pitchFamily="34" charset="0"/>
              </a:rPr>
              <a:t>yrosinase</a:t>
            </a:r>
            <a:endParaRPr lang="en-US" dirty="0">
              <a:solidFill>
                <a:srgbClr val="843C0C"/>
              </a:solidFill>
              <a:latin typeface="Arial" pitchFamily="34" charset="0"/>
              <a:cs typeface="Arial" pitchFamily="34" charset="0"/>
            </a:endParaRPr>
          </a:p>
        </p:txBody>
      </p:sp>
      <p:pic>
        <p:nvPicPr>
          <p:cNvPr id="45058" name="Picture 2" descr="A reaction shows the stepwise synthesis of melanin from tyrosine. The first step of the reaction involves the conversion of tyrosine to dihydroxyphenylalanine, which is catalyzed by tyrosinase. Tyrosine has a phenol ring and a three carbon amino acid side chain from the fourth carbon of the phenol ring. In the side chain of tyrosine, the second carbon has an amino group and the third carbon is the carboxylic acid group. Dihydroxyphenylalanine has a 1, 2 dihydroxyphenol ring and a three carbon amino acid side chain from fourth carbon of the ring. The side chain is similar to that of tyrosine. Dihydroxyphenylalanine is converted to dopaquinone, which is catalyzed by tyrosinase. Dopaquinone has a 3, 4-dioxocyclohexa-1, 5-dien ring and a three carbon amino acid chain from the fourth carbon of the ring. The side chain is similar to that of tyrosine. Dopaquinone is converted to melan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68686" y="2423747"/>
            <a:ext cx="8406629" cy="385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806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4838</TotalTime>
  <Words>5496</Words>
  <Application>Microsoft Office PowerPoint</Application>
  <PresentationFormat>On-screen Show (4:3)</PresentationFormat>
  <Paragraphs>364</Paragraphs>
  <Slides>98</Slides>
  <Notes>41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98</vt:i4>
      </vt:variant>
    </vt:vector>
  </HeadingPairs>
  <TitlesOfParts>
    <vt:vector size="108" baseType="lpstr">
      <vt:lpstr>ＭＳ Ｐゴシック</vt:lpstr>
      <vt:lpstr>Arial</vt:lpstr>
      <vt:lpstr>Calibri</vt:lpstr>
      <vt:lpstr>Calibri Light</vt:lpstr>
      <vt:lpstr>Georgia</vt:lpstr>
      <vt:lpstr>Symbol</vt:lpstr>
      <vt:lpstr>Wingdings</vt:lpstr>
      <vt:lpstr>Office Theme</vt:lpstr>
      <vt:lpstr>1_Office Theme</vt:lpstr>
      <vt:lpstr>Equation</vt:lpstr>
      <vt:lpstr>PowerPoint Presentation</vt:lpstr>
      <vt:lpstr>CHAPTER 8 Enzymes: Basic Concepts and Kinetics</vt:lpstr>
      <vt:lpstr>Ch.8 Learning Objectives</vt:lpstr>
      <vt:lpstr>Ch.8 Outline</vt:lpstr>
      <vt:lpstr>Enzymes are Remarkable Catalysts</vt:lpstr>
      <vt:lpstr>Section 8.1 Enzymes Are Powerful and Highly Specific Catalysts</vt:lpstr>
      <vt:lpstr>Rate Enhancement by Selected Enzymes</vt:lpstr>
      <vt:lpstr>Enzymes Catalyze Highly Specific Reactions</vt:lpstr>
      <vt:lpstr>Proteases Readily Break Peptide Bonds, but can Also Break Ester Bonds</vt:lpstr>
      <vt:lpstr>Enzyme Specificity (1/2)</vt:lpstr>
      <vt:lpstr>Enzyme Specificity (2/2)</vt:lpstr>
      <vt:lpstr>Many Enzymes Require Cofactors for Activity</vt:lpstr>
      <vt:lpstr>Enzyme Cofactors</vt:lpstr>
      <vt:lpstr>Enzymes can Transform Energy from One Form into Another</vt:lpstr>
      <vt:lpstr>Section 8.2 Gibbs Free Energy Is a Useful Thermodynamic Function for Understanding Enzymes</vt:lpstr>
      <vt:lpstr>The Standard Free-energy Change of a Reaction is Related to the Equilibrium Constant (1/4)</vt:lpstr>
      <vt:lpstr>Units of Energy</vt:lpstr>
      <vt:lpstr>The Standard Free-energy Change of a Reaction is Related to the Equilibrium Constant (2/4)</vt:lpstr>
      <vt:lpstr>The Standard Free-energy Change of a Reaction is Related to the Equilibrium Constant (3/4)</vt:lpstr>
      <vt:lpstr>The Standard Free-energy Change of a Reaction is Related to the Equilibrium Constant (4/4)</vt:lpstr>
      <vt:lpstr>Relation Between ∆G°′ and K′eq (at 25°C)</vt:lpstr>
      <vt:lpstr>Enzymes Alter Only the Reaction Rate and Not the Reaction Equilibrium</vt:lpstr>
      <vt:lpstr>Section 8.3 Enzymes Accelerate Reactions by Facilitating the Formation of the Transition State</vt:lpstr>
      <vt:lpstr>The Transition State</vt:lpstr>
      <vt:lpstr>Overall Reaction Rate</vt:lpstr>
      <vt:lpstr>Enzymes Decrease the Activation Energy</vt:lpstr>
      <vt:lpstr>The Formation of an Enzyme–substrate Complex is the First Step in Enzymatic Catalysis</vt:lpstr>
      <vt:lpstr>Reaction Velocity Versus Substrate Concentration in an Enzyme-catalyzed Reaction</vt:lpstr>
      <vt:lpstr>Structure of an Enzyme–substrate Complex</vt:lpstr>
      <vt:lpstr>The Active Sites of Enzymes have Some Common Features</vt:lpstr>
      <vt:lpstr>Active Sites May Include Distant Residues</vt:lpstr>
      <vt:lpstr>Hydrogen Bonds Between an Enzyme and Substrate</vt:lpstr>
      <vt:lpstr>Enzymes Do Not Interact with Their Substrates Like a Lock and Key</vt:lpstr>
      <vt:lpstr>The Enzyme Changes Shape Upon Substrate Binding, a Phenomenon Called Induced Fit</vt:lpstr>
      <vt:lpstr>The Binding Energy Between Enzyme and Substrate is Important for Catalysis</vt:lpstr>
      <vt:lpstr>Section 8.4 The Michaelis–Menten Model Accounts for the Kinetic Properties of Many Enzymes</vt:lpstr>
      <vt:lpstr>Kinetics is the Study of Reaction Rates</vt:lpstr>
      <vt:lpstr>The Steady-state Assumption Facilitates a Description of Enzyme Kinetics (1/7)</vt:lpstr>
      <vt:lpstr>Determining the Relation Between Initial Velocity and Substrate Concentration</vt:lpstr>
      <vt:lpstr>Michaelis–Menten Kinetics</vt:lpstr>
      <vt:lpstr>The Steady-state Assumption Facilitates a Description of Enzyme Kinetics (2/7)</vt:lpstr>
      <vt:lpstr>The Steady-state Assumption Facilitates a Description of Enzyme Kinetics (3/7)</vt:lpstr>
      <vt:lpstr>The Steady-state Assumption Facilitates a Description of Enzyme Kinetics (4/7)</vt:lpstr>
      <vt:lpstr>The Steady-state Assumption Facilitates a Description of Enzyme Kinetics (5/7)</vt:lpstr>
      <vt:lpstr>The Steady-state Assumption Facilitates a Description of Enzyme Kinetics (6/7)</vt:lpstr>
      <vt:lpstr>The Steady-state Assumption Facilitates a Description of Enzyme Kinetics (7/7)</vt:lpstr>
      <vt:lpstr>Variations in KM can have Physiological Consequences</vt:lpstr>
      <vt:lpstr>KM and Vmax Values can be Determined by Several Means</vt:lpstr>
      <vt:lpstr>A Double-reciprocal or Lineweaver–Burk Plot</vt:lpstr>
      <vt:lpstr>KM and Vmax Values are Important Enzyme Characteristics (1/2)</vt:lpstr>
      <vt:lpstr>KM Values of Some Enzymes</vt:lpstr>
      <vt:lpstr>KM and Vmax Values are Important Enzyme Characteristics (2/2)</vt:lpstr>
      <vt:lpstr>Turnover Numbers of Some Enzymes</vt:lpstr>
      <vt:lpstr>kcat/KM is a Measure of Catalytic Efficiency (1/2)</vt:lpstr>
      <vt:lpstr>kcat/KM is a Measure of Catalytic Efficiency (2/2)</vt:lpstr>
      <vt:lpstr>Substrate Preferences of Chymotrypsin</vt:lpstr>
      <vt:lpstr>Enzymes for which kcat/KM is Close to the Diffusion-controlled Rate of Encounter</vt:lpstr>
      <vt:lpstr>Most Biochemical Reactions Include Multiple Substrates</vt:lpstr>
      <vt:lpstr>An Ordered Sequential Reaction</vt:lpstr>
      <vt:lpstr>A Random Sequential Reaction</vt:lpstr>
      <vt:lpstr>Double-displacement (Ping-pong) Reaction</vt:lpstr>
      <vt:lpstr>Allosteric Enzymes Do Not Obey Michaelis–Menten Kinetics</vt:lpstr>
      <vt:lpstr>Section 8.5 Enzymes Can Be Inhibited by Specific Molecules</vt:lpstr>
      <vt:lpstr>Distinction Between Reversible Inhibitors</vt:lpstr>
      <vt:lpstr>Some Competitive Inhibitors are Useful Drugs</vt:lpstr>
      <vt:lpstr>The Different Types of Reversible Inhibitors are Kinetically Distinguishable (1/4)</vt:lpstr>
      <vt:lpstr>Kinetics of a Competitive Inhibitor</vt:lpstr>
      <vt:lpstr>The Different Types of Reversible Inhibitors are Kinetically Distinguishable (2/4)</vt:lpstr>
      <vt:lpstr>Kinetics of an Uncompetitive Inhibitor</vt:lpstr>
      <vt:lpstr>The Different Types of Reversible Inhibitors are Kinetically Distinguishable (3/4)</vt:lpstr>
      <vt:lpstr>Kinetics of a Noncompetitive Inhibitor</vt:lpstr>
      <vt:lpstr>The Different Types of Reversible Inhibitors are Kinetically Distinguishable (4/4)</vt:lpstr>
      <vt:lpstr>Competitive Inhibition Illustrated on a Double-reciprocal Plot</vt:lpstr>
      <vt:lpstr>Uncompetitive Inhibition Illustrated by a Double-reciprocal Plot</vt:lpstr>
      <vt:lpstr>Noncompetitive Inhibition Illustrated on a Double-reciprocal Plot</vt:lpstr>
      <vt:lpstr>Irreversible Inhibitors can be used to Map the Active Site (1/3)</vt:lpstr>
      <vt:lpstr>Enzyme Inhibition by Diisopropylphosphofluoridate (DIPF), a Group Specific Reagent</vt:lpstr>
      <vt:lpstr>Irreversible Inhibitors can be used to Map the Active Site (2/3)</vt:lpstr>
      <vt:lpstr>Affinity Labeling</vt:lpstr>
      <vt:lpstr>Bromoacetol Phosphate, an Affinity Label for Triose Phosphate Isomerase (TPI)</vt:lpstr>
      <vt:lpstr>Irreversible Inhibitors can be used to Map the Active Site (3/3)</vt:lpstr>
      <vt:lpstr>Mechanism-based (Suicide) Inhibition</vt:lpstr>
      <vt:lpstr>Penicillin Irreversibly Inactivates a Key Enzyme in Bacterial Cell-wall Synthesis (1/2)</vt:lpstr>
      <vt:lpstr>The Reactive Site of Penicillin is the Peptide Bond of its β-lactam Ring</vt:lpstr>
      <vt:lpstr>Schematic Representation of the Peptidoglycan in Staphylococcus aureus</vt:lpstr>
      <vt:lpstr>Formation of Cross-links in  S. aureus Peptidoglycan</vt:lpstr>
      <vt:lpstr>Transpeptidation Reaction</vt:lpstr>
      <vt:lpstr>Conformations of Penicillin and a Normal Substrate</vt:lpstr>
      <vt:lpstr>Penicillin Irreversibly Inactivates a Key Enzyme in Bacterial Cell-wall Synthesis (1/2)</vt:lpstr>
      <vt:lpstr>Formation of a Penicilloyl-enzyme Derivative</vt:lpstr>
      <vt:lpstr>Transition-state Analogs are Potent Inhibitors of Enzymes</vt:lpstr>
      <vt:lpstr>Enzymes have Impact Outside the Laboratory or Clinic</vt:lpstr>
      <vt:lpstr>Section 8.6 Enzymes Can Be Studied One Molecule at a Time</vt:lpstr>
      <vt:lpstr>Single Molecule Studies can Reveal Molecular Heterogeneity</vt:lpstr>
      <vt:lpstr>The Effect of Temperature Rate on Enzyme-Catalyzed Reactions and the Coloring of Siamese Cats</vt:lpstr>
      <vt:lpstr>The Basis of Temperature-dependence of Enzyme Activity</vt:lpstr>
      <vt:lpstr>An Enzyme in the Pigment Synthesis Pathway is Temperature-sensitive in Siamese Cats</vt:lpstr>
      <vt:lpstr>The Melanin Synthesis Pathway, Showing the Position of Tyrosinase</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Enzymes: Basic Concepts and Kinetics</dc:title>
  <dc:creator>berg</dc:creator>
  <cp:lastModifiedBy>Piotrowski, Angela</cp:lastModifiedBy>
  <cp:revision>548</cp:revision>
  <dcterms:created xsi:type="dcterms:W3CDTF">2015-05-20T13:49:30Z</dcterms:created>
  <dcterms:modified xsi:type="dcterms:W3CDTF">2019-04-29T18:26:23Z</dcterms:modified>
</cp:coreProperties>
</file>