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79"/>
  </p:notesMasterIdLst>
  <p:sldIdLst>
    <p:sldId id="435" r:id="rId3"/>
    <p:sldId id="318" r:id="rId4"/>
    <p:sldId id="362" r:id="rId5"/>
    <p:sldId id="320" r:id="rId6"/>
    <p:sldId id="321" r:id="rId7"/>
    <p:sldId id="370" r:id="rId8"/>
    <p:sldId id="322" r:id="rId9"/>
    <p:sldId id="371" r:id="rId10"/>
    <p:sldId id="323" r:id="rId11"/>
    <p:sldId id="324" r:id="rId12"/>
    <p:sldId id="325" r:id="rId13"/>
    <p:sldId id="331" r:id="rId14"/>
    <p:sldId id="369" r:id="rId15"/>
    <p:sldId id="332" r:id="rId16"/>
    <p:sldId id="372"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 id="394" r:id="rId39"/>
    <p:sldId id="395" r:id="rId40"/>
    <p:sldId id="396" r:id="rId41"/>
    <p:sldId id="397" r:id="rId42"/>
    <p:sldId id="398" r:id="rId43"/>
    <p:sldId id="399" r:id="rId44"/>
    <p:sldId id="400" r:id="rId45"/>
    <p:sldId id="401" r:id="rId46"/>
    <p:sldId id="402" r:id="rId47"/>
    <p:sldId id="403" r:id="rId48"/>
    <p:sldId id="404" r:id="rId49"/>
    <p:sldId id="405" r:id="rId50"/>
    <p:sldId id="406" r:id="rId51"/>
    <p:sldId id="407" r:id="rId52"/>
    <p:sldId id="408" r:id="rId53"/>
    <p:sldId id="409" r:id="rId54"/>
    <p:sldId id="410" r:id="rId55"/>
    <p:sldId id="411" r:id="rId56"/>
    <p:sldId id="412" r:id="rId57"/>
    <p:sldId id="413" r:id="rId58"/>
    <p:sldId id="414" r:id="rId59"/>
    <p:sldId id="415" r:id="rId60"/>
    <p:sldId id="416" r:id="rId61"/>
    <p:sldId id="417" r:id="rId62"/>
    <p:sldId id="418" r:id="rId63"/>
    <p:sldId id="419" r:id="rId64"/>
    <p:sldId id="420" r:id="rId65"/>
    <p:sldId id="421" r:id="rId66"/>
    <p:sldId id="422" r:id="rId67"/>
    <p:sldId id="423" r:id="rId68"/>
    <p:sldId id="424" r:id="rId69"/>
    <p:sldId id="425" r:id="rId70"/>
    <p:sldId id="426" r:id="rId71"/>
    <p:sldId id="427" r:id="rId72"/>
    <p:sldId id="428" r:id="rId73"/>
    <p:sldId id="429" r:id="rId74"/>
    <p:sldId id="430" r:id="rId75"/>
    <p:sldId id="431" r:id="rId76"/>
    <p:sldId id="433" r:id="rId77"/>
    <p:sldId id="434"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8" clrIdx="0"/>
  <p:cmAuthor id="1" name="ce" initials="ce" lastIdx="6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86501" autoAdjust="0"/>
  </p:normalViewPr>
  <p:slideViewPr>
    <p:cSldViewPr snapToGrid="0" snapToObjects="1">
      <p:cViewPr varScale="1">
        <p:scale>
          <a:sx n="62" d="100"/>
          <a:sy n="62" d="100"/>
        </p:scale>
        <p:origin x="44"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4/29/2019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smtClean="0">
                <a:ea typeface="ＭＳ Ｐゴシック" panose="020B0600070205080204" pitchFamily="34" charset="-128"/>
              </a:rPr>
              <a:t>Corresponding Chapters: 1, 2, 8, 9, 10</a:t>
            </a:r>
          </a:p>
          <a:p>
            <a:pPr marL="228600" indent="-228600" eaLnBrk="1" hangingPunct="1">
              <a:spcBef>
                <a:spcPct val="0"/>
              </a:spcBef>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619905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4.8 Electron micrograph of part of</a:t>
            </a:r>
            <a:r>
              <a:rPr lang="en-US" b="1" baseline="0" dirty="0" smtClean="0"/>
              <a:t> </a:t>
            </a:r>
            <a:r>
              <a:rPr lang="en-US" b="1" dirty="0" smtClean="0"/>
              <a:t>the </a:t>
            </a:r>
            <a:r>
              <a:rPr lang="en-US" b="1" i="1" dirty="0" smtClean="0"/>
              <a:t>E. coli </a:t>
            </a:r>
            <a:r>
              <a:rPr lang="en-US" b="1" dirty="0" smtClean="0"/>
              <a:t>genome. </a:t>
            </a:r>
            <a:r>
              <a:rPr lang="en-US" dirty="0" smtClean="0"/>
              <a:t>[Dr. Gopal </a:t>
            </a:r>
            <a:r>
              <a:rPr lang="en-US" dirty="0" err="1" smtClean="0"/>
              <a:t>Murti</a:t>
            </a:r>
            <a:r>
              <a:rPr lang="en-US" dirty="0" smtClean="0"/>
              <a:t>/Science Photo Library/Photo Researchers.]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17</a:t>
            </a:fld>
            <a:endParaRPr lang="en-US" dirty="0"/>
          </a:p>
        </p:txBody>
      </p:sp>
    </p:spTree>
    <p:extLst>
      <p:ext uri="{BB962C8B-B14F-4D97-AF65-F5344CB8AC3E}">
        <p14:creationId xmlns:p14="http://schemas.microsoft.com/office/powerpoint/2010/main" val="2553163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4.9 The Indian </a:t>
            </a:r>
            <a:r>
              <a:rPr lang="en-US" sz="1200" b="1" i="0" u="none" strike="noStrike" kern="1200" baseline="0" dirty="0" err="1" smtClean="0">
                <a:solidFill>
                  <a:schemeClr val="tx1"/>
                </a:solidFill>
                <a:latin typeface="+mn-lt"/>
                <a:ea typeface="+mn-ea"/>
                <a:cs typeface="+mn-cs"/>
              </a:rPr>
              <a:t>muntjac</a:t>
            </a:r>
            <a:r>
              <a:rPr lang="en-US" sz="1200" b="1" i="0" u="none" strike="noStrike" kern="1200" baseline="0" dirty="0" smtClean="0">
                <a:solidFill>
                  <a:schemeClr val="tx1"/>
                </a:solidFill>
                <a:latin typeface="+mn-lt"/>
                <a:ea typeface="+mn-ea"/>
                <a:cs typeface="+mn-cs"/>
              </a:rPr>
              <a:t> and its chromosomes. </a:t>
            </a:r>
            <a:r>
              <a:rPr lang="en-US" sz="1200" b="0" i="0" u="none" strike="noStrike" kern="1200" baseline="0" dirty="0" smtClean="0">
                <a:solidFill>
                  <a:schemeClr val="tx1"/>
                </a:solidFill>
                <a:latin typeface="+mn-lt"/>
                <a:ea typeface="+mn-ea"/>
                <a:cs typeface="+mn-cs"/>
              </a:rPr>
              <a:t>Cells from a female Indian </a:t>
            </a:r>
            <a:r>
              <a:rPr lang="en-US" sz="1200" b="0" i="0" u="none" strike="noStrike" kern="1200" baseline="0" dirty="0" err="1" smtClean="0">
                <a:solidFill>
                  <a:schemeClr val="tx1"/>
                </a:solidFill>
                <a:latin typeface="+mn-lt"/>
                <a:ea typeface="+mn-ea"/>
                <a:cs typeface="+mn-cs"/>
              </a:rPr>
              <a:t>muntjac</a:t>
            </a:r>
            <a:r>
              <a:rPr lang="en-US" sz="1200" b="0" i="0" u="none" strike="noStrike" kern="1200" baseline="0" dirty="0" smtClean="0">
                <a:solidFill>
                  <a:schemeClr val="tx1"/>
                </a:solidFill>
                <a:latin typeface="+mn-lt"/>
                <a:ea typeface="+mn-ea"/>
                <a:cs typeface="+mn-cs"/>
              </a:rPr>
              <a:t> (right) contain three pairs of very large chromosomes (stained orange). The cell shown is a hybrid containing a pair of human chromosomes (stained green) for comparison. [(Left) Hugh Lansdown/</a:t>
            </a:r>
            <a:r>
              <a:rPr lang="en-US" sz="1200" b="0" i="0" u="none" strike="noStrike" kern="1200" baseline="0" dirty="0" err="1" smtClean="0">
                <a:solidFill>
                  <a:schemeClr val="tx1"/>
                </a:solidFill>
                <a:latin typeface="+mn-lt"/>
                <a:ea typeface="+mn-ea"/>
                <a:cs typeface="+mn-cs"/>
              </a:rPr>
              <a:t>Shutterstock</a:t>
            </a:r>
            <a:r>
              <a:rPr lang="en-US" sz="1200" b="0" i="0" u="none" strike="noStrike" kern="1200" baseline="0" dirty="0" smtClean="0">
                <a:solidFill>
                  <a:schemeClr val="tx1"/>
                </a:solidFill>
                <a:latin typeface="+mn-lt"/>
                <a:ea typeface="+mn-ea"/>
                <a:cs typeface="+mn-cs"/>
              </a:rPr>
              <a:t>. (Right) J.–Y. Lee, M. Koi, E. J. </a:t>
            </a:r>
            <a:r>
              <a:rPr lang="en-US" sz="1200" b="0" i="0" u="none" strike="noStrike" kern="1200" baseline="0" dirty="0" err="1" smtClean="0">
                <a:solidFill>
                  <a:schemeClr val="tx1"/>
                </a:solidFill>
                <a:latin typeface="+mn-lt"/>
                <a:ea typeface="+mn-ea"/>
                <a:cs typeface="+mn-cs"/>
              </a:rPr>
              <a:t>Stanbridge</a:t>
            </a:r>
            <a:r>
              <a:rPr lang="en-US" sz="1200" b="0" i="0" u="none" strike="noStrike" kern="1200" baseline="0" dirty="0" smtClean="0">
                <a:solidFill>
                  <a:schemeClr val="tx1"/>
                </a:solidFill>
                <a:latin typeface="+mn-lt"/>
                <a:ea typeface="+mn-ea"/>
                <a:cs typeface="+mn-cs"/>
              </a:rPr>
              <a:t>, M. </a:t>
            </a:r>
            <a:r>
              <a:rPr lang="en-US" sz="1200" b="0" i="0" u="none" strike="noStrike" kern="1200" baseline="0" dirty="0" err="1" smtClean="0">
                <a:solidFill>
                  <a:schemeClr val="tx1"/>
                </a:solidFill>
                <a:latin typeface="+mn-lt"/>
                <a:ea typeface="+mn-ea"/>
                <a:cs typeface="+mn-cs"/>
              </a:rPr>
              <a:t>Oshimura</a:t>
            </a:r>
            <a:r>
              <a:rPr lang="en-US" sz="1200" b="0" i="0" u="none" strike="noStrike" kern="1200" baseline="0" dirty="0" smtClean="0">
                <a:solidFill>
                  <a:schemeClr val="tx1"/>
                </a:solidFill>
                <a:latin typeface="+mn-lt"/>
                <a:ea typeface="+mn-ea"/>
                <a:cs typeface="+mn-cs"/>
              </a:rPr>
              <a:t>, A. T. Kumamoto, and A. P. Feinberg. </a:t>
            </a:r>
            <a:r>
              <a:rPr lang="en-US" sz="1200" b="0" i="1" u="none" strike="noStrike" kern="1200" baseline="0" dirty="0" smtClean="0">
                <a:solidFill>
                  <a:schemeClr val="tx1"/>
                </a:solidFill>
                <a:latin typeface="+mn-lt"/>
                <a:ea typeface="+mn-ea"/>
                <a:cs typeface="+mn-cs"/>
              </a:rPr>
              <a:t>Nat. Genet.</a:t>
            </a:r>
            <a:r>
              <a:rPr lang="en-US" sz="1200" b="0" i="0" u="none" strike="noStrike" kern="1200" baseline="0" dirty="0" smtClean="0">
                <a:solidFill>
                  <a:schemeClr val="tx1"/>
                </a:solidFill>
                <a:latin typeface="+mn-lt"/>
                <a:ea typeface="+mn-ea"/>
                <a:cs typeface="+mn-cs"/>
              </a:rPr>
              <a:t> 7:30, 1994.]</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18</a:t>
            </a:fld>
            <a:endParaRPr lang="en-US" dirty="0"/>
          </a:p>
        </p:txBody>
      </p:sp>
    </p:spTree>
    <p:extLst>
      <p:ext uri="{BB962C8B-B14F-4D97-AF65-F5344CB8AC3E}">
        <p14:creationId xmlns:p14="http://schemas.microsoft.com/office/powerpoint/2010/main" val="3286610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4.10 X-ray diffraction photograph</a:t>
            </a:r>
            <a:r>
              <a:rPr lang="en-US" b="1" baseline="0" dirty="0" smtClean="0"/>
              <a:t> </a:t>
            </a:r>
            <a:r>
              <a:rPr lang="en-US" b="1" dirty="0" smtClean="0"/>
              <a:t>of a hydrated DNA fiber.</a:t>
            </a:r>
            <a:r>
              <a:rPr lang="en-US" dirty="0" smtClean="0"/>
              <a:t> When crystals of a</a:t>
            </a:r>
            <a:r>
              <a:rPr lang="en-US" baseline="0" dirty="0" smtClean="0"/>
              <a:t> </a:t>
            </a:r>
            <a:r>
              <a:rPr lang="en-US" dirty="0" smtClean="0"/>
              <a:t>biomolecule are irradiated with x-rays, the x-rays</a:t>
            </a:r>
            <a:r>
              <a:rPr lang="en-US" baseline="0" dirty="0" smtClean="0"/>
              <a:t> </a:t>
            </a:r>
            <a:r>
              <a:rPr lang="en-US" dirty="0" smtClean="0"/>
              <a:t>are diffracted and these diffracted x-rays are</a:t>
            </a:r>
            <a:r>
              <a:rPr lang="en-US" baseline="0" dirty="0" smtClean="0"/>
              <a:t> </a:t>
            </a:r>
            <a:r>
              <a:rPr lang="en-US" dirty="0" smtClean="0"/>
              <a:t>seen as a series of spots, called reflections, on</a:t>
            </a:r>
            <a:r>
              <a:rPr lang="en-US" baseline="0" dirty="0" smtClean="0"/>
              <a:t> </a:t>
            </a:r>
            <a:r>
              <a:rPr lang="en-US" dirty="0" smtClean="0"/>
              <a:t>a screen behind the crystal. The structure of the</a:t>
            </a:r>
            <a:r>
              <a:rPr lang="en-US" baseline="0" dirty="0" smtClean="0"/>
              <a:t> </a:t>
            </a:r>
            <a:r>
              <a:rPr lang="en-US" dirty="0" smtClean="0"/>
              <a:t>molecule can be determined by the pattern of</a:t>
            </a:r>
            <a:r>
              <a:rPr lang="en-US" baseline="0" dirty="0" smtClean="0"/>
              <a:t> </a:t>
            </a:r>
            <a:r>
              <a:rPr lang="en-US" dirty="0" smtClean="0"/>
              <a:t>the reflections (Section 3.5). In regard to DNA</a:t>
            </a:r>
            <a:r>
              <a:rPr lang="en-US" baseline="0" dirty="0" smtClean="0"/>
              <a:t> </a:t>
            </a:r>
            <a:r>
              <a:rPr lang="en-US" dirty="0" smtClean="0"/>
              <a:t>crystals, the central cross is diagnostic of a</a:t>
            </a:r>
            <a:r>
              <a:rPr lang="en-US" baseline="0" dirty="0" smtClean="0"/>
              <a:t> </a:t>
            </a:r>
            <a:r>
              <a:rPr lang="en-US" dirty="0" smtClean="0"/>
              <a:t>helical structure. The strong arcs on the</a:t>
            </a:r>
            <a:r>
              <a:rPr lang="en-US" baseline="0" dirty="0" smtClean="0"/>
              <a:t> </a:t>
            </a:r>
            <a:r>
              <a:rPr lang="en-US" dirty="0" smtClean="0"/>
              <a:t>meridian arise from the stack of nucleotide</a:t>
            </a:r>
            <a:r>
              <a:rPr lang="en-US" baseline="0" dirty="0" smtClean="0"/>
              <a:t> </a:t>
            </a:r>
            <a:r>
              <a:rPr lang="en-US" dirty="0" smtClean="0"/>
              <a:t>bases, which are 3.4 Å apart. [Science</a:t>
            </a:r>
            <a:r>
              <a:rPr lang="en-US" baseline="0" dirty="0" smtClean="0"/>
              <a:t> Photo Library</a:t>
            </a:r>
            <a:r>
              <a:rPr lang="en-US" dirty="0" smtClean="0"/>
              <a:t>.]</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2623769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4.11 Watson–Crick model of double-helical DNA. </a:t>
            </a:r>
            <a:r>
              <a:rPr lang="en-US" sz="1200" b="0" i="0" u="none" strike="noStrike" kern="1200" baseline="0" dirty="0" smtClean="0">
                <a:solidFill>
                  <a:schemeClr val="tx1"/>
                </a:solidFill>
                <a:latin typeface="+mn-lt"/>
                <a:ea typeface="+mn-ea"/>
                <a:cs typeface="+mn-cs"/>
              </a:rPr>
              <a:t>(A) Side view. Adjacent bases are separated by 3.4 Å. The structure repeats along the helical axis (vertical) at intervals of 34 Å, which corresponds to approximately 10 nucleotides on each chain. (B) Axial view, looking down the helix axis, reveals a rotation of 36° per base and shows that the bases are stacked on top of one another [Source: J. L. </a:t>
            </a:r>
            <a:r>
              <a:rPr lang="en-US" sz="1200" b="0" i="0" u="none" strike="noStrike" kern="1200" baseline="0" dirty="0" err="1" smtClean="0">
                <a:solidFill>
                  <a:schemeClr val="tx1"/>
                </a:solidFill>
                <a:latin typeface="+mn-lt"/>
                <a:ea typeface="+mn-ea"/>
                <a:cs typeface="+mn-cs"/>
              </a:rPr>
              <a:t>Tymoczko</a:t>
            </a:r>
            <a:r>
              <a:rPr lang="en-US" sz="1200" b="0" i="0" u="none" strike="noStrike" kern="1200" baseline="0" dirty="0" smtClean="0">
                <a:solidFill>
                  <a:schemeClr val="tx1"/>
                </a:solidFill>
                <a:latin typeface="+mn-lt"/>
                <a:ea typeface="+mn-ea"/>
                <a:cs typeface="+mn-cs"/>
              </a:rPr>
              <a:t>, J. Berg, and L. </a:t>
            </a:r>
            <a:r>
              <a:rPr lang="en-US" sz="1200" b="0" i="0" u="none" strike="noStrike" kern="1200" baseline="0" dirty="0" err="1" smtClean="0">
                <a:solidFill>
                  <a:schemeClr val="tx1"/>
                </a:solidFill>
                <a:latin typeface="+mn-lt"/>
                <a:ea typeface="+mn-ea"/>
                <a:cs typeface="+mn-cs"/>
              </a:rPr>
              <a:t>Stryer</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Biochemistry: A Short Course</a:t>
            </a:r>
            <a:r>
              <a:rPr lang="en-US" sz="1200" b="0" i="0" u="none" strike="noStrike" kern="1200" baseline="0" dirty="0" smtClean="0">
                <a:solidFill>
                  <a:schemeClr val="tx1"/>
                </a:solidFill>
                <a:latin typeface="+mn-lt"/>
                <a:ea typeface="+mn-ea"/>
                <a:cs typeface="+mn-cs"/>
              </a:rPr>
              <a:t>, 2nd ed. (W. H. Freeman and Company, 2013), Fig. 33.11.]</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384375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4.12 Structures of the base pairs</a:t>
            </a:r>
            <a:r>
              <a:rPr lang="en-US" b="1" baseline="0" dirty="0" smtClean="0"/>
              <a:t> </a:t>
            </a:r>
            <a:r>
              <a:rPr lang="en-US" b="1" dirty="0" smtClean="0"/>
              <a:t>proposed by Watson and Crick.</a:t>
            </a: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954910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1406628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4.13 A side view of DNA. </a:t>
            </a:r>
            <a:r>
              <a:rPr lang="en-US" sz="1200" b="0" i="0" u="none" strike="noStrike" kern="1200" baseline="0" dirty="0" smtClean="0">
                <a:solidFill>
                  <a:schemeClr val="tx1"/>
                </a:solidFill>
                <a:latin typeface="+mn-lt"/>
                <a:ea typeface="+mn-ea"/>
                <a:cs typeface="+mn-cs"/>
              </a:rPr>
              <a:t>Base pairs are stacked nearly one on top of another in the double helix. The stacked bases interact with van der Waals forces. Such stacking forces help stabilize the double helix. [Source: J. L. </a:t>
            </a:r>
            <a:r>
              <a:rPr lang="en-US" sz="1200" b="0" i="0" u="none" strike="noStrike" kern="1200" baseline="0" dirty="0" err="1" smtClean="0">
                <a:solidFill>
                  <a:schemeClr val="tx1"/>
                </a:solidFill>
                <a:latin typeface="+mn-lt"/>
                <a:ea typeface="+mn-ea"/>
                <a:cs typeface="+mn-cs"/>
              </a:rPr>
              <a:t>Tymoczko</a:t>
            </a:r>
            <a:r>
              <a:rPr lang="en-US" sz="1200" b="0" i="0" u="none" strike="noStrike" kern="1200" baseline="0" dirty="0" smtClean="0">
                <a:solidFill>
                  <a:schemeClr val="tx1"/>
                </a:solidFill>
                <a:latin typeface="+mn-lt"/>
                <a:ea typeface="+mn-ea"/>
                <a:cs typeface="+mn-cs"/>
              </a:rPr>
              <a:t>, J. Berg, and L. </a:t>
            </a:r>
            <a:r>
              <a:rPr lang="en-US" sz="1200" b="0" i="0" u="none" strike="noStrike" kern="1200" baseline="0" dirty="0" err="1" smtClean="0">
                <a:solidFill>
                  <a:schemeClr val="tx1"/>
                </a:solidFill>
                <a:latin typeface="+mn-lt"/>
                <a:ea typeface="+mn-ea"/>
                <a:cs typeface="+mn-cs"/>
              </a:rPr>
              <a:t>Stryer</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Biochemistry: A Short Course</a:t>
            </a:r>
            <a:r>
              <a:rPr lang="en-US" sz="1200" b="0" i="0" u="none" strike="noStrike" kern="1200" baseline="0" dirty="0" smtClean="0">
                <a:solidFill>
                  <a:schemeClr val="tx1"/>
                </a:solidFill>
                <a:latin typeface="+mn-lt"/>
                <a:ea typeface="+mn-ea"/>
                <a:cs typeface="+mn-cs"/>
              </a:rPr>
              <a:t>, 2nd ed. (W. H. Freeman and Company, 2013), Fig. 33.13.]</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1069270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4.14 B-form and A-form DNA.</a:t>
            </a:r>
            <a:r>
              <a:rPr lang="en-US" dirty="0" smtClean="0"/>
              <a:t> Space-filling models of 10 base pairs</a:t>
            </a:r>
            <a:r>
              <a:rPr lang="en-US" baseline="0" dirty="0" smtClean="0"/>
              <a:t> </a:t>
            </a:r>
            <a:r>
              <a:rPr lang="en-US" dirty="0" smtClean="0"/>
              <a:t>of B-form and A-form DNA depict their right-handed helical structures. </a:t>
            </a:r>
            <a:r>
              <a:rPr lang="en-US" i="1" dirty="0" smtClean="0"/>
              <a:t>Notice</a:t>
            </a:r>
            <a:r>
              <a:rPr lang="en-US" dirty="0" smtClean="0"/>
              <a:t> that the</a:t>
            </a:r>
            <a:r>
              <a:rPr lang="en-US" baseline="0" dirty="0" smtClean="0"/>
              <a:t> </a:t>
            </a:r>
            <a:r>
              <a:rPr lang="en-US" dirty="0" smtClean="0"/>
              <a:t>B-form helix is longer and narrower than the A-form helix. The carbon atoms of the</a:t>
            </a:r>
            <a:r>
              <a:rPr lang="en-US" baseline="0" dirty="0" smtClean="0"/>
              <a:t> </a:t>
            </a:r>
            <a:r>
              <a:rPr lang="en-US" dirty="0" smtClean="0"/>
              <a:t>backbone are shown in white. [Drawn from 1BNA.pdb and 1DNZ.pdb.]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27</a:t>
            </a:fld>
            <a:endParaRPr lang="en-US" dirty="0"/>
          </a:p>
        </p:txBody>
      </p:sp>
    </p:spTree>
    <p:extLst>
      <p:ext uri="{BB962C8B-B14F-4D97-AF65-F5344CB8AC3E}">
        <p14:creationId xmlns:p14="http://schemas.microsoft.com/office/powerpoint/2010/main" val="1702263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4.15 Sugar pucker. </a:t>
            </a:r>
            <a:r>
              <a:rPr lang="en-US" dirty="0" smtClean="0"/>
              <a:t>In A-form DNA,</a:t>
            </a:r>
            <a:r>
              <a:rPr lang="en-US" baseline="0" dirty="0" smtClean="0"/>
              <a:t> </a:t>
            </a:r>
            <a:r>
              <a:rPr lang="en-US" dirty="0" smtClean="0"/>
              <a:t>the C-3</a:t>
            </a:r>
            <a:r>
              <a:rPr lang="en-US" sz="1200" kern="1200" dirty="0" smtClean="0">
                <a:solidFill>
                  <a:schemeClr val="tx1"/>
                </a:solidFill>
                <a:effectLst/>
                <a:latin typeface="+mn-lt"/>
                <a:ea typeface="+mn-ea"/>
                <a:cs typeface="+mn-cs"/>
                <a:sym typeface="Symbol"/>
              </a:rPr>
              <a:t></a:t>
            </a:r>
            <a:r>
              <a:rPr lang="en-US" dirty="0" smtClean="0"/>
              <a:t> carbon atom lies above the</a:t>
            </a:r>
            <a:r>
              <a:rPr lang="en-US" baseline="0" dirty="0" smtClean="0"/>
              <a:t> </a:t>
            </a:r>
            <a:r>
              <a:rPr lang="en-US" dirty="0" smtClean="0"/>
              <a:t>approximate plane defined by the four other</a:t>
            </a:r>
            <a:r>
              <a:rPr lang="en-US" baseline="0" dirty="0" smtClean="0"/>
              <a:t> </a:t>
            </a:r>
            <a:r>
              <a:rPr lang="en-US" dirty="0" smtClean="0"/>
              <a:t>sugar </a:t>
            </a:r>
            <a:r>
              <a:rPr lang="en-US" dirty="0" err="1" smtClean="0"/>
              <a:t>nonhydrogen</a:t>
            </a:r>
            <a:r>
              <a:rPr lang="en-US" dirty="0" smtClean="0"/>
              <a:t> atoms (called C-3</a:t>
            </a:r>
            <a:r>
              <a:rPr lang="en-US" sz="1200" kern="1200" dirty="0" smtClean="0">
                <a:solidFill>
                  <a:schemeClr val="tx1"/>
                </a:solidFill>
                <a:effectLst/>
                <a:latin typeface="+mn-lt"/>
                <a:ea typeface="+mn-ea"/>
                <a:cs typeface="+mn-cs"/>
                <a:sym typeface="Symbol"/>
              </a:rPr>
              <a:t>-</a:t>
            </a:r>
            <a:r>
              <a:rPr lang="en-US" dirty="0" smtClean="0"/>
              <a:t>endo).</a:t>
            </a:r>
            <a:r>
              <a:rPr lang="en-US" baseline="0" dirty="0" smtClean="0"/>
              <a:t> </a:t>
            </a:r>
            <a:r>
              <a:rPr lang="en-US" dirty="0" smtClean="0"/>
              <a:t>In B-form DNA, each deoxyribose is in a C-2</a:t>
            </a:r>
            <a:r>
              <a:rPr lang="en-US" sz="1200" kern="1200" dirty="0" smtClean="0">
                <a:solidFill>
                  <a:schemeClr val="tx1"/>
                </a:solidFill>
                <a:effectLst/>
                <a:latin typeface="+mn-lt"/>
                <a:ea typeface="+mn-ea"/>
                <a:cs typeface="+mn-cs"/>
                <a:sym typeface="Symbol"/>
              </a:rPr>
              <a:t></a:t>
            </a:r>
            <a:r>
              <a:rPr lang="en-US" dirty="0" smtClean="0"/>
              <a:t>-</a:t>
            </a:r>
            <a:r>
              <a:rPr lang="en-US" baseline="0" dirty="0" smtClean="0"/>
              <a:t> </a:t>
            </a:r>
            <a:r>
              <a:rPr lang="en-US" dirty="0" smtClean="0"/>
              <a:t>endo conformation, in which C-2</a:t>
            </a:r>
            <a:r>
              <a:rPr lang="en-US" sz="1200" kern="1200" dirty="0" smtClean="0">
                <a:solidFill>
                  <a:schemeClr val="tx1"/>
                </a:solidFill>
                <a:effectLst/>
                <a:latin typeface="+mn-lt"/>
                <a:ea typeface="+mn-ea"/>
                <a:cs typeface="+mn-cs"/>
                <a:sym typeface="Symbol"/>
              </a:rPr>
              <a:t></a:t>
            </a:r>
            <a:r>
              <a:rPr lang="en-US" dirty="0" smtClean="0">
                <a:effectLst/>
              </a:rPr>
              <a:t> </a:t>
            </a:r>
            <a:r>
              <a:rPr lang="en-US" dirty="0" smtClean="0"/>
              <a:t>lies out of</a:t>
            </a:r>
            <a:r>
              <a:rPr lang="en-US" baseline="0" dirty="0" smtClean="0"/>
              <a:t> </a:t>
            </a:r>
            <a:r>
              <a:rPr lang="en-US" dirty="0" smtClean="0"/>
              <a:t>the plane.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3755699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4.16 Z-DNA. </a:t>
            </a:r>
            <a:r>
              <a:rPr lang="en-US" dirty="0" smtClean="0"/>
              <a:t>DNA oligomers</a:t>
            </a:r>
            <a:r>
              <a:rPr lang="en-US" baseline="0" dirty="0" smtClean="0"/>
              <a:t> </a:t>
            </a:r>
            <a:r>
              <a:rPr lang="en-US" dirty="0" smtClean="0"/>
              <a:t>such as CGCGCG adopt an alternative</a:t>
            </a:r>
            <a:r>
              <a:rPr lang="en-US" baseline="0" dirty="0" smtClean="0"/>
              <a:t> </a:t>
            </a:r>
            <a:r>
              <a:rPr lang="en-US" dirty="0" smtClean="0"/>
              <a:t>conformation under some conditions. This</a:t>
            </a:r>
            <a:r>
              <a:rPr lang="en-US" baseline="0" dirty="0" smtClean="0"/>
              <a:t> </a:t>
            </a:r>
            <a:r>
              <a:rPr lang="en-US" dirty="0" smtClean="0"/>
              <a:t>conformation is called Z-DNA</a:t>
            </a:r>
            <a:r>
              <a:rPr lang="en-US" baseline="0" dirty="0" smtClean="0"/>
              <a:t> </a:t>
            </a:r>
            <a:r>
              <a:rPr lang="en-US" dirty="0" smtClean="0"/>
              <a:t>because the</a:t>
            </a:r>
            <a:r>
              <a:rPr lang="en-US" baseline="0" dirty="0" smtClean="0"/>
              <a:t> </a:t>
            </a:r>
            <a:r>
              <a:rPr lang="en-US" dirty="0" smtClean="0"/>
              <a:t>phosphoryl groups zigzag along the backbone.</a:t>
            </a:r>
            <a:r>
              <a:rPr lang="en-US" baseline="0" dirty="0" smtClean="0"/>
              <a:t> </a:t>
            </a:r>
            <a:r>
              <a:rPr lang="en-US" dirty="0" smtClean="0"/>
              <a:t>[Drawn from 131D.pdb.]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29</a:t>
            </a:fld>
            <a:endParaRPr lang="en-US" dirty="0"/>
          </a:p>
        </p:txBody>
      </p:sp>
    </p:spTree>
    <p:extLst>
      <p:ext uri="{BB962C8B-B14F-4D97-AF65-F5344CB8AC3E}">
        <p14:creationId xmlns:p14="http://schemas.microsoft.com/office/powerpoint/2010/main" val="161820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Family resemblance, very evident in this photograph of four sisters, results from having genes in common. Genes must be expressed to exert an effect, and proteins regulate such expression. One such regulatory protein, a zinc-finger protein (zinc ion is blue, protein is red), is shown bound to a control region of DNA (black). [(Left) © Nicholas Nixon, courtesy </a:t>
            </a:r>
            <a:r>
              <a:rPr lang="en-US" sz="1200" b="0" i="0" u="none" strike="noStrike" kern="1200" baseline="0" dirty="0" err="1" smtClean="0">
                <a:solidFill>
                  <a:schemeClr val="tx1"/>
                </a:solidFill>
                <a:latin typeface="+mn-lt"/>
                <a:ea typeface="+mn-ea"/>
                <a:cs typeface="+mn-cs"/>
              </a:rPr>
              <a:t>Fraenkel</a:t>
            </a:r>
            <a:r>
              <a:rPr lang="en-US" sz="1200" b="0" i="0" u="none" strike="noStrike" kern="1200" baseline="0" dirty="0" smtClean="0">
                <a:solidFill>
                  <a:schemeClr val="tx1"/>
                </a:solidFill>
                <a:latin typeface="+mn-lt"/>
                <a:ea typeface="+mn-ea"/>
                <a:cs typeface="+mn-cs"/>
              </a:rPr>
              <a:t> Gallery, San Francisco. (Right) Drawn from 1AAY.pdb.]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2110106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30</a:t>
            </a:fld>
            <a:endParaRPr lang="en-US" dirty="0"/>
          </a:p>
        </p:txBody>
      </p:sp>
    </p:spTree>
    <p:extLst>
      <p:ext uri="{BB962C8B-B14F-4D97-AF65-F5344CB8AC3E}">
        <p14:creationId xmlns:p14="http://schemas.microsoft.com/office/powerpoint/2010/main" val="835204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4.17 Electron micrographs</a:t>
            </a:r>
            <a:r>
              <a:rPr lang="en-US" b="1" baseline="0" dirty="0" smtClean="0"/>
              <a:t> </a:t>
            </a:r>
            <a:r>
              <a:rPr lang="en-US" b="1" dirty="0" smtClean="0"/>
              <a:t>of circular DNA from mitochondria.</a:t>
            </a:r>
            <a:r>
              <a:rPr lang="en-US" baseline="0" dirty="0" smtClean="0"/>
              <a:t> </a:t>
            </a:r>
            <a:r>
              <a:rPr lang="en-US" dirty="0" smtClean="0"/>
              <a:t>(A) Relaxed form. (B) Supercoiled form.</a:t>
            </a:r>
            <a:r>
              <a:rPr lang="en-US" baseline="0" dirty="0" smtClean="0"/>
              <a:t> </a:t>
            </a:r>
            <a:r>
              <a:rPr lang="en-US" dirty="0" smtClean="0"/>
              <a:t>[Courtesy of Dr. David Clayton.]</a:t>
            </a:r>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2798812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4.18 Stem-loop structures.</a:t>
            </a:r>
            <a:r>
              <a:rPr lang="en-US" dirty="0" smtClean="0"/>
              <a:t> Stem-loop</a:t>
            </a:r>
            <a:r>
              <a:rPr lang="en-US" baseline="0" dirty="0" smtClean="0"/>
              <a:t> </a:t>
            </a:r>
            <a:r>
              <a:rPr lang="en-US" dirty="0" smtClean="0"/>
              <a:t>structures can be formed from single-stranded</a:t>
            </a:r>
            <a:r>
              <a:rPr lang="en-US" baseline="0" dirty="0" smtClean="0"/>
              <a:t> </a:t>
            </a:r>
            <a:r>
              <a:rPr lang="en-US" dirty="0" smtClean="0"/>
              <a:t>DNA and RNA molecules.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565517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4.19 Complex structure of an RNA molecule. </a:t>
            </a:r>
            <a:r>
              <a:rPr lang="en-US" dirty="0" smtClean="0"/>
              <a:t>A single-stranded RNA molecule can fold</a:t>
            </a:r>
            <a:r>
              <a:rPr lang="en-US" baseline="0" dirty="0" smtClean="0"/>
              <a:t> </a:t>
            </a:r>
            <a:r>
              <a:rPr lang="en-US" dirty="0" smtClean="0"/>
              <a:t>back on itself to form a complex structure. (A) The nucleotide sequence showing Watson–Crick</a:t>
            </a:r>
            <a:r>
              <a:rPr lang="en-US" baseline="0" dirty="0" smtClean="0"/>
              <a:t> </a:t>
            </a:r>
            <a:r>
              <a:rPr lang="en-US" dirty="0" smtClean="0"/>
              <a:t>base pairs and other nonstandard base pairings in stem-loop structures. (B) The three-dimensional</a:t>
            </a:r>
            <a:r>
              <a:rPr lang="en-US" baseline="0" dirty="0" smtClean="0"/>
              <a:t> </a:t>
            </a:r>
            <a:r>
              <a:rPr lang="en-US" dirty="0" smtClean="0"/>
              <a:t>structure and one important long-range interaction between three bases. In the three-dimensional</a:t>
            </a:r>
            <a:r>
              <a:rPr lang="en-US" baseline="0" dirty="0" smtClean="0"/>
              <a:t> </a:t>
            </a:r>
            <a:r>
              <a:rPr lang="en-US" dirty="0" smtClean="0"/>
              <a:t>structure at the left, cytidine nucleotides are shown in blue, adenosine in red, guanosine in black,</a:t>
            </a:r>
            <a:r>
              <a:rPr lang="en-US" baseline="0" dirty="0" smtClean="0"/>
              <a:t> </a:t>
            </a:r>
            <a:r>
              <a:rPr lang="en-US" dirty="0" smtClean="0"/>
              <a:t>and uridine in green. In the detailed projection, hydrogen bonds within the Watson–Crick base pair</a:t>
            </a:r>
            <a:r>
              <a:rPr lang="en-US" baseline="0" dirty="0" smtClean="0"/>
              <a:t> </a:t>
            </a:r>
            <a:r>
              <a:rPr lang="en-US" dirty="0" smtClean="0"/>
              <a:t>are shown as dashed black lines; additional hydrogen bonds are shown as dashed green lines.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2854999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4.20 Resolution of </a:t>
            </a:r>
            <a:r>
              <a:rPr lang="en-US" b="1" baseline="30000" dirty="0" smtClean="0"/>
              <a:t>14</a:t>
            </a:r>
            <a:r>
              <a:rPr lang="en-US" b="1" dirty="0" smtClean="0"/>
              <a:t>N DNA and</a:t>
            </a:r>
            <a:r>
              <a:rPr lang="en-US" b="1" baseline="0" dirty="0" smtClean="0"/>
              <a:t> </a:t>
            </a:r>
            <a:r>
              <a:rPr lang="en-US" b="1" baseline="30000" dirty="0" smtClean="0"/>
              <a:t>15</a:t>
            </a:r>
            <a:r>
              <a:rPr lang="en-US" b="1" dirty="0" smtClean="0"/>
              <a:t>N DNA by density-gradient</a:t>
            </a:r>
            <a:r>
              <a:rPr lang="en-US" b="1" baseline="0" dirty="0" smtClean="0"/>
              <a:t> </a:t>
            </a:r>
            <a:r>
              <a:rPr lang="en-US" b="1" dirty="0" smtClean="0"/>
              <a:t>centrifugation. </a:t>
            </a:r>
            <a:r>
              <a:rPr lang="en-US" dirty="0" smtClean="0"/>
              <a:t>(A) Ultraviolet-absorption</a:t>
            </a:r>
            <a:r>
              <a:rPr lang="en-US" baseline="0" dirty="0" smtClean="0"/>
              <a:t> </a:t>
            </a:r>
            <a:r>
              <a:rPr lang="en-US" dirty="0" smtClean="0"/>
              <a:t>photograph of a centrifuged cell showing the</a:t>
            </a:r>
            <a:r>
              <a:rPr lang="en-US" baseline="0" dirty="0" smtClean="0"/>
              <a:t> </a:t>
            </a:r>
            <a:r>
              <a:rPr lang="en-US" dirty="0" smtClean="0"/>
              <a:t>two distinct bands of DNA. (B) </a:t>
            </a:r>
            <a:r>
              <a:rPr lang="en-US" dirty="0" err="1" smtClean="0"/>
              <a:t>Densitometric</a:t>
            </a:r>
            <a:r>
              <a:rPr lang="en-US" baseline="0" dirty="0" smtClean="0"/>
              <a:t> </a:t>
            </a:r>
            <a:r>
              <a:rPr lang="en-US" dirty="0" smtClean="0"/>
              <a:t>tracing of the absorption photograph. [Data</a:t>
            </a:r>
            <a:r>
              <a:rPr lang="en-US" baseline="0" dirty="0" smtClean="0"/>
              <a:t> f</a:t>
            </a:r>
            <a:r>
              <a:rPr lang="en-US" dirty="0" smtClean="0"/>
              <a:t>rom</a:t>
            </a:r>
            <a:r>
              <a:rPr lang="en-US" baseline="0" dirty="0" smtClean="0"/>
              <a:t> </a:t>
            </a:r>
            <a:r>
              <a:rPr lang="en-US" dirty="0" smtClean="0"/>
              <a:t>M. Meselson and F. W. Stahl. </a:t>
            </a:r>
            <a:r>
              <a:rPr lang="en-US" i="1" dirty="0" smtClean="0"/>
              <a:t>Proc. Natl. Acad.</a:t>
            </a:r>
            <a:r>
              <a:rPr lang="en-US" i="1" baseline="0" dirty="0" smtClean="0"/>
              <a:t> </a:t>
            </a:r>
            <a:r>
              <a:rPr lang="en-US" i="1" dirty="0" smtClean="0"/>
              <a:t>Sci. U.S.A</a:t>
            </a:r>
            <a:r>
              <a:rPr lang="en-US" dirty="0" smtClean="0"/>
              <a:t>. 44:671–682, 1958.]</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37</a:t>
            </a:fld>
            <a:endParaRPr lang="en-US" dirty="0"/>
          </a:p>
        </p:txBody>
      </p:sp>
    </p:spTree>
    <p:extLst>
      <p:ext uri="{BB962C8B-B14F-4D97-AF65-F5344CB8AC3E}">
        <p14:creationId xmlns:p14="http://schemas.microsoft.com/office/powerpoint/2010/main" val="1131751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4.21 Detection of</a:t>
            </a:r>
            <a:r>
              <a:rPr lang="en-US" b="1" baseline="0" dirty="0" smtClean="0"/>
              <a:t> </a:t>
            </a:r>
            <a:r>
              <a:rPr lang="en-US" b="1" dirty="0" smtClean="0"/>
              <a:t>semiconservative replication of</a:t>
            </a:r>
            <a:r>
              <a:rPr lang="en-US" b="1" baseline="0" dirty="0" smtClean="0"/>
              <a:t> </a:t>
            </a:r>
            <a:r>
              <a:rPr lang="en-US" b="1" i="1" dirty="0" smtClean="0"/>
              <a:t>E. coli</a:t>
            </a:r>
            <a:r>
              <a:rPr lang="en-US" b="1" i="1" baseline="0" dirty="0" smtClean="0"/>
              <a:t> </a:t>
            </a:r>
            <a:r>
              <a:rPr lang="en-US" b="1" dirty="0" smtClean="0"/>
              <a:t>DNA by density-gradient</a:t>
            </a:r>
            <a:r>
              <a:rPr lang="en-US" b="1" baseline="0" dirty="0" smtClean="0"/>
              <a:t> </a:t>
            </a:r>
            <a:r>
              <a:rPr lang="en-US" b="1" dirty="0" smtClean="0"/>
              <a:t>centrifugation. </a:t>
            </a:r>
            <a:r>
              <a:rPr lang="en-US" dirty="0" smtClean="0"/>
              <a:t>The position of a band of</a:t>
            </a:r>
            <a:r>
              <a:rPr lang="en-US" baseline="0" dirty="0" smtClean="0"/>
              <a:t> </a:t>
            </a:r>
            <a:r>
              <a:rPr lang="en-US" dirty="0" smtClean="0"/>
              <a:t>DNA depends on its content of </a:t>
            </a:r>
            <a:r>
              <a:rPr lang="en-US" baseline="30000" dirty="0" smtClean="0"/>
              <a:t>14</a:t>
            </a:r>
            <a:r>
              <a:rPr lang="en-US" dirty="0" smtClean="0"/>
              <a:t>N and </a:t>
            </a:r>
            <a:r>
              <a:rPr lang="en-US" baseline="30000" dirty="0" smtClean="0"/>
              <a:t>15</a:t>
            </a:r>
            <a:r>
              <a:rPr lang="en-US" dirty="0" smtClean="0"/>
              <a:t>N.</a:t>
            </a:r>
            <a:r>
              <a:rPr lang="en-US" baseline="0" dirty="0" smtClean="0"/>
              <a:t> </a:t>
            </a:r>
            <a:r>
              <a:rPr lang="en-US" dirty="0" smtClean="0"/>
              <a:t>After 1.0 generation, all of the DNA molecules</a:t>
            </a:r>
            <a:r>
              <a:rPr lang="en-US" baseline="0" dirty="0" smtClean="0"/>
              <a:t> </a:t>
            </a:r>
            <a:r>
              <a:rPr lang="en-US" dirty="0" smtClean="0"/>
              <a:t>were hybrids containing equal amounts of </a:t>
            </a:r>
            <a:r>
              <a:rPr lang="en-US" baseline="30000" dirty="0" smtClean="0"/>
              <a:t>14</a:t>
            </a:r>
            <a:r>
              <a:rPr lang="en-US" dirty="0" smtClean="0"/>
              <a:t>N</a:t>
            </a:r>
            <a:r>
              <a:rPr lang="en-US" baseline="0" dirty="0" smtClean="0"/>
              <a:t> </a:t>
            </a:r>
            <a:r>
              <a:rPr lang="en-US" dirty="0" smtClean="0"/>
              <a:t>and </a:t>
            </a:r>
            <a:r>
              <a:rPr lang="en-US" baseline="30000" dirty="0" smtClean="0"/>
              <a:t>15</a:t>
            </a:r>
            <a:r>
              <a:rPr lang="en-US" dirty="0" smtClean="0"/>
              <a:t>N. [Data</a:t>
            </a:r>
            <a:r>
              <a:rPr lang="en-US" baseline="0" dirty="0" smtClean="0"/>
              <a:t> f</a:t>
            </a:r>
            <a:r>
              <a:rPr lang="en-US" dirty="0" smtClean="0"/>
              <a:t>rom M. Meselson and F. W. Stahl.</a:t>
            </a:r>
            <a:r>
              <a:rPr lang="en-US" baseline="0" dirty="0" smtClean="0"/>
              <a:t> </a:t>
            </a:r>
            <a:r>
              <a:rPr lang="en-US" i="1" dirty="0" smtClean="0"/>
              <a:t>Proc. Natl. Acad. Sci. U.S.A. </a:t>
            </a:r>
            <a:r>
              <a:rPr lang="en-US" dirty="0" smtClean="0"/>
              <a:t>44:671–682,</a:t>
            </a:r>
            <a:r>
              <a:rPr lang="en-US" baseline="0" dirty="0" smtClean="0"/>
              <a:t> </a:t>
            </a:r>
            <a:r>
              <a:rPr lang="en-US" dirty="0" smtClean="0"/>
              <a:t>1958.]</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38</a:t>
            </a:fld>
            <a:endParaRPr lang="en-US" dirty="0"/>
          </a:p>
        </p:txBody>
      </p:sp>
    </p:spTree>
    <p:extLst>
      <p:ext uri="{BB962C8B-B14F-4D97-AF65-F5344CB8AC3E}">
        <p14:creationId xmlns:p14="http://schemas.microsoft.com/office/powerpoint/2010/main" val="2482018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4.22 Diagram of semiconservative</a:t>
            </a:r>
            <a:r>
              <a:rPr lang="en-US" b="1" baseline="0" dirty="0" smtClean="0"/>
              <a:t> </a:t>
            </a:r>
            <a:r>
              <a:rPr lang="en-US" b="1" dirty="0" smtClean="0"/>
              <a:t>replication. </a:t>
            </a:r>
            <a:r>
              <a:rPr lang="en-US" dirty="0" smtClean="0"/>
              <a:t>Parental DNA is shown in blue</a:t>
            </a:r>
            <a:r>
              <a:rPr lang="en-US" baseline="0" dirty="0" smtClean="0"/>
              <a:t> </a:t>
            </a:r>
            <a:r>
              <a:rPr lang="en-US" dirty="0" smtClean="0"/>
              <a:t>and newly synthesized DNA in red. [Information</a:t>
            </a:r>
            <a:r>
              <a:rPr lang="en-US" baseline="0" dirty="0" smtClean="0"/>
              <a:t> from</a:t>
            </a:r>
            <a:r>
              <a:rPr lang="en-US" dirty="0" smtClean="0"/>
              <a:t> M.</a:t>
            </a:r>
            <a:r>
              <a:rPr lang="en-US" baseline="0" dirty="0" smtClean="0"/>
              <a:t> </a:t>
            </a:r>
            <a:r>
              <a:rPr lang="en-US" dirty="0" smtClean="0"/>
              <a:t>Meselson and F. W. Stahl. </a:t>
            </a:r>
            <a:r>
              <a:rPr lang="en-US" i="1" dirty="0" smtClean="0"/>
              <a:t>Proc. Natl. Acad.</a:t>
            </a:r>
            <a:r>
              <a:rPr lang="en-US" i="1" baseline="0" dirty="0" smtClean="0"/>
              <a:t> </a:t>
            </a:r>
            <a:r>
              <a:rPr lang="en-US" i="1" dirty="0" smtClean="0"/>
              <a:t>Sci. U.S.A. </a:t>
            </a:r>
            <a:r>
              <a:rPr lang="en-US" dirty="0" smtClean="0"/>
              <a:t>44:671–682, 1958.]</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39</a:t>
            </a:fld>
            <a:endParaRPr lang="en-US" dirty="0"/>
          </a:p>
        </p:txBody>
      </p:sp>
    </p:spTree>
    <p:extLst>
      <p:ext uri="{BB962C8B-B14F-4D97-AF65-F5344CB8AC3E}">
        <p14:creationId xmlns:p14="http://schemas.microsoft.com/office/powerpoint/2010/main" val="2272613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4.23 </a:t>
            </a:r>
            <a:r>
              <a:rPr lang="en-US" b="1" dirty="0" err="1" smtClean="0"/>
              <a:t>Hypochromism</a:t>
            </a:r>
            <a:r>
              <a:rPr lang="en-US" b="1" dirty="0" smtClean="0"/>
              <a:t>. </a:t>
            </a:r>
            <a:r>
              <a:rPr lang="en-US" dirty="0" smtClean="0"/>
              <a:t>(A) Single-stranded DNA absorbs light more effectively than does</a:t>
            </a:r>
            <a:r>
              <a:rPr lang="en-US" baseline="0" dirty="0" smtClean="0"/>
              <a:t> </a:t>
            </a:r>
            <a:r>
              <a:rPr lang="en-US" dirty="0" smtClean="0"/>
              <a:t>double-helical DNA. (B) The absorbance of a DNA</a:t>
            </a:r>
            <a:r>
              <a:rPr lang="en-US" baseline="0" dirty="0" smtClean="0"/>
              <a:t> </a:t>
            </a:r>
            <a:r>
              <a:rPr lang="en-US" dirty="0" smtClean="0"/>
              <a:t>solution at a wavelength of 260 nm increases</a:t>
            </a:r>
            <a:r>
              <a:rPr lang="en-US" baseline="0" dirty="0" smtClean="0"/>
              <a:t> </a:t>
            </a:r>
            <a:r>
              <a:rPr lang="en-US" dirty="0" smtClean="0"/>
              <a:t>when the double helix is melted into single strands.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41</a:t>
            </a:fld>
            <a:endParaRPr lang="en-US" dirty="0"/>
          </a:p>
        </p:txBody>
      </p:sp>
    </p:spTree>
    <p:extLst>
      <p:ext uri="{BB962C8B-B14F-4D97-AF65-F5344CB8AC3E}">
        <p14:creationId xmlns:p14="http://schemas.microsoft.com/office/powerpoint/2010/main" val="3642923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2988939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4.24 Polymerization reaction catalyzed by DNA polymerases.</a:t>
            </a: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44</a:t>
            </a:fld>
            <a:endParaRPr lang="en-US" dirty="0"/>
          </a:p>
        </p:txBody>
      </p:sp>
    </p:spTree>
    <p:extLst>
      <p:ext uri="{BB962C8B-B14F-4D97-AF65-F5344CB8AC3E}">
        <p14:creationId xmlns:p14="http://schemas.microsoft.com/office/powerpoint/2010/main" val="312921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4.1 Polymeric structure of nucleic</a:t>
            </a:r>
            <a:r>
              <a:rPr lang="en-US" b="1" baseline="0" dirty="0" smtClean="0"/>
              <a:t> </a:t>
            </a:r>
            <a:r>
              <a:rPr lang="en-US" b="1" dirty="0" smtClean="0"/>
              <a:t>acids.</a:t>
            </a: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2299029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4.25 Strand-elongation reaction.</a:t>
            </a:r>
            <a:r>
              <a:rPr lang="en-US" dirty="0" smtClean="0"/>
              <a:t> DNA polymerases catalyze the formation of a</a:t>
            </a:r>
            <a:r>
              <a:rPr lang="en-US" baseline="0" dirty="0" smtClean="0"/>
              <a:t> </a:t>
            </a:r>
            <a:r>
              <a:rPr lang="en-US" dirty="0" smtClean="0"/>
              <a:t>phosphodiester bridge. </a:t>
            </a:r>
            <a:r>
              <a:rPr lang="en-US" sz="1200" b="0" i="0" u="none" strike="noStrike" kern="1200" baseline="0" dirty="0" smtClean="0">
                <a:solidFill>
                  <a:schemeClr val="tx1"/>
                </a:solidFill>
                <a:latin typeface="+mn-lt"/>
                <a:ea typeface="+mn-ea"/>
                <a:cs typeface="+mn-cs"/>
              </a:rPr>
              <a:t>[Source: J. L. </a:t>
            </a:r>
            <a:r>
              <a:rPr lang="en-US" sz="1200" b="0" i="0" u="none" strike="noStrike" kern="1200" baseline="0" dirty="0" err="1" smtClean="0">
                <a:solidFill>
                  <a:schemeClr val="tx1"/>
                </a:solidFill>
                <a:latin typeface="+mn-lt"/>
                <a:ea typeface="+mn-ea"/>
                <a:cs typeface="+mn-cs"/>
              </a:rPr>
              <a:t>Tymoczko</a:t>
            </a:r>
            <a:r>
              <a:rPr lang="en-US" sz="1200" b="0" i="0" u="none" strike="noStrike" kern="1200" baseline="0" dirty="0" smtClean="0">
                <a:solidFill>
                  <a:schemeClr val="tx1"/>
                </a:solidFill>
                <a:latin typeface="+mn-lt"/>
                <a:ea typeface="+mn-ea"/>
                <a:cs typeface="+mn-cs"/>
              </a:rPr>
              <a:t>, J. Berg, and L. </a:t>
            </a:r>
            <a:r>
              <a:rPr lang="en-US" sz="1200" b="0" i="0" u="none" strike="noStrike" kern="1200" baseline="0" dirty="0" err="1" smtClean="0">
                <a:solidFill>
                  <a:schemeClr val="tx1"/>
                </a:solidFill>
                <a:latin typeface="+mn-lt"/>
                <a:ea typeface="+mn-ea"/>
                <a:cs typeface="+mn-cs"/>
              </a:rPr>
              <a:t>Stryer</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Biochemistry: A Short Course</a:t>
            </a:r>
            <a:r>
              <a:rPr lang="en-US" sz="1200" b="0" i="0" u="none" strike="noStrike" kern="1200" baseline="0" dirty="0" smtClean="0">
                <a:solidFill>
                  <a:schemeClr val="tx1"/>
                </a:solidFill>
                <a:latin typeface="+mn-lt"/>
                <a:ea typeface="+mn-ea"/>
                <a:cs typeface="+mn-cs"/>
              </a:rPr>
              <a:t>, 2nd ed. (W. H. Freeman and Company, 2013), Fig. 34.2.]</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45</a:t>
            </a:fld>
            <a:endParaRPr lang="en-US" dirty="0"/>
          </a:p>
        </p:txBody>
      </p:sp>
    </p:spTree>
    <p:extLst>
      <p:ext uri="{BB962C8B-B14F-4D97-AF65-F5344CB8AC3E}">
        <p14:creationId xmlns:p14="http://schemas.microsoft.com/office/powerpoint/2010/main" val="4103906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4.26 Flow of information from RNA to DNA in retroviruses. </a:t>
            </a:r>
            <a:r>
              <a:rPr lang="en-US" sz="1200" b="0" i="0" u="none" strike="noStrike" kern="1200" baseline="0" dirty="0" smtClean="0">
                <a:solidFill>
                  <a:schemeClr val="tx1"/>
                </a:solidFill>
                <a:latin typeface="+mn-lt"/>
                <a:ea typeface="+mn-ea"/>
                <a:cs typeface="+mn-cs"/>
              </a:rPr>
              <a:t>The RNA genome of a retrovirus is converted into DNA by reverse transcriptase, an enzyme brought into the cell by the infecting virus particle. Reverse transcriptase possesses several activities and catalyzes the synthesis of a complementary DNA strand, the digestion of the RNA, and the subsequent synthesis of the DNA strand.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3414258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2045259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49</a:t>
            </a:fld>
            <a:endParaRPr lang="en-US" dirty="0"/>
          </a:p>
        </p:txBody>
      </p:sp>
    </p:spTree>
    <p:extLst>
      <p:ext uri="{BB962C8B-B14F-4D97-AF65-F5344CB8AC3E}">
        <p14:creationId xmlns:p14="http://schemas.microsoft.com/office/powerpoint/2010/main" val="2849298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4.27 RNA Polymerase. </a:t>
            </a:r>
            <a:r>
              <a:rPr lang="en-US" dirty="0" smtClean="0"/>
              <a:t>This large enzyme comprises many subunits, including β</a:t>
            </a:r>
            <a:r>
              <a:rPr lang="en-US" baseline="0" dirty="0" smtClean="0"/>
              <a:t> </a:t>
            </a:r>
            <a:r>
              <a:rPr lang="en-US" dirty="0" smtClean="0"/>
              <a:t>(red) and β’ (yellow), which form a “claw” that holds the DNA to be transcribed. </a:t>
            </a:r>
            <a:r>
              <a:rPr lang="en-US" i="1" dirty="0" smtClean="0"/>
              <a:t>Notice</a:t>
            </a:r>
            <a:r>
              <a:rPr lang="en-US" dirty="0" smtClean="0"/>
              <a:t> that the</a:t>
            </a:r>
            <a:r>
              <a:rPr lang="en-US" baseline="0" dirty="0" smtClean="0"/>
              <a:t> </a:t>
            </a:r>
            <a:r>
              <a:rPr lang="en-US" dirty="0" smtClean="0"/>
              <a:t>active site includes a Mg</a:t>
            </a:r>
            <a:r>
              <a:rPr lang="en-US" baseline="30000" dirty="0" smtClean="0"/>
              <a:t>2+</a:t>
            </a:r>
            <a:r>
              <a:rPr lang="en-US" dirty="0" smtClean="0"/>
              <a:t>ion (green) at the center of the structure. The curved tubes making</a:t>
            </a:r>
            <a:r>
              <a:rPr lang="en-US" baseline="0" dirty="0" smtClean="0"/>
              <a:t> </a:t>
            </a:r>
            <a:r>
              <a:rPr lang="en-US" dirty="0" smtClean="0"/>
              <a:t>up the protein in the image represent the backbone of the polypeptide chain. [Drawn from 1L9Z.</a:t>
            </a:r>
            <a:r>
              <a:rPr lang="en-US" baseline="0" dirty="0" smtClean="0"/>
              <a:t> </a:t>
            </a:r>
            <a:r>
              <a:rPr lang="en-US" dirty="0" err="1" smtClean="0"/>
              <a:t>pdb</a:t>
            </a:r>
            <a:r>
              <a:rPr lang="en-US" dirty="0" smtClean="0"/>
              <a:t>.]</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50</a:t>
            </a:fld>
            <a:endParaRPr lang="en-US" dirty="0"/>
          </a:p>
        </p:txBody>
      </p:sp>
    </p:spTree>
    <p:extLst>
      <p:ext uri="{BB962C8B-B14F-4D97-AF65-F5344CB8AC3E}">
        <p14:creationId xmlns:p14="http://schemas.microsoft.com/office/powerpoint/2010/main" val="787396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4.28 Transcription mechanism of the chain-elongation reaction catalyzed by RNA polymerase. </a:t>
            </a:r>
            <a:r>
              <a:rPr lang="en-US" sz="1200" b="0" i="0" u="none" strike="noStrike" kern="1200" baseline="0" dirty="0" smtClean="0">
                <a:solidFill>
                  <a:schemeClr val="tx1"/>
                </a:solidFill>
                <a:latin typeface="+mn-lt"/>
                <a:ea typeface="+mn-ea"/>
                <a:cs typeface="+mn-cs"/>
              </a:rPr>
              <a:t>[Source: J. L. </a:t>
            </a:r>
            <a:r>
              <a:rPr lang="en-US" sz="1200" b="0" i="0" u="none" strike="noStrike" kern="1200" baseline="0" dirty="0" err="1" smtClean="0">
                <a:solidFill>
                  <a:schemeClr val="tx1"/>
                </a:solidFill>
                <a:latin typeface="+mn-lt"/>
                <a:ea typeface="+mn-ea"/>
                <a:cs typeface="+mn-cs"/>
              </a:rPr>
              <a:t>Tymoczko</a:t>
            </a:r>
            <a:r>
              <a:rPr lang="en-US" sz="1200" b="0" i="0" u="none" strike="noStrike" kern="1200" baseline="0" dirty="0" smtClean="0">
                <a:solidFill>
                  <a:schemeClr val="tx1"/>
                </a:solidFill>
                <a:latin typeface="+mn-lt"/>
                <a:ea typeface="+mn-ea"/>
                <a:cs typeface="+mn-cs"/>
              </a:rPr>
              <a:t>, J. Berg, and L. </a:t>
            </a:r>
            <a:r>
              <a:rPr lang="en-US" sz="1200" b="0" i="0" u="none" strike="noStrike" kern="1200" baseline="0" dirty="0" err="1" smtClean="0">
                <a:solidFill>
                  <a:schemeClr val="tx1"/>
                </a:solidFill>
                <a:latin typeface="+mn-lt"/>
                <a:ea typeface="+mn-ea"/>
                <a:cs typeface="+mn-cs"/>
              </a:rPr>
              <a:t>Stryer</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Biochemistry: A Short Course</a:t>
            </a:r>
            <a:r>
              <a:rPr lang="en-US" sz="1200" b="0" i="0" u="none" strike="noStrike" kern="1200" baseline="0" dirty="0" smtClean="0">
                <a:solidFill>
                  <a:schemeClr val="tx1"/>
                </a:solidFill>
                <a:latin typeface="+mn-lt"/>
                <a:ea typeface="+mn-ea"/>
                <a:cs typeface="+mn-cs"/>
              </a:rPr>
              <a:t>, 2nd ed. (W. H. Freeman and Company, 2013), Fig. 36.3.]</a:t>
            </a:r>
          </a:p>
        </p:txBody>
      </p:sp>
      <p:sp>
        <p:nvSpPr>
          <p:cNvPr id="4" name="Slide Number Placeholder 3"/>
          <p:cNvSpPr>
            <a:spLocks noGrp="1"/>
          </p:cNvSpPr>
          <p:nvPr>
            <p:ph type="sldNum" sz="quarter" idx="10"/>
          </p:nvPr>
        </p:nvSpPr>
        <p:spPr/>
        <p:txBody>
          <a:bodyPr/>
          <a:lstStyle/>
          <a:p>
            <a:fld id="{D40DCDAC-7B3A-7D46-A8AA-8684AD4EB5A0}" type="slidenum">
              <a:rPr lang="en-US" smtClean="0"/>
              <a:t>51</a:t>
            </a:fld>
            <a:endParaRPr lang="en-US" dirty="0"/>
          </a:p>
        </p:txBody>
      </p:sp>
    </p:spTree>
    <p:extLst>
      <p:ext uri="{BB962C8B-B14F-4D97-AF65-F5344CB8AC3E}">
        <p14:creationId xmlns:p14="http://schemas.microsoft.com/office/powerpoint/2010/main" val="3968818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52</a:t>
            </a:fld>
            <a:endParaRPr lang="en-US" dirty="0"/>
          </a:p>
        </p:txBody>
      </p:sp>
    </p:spTree>
    <p:extLst>
      <p:ext uri="{BB962C8B-B14F-4D97-AF65-F5344CB8AC3E}">
        <p14:creationId xmlns:p14="http://schemas.microsoft.com/office/powerpoint/2010/main" val="24883684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4.29 Complementarity between mRNA and DNA.</a:t>
            </a:r>
            <a:r>
              <a:rPr lang="en-US" dirty="0" smtClean="0"/>
              <a:t> The base sequence of mRNA (red)</a:t>
            </a:r>
            <a:r>
              <a:rPr lang="en-US" baseline="0" dirty="0" smtClean="0"/>
              <a:t> </a:t>
            </a:r>
            <a:r>
              <a:rPr lang="en-US" dirty="0" smtClean="0"/>
              <a:t>is the complement of that of the DNA template strand (blue). The sequence shown here is from</a:t>
            </a:r>
            <a:r>
              <a:rPr lang="en-US" baseline="0" dirty="0" smtClean="0"/>
              <a:t> </a:t>
            </a:r>
            <a:r>
              <a:rPr lang="en-US" dirty="0" smtClean="0"/>
              <a:t>the tryptophan operon, a segment of DNA containing the genes for five enzymes that catalyze the</a:t>
            </a:r>
            <a:r>
              <a:rPr lang="en-US" baseline="0" dirty="0" smtClean="0"/>
              <a:t> </a:t>
            </a:r>
            <a:r>
              <a:rPr lang="en-US" dirty="0" smtClean="0"/>
              <a:t>synthesis of tryptophan. The other strand of DNA (black) is called the coding strand because it has</a:t>
            </a:r>
            <a:r>
              <a:rPr lang="en-US" baseline="0" dirty="0" smtClean="0"/>
              <a:t> </a:t>
            </a:r>
            <a:r>
              <a:rPr lang="en-US" dirty="0" smtClean="0"/>
              <a:t>the same sequence as the RNA transcript except for thymine (T) in place of uracil (U).</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53</a:t>
            </a:fld>
            <a:endParaRPr lang="en-US" dirty="0"/>
          </a:p>
        </p:txBody>
      </p:sp>
    </p:spTree>
    <p:extLst>
      <p:ext uri="{BB962C8B-B14F-4D97-AF65-F5344CB8AC3E}">
        <p14:creationId xmlns:p14="http://schemas.microsoft.com/office/powerpoint/2010/main" val="234209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54</a:t>
            </a:fld>
            <a:endParaRPr lang="en-US" dirty="0"/>
          </a:p>
        </p:txBody>
      </p:sp>
    </p:spTree>
    <p:extLst>
      <p:ext uri="{BB962C8B-B14F-4D97-AF65-F5344CB8AC3E}">
        <p14:creationId xmlns:p14="http://schemas.microsoft.com/office/powerpoint/2010/main" val="684992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4.30 Promoter sites for</a:t>
            </a:r>
            <a:r>
              <a:rPr lang="en-US" b="1" baseline="0" dirty="0" smtClean="0"/>
              <a:t> </a:t>
            </a:r>
            <a:r>
              <a:rPr lang="en-US" b="1" dirty="0" smtClean="0"/>
              <a:t>transcription in (A) prokaryotes and</a:t>
            </a:r>
            <a:r>
              <a:rPr lang="en-US" b="1" baseline="0" dirty="0" smtClean="0"/>
              <a:t> </a:t>
            </a:r>
            <a:r>
              <a:rPr lang="en-US" b="1" dirty="0" smtClean="0"/>
              <a:t>(B) eukaryotes. </a:t>
            </a:r>
            <a:r>
              <a:rPr lang="en-US" dirty="0" smtClean="0"/>
              <a:t>Consensus sequences are</a:t>
            </a:r>
            <a:r>
              <a:rPr lang="en-US" baseline="0" dirty="0" smtClean="0"/>
              <a:t> </a:t>
            </a:r>
            <a:r>
              <a:rPr lang="en-US" dirty="0" smtClean="0"/>
              <a:t>shown. The first nucleotide to be</a:t>
            </a:r>
            <a:r>
              <a:rPr lang="en-US" baseline="0" dirty="0" smtClean="0"/>
              <a:t> </a:t>
            </a:r>
            <a:r>
              <a:rPr lang="en-US" dirty="0" smtClean="0"/>
              <a:t>transcribed is</a:t>
            </a:r>
            <a:r>
              <a:rPr lang="en-US" baseline="0" dirty="0" smtClean="0"/>
              <a:t> </a:t>
            </a:r>
            <a:r>
              <a:rPr lang="en-US" dirty="0" smtClean="0"/>
              <a:t>numbered +1. The adjacent nucleotide on the</a:t>
            </a:r>
            <a:r>
              <a:rPr lang="en-US" baseline="0" dirty="0" smtClean="0"/>
              <a:t> </a:t>
            </a:r>
            <a:r>
              <a:rPr lang="en-US" dirty="0" smtClean="0"/>
              <a:t>5</a:t>
            </a:r>
            <a:r>
              <a:rPr lang="en-US" sz="1200" kern="1200" dirty="0" smtClean="0">
                <a:solidFill>
                  <a:schemeClr val="tx1"/>
                </a:solidFill>
                <a:effectLst/>
                <a:latin typeface="+mn-lt"/>
                <a:ea typeface="+mn-ea"/>
                <a:cs typeface="+mn-cs"/>
                <a:sym typeface="Symbol"/>
              </a:rPr>
              <a:t></a:t>
            </a:r>
            <a:r>
              <a:rPr lang="en-US" dirty="0" smtClean="0"/>
              <a:t> side is numbered −1. The sequences</a:t>
            </a:r>
            <a:r>
              <a:rPr lang="en-US" baseline="0" dirty="0" smtClean="0"/>
              <a:t> </a:t>
            </a:r>
            <a:r>
              <a:rPr lang="en-US" dirty="0" smtClean="0"/>
              <a:t>shown are those of the coding strand of DNA.</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55</a:t>
            </a:fld>
            <a:endParaRPr lang="en-US" dirty="0"/>
          </a:p>
        </p:txBody>
      </p:sp>
    </p:spTree>
    <p:extLst>
      <p:ext uri="{BB962C8B-B14F-4D97-AF65-F5344CB8AC3E}">
        <p14:creationId xmlns:p14="http://schemas.microsoft.com/office/powerpoint/2010/main" val="241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4.2 Ribose and deoxyribose.</a:t>
            </a:r>
            <a:r>
              <a:rPr lang="en-US" baseline="0" dirty="0" smtClean="0"/>
              <a:t> </a:t>
            </a:r>
            <a:r>
              <a:rPr lang="en-US" dirty="0" smtClean="0"/>
              <a:t>Atoms in sugar units are numbered with</a:t>
            </a:r>
            <a:r>
              <a:rPr lang="en-US" baseline="0" dirty="0" smtClean="0"/>
              <a:t> </a:t>
            </a:r>
            <a:r>
              <a:rPr lang="en-US" dirty="0" smtClean="0"/>
              <a:t>primes to distinguish them from atoms in</a:t>
            </a:r>
            <a:r>
              <a:rPr lang="en-US" baseline="0" dirty="0" smtClean="0"/>
              <a:t> </a:t>
            </a:r>
            <a:r>
              <a:rPr lang="en-US" dirty="0" smtClean="0"/>
              <a:t>bases (see Figure 4.4).</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9</a:t>
            </a:fld>
            <a:endParaRPr lang="en-US" dirty="0"/>
          </a:p>
        </p:txBody>
      </p:sp>
    </p:spTree>
    <p:extLst>
      <p:ext uri="{BB962C8B-B14F-4D97-AF65-F5344CB8AC3E}">
        <p14:creationId xmlns:p14="http://schemas.microsoft.com/office/powerpoint/2010/main" val="404291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56</a:t>
            </a:fld>
            <a:endParaRPr lang="en-US" dirty="0"/>
          </a:p>
        </p:txBody>
      </p:sp>
    </p:spTree>
    <p:extLst>
      <p:ext uri="{BB962C8B-B14F-4D97-AF65-F5344CB8AC3E}">
        <p14:creationId xmlns:p14="http://schemas.microsoft.com/office/powerpoint/2010/main" val="3927419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4.31 Base sequence of the 3’ end</a:t>
            </a:r>
            <a:r>
              <a:rPr lang="en-US" b="1" baseline="0" dirty="0" smtClean="0"/>
              <a:t> </a:t>
            </a:r>
            <a:r>
              <a:rPr lang="en-US" b="1" dirty="0" smtClean="0"/>
              <a:t>of an mRNA transcript in </a:t>
            </a:r>
            <a:r>
              <a:rPr lang="en-US" b="1" i="1" dirty="0" smtClean="0"/>
              <a:t>E. coli</a:t>
            </a:r>
            <a:r>
              <a:rPr lang="en-US" b="1" dirty="0" smtClean="0"/>
              <a:t>. </a:t>
            </a:r>
            <a:r>
              <a:rPr lang="en-US" dirty="0" smtClean="0"/>
              <a:t>A stable</a:t>
            </a:r>
            <a:r>
              <a:rPr lang="en-US" baseline="0" dirty="0" smtClean="0"/>
              <a:t> </a:t>
            </a:r>
            <a:r>
              <a:rPr lang="en-US" dirty="0" smtClean="0"/>
              <a:t>hairpin structure is followed by a sequence of</a:t>
            </a:r>
            <a:r>
              <a:rPr lang="en-US" baseline="0" dirty="0" smtClean="0"/>
              <a:t> </a:t>
            </a:r>
            <a:r>
              <a:rPr lang="en-US" dirty="0" smtClean="0"/>
              <a:t>uridine (U) residues.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57</a:t>
            </a:fld>
            <a:endParaRPr lang="en-US" dirty="0"/>
          </a:p>
        </p:txBody>
      </p:sp>
    </p:spTree>
    <p:extLst>
      <p:ext uri="{BB962C8B-B14F-4D97-AF65-F5344CB8AC3E}">
        <p14:creationId xmlns:p14="http://schemas.microsoft.com/office/powerpoint/2010/main" val="3574928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FIGURE 4.32 Modification of mRNA.</a:t>
            </a:r>
            <a:r>
              <a:rPr lang="en-US" b="1" baseline="0" dirty="0" smtClean="0"/>
              <a:t> </a:t>
            </a:r>
            <a:r>
              <a:rPr lang="en-US" dirty="0" smtClean="0"/>
              <a:t>Messenger RNA in eukaryotes is modified</a:t>
            </a:r>
            <a:r>
              <a:rPr lang="en-US" baseline="0" dirty="0" smtClean="0"/>
              <a:t> </a:t>
            </a:r>
            <a:r>
              <a:rPr lang="en-US" dirty="0" smtClean="0"/>
              <a:t>after transcription. A nucleotide “cap” structure</a:t>
            </a:r>
            <a:r>
              <a:rPr lang="en-US" baseline="0" dirty="0" smtClean="0"/>
              <a:t> </a:t>
            </a:r>
            <a:r>
              <a:rPr lang="en-US" dirty="0" smtClean="0"/>
              <a:t>is added to the 5</a:t>
            </a:r>
            <a:r>
              <a:rPr lang="en-US" sz="1200" kern="1200" dirty="0" smtClean="0">
                <a:solidFill>
                  <a:schemeClr val="tx1"/>
                </a:solidFill>
                <a:effectLst/>
                <a:latin typeface="+mn-lt"/>
                <a:ea typeface="+mn-ea"/>
                <a:cs typeface="+mn-cs"/>
                <a:sym typeface="Symbol"/>
              </a:rPr>
              <a:t></a:t>
            </a:r>
            <a:r>
              <a:rPr lang="en-US" dirty="0" smtClean="0"/>
              <a:t> end, and a poly(A) tail is</a:t>
            </a:r>
            <a:r>
              <a:rPr lang="en-US" baseline="0" dirty="0" smtClean="0"/>
              <a:t> </a:t>
            </a:r>
            <a:r>
              <a:rPr lang="en-US" dirty="0" smtClean="0"/>
              <a:t>added at the 3</a:t>
            </a:r>
            <a:r>
              <a:rPr lang="en-US" sz="1200" kern="1200" dirty="0" smtClean="0">
                <a:solidFill>
                  <a:schemeClr val="tx1"/>
                </a:solidFill>
                <a:effectLst/>
                <a:latin typeface="+mn-lt"/>
                <a:ea typeface="+mn-ea"/>
                <a:cs typeface="+mn-cs"/>
                <a:sym typeface="Symbol"/>
              </a:rPr>
              <a:t></a:t>
            </a:r>
            <a:r>
              <a:rPr lang="en-US" dirty="0" smtClean="0"/>
              <a:t> end.</a:t>
            </a:r>
          </a:p>
        </p:txBody>
      </p:sp>
      <p:sp>
        <p:nvSpPr>
          <p:cNvPr id="4" name="Slide Number Placeholder 3"/>
          <p:cNvSpPr>
            <a:spLocks noGrp="1"/>
          </p:cNvSpPr>
          <p:nvPr>
            <p:ph type="sldNum" sz="quarter" idx="10"/>
          </p:nvPr>
        </p:nvSpPr>
        <p:spPr/>
        <p:txBody>
          <a:bodyPr/>
          <a:lstStyle/>
          <a:p>
            <a:fld id="{D40DCDAC-7B3A-7D46-A8AA-8684AD4EB5A0}" type="slidenum">
              <a:rPr lang="en-US" smtClean="0"/>
              <a:t>58</a:t>
            </a:fld>
            <a:endParaRPr lang="en-US" dirty="0"/>
          </a:p>
        </p:txBody>
      </p:sp>
    </p:spTree>
    <p:extLst>
      <p:ext uri="{BB962C8B-B14F-4D97-AF65-F5344CB8AC3E}">
        <p14:creationId xmlns:p14="http://schemas.microsoft.com/office/powerpoint/2010/main" val="3663479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59</a:t>
            </a:fld>
            <a:endParaRPr lang="en-US" dirty="0"/>
          </a:p>
        </p:txBody>
      </p:sp>
    </p:spTree>
    <p:extLst>
      <p:ext uri="{BB962C8B-B14F-4D97-AF65-F5344CB8AC3E}">
        <p14:creationId xmlns:p14="http://schemas.microsoft.com/office/powerpoint/2010/main" val="40963036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4.33 Attachment of an amino acid to a </a:t>
            </a:r>
            <a:r>
              <a:rPr lang="en-US" sz="1200" b="1" i="0" u="none" strike="noStrike" kern="1200" baseline="0" dirty="0" err="1" smtClean="0">
                <a:solidFill>
                  <a:schemeClr val="tx1"/>
                </a:solidFill>
                <a:latin typeface="+mn-lt"/>
                <a:ea typeface="+mn-ea"/>
                <a:cs typeface="+mn-cs"/>
              </a:rPr>
              <a:t>tRNA</a:t>
            </a:r>
            <a:r>
              <a:rPr lang="en-US" sz="1200" b="1" i="0" u="none" strike="noStrike" kern="1200" baseline="0" dirty="0" smtClean="0">
                <a:solidFill>
                  <a:schemeClr val="tx1"/>
                </a:solidFill>
                <a:latin typeface="+mn-lt"/>
                <a:ea typeface="+mn-ea"/>
                <a:cs typeface="+mn-cs"/>
              </a:rPr>
              <a:t> molecule. </a:t>
            </a:r>
            <a:r>
              <a:rPr lang="en-US" sz="1200" b="0" i="0" u="none" strike="noStrike" kern="1200" baseline="0" dirty="0" smtClean="0">
                <a:solidFill>
                  <a:schemeClr val="tx1"/>
                </a:solidFill>
                <a:latin typeface="+mn-lt"/>
                <a:ea typeface="+mn-ea"/>
                <a:cs typeface="+mn-cs"/>
              </a:rPr>
              <a:t>The amino acid (shown in blue) is esterified to the 3</a:t>
            </a:r>
            <a:r>
              <a:rPr lang="en-US" sz="1200" kern="1200" dirty="0" smtClean="0">
                <a:solidFill>
                  <a:schemeClr val="tx1"/>
                </a:solidFill>
                <a:effectLst/>
                <a:latin typeface="+mn-lt"/>
                <a:ea typeface="+mn-ea"/>
                <a:cs typeface="+mn-cs"/>
                <a:sym typeface="Symbol"/>
              </a:rPr>
              <a:t></a:t>
            </a:r>
            <a:r>
              <a:rPr lang="en-US" sz="1200" b="0" i="0" u="none" strike="noStrike" kern="1200" baseline="0" dirty="0" smtClean="0">
                <a:solidFill>
                  <a:schemeClr val="tx1"/>
                </a:solidFill>
                <a:latin typeface="+mn-lt"/>
                <a:ea typeface="+mn-ea"/>
                <a:cs typeface="+mn-cs"/>
              </a:rPr>
              <a:t>-hydroxyl group of the terminal adenylate of </a:t>
            </a:r>
            <a:r>
              <a:rPr lang="en-US" sz="1200" b="0" i="0" u="none" strike="noStrike" kern="1200" baseline="0" dirty="0" err="1" smtClean="0">
                <a:solidFill>
                  <a:schemeClr val="tx1"/>
                </a:solidFill>
                <a:latin typeface="+mn-lt"/>
                <a:ea typeface="+mn-ea"/>
                <a:cs typeface="+mn-cs"/>
              </a:rPr>
              <a:t>tRNA</a:t>
            </a:r>
            <a:r>
              <a:rPr lang="en-US" sz="1200" b="0" i="0" u="none" strike="noStrike" kern="1200" baseline="0" dirty="0" smtClean="0">
                <a:solidFill>
                  <a:schemeClr val="tx1"/>
                </a:solidFill>
                <a:latin typeface="+mn-lt"/>
                <a:ea typeface="+mn-ea"/>
                <a:cs typeface="+mn-cs"/>
              </a:rPr>
              <a:t>. [Source: J. L. </a:t>
            </a:r>
            <a:r>
              <a:rPr lang="en-US" sz="1200" b="0" i="0" u="none" strike="noStrike" kern="1200" baseline="0" dirty="0" err="1" smtClean="0">
                <a:solidFill>
                  <a:schemeClr val="tx1"/>
                </a:solidFill>
                <a:latin typeface="+mn-lt"/>
                <a:ea typeface="+mn-ea"/>
                <a:cs typeface="+mn-cs"/>
              </a:rPr>
              <a:t>Tymoczko</a:t>
            </a:r>
            <a:r>
              <a:rPr lang="en-US" sz="1200" b="0" i="0" u="none" strike="noStrike" kern="1200" baseline="0" dirty="0" smtClean="0">
                <a:solidFill>
                  <a:schemeClr val="tx1"/>
                </a:solidFill>
                <a:latin typeface="+mn-lt"/>
                <a:ea typeface="+mn-ea"/>
                <a:cs typeface="+mn-cs"/>
              </a:rPr>
              <a:t>, J. Berg, and L. </a:t>
            </a:r>
            <a:r>
              <a:rPr lang="en-US" sz="1200" b="0" i="0" u="none" strike="noStrike" kern="1200" baseline="0" dirty="0" err="1" smtClean="0">
                <a:solidFill>
                  <a:schemeClr val="tx1"/>
                </a:solidFill>
                <a:latin typeface="+mn-lt"/>
                <a:ea typeface="+mn-ea"/>
                <a:cs typeface="+mn-cs"/>
              </a:rPr>
              <a:t>Stryer</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Biochemistry: A Short Course</a:t>
            </a:r>
            <a:r>
              <a:rPr lang="en-US" sz="1200" b="0" i="0" u="none" strike="noStrike" kern="1200" baseline="0" dirty="0" smtClean="0">
                <a:solidFill>
                  <a:schemeClr val="tx1"/>
                </a:solidFill>
                <a:latin typeface="+mn-lt"/>
                <a:ea typeface="+mn-ea"/>
                <a:cs typeface="+mn-cs"/>
              </a:rPr>
              <a:t>, 2nd ed. (W. H. Freeman and Company, 2013), Fig. 39.3.]</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60</a:t>
            </a:fld>
            <a:endParaRPr lang="en-US" dirty="0"/>
          </a:p>
        </p:txBody>
      </p:sp>
    </p:spTree>
    <p:extLst>
      <p:ext uri="{BB962C8B-B14F-4D97-AF65-F5344CB8AC3E}">
        <p14:creationId xmlns:p14="http://schemas.microsoft.com/office/powerpoint/2010/main" val="1096634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4.34 General structure of an aminoacyl-</a:t>
            </a:r>
            <a:r>
              <a:rPr lang="en-US" b="1" dirty="0" err="1" smtClean="0"/>
              <a:t>tRNA</a:t>
            </a:r>
            <a:r>
              <a:rPr lang="en-US" b="1" dirty="0" smtClean="0"/>
              <a:t>. </a:t>
            </a:r>
            <a:r>
              <a:rPr lang="en-US" dirty="0" smtClean="0"/>
              <a:t>The amino acid is attached at the 3</a:t>
            </a:r>
            <a:r>
              <a:rPr lang="en-US" sz="1200" kern="1200" dirty="0" smtClean="0">
                <a:solidFill>
                  <a:schemeClr val="tx1"/>
                </a:solidFill>
                <a:effectLst/>
                <a:latin typeface="+mn-lt"/>
                <a:ea typeface="+mn-ea"/>
                <a:cs typeface="+mn-cs"/>
                <a:sym typeface="Symbol"/>
              </a:rPr>
              <a:t></a:t>
            </a:r>
            <a:r>
              <a:rPr lang="en-US" baseline="0" dirty="0" smtClean="0"/>
              <a:t> </a:t>
            </a:r>
            <a:r>
              <a:rPr lang="en-US" dirty="0" smtClean="0"/>
              <a:t>end of the RNA. The anticodon is the template-recognition</a:t>
            </a:r>
            <a:r>
              <a:rPr lang="en-US" baseline="0" dirty="0" smtClean="0"/>
              <a:t> </a:t>
            </a:r>
            <a:r>
              <a:rPr lang="en-US" dirty="0" smtClean="0"/>
              <a:t>site. </a:t>
            </a:r>
            <a:r>
              <a:rPr lang="en-US" i="1" dirty="0" smtClean="0"/>
              <a:t>Notice</a:t>
            </a:r>
            <a:r>
              <a:rPr lang="en-US" dirty="0" smtClean="0"/>
              <a:t> that the </a:t>
            </a:r>
            <a:r>
              <a:rPr lang="en-US" dirty="0" err="1" smtClean="0"/>
              <a:t>tRNA</a:t>
            </a:r>
            <a:r>
              <a:rPr lang="en-US" dirty="0" smtClean="0"/>
              <a:t> has a</a:t>
            </a:r>
            <a:r>
              <a:rPr lang="en-US" baseline="0" dirty="0" smtClean="0"/>
              <a:t> </a:t>
            </a:r>
            <a:r>
              <a:rPr lang="en-US" dirty="0" smtClean="0"/>
              <a:t>cloverleaf structure with many hydrogen bonds (green dots) between bases.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61</a:t>
            </a:fld>
            <a:endParaRPr lang="en-US" dirty="0"/>
          </a:p>
        </p:txBody>
      </p:sp>
    </p:spTree>
    <p:extLst>
      <p:ext uri="{BB962C8B-B14F-4D97-AF65-F5344CB8AC3E}">
        <p14:creationId xmlns:p14="http://schemas.microsoft.com/office/powerpoint/2010/main" val="12504254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62</a:t>
            </a:fld>
            <a:endParaRPr lang="en-US" dirty="0"/>
          </a:p>
        </p:txBody>
      </p:sp>
    </p:spTree>
    <p:extLst>
      <p:ext uri="{BB962C8B-B14F-4D97-AF65-F5344CB8AC3E}">
        <p14:creationId xmlns:p14="http://schemas.microsoft.com/office/powerpoint/2010/main" val="8952902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63</a:t>
            </a:fld>
            <a:endParaRPr lang="en-US" dirty="0"/>
          </a:p>
        </p:txBody>
      </p:sp>
    </p:spTree>
    <p:extLst>
      <p:ext uri="{BB962C8B-B14F-4D97-AF65-F5344CB8AC3E}">
        <p14:creationId xmlns:p14="http://schemas.microsoft.com/office/powerpoint/2010/main" val="2696543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64</a:t>
            </a:fld>
            <a:endParaRPr lang="en-US" dirty="0"/>
          </a:p>
        </p:txBody>
      </p:sp>
    </p:spTree>
    <p:extLst>
      <p:ext uri="{BB962C8B-B14F-4D97-AF65-F5344CB8AC3E}">
        <p14:creationId xmlns:p14="http://schemas.microsoft.com/office/powerpoint/2010/main" val="34367127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65</a:t>
            </a:fld>
            <a:endParaRPr lang="en-US" dirty="0"/>
          </a:p>
        </p:txBody>
      </p:sp>
    </p:spTree>
    <p:extLst>
      <p:ext uri="{BB962C8B-B14F-4D97-AF65-F5344CB8AC3E}">
        <p14:creationId xmlns:p14="http://schemas.microsoft.com/office/powerpoint/2010/main" val="2290106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4.3 Backbones of DNA and RNA.</a:t>
            </a:r>
            <a:r>
              <a:rPr lang="en-US" dirty="0" smtClean="0"/>
              <a:t> The backbones of these nucleic acids are formed by</a:t>
            </a:r>
            <a:r>
              <a:rPr lang="en-US" baseline="0" dirty="0" smtClean="0"/>
              <a:t> </a:t>
            </a:r>
            <a:r>
              <a:rPr lang="en-US" dirty="0" smtClean="0"/>
              <a:t>3</a:t>
            </a:r>
            <a:r>
              <a:rPr lang="en-US" dirty="0" smtClean="0">
                <a:sym typeface="Symbol"/>
              </a:rPr>
              <a:t></a:t>
            </a:r>
            <a:r>
              <a:rPr lang="en-US" dirty="0" smtClean="0"/>
              <a:t>-to-5</a:t>
            </a:r>
            <a:r>
              <a:rPr lang="en-US" dirty="0" smtClean="0">
                <a:sym typeface="Symbol"/>
              </a:rPr>
              <a:t></a:t>
            </a:r>
            <a:r>
              <a:rPr lang="en-US" dirty="0" smtClean="0"/>
              <a:t> phosphodiester linkages. A sugar unit is highlighted in red and a phosphate group in blue.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18431435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FIGURE 4.35 Initiation of protein synthesis. </a:t>
            </a:r>
            <a:r>
              <a:rPr lang="en-US" dirty="0" smtClean="0"/>
              <a:t>Start signals are required for the initiation of protein</a:t>
            </a:r>
            <a:r>
              <a:rPr lang="en-US" baseline="0" dirty="0" smtClean="0"/>
              <a:t> </a:t>
            </a:r>
            <a:r>
              <a:rPr lang="en-US" dirty="0" smtClean="0"/>
              <a:t>synthesis in (A) prokaryotes and (B) eukaryotes.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66</a:t>
            </a:fld>
            <a:endParaRPr lang="en-US" dirty="0"/>
          </a:p>
        </p:txBody>
      </p:sp>
    </p:spTree>
    <p:extLst>
      <p:ext uri="{BB962C8B-B14F-4D97-AF65-F5344CB8AC3E}">
        <p14:creationId xmlns:p14="http://schemas.microsoft.com/office/powerpoint/2010/main" val="38081446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67</a:t>
            </a:fld>
            <a:endParaRPr lang="en-US" dirty="0"/>
          </a:p>
        </p:txBody>
      </p:sp>
    </p:spTree>
    <p:extLst>
      <p:ext uri="{BB962C8B-B14F-4D97-AF65-F5344CB8AC3E}">
        <p14:creationId xmlns:p14="http://schemas.microsoft.com/office/powerpoint/2010/main" val="40179869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68</a:t>
            </a:fld>
            <a:endParaRPr lang="en-US" dirty="0"/>
          </a:p>
        </p:txBody>
      </p:sp>
    </p:spTree>
    <p:extLst>
      <p:ext uri="{BB962C8B-B14F-4D97-AF65-F5344CB8AC3E}">
        <p14:creationId xmlns:p14="http://schemas.microsoft.com/office/powerpoint/2010/main" val="31517577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69</a:t>
            </a:fld>
            <a:endParaRPr lang="en-US" dirty="0"/>
          </a:p>
        </p:txBody>
      </p:sp>
    </p:spTree>
    <p:extLst>
      <p:ext uri="{BB962C8B-B14F-4D97-AF65-F5344CB8AC3E}">
        <p14:creationId xmlns:p14="http://schemas.microsoft.com/office/powerpoint/2010/main" val="9428624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4.36 Detection of introns by electron microscopy.</a:t>
            </a:r>
            <a:r>
              <a:rPr lang="en-US" dirty="0" smtClean="0"/>
              <a:t> An mRNA molecule (shown in red)</a:t>
            </a:r>
            <a:r>
              <a:rPr lang="en-US" baseline="0" dirty="0" smtClean="0"/>
              <a:t> </a:t>
            </a:r>
            <a:r>
              <a:rPr lang="en-US" dirty="0" smtClean="0"/>
              <a:t>is hybridized to genomic DNA containing the corresponding gene. (A) A single loop of single-stranded</a:t>
            </a:r>
            <a:r>
              <a:rPr lang="en-US" baseline="0" dirty="0" smtClean="0"/>
              <a:t> </a:t>
            </a:r>
            <a:r>
              <a:rPr lang="en-US" dirty="0" smtClean="0"/>
              <a:t>DNA (shown in blue) is seen if the gene is continuous. (B) Two loops of single-stranded DNA (blue) and a loop of double-stranded DNA (blue and green) are seen if the gene contains an</a:t>
            </a:r>
            <a:r>
              <a:rPr lang="en-US" baseline="0" dirty="0" smtClean="0"/>
              <a:t> </a:t>
            </a:r>
            <a:r>
              <a:rPr lang="en-US" dirty="0" smtClean="0"/>
              <a:t>intron. Additional loops are evident if more than one intron is present.</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70</a:t>
            </a:fld>
            <a:endParaRPr lang="en-US" dirty="0"/>
          </a:p>
        </p:txBody>
      </p:sp>
    </p:spTree>
    <p:extLst>
      <p:ext uri="{BB962C8B-B14F-4D97-AF65-F5344CB8AC3E}">
        <p14:creationId xmlns:p14="http://schemas.microsoft.com/office/powerpoint/2010/main" val="33482672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4.37 Structure of the β-globin gene.</a:t>
            </a: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71</a:t>
            </a:fld>
            <a:endParaRPr lang="en-US" dirty="0"/>
          </a:p>
        </p:txBody>
      </p:sp>
    </p:spTree>
    <p:extLst>
      <p:ext uri="{BB962C8B-B14F-4D97-AF65-F5344CB8AC3E}">
        <p14:creationId xmlns:p14="http://schemas.microsoft.com/office/powerpoint/2010/main" val="34778868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4.38 Transcription and processing</a:t>
            </a:r>
            <a:r>
              <a:rPr lang="en-US" b="1" baseline="0" dirty="0" smtClean="0"/>
              <a:t> </a:t>
            </a:r>
            <a:r>
              <a:rPr lang="en-US" b="1" dirty="0" smtClean="0"/>
              <a:t>of the β-globin gene. </a:t>
            </a:r>
            <a:r>
              <a:rPr lang="en-US" dirty="0" smtClean="0"/>
              <a:t>The gene is</a:t>
            </a:r>
            <a:r>
              <a:rPr lang="en-US" baseline="0" dirty="0" smtClean="0"/>
              <a:t> </a:t>
            </a:r>
            <a:r>
              <a:rPr lang="en-US" dirty="0" smtClean="0"/>
              <a:t>transcribed to yield the primary transcript,</a:t>
            </a:r>
            <a:r>
              <a:rPr lang="en-US" baseline="0" dirty="0" smtClean="0"/>
              <a:t> </a:t>
            </a:r>
            <a:r>
              <a:rPr lang="en-US" dirty="0" smtClean="0"/>
              <a:t>which is modified by cap and poly(A)</a:t>
            </a:r>
            <a:r>
              <a:rPr lang="en-US" baseline="0" dirty="0" smtClean="0"/>
              <a:t> </a:t>
            </a:r>
            <a:r>
              <a:rPr lang="en-US" dirty="0" smtClean="0"/>
              <a:t>addition. The introns in the primary RNA</a:t>
            </a:r>
            <a:r>
              <a:rPr lang="en-US" baseline="0" dirty="0" smtClean="0"/>
              <a:t> </a:t>
            </a:r>
            <a:r>
              <a:rPr lang="en-US" dirty="0" smtClean="0"/>
              <a:t>transcript are removed to form the mRNA.</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72</a:t>
            </a:fld>
            <a:endParaRPr lang="en-US" dirty="0"/>
          </a:p>
        </p:txBody>
      </p:sp>
    </p:spTree>
    <p:extLst>
      <p:ext uri="{BB962C8B-B14F-4D97-AF65-F5344CB8AC3E}">
        <p14:creationId xmlns:p14="http://schemas.microsoft.com/office/powerpoint/2010/main" val="12609170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4.39 Consensus sequence for the splicing of mRNA precursors.</a:t>
            </a: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73</a:t>
            </a:fld>
            <a:endParaRPr lang="en-US" dirty="0"/>
          </a:p>
        </p:txBody>
      </p:sp>
    </p:spTree>
    <p:extLst>
      <p:ext uri="{BB962C8B-B14F-4D97-AF65-F5344CB8AC3E}">
        <p14:creationId xmlns:p14="http://schemas.microsoft.com/office/powerpoint/2010/main" val="38116880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74</a:t>
            </a:fld>
            <a:endParaRPr lang="en-US" dirty="0"/>
          </a:p>
        </p:txBody>
      </p:sp>
    </p:spTree>
    <p:extLst>
      <p:ext uri="{BB962C8B-B14F-4D97-AF65-F5344CB8AC3E}">
        <p14:creationId xmlns:p14="http://schemas.microsoft.com/office/powerpoint/2010/main" val="9881961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4.41 The tissue plasminogen activator (TPA) gene was generated by exon shuffling. </a:t>
            </a:r>
            <a:r>
              <a:rPr lang="en-US" sz="1200" b="0" i="0" u="none" strike="noStrike" kern="1200" baseline="0" dirty="0" smtClean="0">
                <a:solidFill>
                  <a:schemeClr val="tx1"/>
                </a:solidFill>
                <a:latin typeface="+mn-lt"/>
                <a:ea typeface="+mn-ea"/>
                <a:cs typeface="+mn-cs"/>
              </a:rPr>
              <a:t>The gene for TPA encodes an enzyme that functions in hemostasis (Section 10.4). This gene consists of four exons, one (F) derived from the fibronectin gene which encodes an extracellular matrix protein, one from the epidermal growth factor gene (EGF), and two from the plasminogen gene (K, Section 10.4), the substrate of the TPA protein. The K domain appears to have arrived by exon shuffling and then duplicated to generate the TPA gene that exists today. [Information from: www.ehu.es/ehusfera/genetica/2012/10/02/demostracion-molecular-de-microevolucion/]</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75</a:t>
            </a:fld>
            <a:endParaRPr lang="en-US" dirty="0"/>
          </a:p>
        </p:txBody>
      </p:sp>
    </p:spTree>
    <p:extLst>
      <p:ext uri="{BB962C8B-B14F-4D97-AF65-F5344CB8AC3E}">
        <p14:creationId xmlns:p14="http://schemas.microsoft.com/office/powerpoint/2010/main" val="390402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FIGURE 4.4 Purines and</a:t>
            </a:r>
            <a:r>
              <a:rPr lang="en-US" b="1" baseline="0" dirty="0" smtClean="0"/>
              <a:t> </a:t>
            </a:r>
            <a:r>
              <a:rPr lang="en-US" b="1" dirty="0" smtClean="0"/>
              <a:t>pyrimidines. </a:t>
            </a:r>
            <a:r>
              <a:rPr lang="en-US" dirty="0" smtClean="0"/>
              <a:t>Atoms within bases</a:t>
            </a:r>
            <a:r>
              <a:rPr lang="en-US" baseline="0" dirty="0" smtClean="0"/>
              <a:t> </a:t>
            </a:r>
            <a:r>
              <a:rPr lang="en-US" dirty="0" smtClean="0"/>
              <a:t>are numbered without primes. Uracil</a:t>
            </a:r>
            <a:r>
              <a:rPr lang="en-US" baseline="0" dirty="0" smtClean="0"/>
              <a:t> </a:t>
            </a:r>
            <a:r>
              <a:rPr lang="en-US" dirty="0" smtClean="0"/>
              <a:t>instead of thymine is</a:t>
            </a:r>
            <a:r>
              <a:rPr lang="en-US" baseline="0" dirty="0" smtClean="0"/>
              <a:t> </a:t>
            </a:r>
            <a:r>
              <a:rPr lang="en-US" dirty="0" smtClean="0"/>
              <a:t>present in RNA.</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1271326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4.41 Alternative splicing.</a:t>
            </a:r>
            <a:r>
              <a:rPr lang="en-US" b="1" baseline="0" dirty="0" smtClean="0"/>
              <a:t> </a:t>
            </a:r>
            <a:r>
              <a:rPr lang="en-US" dirty="0" smtClean="0"/>
              <a:t>Alternative splicing generates mRNAs that</a:t>
            </a:r>
            <a:r>
              <a:rPr lang="en-US" baseline="0" dirty="0" smtClean="0"/>
              <a:t> </a:t>
            </a:r>
            <a:r>
              <a:rPr lang="en-US" dirty="0" smtClean="0"/>
              <a:t>are templates for different forms of a</a:t>
            </a:r>
            <a:r>
              <a:rPr lang="en-US" baseline="0" dirty="0" smtClean="0"/>
              <a:t> </a:t>
            </a:r>
            <a:r>
              <a:rPr lang="en-US" dirty="0" smtClean="0"/>
              <a:t>protein: (A) a membrane-bound antibody</a:t>
            </a:r>
            <a:r>
              <a:rPr lang="en-US" baseline="0" dirty="0" smtClean="0"/>
              <a:t> </a:t>
            </a:r>
            <a:r>
              <a:rPr lang="en-US" dirty="0" smtClean="0"/>
              <a:t>on the surface of a lymphocyte and (B) its</a:t>
            </a:r>
            <a:r>
              <a:rPr lang="en-US" baseline="0" dirty="0" smtClean="0"/>
              <a:t> </a:t>
            </a:r>
            <a:r>
              <a:rPr lang="en-US" dirty="0" smtClean="0"/>
              <a:t>soluble counterpart, exported from the cell.</a:t>
            </a:r>
            <a:r>
              <a:rPr lang="en-US" baseline="0" dirty="0" smtClean="0"/>
              <a:t> </a:t>
            </a:r>
            <a:r>
              <a:rPr lang="en-US" dirty="0" smtClean="0"/>
              <a:t>The membrane-bound antibody is</a:t>
            </a:r>
            <a:r>
              <a:rPr lang="en-US" baseline="0" dirty="0" smtClean="0"/>
              <a:t> </a:t>
            </a:r>
            <a:r>
              <a:rPr lang="en-US" dirty="0" smtClean="0"/>
              <a:t>anchored to the plasma membrane by a</a:t>
            </a:r>
            <a:r>
              <a:rPr lang="en-US" baseline="0" dirty="0" smtClean="0"/>
              <a:t> </a:t>
            </a:r>
            <a:r>
              <a:rPr lang="en-US" dirty="0" smtClean="0"/>
              <a:t>helical segment (highlighted in yellow) that</a:t>
            </a:r>
            <a:r>
              <a:rPr lang="en-US" baseline="0" dirty="0" smtClean="0"/>
              <a:t> </a:t>
            </a:r>
            <a:r>
              <a:rPr lang="en-US" dirty="0" smtClean="0"/>
              <a:t>is encoded by its own exon.</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76</a:t>
            </a:fld>
            <a:endParaRPr lang="en-US" dirty="0"/>
          </a:p>
        </p:txBody>
      </p:sp>
    </p:spTree>
    <p:extLst>
      <p:ext uri="{BB962C8B-B14F-4D97-AF65-F5344CB8AC3E}">
        <p14:creationId xmlns:p14="http://schemas.microsoft.com/office/powerpoint/2010/main" val="2709066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FIGURE 4.5 β-</a:t>
            </a:r>
            <a:r>
              <a:rPr lang="en-US" b="1" dirty="0" err="1" smtClean="0"/>
              <a:t>Glycosidic</a:t>
            </a:r>
            <a:r>
              <a:rPr lang="en-US" b="1" dirty="0" smtClean="0"/>
              <a:t> linkage in a</a:t>
            </a:r>
            <a:r>
              <a:rPr lang="en-US" b="1" baseline="0" dirty="0" smtClean="0"/>
              <a:t> </a:t>
            </a:r>
            <a:r>
              <a:rPr lang="en-US" b="1" dirty="0" smtClean="0"/>
              <a:t>nucleoside.</a:t>
            </a: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108076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FIGURE 4.6 Nucleotides adenosine 5</a:t>
            </a:r>
            <a:r>
              <a:rPr lang="en-US" sz="1200" kern="1200" dirty="0" smtClean="0">
                <a:solidFill>
                  <a:schemeClr val="tx1"/>
                </a:solidFill>
                <a:effectLst/>
                <a:latin typeface="+mn-lt"/>
                <a:ea typeface="+mn-ea"/>
                <a:cs typeface="+mn-cs"/>
                <a:sym typeface="Symbol"/>
              </a:rPr>
              <a:t></a:t>
            </a:r>
            <a:r>
              <a:rPr lang="en-US" b="1" dirty="0" smtClean="0"/>
              <a:t>-triphosphate (5</a:t>
            </a:r>
            <a:r>
              <a:rPr lang="en-US" sz="1200" kern="1200" dirty="0" smtClean="0">
                <a:solidFill>
                  <a:schemeClr val="tx1"/>
                </a:solidFill>
                <a:effectLst/>
                <a:latin typeface="+mn-lt"/>
                <a:ea typeface="+mn-ea"/>
                <a:cs typeface="+mn-cs"/>
                <a:sym typeface="Symbol"/>
              </a:rPr>
              <a:t></a:t>
            </a:r>
            <a:r>
              <a:rPr lang="en-US" b="1" dirty="0" smtClean="0"/>
              <a:t>-ATP) and </a:t>
            </a:r>
            <a:r>
              <a:rPr lang="en-US" b="1" dirty="0" err="1" smtClean="0"/>
              <a:t>deoxyguanosine</a:t>
            </a:r>
            <a:r>
              <a:rPr lang="en-US" b="1" baseline="0" dirty="0" smtClean="0"/>
              <a:t> </a:t>
            </a:r>
            <a:r>
              <a:rPr lang="en-US" b="1" dirty="0" smtClean="0"/>
              <a:t>3</a:t>
            </a:r>
            <a:r>
              <a:rPr lang="en-US" sz="1200" kern="1200" dirty="0" smtClean="0">
                <a:solidFill>
                  <a:schemeClr val="tx1"/>
                </a:solidFill>
                <a:effectLst/>
                <a:latin typeface="+mn-lt"/>
                <a:ea typeface="+mn-ea"/>
                <a:cs typeface="+mn-cs"/>
                <a:sym typeface="Symbol"/>
              </a:rPr>
              <a:t></a:t>
            </a:r>
            <a:r>
              <a:rPr lang="en-US" b="1" dirty="0" smtClean="0"/>
              <a:t>-monophosphate (3</a:t>
            </a:r>
            <a:r>
              <a:rPr lang="en-US" sz="1200" kern="1200" dirty="0" smtClean="0">
                <a:solidFill>
                  <a:schemeClr val="tx1"/>
                </a:solidFill>
                <a:effectLst/>
                <a:latin typeface="+mn-lt"/>
                <a:ea typeface="+mn-ea"/>
                <a:cs typeface="+mn-cs"/>
                <a:sym typeface="Symbol"/>
              </a:rPr>
              <a:t></a:t>
            </a:r>
            <a:r>
              <a:rPr lang="en-US" b="1" dirty="0" smtClean="0"/>
              <a:t>-</a:t>
            </a:r>
            <a:r>
              <a:rPr lang="en-US" b="1" dirty="0" err="1" smtClean="0"/>
              <a:t>dGMP</a:t>
            </a:r>
            <a:r>
              <a:rPr lang="en-US" b="1" dirty="0" smtClean="0"/>
              <a:t>).</a:t>
            </a: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121653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FIGURE 4.7 Structure of a DNA chain.</a:t>
            </a:r>
            <a:r>
              <a:rPr lang="en-US" dirty="0" smtClean="0"/>
              <a:t> The</a:t>
            </a:r>
            <a:r>
              <a:rPr lang="en-US" baseline="0" dirty="0" smtClean="0"/>
              <a:t> </a:t>
            </a:r>
            <a:r>
              <a:rPr lang="en-US" dirty="0" smtClean="0"/>
              <a:t>chain has a 5</a:t>
            </a:r>
            <a:r>
              <a:rPr lang="en-US" sz="1200" kern="1200" dirty="0" smtClean="0">
                <a:solidFill>
                  <a:schemeClr val="tx1"/>
                </a:solidFill>
                <a:effectLst/>
                <a:latin typeface="+mn-lt"/>
                <a:ea typeface="+mn-ea"/>
                <a:cs typeface="+mn-cs"/>
                <a:sym typeface="Symbol"/>
              </a:rPr>
              <a:t></a:t>
            </a:r>
            <a:r>
              <a:rPr lang="en-US" dirty="0" smtClean="0"/>
              <a:t> end, which is usually attached</a:t>
            </a:r>
            <a:r>
              <a:rPr lang="en-US" baseline="0" dirty="0" smtClean="0"/>
              <a:t> </a:t>
            </a:r>
            <a:r>
              <a:rPr lang="en-US" dirty="0" smtClean="0"/>
              <a:t>to a phosphoryl group, and a 3</a:t>
            </a:r>
            <a:r>
              <a:rPr lang="en-US" sz="1200" kern="1200" dirty="0" smtClean="0">
                <a:solidFill>
                  <a:schemeClr val="tx1"/>
                </a:solidFill>
                <a:effectLst/>
                <a:latin typeface="+mn-lt"/>
                <a:ea typeface="+mn-ea"/>
                <a:cs typeface="+mn-cs"/>
                <a:sym typeface="Symbol"/>
              </a:rPr>
              <a:t></a:t>
            </a:r>
            <a:r>
              <a:rPr lang="en-US" dirty="0" smtClean="0"/>
              <a:t> end, which is</a:t>
            </a:r>
            <a:r>
              <a:rPr lang="en-US" baseline="0" dirty="0" smtClean="0"/>
              <a:t> </a:t>
            </a:r>
            <a:r>
              <a:rPr lang="en-US" dirty="0" smtClean="0"/>
              <a:t>usually a free hydroxyl group.</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1622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093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852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16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261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348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291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82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843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280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942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93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1855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833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362561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4/29/2019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4/29/2019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0783232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a:t>
            </a:r>
            <a:r>
              <a:rPr lang="en-US" altLang="en-US" sz="3600" b="1" dirty="0" smtClean="0">
                <a:solidFill>
                  <a:srgbClr val="843C0C"/>
                </a:solidFill>
              </a:rPr>
              <a:t>4</a:t>
            </a:r>
            <a:endParaRPr lang="en-US" altLang="en-US" sz="3600" b="1" dirty="0" smtClean="0">
              <a:solidFill>
                <a:srgbClr val="843C0C"/>
              </a:solidFill>
            </a:endParaRPr>
          </a:p>
          <a:p>
            <a:pPr defTabSz="914400">
              <a:buFontTx/>
              <a:buNone/>
            </a:pPr>
            <a:r>
              <a:rPr lang="en-US" altLang="en-US" sz="2800" b="1" dirty="0" smtClean="0">
                <a:solidFill>
                  <a:srgbClr val="843C0C"/>
                </a:solidFill>
              </a:rPr>
              <a:t>DNA, RNA, and the Flow of Genetic Information</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464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Backbones of DNA and RNA</a:t>
            </a:r>
          </a:p>
        </p:txBody>
      </p:sp>
      <p:pic>
        <p:nvPicPr>
          <p:cNvPr id="8" name="Picture Placeholder 7" descr="A diagram shows the arrangement of bases in D N A and in R N A. Both the D N A and R N A polymer chains comprise of alternating sugar and phosphate units. Each sugar unit has a base attached to it. Two of the oxygen atoms in the phosphate units, which link the sugar units, are labeled as 3 prime and 5 prim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21132" y="1735722"/>
            <a:ext cx="8407203" cy="4715675"/>
          </a:xfrm>
          <a:prstGeom prst="rect">
            <a:avLst/>
          </a:prstGeom>
        </p:spPr>
      </p:pic>
    </p:spTree>
    <p:extLst>
      <p:ext uri="{BB962C8B-B14F-4D97-AF65-F5344CB8AC3E}">
        <p14:creationId xmlns:p14="http://schemas.microsoft.com/office/powerpoint/2010/main" val="325836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Purines and </a:t>
            </a:r>
            <a:r>
              <a:rPr lang="en-US" dirty="0" smtClean="0">
                <a:solidFill>
                  <a:srgbClr val="843C0C"/>
                </a:solidFill>
                <a:latin typeface="Arial" pitchFamily="34" charset="0"/>
                <a:cs typeface="Arial" pitchFamily="34" charset="0"/>
              </a:rPr>
              <a:t>Pyrimidines</a:t>
            </a:r>
            <a:endParaRPr lang="en-US" dirty="0">
              <a:solidFill>
                <a:srgbClr val="843C0C"/>
              </a:solidFill>
              <a:latin typeface="Arial" pitchFamily="34" charset="0"/>
              <a:cs typeface="Arial" pitchFamily="34" charset="0"/>
            </a:endParaRPr>
          </a:p>
        </p:txBody>
      </p:sp>
      <p:pic>
        <p:nvPicPr>
          <p:cNvPr id="8" name="Picture Placeholder 7" descr="The structures of purines and pyrimidines are shown. Purine: A six-membered ring fused with a five membered ring. The atoms in the six-membered ring are numbered from 1 to 6, starting from the nitrogen atom at the top left, in the anti-clockwise direction.  The atoms in the five-membered ring are labeled from 7 to 9, starting from the nitrogen atom on the top, in the clockwise direction. The six-membered ring has single bonded hydrogen at position 6, 2 and a nitrogen substituent at position 3, 1. Two double bonds exist between positions 1, 6 and positions 2, 3. The five membered rings have a nitrogen substituent at positions 7, 9 and single bonded hydrogen at position 8. Two double bonds exist between positions 7, 8 and positions 4, 5. The nitrogen atom at position 9 is single bonded to a hydrogen atom. Adenine has a similar structure as that of purine, except that the hydrogen atom single bonded at C6 is replaced by an amide group. Guanine also has the similar structure as that of purine except that the hydrogen atom single bonded at C6 is replaced by double bonded oxygen.&#10;Pyrimidine: The structure shows a six membered ring with alternating double bonds. The atoms are numbered from 1 to 6, starting from the nitrogen atom at the bottom, in the clockwise direction. A nitrogen substituent is at position 1 and 3. C2, C4, C5, and C6 are each single bonded to a hydrogen atom. The structure of cytosine shows a six-membered ring with the following configuration: An amino group is at position 1; double bonded oxygen is at C2; a nitrogen substituent is at position 3; an amide group is at C4; a single bonded hydrogen at C5 and C6. Two double bonds exist between positions 3, 4 and 5,6. The structure of uracil shows a six-membered ring with the following configuration: An amino group is at position 1 and 3; a double bonded oxygen is at C2 and C4; a single bonded hydrogen at C5 and C6. A double bond exists between positions 5 and 6. The structure of thymine shows a six-membered ring with the following configuration: An amino group is at position 1 and 3; double bonded oxygen is at C2 and C4; a methyl group at C5 and single bonded hydrogen at C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75661" y="1628646"/>
            <a:ext cx="8646199" cy="4748323"/>
          </a:xfrm>
          <a:prstGeom prst="rect">
            <a:avLst/>
          </a:prstGeom>
        </p:spPr>
      </p:pic>
    </p:spTree>
    <p:extLst>
      <p:ext uri="{BB962C8B-B14F-4D97-AF65-F5344CB8AC3E}">
        <p14:creationId xmlns:p14="http://schemas.microsoft.com/office/powerpoint/2010/main" val="298335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Nucleotides are the </a:t>
            </a:r>
            <a:r>
              <a:rPr lang="en-US" dirty="0" smtClean="0">
                <a:solidFill>
                  <a:srgbClr val="843C0C"/>
                </a:solidFill>
                <a:latin typeface="Arial" pitchFamily="34" charset="0"/>
                <a:cs typeface="Arial" pitchFamily="34" charset="0"/>
              </a:rPr>
              <a:t>Monomeric </a:t>
            </a:r>
            <a:r>
              <a:rPr lang="en-US" dirty="0">
                <a:solidFill>
                  <a:srgbClr val="843C0C"/>
                </a:solidFill>
                <a:latin typeface="Arial" pitchFamily="34" charset="0"/>
                <a:cs typeface="Arial" pitchFamily="34" charset="0"/>
              </a:rPr>
              <a:t>U</a:t>
            </a:r>
            <a:r>
              <a:rPr lang="en-US" dirty="0" smtClean="0">
                <a:solidFill>
                  <a:srgbClr val="843C0C"/>
                </a:solidFill>
                <a:latin typeface="Arial" pitchFamily="34" charset="0"/>
                <a:cs typeface="Arial" pitchFamily="34" charset="0"/>
              </a:rPr>
              <a:t>nits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Nucleic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cids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199" y="1540566"/>
            <a:ext cx="8328991" cy="5029200"/>
          </a:xfrm>
        </p:spPr>
        <p:txBody>
          <a:bodyPr>
            <a:noAutofit/>
          </a:bodyPr>
          <a:lstStyle/>
          <a:p>
            <a:pPr>
              <a:spcBef>
                <a:spcPts val="624"/>
              </a:spcBef>
              <a:spcAft>
                <a:spcPts val="600"/>
              </a:spcAft>
            </a:pPr>
            <a:r>
              <a:rPr lang="en-US" sz="2200" dirty="0">
                <a:latin typeface="Arial" pitchFamily="34" charset="0"/>
                <a:cs typeface="Arial" pitchFamily="34" charset="0"/>
              </a:rPr>
              <a:t>A nitrogenous base bound to a sugar is called a nucleoside. The nucleosides of DNA are </a:t>
            </a:r>
            <a:r>
              <a:rPr lang="en-US" sz="2200" dirty="0" smtClean="0">
                <a:latin typeface="Arial" pitchFamily="34" charset="0"/>
                <a:cs typeface="Arial" pitchFamily="34" charset="0"/>
              </a:rPr>
              <a:t>deoxyadenosine, </a:t>
            </a:r>
            <a:r>
              <a:rPr lang="en-US" sz="2200" dirty="0" err="1" smtClean="0">
                <a:latin typeface="Arial" pitchFamily="34" charset="0"/>
                <a:cs typeface="Arial" pitchFamily="34" charset="0"/>
              </a:rPr>
              <a:t>deoxyguanosine</a:t>
            </a:r>
            <a:r>
              <a:rPr lang="en-US" sz="2200" dirty="0">
                <a:latin typeface="Arial" pitchFamily="34" charset="0"/>
                <a:cs typeface="Arial" pitchFamily="34" charset="0"/>
              </a:rPr>
              <a:t>, deoxycytidine, and </a:t>
            </a:r>
            <a:r>
              <a:rPr lang="en-US" sz="2200" dirty="0" err="1">
                <a:latin typeface="Arial" pitchFamily="34" charset="0"/>
                <a:cs typeface="Arial" pitchFamily="34" charset="0"/>
              </a:rPr>
              <a:t>deoxythymidine</a:t>
            </a:r>
            <a:r>
              <a:rPr lang="en-US" sz="2200" dirty="0">
                <a:latin typeface="Arial" pitchFamily="34" charset="0"/>
                <a:cs typeface="Arial" pitchFamily="34" charset="0"/>
              </a:rPr>
              <a:t>. By convention, </a:t>
            </a:r>
            <a:r>
              <a:rPr lang="en-US" sz="2200" dirty="0" err="1">
                <a:latin typeface="Arial" pitchFamily="34" charset="0"/>
                <a:cs typeface="Arial" pitchFamily="34" charset="0"/>
              </a:rPr>
              <a:t>deoxythymidine</a:t>
            </a:r>
            <a:r>
              <a:rPr lang="en-US" sz="2200" dirty="0">
                <a:latin typeface="Arial" pitchFamily="34" charset="0"/>
                <a:cs typeface="Arial" pitchFamily="34" charset="0"/>
              </a:rPr>
              <a:t>, which rarely occurs in RNA, is simply called thymidine</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a:p>
            <a:pPr>
              <a:spcBef>
                <a:spcPts val="624"/>
              </a:spcBef>
              <a:spcAft>
                <a:spcPts val="600"/>
              </a:spcAft>
            </a:pPr>
            <a:r>
              <a:rPr lang="en-US" sz="2200" dirty="0">
                <a:latin typeface="Arial" pitchFamily="34" charset="0"/>
                <a:cs typeface="Arial" pitchFamily="34" charset="0"/>
              </a:rPr>
              <a:t>The nucleosides of RNA are adenosine, guanosine, cytidine, and uridine</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a:p>
            <a:pPr>
              <a:spcBef>
                <a:spcPts val="624"/>
              </a:spcBef>
              <a:spcAft>
                <a:spcPts val="600"/>
              </a:spcAft>
            </a:pPr>
            <a:r>
              <a:rPr lang="en-US" sz="2200" dirty="0">
                <a:latin typeface="Arial" pitchFamily="34" charset="0"/>
                <a:cs typeface="Arial" pitchFamily="34" charset="0"/>
              </a:rPr>
              <a:t>The </a:t>
            </a:r>
            <a:r>
              <a:rPr lang="en-US" sz="2200" dirty="0" smtClean="0">
                <a:latin typeface="Arial" pitchFamily="34" charset="0"/>
                <a:cs typeface="Arial" pitchFamily="34" charset="0"/>
              </a:rPr>
              <a:t>C-1’ </a:t>
            </a:r>
            <a:r>
              <a:rPr lang="en-US" sz="2200" dirty="0">
                <a:latin typeface="Arial" pitchFamily="34" charset="0"/>
                <a:cs typeface="Arial" pitchFamily="34" charset="0"/>
              </a:rPr>
              <a:t>of the sugar is attached to the N-9 of the purine or the N-1 of the pyrimidine by a β-</a:t>
            </a:r>
            <a:r>
              <a:rPr lang="en-US" sz="2200" dirty="0" err="1">
                <a:latin typeface="Arial" pitchFamily="34" charset="0"/>
                <a:cs typeface="Arial" pitchFamily="34" charset="0"/>
              </a:rPr>
              <a:t>glycosidic</a:t>
            </a:r>
            <a:r>
              <a:rPr lang="en-US" sz="2200" dirty="0">
                <a:latin typeface="Arial" pitchFamily="34" charset="0"/>
                <a:cs typeface="Arial" pitchFamily="34" charset="0"/>
              </a:rPr>
              <a:t> bond</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a:p>
            <a:pPr>
              <a:spcBef>
                <a:spcPts val="624"/>
              </a:spcBef>
              <a:spcAft>
                <a:spcPts val="600"/>
              </a:spcAft>
            </a:pPr>
            <a:r>
              <a:rPr lang="en-US" sz="2200" dirty="0">
                <a:latin typeface="Arial" pitchFamily="34" charset="0"/>
                <a:cs typeface="Arial" pitchFamily="34" charset="0"/>
              </a:rPr>
              <a:t>A nucleotide is a nucleoside with one or more phosphoryl groups</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a:p>
            <a:pPr>
              <a:spcBef>
                <a:spcPts val="624"/>
              </a:spcBef>
              <a:spcAft>
                <a:spcPts val="600"/>
              </a:spcAft>
            </a:pPr>
            <a:r>
              <a:rPr lang="en-US" sz="2200" dirty="0">
                <a:latin typeface="Arial" pitchFamily="34" charset="0"/>
                <a:cs typeface="Arial" pitchFamily="34" charset="0"/>
              </a:rPr>
              <a:t>Nucleoside triphosphates are the building blocks of DNA and RNA</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2199093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t-IT" dirty="0">
                <a:solidFill>
                  <a:srgbClr val="843C0C"/>
                </a:solidFill>
                <a:latin typeface="Arial" pitchFamily="34" charset="0"/>
                <a:cs typeface="Arial" pitchFamily="34" charset="0"/>
              </a:rPr>
              <a:t>β-Glycosidic </a:t>
            </a:r>
            <a:r>
              <a:rPr lang="it-IT" dirty="0" smtClean="0">
                <a:solidFill>
                  <a:srgbClr val="843C0C"/>
                </a:solidFill>
                <a:latin typeface="Arial" pitchFamily="34" charset="0"/>
                <a:cs typeface="Arial" pitchFamily="34" charset="0"/>
              </a:rPr>
              <a:t>Linkage </a:t>
            </a:r>
            <a:r>
              <a:rPr lang="it-IT" dirty="0">
                <a:solidFill>
                  <a:srgbClr val="843C0C"/>
                </a:solidFill>
                <a:latin typeface="Arial" pitchFamily="34" charset="0"/>
                <a:cs typeface="Arial" pitchFamily="34" charset="0"/>
              </a:rPr>
              <a:t>in a </a:t>
            </a:r>
            <a:r>
              <a:rPr lang="it-IT" dirty="0" smtClean="0">
                <a:solidFill>
                  <a:srgbClr val="843C0C"/>
                </a:solidFill>
                <a:latin typeface="Arial" pitchFamily="34" charset="0"/>
                <a:cs typeface="Arial" pitchFamily="34" charset="0"/>
              </a:rPr>
              <a:t>Nucleoside</a:t>
            </a:r>
            <a:endParaRPr lang="en-US" dirty="0">
              <a:solidFill>
                <a:srgbClr val="843C0C"/>
              </a:solidFill>
              <a:latin typeface="Arial" pitchFamily="34" charset="0"/>
              <a:cs typeface="Arial" pitchFamily="34" charset="0"/>
            </a:endParaRPr>
          </a:p>
        </p:txBody>
      </p:sp>
      <p:pic>
        <p:nvPicPr>
          <p:cNvPr id="7" name="Picture 2" descr="Beta-glycosidic linkage in a nucleoside (adenosine) and a nucleotide (adenosine 5 prime- triphosphate) are shown. The nucleoside shows a base bonded to a sugar. The wedge bond between the carbon atom of one unit and the nitrogen atom of the other unit is labeled as beta-glycosidic linkage.&#10;The nucleotide shows two phosphoryl groups linked to a nucleoside. The wedge bond between the carbon atom of the second unit that is linked to the phosphoryl unit and the nitrogen atom of the third unit is labeled as beta-glycosidic linkag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7" y="1562860"/>
            <a:ext cx="6559446" cy="503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65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Examples of </a:t>
            </a:r>
            <a:r>
              <a:rPr lang="en-US" dirty="0" smtClean="0">
                <a:solidFill>
                  <a:srgbClr val="843C0C"/>
                </a:solidFill>
                <a:latin typeface="Arial" pitchFamily="34" charset="0"/>
                <a:cs typeface="Arial" pitchFamily="34" charset="0"/>
              </a:rPr>
              <a:t>Nucleotides</a:t>
            </a:r>
            <a:endParaRPr lang="en-US" dirty="0">
              <a:solidFill>
                <a:srgbClr val="843C0C"/>
              </a:solidFill>
              <a:latin typeface="Arial" pitchFamily="34" charset="0"/>
              <a:cs typeface="Arial" pitchFamily="34" charset="0"/>
            </a:endParaRPr>
          </a:p>
        </p:txBody>
      </p:sp>
      <p:pic>
        <p:nvPicPr>
          <p:cNvPr id="8" name="Picture Placeholder 7" descr="An illustration shows the structural formula of 5 prime A T P and 3 prime D G M P. &#10;5 prime A T P has a central tetrahydrofuran ring, which has the following substituents: C 1 of the ring is bonded to N 9 of adenine, C 2 and C 3 are bonded to a hydroxyl group each, and C 4 is bonded to a methylene group. The methylene group is further bonded to a triphosphate anion via an oxygen atom of first phosphate group. 3 prime D G M P has a central tetrahydrofuran ring, which has the following substituents: C 1 of the ring is bonded to N 9 of guanine, C 2 is bonded to a hydrogen atom, C 3 is bonded to an oxygen atom of a phosphate ion, and C 4 is bonded to a hydroxymethyl group.   "/>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286879" y="1561867"/>
            <a:ext cx="4570241" cy="5055246"/>
          </a:xfrm>
          <a:prstGeom prst="rect">
            <a:avLst/>
          </a:prstGeom>
        </p:spPr>
      </p:pic>
    </p:spTree>
    <p:extLst>
      <p:ext uri="{BB962C8B-B14F-4D97-AF65-F5344CB8AC3E}">
        <p14:creationId xmlns:p14="http://schemas.microsoft.com/office/powerpoint/2010/main" val="3414308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Nucleic </a:t>
            </a:r>
            <a:r>
              <a:rPr lang="en-US" dirty="0" smtClean="0">
                <a:solidFill>
                  <a:srgbClr val="843C0C"/>
                </a:solidFill>
                <a:latin typeface="Arial" pitchFamily="34" charset="0"/>
                <a:cs typeface="Arial" pitchFamily="34" charset="0"/>
              </a:rPr>
              <a:t>Acid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onventions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199" y="1540566"/>
            <a:ext cx="8328991" cy="5029200"/>
          </a:xfrm>
        </p:spPr>
        <p:txBody>
          <a:bodyPr>
            <a:noAutofit/>
          </a:bodyPr>
          <a:lstStyle/>
          <a:p>
            <a:pPr>
              <a:spcBef>
                <a:spcPts val="624"/>
              </a:spcBef>
              <a:spcAft>
                <a:spcPts val="1200"/>
              </a:spcAft>
            </a:pPr>
            <a:r>
              <a:rPr lang="en-US" sz="2600" dirty="0">
                <a:latin typeface="Arial" pitchFamily="34" charset="0"/>
                <a:cs typeface="Arial" pitchFamily="34" charset="0"/>
              </a:rPr>
              <a:t>Nucleic acid chains are represented by abbreviations such as  </a:t>
            </a:r>
            <a:r>
              <a:rPr lang="en-US" sz="2600" dirty="0" err="1">
                <a:latin typeface="Arial" pitchFamily="34" charset="0"/>
                <a:cs typeface="Arial" pitchFamily="34" charset="0"/>
              </a:rPr>
              <a:t>pApGpCpT</a:t>
            </a:r>
            <a:r>
              <a:rPr lang="en-US" sz="2600" dirty="0">
                <a:latin typeface="Arial" pitchFamily="34" charset="0"/>
                <a:cs typeface="Arial" pitchFamily="34" charset="0"/>
              </a:rPr>
              <a:t>, </a:t>
            </a:r>
            <a:r>
              <a:rPr lang="en-US" sz="2600" dirty="0" err="1">
                <a:latin typeface="Arial" pitchFamily="34" charset="0"/>
                <a:cs typeface="Arial" pitchFamily="34" charset="0"/>
              </a:rPr>
              <a:t>pAGCT</a:t>
            </a:r>
            <a:r>
              <a:rPr lang="en-US" sz="2600" dirty="0">
                <a:latin typeface="Arial" pitchFamily="34" charset="0"/>
                <a:cs typeface="Arial" pitchFamily="34" charset="0"/>
              </a:rPr>
              <a:t>, or more simply AGCT</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a:spcBef>
                <a:spcPts val="624"/>
              </a:spcBef>
              <a:spcAft>
                <a:spcPts val="1200"/>
              </a:spcAft>
            </a:pPr>
            <a:r>
              <a:rPr lang="en-US" sz="2600" dirty="0">
                <a:latin typeface="Arial" pitchFamily="34" charset="0"/>
                <a:cs typeface="Arial" pitchFamily="34" charset="0"/>
              </a:rPr>
              <a:t>Nucleic acid chains have directionality since the two ends are different. One end has a phosphoryl group attached to the </a:t>
            </a:r>
            <a:r>
              <a:rPr lang="en-US" sz="2600" dirty="0" smtClean="0">
                <a:latin typeface="Arial" pitchFamily="34" charset="0"/>
                <a:cs typeface="Arial" pitchFamily="34" charset="0"/>
              </a:rPr>
              <a:t>5’ </a:t>
            </a:r>
            <a:r>
              <a:rPr lang="en-US" sz="2600" dirty="0">
                <a:latin typeface="Arial" pitchFamily="34" charset="0"/>
                <a:cs typeface="Arial" pitchFamily="34" charset="0"/>
              </a:rPr>
              <a:t>carbon atom of the sugar, and one end has a free hydroxyl attached to the </a:t>
            </a:r>
            <a:r>
              <a:rPr lang="en-US" sz="2600" dirty="0" smtClean="0">
                <a:latin typeface="Arial" pitchFamily="34" charset="0"/>
                <a:cs typeface="Arial" pitchFamily="34" charset="0"/>
              </a:rPr>
              <a:t>3’ </a:t>
            </a:r>
            <a:r>
              <a:rPr lang="en-US" sz="2600" dirty="0">
                <a:latin typeface="Arial" pitchFamily="34" charset="0"/>
                <a:cs typeface="Arial" pitchFamily="34" charset="0"/>
              </a:rPr>
              <a:t>carbon of the sugar</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a:spcBef>
                <a:spcPts val="624"/>
              </a:spcBef>
              <a:spcAft>
                <a:spcPts val="1200"/>
              </a:spcAft>
            </a:pPr>
            <a:r>
              <a:rPr lang="en-US" sz="2600" dirty="0">
                <a:latin typeface="Arial" pitchFamily="34" charset="0"/>
                <a:cs typeface="Arial" pitchFamily="34" charset="0"/>
              </a:rPr>
              <a:t>By convention, nucleic acid sequences are typically written from left to right in the </a:t>
            </a:r>
            <a:r>
              <a:rPr lang="en-US" sz="2600" dirty="0" smtClean="0">
                <a:latin typeface="Arial" pitchFamily="34" charset="0"/>
                <a:cs typeface="Arial" pitchFamily="34" charset="0"/>
              </a:rPr>
              <a:t>5’-to-3’ direction</a:t>
            </a:r>
            <a:r>
              <a:rPr lang="en-US" sz="2600" dirty="0">
                <a:latin typeface="Arial" pitchFamily="34" charset="0"/>
                <a:cs typeface="Arial" pitchFamily="34" charset="0"/>
              </a:rPr>
              <a:t>.</a:t>
            </a:r>
          </a:p>
        </p:txBody>
      </p:sp>
    </p:spTree>
    <p:extLst>
      <p:ext uri="{BB962C8B-B14F-4D97-AF65-F5344CB8AC3E}">
        <p14:creationId xmlns:p14="http://schemas.microsoft.com/office/powerpoint/2010/main" val="2609686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Stylized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tructure </a:t>
            </a:r>
            <a:r>
              <a:rPr lang="en-US" dirty="0">
                <a:solidFill>
                  <a:srgbClr val="843C0C"/>
                </a:solidFill>
                <a:latin typeface="Arial" pitchFamily="34" charset="0"/>
                <a:cs typeface="Arial" pitchFamily="34" charset="0"/>
              </a:rPr>
              <a:t>of a DNA </a:t>
            </a:r>
            <a:r>
              <a:rPr lang="en-US" dirty="0" smtClean="0">
                <a:solidFill>
                  <a:srgbClr val="843C0C"/>
                </a:solidFill>
                <a:latin typeface="Arial" pitchFamily="34" charset="0"/>
                <a:cs typeface="Arial" pitchFamily="34" charset="0"/>
              </a:rPr>
              <a:t>Chain</a:t>
            </a:r>
            <a:endParaRPr lang="en-US" dirty="0">
              <a:solidFill>
                <a:srgbClr val="843C0C"/>
              </a:solidFill>
            </a:endParaRPr>
          </a:p>
        </p:txBody>
      </p:sp>
      <p:pic>
        <p:nvPicPr>
          <p:cNvPr id="12" name="Picture Placeholder 11" descr="An illustration shows the structure of a nucleic acid strand. The three units A, C and G have two ends each labeled as 3 prime and the 5 prime respectively. The 5 prime ends of A, C, and G are linked to phosphoryl groups and the 3 prime end of G is linked to a hydroxyl group."/>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21382" y="2781751"/>
            <a:ext cx="8113105" cy="2404430"/>
          </a:xfrm>
          <a:prstGeom prst="rect">
            <a:avLst/>
          </a:prstGeom>
        </p:spPr>
      </p:pic>
    </p:spTree>
    <p:extLst>
      <p:ext uri="{BB962C8B-B14F-4D97-AF65-F5344CB8AC3E}">
        <p14:creationId xmlns:p14="http://schemas.microsoft.com/office/powerpoint/2010/main" val="373010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273" y="274638"/>
            <a:ext cx="7481455" cy="1143000"/>
          </a:xfrm>
        </p:spPr>
        <p:txBody>
          <a:bodyPr>
            <a:noAutofit/>
          </a:bodyPr>
          <a:lstStyle/>
          <a:p>
            <a:r>
              <a:rPr lang="en-US" dirty="0">
                <a:solidFill>
                  <a:srgbClr val="843C0C"/>
                </a:solidFill>
                <a:latin typeface="Arial" pitchFamily="34" charset="0"/>
                <a:cs typeface="Arial" pitchFamily="34" charset="0"/>
              </a:rPr>
              <a:t>Electron </a:t>
            </a:r>
            <a:r>
              <a:rPr lang="en-US" dirty="0" smtClean="0">
                <a:solidFill>
                  <a:srgbClr val="843C0C"/>
                </a:solidFill>
                <a:latin typeface="Arial" pitchFamily="34" charset="0"/>
                <a:cs typeface="Arial" pitchFamily="34" charset="0"/>
              </a:rPr>
              <a:t>Micrograph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Part </a:t>
            </a:r>
            <a:r>
              <a:rPr lang="en-US" dirty="0">
                <a:solidFill>
                  <a:srgbClr val="843C0C"/>
                </a:solidFill>
                <a:latin typeface="Arial" pitchFamily="34" charset="0"/>
                <a:cs typeface="Arial" pitchFamily="34" charset="0"/>
              </a:rPr>
              <a:t>of the </a:t>
            </a:r>
            <a:r>
              <a:rPr lang="en-US" i="1" dirty="0">
                <a:solidFill>
                  <a:srgbClr val="843C0C"/>
                </a:solidFill>
                <a:latin typeface="Arial" pitchFamily="34" charset="0"/>
                <a:cs typeface="Arial" pitchFamily="34" charset="0"/>
              </a:rPr>
              <a:t>E. coli </a:t>
            </a:r>
            <a:r>
              <a:rPr lang="en-US" dirty="0">
                <a:solidFill>
                  <a:srgbClr val="843C0C"/>
                </a:solidFill>
                <a:latin typeface="Arial" pitchFamily="34" charset="0"/>
                <a:cs typeface="Arial" pitchFamily="34" charset="0"/>
              </a:rPr>
              <a:t>G</a:t>
            </a:r>
            <a:r>
              <a:rPr lang="en-US" dirty="0" smtClean="0">
                <a:solidFill>
                  <a:srgbClr val="843C0C"/>
                </a:solidFill>
                <a:latin typeface="Arial" pitchFamily="34" charset="0"/>
                <a:cs typeface="Arial" pitchFamily="34" charset="0"/>
              </a:rPr>
              <a:t>enome</a:t>
            </a:r>
            <a:endParaRPr lang="en-US" dirty="0">
              <a:solidFill>
                <a:srgbClr val="843C0C"/>
              </a:solidFill>
            </a:endParaRPr>
          </a:p>
        </p:txBody>
      </p:sp>
      <p:pic>
        <p:nvPicPr>
          <p:cNvPr id="6" name="Picture Placeholder 5" descr="An electron micrograph of an E. coli cell, with its D N A surrounding it. The D N A is shown as an extremely long, thin strand, coiling around the cell."/>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580491" y="1729335"/>
            <a:ext cx="5963132" cy="4746167"/>
          </a:xfrm>
          <a:prstGeom prst="rect">
            <a:avLst/>
          </a:prstGeom>
        </p:spPr>
      </p:pic>
    </p:spTree>
    <p:extLst>
      <p:ext uri="{BB962C8B-B14F-4D97-AF65-F5344CB8AC3E}">
        <p14:creationId xmlns:p14="http://schemas.microsoft.com/office/powerpoint/2010/main" val="1272728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Some DNA </a:t>
            </a:r>
            <a:r>
              <a:rPr lang="en-US" dirty="0" smtClean="0">
                <a:solidFill>
                  <a:srgbClr val="843C0C"/>
                </a:solidFill>
                <a:latin typeface="Arial" pitchFamily="34" charset="0"/>
                <a:cs typeface="Arial" pitchFamily="34" charset="0"/>
              </a:rPr>
              <a:t>Molecules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an </a:t>
            </a:r>
            <a:r>
              <a:rPr lang="en-US" dirty="0" smtClean="0">
                <a:solidFill>
                  <a:srgbClr val="843C0C"/>
                </a:solidFill>
                <a:latin typeface="Arial" pitchFamily="34" charset="0"/>
                <a:cs typeface="Arial" pitchFamily="34" charset="0"/>
              </a:rPr>
              <a:t>be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xtremely </a:t>
            </a:r>
            <a:r>
              <a:rPr lang="en-US" dirty="0">
                <a:solidFill>
                  <a:srgbClr val="843C0C"/>
                </a:solidFill>
                <a:latin typeface="Arial" pitchFamily="34" charset="0"/>
                <a:cs typeface="Arial" pitchFamily="34" charset="0"/>
              </a:rPr>
              <a:t>L</a:t>
            </a:r>
            <a:r>
              <a:rPr lang="en-US" dirty="0" smtClean="0">
                <a:solidFill>
                  <a:srgbClr val="843C0C"/>
                </a:solidFill>
                <a:latin typeface="Arial" pitchFamily="34" charset="0"/>
                <a:cs typeface="Arial" pitchFamily="34" charset="0"/>
              </a:rPr>
              <a:t>arge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228600" y="1600201"/>
            <a:ext cx="8686800" cy="2226364"/>
          </a:xfrm>
        </p:spPr>
        <p:txBody>
          <a:bodyPr>
            <a:noAutofit/>
          </a:bodyPr>
          <a:lstStyle/>
          <a:p>
            <a:pPr>
              <a:spcBef>
                <a:spcPts val="624"/>
              </a:spcBef>
              <a:spcAft>
                <a:spcPts val="1200"/>
              </a:spcAft>
            </a:pPr>
            <a:r>
              <a:rPr lang="en-US" sz="2600" dirty="0">
                <a:latin typeface="Arial" pitchFamily="34" charset="0"/>
                <a:cs typeface="Arial" pitchFamily="34" charset="0"/>
              </a:rPr>
              <a:t>The Indian </a:t>
            </a:r>
            <a:r>
              <a:rPr lang="en-US" sz="2600" dirty="0" err="1">
                <a:latin typeface="Arial" pitchFamily="34" charset="0"/>
                <a:cs typeface="Arial" pitchFamily="34" charset="0"/>
              </a:rPr>
              <a:t>muntjac</a:t>
            </a:r>
            <a:r>
              <a:rPr lang="en-US" sz="2600" dirty="0">
                <a:latin typeface="Arial" pitchFamily="34" charset="0"/>
                <a:cs typeface="Arial" pitchFamily="34" charset="0"/>
              </a:rPr>
              <a:t> has some of the largest known chromosomes, with one over a billion nucleotides in length (orange).</a:t>
            </a:r>
          </a:p>
          <a:p>
            <a:pPr lvl="1">
              <a:spcBef>
                <a:spcPts val="624"/>
              </a:spcBef>
              <a:spcAft>
                <a:spcPts val="1200"/>
              </a:spcAft>
              <a:buFont typeface="Arial" panose="020B0604020202020204" pitchFamily="34" charset="0"/>
              <a:buChar char="–"/>
            </a:pPr>
            <a:r>
              <a:rPr lang="en-US" sz="2400" dirty="0">
                <a:latin typeface="Arial" pitchFamily="34" charset="0"/>
                <a:cs typeface="Arial" pitchFamily="34" charset="0"/>
              </a:rPr>
              <a:t>A pair of human chromosomes is stained green for comparison.</a:t>
            </a:r>
          </a:p>
        </p:txBody>
      </p:sp>
      <p:pic>
        <p:nvPicPr>
          <p:cNvPr id="8" name="Picture Placeholder 7" descr="A photo of an Indian muntjac and a microscopic imagery that shows a pair of round patches representing human chromosomes and three pairs of larger elongated Indian muntjac chromosomes is show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853569" y="3979762"/>
            <a:ext cx="5661588" cy="2712416"/>
          </a:xfrm>
          <a:prstGeom prst="rect">
            <a:avLst/>
          </a:prstGeom>
        </p:spPr>
      </p:pic>
    </p:spTree>
    <p:extLst>
      <p:ext uri="{BB962C8B-B14F-4D97-AF65-F5344CB8AC3E}">
        <p14:creationId xmlns:p14="http://schemas.microsoft.com/office/powerpoint/2010/main" val="3328877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86"/>
            <a:ext cx="8229600" cy="1237705"/>
          </a:xfrm>
        </p:spPr>
        <p:txBody>
          <a:bodyPr>
            <a:noAutofit/>
          </a:bodyPr>
          <a:lstStyle/>
          <a:p>
            <a:r>
              <a:rPr lang="en-US" sz="3200" dirty="0" smtClean="0">
                <a:solidFill>
                  <a:srgbClr val="843C0C"/>
                </a:solidFill>
                <a:latin typeface="Arial" pitchFamily="34" charset="0"/>
                <a:cs typeface="Arial" pitchFamily="34" charset="0"/>
              </a:rPr>
              <a:t>Section 4.2 </a:t>
            </a:r>
            <a:r>
              <a:rPr lang="en-US" sz="3200" dirty="0">
                <a:solidFill>
                  <a:srgbClr val="843C0C"/>
                </a:solidFill>
                <a:latin typeface="Arial" pitchFamily="34" charset="0"/>
                <a:cs typeface="Arial" pitchFamily="34" charset="0"/>
              </a:rPr>
              <a:t>A Pair of Nucleic Acid Strands with Complementary Sequences Can Form a Double-Helical </a:t>
            </a:r>
            <a:r>
              <a:rPr lang="en-US" sz="3200" dirty="0" smtClean="0">
                <a:solidFill>
                  <a:srgbClr val="843C0C"/>
                </a:solidFill>
                <a:latin typeface="Arial" pitchFamily="34" charset="0"/>
                <a:cs typeface="Arial" pitchFamily="34" charset="0"/>
              </a:rPr>
              <a:t>Structure</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199" y="1719470"/>
            <a:ext cx="8328991" cy="4850296"/>
          </a:xfrm>
        </p:spPr>
        <p:txBody>
          <a:bodyPr>
            <a:noAutofit/>
          </a:bodyPr>
          <a:lstStyle/>
          <a:p>
            <a:pPr>
              <a:spcAft>
                <a:spcPts val="1200"/>
              </a:spcAft>
            </a:pPr>
            <a:r>
              <a:rPr lang="en-US" dirty="0">
                <a:latin typeface="Arial" pitchFamily="34" charset="0"/>
                <a:cs typeface="Arial" pitchFamily="34" charset="0"/>
              </a:rPr>
              <a:t>The double helix is stabilized by hydrogen bonds and van der Waals interactions</a:t>
            </a:r>
            <a:r>
              <a:rPr lang="en-US" dirty="0" smtClean="0">
                <a:latin typeface="Arial" pitchFamily="34" charset="0"/>
                <a:cs typeface="Arial" pitchFamily="34" charset="0"/>
              </a:rPr>
              <a:t>.</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Because of the base pairing rules (A-T and G-C), the sequence of one strand determines the sequence of </a:t>
            </a:r>
            <a:r>
              <a:rPr lang="en-US" dirty="0" smtClean="0">
                <a:latin typeface="Arial" pitchFamily="34" charset="0"/>
                <a:cs typeface="Arial" pitchFamily="34" charset="0"/>
              </a:rPr>
              <a:t>the </a:t>
            </a:r>
            <a:r>
              <a:rPr lang="en-US" dirty="0">
                <a:latin typeface="Arial" pitchFamily="34" charset="0"/>
                <a:cs typeface="Arial" pitchFamily="34" charset="0"/>
              </a:rPr>
              <a:t>partner strand</a:t>
            </a:r>
            <a:r>
              <a:rPr lang="en-US" dirty="0" smtClean="0">
                <a:latin typeface="Arial" pitchFamily="34" charset="0"/>
                <a:cs typeface="Arial" pitchFamily="34" charset="0"/>
              </a:rPr>
              <a:t>.</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The two strands can be separated and complementary sequences synthesized to generate two identical daughter strands.</a:t>
            </a:r>
          </a:p>
        </p:txBody>
      </p:sp>
    </p:spTree>
    <p:extLst>
      <p:ext uri="{BB962C8B-B14F-4D97-AF65-F5344CB8AC3E}">
        <p14:creationId xmlns:p14="http://schemas.microsoft.com/office/powerpoint/2010/main" val="180846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623"/>
            <a:ext cx="8229600" cy="1383030"/>
          </a:xfrm>
        </p:spPr>
        <p:txBody>
          <a:bodyPr>
            <a:normAutofit fontScale="90000"/>
          </a:bodyPr>
          <a:lstStyle/>
          <a:p>
            <a:r>
              <a:rPr lang="en-US" dirty="0" smtClean="0">
                <a:solidFill>
                  <a:srgbClr val="843C0C"/>
                </a:solidFill>
                <a:latin typeface="Arial" pitchFamily="34" charset="0"/>
                <a:cs typeface="Arial" pitchFamily="34" charset="0"/>
              </a:rPr>
              <a:t>CHAPTER 4</a:t>
            </a:r>
            <a:r>
              <a:rPr lang="en-US" dirty="0" smtClean="0">
                <a:solidFill>
                  <a:srgbClr val="843C0C"/>
                </a:solidFill>
                <a:latin typeface="Arial" pitchFamily="34" charset="0"/>
                <a:cs typeface="Arial" pitchFamily="34" charset="0"/>
              </a:rPr>
              <a:t/>
            </a:r>
            <a:br>
              <a:rPr lang="en-US" dirty="0" smtClean="0">
                <a:solidFill>
                  <a:srgbClr val="843C0C"/>
                </a:solidFill>
                <a:latin typeface="Arial" pitchFamily="34" charset="0"/>
                <a:cs typeface="Arial" pitchFamily="34" charset="0"/>
              </a:rPr>
            </a:br>
            <a:r>
              <a:rPr lang="en-US" dirty="0">
                <a:solidFill>
                  <a:srgbClr val="843C0C"/>
                </a:solidFill>
                <a:latin typeface="Arial" pitchFamily="34" charset="0"/>
                <a:cs typeface="Arial" pitchFamily="34" charset="0"/>
              </a:rPr>
              <a:t>DNA, RNA, and the Flow of Genetic Information</a:t>
            </a:r>
          </a:p>
        </p:txBody>
      </p:sp>
      <p:pic>
        <p:nvPicPr>
          <p:cNvPr id="11" name="Picture Placeholder 10" descr="A wire model shows ribbon diagram of a zinc-finger protein, bound to the control region of a DNA. The zinc finger protein has three alpha helices and six beta strands. It is bound to three zinc atoms."/>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98783" y="2128706"/>
            <a:ext cx="8747971" cy="4272405"/>
          </a:xfrm>
          <a:prstGeom prst="rect">
            <a:avLst/>
          </a:prstGeom>
        </p:spPr>
      </p:pic>
    </p:spTree>
    <p:extLst>
      <p:ext uri="{BB962C8B-B14F-4D97-AF65-F5344CB8AC3E}">
        <p14:creationId xmlns:p14="http://schemas.microsoft.com/office/powerpoint/2010/main" val="2216664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X-ray </a:t>
            </a:r>
            <a:r>
              <a:rPr lang="en-US" dirty="0" smtClean="0">
                <a:solidFill>
                  <a:srgbClr val="843C0C"/>
                </a:solidFill>
                <a:latin typeface="Arial" pitchFamily="34" charset="0"/>
                <a:cs typeface="Arial" pitchFamily="34" charset="0"/>
              </a:rPr>
              <a:t>Diffraction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hotograph </a:t>
            </a:r>
            <a:r>
              <a:rPr lang="en-US" dirty="0">
                <a:solidFill>
                  <a:srgbClr val="843C0C"/>
                </a:solidFill>
                <a:latin typeface="Arial" pitchFamily="34" charset="0"/>
                <a:cs typeface="Arial" pitchFamily="34" charset="0"/>
              </a:rPr>
              <a:t>of a </a:t>
            </a:r>
            <a:r>
              <a:rPr lang="en-US" dirty="0" smtClean="0">
                <a:solidFill>
                  <a:srgbClr val="843C0C"/>
                </a:solidFill>
                <a:latin typeface="Arial" pitchFamily="34" charset="0"/>
                <a:cs typeface="Arial" pitchFamily="34" charset="0"/>
              </a:rPr>
              <a:t>Hydrated </a:t>
            </a:r>
            <a:r>
              <a:rPr lang="en-US" dirty="0">
                <a:solidFill>
                  <a:srgbClr val="843C0C"/>
                </a:solidFill>
                <a:latin typeface="Arial" pitchFamily="34" charset="0"/>
                <a:cs typeface="Arial" pitchFamily="34" charset="0"/>
              </a:rPr>
              <a:t>DNA fiber</a:t>
            </a:r>
            <a:endParaRPr lang="en-US" dirty="0">
              <a:solidFill>
                <a:srgbClr val="843C0C"/>
              </a:solidFill>
            </a:endParaRPr>
          </a:p>
        </p:txBody>
      </p:sp>
      <p:pic>
        <p:nvPicPr>
          <p:cNvPr id="7" name="Picture Placeholder 6" descr="An X-ray diffraction imagery of D N A crystals is shown. The imagery has a pattern of darkened spots at the center, surrounded by an oval shape at the top and the bottom, on a lighter background."/>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569968" y="1837536"/>
            <a:ext cx="5997562" cy="4569572"/>
          </a:xfrm>
          <a:prstGeom prst="rect">
            <a:avLst/>
          </a:prstGeom>
        </p:spPr>
      </p:pic>
    </p:spTree>
    <p:extLst>
      <p:ext uri="{BB962C8B-B14F-4D97-AF65-F5344CB8AC3E}">
        <p14:creationId xmlns:p14="http://schemas.microsoft.com/office/powerpoint/2010/main" val="2809855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Watson–Crick </a:t>
            </a:r>
            <a:r>
              <a:rPr lang="en-US" dirty="0" smtClean="0">
                <a:solidFill>
                  <a:srgbClr val="843C0C"/>
                </a:solidFill>
                <a:latin typeface="Arial" pitchFamily="34" charset="0"/>
                <a:cs typeface="Arial" pitchFamily="34" charset="0"/>
              </a:rPr>
              <a:t>Model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Double-helical </a:t>
            </a:r>
            <a:r>
              <a:rPr lang="en-US" dirty="0">
                <a:solidFill>
                  <a:srgbClr val="843C0C"/>
                </a:solidFill>
                <a:latin typeface="Arial" pitchFamily="34" charset="0"/>
                <a:cs typeface="Arial" pitchFamily="34" charset="0"/>
              </a:rPr>
              <a:t>DNA</a:t>
            </a:r>
            <a:endParaRPr lang="en-US" dirty="0">
              <a:solidFill>
                <a:srgbClr val="843C0C"/>
              </a:solidFill>
            </a:endParaRPr>
          </a:p>
        </p:txBody>
      </p:sp>
      <p:pic>
        <p:nvPicPr>
          <p:cNvPr id="7" name="Picture Placeholder 6" descr="An illustration shows the side view and top view of Watson-crick helical D N A model. The side views of the D N A shows two strands, coiled around each other, and around a central axis, to form a helix. Each strand has a chain of sugars and phosphates on the outside, represented as spheres. The purine and pyrimidine bases on the inside of the strands project towards the central axis of the two strands. They are almost perpendicular to the axis. The diagram shows that the separation between two bases is 3.4 angstroms, and that the length of one full turn of the helix is 34 angstroms, or 10.4 bases. Each strand runs in the opposite direction to the other, with the five prime end of one strand being at the three prime end of the other, and vice versa. &#10;The end view of the strands shows that the degrees of rotation per base in the helix are 36 degrees. The strand appears circular from above, with ten nucleotides arranged in a circular pattern, the sugars and phosphates on the outside, and the bases projecting inwards, towards the center of the circle."/>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3599941" y="1550869"/>
            <a:ext cx="2026406" cy="5093777"/>
          </a:xfrm>
          <a:prstGeom prst="rect">
            <a:avLst/>
          </a:prstGeom>
        </p:spPr>
      </p:pic>
    </p:spTree>
    <p:extLst>
      <p:ext uri="{BB962C8B-B14F-4D97-AF65-F5344CB8AC3E}">
        <p14:creationId xmlns:p14="http://schemas.microsoft.com/office/powerpoint/2010/main" val="3195870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Structures of the </a:t>
            </a:r>
            <a:r>
              <a:rPr lang="en-US" dirty="0" smtClean="0">
                <a:solidFill>
                  <a:srgbClr val="843C0C"/>
                </a:solidFill>
                <a:latin typeface="Arial" pitchFamily="34" charset="0"/>
                <a:cs typeface="Arial" pitchFamily="34" charset="0"/>
              </a:rPr>
              <a:t>Base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airs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roposed </a:t>
            </a:r>
            <a:r>
              <a:rPr lang="en-US" dirty="0">
                <a:solidFill>
                  <a:srgbClr val="843C0C"/>
                </a:solidFill>
                <a:latin typeface="Arial" pitchFamily="34" charset="0"/>
                <a:cs typeface="Arial" pitchFamily="34" charset="0"/>
              </a:rPr>
              <a:t>by Watson and Crick</a:t>
            </a:r>
            <a:endParaRPr lang="en-US" dirty="0">
              <a:solidFill>
                <a:srgbClr val="843C0C"/>
              </a:solidFill>
            </a:endParaRPr>
          </a:p>
        </p:txBody>
      </p:sp>
      <p:pic>
        <p:nvPicPr>
          <p:cNvPr id="7" name="Picture Placeholder 6" descr="A diagram shows the bonds between pairs of bases, as proposed by Watson and Crick. Guanine is shown paired to cytosine via three hydrogen bonds, and adenine is shown paired to thymine via two hydrogen bonds.  In both cases, hydrogen bonds are formed between the six-membered ring on the purine base and groups on the pyrimidine base. In the guanine-cytosine pair, hydrogen bonds are formed between an oxygen atom on the six-membered ring of guanine and a hydrogen in an amide group on cytosine, between a hydrogen atom on the amide group in the six-membered ring of guanine and a nitrogen atom at the vertex of cytosine, and between a hydrogen in an amide group on the six-membered ring of guanine and an oxygen atom on cytosine. &#10;In the adenine-thymine pair, hydrogen bonds are formed between nitrogen in the amide group on the six-membered ring of adenine and an oxygen atom on thymine, and between nitrogen at one of the vertices of the six-membered ring of adenine and hydrogen in an amino group on thymine."/>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295281" y="1914551"/>
            <a:ext cx="6772095" cy="4635807"/>
          </a:xfrm>
          <a:prstGeom prst="rect">
            <a:avLst/>
          </a:prstGeom>
        </p:spPr>
      </p:pic>
    </p:spTree>
    <p:extLst>
      <p:ext uri="{BB962C8B-B14F-4D97-AF65-F5344CB8AC3E}">
        <p14:creationId xmlns:p14="http://schemas.microsoft.com/office/powerpoint/2010/main" val="4120249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86"/>
            <a:ext cx="8229600" cy="1237705"/>
          </a:xfrm>
        </p:spPr>
        <p:txBody>
          <a:bodyPr>
            <a:noAutofit/>
          </a:bodyPr>
          <a:lstStyle/>
          <a:p>
            <a:r>
              <a:rPr lang="en-US" sz="3000" dirty="0">
                <a:solidFill>
                  <a:srgbClr val="843C0C"/>
                </a:solidFill>
                <a:latin typeface="Arial" pitchFamily="34" charset="0"/>
                <a:cs typeface="Arial" pitchFamily="34" charset="0"/>
              </a:rPr>
              <a:t>Features of the Watson–Crick </a:t>
            </a:r>
            <a:r>
              <a:rPr lang="en-US" sz="3000" dirty="0" smtClean="0">
                <a:solidFill>
                  <a:srgbClr val="843C0C"/>
                </a:solidFill>
                <a:latin typeface="Arial" pitchFamily="34" charset="0"/>
                <a:cs typeface="Arial" pitchFamily="34" charset="0"/>
              </a:rPr>
              <a:t>Model </a:t>
            </a:r>
            <a:r>
              <a:rPr lang="en-US" sz="3000" dirty="0">
                <a:solidFill>
                  <a:srgbClr val="843C0C"/>
                </a:solidFill>
                <a:latin typeface="Arial" pitchFamily="34" charset="0"/>
                <a:cs typeface="Arial" pitchFamily="34" charset="0"/>
              </a:rPr>
              <a:t>of DNA </a:t>
            </a:r>
            <a:r>
              <a:rPr lang="en-US" sz="3000" dirty="0" smtClean="0">
                <a:solidFill>
                  <a:srgbClr val="843C0C"/>
                </a:solidFill>
                <a:latin typeface="Arial" pitchFamily="34" charset="0"/>
                <a:cs typeface="Arial" pitchFamily="34" charset="0"/>
              </a:rPr>
              <a:t>Deduced </a:t>
            </a:r>
            <a:r>
              <a:rPr lang="en-US" sz="3000" dirty="0">
                <a:solidFill>
                  <a:srgbClr val="843C0C"/>
                </a:solidFill>
                <a:latin typeface="Arial" pitchFamily="34" charset="0"/>
                <a:cs typeface="Arial" pitchFamily="34" charset="0"/>
              </a:rPr>
              <a:t>from the </a:t>
            </a:r>
            <a:r>
              <a:rPr lang="en-US" sz="3000" dirty="0">
                <a:solidFill>
                  <a:srgbClr val="843C0C"/>
                </a:solidFill>
                <a:latin typeface="Arial" pitchFamily="34" charset="0"/>
                <a:cs typeface="Arial" pitchFamily="34" charset="0"/>
              </a:rPr>
              <a:t>D</a:t>
            </a:r>
            <a:r>
              <a:rPr lang="en-US" sz="3000" dirty="0" smtClean="0">
                <a:solidFill>
                  <a:srgbClr val="843C0C"/>
                </a:solidFill>
                <a:latin typeface="Arial" pitchFamily="34" charset="0"/>
                <a:cs typeface="Arial" pitchFamily="34" charset="0"/>
              </a:rPr>
              <a:t>iffraction Patterns</a:t>
            </a:r>
            <a:endParaRPr lang="en-US" sz="30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199" y="1719470"/>
            <a:ext cx="8328991" cy="4850296"/>
          </a:xfrm>
        </p:spPr>
        <p:txBody>
          <a:bodyPr>
            <a:noAutofit/>
          </a:bodyPr>
          <a:lstStyle/>
          <a:p>
            <a:pPr marL="514350" indent="-514350">
              <a:spcAft>
                <a:spcPts val="1200"/>
              </a:spcAft>
              <a:buFont typeface="+mj-lt"/>
              <a:buAutoNum type="arabicPeriod"/>
            </a:pPr>
            <a:r>
              <a:rPr lang="en-US" sz="2600" dirty="0">
                <a:latin typeface="Arial" pitchFamily="34" charset="0"/>
                <a:cs typeface="Arial" pitchFamily="34" charset="0"/>
              </a:rPr>
              <a:t>Two helical, antiparallel polynucleotide strands are coiled around a common axis in a right-handed helix</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marL="514350" indent="-514350">
              <a:spcAft>
                <a:spcPts val="1200"/>
              </a:spcAft>
              <a:buFont typeface="+mj-lt"/>
              <a:buAutoNum type="arabicPeriod"/>
            </a:pPr>
            <a:r>
              <a:rPr lang="en-US" sz="2600" dirty="0">
                <a:latin typeface="Arial" pitchFamily="34" charset="0"/>
                <a:cs typeface="Arial" pitchFamily="34" charset="0"/>
              </a:rPr>
              <a:t>The sugar–phosphate backbones are on the outside and the purine and pyrimidine bases lie on the inside of the helix</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marL="514350" indent="-514350">
              <a:spcAft>
                <a:spcPts val="1200"/>
              </a:spcAft>
              <a:buFont typeface="+mj-lt"/>
              <a:buAutoNum type="arabicPeriod"/>
            </a:pPr>
            <a:r>
              <a:rPr lang="en-US" sz="2600" dirty="0">
                <a:latin typeface="Arial" pitchFamily="34" charset="0"/>
                <a:cs typeface="Arial" pitchFamily="34" charset="0"/>
              </a:rPr>
              <a:t>The bases are nearly perpendicular to the helix axis</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marL="514350" indent="-514350">
              <a:spcAft>
                <a:spcPts val="1200"/>
              </a:spcAft>
              <a:buFont typeface="+mj-lt"/>
              <a:buAutoNum type="arabicPeriod"/>
            </a:pPr>
            <a:r>
              <a:rPr lang="en-US" sz="2600" dirty="0">
                <a:latin typeface="Arial" pitchFamily="34" charset="0"/>
                <a:cs typeface="Arial" pitchFamily="34" charset="0"/>
              </a:rPr>
              <a:t>The various measurements in Angstroms of the helix could be determined.</a:t>
            </a:r>
          </a:p>
        </p:txBody>
      </p:sp>
    </p:spTree>
    <p:extLst>
      <p:ext uri="{BB962C8B-B14F-4D97-AF65-F5344CB8AC3E}">
        <p14:creationId xmlns:p14="http://schemas.microsoft.com/office/powerpoint/2010/main" val="2514419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Base </a:t>
            </a:r>
            <a:r>
              <a:rPr lang="en-US" sz="3200" dirty="0" smtClean="0">
                <a:solidFill>
                  <a:srgbClr val="843C0C"/>
                </a:solidFill>
                <a:latin typeface="Arial" pitchFamily="34" charset="0"/>
                <a:cs typeface="Arial" pitchFamily="34" charset="0"/>
              </a:rPr>
              <a:t>Compositions </a:t>
            </a:r>
            <a:r>
              <a:rPr lang="en-US" sz="3200" dirty="0">
                <a:solidFill>
                  <a:srgbClr val="843C0C"/>
                </a:solidFill>
                <a:latin typeface="Arial" pitchFamily="34" charset="0"/>
                <a:cs typeface="Arial" pitchFamily="34" charset="0"/>
              </a:rPr>
              <a:t>E</a:t>
            </a:r>
            <a:r>
              <a:rPr lang="en-US" sz="3200" dirty="0" smtClean="0">
                <a:solidFill>
                  <a:srgbClr val="843C0C"/>
                </a:solidFill>
                <a:latin typeface="Arial" pitchFamily="34" charset="0"/>
                <a:cs typeface="Arial" pitchFamily="34" charset="0"/>
              </a:rPr>
              <a:t>xperimentally </a:t>
            </a:r>
            <a:r>
              <a:rPr lang="en-US" sz="3200" dirty="0">
                <a:solidFill>
                  <a:srgbClr val="843C0C"/>
                </a:solidFill>
                <a:latin typeface="Arial" pitchFamily="34" charset="0"/>
                <a:cs typeface="Arial" pitchFamily="34" charset="0"/>
              </a:rPr>
              <a:t>D</a:t>
            </a:r>
            <a:r>
              <a:rPr lang="en-US" sz="3200" dirty="0" smtClean="0">
                <a:solidFill>
                  <a:srgbClr val="843C0C"/>
                </a:solidFill>
                <a:latin typeface="Arial" pitchFamily="34" charset="0"/>
                <a:cs typeface="Arial" pitchFamily="34" charset="0"/>
              </a:rPr>
              <a:t>etermined </a:t>
            </a:r>
            <a:r>
              <a:rPr lang="en-US" sz="3200" dirty="0">
                <a:solidFill>
                  <a:srgbClr val="843C0C"/>
                </a:solidFill>
                <a:latin typeface="Arial" pitchFamily="34" charset="0"/>
                <a:cs typeface="Arial" pitchFamily="34" charset="0"/>
              </a:rPr>
              <a:t>for a </a:t>
            </a:r>
            <a:r>
              <a:rPr lang="en-US" sz="3200" dirty="0" smtClean="0">
                <a:solidFill>
                  <a:srgbClr val="843C0C"/>
                </a:solidFill>
                <a:latin typeface="Arial" pitchFamily="34" charset="0"/>
                <a:cs typeface="Arial" pitchFamily="34" charset="0"/>
              </a:rPr>
              <a:t>Variety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Organisms</a:t>
            </a:r>
            <a:endParaRPr lang="en-US" sz="3200" dirty="0">
              <a:solidFill>
                <a:srgbClr val="843C0C"/>
              </a:solidFill>
            </a:endParaRPr>
          </a:p>
        </p:txBody>
      </p:sp>
      <p:sp>
        <p:nvSpPr>
          <p:cNvPr id="3" name="Content Placeholder 2"/>
          <p:cNvSpPr>
            <a:spLocks noGrp="1"/>
          </p:cNvSpPr>
          <p:nvPr>
            <p:ph idx="1"/>
          </p:nvPr>
        </p:nvSpPr>
        <p:spPr/>
        <p:txBody>
          <a:bodyPr>
            <a:noAutofit/>
          </a:bodyPr>
          <a:lstStyle/>
          <a:p>
            <a:pPr>
              <a:spcAft>
                <a:spcPts val="1200"/>
              </a:spcAft>
            </a:pPr>
            <a:r>
              <a:rPr lang="en-US" dirty="0">
                <a:latin typeface="Arial" pitchFamily="34" charset="0"/>
                <a:cs typeface="Arial" pitchFamily="34" charset="0"/>
              </a:rPr>
              <a:t>In 1950–before the three-dimensional structure of DNA was established–Erwin Chargaff observed that the </a:t>
            </a:r>
            <a:r>
              <a:rPr lang="en-US" dirty="0" err="1">
                <a:latin typeface="Arial" pitchFamily="34" charset="0"/>
                <a:cs typeface="Arial" pitchFamily="34" charset="0"/>
              </a:rPr>
              <a:t>adenine:thymine</a:t>
            </a:r>
            <a:r>
              <a:rPr lang="en-US" dirty="0">
                <a:latin typeface="Arial" pitchFamily="34" charset="0"/>
                <a:cs typeface="Arial" pitchFamily="34" charset="0"/>
              </a:rPr>
              <a:t> and </a:t>
            </a:r>
            <a:r>
              <a:rPr lang="en-US" dirty="0" err="1">
                <a:latin typeface="Arial" pitchFamily="34" charset="0"/>
                <a:cs typeface="Arial" pitchFamily="34" charset="0"/>
              </a:rPr>
              <a:t>guanine:cytosine</a:t>
            </a:r>
            <a:r>
              <a:rPr lang="en-US" dirty="0">
                <a:latin typeface="Arial" pitchFamily="34" charset="0"/>
                <a:cs typeface="Arial" pitchFamily="34" charset="0"/>
              </a:rPr>
              <a:t> ratios were each nearly 1:1 in a variety of organisms while the </a:t>
            </a:r>
            <a:r>
              <a:rPr lang="en-US" dirty="0" err="1">
                <a:latin typeface="Arial" pitchFamily="34" charset="0"/>
                <a:cs typeface="Arial" pitchFamily="34" charset="0"/>
              </a:rPr>
              <a:t>adenine:guanine</a:t>
            </a:r>
            <a:r>
              <a:rPr lang="en-US" dirty="0">
                <a:latin typeface="Arial" pitchFamily="34" charset="0"/>
                <a:cs typeface="Arial" pitchFamily="34" charset="0"/>
              </a:rPr>
              <a:t> ratio varied</a:t>
            </a:r>
          </a:p>
        </p:txBody>
      </p:sp>
      <p:pic>
        <p:nvPicPr>
          <p:cNvPr id="7" name="Picture 2" descr="A table shows the ratio of A and T, G and C, and A and G determined from a variety of organisms. The table has four columns and six rows. The column headers are organism, ratio of A to T, ratio of G to C, and ratio of A to G.&#10;Row 1: Organism: Human being; ratio of A to T: 1 point 0 0; ratio of G to C: 1 point 0 0; ratio of A to G: 1 point 5 6.&#10;Row 2: Organism: Salmon; ratio of A to T: 1 point 0 2; ratio of G to C: 1 point 0 2; ratio of A to G: 1 point 4 3.  &#10;Row 3: Organism: Wheat; ratio of A to T: 1 point 00; ratio of G to C: 0 point 9 7; ratio of A to G: 1 point 2 2.&#10;Row 4: Organism: Yeast; ratio of A to T: 1 point 0 3; ratio of G to C: 1 point 0 2; ratio of A to G: 1 point 6 7.&#10;Row 5: Organism: Escherichia coli; ratio of A to T: 1 point 0 9; ratio of G to C: 0 point 9 9; ratio of A to G: 1 point 0 5.&#10;Row 6: Organism: Serratia marcescens; ratio of A to T: 0 point 9 5; ratio of G to C: 0 point 8 6; ratio of A to G: 0 point 7 0."/>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84225" y="3699516"/>
            <a:ext cx="7375551" cy="303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584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Side </a:t>
            </a:r>
            <a:r>
              <a:rPr lang="en-US" dirty="0">
                <a:solidFill>
                  <a:srgbClr val="843C0C"/>
                </a:solidFill>
                <a:latin typeface="Arial" pitchFamily="34" charset="0"/>
                <a:cs typeface="Arial" pitchFamily="34" charset="0"/>
              </a:rPr>
              <a:t>V</a:t>
            </a:r>
            <a:r>
              <a:rPr lang="en-US" dirty="0" smtClean="0">
                <a:solidFill>
                  <a:srgbClr val="843C0C"/>
                </a:solidFill>
                <a:latin typeface="Arial" pitchFamily="34" charset="0"/>
                <a:cs typeface="Arial" pitchFamily="34" charset="0"/>
              </a:rPr>
              <a:t>iew </a:t>
            </a:r>
            <a:r>
              <a:rPr lang="en-US" dirty="0">
                <a:solidFill>
                  <a:srgbClr val="843C0C"/>
                </a:solidFill>
                <a:latin typeface="Arial" pitchFamily="34" charset="0"/>
                <a:cs typeface="Arial" pitchFamily="34" charset="0"/>
              </a:rPr>
              <a:t>of DNA</a:t>
            </a:r>
            <a:endParaRPr lang="en-US" dirty="0">
              <a:solidFill>
                <a:srgbClr val="843C0C"/>
              </a:solidFill>
            </a:endParaRPr>
          </a:p>
        </p:txBody>
      </p:sp>
      <p:sp>
        <p:nvSpPr>
          <p:cNvPr id="3" name="Content Placeholder 2"/>
          <p:cNvSpPr>
            <a:spLocks noGrp="1"/>
          </p:cNvSpPr>
          <p:nvPr>
            <p:ph idx="1"/>
          </p:nvPr>
        </p:nvSpPr>
        <p:spPr>
          <a:xfrm>
            <a:off x="457200" y="1600201"/>
            <a:ext cx="8229600" cy="1222512"/>
          </a:xfrm>
        </p:spPr>
        <p:txBody>
          <a:bodyPr>
            <a:noAutofit/>
          </a:bodyPr>
          <a:lstStyle/>
          <a:p>
            <a:pPr>
              <a:spcAft>
                <a:spcPts val="1200"/>
              </a:spcAft>
            </a:pPr>
            <a:r>
              <a:rPr lang="en-US" dirty="0">
                <a:latin typeface="Arial" pitchFamily="34" charset="0"/>
                <a:cs typeface="Arial" pitchFamily="34" charset="0"/>
              </a:rPr>
              <a:t>The van der Waals interactions that help to stabilize DNA are sometimes referred to as “base stacking” interactions.</a:t>
            </a:r>
          </a:p>
        </p:txBody>
      </p:sp>
      <p:pic>
        <p:nvPicPr>
          <p:cNvPr id="7" name="Picture Placeholder 6" descr="An illustration shows the side view of a double stranded helical D N A. The base pairs are shown one over the other on the helical strands. A line pointing toward the point of contact of the strands reads, base stacking (van der Wall interactions). Sugar and the phosphate units are along the sides of the double strands."/>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845639" y="2955446"/>
            <a:ext cx="5617540" cy="3645671"/>
          </a:xfrm>
          <a:prstGeom prst="rect">
            <a:avLst/>
          </a:prstGeom>
        </p:spPr>
      </p:pic>
    </p:spTree>
    <p:extLst>
      <p:ext uri="{BB962C8B-B14F-4D97-AF65-F5344CB8AC3E}">
        <p14:creationId xmlns:p14="http://schemas.microsoft.com/office/powerpoint/2010/main" val="1474354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86"/>
            <a:ext cx="8229600" cy="1237705"/>
          </a:xfrm>
        </p:spPr>
        <p:txBody>
          <a:bodyPr>
            <a:noAutofit/>
          </a:bodyPr>
          <a:lstStyle/>
          <a:p>
            <a:r>
              <a:rPr lang="en-US" dirty="0">
                <a:solidFill>
                  <a:srgbClr val="843C0C"/>
                </a:solidFill>
                <a:latin typeface="Arial" pitchFamily="34" charset="0"/>
                <a:cs typeface="Arial" pitchFamily="34" charset="0"/>
              </a:rPr>
              <a:t>DNA can </a:t>
            </a:r>
            <a:r>
              <a:rPr lang="en-US" dirty="0" smtClean="0">
                <a:solidFill>
                  <a:srgbClr val="843C0C"/>
                </a:solidFill>
                <a:latin typeface="Arial" pitchFamily="34" charset="0"/>
                <a:cs typeface="Arial" pitchFamily="34" charset="0"/>
              </a:rPr>
              <a:t>Assume </a:t>
            </a:r>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Variety </a:t>
            </a:r>
            <a:r>
              <a:rPr lang="en-US" dirty="0">
                <a:solidFill>
                  <a:srgbClr val="843C0C"/>
                </a:solidFill>
                <a:latin typeface="Arial" pitchFamily="34" charset="0"/>
                <a:cs typeface="Arial" pitchFamily="34" charset="0"/>
              </a:rPr>
              <a:t>of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tructural Forms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199" y="1719470"/>
            <a:ext cx="8328991" cy="4850296"/>
          </a:xfrm>
        </p:spPr>
        <p:txBody>
          <a:bodyPr>
            <a:noAutofit/>
          </a:bodyPr>
          <a:lstStyle/>
          <a:p>
            <a:pPr>
              <a:spcAft>
                <a:spcPts val="1200"/>
              </a:spcAft>
            </a:pPr>
            <a:r>
              <a:rPr lang="en-US" dirty="0">
                <a:latin typeface="Arial" pitchFamily="34" charset="0"/>
                <a:cs typeface="Arial" pitchFamily="34" charset="0"/>
              </a:rPr>
              <a:t>In the cell, the most commonly seen form of the DNA double helix is called the B form or the Watson–Crick helix</a:t>
            </a:r>
            <a:r>
              <a:rPr lang="en-US" dirty="0" smtClean="0">
                <a:latin typeface="Arial" pitchFamily="34" charset="0"/>
                <a:cs typeface="Arial" pitchFamily="34" charset="0"/>
              </a:rPr>
              <a:t>.</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The double helix can also exist in an A form, which is shorter and wider than the B form with the bases at an angle rather than perpendicular to the helix axis. In the A forms, the sugar is in the </a:t>
            </a:r>
            <a:r>
              <a:rPr lang="en-US" dirty="0" smtClean="0">
                <a:latin typeface="Arial" pitchFamily="34" charset="0"/>
                <a:cs typeface="Arial" pitchFamily="34" charset="0"/>
              </a:rPr>
              <a:t>C-3’-endo </a:t>
            </a:r>
            <a:r>
              <a:rPr lang="en-US" dirty="0">
                <a:latin typeface="Arial" pitchFamily="34" charset="0"/>
                <a:cs typeface="Arial" pitchFamily="34" charset="0"/>
              </a:rPr>
              <a:t>conformation, while the sugar is in </a:t>
            </a:r>
            <a:r>
              <a:rPr lang="en-US" dirty="0" smtClean="0">
                <a:latin typeface="Arial" pitchFamily="34" charset="0"/>
                <a:cs typeface="Arial" pitchFamily="34" charset="0"/>
              </a:rPr>
              <a:t>C-2’-endo </a:t>
            </a:r>
            <a:r>
              <a:rPr lang="en-US" dirty="0">
                <a:latin typeface="Arial" pitchFamily="34" charset="0"/>
                <a:cs typeface="Arial" pitchFamily="34" charset="0"/>
              </a:rPr>
              <a:t>configuration in the B form</a:t>
            </a:r>
            <a:r>
              <a:rPr lang="en-US" dirty="0" smtClean="0">
                <a:latin typeface="Arial" pitchFamily="34" charset="0"/>
                <a:cs typeface="Arial" pitchFamily="34" charset="0"/>
              </a:rPr>
              <a:t>.</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The A form is seen in RNA double helices and in RNA–DNA hybrid helices, structures observed in transcription and RNA processing</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1908747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B-form and A-form DNA</a:t>
            </a:r>
            <a:endParaRPr lang="en-US" dirty="0">
              <a:solidFill>
                <a:srgbClr val="843C0C"/>
              </a:solidFill>
            </a:endParaRPr>
          </a:p>
        </p:txBody>
      </p:sp>
      <p:pic>
        <p:nvPicPr>
          <p:cNvPr id="6" name="Picture 2" descr="An illustration shows the top view and side view of B-form and A-form of D N A, which are represented by space-filling models. In the B-form, the side view shows an elongated right-handed double helical structure. The top view P H E has a tighter coil, smaller diameter and very little open space at the center. In the A-form, the side view shows a looser coil, with more distance between turns. The top view has a small space down the center of the coil."/>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535550" y="1493575"/>
            <a:ext cx="4072900" cy="517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95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Sugar </a:t>
            </a:r>
            <a:r>
              <a:rPr lang="en-US" dirty="0" smtClean="0">
                <a:solidFill>
                  <a:srgbClr val="843C0C"/>
                </a:solidFill>
                <a:latin typeface="Arial" pitchFamily="34" charset="0"/>
                <a:cs typeface="Arial" pitchFamily="34" charset="0"/>
              </a:rPr>
              <a:t>Pucker</a:t>
            </a:r>
            <a:endParaRPr lang="en-US" dirty="0">
              <a:solidFill>
                <a:srgbClr val="843C0C"/>
              </a:solidFill>
            </a:endParaRPr>
          </a:p>
        </p:txBody>
      </p:sp>
      <p:pic>
        <p:nvPicPr>
          <p:cNvPr id="6" name="Picture Placeholder 5" descr="Stereo chemically realistic diagrams of C-three prime endo (A form D N A) and C-two prime endo (B form D N A) are shown."/>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05844" y="2315739"/>
            <a:ext cx="8425210" cy="3553489"/>
          </a:xfrm>
          <a:prstGeom prst="rect">
            <a:avLst/>
          </a:prstGeom>
        </p:spPr>
      </p:pic>
    </p:spTree>
    <p:extLst>
      <p:ext uri="{BB962C8B-B14F-4D97-AF65-F5344CB8AC3E}">
        <p14:creationId xmlns:p14="http://schemas.microsoft.com/office/powerpoint/2010/main" val="99940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Z-DNA</a:t>
            </a:r>
            <a:endParaRPr lang="en-US" dirty="0">
              <a:solidFill>
                <a:srgbClr val="843C0C"/>
              </a:solidFill>
            </a:endParaRPr>
          </a:p>
        </p:txBody>
      </p:sp>
      <p:sp>
        <p:nvSpPr>
          <p:cNvPr id="3" name="Content Placeholder 2"/>
          <p:cNvSpPr>
            <a:spLocks noGrp="1"/>
          </p:cNvSpPr>
          <p:nvPr>
            <p:ph idx="1"/>
          </p:nvPr>
        </p:nvSpPr>
        <p:spPr>
          <a:xfrm>
            <a:off x="457200" y="1600200"/>
            <a:ext cx="5041900" cy="2501899"/>
          </a:xfrm>
        </p:spPr>
        <p:txBody>
          <a:bodyPr>
            <a:noAutofit/>
          </a:bodyPr>
          <a:lstStyle/>
          <a:p>
            <a:pPr>
              <a:spcAft>
                <a:spcPts val="1200"/>
              </a:spcAft>
            </a:pPr>
            <a:r>
              <a:rPr lang="en-US" dirty="0">
                <a:latin typeface="Arial" pitchFamily="34" charset="0"/>
                <a:cs typeface="Arial" pitchFamily="34" charset="0"/>
              </a:rPr>
              <a:t>The double helix can also form Z-DNA. Z-DNA is left-handed, and the backbone is zigzagged, which gives it its name.</a:t>
            </a:r>
          </a:p>
        </p:txBody>
      </p:sp>
      <p:pic>
        <p:nvPicPr>
          <p:cNvPr id="8" name="Picture 2" descr="An illustration shows the top view and side view of Z-form of D N A. The side view shows a lengthier left-handed, zigzag, double helical structure. The molecules are arranged inwards along the zigzag backbones. The top view shows a tightly coiled outer circle with a floral pattern of phosphoryl groups within."/>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204458" y="1011041"/>
            <a:ext cx="1942084" cy="5707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675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843C0C"/>
                </a:solidFill>
                <a:latin typeface="Arial" pitchFamily="34" charset="0"/>
                <a:cs typeface="Arial" pitchFamily="34" charset="0"/>
              </a:rPr>
              <a:t>Ch.4 </a:t>
            </a:r>
            <a:r>
              <a:rPr lang="en-US" dirty="0">
                <a:solidFill>
                  <a:srgbClr val="843C0C"/>
                </a:solidFill>
                <a:latin typeface="Arial" pitchFamily="34" charset="0"/>
                <a:cs typeface="Arial" pitchFamily="34" charset="0"/>
              </a:rPr>
              <a:t>Learning Objectives</a:t>
            </a:r>
          </a:p>
        </p:txBody>
      </p:sp>
      <p:sp>
        <p:nvSpPr>
          <p:cNvPr id="4" name="Content Placeholder 3"/>
          <p:cNvSpPr>
            <a:spLocks noGrp="1"/>
          </p:cNvSpPr>
          <p:nvPr>
            <p:ph idx="1"/>
          </p:nvPr>
        </p:nvSpPr>
        <p:spPr>
          <a:xfrm>
            <a:off x="457200" y="1600200"/>
            <a:ext cx="8229600" cy="4944979"/>
          </a:xfrm>
        </p:spPr>
        <p:txBody>
          <a:bodyPr>
            <a:noAutofit/>
          </a:bodyPr>
          <a:lstStyle/>
          <a:p>
            <a:pPr marL="0" indent="0">
              <a:spcAft>
                <a:spcPts val="1200"/>
              </a:spcAft>
              <a:buNone/>
            </a:pPr>
            <a:r>
              <a:rPr lang="en-US" i="1" dirty="0">
                <a:latin typeface="Arial" pitchFamily="34" charset="0"/>
                <a:cs typeface="Arial" pitchFamily="34" charset="0"/>
              </a:rPr>
              <a:t>By the end of this chapter, you should be able to</a:t>
            </a:r>
            <a:r>
              <a:rPr lang="en-US" i="1" dirty="0" smtClean="0">
                <a:latin typeface="Arial" pitchFamily="34" charset="0"/>
                <a:cs typeface="Arial" pitchFamily="34" charset="0"/>
              </a:rPr>
              <a:t>:</a:t>
            </a:r>
            <a:endParaRPr lang="en-US" i="1" dirty="0">
              <a:latin typeface="Arial" pitchFamily="34" charset="0"/>
              <a:cs typeface="Arial" pitchFamily="34" charset="0"/>
            </a:endParaRPr>
          </a:p>
          <a:p>
            <a:pPr marL="514350" indent="-514350">
              <a:buFont typeface="+mj-lt"/>
              <a:buAutoNum type="arabicPeriod"/>
            </a:pPr>
            <a:r>
              <a:rPr lang="en-US" b="1" dirty="0">
                <a:latin typeface="Arial" pitchFamily="34" charset="0"/>
                <a:cs typeface="Arial" pitchFamily="34" charset="0"/>
              </a:rPr>
              <a:t>Distinguish between nucleosides and nucleotides.</a:t>
            </a:r>
          </a:p>
          <a:p>
            <a:pPr marL="514350" indent="-514350">
              <a:buFont typeface="+mj-lt"/>
              <a:buAutoNum type="arabicPeriod"/>
            </a:pPr>
            <a:r>
              <a:rPr lang="en-US" b="1" dirty="0">
                <a:latin typeface="Arial" pitchFamily="34" charset="0"/>
                <a:cs typeface="Arial" pitchFamily="34" charset="0"/>
              </a:rPr>
              <a:t>Identify the bases of DNA and RNA.</a:t>
            </a:r>
          </a:p>
          <a:p>
            <a:pPr marL="514350" indent="-514350">
              <a:buFont typeface="+mj-lt"/>
              <a:buAutoNum type="arabicPeriod"/>
            </a:pPr>
            <a:r>
              <a:rPr lang="en-US" b="1" dirty="0">
                <a:latin typeface="Arial" pitchFamily="34" charset="0"/>
                <a:cs typeface="Arial" pitchFamily="34" charset="0"/>
              </a:rPr>
              <a:t>Distinguish between DNA and RNA.</a:t>
            </a:r>
          </a:p>
          <a:p>
            <a:pPr marL="514350" indent="-514350">
              <a:buFont typeface="+mj-lt"/>
              <a:buAutoNum type="arabicPeriod"/>
            </a:pPr>
            <a:r>
              <a:rPr lang="en-US" b="1" dirty="0">
                <a:latin typeface="Arial" pitchFamily="34" charset="0"/>
                <a:cs typeface="Arial" pitchFamily="34" charset="0"/>
              </a:rPr>
              <a:t>Explain how DNA is replicated.</a:t>
            </a:r>
          </a:p>
          <a:p>
            <a:pPr marL="514350" indent="-514350">
              <a:buFont typeface="+mj-lt"/>
              <a:buAutoNum type="arabicPeriod"/>
            </a:pPr>
            <a:r>
              <a:rPr lang="en-US" b="1" dirty="0">
                <a:latin typeface="Arial" pitchFamily="34" charset="0"/>
                <a:cs typeface="Arial" pitchFamily="34" charset="0"/>
              </a:rPr>
              <a:t>Explain how information flows from DNA to protein.</a:t>
            </a:r>
          </a:p>
          <a:p>
            <a:pPr marL="514350" indent="-514350">
              <a:buFont typeface="+mj-lt"/>
              <a:buAutoNum type="arabicPeriod"/>
            </a:pPr>
            <a:r>
              <a:rPr lang="en-US" b="1" dirty="0">
                <a:latin typeface="Arial" pitchFamily="34" charset="0"/>
                <a:cs typeface="Arial" pitchFamily="34" charset="0"/>
              </a:rPr>
              <a:t>Identify some key differences between prokaryotic and eukaryotic genes.</a:t>
            </a:r>
          </a:p>
        </p:txBody>
      </p:sp>
    </p:spTree>
    <p:extLst>
      <p:ext uri="{BB962C8B-B14F-4D97-AF65-F5344CB8AC3E}">
        <p14:creationId xmlns:p14="http://schemas.microsoft.com/office/powerpoint/2010/main" val="3447843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Comparison of A-, B-, and Z-DNA</a:t>
            </a:r>
            <a:endParaRPr lang="en-US" dirty="0">
              <a:solidFill>
                <a:srgbClr val="843C0C"/>
              </a:solidFill>
            </a:endParaRPr>
          </a:p>
        </p:txBody>
      </p:sp>
      <p:pic>
        <p:nvPicPr>
          <p:cNvPr id="6" name="Picture 2" descr="A table shows the comparison data of A-, B-, and Z- D N A based on eight parameters. The table has four columns and eight rows. First column depicts the parameters, the other three column headers are A, B, and Z. &#10;Row 1: Shape; A: Broadest; B: Intermediate; Z: Narrowest. &#10;Row 2: Rise per base pair; A: 2 point 3 Angstroms; B: 3 point 4 Angstroms; Z: 3 point 8 Angstroms. &#10;Row 3: Helix diameter; A: approximately 26 Angstroms; B: approximately 20 Angstroms; Z: approximately 18 Angstroms. &#10;Row 4: Screw sense; A: Right-handed; B: Right-handed; Z: Left-handed. &#10;Row 5: Glycosidic bond superscript asterisk; A: anti; B: anti; Z: Alternating anti and syn. &#10;Row 6: Base pairs per turn of helix; A: 11; B: 10 point 4; Z: 12. &#10;Row 7: Pitch per turn of helix; A: 25 point 3 Angstroms; B: 35 point 4 Angstroms; Z: 45 point 6 Angstroms. &#10;Row 8: Tilt of base pairs from perpendicular to helix axis; A: 19 degrees; B: 1 degree; Z: 9 degrees.&#10;A legend below the table reads, asterisk Syn and anti refer to the orientation of the N-glycosidic bond between the base and deoxyribose. In the anti orientation, the base extends away from the deoxyribose. In the syn orientation, the base is above the deoxyribose. Pyrimidines can be in anti orientations only, whereas purines can be anti or syn."/>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1890121"/>
            <a:ext cx="8113106" cy="430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28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Some DNA </a:t>
            </a:r>
            <a:r>
              <a:rPr lang="en-US" dirty="0" smtClean="0">
                <a:solidFill>
                  <a:srgbClr val="843C0C"/>
                </a:solidFill>
                <a:latin typeface="Arial" pitchFamily="34" charset="0"/>
                <a:cs typeface="Arial" pitchFamily="34" charset="0"/>
              </a:rPr>
              <a:t>Molecules </a:t>
            </a:r>
            <a:r>
              <a:rPr lang="en-US" dirty="0">
                <a:solidFill>
                  <a:srgbClr val="843C0C"/>
                </a:solidFill>
                <a:latin typeface="Arial" pitchFamily="34" charset="0"/>
                <a:cs typeface="Arial" pitchFamily="34" charset="0"/>
              </a:rPr>
              <a:t>are </a:t>
            </a:r>
            <a:r>
              <a:rPr lang="en-US" dirty="0" smtClean="0">
                <a:solidFill>
                  <a:srgbClr val="843C0C"/>
                </a:solidFill>
                <a:latin typeface="Arial" pitchFamily="34" charset="0"/>
                <a:cs typeface="Arial" pitchFamily="34" charset="0"/>
              </a:rPr>
              <a:t>Circular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Supercoiled</a:t>
            </a:r>
            <a:endParaRPr lang="en-US" dirty="0">
              <a:solidFill>
                <a:srgbClr val="843C0C"/>
              </a:solidFill>
            </a:endParaRPr>
          </a:p>
        </p:txBody>
      </p:sp>
      <p:sp>
        <p:nvSpPr>
          <p:cNvPr id="3" name="Content Placeholder 2"/>
          <p:cNvSpPr>
            <a:spLocks noGrp="1"/>
          </p:cNvSpPr>
          <p:nvPr>
            <p:ph idx="1"/>
          </p:nvPr>
        </p:nvSpPr>
        <p:spPr>
          <a:xfrm>
            <a:off x="457200" y="1590361"/>
            <a:ext cx="8368748" cy="2221032"/>
          </a:xfrm>
        </p:spPr>
        <p:txBody>
          <a:bodyPr>
            <a:noAutofit/>
          </a:bodyPr>
          <a:lstStyle/>
          <a:p>
            <a:pPr>
              <a:spcBef>
                <a:spcPts val="624"/>
              </a:spcBef>
              <a:spcAft>
                <a:spcPts val="1200"/>
              </a:spcAft>
            </a:pPr>
            <a:r>
              <a:rPr lang="en-US" dirty="0">
                <a:latin typeface="Arial" pitchFamily="34" charset="0"/>
                <a:cs typeface="Arial" pitchFamily="34" charset="0"/>
              </a:rPr>
              <a:t>To fit inside a cell, the DNA molecule must be compacted.  In </a:t>
            </a:r>
            <a:r>
              <a:rPr lang="en-US" i="1" dirty="0">
                <a:latin typeface="Arial" pitchFamily="34" charset="0"/>
                <a:cs typeface="Arial" pitchFamily="34" charset="0"/>
              </a:rPr>
              <a:t>E. coli</a:t>
            </a:r>
            <a:r>
              <a:rPr lang="en-US" dirty="0">
                <a:latin typeface="Arial" pitchFamily="34" charset="0"/>
                <a:cs typeface="Arial" pitchFamily="34" charset="0"/>
              </a:rPr>
              <a:t>, the DNA double helix is a circular molecule that is twisted into a </a:t>
            </a:r>
            <a:r>
              <a:rPr lang="en-US" dirty="0" err="1">
                <a:latin typeface="Arial" pitchFamily="34" charset="0"/>
                <a:cs typeface="Arial" pitchFamily="34" charset="0"/>
              </a:rPr>
              <a:t>superhelix</a:t>
            </a:r>
            <a:r>
              <a:rPr lang="en-US" dirty="0">
                <a:latin typeface="Arial" pitchFamily="34" charset="0"/>
                <a:cs typeface="Arial" pitchFamily="34" charset="0"/>
              </a:rPr>
              <a:t> by the process of supercoiling</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relaxed circular DNA and the </a:t>
            </a:r>
            <a:r>
              <a:rPr lang="en-US" dirty="0" err="1">
                <a:latin typeface="Arial" pitchFamily="34" charset="0"/>
                <a:cs typeface="Arial" pitchFamily="34" charset="0"/>
              </a:rPr>
              <a:t>superhelix</a:t>
            </a:r>
            <a:r>
              <a:rPr lang="en-US" dirty="0">
                <a:latin typeface="Arial" pitchFamily="34" charset="0"/>
                <a:cs typeface="Arial" pitchFamily="34" charset="0"/>
              </a:rPr>
              <a:t> form are topological isomers of each other.</a:t>
            </a:r>
          </a:p>
        </p:txBody>
      </p:sp>
      <p:pic>
        <p:nvPicPr>
          <p:cNvPr id="8" name="Picture Placeholder 7" descr="Two electron micrographs show a relaxed form D N A and a supercoiled form of D N A from mitochondria. The D N A appears as a wavy, irregular loop in the relaxed form and as a coiled twisted strand in the supercoiled form. "/>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841077" y="3811393"/>
            <a:ext cx="5541359" cy="2790831"/>
          </a:xfrm>
          <a:prstGeom prst="rect">
            <a:avLst/>
          </a:prstGeom>
        </p:spPr>
      </p:pic>
    </p:spTree>
    <p:extLst>
      <p:ext uri="{BB962C8B-B14F-4D97-AF65-F5344CB8AC3E}">
        <p14:creationId xmlns:p14="http://schemas.microsoft.com/office/powerpoint/2010/main" val="1795915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86"/>
            <a:ext cx="8229600" cy="1237705"/>
          </a:xfrm>
        </p:spPr>
        <p:txBody>
          <a:bodyPr>
            <a:noAutofit/>
          </a:bodyPr>
          <a:lstStyle/>
          <a:p>
            <a:r>
              <a:rPr lang="en-US" dirty="0">
                <a:solidFill>
                  <a:srgbClr val="843C0C"/>
                </a:solidFill>
                <a:latin typeface="Arial" pitchFamily="34" charset="0"/>
                <a:cs typeface="Arial" pitchFamily="34" charset="0"/>
              </a:rPr>
              <a:t>Single-stranded </a:t>
            </a:r>
            <a:r>
              <a:rPr lang="en-US" dirty="0" smtClean="0">
                <a:solidFill>
                  <a:srgbClr val="843C0C"/>
                </a:solidFill>
                <a:latin typeface="Arial" pitchFamily="34" charset="0"/>
                <a:cs typeface="Arial" pitchFamily="34" charset="0"/>
              </a:rPr>
              <a:t>Nucleic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cids </a:t>
            </a:r>
            <a:r>
              <a:rPr lang="en-US" dirty="0">
                <a:solidFill>
                  <a:srgbClr val="843C0C"/>
                </a:solidFill>
                <a:latin typeface="Arial" pitchFamily="34" charset="0"/>
                <a:cs typeface="Arial" pitchFamily="34" charset="0"/>
              </a:rPr>
              <a:t>can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dopt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laborate Structures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199" y="1719470"/>
            <a:ext cx="8328991" cy="4850296"/>
          </a:xfrm>
        </p:spPr>
        <p:txBody>
          <a:bodyPr>
            <a:noAutofit/>
          </a:bodyPr>
          <a:lstStyle/>
          <a:p>
            <a:pPr>
              <a:spcAft>
                <a:spcPts val="1200"/>
              </a:spcAft>
            </a:pPr>
            <a:r>
              <a:rPr lang="en-US" dirty="0">
                <a:latin typeface="Arial" pitchFamily="34" charset="0"/>
                <a:cs typeface="Arial" pitchFamily="34" charset="0"/>
              </a:rPr>
              <a:t>A common structural motif seen in nucleic acids, most notably RNA, is the stem-loop, which occurs when complementary sequences in the same strand form a double helix</a:t>
            </a:r>
            <a:r>
              <a:rPr lang="en-US" dirty="0" smtClean="0">
                <a:latin typeface="Arial" pitchFamily="34" charset="0"/>
                <a:cs typeface="Arial" pitchFamily="34" charset="0"/>
              </a:rPr>
              <a:t>.</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Non-Watson-Crick base pairs occur frequently in RNA</a:t>
            </a:r>
            <a:r>
              <a:rPr lang="en-US" dirty="0" smtClean="0">
                <a:latin typeface="Arial" pitchFamily="34" charset="0"/>
                <a:cs typeface="Arial" pitchFamily="34" charset="0"/>
              </a:rPr>
              <a:t>.</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More elaborate structures may form, often stabilized by Mg</a:t>
            </a:r>
            <a:r>
              <a:rPr lang="en-US" baseline="30000" dirty="0">
                <a:latin typeface="Arial" pitchFamily="34" charset="0"/>
                <a:cs typeface="Arial" pitchFamily="34" charset="0"/>
              </a:rPr>
              <a:t>2+</a:t>
            </a:r>
            <a:r>
              <a:rPr lang="en-US" dirty="0">
                <a:latin typeface="Arial" pitchFamily="34" charset="0"/>
                <a:cs typeface="Arial" pitchFamily="34" charset="0"/>
              </a:rPr>
              <a:t> ions.</a:t>
            </a:r>
          </a:p>
        </p:txBody>
      </p:sp>
    </p:spTree>
    <p:extLst>
      <p:ext uri="{BB962C8B-B14F-4D97-AF65-F5344CB8AC3E}">
        <p14:creationId xmlns:p14="http://schemas.microsoft.com/office/powerpoint/2010/main" val="4290701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Stem-loop </a:t>
            </a:r>
            <a:r>
              <a:rPr lang="en-US" dirty="0" smtClean="0">
                <a:solidFill>
                  <a:srgbClr val="843C0C"/>
                </a:solidFill>
                <a:latin typeface="Arial" pitchFamily="34" charset="0"/>
                <a:cs typeface="Arial" pitchFamily="34" charset="0"/>
              </a:rPr>
              <a:t>Structures</a:t>
            </a:r>
            <a:endParaRPr lang="en-US" dirty="0">
              <a:solidFill>
                <a:srgbClr val="843C0C"/>
              </a:solidFill>
            </a:endParaRPr>
          </a:p>
        </p:txBody>
      </p:sp>
      <p:pic>
        <p:nvPicPr>
          <p:cNvPr id="7" name="Picture Placeholder 6" descr="The stem loop structures of a single strand D N A and a R N A molecule are shown. D N A molecule: The structure has two vertical nucleotide sequences that are linked by a circular loop on top. The vertical sequences are represented by the letters A, T, G, and C. The sequence in the circular loop reads, A, G, C and G. The 5 prime end of the vertical sequence has the T A A molecule and the 3 prime end has the A G G molecule.&#10;R N A molecule: The structure has two vertical nucleotide sequences that are relatively shorter than that of the D N A molecule, with a circular loop on top. The vertical sequences are represented by the letters U, G, A, C and the sequence in the circular loop reads, U, C, A, A, C, G, and U.&#10;The 5 prime end of the vertical sequence has U U G G molecule and the 3 prime end of the vertical sequence has U U G C A molecule."/>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41024" y="2260006"/>
            <a:ext cx="8661950" cy="3567150"/>
          </a:xfrm>
          <a:prstGeom prst="rect">
            <a:avLst/>
          </a:prstGeom>
        </p:spPr>
      </p:pic>
    </p:spTree>
    <p:extLst>
      <p:ext uri="{BB962C8B-B14F-4D97-AF65-F5344CB8AC3E}">
        <p14:creationId xmlns:p14="http://schemas.microsoft.com/office/powerpoint/2010/main" val="3415242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Complex </a:t>
            </a:r>
            <a:r>
              <a:rPr lang="en-US" dirty="0" smtClean="0">
                <a:solidFill>
                  <a:srgbClr val="843C0C"/>
                </a:solidFill>
                <a:latin typeface="Arial" pitchFamily="34" charset="0"/>
                <a:cs typeface="Arial" pitchFamily="34" charset="0"/>
              </a:rPr>
              <a:t>Structure </a:t>
            </a:r>
            <a:r>
              <a:rPr lang="en-US" dirty="0">
                <a:solidFill>
                  <a:srgbClr val="843C0C"/>
                </a:solidFill>
                <a:latin typeface="Arial" pitchFamily="34" charset="0"/>
                <a:cs typeface="Arial" pitchFamily="34" charset="0"/>
              </a:rPr>
              <a:t>of an RNA </a:t>
            </a:r>
            <a:r>
              <a:rPr lang="en-US" dirty="0" smtClean="0">
                <a:solidFill>
                  <a:srgbClr val="843C0C"/>
                </a:solidFill>
                <a:latin typeface="Arial" pitchFamily="34" charset="0"/>
                <a:cs typeface="Arial" pitchFamily="34" charset="0"/>
              </a:rPr>
              <a:t>Molecule</a:t>
            </a:r>
            <a:endParaRPr lang="en-US" dirty="0">
              <a:solidFill>
                <a:srgbClr val="843C0C"/>
              </a:solidFill>
            </a:endParaRPr>
          </a:p>
        </p:txBody>
      </p:sp>
      <p:pic>
        <p:nvPicPr>
          <p:cNvPr id="14" name="Picture Placeholder 13" descr="An illustration has three sections. Part A shows a schematic diagram of a single strand of a R N A molecule with the nucleotide sequence. Part B shows a three dimensional complex structure. A close up diagram shows interaction between Adenine, guanine, and cytosine. Part A: The color coded nucleotides that represent cytidine, adenosine, guanosine, and uridine are arranged as two parallel sequences, forming a loop at one end. Three nucleotides labeled as A, C, and G are marked and a corresponding text reads, the three linked nucleotides highlighted in part B.&#10;Part B: A coiled strand is shown. Three nucleotides towards the bottom end of the coiled strand are marked within a circle.&#10;The close up diagram shows a complex network of differently colored spheres representing adenine, guanine, and cytosine linked by dotted lines of two different color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85770" y="1592238"/>
            <a:ext cx="8351342" cy="4802590"/>
          </a:xfrm>
          <a:prstGeom prst="rect">
            <a:avLst/>
          </a:prstGeom>
        </p:spPr>
      </p:pic>
    </p:spTree>
    <p:extLst>
      <p:ext uri="{BB962C8B-B14F-4D97-AF65-F5344CB8AC3E}">
        <p14:creationId xmlns:p14="http://schemas.microsoft.com/office/powerpoint/2010/main" val="2422877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27286"/>
            <a:ext cx="9052560" cy="1237705"/>
          </a:xfrm>
        </p:spPr>
        <p:txBody>
          <a:bodyPr>
            <a:noAutofit/>
          </a:bodyPr>
          <a:lstStyle/>
          <a:p>
            <a:r>
              <a:rPr lang="en-US" sz="3200" dirty="0" smtClean="0">
                <a:solidFill>
                  <a:srgbClr val="843C0C"/>
                </a:solidFill>
                <a:latin typeface="Arial" pitchFamily="34" charset="0"/>
                <a:cs typeface="Arial" pitchFamily="34" charset="0"/>
              </a:rPr>
              <a:t>Section 4.3 </a:t>
            </a:r>
            <a:r>
              <a:rPr lang="en-US" sz="3200" dirty="0">
                <a:solidFill>
                  <a:srgbClr val="843C0C"/>
                </a:solidFill>
                <a:latin typeface="Arial" pitchFamily="34" charset="0"/>
                <a:cs typeface="Arial" pitchFamily="34" charset="0"/>
              </a:rPr>
              <a:t>The Double Helix Facilitates the Accurate Transmission of Hereditary Information</a:t>
            </a:r>
          </a:p>
        </p:txBody>
      </p:sp>
      <p:sp>
        <p:nvSpPr>
          <p:cNvPr id="3" name="Content Placeholder 2"/>
          <p:cNvSpPr>
            <a:spLocks noGrp="1"/>
          </p:cNvSpPr>
          <p:nvPr>
            <p:ph idx="1"/>
          </p:nvPr>
        </p:nvSpPr>
        <p:spPr>
          <a:xfrm>
            <a:off x="457199" y="1719470"/>
            <a:ext cx="8328991" cy="4850296"/>
          </a:xfrm>
        </p:spPr>
        <p:txBody>
          <a:bodyPr>
            <a:noAutofit/>
          </a:bodyPr>
          <a:lstStyle/>
          <a:p>
            <a:pPr>
              <a:spcBef>
                <a:spcPts val="624"/>
              </a:spcBef>
              <a:spcAft>
                <a:spcPts val="1200"/>
              </a:spcAft>
            </a:pPr>
            <a:r>
              <a:rPr lang="en-US" dirty="0">
                <a:latin typeface="Arial" pitchFamily="34" charset="0"/>
                <a:cs typeface="Arial" pitchFamily="34" charset="0"/>
              </a:rPr>
              <a:t>Because of the base-pairing rules, the sequence of one strand determines the sequence of the partner strand</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two strands can be separated and complementary sequences synthesized to generate two identical daughter strands</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Because the two daughter helices have one parent strand and one newly synthesized strand, the replication process is called </a:t>
            </a:r>
            <a:r>
              <a:rPr lang="en-US" i="1" dirty="0">
                <a:latin typeface="Arial" pitchFamily="34" charset="0"/>
                <a:cs typeface="Arial" pitchFamily="34" charset="0"/>
              </a:rPr>
              <a:t>semiconservative </a:t>
            </a:r>
            <a:r>
              <a:rPr lang="en-US" dirty="0">
                <a:latin typeface="Arial" pitchFamily="34" charset="0"/>
                <a:cs typeface="Arial" pitchFamily="34" charset="0"/>
              </a:rPr>
              <a:t>replication.</a:t>
            </a:r>
          </a:p>
        </p:txBody>
      </p:sp>
    </p:spTree>
    <p:extLst>
      <p:ext uri="{BB962C8B-B14F-4D97-AF65-F5344CB8AC3E}">
        <p14:creationId xmlns:p14="http://schemas.microsoft.com/office/powerpoint/2010/main" val="4073329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86"/>
            <a:ext cx="8229600" cy="1237705"/>
          </a:xfrm>
        </p:spPr>
        <p:txBody>
          <a:bodyPr>
            <a:noAutofit/>
          </a:bodyPr>
          <a:lstStyle/>
          <a:p>
            <a:r>
              <a:rPr lang="en-US" sz="2800" dirty="0">
                <a:solidFill>
                  <a:srgbClr val="843C0C"/>
                </a:solidFill>
                <a:latin typeface="Arial" pitchFamily="34" charset="0"/>
                <a:cs typeface="Arial" pitchFamily="34" charset="0"/>
              </a:rPr>
              <a:t>Differences in DNA </a:t>
            </a:r>
            <a:r>
              <a:rPr lang="en-US" sz="2800" dirty="0" smtClean="0">
                <a:solidFill>
                  <a:srgbClr val="843C0C"/>
                </a:solidFill>
                <a:latin typeface="Arial" pitchFamily="34" charset="0"/>
                <a:cs typeface="Arial" pitchFamily="34" charset="0"/>
              </a:rPr>
              <a:t>Density </a:t>
            </a:r>
            <a:r>
              <a:rPr lang="en-US" sz="2800" dirty="0">
                <a:solidFill>
                  <a:srgbClr val="843C0C"/>
                </a:solidFill>
                <a:latin typeface="Arial" pitchFamily="34" charset="0"/>
                <a:cs typeface="Arial" pitchFamily="34" charset="0"/>
              </a:rPr>
              <a:t>E</a:t>
            </a:r>
            <a:r>
              <a:rPr lang="en-US" sz="2800" dirty="0" smtClean="0">
                <a:solidFill>
                  <a:srgbClr val="843C0C"/>
                </a:solidFill>
                <a:latin typeface="Arial" pitchFamily="34" charset="0"/>
                <a:cs typeface="Arial" pitchFamily="34" charset="0"/>
              </a:rPr>
              <a:t>stablished </a:t>
            </a:r>
            <a:r>
              <a:rPr lang="en-US" sz="2800" dirty="0">
                <a:solidFill>
                  <a:srgbClr val="843C0C"/>
                </a:solidFill>
                <a:latin typeface="Arial" pitchFamily="34" charset="0"/>
                <a:cs typeface="Arial" pitchFamily="34" charset="0"/>
              </a:rPr>
              <a:t>the </a:t>
            </a:r>
            <a:r>
              <a:rPr lang="en-US" sz="2800" dirty="0" smtClean="0">
                <a:solidFill>
                  <a:srgbClr val="843C0C"/>
                </a:solidFill>
                <a:latin typeface="Arial" pitchFamily="34" charset="0"/>
                <a:cs typeface="Arial" pitchFamily="34" charset="0"/>
              </a:rPr>
              <a:t>Validity </a:t>
            </a:r>
            <a:r>
              <a:rPr lang="en-US" sz="2800" dirty="0">
                <a:solidFill>
                  <a:srgbClr val="843C0C"/>
                </a:solidFill>
                <a:latin typeface="Arial" pitchFamily="34" charset="0"/>
                <a:cs typeface="Arial" pitchFamily="34" charset="0"/>
              </a:rPr>
              <a:t>of the </a:t>
            </a:r>
            <a:r>
              <a:rPr lang="en-US" sz="2800" dirty="0">
                <a:solidFill>
                  <a:srgbClr val="843C0C"/>
                </a:solidFill>
                <a:latin typeface="Arial" pitchFamily="34" charset="0"/>
                <a:cs typeface="Arial" pitchFamily="34" charset="0"/>
              </a:rPr>
              <a:t>S</a:t>
            </a:r>
            <a:r>
              <a:rPr lang="en-US" sz="2800" dirty="0" smtClean="0">
                <a:solidFill>
                  <a:srgbClr val="843C0C"/>
                </a:solidFill>
                <a:latin typeface="Arial" pitchFamily="34" charset="0"/>
                <a:cs typeface="Arial" pitchFamily="34" charset="0"/>
              </a:rPr>
              <a:t>emiconservative Replication </a:t>
            </a:r>
            <a:r>
              <a:rPr lang="en-US" sz="2800" dirty="0">
                <a:solidFill>
                  <a:srgbClr val="843C0C"/>
                </a:solidFill>
                <a:latin typeface="Arial" pitchFamily="34" charset="0"/>
                <a:cs typeface="Arial" pitchFamily="34" charset="0"/>
              </a:rPr>
              <a:t>H</a:t>
            </a:r>
            <a:r>
              <a:rPr lang="en-US" sz="2800" dirty="0" smtClean="0">
                <a:solidFill>
                  <a:srgbClr val="843C0C"/>
                </a:solidFill>
                <a:latin typeface="Arial" pitchFamily="34" charset="0"/>
                <a:cs typeface="Arial" pitchFamily="34" charset="0"/>
              </a:rPr>
              <a:t>ypothesis</a:t>
            </a:r>
            <a:endParaRPr lang="en-US" sz="28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199" y="1719470"/>
            <a:ext cx="8328991" cy="4850296"/>
          </a:xfrm>
        </p:spPr>
        <p:txBody>
          <a:bodyPr>
            <a:noAutofit/>
          </a:bodyPr>
          <a:lstStyle/>
          <a:p>
            <a:pPr>
              <a:spcBef>
                <a:spcPts val="624"/>
              </a:spcBef>
              <a:spcAft>
                <a:spcPts val="1200"/>
              </a:spcAft>
            </a:pPr>
            <a:r>
              <a:rPr lang="en-US" dirty="0">
                <a:latin typeface="Arial" pitchFamily="34" charset="0"/>
                <a:cs typeface="Arial" pitchFamily="34" charset="0"/>
              </a:rPr>
              <a:t>Meselson and Stahl elegantly demonstrated that replication is semiconservative by growing bacteria in growth media supplemented with </a:t>
            </a:r>
            <a:r>
              <a:rPr lang="en-US" baseline="30000" dirty="0">
                <a:latin typeface="Arial" pitchFamily="34" charset="0"/>
                <a:cs typeface="Arial" pitchFamily="34" charset="0"/>
              </a:rPr>
              <a:t>15</a:t>
            </a:r>
            <a:r>
              <a:rPr lang="en-US" dirty="0">
                <a:latin typeface="Arial" pitchFamily="34" charset="0"/>
                <a:cs typeface="Arial" pitchFamily="34" charset="0"/>
              </a:rPr>
              <a:t>N</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bacteria were then shifted to growth media with </a:t>
            </a:r>
            <a:r>
              <a:rPr lang="en-US" baseline="30000" dirty="0">
                <a:latin typeface="Arial" pitchFamily="34" charset="0"/>
                <a:cs typeface="Arial" pitchFamily="34" charset="0"/>
              </a:rPr>
              <a:t>14</a:t>
            </a:r>
            <a:r>
              <a:rPr lang="en-US" dirty="0">
                <a:latin typeface="Arial" pitchFamily="34" charset="0"/>
                <a:cs typeface="Arial" pitchFamily="34" charset="0"/>
              </a:rPr>
              <a:t>N as the nitrogen source</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Density gradient centrifugation established that upon the shift to </a:t>
            </a:r>
            <a:r>
              <a:rPr lang="en-US" baseline="30000" dirty="0">
                <a:latin typeface="Arial" pitchFamily="34" charset="0"/>
                <a:cs typeface="Arial" pitchFamily="34" charset="0"/>
              </a:rPr>
              <a:t>14</a:t>
            </a:r>
            <a:r>
              <a:rPr lang="en-US" dirty="0">
                <a:latin typeface="Arial" pitchFamily="34" charset="0"/>
                <a:cs typeface="Arial" pitchFamily="34" charset="0"/>
              </a:rPr>
              <a:t>N medium, newly synthesized DNA consisted of DNA with equal parts </a:t>
            </a:r>
            <a:r>
              <a:rPr lang="en-US" baseline="30000" dirty="0">
                <a:latin typeface="Arial" pitchFamily="34" charset="0"/>
                <a:cs typeface="Arial" pitchFamily="34" charset="0"/>
              </a:rPr>
              <a:t>15</a:t>
            </a:r>
            <a:r>
              <a:rPr lang="en-US" dirty="0">
                <a:latin typeface="Arial" pitchFamily="34" charset="0"/>
                <a:cs typeface="Arial" pitchFamily="34" charset="0"/>
              </a:rPr>
              <a:t>N-DNA and </a:t>
            </a:r>
            <a:r>
              <a:rPr lang="en-US" baseline="30000" dirty="0">
                <a:latin typeface="Arial" pitchFamily="34" charset="0"/>
                <a:cs typeface="Arial" pitchFamily="34" charset="0"/>
              </a:rPr>
              <a:t>14</a:t>
            </a:r>
            <a:r>
              <a:rPr lang="en-US" dirty="0">
                <a:latin typeface="Arial" pitchFamily="34" charset="0"/>
                <a:cs typeface="Arial" pitchFamily="34" charset="0"/>
              </a:rPr>
              <a:t>N-DNA, a result consistent with semiconservative replication.</a:t>
            </a:r>
          </a:p>
        </p:txBody>
      </p:sp>
    </p:spTree>
    <p:extLst>
      <p:ext uri="{BB962C8B-B14F-4D97-AF65-F5344CB8AC3E}">
        <p14:creationId xmlns:p14="http://schemas.microsoft.com/office/powerpoint/2010/main" val="2413787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Resolution of </a:t>
            </a:r>
            <a:r>
              <a:rPr lang="en-US" baseline="30000" dirty="0" smtClean="0">
                <a:solidFill>
                  <a:srgbClr val="843C0C"/>
                </a:solidFill>
                <a:latin typeface="Arial" pitchFamily="34" charset="0"/>
                <a:cs typeface="Arial" pitchFamily="34" charset="0"/>
              </a:rPr>
              <a:t>14</a:t>
            </a:r>
            <a:r>
              <a:rPr lang="en-US" dirty="0" smtClean="0">
                <a:solidFill>
                  <a:srgbClr val="843C0C"/>
                </a:solidFill>
                <a:latin typeface="Arial" pitchFamily="34" charset="0"/>
                <a:cs typeface="Arial" pitchFamily="34" charset="0"/>
              </a:rPr>
              <a:t>N </a:t>
            </a:r>
            <a:r>
              <a:rPr lang="en-US" dirty="0">
                <a:solidFill>
                  <a:srgbClr val="843C0C"/>
                </a:solidFill>
                <a:latin typeface="Arial" pitchFamily="34" charset="0"/>
                <a:cs typeface="Arial" pitchFamily="34" charset="0"/>
              </a:rPr>
              <a:t>DNA and </a:t>
            </a:r>
            <a:r>
              <a:rPr lang="en-US" baseline="30000" dirty="0">
                <a:solidFill>
                  <a:srgbClr val="843C0C"/>
                </a:solidFill>
                <a:latin typeface="Arial" pitchFamily="34" charset="0"/>
                <a:cs typeface="Arial" pitchFamily="34" charset="0"/>
              </a:rPr>
              <a:t>15</a:t>
            </a:r>
            <a:r>
              <a:rPr lang="en-US" dirty="0">
                <a:solidFill>
                  <a:srgbClr val="843C0C"/>
                </a:solidFill>
                <a:latin typeface="Arial" pitchFamily="34" charset="0"/>
                <a:cs typeface="Arial" pitchFamily="34" charset="0"/>
              </a:rPr>
              <a:t>N DNA by </a:t>
            </a:r>
            <a:r>
              <a:rPr lang="en-US" dirty="0" smtClean="0">
                <a:solidFill>
                  <a:srgbClr val="843C0C"/>
                </a:solidFill>
                <a:latin typeface="Arial" pitchFamily="34" charset="0"/>
                <a:cs typeface="Arial" pitchFamily="34" charset="0"/>
              </a:rPr>
              <a:t>Density-gradient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entrifugation</a:t>
            </a:r>
            <a:endParaRPr lang="en-US" dirty="0">
              <a:solidFill>
                <a:srgbClr val="843C0C"/>
              </a:solidFill>
            </a:endParaRPr>
          </a:p>
        </p:txBody>
      </p:sp>
      <p:sp>
        <p:nvSpPr>
          <p:cNvPr id="3" name="Content Placeholder 2"/>
          <p:cNvSpPr>
            <a:spLocks noGrp="1"/>
          </p:cNvSpPr>
          <p:nvPr>
            <p:ph idx="1"/>
          </p:nvPr>
        </p:nvSpPr>
        <p:spPr>
          <a:xfrm>
            <a:off x="457200" y="1590362"/>
            <a:ext cx="8368748" cy="1602726"/>
          </a:xfrm>
        </p:spPr>
        <p:txBody>
          <a:bodyPr>
            <a:noAutofit/>
          </a:bodyPr>
          <a:lstStyle/>
          <a:p>
            <a:pPr>
              <a:spcBef>
                <a:spcPts val="624"/>
              </a:spcBef>
            </a:pPr>
            <a:r>
              <a:rPr lang="en-US" dirty="0">
                <a:latin typeface="Arial" pitchFamily="34" charset="0"/>
                <a:cs typeface="Arial" pitchFamily="34" charset="0"/>
              </a:rPr>
              <a:t>The </a:t>
            </a:r>
            <a:r>
              <a:rPr lang="en-US" baseline="30000" dirty="0">
                <a:latin typeface="Arial" pitchFamily="34" charset="0"/>
                <a:cs typeface="Arial" pitchFamily="34" charset="0"/>
              </a:rPr>
              <a:t>15</a:t>
            </a:r>
            <a:r>
              <a:rPr lang="en-US" dirty="0">
                <a:latin typeface="Arial" pitchFamily="34" charset="0"/>
                <a:cs typeface="Arial" pitchFamily="34" charset="0"/>
              </a:rPr>
              <a:t>N isotope is heavier than the </a:t>
            </a:r>
            <a:r>
              <a:rPr lang="en-US" baseline="30000" dirty="0">
                <a:latin typeface="Arial" pitchFamily="34" charset="0"/>
                <a:cs typeface="Arial" pitchFamily="34" charset="0"/>
              </a:rPr>
              <a:t>14</a:t>
            </a:r>
            <a:r>
              <a:rPr lang="en-US" dirty="0">
                <a:latin typeface="Arial" pitchFamily="34" charset="0"/>
                <a:cs typeface="Arial" pitchFamily="34" charset="0"/>
              </a:rPr>
              <a:t>N isotope.</a:t>
            </a:r>
          </a:p>
          <a:p>
            <a:pPr>
              <a:spcBef>
                <a:spcPts val="624"/>
              </a:spcBef>
            </a:pPr>
            <a:r>
              <a:rPr lang="en-US" dirty="0">
                <a:latin typeface="Arial" pitchFamily="34" charset="0"/>
                <a:cs typeface="Arial" pitchFamily="34" charset="0"/>
              </a:rPr>
              <a:t>Density-gradient centrifugation can be used to distinguish between DNA that contains </a:t>
            </a:r>
            <a:r>
              <a:rPr lang="en-US" baseline="30000" dirty="0">
                <a:latin typeface="Arial" pitchFamily="34" charset="0"/>
                <a:cs typeface="Arial" pitchFamily="34" charset="0"/>
              </a:rPr>
              <a:t>15</a:t>
            </a:r>
            <a:r>
              <a:rPr lang="en-US" dirty="0">
                <a:latin typeface="Arial" pitchFamily="34" charset="0"/>
                <a:cs typeface="Arial" pitchFamily="34" charset="0"/>
              </a:rPr>
              <a:t>N and DNA that contains </a:t>
            </a:r>
            <a:r>
              <a:rPr lang="en-US" baseline="30000" dirty="0">
                <a:latin typeface="Arial" pitchFamily="34" charset="0"/>
                <a:cs typeface="Arial" pitchFamily="34" charset="0"/>
              </a:rPr>
              <a:t>14</a:t>
            </a:r>
            <a:r>
              <a:rPr lang="en-US" dirty="0">
                <a:latin typeface="Arial" pitchFamily="34" charset="0"/>
                <a:cs typeface="Arial" pitchFamily="34" charset="0"/>
              </a:rPr>
              <a:t>N.</a:t>
            </a:r>
          </a:p>
        </p:txBody>
      </p:sp>
      <p:pic>
        <p:nvPicPr>
          <p:cNvPr id="8" name="Picture Placeholder 7" descr="A photograph of bands formed by U V-labeled D N A and a densitometric graph are shown. The photo has two black, vertical bands at distinct horizontal positions, labeled 14N and 15N. The graph has a curve with two peaks, the greater one corresponds to 14N and a relatively smaller one corresponds to 15N."/>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398600" y="3289522"/>
            <a:ext cx="4280658" cy="3284749"/>
          </a:xfrm>
          <a:prstGeom prst="rect">
            <a:avLst/>
          </a:prstGeom>
        </p:spPr>
      </p:pic>
    </p:spTree>
    <p:extLst>
      <p:ext uri="{BB962C8B-B14F-4D97-AF65-F5344CB8AC3E}">
        <p14:creationId xmlns:p14="http://schemas.microsoft.com/office/powerpoint/2010/main" val="2830909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4623"/>
            <a:ext cx="8229600" cy="1383030"/>
          </a:xfrm>
        </p:spPr>
        <p:txBody>
          <a:bodyPr>
            <a:noAutofit/>
          </a:bodyPr>
          <a:lstStyle/>
          <a:p>
            <a:r>
              <a:rPr lang="en-US" sz="3200" dirty="0">
                <a:solidFill>
                  <a:srgbClr val="843C0C"/>
                </a:solidFill>
                <a:latin typeface="Arial" pitchFamily="34" charset="0"/>
                <a:cs typeface="Arial" pitchFamily="34" charset="0"/>
              </a:rPr>
              <a:t>Detection of </a:t>
            </a:r>
            <a:r>
              <a:rPr lang="en-US" sz="3200" dirty="0" smtClean="0">
                <a:solidFill>
                  <a:srgbClr val="843C0C"/>
                </a:solidFill>
                <a:latin typeface="Arial" pitchFamily="34" charset="0"/>
                <a:cs typeface="Arial" pitchFamily="34" charset="0"/>
              </a:rPr>
              <a:t>Semiconservative </a:t>
            </a:r>
            <a:r>
              <a:rPr lang="en-US" sz="3200" dirty="0">
                <a:solidFill>
                  <a:srgbClr val="843C0C"/>
                </a:solidFill>
                <a:latin typeface="Arial" pitchFamily="34" charset="0"/>
                <a:cs typeface="Arial" pitchFamily="34" charset="0"/>
              </a:rPr>
              <a:t>R</a:t>
            </a:r>
            <a:r>
              <a:rPr lang="en-US" sz="3200" dirty="0" smtClean="0">
                <a:solidFill>
                  <a:srgbClr val="843C0C"/>
                </a:solidFill>
                <a:latin typeface="Arial" pitchFamily="34" charset="0"/>
                <a:cs typeface="Arial" pitchFamily="34" charset="0"/>
              </a:rPr>
              <a:t>eplication </a:t>
            </a:r>
            <a:r>
              <a:rPr lang="en-US" sz="3200" dirty="0">
                <a:solidFill>
                  <a:srgbClr val="843C0C"/>
                </a:solidFill>
                <a:latin typeface="Arial" pitchFamily="34" charset="0"/>
                <a:cs typeface="Arial" pitchFamily="34" charset="0"/>
              </a:rPr>
              <a:t>of </a:t>
            </a:r>
            <a:r>
              <a:rPr lang="en-US" sz="3200" i="1" dirty="0">
                <a:solidFill>
                  <a:srgbClr val="843C0C"/>
                </a:solidFill>
                <a:latin typeface="Arial" pitchFamily="34" charset="0"/>
                <a:cs typeface="Arial" pitchFamily="34" charset="0"/>
              </a:rPr>
              <a:t>E. coli </a:t>
            </a:r>
            <a:r>
              <a:rPr lang="en-US" sz="3200" dirty="0">
                <a:solidFill>
                  <a:srgbClr val="843C0C"/>
                </a:solidFill>
                <a:latin typeface="Arial" pitchFamily="34" charset="0"/>
                <a:cs typeface="Arial" pitchFamily="34" charset="0"/>
              </a:rPr>
              <a:t>DNA by </a:t>
            </a:r>
            <a:r>
              <a:rPr lang="en-US" sz="3200" dirty="0" smtClean="0">
                <a:solidFill>
                  <a:srgbClr val="843C0C"/>
                </a:solidFill>
                <a:latin typeface="Arial" pitchFamily="34" charset="0"/>
                <a:cs typeface="Arial" pitchFamily="34" charset="0"/>
              </a:rPr>
              <a:t>Density-gradient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entrifugation</a:t>
            </a:r>
            <a:endParaRPr lang="en-US" sz="3200" dirty="0">
              <a:solidFill>
                <a:srgbClr val="843C0C"/>
              </a:solidFill>
            </a:endParaRPr>
          </a:p>
        </p:txBody>
      </p:sp>
      <p:pic>
        <p:nvPicPr>
          <p:cNvPr id="9" name="Picture Placeholder 8" descr="A series of photographs of bands formed by U V-labeled D N A, and intensity plots for bands containing superscript 14 N and superscript 15 N D N A in different generations of E. coli are shown.&#10;The position of the band corresponds to superscript 15 N initially (zero generation) and is finally shifted towards superscript 14 N, with two distinct peaks (zero and 4 point 1 generation mixed). The peaks in the intensity plots show a shift from one clear peak to two clear peaks."/>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67772" y="2187596"/>
            <a:ext cx="7940813" cy="3970407"/>
          </a:xfrm>
          <a:prstGeom prst="rect">
            <a:avLst/>
          </a:prstGeom>
        </p:spPr>
      </p:pic>
    </p:spTree>
    <p:extLst>
      <p:ext uri="{BB962C8B-B14F-4D97-AF65-F5344CB8AC3E}">
        <p14:creationId xmlns:p14="http://schemas.microsoft.com/office/powerpoint/2010/main" val="1016263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Semiconservative </a:t>
            </a:r>
            <a:r>
              <a:rPr lang="en-US" dirty="0" smtClean="0">
                <a:solidFill>
                  <a:srgbClr val="843C0C"/>
                </a:solidFill>
                <a:latin typeface="Arial" pitchFamily="34" charset="0"/>
                <a:cs typeface="Arial" pitchFamily="34" charset="0"/>
              </a:rPr>
              <a:t>Replication</a:t>
            </a:r>
            <a:endParaRPr lang="en-US" dirty="0">
              <a:solidFill>
                <a:srgbClr val="843C0C"/>
              </a:solidFill>
            </a:endParaRPr>
          </a:p>
        </p:txBody>
      </p:sp>
      <p:pic>
        <p:nvPicPr>
          <p:cNvPr id="6" name="Picture Placeholder 5" descr="An illustration shows the steps of the semiconservative replication of a D N A molecule. The D N A molecule is represented by a double helical strand. A pair of first-generation daughter molecules is formed from an original parent molecule in the first step. Each daughter molecule forms a pair of second-generation daughter molecules in the second step."/>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826094" y="1509546"/>
            <a:ext cx="3366032" cy="5165830"/>
          </a:xfrm>
          <a:prstGeom prst="rect">
            <a:avLst/>
          </a:prstGeom>
        </p:spPr>
      </p:pic>
    </p:spTree>
    <p:extLst>
      <p:ext uri="{BB962C8B-B14F-4D97-AF65-F5344CB8AC3E}">
        <p14:creationId xmlns:p14="http://schemas.microsoft.com/office/powerpoint/2010/main" val="48487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itchFamily="34" charset="0"/>
                <a:cs typeface="Arial" pitchFamily="34" charset="0"/>
              </a:rPr>
              <a:t>Ch.4 Outline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919870"/>
          </a:xfrm>
        </p:spPr>
        <p:txBody>
          <a:bodyPr>
            <a:normAutofit fontScale="70000" lnSpcReduction="20000"/>
          </a:bodyPr>
          <a:lstStyle/>
          <a:p>
            <a:pPr>
              <a:lnSpc>
                <a:spcPct val="120000"/>
              </a:lnSpc>
              <a:spcAft>
                <a:spcPts val="1200"/>
              </a:spcAft>
            </a:pPr>
            <a:r>
              <a:rPr lang="en-US" sz="2600" b="1" dirty="0">
                <a:latin typeface="Arial" pitchFamily="34" charset="0"/>
                <a:cs typeface="Arial" pitchFamily="34" charset="0"/>
              </a:rPr>
              <a:t>4.1 A Nucleic Acid Consists of Four Kinds of Bases Linked to a Sugar–Phosphate </a:t>
            </a:r>
            <a:r>
              <a:rPr lang="en-US" sz="2600" b="1" dirty="0" smtClean="0">
                <a:latin typeface="Arial" pitchFamily="34" charset="0"/>
                <a:cs typeface="Arial" pitchFamily="34" charset="0"/>
              </a:rPr>
              <a:t>Backbone</a:t>
            </a:r>
            <a:endParaRPr lang="en-US" sz="2600" b="1" dirty="0">
              <a:latin typeface="Arial" pitchFamily="34" charset="0"/>
              <a:cs typeface="Arial" pitchFamily="34" charset="0"/>
            </a:endParaRPr>
          </a:p>
          <a:p>
            <a:pPr>
              <a:lnSpc>
                <a:spcPct val="120000"/>
              </a:lnSpc>
              <a:spcAft>
                <a:spcPts val="1200"/>
              </a:spcAft>
            </a:pPr>
            <a:r>
              <a:rPr lang="en-US" sz="2600" b="1" dirty="0">
                <a:latin typeface="Arial" pitchFamily="34" charset="0"/>
                <a:cs typeface="Arial" pitchFamily="34" charset="0"/>
              </a:rPr>
              <a:t>4.2 A Pair of Nucleic Acid Strands with Complementary Sequences Can Form a Double-Helical </a:t>
            </a:r>
            <a:r>
              <a:rPr lang="en-US" sz="2600" b="1" dirty="0" smtClean="0">
                <a:latin typeface="Arial" pitchFamily="34" charset="0"/>
                <a:cs typeface="Arial" pitchFamily="34" charset="0"/>
              </a:rPr>
              <a:t>Structure</a:t>
            </a:r>
            <a:endParaRPr lang="en-US" sz="2600" b="1" dirty="0">
              <a:latin typeface="Arial" pitchFamily="34" charset="0"/>
              <a:cs typeface="Arial" pitchFamily="34" charset="0"/>
            </a:endParaRPr>
          </a:p>
          <a:p>
            <a:pPr>
              <a:lnSpc>
                <a:spcPct val="120000"/>
              </a:lnSpc>
              <a:spcAft>
                <a:spcPts val="1200"/>
              </a:spcAft>
            </a:pPr>
            <a:r>
              <a:rPr lang="en-US" sz="2600" b="1" dirty="0">
                <a:latin typeface="Arial" pitchFamily="34" charset="0"/>
                <a:cs typeface="Arial" pitchFamily="34" charset="0"/>
              </a:rPr>
              <a:t>4.3 The Double Helix Facilitates the Accurate Transmission of Hereditary </a:t>
            </a:r>
            <a:r>
              <a:rPr lang="en-US" sz="2600" b="1" dirty="0" smtClean="0">
                <a:latin typeface="Arial" pitchFamily="34" charset="0"/>
                <a:cs typeface="Arial" pitchFamily="34" charset="0"/>
              </a:rPr>
              <a:t>Information</a:t>
            </a:r>
            <a:endParaRPr lang="en-US" sz="2600" b="1" dirty="0">
              <a:latin typeface="Arial" pitchFamily="34" charset="0"/>
              <a:cs typeface="Arial" pitchFamily="34" charset="0"/>
            </a:endParaRPr>
          </a:p>
          <a:p>
            <a:pPr>
              <a:lnSpc>
                <a:spcPct val="120000"/>
              </a:lnSpc>
              <a:spcAft>
                <a:spcPts val="1200"/>
              </a:spcAft>
            </a:pPr>
            <a:r>
              <a:rPr lang="en-US" sz="2600" b="1" dirty="0">
                <a:latin typeface="Arial" pitchFamily="34" charset="0"/>
                <a:cs typeface="Arial" pitchFamily="34" charset="0"/>
              </a:rPr>
              <a:t>4.4 DNA is Replicated by Polymerases That Take Instructions from </a:t>
            </a:r>
            <a:r>
              <a:rPr lang="en-US" sz="2600" b="1" dirty="0" smtClean="0">
                <a:latin typeface="Arial" pitchFamily="34" charset="0"/>
                <a:cs typeface="Arial" pitchFamily="34" charset="0"/>
              </a:rPr>
              <a:t>Templates</a:t>
            </a:r>
            <a:endParaRPr lang="en-US" sz="2600" b="1" dirty="0">
              <a:latin typeface="Arial" pitchFamily="34" charset="0"/>
              <a:cs typeface="Arial" pitchFamily="34" charset="0"/>
            </a:endParaRPr>
          </a:p>
          <a:p>
            <a:pPr>
              <a:lnSpc>
                <a:spcPct val="120000"/>
              </a:lnSpc>
              <a:spcAft>
                <a:spcPts val="1200"/>
              </a:spcAft>
            </a:pPr>
            <a:r>
              <a:rPr lang="en-US" sz="2600" b="1" dirty="0">
                <a:latin typeface="Arial" pitchFamily="34" charset="0"/>
                <a:cs typeface="Arial" pitchFamily="34" charset="0"/>
              </a:rPr>
              <a:t>4.5 Gene Expression Is the Transformation of DNA Information into Functional </a:t>
            </a:r>
            <a:r>
              <a:rPr lang="en-US" sz="2600" b="1" dirty="0" smtClean="0">
                <a:latin typeface="Arial" pitchFamily="34" charset="0"/>
                <a:cs typeface="Arial" pitchFamily="34" charset="0"/>
              </a:rPr>
              <a:t>Molecules</a:t>
            </a:r>
            <a:endParaRPr lang="en-US" sz="2600" b="1" dirty="0">
              <a:latin typeface="Arial" pitchFamily="34" charset="0"/>
              <a:cs typeface="Arial" pitchFamily="34" charset="0"/>
            </a:endParaRPr>
          </a:p>
          <a:p>
            <a:pPr>
              <a:lnSpc>
                <a:spcPct val="120000"/>
              </a:lnSpc>
              <a:spcAft>
                <a:spcPts val="1200"/>
              </a:spcAft>
            </a:pPr>
            <a:r>
              <a:rPr lang="en-US" sz="2600" b="1" dirty="0">
                <a:latin typeface="Arial" pitchFamily="34" charset="0"/>
                <a:cs typeface="Arial" pitchFamily="34" charset="0"/>
              </a:rPr>
              <a:t>4.6 Amino Acids Are Encoded by Groups of Three Bases Starting from a Fixed </a:t>
            </a:r>
            <a:r>
              <a:rPr lang="en-US" sz="2600" b="1" dirty="0" smtClean="0">
                <a:latin typeface="Arial" pitchFamily="34" charset="0"/>
                <a:cs typeface="Arial" pitchFamily="34" charset="0"/>
              </a:rPr>
              <a:t>Point</a:t>
            </a:r>
            <a:endParaRPr lang="en-US" sz="2600" b="1" dirty="0">
              <a:latin typeface="Arial" pitchFamily="34" charset="0"/>
              <a:cs typeface="Arial" pitchFamily="34" charset="0"/>
            </a:endParaRPr>
          </a:p>
          <a:p>
            <a:pPr>
              <a:lnSpc>
                <a:spcPct val="120000"/>
              </a:lnSpc>
              <a:spcAft>
                <a:spcPts val="1200"/>
              </a:spcAft>
            </a:pPr>
            <a:r>
              <a:rPr lang="en-US" sz="2600" b="1" dirty="0">
                <a:latin typeface="Arial" pitchFamily="34" charset="0"/>
                <a:cs typeface="Arial" pitchFamily="34" charset="0"/>
              </a:rPr>
              <a:t>4.7 Most Eukaryotic Genes Are Mosaics of Introns and Exons</a:t>
            </a:r>
          </a:p>
        </p:txBody>
      </p:sp>
    </p:spTree>
    <p:extLst>
      <p:ext uri="{BB962C8B-B14F-4D97-AF65-F5344CB8AC3E}">
        <p14:creationId xmlns:p14="http://schemas.microsoft.com/office/powerpoint/2010/main" val="731357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86"/>
            <a:ext cx="8229600" cy="1237705"/>
          </a:xfrm>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Double </a:t>
            </a:r>
            <a:r>
              <a:rPr lang="en-US" dirty="0">
                <a:solidFill>
                  <a:srgbClr val="843C0C"/>
                </a:solidFill>
                <a:latin typeface="Arial" pitchFamily="34" charset="0"/>
                <a:cs typeface="Arial" pitchFamily="34" charset="0"/>
              </a:rPr>
              <a:t>H</a:t>
            </a:r>
            <a:r>
              <a:rPr lang="en-US" dirty="0" smtClean="0">
                <a:solidFill>
                  <a:srgbClr val="843C0C"/>
                </a:solidFill>
                <a:latin typeface="Arial" pitchFamily="34" charset="0"/>
                <a:cs typeface="Arial" pitchFamily="34" charset="0"/>
              </a:rPr>
              <a:t>elix </a:t>
            </a:r>
            <a:r>
              <a:rPr lang="en-US" dirty="0">
                <a:solidFill>
                  <a:srgbClr val="843C0C"/>
                </a:solidFill>
                <a:latin typeface="Arial" pitchFamily="34" charset="0"/>
                <a:cs typeface="Arial" pitchFamily="34" charset="0"/>
              </a:rPr>
              <a:t>can be </a:t>
            </a:r>
            <a:r>
              <a:rPr lang="en-US" dirty="0" smtClean="0">
                <a:solidFill>
                  <a:srgbClr val="843C0C"/>
                </a:solidFill>
                <a:latin typeface="Arial" pitchFamily="34" charset="0"/>
                <a:cs typeface="Arial" pitchFamily="34" charset="0"/>
              </a:rPr>
              <a:t>Reversibly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elted</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199" y="1719470"/>
            <a:ext cx="8328991" cy="4850296"/>
          </a:xfrm>
        </p:spPr>
        <p:txBody>
          <a:bodyPr>
            <a:noAutofit/>
          </a:bodyPr>
          <a:lstStyle/>
          <a:p>
            <a:pPr>
              <a:spcBef>
                <a:spcPts val="624"/>
              </a:spcBef>
              <a:spcAft>
                <a:spcPts val="1200"/>
              </a:spcAft>
            </a:pPr>
            <a:r>
              <a:rPr lang="en-US" sz="2200" dirty="0">
                <a:latin typeface="Arial" pitchFamily="34" charset="0"/>
                <a:cs typeface="Arial" pitchFamily="34" charset="0"/>
              </a:rPr>
              <a:t>During replication or transcription, the two strands of the DNA double helix must be separated</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a:p>
            <a:pPr>
              <a:spcBef>
                <a:spcPts val="624"/>
              </a:spcBef>
              <a:spcAft>
                <a:spcPts val="1200"/>
              </a:spcAft>
            </a:pPr>
            <a:r>
              <a:rPr lang="en-US" sz="2200" dirty="0">
                <a:latin typeface="Arial" pitchFamily="34" charset="0"/>
                <a:cs typeface="Arial" pitchFamily="34" charset="0"/>
              </a:rPr>
              <a:t>In the laboratory, DNA strands can be separated by heating a solution of DNA, a process called denaturation or melting. The temperature at which half of the DNA molecules are denatured is called the melting temperature (</a:t>
            </a:r>
            <a:r>
              <a:rPr lang="en-US" sz="2200" i="1" dirty="0">
                <a:latin typeface="Arial" pitchFamily="34" charset="0"/>
                <a:cs typeface="Arial" pitchFamily="34" charset="0"/>
              </a:rPr>
              <a:t>T</a:t>
            </a:r>
            <a:r>
              <a:rPr lang="en-US" sz="2200" i="1" baseline="-25000" dirty="0">
                <a:latin typeface="Arial" pitchFamily="34" charset="0"/>
                <a:cs typeface="Arial" pitchFamily="34" charset="0"/>
              </a:rPr>
              <a:t>m</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a:p>
            <a:pPr>
              <a:spcBef>
                <a:spcPts val="624"/>
              </a:spcBef>
              <a:spcAft>
                <a:spcPts val="1200"/>
              </a:spcAft>
            </a:pPr>
            <a:r>
              <a:rPr lang="en-US" sz="2200" dirty="0">
                <a:latin typeface="Arial" pitchFamily="34" charset="0"/>
                <a:cs typeface="Arial" pitchFamily="34" charset="0"/>
              </a:rPr>
              <a:t>Melting can be observed because bases stacked in a double helix absorb less ultraviolet light than bases in a single-stranded molecule, a phenomenon called </a:t>
            </a:r>
            <a:r>
              <a:rPr lang="en-US" sz="2200" dirty="0" err="1">
                <a:latin typeface="Arial" pitchFamily="34" charset="0"/>
                <a:cs typeface="Arial" pitchFamily="34" charset="0"/>
              </a:rPr>
              <a:t>hypochromism</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a:p>
            <a:pPr>
              <a:spcBef>
                <a:spcPts val="624"/>
              </a:spcBef>
              <a:spcAft>
                <a:spcPts val="1200"/>
              </a:spcAft>
            </a:pPr>
            <a:r>
              <a:rPr lang="en-US" sz="2200" dirty="0">
                <a:latin typeface="Arial" pitchFamily="34" charset="0"/>
                <a:cs typeface="Arial" pitchFamily="34" charset="0"/>
              </a:rPr>
              <a:t>Upon cooling, the two strands can bind to each other to reform the double helix, a process called reannealing.</a:t>
            </a:r>
          </a:p>
        </p:txBody>
      </p:sp>
    </p:spTree>
    <p:extLst>
      <p:ext uri="{BB962C8B-B14F-4D97-AF65-F5344CB8AC3E}">
        <p14:creationId xmlns:p14="http://schemas.microsoft.com/office/powerpoint/2010/main" val="3616461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Hypochromism</a:t>
            </a:r>
            <a:endParaRPr lang="en-US" dirty="0">
              <a:solidFill>
                <a:srgbClr val="843C0C"/>
              </a:solidFill>
            </a:endParaRPr>
          </a:p>
        </p:txBody>
      </p:sp>
      <p:pic>
        <p:nvPicPr>
          <p:cNvPr id="7" name="Picture Placeholder 6" descr="Two graphs are shown. The first graph plotting absorbance against wavelength in nanometers has two curves representing a single-stranded D N A and a double helical D N A. The single-stranded D N A curve has a greater peak value than the double helical D N A curve, at the same wavelength of about 260 nanometers.&#10;The second graph plotting relative absorbance at 260 nanometers, and percent double helix against temperature in degree Celsius has a curve that originates from a point that corresponds to 60 degree Celsius and a relative absorbance value of 1.02, rises gradually up to a point which is at 63 degree Celsius and a relative absorbance value of 1.04, after which it rises steadily to a peak value. The curve rises with a minimal slope after the peak value. A downward arrow links a point on the curve corresponding to a relative absorbance value of 1.2 and a percent double helix of 50, to a melting temperature of 72 degree Celsius. The relative absorbance value is maximum when the percent double helix drops to zero and is minimum when the percent double helix is 100."/>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646027" y="1970216"/>
            <a:ext cx="7897499" cy="4497389"/>
          </a:xfrm>
          <a:prstGeom prst="rect">
            <a:avLst/>
          </a:prstGeom>
        </p:spPr>
      </p:pic>
    </p:spTree>
    <p:extLst>
      <p:ext uri="{BB962C8B-B14F-4D97-AF65-F5344CB8AC3E}">
        <p14:creationId xmlns:p14="http://schemas.microsoft.com/office/powerpoint/2010/main" val="2059176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200" dirty="0" smtClean="0">
                <a:solidFill>
                  <a:srgbClr val="843C0C"/>
                </a:solidFill>
                <a:latin typeface="Arial" pitchFamily="34" charset="0"/>
                <a:cs typeface="Arial" pitchFamily="34" charset="0"/>
              </a:rPr>
              <a:t>Section 4.4 </a:t>
            </a:r>
            <a:r>
              <a:rPr lang="en-US" sz="3200" dirty="0">
                <a:solidFill>
                  <a:srgbClr val="843C0C"/>
                </a:solidFill>
                <a:latin typeface="Arial" pitchFamily="34" charset="0"/>
                <a:cs typeface="Arial" pitchFamily="34" charset="0"/>
              </a:rPr>
              <a:t>DNA Is Replicated by Polymerases That Take Instructions from Templates</a:t>
            </a:r>
            <a:endParaRPr lang="en-US" sz="3200" dirty="0">
              <a:solidFill>
                <a:srgbClr val="843C0C"/>
              </a:solidFill>
            </a:endParaRPr>
          </a:p>
        </p:txBody>
      </p:sp>
      <p:sp>
        <p:nvSpPr>
          <p:cNvPr id="3" name="Content Placeholder 2"/>
          <p:cNvSpPr>
            <a:spLocks noGrp="1"/>
          </p:cNvSpPr>
          <p:nvPr>
            <p:ph idx="1"/>
          </p:nvPr>
        </p:nvSpPr>
        <p:spPr>
          <a:xfrm>
            <a:off x="457200" y="1828800"/>
            <a:ext cx="8368748" cy="1769068"/>
          </a:xfrm>
        </p:spPr>
        <p:txBody>
          <a:bodyPr>
            <a:noAutofit/>
          </a:bodyPr>
          <a:lstStyle/>
          <a:p>
            <a:pPr>
              <a:spcBef>
                <a:spcPts val="624"/>
              </a:spcBef>
              <a:spcAft>
                <a:spcPts val="1200"/>
              </a:spcAft>
            </a:pPr>
            <a:r>
              <a:rPr lang="en-US" dirty="0">
                <a:latin typeface="Arial" pitchFamily="34" charset="0"/>
                <a:cs typeface="Arial" pitchFamily="34" charset="0"/>
              </a:rPr>
              <a:t>DNA polymerase catalyzes phosphodiester-bridge formation</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pPr>
            <a:r>
              <a:rPr lang="en-US" dirty="0">
                <a:latin typeface="Arial" pitchFamily="34" charset="0"/>
                <a:cs typeface="Arial" pitchFamily="34" charset="0"/>
              </a:rPr>
              <a:t>The reaction catalyzed by DNA polymerase is</a:t>
            </a:r>
          </a:p>
        </p:txBody>
      </p:sp>
      <p:pic>
        <p:nvPicPr>
          <p:cNvPr id="7" name="Picture Placeholder 6" descr="A reversible reaction in equilibrium shows the formation of an extra D N A and pyrophosphate. (D N A) subscript lowercase N reacts with lowercase D capital N T P, which results in the formation of (D N A) subscript lowercase N plus 1 and pyrophosphate."/>
          <p:cNvPicPr>
            <a:picLocks noGrp="1" noChangeAspect="1"/>
          </p:cNvPicPr>
          <p:nvPr>
            <p:ph type="pic" sz="quarter" idx="14"/>
          </p:nvPr>
        </p:nvPicPr>
        <p:blipFill>
          <a:blip r:embed="rId3"/>
          <a:stretch>
            <a:fillRect/>
          </a:stretch>
        </p:blipFill>
        <p:spPr>
          <a:xfrm>
            <a:off x="1153499" y="4155539"/>
            <a:ext cx="6718034" cy="772872"/>
          </a:xfrm>
          <a:prstGeom prst="rect">
            <a:avLst/>
          </a:prstGeom>
        </p:spPr>
      </p:pic>
    </p:spTree>
    <p:extLst>
      <p:ext uri="{BB962C8B-B14F-4D97-AF65-F5344CB8AC3E}">
        <p14:creationId xmlns:p14="http://schemas.microsoft.com/office/powerpoint/2010/main" val="1838866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86"/>
            <a:ext cx="8229600" cy="1237705"/>
          </a:xfrm>
        </p:spPr>
        <p:txBody>
          <a:bodyPr>
            <a:noAutofit/>
          </a:bodyPr>
          <a:lstStyle/>
          <a:p>
            <a:r>
              <a:rPr lang="en-US" dirty="0">
                <a:solidFill>
                  <a:srgbClr val="843C0C"/>
                </a:solidFill>
                <a:latin typeface="Arial" pitchFamily="34" charset="0"/>
                <a:cs typeface="Arial" pitchFamily="34" charset="0"/>
              </a:rPr>
              <a:t>Key </a:t>
            </a:r>
            <a:r>
              <a:rPr lang="en-US" dirty="0" smtClean="0">
                <a:solidFill>
                  <a:srgbClr val="843C0C"/>
                </a:solidFill>
                <a:latin typeface="Arial" pitchFamily="34" charset="0"/>
                <a:cs typeface="Arial" pitchFamily="34" charset="0"/>
              </a:rPr>
              <a:t>Characteristics </a:t>
            </a:r>
            <a:r>
              <a:rPr lang="en-US" dirty="0">
                <a:solidFill>
                  <a:srgbClr val="843C0C"/>
                </a:solidFill>
                <a:latin typeface="Arial" pitchFamily="34" charset="0"/>
                <a:cs typeface="Arial" pitchFamily="34" charset="0"/>
              </a:rPr>
              <a:t>of DNA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ynthesis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199" y="1719470"/>
            <a:ext cx="8328991" cy="4850296"/>
          </a:xfrm>
        </p:spPr>
        <p:txBody>
          <a:bodyPr>
            <a:noAutofit/>
          </a:bodyPr>
          <a:lstStyle/>
          <a:p>
            <a:pPr marL="457200" indent="-457200">
              <a:spcBef>
                <a:spcPts val="624"/>
              </a:spcBef>
              <a:spcAft>
                <a:spcPts val="1200"/>
              </a:spcAft>
              <a:buFont typeface="+mj-lt"/>
              <a:buAutoNum type="arabicPeriod"/>
            </a:pPr>
            <a:r>
              <a:rPr lang="en-US" dirty="0">
                <a:latin typeface="Arial" pitchFamily="34" charset="0"/>
                <a:cs typeface="Arial" pitchFamily="34" charset="0"/>
              </a:rPr>
              <a:t>Four </a:t>
            </a:r>
            <a:r>
              <a:rPr lang="en-US" dirty="0" err="1">
                <a:latin typeface="Arial" pitchFamily="34" charset="0"/>
                <a:cs typeface="Arial" pitchFamily="34" charset="0"/>
              </a:rPr>
              <a:t>deoxynucleoside</a:t>
            </a:r>
            <a:r>
              <a:rPr lang="en-US" dirty="0">
                <a:latin typeface="Arial" pitchFamily="34" charset="0"/>
                <a:cs typeface="Arial" pitchFamily="34" charset="0"/>
              </a:rPr>
              <a:t> triphosphates (</a:t>
            </a:r>
            <a:r>
              <a:rPr lang="en-US" i="1" dirty="0">
                <a:latin typeface="Arial" pitchFamily="34" charset="0"/>
                <a:cs typeface="Arial" pitchFamily="34" charset="0"/>
              </a:rPr>
              <a:t>activated precursors</a:t>
            </a:r>
            <a:r>
              <a:rPr lang="en-US" dirty="0">
                <a:latin typeface="Arial" pitchFamily="34" charset="0"/>
                <a:cs typeface="Arial" pitchFamily="34" charset="0"/>
              </a:rPr>
              <a:t>) and Mg</a:t>
            </a:r>
            <a:r>
              <a:rPr lang="en-US" baseline="30000" dirty="0">
                <a:latin typeface="Arial" pitchFamily="34" charset="0"/>
                <a:cs typeface="Arial" pitchFamily="34" charset="0"/>
              </a:rPr>
              <a:t>2+</a:t>
            </a:r>
            <a:r>
              <a:rPr lang="en-US" dirty="0">
                <a:latin typeface="Arial" pitchFamily="34" charset="0"/>
                <a:cs typeface="Arial" pitchFamily="34" charset="0"/>
              </a:rPr>
              <a:t> are required</a:t>
            </a:r>
            <a:r>
              <a:rPr lang="en-US" dirty="0" smtClean="0">
                <a:latin typeface="Arial" pitchFamily="34" charset="0"/>
                <a:cs typeface="Arial" pitchFamily="34" charset="0"/>
              </a:rPr>
              <a:t>.</a:t>
            </a:r>
            <a:endParaRPr lang="en-US" dirty="0">
              <a:latin typeface="Arial" pitchFamily="34" charset="0"/>
              <a:cs typeface="Arial" pitchFamily="34" charset="0"/>
            </a:endParaRPr>
          </a:p>
          <a:p>
            <a:pPr marL="457200" indent="-457200">
              <a:spcBef>
                <a:spcPts val="624"/>
              </a:spcBef>
              <a:spcAft>
                <a:spcPts val="1200"/>
              </a:spcAft>
              <a:buFont typeface="+mj-lt"/>
              <a:buAutoNum type="arabicPeriod"/>
            </a:pPr>
            <a:r>
              <a:rPr lang="en-US" dirty="0" smtClean="0">
                <a:latin typeface="Arial" pitchFamily="34" charset="0"/>
                <a:cs typeface="Arial" pitchFamily="34" charset="0"/>
              </a:rPr>
              <a:t>A </a:t>
            </a:r>
            <a:r>
              <a:rPr lang="en-US" dirty="0">
                <a:latin typeface="Arial" pitchFamily="34" charset="0"/>
                <a:cs typeface="Arial" pitchFamily="34" charset="0"/>
              </a:rPr>
              <a:t>template strand is used to direct DNA synthesis</a:t>
            </a:r>
            <a:r>
              <a:rPr lang="en-US" dirty="0" smtClean="0">
                <a:latin typeface="Arial" pitchFamily="34" charset="0"/>
                <a:cs typeface="Arial" pitchFamily="34" charset="0"/>
              </a:rPr>
              <a:t>.</a:t>
            </a:r>
            <a:endParaRPr lang="en-US" dirty="0">
              <a:latin typeface="Arial" pitchFamily="34" charset="0"/>
              <a:cs typeface="Arial" pitchFamily="34" charset="0"/>
            </a:endParaRPr>
          </a:p>
          <a:p>
            <a:pPr marL="457200" indent="-457200">
              <a:spcBef>
                <a:spcPts val="624"/>
              </a:spcBef>
              <a:spcAft>
                <a:spcPts val="1200"/>
              </a:spcAft>
              <a:buFont typeface="+mj-lt"/>
              <a:buAutoNum type="arabicPeriod"/>
            </a:pPr>
            <a:r>
              <a:rPr lang="en-US" dirty="0">
                <a:latin typeface="Arial" pitchFamily="34" charset="0"/>
                <a:cs typeface="Arial" pitchFamily="34" charset="0"/>
              </a:rPr>
              <a:t>A primer from which the new strand grows must be present</a:t>
            </a:r>
            <a:r>
              <a:rPr lang="en-US" dirty="0" smtClean="0">
                <a:latin typeface="Arial" pitchFamily="34" charset="0"/>
                <a:cs typeface="Arial" pitchFamily="34" charset="0"/>
              </a:rPr>
              <a:t>.</a:t>
            </a:r>
            <a:endParaRPr lang="en-US" dirty="0">
              <a:latin typeface="Arial" pitchFamily="34" charset="0"/>
              <a:cs typeface="Arial" pitchFamily="34" charset="0"/>
            </a:endParaRPr>
          </a:p>
          <a:p>
            <a:pPr marL="457200" indent="-457200">
              <a:spcBef>
                <a:spcPts val="624"/>
              </a:spcBef>
              <a:spcAft>
                <a:spcPts val="1200"/>
              </a:spcAft>
              <a:buFont typeface="+mj-lt"/>
              <a:buAutoNum type="arabicPeriod"/>
            </a:pPr>
            <a:r>
              <a:rPr lang="en-US" dirty="0">
                <a:latin typeface="Arial" pitchFamily="34" charset="0"/>
                <a:cs typeface="Arial" pitchFamily="34" charset="0"/>
              </a:rPr>
              <a:t>Many DNA polymerases have nuclease activity that allows for the removal of mismatched bases</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484277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Polymerization </a:t>
            </a:r>
            <a:r>
              <a:rPr lang="en-US" dirty="0" smtClean="0">
                <a:solidFill>
                  <a:srgbClr val="843C0C"/>
                </a:solidFill>
                <a:latin typeface="Arial" pitchFamily="34" charset="0"/>
                <a:cs typeface="Arial" pitchFamily="34" charset="0"/>
              </a:rPr>
              <a:t>Reaction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atalyzed </a:t>
            </a:r>
            <a:r>
              <a:rPr lang="en-US" dirty="0">
                <a:solidFill>
                  <a:srgbClr val="843C0C"/>
                </a:solidFill>
                <a:latin typeface="Arial" pitchFamily="34" charset="0"/>
                <a:cs typeface="Arial" pitchFamily="34" charset="0"/>
              </a:rPr>
              <a:t>by DNA </a:t>
            </a:r>
            <a:r>
              <a:rPr lang="en-US" dirty="0" smtClean="0">
                <a:solidFill>
                  <a:srgbClr val="843C0C"/>
                </a:solidFill>
                <a:latin typeface="Arial" pitchFamily="34" charset="0"/>
                <a:cs typeface="Arial" pitchFamily="34" charset="0"/>
              </a:rPr>
              <a:t>Polymerases</a:t>
            </a:r>
            <a:endParaRPr lang="en-US" dirty="0">
              <a:solidFill>
                <a:srgbClr val="843C0C"/>
              </a:solidFill>
            </a:endParaRPr>
          </a:p>
        </p:txBody>
      </p:sp>
      <p:sp>
        <p:nvSpPr>
          <p:cNvPr id="3" name="Content Placeholder 2"/>
          <p:cNvSpPr>
            <a:spLocks noGrp="1"/>
          </p:cNvSpPr>
          <p:nvPr>
            <p:ph idx="1"/>
          </p:nvPr>
        </p:nvSpPr>
        <p:spPr>
          <a:xfrm>
            <a:off x="457199" y="1590361"/>
            <a:ext cx="8497957" cy="1898273"/>
          </a:xfrm>
        </p:spPr>
        <p:txBody>
          <a:bodyPr>
            <a:noAutofit/>
          </a:bodyPr>
          <a:lstStyle/>
          <a:p>
            <a:pPr>
              <a:spcBef>
                <a:spcPts val="624"/>
              </a:spcBef>
            </a:pPr>
            <a:r>
              <a:rPr lang="en-US" dirty="0">
                <a:latin typeface="Arial" pitchFamily="34" charset="0"/>
                <a:cs typeface="Arial" pitchFamily="34" charset="0"/>
              </a:rPr>
              <a:t>dNTPs are considered to be </a:t>
            </a:r>
            <a:r>
              <a:rPr lang="en-US" i="1" dirty="0">
                <a:latin typeface="Arial" pitchFamily="34" charset="0"/>
                <a:cs typeface="Arial" pitchFamily="34" charset="0"/>
              </a:rPr>
              <a:t>activated precursors </a:t>
            </a:r>
            <a:r>
              <a:rPr lang="en-US" dirty="0">
                <a:latin typeface="Arial" pitchFamily="34" charset="0"/>
                <a:cs typeface="Arial" pitchFamily="34" charset="0"/>
              </a:rPr>
              <a:t>because although only one phosphate will be incorporated into the backbone, the subsequent breakdown of the released pyrophosphate helps to drive the phosphodiester bond formation.</a:t>
            </a:r>
          </a:p>
        </p:txBody>
      </p:sp>
      <p:pic>
        <p:nvPicPr>
          <p:cNvPr id="9" name="Picture Placeholder 8" descr="An illustration depicts the steps involved in a polymerization reaction, which is catalyzed by D N A polymerases. A strand of D N A with five bases is shown on the reactants side. Two of the bases are paired to shorter strand with only two nucleotides and three bases on the first strand are unpaired. A curved arrow indicates the formation of P P i from d A T P, which catalyzes the first phase of the reaction, adding one nucleotide to the three prime end of the shorter strand, resulting in a three nucleotide strand. The longer strand is paired with all three of the bases of the elongated shorter strand. A curved arrow indicates the formation of P P i from d G T P, which catalyzes the second phase of the reaction, adding one more nucleotide to the shorter strand, resulting in a four nucleotide strand. The longer strand is paired with all four bases of the shorter strand."/>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74261" y="4240369"/>
            <a:ext cx="8575601" cy="1587424"/>
          </a:xfrm>
          <a:prstGeom prst="rect">
            <a:avLst/>
          </a:prstGeom>
        </p:spPr>
      </p:pic>
    </p:spTree>
    <p:extLst>
      <p:ext uri="{BB962C8B-B14F-4D97-AF65-F5344CB8AC3E}">
        <p14:creationId xmlns:p14="http://schemas.microsoft.com/office/powerpoint/2010/main" val="2557880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Strand </a:t>
            </a:r>
            <a:r>
              <a:rPr lang="en-US" dirty="0" smtClean="0">
                <a:solidFill>
                  <a:srgbClr val="843C0C"/>
                </a:solidFill>
                <a:latin typeface="Arial" pitchFamily="34" charset="0"/>
                <a:cs typeface="Arial" pitchFamily="34" charset="0"/>
              </a:rPr>
              <a:t>Elongation </a:t>
            </a:r>
            <a:r>
              <a:rPr lang="en-US" dirty="0">
                <a:solidFill>
                  <a:srgbClr val="843C0C"/>
                </a:solidFill>
                <a:latin typeface="Arial" pitchFamily="34" charset="0"/>
                <a:cs typeface="Arial" pitchFamily="34" charset="0"/>
              </a:rPr>
              <a:t>is </a:t>
            </a:r>
            <a:r>
              <a:rPr lang="en-US" dirty="0" smtClean="0">
                <a:solidFill>
                  <a:srgbClr val="843C0C"/>
                </a:solidFill>
                <a:latin typeface="Arial" pitchFamily="34" charset="0"/>
                <a:cs typeface="Arial" pitchFamily="34" charset="0"/>
              </a:rPr>
              <a:t>Driven </a:t>
            </a:r>
            <a:r>
              <a:rPr lang="en-US" dirty="0">
                <a:solidFill>
                  <a:srgbClr val="843C0C"/>
                </a:solidFill>
                <a:latin typeface="Arial" pitchFamily="34" charset="0"/>
                <a:cs typeface="Arial" pitchFamily="34" charset="0"/>
              </a:rPr>
              <a:t>by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yrophosphate Hydrolysis</a:t>
            </a:r>
            <a:endParaRPr lang="en-US" dirty="0">
              <a:solidFill>
                <a:srgbClr val="843C0C"/>
              </a:solidFill>
            </a:endParaRPr>
          </a:p>
        </p:txBody>
      </p:sp>
      <p:pic>
        <p:nvPicPr>
          <p:cNvPr id="7" name="Picture Placeholder 6" descr="An illustration shows the formation of a phosphodiester bridge in a reaction catalyzed by D N A polymerases. The illustration has two sections. The first part shows a D N A template strand and a primer strand. The D N A template strand has a 3 prime end, a 5 prime end, and two bases. The primer strand has two nucleotides, two bases, and a deoxynucleoside triphosphate group. The two bases of the primer strand pair with the bases of the D N A template strand. Two curved arrows indicate the nucleophilic attack by the 3 prime hydroxyl groups on the innermost phosphorous atom of deoxynucleoside triphosphate. An arrow indicates the direction of strand growth, which is from 5 prime end to 3 prime end. The other part shows the release of a pyrophosphate molecule through a phosphodiester bridge, followed by hydrolysis which yields two orthophosphate ions. The resultant primer strand has a phosphate group, two nucleotides, and two bases that pair with the two bases of a D N A template strand."/>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41059" y="1943031"/>
            <a:ext cx="8194236" cy="4558974"/>
          </a:xfrm>
          <a:prstGeom prst="rect">
            <a:avLst/>
          </a:prstGeom>
        </p:spPr>
      </p:pic>
    </p:spTree>
    <p:extLst>
      <p:ext uri="{BB962C8B-B14F-4D97-AF65-F5344CB8AC3E}">
        <p14:creationId xmlns:p14="http://schemas.microsoft.com/office/powerpoint/2010/main" val="3713504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86"/>
            <a:ext cx="8229600" cy="1237705"/>
          </a:xfrm>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Genes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Some </a:t>
            </a:r>
            <a:r>
              <a:rPr lang="en-US" dirty="0">
                <a:solidFill>
                  <a:srgbClr val="843C0C"/>
                </a:solidFill>
                <a:latin typeface="Arial" pitchFamily="34" charset="0"/>
                <a:cs typeface="Arial" pitchFamily="34" charset="0"/>
              </a:rPr>
              <a:t>V</a:t>
            </a:r>
            <a:r>
              <a:rPr lang="en-US" dirty="0" smtClean="0">
                <a:solidFill>
                  <a:srgbClr val="843C0C"/>
                </a:solidFill>
                <a:latin typeface="Arial" pitchFamily="34" charset="0"/>
                <a:cs typeface="Arial" pitchFamily="34" charset="0"/>
              </a:rPr>
              <a:t>iruses </a:t>
            </a:r>
            <a:r>
              <a:rPr lang="en-US" dirty="0">
                <a:solidFill>
                  <a:srgbClr val="843C0C"/>
                </a:solidFill>
                <a:latin typeface="Arial" pitchFamily="34" charset="0"/>
                <a:cs typeface="Arial" pitchFamily="34" charset="0"/>
              </a:rPr>
              <a:t>are </a:t>
            </a:r>
            <a:r>
              <a:rPr lang="en-US" dirty="0" smtClean="0">
                <a:solidFill>
                  <a:srgbClr val="843C0C"/>
                </a:solidFill>
                <a:latin typeface="Arial" pitchFamily="34" charset="0"/>
                <a:cs typeface="Arial" pitchFamily="34" charset="0"/>
              </a:rPr>
              <a:t>Made </a:t>
            </a:r>
            <a:r>
              <a:rPr lang="en-US" dirty="0">
                <a:solidFill>
                  <a:srgbClr val="843C0C"/>
                </a:solidFill>
                <a:latin typeface="Arial" pitchFamily="34" charset="0"/>
                <a:cs typeface="Arial" pitchFamily="34" charset="0"/>
              </a:rPr>
              <a:t>of RNA</a:t>
            </a:r>
          </a:p>
        </p:txBody>
      </p:sp>
      <p:sp>
        <p:nvSpPr>
          <p:cNvPr id="3" name="Content Placeholder 2"/>
          <p:cNvSpPr>
            <a:spLocks noGrp="1"/>
          </p:cNvSpPr>
          <p:nvPr>
            <p:ph idx="1"/>
          </p:nvPr>
        </p:nvSpPr>
        <p:spPr>
          <a:xfrm>
            <a:off x="457199" y="1719470"/>
            <a:ext cx="8328991" cy="4850296"/>
          </a:xfrm>
        </p:spPr>
        <p:txBody>
          <a:bodyPr>
            <a:noAutofit/>
          </a:bodyPr>
          <a:lstStyle/>
          <a:p>
            <a:pPr>
              <a:spcBef>
                <a:spcPts val="624"/>
              </a:spcBef>
              <a:spcAft>
                <a:spcPts val="1200"/>
              </a:spcAft>
            </a:pPr>
            <a:r>
              <a:rPr lang="en-US" dirty="0">
                <a:latin typeface="Arial" pitchFamily="34" charset="0"/>
                <a:cs typeface="Arial" pitchFamily="34" charset="0"/>
              </a:rPr>
              <a:t>Some viruses, such as the tobacco mosaic virus, have RNA genomes that are replicated by RNA-directed RNA polymerases</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Retroviruses, such as HIV-1, have single-stranded RNA genomes that are converted into DNA double helices by the action of reverse transcriptase.</a:t>
            </a:r>
          </a:p>
        </p:txBody>
      </p:sp>
    </p:spTree>
    <p:extLst>
      <p:ext uri="{BB962C8B-B14F-4D97-AF65-F5344CB8AC3E}">
        <p14:creationId xmlns:p14="http://schemas.microsoft.com/office/powerpoint/2010/main" val="835569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Flow of </a:t>
            </a:r>
            <a:r>
              <a:rPr lang="en-US" dirty="0" smtClean="0">
                <a:solidFill>
                  <a:srgbClr val="843C0C"/>
                </a:solidFill>
                <a:latin typeface="Arial" pitchFamily="34" charset="0"/>
                <a:cs typeface="Arial" pitchFamily="34" charset="0"/>
              </a:rPr>
              <a:t>Information </a:t>
            </a:r>
            <a:r>
              <a:rPr lang="en-US" dirty="0">
                <a:solidFill>
                  <a:srgbClr val="843C0C"/>
                </a:solidFill>
                <a:latin typeface="Arial" pitchFamily="34" charset="0"/>
                <a:cs typeface="Arial" pitchFamily="34" charset="0"/>
              </a:rPr>
              <a:t>from RNA to DNA in </a:t>
            </a:r>
            <a:r>
              <a:rPr lang="en-US" dirty="0" smtClean="0">
                <a:solidFill>
                  <a:srgbClr val="843C0C"/>
                </a:solidFill>
                <a:latin typeface="Arial" pitchFamily="34" charset="0"/>
                <a:cs typeface="Arial" pitchFamily="34" charset="0"/>
              </a:rPr>
              <a:t>Retroviruses</a:t>
            </a:r>
            <a:endParaRPr lang="en-US" dirty="0">
              <a:solidFill>
                <a:srgbClr val="843C0C"/>
              </a:solidFill>
            </a:endParaRPr>
          </a:p>
        </p:txBody>
      </p:sp>
      <p:pic>
        <p:nvPicPr>
          <p:cNvPr id="7" name="Picture Placeholder 6" descr="An illustration shows the formation of a double-stranded viral D N A from a single-stranded viral R N A. The viral R N A is represented by a single helical strand. The first step involves the synthesis of D N A complementary to R N A through reverse transcriptase process. The resultant D N A-R N A hybrid formed is represented by a double helical strand.&#10;The second step involves the digestion of R N A through reverse transcriptase process. The resultant D N A transcript of viral R N A is represented by a single helical strand.&#10;The third step involves the synthesis of second strand of D N A through reverse transcriptase process. The resultant product is a double-helical viral D N A."/>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18349" y="1963486"/>
            <a:ext cx="8358940" cy="3822315"/>
          </a:xfrm>
          <a:prstGeom prst="rect">
            <a:avLst/>
          </a:prstGeom>
        </p:spPr>
      </p:pic>
    </p:spTree>
    <p:extLst>
      <p:ext uri="{BB962C8B-B14F-4D97-AF65-F5344CB8AC3E}">
        <p14:creationId xmlns:p14="http://schemas.microsoft.com/office/powerpoint/2010/main" val="560751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5472"/>
            <a:ext cx="8229600" cy="1521333"/>
          </a:xfrm>
        </p:spPr>
        <p:txBody>
          <a:bodyPr>
            <a:noAutofit/>
          </a:bodyPr>
          <a:lstStyle/>
          <a:p>
            <a:r>
              <a:rPr lang="en-US" sz="3200" dirty="0" smtClean="0">
                <a:solidFill>
                  <a:srgbClr val="843C0C"/>
                </a:solidFill>
                <a:latin typeface="Arial" pitchFamily="34" charset="0"/>
                <a:cs typeface="Arial" pitchFamily="34" charset="0"/>
              </a:rPr>
              <a:t>Section 4.5 </a:t>
            </a:r>
            <a:r>
              <a:rPr lang="en-US" sz="3200" dirty="0">
                <a:solidFill>
                  <a:srgbClr val="843C0C"/>
                </a:solidFill>
                <a:latin typeface="Arial" pitchFamily="34" charset="0"/>
                <a:cs typeface="Arial" pitchFamily="34" charset="0"/>
              </a:rPr>
              <a:t>Gene Expression Is </a:t>
            </a:r>
            <a:r>
              <a:rPr lang="en-US" sz="3200" dirty="0" smtClean="0">
                <a:solidFill>
                  <a:srgbClr val="843C0C"/>
                </a:solidFill>
                <a:latin typeface="Arial" pitchFamily="34" charset="0"/>
                <a:cs typeface="Arial" pitchFamily="34" charset="0"/>
              </a:rPr>
              <a:t>the Transformation </a:t>
            </a:r>
            <a:r>
              <a:rPr lang="en-US" sz="3200" dirty="0">
                <a:solidFill>
                  <a:srgbClr val="843C0C"/>
                </a:solidFill>
                <a:latin typeface="Arial" pitchFamily="34" charset="0"/>
                <a:cs typeface="Arial" pitchFamily="34" charset="0"/>
              </a:rPr>
              <a:t>of DNA Information into Functional Molecules</a:t>
            </a:r>
            <a:endParaRPr lang="en-US" sz="3200" dirty="0">
              <a:solidFill>
                <a:srgbClr val="843C0C"/>
              </a:solidFill>
            </a:endParaRPr>
          </a:p>
        </p:txBody>
      </p:sp>
      <p:sp>
        <p:nvSpPr>
          <p:cNvPr id="3" name="Content Placeholder 2"/>
          <p:cNvSpPr>
            <a:spLocks noGrp="1"/>
          </p:cNvSpPr>
          <p:nvPr>
            <p:ph idx="1"/>
          </p:nvPr>
        </p:nvSpPr>
        <p:spPr>
          <a:xfrm>
            <a:off x="457199" y="1729507"/>
            <a:ext cx="8497957" cy="1610039"/>
          </a:xfrm>
        </p:spPr>
        <p:txBody>
          <a:bodyPr>
            <a:noAutofit/>
          </a:bodyPr>
          <a:lstStyle/>
          <a:p>
            <a:pPr>
              <a:spcBef>
                <a:spcPts val="624"/>
              </a:spcBef>
              <a:spcAft>
                <a:spcPts val="1200"/>
              </a:spcAft>
            </a:pPr>
            <a:r>
              <a:rPr lang="en-US" dirty="0">
                <a:latin typeface="Arial" pitchFamily="34" charset="0"/>
                <a:cs typeface="Arial" pitchFamily="34" charset="0"/>
              </a:rPr>
              <a:t>Many types of RNA perform a variety of functions</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However, the three most abundant classes of RNA are </a:t>
            </a:r>
            <a:r>
              <a:rPr lang="en-US" dirty="0" err="1">
                <a:latin typeface="Arial" pitchFamily="34" charset="0"/>
                <a:cs typeface="Arial" pitchFamily="34" charset="0"/>
              </a:rPr>
              <a:t>rRNA</a:t>
            </a:r>
            <a:r>
              <a:rPr lang="en-US" dirty="0">
                <a:latin typeface="Arial" pitchFamily="34" charset="0"/>
                <a:cs typeface="Arial" pitchFamily="34" charset="0"/>
              </a:rPr>
              <a:t>, </a:t>
            </a:r>
            <a:r>
              <a:rPr lang="en-US" dirty="0" err="1">
                <a:latin typeface="Arial" pitchFamily="34" charset="0"/>
                <a:cs typeface="Arial" pitchFamily="34" charset="0"/>
              </a:rPr>
              <a:t>tRNA</a:t>
            </a:r>
            <a:r>
              <a:rPr lang="en-US" dirty="0">
                <a:latin typeface="Arial" pitchFamily="34" charset="0"/>
                <a:cs typeface="Arial" pitchFamily="34" charset="0"/>
              </a:rPr>
              <a:t>, and mRNA.</a:t>
            </a:r>
          </a:p>
        </p:txBody>
      </p:sp>
      <p:pic>
        <p:nvPicPr>
          <p:cNvPr id="7" name="Picture 2" descr="A table shows comparative data of three R N A molecules in E.coli. The table has five columns and five rows. The column headers are: type, relative amount (percentage), sedimentation coefficient (capital S), mass (kilo Dalton), and number of nucleotides. &#10;Row 1: type: ribosomal R N A (lowercase R capital R N A); relative amount (percentage): 80; sedimentation coefficient (S): 23; mass (kilo Dalton): 1 point 2 times 10 to the power of 3; number of nucleotides: 3700.&#10;Row 2: sedimentation coefficient (capital S): 16; mass (kilo Dalton): 0 point 5 5 times 10 to the power of 3; number of nucleotides: 1700. &#10;Row 3: sedimentation coefficient (capital S): 5; mass (kilo Dalton): 3 point 6 times 10 to the power of 1; number of nucleotides: 75.     &#10;Row 4: type: transfer R N A (lowercase T capital R N A); relative amount (percentage): 15; sedimentation coefficient (capital S): 4; mass (kilo Dalton): 2 point 5 times 10 to the power of 1; number of nucleotides: 75.&#10;Row 5: type: messenger R N A (lowercase M capital R N A); relative amount (percentage): 5; mass (kilo Dalton): heterogeneou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410303" y="3907028"/>
            <a:ext cx="8323395" cy="232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580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sz="3200" dirty="0">
                <a:solidFill>
                  <a:srgbClr val="843C0C"/>
                </a:solidFill>
                <a:latin typeface="Arial" pitchFamily="34" charset="0"/>
                <a:cs typeface="Arial" pitchFamily="34" charset="0"/>
              </a:rPr>
              <a:t>All </a:t>
            </a:r>
            <a:r>
              <a:rPr lang="en-US" sz="3200" dirty="0" smtClean="0">
                <a:solidFill>
                  <a:srgbClr val="843C0C"/>
                </a:solidFill>
                <a:latin typeface="Arial" pitchFamily="34" charset="0"/>
                <a:cs typeface="Arial" pitchFamily="34" charset="0"/>
              </a:rPr>
              <a:t>Cellular </a:t>
            </a:r>
            <a:r>
              <a:rPr lang="en-US" sz="3200" dirty="0">
                <a:solidFill>
                  <a:srgbClr val="843C0C"/>
                </a:solidFill>
                <a:latin typeface="Arial" pitchFamily="34" charset="0"/>
                <a:cs typeface="Arial" pitchFamily="34" charset="0"/>
              </a:rPr>
              <a:t>RNA is </a:t>
            </a:r>
            <a:r>
              <a:rPr lang="en-US" sz="3200" dirty="0" smtClean="0">
                <a:solidFill>
                  <a:srgbClr val="843C0C"/>
                </a:solidFill>
                <a:latin typeface="Arial" pitchFamily="34" charset="0"/>
                <a:cs typeface="Arial" pitchFamily="34" charset="0"/>
              </a:rPr>
              <a:t>Synthesized </a:t>
            </a:r>
            <a:r>
              <a:rPr lang="en-US" sz="3200" dirty="0">
                <a:solidFill>
                  <a:srgbClr val="843C0C"/>
                </a:solidFill>
                <a:latin typeface="Arial" pitchFamily="34" charset="0"/>
                <a:cs typeface="Arial" pitchFamily="34" charset="0"/>
              </a:rPr>
              <a:t>by RNA </a:t>
            </a:r>
            <a:r>
              <a:rPr lang="en-US" sz="3200" dirty="0" smtClean="0">
                <a:solidFill>
                  <a:srgbClr val="843C0C"/>
                </a:solidFill>
                <a:latin typeface="Arial" pitchFamily="34" charset="0"/>
                <a:cs typeface="Arial" pitchFamily="34" charset="0"/>
              </a:rPr>
              <a:t>Polymerases</a:t>
            </a:r>
            <a:endParaRPr lang="en-US" sz="3200" dirty="0">
              <a:solidFill>
                <a:srgbClr val="843C0C"/>
              </a:solidFill>
            </a:endParaRPr>
          </a:p>
        </p:txBody>
      </p:sp>
      <p:sp>
        <p:nvSpPr>
          <p:cNvPr id="3" name="Content Placeholder 2"/>
          <p:cNvSpPr>
            <a:spLocks noGrp="1"/>
          </p:cNvSpPr>
          <p:nvPr>
            <p:ph idx="1"/>
          </p:nvPr>
        </p:nvSpPr>
        <p:spPr>
          <a:xfrm>
            <a:off x="457199" y="1729507"/>
            <a:ext cx="8229601" cy="4194215"/>
          </a:xfrm>
        </p:spPr>
        <p:txBody>
          <a:bodyPr>
            <a:noAutofit/>
          </a:bodyPr>
          <a:lstStyle/>
          <a:p>
            <a:pPr>
              <a:spcBef>
                <a:spcPts val="624"/>
              </a:spcBef>
              <a:spcAft>
                <a:spcPts val="600"/>
              </a:spcAft>
              <a:defRPr/>
            </a:pPr>
            <a:r>
              <a:rPr lang="en-US" sz="2200" dirty="0">
                <a:latin typeface="Arial" panose="020B0604020202020204" pitchFamily="34" charset="0"/>
                <a:cs typeface="Arial" panose="020B0604020202020204" pitchFamily="34" charset="0"/>
              </a:rPr>
              <a:t>Synthesis of RNA from a DNA template (transcription) is catalyzed by RNA polymerase, which has the following requirements</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lvl="1">
              <a:spcBef>
                <a:spcPts val="624"/>
              </a:spcBef>
              <a:spcAft>
                <a:spcPts val="600"/>
              </a:spcAft>
              <a:buFontTx/>
              <a:buAutoNum type="arabicPeriod"/>
              <a:defRPr/>
            </a:pPr>
            <a:r>
              <a:rPr lang="en-US" sz="2000" dirty="0">
                <a:latin typeface="Arial" panose="020B0604020202020204" pitchFamily="34" charset="0"/>
                <a:cs typeface="Arial" panose="020B0604020202020204" pitchFamily="34" charset="0"/>
              </a:rPr>
              <a:t>A DNA template. The sequence of the newly synthesized RNA is complementary to the DNA template. The DNA strand that has the same sequence as the RNA product (with T instead of U) is called the coding strand</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lvl="1">
              <a:spcBef>
                <a:spcPts val="624"/>
              </a:spcBef>
              <a:spcAft>
                <a:spcPts val="600"/>
              </a:spcAft>
              <a:buFontTx/>
              <a:buAutoNum type="arabicPeriod"/>
              <a:defRPr/>
            </a:pPr>
            <a:r>
              <a:rPr lang="en-US" sz="2000" dirty="0">
                <a:latin typeface="Arial" panose="020B0604020202020204" pitchFamily="34" charset="0"/>
                <a:cs typeface="Arial" panose="020B0604020202020204" pitchFamily="34" charset="0"/>
              </a:rPr>
              <a:t>Activated precursors in the form of the four </a:t>
            </a:r>
            <a:r>
              <a:rPr lang="en-US" sz="2000" dirty="0" err="1">
                <a:latin typeface="Arial" panose="020B0604020202020204" pitchFamily="34" charset="0"/>
                <a:cs typeface="Arial" panose="020B0604020202020204" pitchFamily="34" charset="0"/>
              </a:rPr>
              <a:t>ribonucleoside</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triphosphates</a:t>
            </a:r>
            <a:endParaRPr lang="en-US" sz="2000" dirty="0">
              <a:latin typeface="Arial" panose="020B0604020202020204" pitchFamily="34" charset="0"/>
              <a:cs typeface="Arial" panose="020B0604020202020204" pitchFamily="34" charset="0"/>
            </a:endParaRPr>
          </a:p>
          <a:p>
            <a:pPr lvl="1">
              <a:spcBef>
                <a:spcPts val="624"/>
              </a:spcBef>
              <a:spcAft>
                <a:spcPts val="600"/>
              </a:spcAft>
              <a:buFont typeface="+mj-lt"/>
              <a:buAutoNum type="arabicPeriod"/>
              <a:defRPr/>
            </a:pPr>
            <a:r>
              <a:rPr lang="en-US" sz="2000" dirty="0">
                <a:latin typeface="Arial" panose="020B0604020202020204" pitchFamily="34" charset="0"/>
                <a:cs typeface="Arial" panose="020B0604020202020204" pitchFamily="34" charset="0"/>
              </a:rPr>
              <a:t>Divalent metal ions, usually Mg</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or Mn</a:t>
            </a:r>
            <a:r>
              <a:rPr lang="en-US" sz="2000" baseline="30000" dirty="0">
                <a:latin typeface="Arial" panose="020B0604020202020204" pitchFamily="34" charset="0"/>
                <a:cs typeface="Arial" panose="020B0604020202020204" pitchFamily="34" charset="0"/>
              </a:rPr>
              <a:t>2</a:t>
            </a:r>
            <a:r>
              <a:rPr lang="en-US" sz="2000" baseline="30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spcBef>
                <a:spcPts val="624"/>
              </a:spcBef>
              <a:spcAft>
                <a:spcPts val="600"/>
              </a:spcAft>
              <a:defRPr/>
            </a:pPr>
            <a:r>
              <a:rPr lang="en-US" sz="2200" dirty="0">
                <a:latin typeface="Arial" panose="020B0604020202020204" pitchFamily="34" charset="0"/>
                <a:cs typeface="Arial" panose="020B0604020202020204" pitchFamily="34" charset="0"/>
              </a:rPr>
              <a:t>RNA polymerase catalyzes the following reaction</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pic>
        <p:nvPicPr>
          <p:cNvPr id="6" name="Picture Placeholder 5" descr="A reversible reaction in equilibrium shows the formation of an extra R N A residue and pyrophosphate. (R N A) subscript lowercase N residues react with ribonucleoside triphosphate, which results in the formation of (R N A) subscript lowercase N plus 1 residues and pyrophosphate."/>
          <p:cNvPicPr>
            <a:picLocks noGrp="1" noChangeAspect="1"/>
          </p:cNvPicPr>
          <p:nvPr>
            <p:ph type="pic" sz="quarter" idx="14"/>
          </p:nvPr>
        </p:nvPicPr>
        <p:blipFill>
          <a:blip r:embed="rId3"/>
          <a:stretch>
            <a:fillRect/>
          </a:stretch>
        </p:blipFill>
        <p:spPr>
          <a:xfrm>
            <a:off x="226957" y="6134715"/>
            <a:ext cx="8459843" cy="470835"/>
          </a:xfrm>
          <a:prstGeom prst="rect">
            <a:avLst/>
          </a:prstGeom>
        </p:spPr>
      </p:pic>
    </p:spTree>
    <p:extLst>
      <p:ext uri="{BB962C8B-B14F-4D97-AF65-F5344CB8AC3E}">
        <p14:creationId xmlns:p14="http://schemas.microsoft.com/office/powerpoint/2010/main" val="2069553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Central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ogma</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228600" y="1600201"/>
            <a:ext cx="8686800" cy="854764"/>
          </a:xfrm>
        </p:spPr>
        <p:txBody>
          <a:bodyPr>
            <a:noAutofit/>
          </a:bodyPr>
          <a:lstStyle/>
          <a:p>
            <a:pPr>
              <a:spcBef>
                <a:spcPts val="624"/>
              </a:spcBef>
              <a:spcAft>
                <a:spcPts val="1200"/>
              </a:spcAft>
            </a:pPr>
            <a:r>
              <a:rPr lang="en-US" sz="2600" dirty="0">
                <a:latin typeface="Arial" pitchFamily="34" charset="0"/>
                <a:cs typeface="Arial" pitchFamily="34" charset="0"/>
              </a:rPr>
              <a:t>The flow of genetic information is generally from DNA to RNA to proteins, a scheme called the central dogma.</a:t>
            </a:r>
          </a:p>
        </p:txBody>
      </p:sp>
      <p:pic>
        <p:nvPicPr>
          <p:cNvPr id="7" name="Picture Placeholder 6" descr="A flow diagram shows the steps in protein production from D N A."/>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83906" y="3549131"/>
            <a:ext cx="8576188" cy="1294225"/>
          </a:xfrm>
          <a:prstGeom prst="rect">
            <a:avLst/>
          </a:prstGeom>
        </p:spPr>
      </p:pic>
    </p:spTree>
    <p:extLst>
      <p:ext uri="{BB962C8B-B14F-4D97-AF65-F5344CB8AC3E}">
        <p14:creationId xmlns:p14="http://schemas.microsoft.com/office/powerpoint/2010/main" val="3764525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3824"/>
            <a:ext cx="8229600" cy="944628"/>
          </a:xfrm>
        </p:spPr>
        <p:txBody>
          <a:bodyPr>
            <a:noAutofit/>
          </a:bodyPr>
          <a:lstStyle/>
          <a:p>
            <a:r>
              <a:rPr lang="en-US" dirty="0">
                <a:solidFill>
                  <a:srgbClr val="843C0C"/>
                </a:solidFill>
                <a:latin typeface="Arial" pitchFamily="34" charset="0"/>
                <a:cs typeface="Arial" pitchFamily="34" charset="0"/>
              </a:rPr>
              <a:t>RNA Polymerase</a:t>
            </a:r>
            <a:endParaRPr lang="en-US" dirty="0">
              <a:solidFill>
                <a:srgbClr val="843C0C"/>
              </a:solidFill>
            </a:endParaRPr>
          </a:p>
        </p:txBody>
      </p:sp>
      <p:sp>
        <p:nvSpPr>
          <p:cNvPr id="3" name="Content Placeholder 2"/>
          <p:cNvSpPr>
            <a:spLocks noGrp="1"/>
          </p:cNvSpPr>
          <p:nvPr>
            <p:ph idx="1"/>
          </p:nvPr>
        </p:nvSpPr>
        <p:spPr>
          <a:xfrm>
            <a:off x="397565" y="1540565"/>
            <a:ext cx="8497957" cy="2117035"/>
          </a:xfrm>
        </p:spPr>
        <p:txBody>
          <a:bodyPr>
            <a:noAutofit/>
          </a:bodyPr>
          <a:lstStyle/>
          <a:p>
            <a:pPr>
              <a:spcBef>
                <a:spcPts val="624"/>
              </a:spcBef>
              <a:spcAft>
                <a:spcPts val="600"/>
              </a:spcAft>
            </a:pPr>
            <a:r>
              <a:rPr lang="en-US" dirty="0">
                <a:latin typeface="Arial" pitchFamily="34" charset="0"/>
                <a:cs typeface="Arial" pitchFamily="34" charset="0"/>
              </a:rPr>
              <a:t>RNA polymerase initiates and elongates the RNA product, with the chain growing in the </a:t>
            </a:r>
            <a:r>
              <a:rPr lang="en-US" dirty="0" smtClean="0">
                <a:latin typeface="Arial" pitchFamily="34" charset="0"/>
                <a:cs typeface="Arial" pitchFamily="34" charset="0"/>
              </a:rPr>
              <a:t>5’-to-3’  </a:t>
            </a:r>
            <a:r>
              <a:rPr lang="en-US" dirty="0">
                <a:latin typeface="Arial" pitchFamily="34" charset="0"/>
                <a:cs typeface="Arial" pitchFamily="34" charset="0"/>
              </a:rPr>
              <a:t>direction</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spcAft>
                <a:spcPts val="600"/>
              </a:spcAft>
            </a:pPr>
            <a:r>
              <a:rPr lang="en-US" dirty="0">
                <a:latin typeface="Arial" pitchFamily="34" charset="0"/>
                <a:cs typeface="Arial" pitchFamily="34" charset="0"/>
              </a:rPr>
              <a:t>No primer is needed. The </a:t>
            </a:r>
            <a:r>
              <a:rPr lang="en-US" dirty="0" smtClean="0">
                <a:latin typeface="Arial" pitchFamily="34" charset="0"/>
                <a:cs typeface="Arial" pitchFamily="34" charset="0"/>
              </a:rPr>
              <a:t>3’ </a:t>
            </a:r>
            <a:r>
              <a:rPr lang="en-US" dirty="0">
                <a:latin typeface="Arial" pitchFamily="34" charset="0"/>
                <a:cs typeface="Arial" pitchFamily="34" charset="0"/>
              </a:rPr>
              <a:t>OH of the growing chain attacks the innermost phosphoryl (α) group of the incoming </a:t>
            </a:r>
            <a:r>
              <a:rPr lang="en-US" dirty="0" err="1">
                <a:latin typeface="Arial" pitchFamily="34" charset="0"/>
                <a:cs typeface="Arial" pitchFamily="34" charset="0"/>
              </a:rPr>
              <a:t>ribonucleoside</a:t>
            </a:r>
            <a:r>
              <a:rPr lang="en-US" dirty="0">
                <a:latin typeface="Arial" pitchFamily="34" charset="0"/>
                <a:cs typeface="Arial" pitchFamily="34" charset="0"/>
              </a:rPr>
              <a:t> triphosphate.</a:t>
            </a:r>
          </a:p>
        </p:txBody>
      </p:sp>
      <p:pic>
        <p:nvPicPr>
          <p:cNvPr id="7" name="Picture Placeholder 6" descr="An illustration of a protein shows long, coiled, and folded tubes in different colors representing polypeptide chains. A magnesium ion is seen in one of the chains."/>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165328" y="3772447"/>
            <a:ext cx="4765587" cy="2868017"/>
          </a:xfrm>
          <a:prstGeom prst="rect">
            <a:avLst/>
          </a:prstGeom>
        </p:spPr>
      </p:pic>
    </p:spTree>
    <p:extLst>
      <p:ext uri="{BB962C8B-B14F-4D97-AF65-F5344CB8AC3E}">
        <p14:creationId xmlns:p14="http://schemas.microsoft.com/office/powerpoint/2010/main" val="13694571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5472"/>
            <a:ext cx="8229600" cy="1521333"/>
          </a:xfrm>
        </p:spPr>
        <p:txBody>
          <a:bodyPr>
            <a:noAutofit/>
          </a:bodyPr>
          <a:lstStyle/>
          <a:p>
            <a:r>
              <a:rPr lang="en-US" sz="3200" dirty="0">
                <a:solidFill>
                  <a:srgbClr val="843C0C"/>
                </a:solidFill>
                <a:latin typeface="Arial" pitchFamily="34" charset="0"/>
                <a:cs typeface="Arial" pitchFamily="34" charset="0"/>
              </a:rPr>
              <a:t>Transcription </a:t>
            </a:r>
            <a:r>
              <a:rPr lang="en-US" sz="3200" dirty="0" smtClean="0">
                <a:solidFill>
                  <a:srgbClr val="843C0C"/>
                </a:solidFill>
                <a:latin typeface="Arial" pitchFamily="34" charset="0"/>
                <a:cs typeface="Arial" pitchFamily="34" charset="0"/>
              </a:rPr>
              <a:t>Mechanism </a:t>
            </a:r>
            <a:r>
              <a:rPr lang="en-US" sz="3200" dirty="0">
                <a:solidFill>
                  <a:srgbClr val="843C0C"/>
                </a:solidFill>
                <a:latin typeface="Arial" pitchFamily="34" charset="0"/>
                <a:cs typeface="Arial" pitchFamily="34" charset="0"/>
              </a:rPr>
              <a:t>of the </a:t>
            </a:r>
            <a:r>
              <a:rPr lang="en-US" sz="3200" dirty="0" smtClean="0">
                <a:solidFill>
                  <a:srgbClr val="843C0C"/>
                </a:solidFill>
                <a:latin typeface="Arial" pitchFamily="34" charset="0"/>
                <a:cs typeface="Arial" pitchFamily="34" charset="0"/>
              </a:rPr>
              <a:t>Chain-Elongation </a:t>
            </a:r>
            <a:r>
              <a:rPr lang="en-US" sz="3200" dirty="0">
                <a:solidFill>
                  <a:srgbClr val="843C0C"/>
                </a:solidFill>
                <a:latin typeface="Arial" pitchFamily="34" charset="0"/>
                <a:cs typeface="Arial" pitchFamily="34" charset="0"/>
              </a:rPr>
              <a:t>R</a:t>
            </a:r>
            <a:r>
              <a:rPr lang="en-US" sz="3200" dirty="0" smtClean="0">
                <a:solidFill>
                  <a:srgbClr val="843C0C"/>
                </a:solidFill>
                <a:latin typeface="Arial" pitchFamily="34" charset="0"/>
                <a:cs typeface="Arial" pitchFamily="34" charset="0"/>
              </a:rPr>
              <a:t>eaction Catalyzed </a:t>
            </a:r>
            <a:r>
              <a:rPr lang="en-US" sz="3200" dirty="0">
                <a:solidFill>
                  <a:srgbClr val="843C0C"/>
                </a:solidFill>
                <a:latin typeface="Arial" pitchFamily="34" charset="0"/>
                <a:cs typeface="Arial" pitchFamily="34" charset="0"/>
              </a:rPr>
              <a:t>by RNA </a:t>
            </a:r>
            <a:r>
              <a:rPr lang="en-US" sz="3200" dirty="0" smtClean="0">
                <a:solidFill>
                  <a:srgbClr val="843C0C"/>
                </a:solidFill>
                <a:latin typeface="Arial" pitchFamily="34" charset="0"/>
                <a:cs typeface="Arial" pitchFamily="34" charset="0"/>
              </a:rPr>
              <a:t>Polymerase</a:t>
            </a:r>
            <a:endParaRPr lang="en-US" sz="3200" dirty="0">
              <a:solidFill>
                <a:srgbClr val="843C0C"/>
              </a:solidFill>
            </a:endParaRPr>
          </a:p>
        </p:txBody>
      </p:sp>
      <p:sp>
        <p:nvSpPr>
          <p:cNvPr id="3" name="Content Placeholder 2"/>
          <p:cNvSpPr>
            <a:spLocks noGrp="1"/>
          </p:cNvSpPr>
          <p:nvPr>
            <p:ph idx="1"/>
          </p:nvPr>
        </p:nvSpPr>
        <p:spPr>
          <a:xfrm>
            <a:off x="399878" y="1679711"/>
            <a:ext cx="8413819" cy="884583"/>
          </a:xfrm>
        </p:spPr>
        <p:txBody>
          <a:bodyPr>
            <a:noAutofit/>
          </a:bodyPr>
          <a:lstStyle/>
          <a:p>
            <a:pPr>
              <a:spcBef>
                <a:spcPts val="624"/>
              </a:spcBef>
              <a:spcAft>
                <a:spcPts val="600"/>
              </a:spcAft>
            </a:pPr>
            <a:r>
              <a:rPr lang="en-US" dirty="0">
                <a:latin typeface="Arial" pitchFamily="34" charset="0"/>
                <a:cs typeface="Arial" pitchFamily="34" charset="0"/>
              </a:rPr>
              <a:t>The reaction is driven thermodynamically by the hydrolysis of pyrophosphate.</a:t>
            </a:r>
          </a:p>
        </p:txBody>
      </p:sp>
      <p:pic>
        <p:nvPicPr>
          <p:cNvPr id="8" name="Picture Placeholder 7" descr="An illustration shows the formation of a phosphodiester bridge in a reaction catalyzed by R N A polymerases. The illustration has two sections. The first part shows a D N A template strand and a R N A product. The D N A template strand has a 3 prime end, a 5 prime end and two bases. The R N A product has two nucleotides, two bases and a triphosphate group. The two bases of the R N A product pair with the bases of the D N A template strand. Two curly arrows indicate the nucleophilic attack by the 3 prime hydroxyl group on the innermost phosphorous atom of the triphosphate group. An arrow indicates the direction of strand growth, which is from 5 prime end to 3 prime end.&#10;The other part shows the release of a pyrophosphate molecule through a phosphodiester bridge, followed by hydrolysis which yields two orthophosphate ions. The resultant R N A product has a phosphate group, two nucleotides, and two bases that pair with the two bases of a D N A template strand."/>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999489" y="2758464"/>
            <a:ext cx="7375550" cy="3882221"/>
          </a:xfrm>
          <a:prstGeom prst="rect">
            <a:avLst/>
          </a:prstGeom>
        </p:spPr>
      </p:pic>
    </p:spTree>
    <p:extLst>
      <p:ext uri="{BB962C8B-B14F-4D97-AF65-F5344CB8AC3E}">
        <p14:creationId xmlns:p14="http://schemas.microsoft.com/office/powerpoint/2010/main" val="3482401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5472"/>
            <a:ext cx="8229600" cy="1521333"/>
          </a:xfrm>
        </p:spPr>
        <p:txBody>
          <a:bodyPr>
            <a:noAutofit/>
          </a:bodyPr>
          <a:lstStyle/>
          <a:p>
            <a:r>
              <a:rPr lang="en-US" dirty="0">
                <a:solidFill>
                  <a:srgbClr val="843C0C"/>
                </a:solidFill>
                <a:latin typeface="Arial" pitchFamily="34" charset="0"/>
                <a:cs typeface="Arial" pitchFamily="34" charset="0"/>
              </a:rPr>
              <a:t>Early </a:t>
            </a:r>
            <a:r>
              <a:rPr lang="en-US" dirty="0" smtClean="0">
                <a:solidFill>
                  <a:srgbClr val="843C0C"/>
                </a:solidFill>
                <a:latin typeface="Arial" pitchFamily="34" charset="0"/>
                <a:cs typeface="Arial" pitchFamily="34" charset="0"/>
              </a:rPr>
              <a:t>Evidence </a:t>
            </a:r>
            <a:r>
              <a:rPr lang="en-US" dirty="0">
                <a:solidFill>
                  <a:srgbClr val="843C0C"/>
                </a:solidFill>
                <a:latin typeface="Arial" pitchFamily="34" charset="0"/>
                <a:cs typeface="Arial" pitchFamily="34" charset="0"/>
              </a:rPr>
              <a:t>that RNA was </a:t>
            </a:r>
            <a:r>
              <a:rPr lang="en-US" dirty="0" smtClean="0">
                <a:solidFill>
                  <a:srgbClr val="843C0C"/>
                </a:solidFill>
                <a:latin typeface="Arial" pitchFamily="34" charset="0"/>
                <a:cs typeface="Arial" pitchFamily="34" charset="0"/>
              </a:rPr>
              <a:t>Synthesized </a:t>
            </a:r>
            <a:r>
              <a:rPr lang="en-US" dirty="0">
                <a:solidFill>
                  <a:srgbClr val="843C0C"/>
                </a:solidFill>
                <a:latin typeface="Arial" pitchFamily="34" charset="0"/>
                <a:cs typeface="Arial" pitchFamily="34" charset="0"/>
              </a:rPr>
              <a:t>U</a:t>
            </a:r>
            <a:r>
              <a:rPr lang="en-US" dirty="0" smtClean="0">
                <a:solidFill>
                  <a:srgbClr val="843C0C"/>
                </a:solidFill>
                <a:latin typeface="Arial" pitchFamily="34" charset="0"/>
                <a:cs typeface="Arial" pitchFamily="34" charset="0"/>
              </a:rPr>
              <a:t>sing </a:t>
            </a:r>
            <a:r>
              <a:rPr lang="en-US" dirty="0">
                <a:solidFill>
                  <a:srgbClr val="843C0C"/>
                </a:solidFill>
                <a:latin typeface="Arial" pitchFamily="34" charset="0"/>
                <a:cs typeface="Arial" pitchFamily="34" charset="0"/>
              </a:rPr>
              <a:t>a DNA </a:t>
            </a:r>
            <a:r>
              <a:rPr lang="en-US" dirty="0" smtClean="0">
                <a:solidFill>
                  <a:srgbClr val="843C0C"/>
                </a:solidFill>
                <a:latin typeface="Arial" pitchFamily="34" charset="0"/>
                <a:cs typeface="Arial" pitchFamily="34" charset="0"/>
              </a:rPr>
              <a:t>Template</a:t>
            </a:r>
            <a:endParaRPr lang="en-US" dirty="0">
              <a:solidFill>
                <a:srgbClr val="843C0C"/>
              </a:solidFill>
            </a:endParaRPr>
          </a:p>
        </p:txBody>
      </p:sp>
      <p:sp>
        <p:nvSpPr>
          <p:cNvPr id="3" name="Content Placeholder 2"/>
          <p:cNvSpPr>
            <a:spLocks noGrp="1"/>
          </p:cNvSpPr>
          <p:nvPr>
            <p:ph idx="1"/>
          </p:nvPr>
        </p:nvSpPr>
        <p:spPr>
          <a:xfrm>
            <a:off x="399878" y="1679711"/>
            <a:ext cx="8664609" cy="974037"/>
          </a:xfrm>
        </p:spPr>
        <p:txBody>
          <a:bodyPr>
            <a:noAutofit/>
          </a:bodyPr>
          <a:lstStyle/>
          <a:p>
            <a:pPr>
              <a:spcBef>
                <a:spcPts val="624"/>
              </a:spcBef>
              <a:spcAft>
                <a:spcPts val="600"/>
              </a:spcAft>
            </a:pPr>
            <a:r>
              <a:rPr lang="en-US" sz="2600" dirty="0">
                <a:latin typeface="Arial" pitchFamily="34" charset="0"/>
                <a:cs typeface="Arial" pitchFamily="34" charset="0"/>
              </a:rPr>
              <a:t>Newly synthesized RNA had a base composition that corresponded to that of the template strand of the DNA.</a:t>
            </a:r>
          </a:p>
        </p:txBody>
      </p:sp>
      <p:pic>
        <p:nvPicPr>
          <p:cNvPr id="7" name="Picture 2" descr="A table compares the base composition (percentage) of R N A synthesized from a viral D N A template. The table has two columns and four rows. The two column headers are D N A template (plus, or coding, strand of Phi X 1 7 4) and R N A product. Four rows are given under each column.&#10;Following data is given under first column:&#10;Row 1: A is 25;&#10;Row 2: T is 33;&#10;Row 3: G is 24;&#10;Row 4: C is 18.&#10;Following data is given under second column:&#10;Row 1: U is 25;&#10;Row 2: A is 32;&#10;Row 3: C is 23;&#10;Row 4: G is 20."/>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990249" y="2790749"/>
            <a:ext cx="3163502" cy="393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0377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Complementarity </a:t>
            </a:r>
            <a:r>
              <a:rPr lang="en-US" dirty="0" smtClean="0">
                <a:solidFill>
                  <a:srgbClr val="843C0C"/>
                </a:solidFill>
                <a:latin typeface="Arial" pitchFamily="34" charset="0"/>
                <a:cs typeface="Arial" pitchFamily="34" charset="0"/>
              </a:rPr>
              <a:t>Between </a:t>
            </a:r>
            <a:r>
              <a:rPr lang="en-US" dirty="0">
                <a:solidFill>
                  <a:srgbClr val="843C0C"/>
                </a:solidFill>
                <a:latin typeface="Arial" pitchFamily="34" charset="0"/>
                <a:cs typeface="Arial" pitchFamily="34" charset="0"/>
              </a:rPr>
              <a:t>mRNA and DNA</a:t>
            </a:r>
            <a:endParaRPr lang="en-US" dirty="0">
              <a:solidFill>
                <a:srgbClr val="843C0C"/>
              </a:solidFill>
            </a:endParaRPr>
          </a:p>
        </p:txBody>
      </p:sp>
      <p:pic>
        <p:nvPicPr>
          <p:cNvPr id="9" name="Picture Placeholder 8" descr="An illustration shows the nucleotide sequence in an m R N A strand, a template strand of D N A, and a coding strand of D N A. The nucleotide sequence of an m R N A strand between a 5 prime end and a 3 prime end reads, G C G G C G A C G C G C A G U U A A U C C C A C A G C C G C C A G U U C  C G C U G G C G G C A U.&#10;The nucleotide sequence of a template strand of D NA between a 3 prime end and a 5 prime end reads, C G C C G C T G C G C G T C A A T T A G G G T G T C G G C G G T C A A G G C G A C C G C C G T A.&#10;The nucleotide sequence of a coding strand of D N A between a 5 prime end and a 3 prime end reads, G C G G C G A C G C G C A G T T A A T C C C A C A G C C G C C A G T T C C G C T G G C G G C A T."/>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14149" y="3215234"/>
            <a:ext cx="8736021" cy="1033743"/>
          </a:xfrm>
          <a:prstGeom prst="rect">
            <a:avLst/>
          </a:prstGeom>
        </p:spPr>
      </p:pic>
    </p:spTree>
    <p:extLst>
      <p:ext uri="{BB962C8B-B14F-4D97-AF65-F5344CB8AC3E}">
        <p14:creationId xmlns:p14="http://schemas.microsoft.com/office/powerpoint/2010/main" val="210503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Transcription </a:t>
            </a:r>
            <a:r>
              <a:rPr lang="en-US" sz="3200" dirty="0" smtClean="0">
                <a:solidFill>
                  <a:srgbClr val="843C0C"/>
                </a:solidFill>
                <a:latin typeface="Arial" pitchFamily="34" charset="0"/>
                <a:cs typeface="Arial" pitchFamily="34" charset="0"/>
              </a:rPr>
              <a:t>Begins </a:t>
            </a:r>
            <a:r>
              <a:rPr lang="en-US" sz="3200" dirty="0">
                <a:solidFill>
                  <a:srgbClr val="843C0C"/>
                </a:solidFill>
                <a:latin typeface="Arial" pitchFamily="34" charset="0"/>
                <a:cs typeface="Arial" pitchFamily="34" charset="0"/>
              </a:rPr>
              <a:t>N</a:t>
            </a:r>
            <a:r>
              <a:rPr lang="en-US" sz="3200" dirty="0" smtClean="0">
                <a:solidFill>
                  <a:srgbClr val="843C0C"/>
                </a:solidFill>
                <a:latin typeface="Arial" pitchFamily="34" charset="0"/>
                <a:cs typeface="Arial" pitchFamily="34" charset="0"/>
              </a:rPr>
              <a:t>ear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romoter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ites </a:t>
            </a:r>
            <a:r>
              <a:rPr lang="en-US" sz="3200" dirty="0">
                <a:solidFill>
                  <a:srgbClr val="843C0C"/>
                </a:solidFill>
                <a:latin typeface="Arial" pitchFamily="34" charset="0"/>
                <a:cs typeface="Arial" pitchFamily="34" charset="0"/>
              </a:rPr>
              <a:t>and </a:t>
            </a:r>
            <a:r>
              <a:rPr lang="en-US" sz="3200" dirty="0" smtClean="0">
                <a:solidFill>
                  <a:srgbClr val="843C0C"/>
                </a:solidFill>
                <a:latin typeface="Arial" pitchFamily="34" charset="0"/>
                <a:cs typeface="Arial" pitchFamily="34" charset="0"/>
              </a:rPr>
              <a:t>Ends </a:t>
            </a:r>
            <a:r>
              <a:rPr lang="en-US" sz="3200" dirty="0">
                <a:solidFill>
                  <a:srgbClr val="843C0C"/>
                </a:solidFill>
                <a:latin typeface="Arial" pitchFamily="34" charset="0"/>
                <a:cs typeface="Arial" pitchFamily="34" charset="0"/>
              </a:rPr>
              <a:t>at </a:t>
            </a:r>
            <a:r>
              <a:rPr lang="en-US" sz="3200" dirty="0" smtClean="0">
                <a:solidFill>
                  <a:srgbClr val="843C0C"/>
                </a:solidFill>
                <a:latin typeface="Arial" pitchFamily="34" charset="0"/>
                <a:cs typeface="Arial" pitchFamily="34" charset="0"/>
              </a:rPr>
              <a:t>Terminator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ites</a:t>
            </a:r>
            <a:endParaRPr lang="en-US" sz="3200" dirty="0">
              <a:solidFill>
                <a:srgbClr val="843C0C"/>
              </a:solidFill>
            </a:endParaRPr>
          </a:p>
        </p:txBody>
      </p:sp>
      <p:sp>
        <p:nvSpPr>
          <p:cNvPr id="3" name="Content Placeholder 2"/>
          <p:cNvSpPr>
            <a:spLocks noGrp="1"/>
          </p:cNvSpPr>
          <p:nvPr>
            <p:ph idx="1"/>
          </p:nvPr>
        </p:nvSpPr>
        <p:spPr/>
        <p:txBody>
          <a:bodyPr>
            <a:noAutofit/>
          </a:bodyPr>
          <a:lstStyle/>
          <a:p>
            <a:pPr>
              <a:spcAft>
                <a:spcPts val="1200"/>
              </a:spcAft>
            </a:pPr>
            <a:r>
              <a:rPr lang="en-US" dirty="0">
                <a:latin typeface="Arial" panose="020B0604020202020204" pitchFamily="34" charset="0"/>
                <a:cs typeface="Arial" panose="020B0604020202020204" pitchFamily="34" charset="0"/>
              </a:rPr>
              <a:t>Promoters are specific DNA sequences that direct RNA polymerase to the proper initiation site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 are often variations in the sequence of a promoter for different genes. The average of such variation is called the consensus sequence.</a:t>
            </a:r>
          </a:p>
        </p:txBody>
      </p:sp>
    </p:spTree>
    <p:extLst>
      <p:ext uri="{BB962C8B-B14F-4D97-AF65-F5344CB8AC3E}">
        <p14:creationId xmlns:p14="http://schemas.microsoft.com/office/powerpoint/2010/main" val="6594465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Promoter </a:t>
            </a:r>
            <a:r>
              <a:rPr lang="en-US" dirty="0" smtClean="0">
                <a:solidFill>
                  <a:srgbClr val="843C0C"/>
                </a:solidFill>
                <a:latin typeface="Arial" pitchFamily="34" charset="0"/>
                <a:cs typeface="Arial" pitchFamily="34" charset="0"/>
              </a:rPr>
              <a:t>Sites </a:t>
            </a:r>
            <a:r>
              <a:rPr lang="en-US" dirty="0">
                <a:solidFill>
                  <a:srgbClr val="843C0C"/>
                </a:solidFill>
                <a:latin typeface="Arial" pitchFamily="34" charset="0"/>
                <a:cs typeface="Arial" pitchFamily="34" charset="0"/>
              </a:rPr>
              <a:t>for </a:t>
            </a:r>
            <a:r>
              <a:rPr lang="en-US" dirty="0" smtClean="0">
                <a:solidFill>
                  <a:srgbClr val="843C0C"/>
                </a:solidFill>
                <a:latin typeface="Arial" pitchFamily="34" charset="0"/>
                <a:cs typeface="Arial" pitchFamily="34" charset="0"/>
              </a:rPr>
              <a:t>Transcription </a:t>
            </a:r>
            <a:r>
              <a:rPr lang="en-US" dirty="0">
                <a:solidFill>
                  <a:srgbClr val="843C0C"/>
                </a:solidFill>
                <a:latin typeface="Arial" pitchFamily="34" charset="0"/>
                <a:cs typeface="Arial" pitchFamily="34" charset="0"/>
              </a:rPr>
              <a:t>in </a:t>
            </a:r>
            <a:r>
              <a:rPr lang="en-US" dirty="0" smtClean="0">
                <a:solidFill>
                  <a:srgbClr val="843C0C"/>
                </a:solidFill>
                <a:latin typeface="Arial" pitchFamily="34" charset="0"/>
                <a:cs typeface="Arial" pitchFamily="34" charset="0"/>
              </a:rPr>
              <a:t>Prokaryotes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Eukaryotes</a:t>
            </a:r>
            <a:endParaRPr lang="en-US" dirty="0">
              <a:solidFill>
                <a:srgbClr val="843C0C"/>
              </a:solidFill>
            </a:endParaRPr>
          </a:p>
        </p:txBody>
      </p:sp>
      <p:pic>
        <p:nvPicPr>
          <p:cNvPr id="6" name="Picture Placeholder 5" descr="Two schematic diagrams show the relative positions and consensus sequences of prokaryotic and eukaryotic promoter sites. The D N A templates are shown as horizontal lines with boxes highlighting promoter sites and the start of the D N A to be transcribed. &#10;The positions of the sequences along the prokaryotic strand are as follows: The sequence T T G A C A is shown towards the left of the strand, at position minus 35. It is labeled as the minus 35 region. A little further to the right, the sequence T A T A A T is shown, at position minus 10. It is labeled as the Pribnow box. At the far right of the strand is the start of the D N A to be transcribed as R N A, at position plus one. An arrow indicates the start of R N A transcription from this site. &#10;The positions of the sequences along the eukaryotic strand are as follows: The sequence G G N C A A T C T is shown towards the left of the strand, at position minus 75. It is labeled as the C A A T box, which is sometimes present. A little further to the right, the sequence T A T A A A is shown, at position minus 25. It is labeled as the T A T A box (hogness box). At the far right of the strand is the start of the D N A to be transcribed as R N A, at position plus one. An arrow indicates the start of R N A transcription from this site."/>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51210" y="1983801"/>
            <a:ext cx="8261130" cy="4296089"/>
          </a:xfrm>
          <a:prstGeom prst="rect">
            <a:avLst/>
          </a:prstGeom>
        </p:spPr>
      </p:pic>
    </p:spTree>
    <p:extLst>
      <p:ext uri="{BB962C8B-B14F-4D97-AF65-F5344CB8AC3E}">
        <p14:creationId xmlns:p14="http://schemas.microsoft.com/office/powerpoint/2010/main" val="8169526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Transcription </a:t>
            </a:r>
            <a:r>
              <a:rPr lang="en-US" dirty="0" smtClean="0">
                <a:solidFill>
                  <a:srgbClr val="843C0C"/>
                </a:solidFill>
                <a:latin typeface="Arial" pitchFamily="34" charset="0"/>
                <a:cs typeface="Arial" pitchFamily="34" charset="0"/>
              </a:rPr>
              <a:t>Termination</a:t>
            </a:r>
            <a:endParaRPr lang="en-US" dirty="0">
              <a:solidFill>
                <a:srgbClr val="843C0C"/>
              </a:solidFill>
            </a:endParaRPr>
          </a:p>
        </p:txBody>
      </p:sp>
      <p:sp>
        <p:nvSpPr>
          <p:cNvPr id="3" name="Content Placeholder 2"/>
          <p:cNvSpPr>
            <a:spLocks noGrp="1"/>
          </p:cNvSpPr>
          <p:nvPr>
            <p:ph idx="1"/>
          </p:nvPr>
        </p:nvSpPr>
        <p:spPr>
          <a:xfrm>
            <a:off x="457199" y="1600200"/>
            <a:ext cx="8328991" cy="4810539"/>
          </a:xfrm>
        </p:spPr>
        <p:txBody>
          <a:bodyPr>
            <a:noAutofit/>
          </a:bodyPr>
          <a:lstStyle/>
          <a:p>
            <a:pPr>
              <a:spcBef>
                <a:spcPts val="624"/>
              </a:spcBef>
              <a:spcAft>
                <a:spcPts val="600"/>
              </a:spcAft>
            </a:pPr>
            <a:r>
              <a:rPr lang="en-US" dirty="0">
                <a:latin typeface="Arial" panose="020B0604020202020204" pitchFamily="34" charset="0"/>
                <a:cs typeface="Arial" panose="020B0604020202020204" pitchFamily="34" charset="0"/>
              </a:rPr>
              <a:t>Elongation continues until a termination signal is detected; these are better understood in prokaryotes than in eukaryotes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1">
              <a:spcBef>
                <a:spcPts val="624"/>
              </a:spcBef>
              <a:spcAft>
                <a:spcPts val="600"/>
              </a:spcAft>
              <a:buFont typeface="Arial" pitchFamily="34" charset="0"/>
              <a:buChar char="–"/>
            </a:pPr>
            <a:r>
              <a:rPr lang="en-US" dirty="0">
                <a:latin typeface="Arial" panose="020B0604020202020204" pitchFamily="34" charset="0"/>
                <a:cs typeface="Arial" panose="020B0604020202020204" pitchFamily="34" charset="0"/>
              </a:rPr>
              <a:t>The simplest stop signal is the transcribed product of a segment of palindromic DNA</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1">
              <a:spcBef>
                <a:spcPts val="624"/>
              </a:spcBef>
              <a:spcAft>
                <a:spcPts val="600"/>
              </a:spcAft>
              <a:buFont typeface="Arial" pitchFamily="34" charset="0"/>
              <a:buChar char="–"/>
            </a:pPr>
            <a:r>
              <a:rPr lang="en-US" dirty="0">
                <a:latin typeface="Arial" panose="020B0604020202020204" pitchFamily="34" charset="0"/>
                <a:cs typeface="Arial" panose="020B0604020202020204" pitchFamily="34" charset="0"/>
              </a:rPr>
              <a:t>The RNA complement of the DNA stop signal forms a hairpin structure, followed by several uracil residues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1">
              <a:spcBef>
                <a:spcPts val="624"/>
              </a:spcBef>
              <a:spcAft>
                <a:spcPts val="600"/>
              </a:spcAft>
              <a:buFont typeface="Arial" pitchFamily="34" charset="0"/>
              <a:buChar char="–"/>
            </a:pPr>
            <a:r>
              <a:rPr lang="en-US" dirty="0">
                <a:latin typeface="Arial" panose="020B0604020202020204" pitchFamily="34" charset="0"/>
                <a:cs typeface="Arial" panose="020B0604020202020204" pitchFamily="34" charset="0"/>
              </a:rPr>
              <a:t>Upon synthesis of the hairpin, the polymerase stalls, the RNA product is released, and the DNA double helix reforms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1">
              <a:spcBef>
                <a:spcPts val="624"/>
              </a:spcBef>
              <a:spcAft>
                <a:spcPts val="600"/>
              </a:spcAft>
              <a:buFont typeface="Arial" pitchFamily="34" charset="0"/>
              <a:buChar char="–"/>
            </a:pPr>
            <a:r>
              <a:rPr lang="en-US" dirty="0">
                <a:latin typeface="Arial" panose="020B0604020202020204" pitchFamily="34" charset="0"/>
                <a:cs typeface="Arial" panose="020B0604020202020204" pitchFamily="34" charset="0"/>
              </a:rPr>
              <a:t>In other cases, the protein </a:t>
            </a:r>
            <a:r>
              <a:rPr lang="en-US" i="1" dirty="0">
                <a:latin typeface="Arial" panose="020B0604020202020204" pitchFamily="34" charset="0"/>
                <a:cs typeface="Arial" panose="020B0604020202020204" pitchFamily="34" charset="0"/>
              </a:rPr>
              <a:t>rho</a:t>
            </a:r>
            <a:r>
              <a:rPr lang="en-US" dirty="0">
                <a:latin typeface="Arial" panose="020B0604020202020204" pitchFamily="34" charset="0"/>
                <a:cs typeface="Arial" panose="020B0604020202020204" pitchFamily="34" charset="0"/>
              </a:rPr>
              <a:t> is required for transcription termination.</a:t>
            </a:r>
          </a:p>
        </p:txBody>
      </p:sp>
    </p:spTree>
    <p:extLst>
      <p:ext uri="{BB962C8B-B14F-4D97-AF65-F5344CB8AC3E}">
        <p14:creationId xmlns:p14="http://schemas.microsoft.com/office/powerpoint/2010/main" val="466621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Hairpin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tructure </a:t>
            </a:r>
            <a:r>
              <a:rPr lang="en-US" dirty="0">
                <a:solidFill>
                  <a:srgbClr val="843C0C"/>
                </a:solidFill>
                <a:latin typeface="Arial" pitchFamily="34" charset="0"/>
                <a:cs typeface="Arial" pitchFamily="34" charset="0"/>
              </a:rPr>
              <a:t>at the </a:t>
            </a:r>
            <a:r>
              <a:rPr lang="en-US" dirty="0" smtClean="0">
                <a:solidFill>
                  <a:srgbClr val="843C0C"/>
                </a:solidFill>
                <a:latin typeface="Arial" pitchFamily="34" charset="0"/>
                <a:cs typeface="Arial" pitchFamily="34" charset="0"/>
              </a:rPr>
              <a:t>3’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nd </a:t>
            </a:r>
            <a:r>
              <a:rPr lang="en-US" dirty="0">
                <a:solidFill>
                  <a:srgbClr val="843C0C"/>
                </a:solidFill>
                <a:latin typeface="Arial" pitchFamily="34" charset="0"/>
                <a:cs typeface="Arial" pitchFamily="34" charset="0"/>
              </a:rPr>
              <a:t>of an </a:t>
            </a:r>
            <a:r>
              <a:rPr lang="en-US" i="1" dirty="0">
                <a:solidFill>
                  <a:srgbClr val="843C0C"/>
                </a:solidFill>
                <a:latin typeface="Arial" pitchFamily="34" charset="0"/>
                <a:cs typeface="Arial" pitchFamily="34" charset="0"/>
              </a:rPr>
              <a:t>E. coli </a:t>
            </a:r>
            <a:r>
              <a:rPr lang="en-US" dirty="0">
                <a:solidFill>
                  <a:srgbClr val="843C0C"/>
                </a:solidFill>
                <a:latin typeface="Arial" pitchFamily="34" charset="0"/>
                <a:cs typeface="Arial" pitchFamily="34" charset="0"/>
              </a:rPr>
              <a:t>mRNA </a:t>
            </a:r>
            <a:r>
              <a:rPr lang="en-US" dirty="0" smtClean="0">
                <a:solidFill>
                  <a:srgbClr val="843C0C"/>
                </a:solidFill>
                <a:latin typeface="Arial" pitchFamily="34" charset="0"/>
                <a:cs typeface="Arial" pitchFamily="34" charset="0"/>
              </a:rPr>
              <a:t>Transcript</a:t>
            </a:r>
            <a:endParaRPr lang="en-US" dirty="0">
              <a:solidFill>
                <a:srgbClr val="843C0C"/>
              </a:solidFill>
            </a:endParaRPr>
          </a:p>
        </p:txBody>
      </p:sp>
      <p:pic>
        <p:nvPicPr>
          <p:cNvPr id="7" name="Picture Placeholder 6" descr="A schematic representation of the base sequence of the three prime ends of an m R N A transcript in E. coli. A strand of R N A forms a stem-loop or a hairpin structure. There are unpaired bases either side of the hairpin at the five prime and three prime ends of the strand. The bases at the three prime end of the strand that follows the hairpin structure are a sequence of uridine bases."/>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477853" y="1816347"/>
            <a:ext cx="5963132" cy="4592018"/>
          </a:xfrm>
          <a:prstGeom prst="rect">
            <a:avLst/>
          </a:prstGeom>
        </p:spPr>
      </p:pic>
    </p:spTree>
    <p:extLst>
      <p:ext uri="{BB962C8B-B14F-4D97-AF65-F5344CB8AC3E}">
        <p14:creationId xmlns:p14="http://schemas.microsoft.com/office/powerpoint/2010/main" val="1009008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5472"/>
            <a:ext cx="8229600" cy="1521333"/>
          </a:xfrm>
        </p:spPr>
        <p:txBody>
          <a:bodyPr>
            <a:noAutofit/>
          </a:bodyPr>
          <a:lstStyle/>
          <a:p>
            <a:r>
              <a:rPr lang="en-US" dirty="0">
                <a:solidFill>
                  <a:srgbClr val="843C0C"/>
                </a:solidFill>
                <a:latin typeface="Arial" pitchFamily="34" charset="0"/>
                <a:cs typeface="Arial" pitchFamily="34" charset="0"/>
              </a:rPr>
              <a:t>Modification of </a:t>
            </a:r>
            <a:r>
              <a:rPr lang="en-US" dirty="0" smtClean="0">
                <a:solidFill>
                  <a:srgbClr val="843C0C"/>
                </a:solidFill>
                <a:latin typeface="Arial" pitchFamily="34" charset="0"/>
                <a:cs typeface="Arial" pitchFamily="34" charset="0"/>
              </a:rPr>
              <a:t>Eukaryotic </a:t>
            </a:r>
            <a:r>
              <a:rPr lang="en-US" dirty="0">
                <a:solidFill>
                  <a:srgbClr val="843C0C"/>
                </a:solidFill>
                <a:latin typeface="Arial" pitchFamily="34" charset="0"/>
                <a:cs typeface="Arial" pitchFamily="34" charset="0"/>
              </a:rPr>
              <a:t>mRNA</a:t>
            </a:r>
            <a:endParaRPr lang="en-US" dirty="0">
              <a:solidFill>
                <a:srgbClr val="843C0C"/>
              </a:solidFill>
            </a:endParaRPr>
          </a:p>
        </p:txBody>
      </p:sp>
      <p:sp>
        <p:nvSpPr>
          <p:cNvPr id="3" name="Content Placeholder 2"/>
          <p:cNvSpPr>
            <a:spLocks noGrp="1"/>
          </p:cNvSpPr>
          <p:nvPr>
            <p:ph idx="1"/>
          </p:nvPr>
        </p:nvSpPr>
        <p:spPr>
          <a:xfrm>
            <a:off x="399878" y="1679711"/>
            <a:ext cx="8664609" cy="1470993"/>
          </a:xfrm>
        </p:spPr>
        <p:txBody>
          <a:bodyPr>
            <a:noAutofit/>
          </a:bodyPr>
          <a:lstStyle/>
          <a:p>
            <a:pPr>
              <a:spcBef>
                <a:spcPts val="624"/>
              </a:spcBef>
              <a:spcAft>
                <a:spcPts val="600"/>
              </a:spcAft>
            </a:pPr>
            <a:r>
              <a:rPr lang="en-US" sz="2600" dirty="0">
                <a:latin typeface="Arial" pitchFamily="34" charset="0"/>
                <a:cs typeface="Arial" pitchFamily="34" charset="0"/>
              </a:rPr>
              <a:t>In eukaryotes, after transcription, the </a:t>
            </a:r>
            <a:r>
              <a:rPr lang="en-US" sz="2600" dirty="0" smtClean="0">
                <a:latin typeface="Arial" pitchFamily="34" charset="0"/>
                <a:cs typeface="Arial" pitchFamily="34" charset="0"/>
              </a:rPr>
              <a:t>5’ </a:t>
            </a:r>
            <a:r>
              <a:rPr lang="en-US" sz="2600" dirty="0">
                <a:latin typeface="Arial" pitchFamily="34" charset="0"/>
                <a:cs typeface="Arial" pitchFamily="34" charset="0"/>
              </a:rPr>
              <a:t>end of mRNA is modified by the attachment of a cap structure while the </a:t>
            </a:r>
            <a:r>
              <a:rPr lang="en-US" sz="2600" dirty="0" smtClean="0">
                <a:latin typeface="Arial" pitchFamily="34" charset="0"/>
                <a:cs typeface="Arial" pitchFamily="34" charset="0"/>
              </a:rPr>
              <a:t>3’ </a:t>
            </a:r>
            <a:r>
              <a:rPr lang="en-US" sz="2600" dirty="0">
                <a:latin typeface="Arial" pitchFamily="34" charset="0"/>
                <a:cs typeface="Arial" pitchFamily="34" charset="0"/>
              </a:rPr>
              <a:t>end acquires a poly(A) </a:t>
            </a:r>
            <a:r>
              <a:rPr lang="en-US" sz="2600" dirty="0" smtClean="0">
                <a:latin typeface="Arial" pitchFamily="34" charset="0"/>
                <a:cs typeface="Arial" pitchFamily="34" charset="0"/>
              </a:rPr>
              <a:t>tail</a:t>
            </a:r>
            <a:endParaRPr lang="en-US" sz="2600" dirty="0">
              <a:latin typeface="Arial" pitchFamily="34" charset="0"/>
              <a:cs typeface="Arial" pitchFamily="34" charset="0"/>
            </a:endParaRPr>
          </a:p>
        </p:txBody>
      </p:sp>
      <p:pic>
        <p:nvPicPr>
          <p:cNvPr id="9" name="Picture Placeholder 8" descr="A schematic diagram depicts the modifications to m R N A after transcription. An m R N A strand is represented as a wavy horizontal line. The five prime end is indicated at the left, and the three prime end at the right. The line has three parts. A region with a five prime nucleotide cap is shown at the five prime end of the line, followed by a long coding region, and a  region on the three prime end of the line labeled a the poly A tail, represented by a sequence of many A bases."/>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356376" y="4066904"/>
            <a:ext cx="8576188" cy="1699646"/>
          </a:xfrm>
          <a:prstGeom prst="rect">
            <a:avLst/>
          </a:prstGeom>
        </p:spPr>
      </p:pic>
    </p:spTree>
    <p:extLst>
      <p:ext uri="{BB962C8B-B14F-4D97-AF65-F5344CB8AC3E}">
        <p14:creationId xmlns:p14="http://schemas.microsoft.com/office/powerpoint/2010/main" val="1351406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Transfer RNAs are the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daptor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olecules </a:t>
            </a:r>
            <a:r>
              <a:rPr lang="en-US" dirty="0">
                <a:solidFill>
                  <a:srgbClr val="843C0C"/>
                </a:solidFill>
                <a:latin typeface="Arial" pitchFamily="34" charset="0"/>
                <a:cs typeface="Arial" pitchFamily="34" charset="0"/>
              </a:rPr>
              <a:t>in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rotein Synthesis</a:t>
            </a:r>
            <a:endParaRPr lang="en-US" dirty="0">
              <a:solidFill>
                <a:srgbClr val="843C0C"/>
              </a:solidFill>
            </a:endParaRPr>
          </a:p>
        </p:txBody>
      </p:sp>
      <p:sp>
        <p:nvSpPr>
          <p:cNvPr id="3" name="Content Placeholder 2"/>
          <p:cNvSpPr>
            <a:spLocks noGrp="1"/>
          </p:cNvSpPr>
          <p:nvPr>
            <p:ph idx="1"/>
          </p:nvPr>
        </p:nvSpPr>
        <p:spPr>
          <a:xfrm>
            <a:off x="457199" y="1600200"/>
            <a:ext cx="8328991" cy="4810539"/>
          </a:xfrm>
        </p:spPr>
        <p:txBody>
          <a:bodyPr>
            <a:noAutofit/>
          </a:bodyPr>
          <a:lstStyle/>
          <a:p>
            <a:pPr>
              <a:spcBef>
                <a:spcPts val="624"/>
              </a:spcBef>
              <a:spcAft>
                <a:spcPts val="1200"/>
              </a:spcAft>
            </a:pPr>
            <a:r>
              <a:rPr lang="en-US" dirty="0">
                <a:latin typeface="Arial" panose="020B0604020202020204" pitchFamily="34" charset="0"/>
                <a:cs typeface="Arial" panose="020B0604020202020204" pitchFamily="34" charset="0"/>
              </a:rPr>
              <a:t>Transfer RNA molecules react with specific amino acids in a reaction catalyzed by aminoacyl-</a:t>
            </a:r>
            <a:r>
              <a:rPr lang="en-US" dirty="0" err="1">
                <a:latin typeface="Arial" panose="020B0604020202020204" pitchFamily="34" charset="0"/>
                <a:cs typeface="Arial" panose="020B0604020202020204" pitchFamily="34" charset="0"/>
              </a:rPr>
              <a:t>tRNA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synthetases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spcBef>
                <a:spcPts val="624"/>
              </a:spcBef>
              <a:spcAft>
                <a:spcPts val="600"/>
              </a:spcAft>
            </a:pPr>
            <a:r>
              <a:rPr lang="en-US" dirty="0">
                <a:latin typeface="Arial" panose="020B0604020202020204" pitchFamily="34" charset="0"/>
                <a:cs typeface="Arial" panose="020B0604020202020204" pitchFamily="34" charset="0"/>
              </a:rPr>
              <a:t>Transfer RNA molecules also contain a template recognition site, called the anticodon. The anticodon, which consists of three bases, recognizes a complementary 3-base sequence in the mRNA called the codon.</a:t>
            </a:r>
          </a:p>
        </p:txBody>
      </p:sp>
    </p:spTree>
    <p:extLst>
      <p:ext uri="{BB962C8B-B14F-4D97-AF65-F5344CB8AC3E}">
        <p14:creationId xmlns:p14="http://schemas.microsoft.com/office/powerpoint/2010/main" val="116083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200" dirty="0" smtClean="0">
                <a:solidFill>
                  <a:srgbClr val="843C0C"/>
                </a:solidFill>
                <a:latin typeface="Arial" panose="020B0604020202020204" pitchFamily="34" charset="0"/>
                <a:cs typeface="Arial" panose="020B0604020202020204" pitchFamily="34" charset="0"/>
              </a:rPr>
              <a:t>Section 4.1 </a:t>
            </a:r>
            <a:r>
              <a:rPr lang="en-US" sz="3200" dirty="0">
                <a:solidFill>
                  <a:srgbClr val="843C0C"/>
                </a:solidFill>
                <a:latin typeface="Arial" panose="020B0604020202020204" pitchFamily="34" charset="0"/>
                <a:cs typeface="Arial" panose="020B0604020202020204" pitchFamily="34" charset="0"/>
              </a:rPr>
              <a:t>A Nucleic Acid Consists of Four Kinds of Bases Linked to a Sugar­­–Phosphate Backbone</a:t>
            </a:r>
          </a:p>
        </p:txBody>
      </p:sp>
      <p:sp>
        <p:nvSpPr>
          <p:cNvPr id="9" name="Content Placeholder 8"/>
          <p:cNvSpPr>
            <a:spLocks noGrp="1"/>
          </p:cNvSpPr>
          <p:nvPr>
            <p:ph idx="1"/>
          </p:nvPr>
        </p:nvSpPr>
        <p:spPr>
          <a:xfrm>
            <a:off x="457200" y="1705510"/>
            <a:ext cx="8229600" cy="4420653"/>
          </a:xfrm>
        </p:spPr>
        <p:txBody>
          <a:bodyPr>
            <a:normAutofit/>
          </a:bodyPr>
          <a:lstStyle/>
          <a:p>
            <a:pPr>
              <a:spcAft>
                <a:spcPts val="1200"/>
              </a:spcAft>
            </a:pPr>
            <a:r>
              <a:rPr lang="en-US" dirty="0">
                <a:latin typeface="Arial" pitchFamily="34" charset="0"/>
                <a:cs typeface="Arial" pitchFamily="34" charset="0"/>
              </a:rPr>
              <a:t>Nucleic acids are long, linear polymers constructed from four types of monomers</a:t>
            </a:r>
            <a:r>
              <a:rPr lang="en-US" dirty="0" smtClean="0">
                <a:latin typeface="Arial" pitchFamily="34" charset="0"/>
                <a:cs typeface="Arial" pitchFamily="34" charset="0"/>
              </a:rPr>
              <a:t>.</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Each monomer consists of a sugar, a phosphate, and a nitrogenous </a:t>
            </a:r>
            <a:r>
              <a:rPr lang="en-US" dirty="0" smtClean="0">
                <a:latin typeface="Arial" pitchFamily="34" charset="0"/>
                <a:cs typeface="Arial" pitchFamily="34" charset="0"/>
              </a:rPr>
              <a:t>base.</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The sequence of the bases is the information content of the nucleic acid.</a:t>
            </a:r>
          </a:p>
        </p:txBody>
      </p:sp>
    </p:spTree>
    <p:extLst>
      <p:ext uri="{BB962C8B-B14F-4D97-AF65-F5344CB8AC3E}">
        <p14:creationId xmlns:p14="http://schemas.microsoft.com/office/powerpoint/2010/main" val="943130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Attachment of an </a:t>
            </a:r>
            <a:r>
              <a:rPr lang="en-US" dirty="0" smtClean="0">
                <a:solidFill>
                  <a:srgbClr val="843C0C"/>
                </a:solidFill>
                <a:latin typeface="Arial" pitchFamily="34" charset="0"/>
                <a:cs typeface="Arial" pitchFamily="34" charset="0"/>
              </a:rPr>
              <a:t>Amino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cid </a:t>
            </a:r>
            <a:r>
              <a:rPr lang="en-US" dirty="0">
                <a:solidFill>
                  <a:srgbClr val="843C0C"/>
                </a:solidFill>
                <a:latin typeface="Arial" pitchFamily="34" charset="0"/>
                <a:cs typeface="Arial" pitchFamily="34" charset="0"/>
              </a:rPr>
              <a:t>to a </a:t>
            </a:r>
            <a:r>
              <a:rPr lang="en-US" dirty="0" err="1">
                <a:solidFill>
                  <a:srgbClr val="843C0C"/>
                </a:solidFill>
                <a:latin typeface="Arial" pitchFamily="34" charset="0"/>
                <a:cs typeface="Arial" pitchFamily="34" charset="0"/>
              </a:rPr>
              <a:t>tRNA</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Molecule</a:t>
            </a:r>
            <a:endParaRPr lang="en-US" dirty="0">
              <a:solidFill>
                <a:srgbClr val="843C0C"/>
              </a:solidFill>
            </a:endParaRPr>
          </a:p>
        </p:txBody>
      </p:sp>
      <p:pic>
        <p:nvPicPr>
          <p:cNvPr id="7" name="Picture Placeholder 6" descr="A schematic diagram shows the attachment of an amino acid molecule to a t R N A molecule. The C C A arm of a t R N A molecule consists of a chain of two cytosine and one adenine nucleotides, in that order, from five prime to three prime. An amino acyl group is bonded to the oxygen atom at the three prime end of the adenine base, via its carboxyl group."/>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756336" y="1534066"/>
            <a:ext cx="3537733" cy="5164611"/>
          </a:xfrm>
          <a:prstGeom prst="rect">
            <a:avLst/>
          </a:prstGeom>
        </p:spPr>
      </p:pic>
    </p:spTree>
    <p:extLst>
      <p:ext uri="{BB962C8B-B14F-4D97-AF65-F5344CB8AC3E}">
        <p14:creationId xmlns:p14="http://schemas.microsoft.com/office/powerpoint/2010/main" val="3753106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General </a:t>
            </a:r>
            <a:r>
              <a:rPr lang="en-US" dirty="0" smtClean="0">
                <a:solidFill>
                  <a:srgbClr val="843C0C"/>
                </a:solidFill>
                <a:latin typeface="Arial" pitchFamily="34" charset="0"/>
                <a:cs typeface="Arial" pitchFamily="34" charset="0"/>
              </a:rPr>
              <a:t>Structure </a:t>
            </a:r>
            <a:r>
              <a:rPr lang="en-US" dirty="0">
                <a:solidFill>
                  <a:srgbClr val="843C0C"/>
                </a:solidFill>
                <a:latin typeface="Arial" pitchFamily="34" charset="0"/>
                <a:cs typeface="Arial" pitchFamily="34" charset="0"/>
              </a:rPr>
              <a:t>of an </a:t>
            </a:r>
            <a:r>
              <a:rPr lang="en-US" dirty="0" smtClean="0">
                <a:solidFill>
                  <a:srgbClr val="843C0C"/>
                </a:solidFill>
                <a:latin typeface="Arial" pitchFamily="34" charset="0"/>
                <a:cs typeface="Arial" pitchFamily="34" charset="0"/>
              </a:rPr>
              <a:t>Aminoacyl-</a:t>
            </a:r>
            <a:r>
              <a:rPr lang="en-US" dirty="0" err="1" smtClean="0">
                <a:solidFill>
                  <a:srgbClr val="843C0C"/>
                </a:solidFill>
                <a:latin typeface="Arial" pitchFamily="34" charset="0"/>
                <a:cs typeface="Arial" pitchFamily="34" charset="0"/>
              </a:rPr>
              <a:t>tRNA</a:t>
            </a:r>
            <a:endParaRPr lang="en-US" dirty="0">
              <a:solidFill>
                <a:srgbClr val="843C0C"/>
              </a:solidFill>
            </a:endParaRPr>
          </a:p>
        </p:txBody>
      </p:sp>
      <p:pic>
        <p:nvPicPr>
          <p:cNvPr id="7" name="Picture Placeholder 6" descr="A schematic diagram shows the general structure of an amino acyl t R N A molecule. The t R N A molecule consists of one strand of R N A, with four regions in which part of the strand pairs with itself, at 90 degrees to each other, forming three hairpin loops, and a part where the two ends of the strand pair to each other. So, there are two hairpin loops at right angles to the part where the two strand ends pair to each other, and one hairpin loop opposite this part. The resulting shape can be described as a clover leaf formation, due to the three hairpin loops. The three prime end of the strand terminates with an A C C sequence, which is the site of attachment for amino acids. The five prime terminal nucleotide is phosphorylated. On the hairpin loop opposite the part where the ends pair to each other, on the loop part of the hairpin, three nucleotides are highlighted, and labeled as the anticodon."/>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856952" y="1623453"/>
            <a:ext cx="5541359" cy="4941885"/>
          </a:xfrm>
          <a:prstGeom prst="rect">
            <a:avLst/>
          </a:prstGeom>
        </p:spPr>
      </p:pic>
    </p:spTree>
    <p:extLst>
      <p:ext uri="{BB962C8B-B14F-4D97-AF65-F5344CB8AC3E}">
        <p14:creationId xmlns:p14="http://schemas.microsoft.com/office/powerpoint/2010/main" val="32110635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304" y="274638"/>
            <a:ext cx="8649393" cy="1143000"/>
          </a:xfrm>
        </p:spPr>
        <p:txBody>
          <a:bodyPr>
            <a:noAutofit/>
          </a:bodyPr>
          <a:lstStyle/>
          <a:p>
            <a:r>
              <a:rPr lang="en-US" sz="3200" dirty="0" smtClean="0">
                <a:solidFill>
                  <a:srgbClr val="843C0C"/>
                </a:solidFill>
                <a:latin typeface="Arial" pitchFamily="34" charset="0"/>
                <a:cs typeface="Arial" pitchFamily="34" charset="0"/>
              </a:rPr>
              <a:t>Section 4.6 </a:t>
            </a:r>
            <a:r>
              <a:rPr lang="en-US" sz="3200" dirty="0">
                <a:solidFill>
                  <a:srgbClr val="843C0C"/>
                </a:solidFill>
                <a:latin typeface="Arial" pitchFamily="34" charset="0"/>
                <a:cs typeface="Arial" pitchFamily="34" charset="0"/>
              </a:rPr>
              <a:t>Amino Acids Are Encoded by Groups of Three Bases Starting from a Fixed Point</a:t>
            </a:r>
            <a:endParaRPr lang="en-US" sz="3200" dirty="0">
              <a:solidFill>
                <a:srgbClr val="843C0C"/>
              </a:solidFill>
            </a:endParaRPr>
          </a:p>
        </p:txBody>
      </p:sp>
      <p:sp>
        <p:nvSpPr>
          <p:cNvPr id="3" name="Content Placeholder 2"/>
          <p:cNvSpPr>
            <a:spLocks noGrp="1"/>
          </p:cNvSpPr>
          <p:nvPr>
            <p:ph idx="1"/>
          </p:nvPr>
        </p:nvSpPr>
        <p:spPr>
          <a:xfrm>
            <a:off x="457199" y="1726058"/>
            <a:ext cx="8328991" cy="4684681"/>
          </a:xfrm>
        </p:spPr>
        <p:txBody>
          <a:bodyPr>
            <a:noAutofit/>
          </a:bodyPr>
          <a:lstStyle/>
          <a:p>
            <a:pPr>
              <a:spcBef>
                <a:spcPts val="624"/>
              </a:spcBef>
              <a:spcAft>
                <a:spcPts val="1200"/>
              </a:spcAft>
              <a:defRPr/>
            </a:pPr>
            <a:r>
              <a:rPr lang="en-US" dirty="0">
                <a:latin typeface="Arial" panose="020B0604020202020204" pitchFamily="34" charset="0"/>
                <a:cs typeface="Arial" panose="020B0604020202020204" pitchFamily="34" charset="0"/>
              </a:rPr>
              <a:t>Protein synthesis is a process of translation. Nucleic acid sequence information is translated into amino acid sequence information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spcBef>
                <a:spcPts val="624"/>
              </a:spcBef>
              <a:spcAft>
                <a:spcPts val="1200"/>
              </a:spcAft>
              <a:defRPr/>
            </a:pPr>
            <a:r>
              <a:rPr lang="en-US" dirty="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genetic code </a:t>
            </a:r>
            <a:r>
              <a:rPr lang="en-US" dirty="0">
                <a:latin typeface="Arial" panose="020B0604020202020204" pitchFamily="34" charset="0"/>
                <a:cs typeface="Arial" panose="020B0604020202020204" pitchFamily="34" charset="0"/>
              </a:rPr>
              <a:t>links these two types of information.</a:t>
            </a:r>
          </a:p>
        </p:txBody>
      </p:sp>
    </p:spTree>
    <p:extLst>
      <p:ext uri="{BB962C8B-B14F-4D97-AF65-F5344CB8AC3E}">
        <p14:creationId xmlns:p14="http://schemas.microsoft.com/office/powerpoint/2010/main" val="29117468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304" y="274638"/>
            <a:ext cx="8649393" cy="1143000"/>
          </a:xfrm>
        </p:spPr>
        <p:txBody>
          <a:bodyPr>
            <a:noAutofit/>
          </a:bodyPr>
          <a:lstStyle/>
          <a:p>
            <a:r>
              <a:rPr lang="en-US" dirty="0">
                <a:solidFill>
                  <a:srgbClr val="843C0C"/>
                </a:solidFill>
                <a:latin typeface="Arial" pitchFamily="34" charset="0"/>
                <a:cs typeface="Arial" pitchFamily="34" charset="0"/>
              </a:rPr>
              <a:t>Characteristics of the </a:t>
            </a:r>
            <a:r>
              <a:rPr lang="en-US" dirty="0" smtClean="0">
                <a:solidFill>
                  <a:srgbClr val="843C0C"/>
                </a:solidFill>
                <a:latin typeface="Arial" pitchFamily="34" charset="0"/>
                <a:cs typeface="Arial" pitchFamily="34" charset="0"/>
              </a:rPr>
              <a:t>Genetic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ode</a:t>
            </a:r>
            <a:endParaRPr lang="en-US" dirty="0">
              <a:solidFill>
                <a:srgbClr val="843C0C"/>
              </a:solidFill>
            </a:endParaRPr>
          </a:p>
        </p:txBody>
      </p:sp>
      <p:sp>
        <p:nvSpPr>
          <p:cNvPr id="3" name="Content Placeholder 2"/>
          <p:cNvSpPr>
            <a:spLocks noGrp="1"/>
          </p:cNvSpPr>
          <p:nvPr>
            <p:ph idx="1"/>
          </p:nvPr>
        </p:nvSpPr>
        <p:spPr>
          <a:xfrm>
            <a:off x="457199" y="1600200"/>
            <a:ext cx="8328991" cy="4810539"/>
          </a:xfrm>
        </p:spPr>
        <p:txBody>
          <a:bodyPr>
            <a:noAutofit/>
          </a:bodyPr>
          <a:lstStyle/>
          <a:p>
            <a:pPr marL="514350" indent="-514350">
              <a:spcAft>
                <a:spcPts val="1200"/>
              </a:spcAft>
              <a:buFont typeface="+mj-lt"/>
              <a:buAutoNum type="arabicPeriod"/>
              <a:defRPr/>
            </a:pPr>
            <a:r>
              <a:rPr lang="en-US" sz="2600" dirty="0">
                <a:latin typeface="Arial" panose="020B0604020202020204" pitchFamily="34" charset="0"/>
                <a:cs typeface="Arial" panose="020B0604020202020204" pitchFamily="34" charset="0"/>
              </a:rPr>
              <a:t>Three nucleotides, called a codon, encode an amino acid</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p>
            <a:pPr marL="514350" indent="-514350">
              <a:spcAft>
                <a:spcPts val="1200"/>
              </a:spcAft>
              <a:buFont typeface="+mj-lt"/>
              <a:buAutoNum type="arabicPeriod"/>
              <a:defRPr/>
            </a:pPr>
            <a:r>
              <a:rPr lang="en-US" sz="2600" dirty="0">
                <a:latin typeface="Arial" panose="020B0604020202020204" pitchFamily="34" charset="0"/>
                <a:cs typeface="Arial" panose="020B0604020202020204" pitchFamily="34" charset="0"/>
              </a:rPr>
              <a:t>The code is </a:t>
            </a:r>
            <a:r>
              <a:rPr lang="en-US" sz="2600" dirty="0" err="1">
                <a:latin typeface="Arial" panose="020B0604020202020204" pitchFamily="34" charset="0"/>
                <a:cs typeface="Arial" panose="020B0604020202020204" pitchFamily="34" charset="0"/>
              </a:rPr>
              <a:t>nonoverlapping</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p>
            <a:pPr marL="514350" indent="-514350">
              <a:spcAft>
                <a:spcPts val="1200"/>
              </a:spcAft>
              <a:buFont typeface="+mj-lt"/>
              <a:buAutoNum type="arabicPeriod"/>
              <a:defRPr/>
            </a:pPr>
            <a:r>
              <a:rPr lang="en-US" sz="2600" dirty="0">
                <a:latin typeface="Arial" panose="020B0604020202020204" pitchFamily="34" charset="0"/>
                <a:cs typeface="Arial" panose="020B0604020202020204" pitchFamily="34" charset="0"/>
              </a:rPr>
              <a:t>The code has no punctuation</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p>
            <a:pPr marL="514350" lvl="0" indent="-514350">
              <a:spcAft>
                <a:spcPts val="1200"/>
              </a:spcAft>
              <a:buFont typeface="+mj-lt"/>
              <a:buAutoNum type="arabicPeriod"/>
              <a:defRPr/>
            </a:pPr>
            <a:r>
              <a:rPr lang="en-US" sz="2600" dirty="0">
                <a:latin typeface="Arial" panose="020B0604020202020204" pitchFamily="34" charset="0"/>
                <a:cs typeface="Arial" panose="020B0604020202020204" pitchFamily="34" charset="0"/>
              </a:rPr>
              <a:t>The code has directionality. It is read from the 5</a:t>
            </a:r>
            <a:r>
              <a:rPr lang="en-US" sz="2600" dirty="0">
                <a:latin typeface="Arial" panose="020B0604020202020204" pitchFamily="34" charset="0"/>
                <a:cs typeface="Arial" panose="020B0604020202020204" pitchFamily="34" charset="0"/>
                <a:sym typeface="Symbol"/>
              </a:rPr>
              <a:t></a:t>
            </a:r>
            <a:r>
              <a:rPr lang="en-US" sz="2600" dirty="0">
                <a:latin typeface="Arial" panose="020B0604020202020204" pitchFamily="34" charset="0"/>
                <a:cs typeface="Arial" panose="020B0604020202020204" pitchFamily="34" charset="0"/>
              </a:rPr>
              <a:t> end of the mRNA to the 3</a:t>
            </a:r>
            <a:r>
              <a:rPr lang="en-US" sz="2600" dirty="0">
                <a:latin typeface="Arial" panose="020B0604020202020204" pitchFamily="34" charset="0"/>
                <a:cs typeface="Arial" panose="020B0604020202020204" pitchFamily="34" charset="0"/>
                <a:sym typeface="Symbol"/>
              </a:rPr>
              <a:t></a:t>
            </a:r>
            <a:r>
              <a:rPr lang="en-US" sz="2600" dirty="0">
                <a:latin typeface="Arial" panose="020B0604020202020204" pitchFamily="34" charset="0"/>
                <a:cs typeface="Arial" panose="020B0604020202020204" pitchFamily="34" charset="0"/>
              </a:rPr>
              <a:t> end</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p>
            <a:pPr marL="514350" indent="-514350">
              <a:spcAft>
                <a:spcPts val="1200"/>
              </a:spcAft>
              <a:buFont typeface="+mj-lt"/>
              <a:buAutoNum type="arabicPeriod"/>
              <a:defRPr/>
            </a:pPr>
            <a:r>
              <a:rPr lang="en-US" sz="2600" dirty="0">
                <a:latin typeface="Arial" panose="020B0604020202020204" pitchFamily="34" charset="0"/>
                <a:cs typeface="Arial" panose="020B0604020202020204" pitchFamily="34" charset="0"/>
              </a:rPr>
              <a:t>The code is degenerate in that some amino acids are encoded by more than one codon; this minimizes the deleterious effects of mutations.</a:t>
            </a:r>
          </a:p>
        </p:txBody>
      </p:sp>
    </p:spTree>
    <p:extLst>
      <p:ext uri="{BB962C8B-B14F-4D97-AF65-F5344CB8AC3E}">
        <p14:creationId xmlns:p14="http://schemas.microsoft.com/office/powerpoint/2010/main" val="1075311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Genetic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ode</a:t>
            </a:r>
            <a:endParaRPr lang="en-US" dirty="0">
              <a:solidFill>
                <a:srgbClr val="843C0C"/>
              </a:solidFill>
            </a:endParaRPr>
          </a:p>
        </p:txBody>
      </p:sp>
      <p:pic>
        <p:nvPicPr>
          <p:cNvPr id="6" name="Picture 2" descr="A table shows the genetic code. The table has six columns and four rows. The column headers are as follows: first position (5 prime end), second position U, C, A, G (U, C, A, and G are commonly shown under the heading, second position); and third position (3 prime end).&#10;The data are as follows: (row-wise)&#10;Row 1: First position (5 prime end): U&#10;U: P H E, P H E, L E U, L E U; &#10;C: S E R, S E R, S E R, S E R;&#10;A: T Y R, T Y R, Stop, Stop;&#10;G: C Y S, C Y S, Stop, T R P;&#10;Third position (3 prime end): U, C, A, G.&#10;Row 2: First position (5 prime end): C;&#10;U: L E U, L E U, L E U, L E U;&#10;C: P R O, P R O, P R O, P R O;&#10;A: H I S, H I S, G L N, G L N;&#10;G: A R G, A R G, A R G, A R G;&#10;Third position (3 prime end): U, C, A, G.&#10;Row 3: First position (5 prime end): A;&#10;U: I L E, I L E, I L E, M E T;&#10;C: T H R, T H R, T H R, T H R; &#10;A: A S N, A S N, L Y S, L Y S;&#10;G: S E R, S E R, A R G, A R G;&#10;Third position (3 prime end): U, C, A, G.&#10;Row 4: First position (5 prime end): G&#10;U: V A L, V A L, V A L, V A L;&#10;C: A L A, A L A, A L A, A L A;&#10;A: A S P, A S P, G L U, G L U; &#10;G: G L Y; G L Y; G L Y; G L Y;&#10;Third position (3 prime end): U, C, A, G.&#10;Text at the bottom reads: This table identifies the amino acid encoded by each triplet. For example, the codon 5 prime- A U G- 3 prime on m R N A specifies methionine, whereas C A U specifies histidine. U A A, U A G, and U G A are termination signals. A U G is part of the initiation signal, in addition to coding for internal methionine residue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643174" y="1522722"/>
            <a:ext cx="5857652" cy="5176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1077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304" y="274638"/>
            <a:ext cx="8649393" cy="1143000"/>
          </a:xfrm>
        </p:spPr>
        <p:txBody>
          <a:bodyPr>
            <a:noAutofit/>
          </a:bodyPr>
          <a:lstStyle/>
          <a:p>
            <a:r>
              <a:rPr lang="en-US" dirty="0">
                <a:solidFill>
                  <a:srgbClr val="843C0C"/>
                </a:solidFill>
                <a:latin typeface="Arial" pitchFamily="34" charset="0"/>
                <a:cs typeface="Arial" pitchFamily="34" charset="0"/>
              </a:rPr>
              <a:t>Messenger RNA </a:t>
            </a:r>
            <a:r>
              <a:rPr lang="en-US" dirty="0" smtClean="0">
                <a:solidFill>
                  <a:srgbClr val="843C0C"/>
                </a:solidFill>
                <a:latin typeface="Arial" pitchFamily="34" charset="0"/>
                <a:cs typeface="Arial" pitchFamily="34" charset="0"/>
              </a:rPr>
              <a:t>Contains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tart </a:t>
            </a:r>
            <a:r>
              <a:rPr lang="en-US" dirty="0">
                <a:solidFill>
                  <a:srgbClr val="843C0C"/>
                </a:solidFill>
                <a:latin typeface="Arial" pitchFamily="34" charset="0"/>
                <a:cs typeface="Arial" pitchFamily="34" charset="0"/>
              </a:rPr>
              <a:t>and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top Signals </a:t>
            </a:r>
            <a:r>
              <a:rPr lang="en-US" dirty="0">
                <a:solidFill>
                  <a:srgbClr val="843C0C"/>
                </a:solidFill>
                <a:latin typeface="Arial" pitchFamily="34" charset="0"/>
                <a:cs typeface="Arial" pitchFamily="34" charset="0"/>
              </a:rPr>
              <a:t>for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rotein Synthesis</a:t>
            </a:r>
            <a:endParaRPr lang="en-US" dirty="0">
              <a:solidFill>
                <a:srgbClr val="843C0C"/>
              </a:solidFill>
            </a:endParaRPr>
          </a:p>
        </p:txBody>
      </p:sp>
      <p:sp>
        <p:nvSpPr>
          <p:cNvPr id="3" name="Content Placeholder 2"/>
          <p:cNvSpPr>
            <a:spLocks noGrp="1"/>
          </p:cNvSpPr>
          <p:nvPr>
            <p:ph idx="1"/>
          </p:nvPr>
        </p:nvSpPr>
        <p:spPr>
          <a:xfrm>
            <a:off x="457199" y="1600200"/>
            <a:ext cx="8328991" cy="4810539"/>
          </a:xfrm>
        </p:spPr>
        <p:txBody>
          <a:bodyPr>
            <a:noAutofit/>
          </a:bodyPr>
          <a:lstStyle/>
          <a:p>
            <a:pPr>
              <a:spcBef>
                <a:spcPts val="624"/>
              </a:spcBef>
              <a:spcAft>
                <a:spcPts val="1200"/>
              </a:spcAft>
            </a:pPr>
            <a:r>
              <a:rPr lang="en-US" dirty="0">
                <a:latin typeface="Arial" panose="020B0604020202020204" pitchFamily="34" charset="0"/>
                <a:cs typeface="Arial" panose="020B0604020202020204" pitchFamily="34" charset="0"/>
              </a:rPr>
              <a:t>Messenger RNA is translated on ribosomes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The first codon is almost always AUG, which codes for methionine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1">
              <a:spcBef>
                <a:spcPts val="624"/>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In prokaryotes, the AUG is preceded by a purine-rich sequence called the Shine-</a:t>
            </a:r>
            <a:r>
              <a:rPr lang="en-US" dirty="0" err="1">
                <a:latin typeface="Arial" panose="020B0604020202020204" pitchFamily="34" charset="0"/>
                <a:cs typeface="Arial" panose="020B0604020202020204" pitchFamily="34" charset="0"/>
              </a:rPr>
              <a:t>Dalgarno</a:t>
            </a:r>
            <a:r>
              <a:rPr lang="en-US" dirty="0">
                <a:latin typeface="Arial" panose="020B0604020202020204" pitchFamily="34" charset="0"/>
                <a:cs typeface="Arial" panose="020B0604020202020204" pitchFamily="34" charset="0"/>
              </a:rPr>
              <a:t> sequence. Formyl-Met-</a:t>
            </a:r>
            <a:r>
              <a:rPr lang="en-US" dirty="0" err="1">
                <a:latin typeface="Arial" panose="020B0604020202020204" pitchFamily="34" charset="0"/>
                <a:cs typeface="Arial" panose="020B0604020202020204" pitchFamily="34" charset="0"/>
              </a:rPr>
              <a:t>tRNA</a:t>
            </a:r>
            <a:r>
              <a:rPr lang="en-US" dirty="0">
                <a:latin typeface="Arial" panose="020B0604020202020204" pitchFamily="34" charset="0"/>
                <a:cs typeface="Arial" panose="020B0604020202020204" pitchFamily="34" charset="0"/>
              </a:rPr>
              <a:t> binds to the initiator codon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1">
              <a:spcBef>
                <a:spcPts val="624"/>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In eukaryotes, the AUG nearest the 5</a:t>
            </a:r>
            <a:r>
              <a:rPr lang="en-US" dirty="0">
                <a:latin typeface="Arial" panose="020B0604020202020204" pitchFamily="34" charset="0"/>
                <a:cs typeface="Arial" panose="020B0604020202020204" pitchFamily="34" charset="0"/>
                <a:sym typeface="Symbol" charset="0"/>
              </a:rPr>
              <a:t></a:t>
            </a:r>
            <a:r>
              <a:rPr lang="en-US" dirty="0">
                <a:latin typeface="Arial" panose="020B0604020202020204" pitchFamily="34" charset="0"/>
                <a:cs typeface="Arial" panose="020B0604020202020204" pitchFamily="34" charset="0"/>
              </a:rPr>
              <a:t> end is the initiator codon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Location of the initiator codon establishes the reading frame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5357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Initiation of </a:t>
            </a:r>
            <a:r>
              <a:rPr lang="en-US" dirty="0" smtClean="0">
                <a:solidFill>
                  <a:srgbClr val="843C0C"/>
                </a:solidFill>
                <a:latin typeface="Arial" pitchFamily="34" charset="0"/>
                <a:cs typeface="Arial" pitchFamily="34" charset="0"/>
              </a:rPr>
              <a:t>Protein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ynthesis</a:t>
            </a:r>
            <a:endParaRPr lang="en-US" dirty="0">
              <a:solidFill>
                <a:srgbClr val="843C0C"/>
              </a:solidFill>
            </a:endParaRPr>
          </a:p>
        </p:txBody>
      </p:sp>
      <p:pic>
        <p:nvPicPr>
          <p:cNvPr id="7" name="Picture Placeholder 6" descr="Two illustrations show start signals in the protein synthesis process in prokaryotes and eukaryotes. Prokaryotic start signal: An m R N A strand with a purine-rich sequence at the 5 prime end, at position negative 10, base-pairs with ribosomal R N A. A wavy line links the A U G codon at position negative 1 to the purine rich sequence. Another wavy line from the A U G codon traverses toward the right. A wavy line from f M E T which is positioned just below the A U G codon extends toward protein at the right end.&#10;Eukaryotic start signal: An m R N A strand with a cap structure at the 5 prime end, is linked to the AUG codon at position 1, by a wavy line. Another wavy line from the A U G codon extends toward the right. The corresponding text reads, first A U G from 5 prime end. A wavy line from M e t which is positioned just below the A U G codon extends toward protein at the right end."/>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80780" y="2217666"/>
            <a:ext cx="8661950" cy="3850631"/>
          </a:xfrm>
          <a:prstGeom prst="rect">
            <a:avLst/>
          </a:prstGeom>
        </p:spPr>
      </p:pic>
    </p:spTree>
    <p:extLst>
      <p:ext uri="{BB962C8B-B14F-4D97-AF65-F5344CB8AC3E}">
        <p14:creationId xmlns:p14="http://schemas.microsoft.com/office/powerpoint/2010/main" val="30727117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304" y="274638"/>
            <a:ext cx="8649393" cy="1143000"/>
          </a:xfrm>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Genetic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ode </a:t>
            </a:r>
            <a:r>
              <a:rPr lang="en-US" dirty="0">
                <a:solidFill>
                  <a:srgbClr val="843C0C"/>
                </a:solidFill>
                <a:latin typeface="Arial" pitchFamily="34" charset="0"/>
                <a:cs typeface="Arial" pitchFamily="34" charset="0"/>
              </a:rPr>
              <a:t>is </a:t>
            </a:r>
            <a:r>
              <a:rPr lang="en-US" dirty="0" smtClean="0">
                <a:solidFill>
                  <a:srgbClr val="843C0C"/>
                </a:solidFill>
                <a:latin typeface="Arial" pitchFamily="34" charset="0"/>
                <a:cs typeface="Arial" pitchFamily="34" charset="0"/>
              </a:rPr>
              <a:t>Nearly </a:t>
            </a:r>
            <a:r>
              <a:rPr lang="en-US" dirty="0">
                <a:solidFill>
                  <a:srgbClr val="843C0C"/>
                </a:solidFill>
                <a:latin typeface="Arial" pitchFamily="34" charset="0"/>
                <a:cs typeface="Arial" pitchFamily="34" charset="0"/>
              </a:rPr>
              <a:t>U</a:t>
            </a:r>
            <a:r>
              <a:rPr lang="en-US" dirty="0" smtClean="0">
                <a:solidFill>
                  <a:srgbClr val="843C0C"/>
                </a:solidFill>
                <a:latin typeface="Arial" pitchFamily="34" charset="0"/>
                <a:cs typeface="Arial" pitchFamily="34" charset="0"/>
              </a:rPr>
              <a:t>niversal</a:t>
            </a:r>
            <a:endParaRPr lang="en-US" dirty="0">
              <a:solidFill>
                <a:srgbClr val="843C0C"/>
              </a:solidFill>
            </a:endParaRPr>
          </a:p>
        </p:txBody>
      </p:sp>
      <p:sp>
        <p:nvSpPr>
          <p:cNvPr id="3" name="Content Placeholder 2"/>
          <p:cNvSpPr>
            <a:spLocks noGrp="1"/>
          </p:cNvSpPr>
          <p:nvPr>
            <p:ph idx="1"/>
          </p:nvPr>
        </p:nvSpPr>
        <p:spPr>
          <a:xfrm>
            <a:off x="457199" y="1600200"/>
            <a:ext cx="8328991" cy="4810539"/>
          </a:xfrm>
        </p:spPr>
        <p:txBody>
          <a:bodyPr>
            <a:noAutofit/>
          </a:bodyPr>
          <a:lstStyle/>
          <a:p>
            <a:pPr>
              <a:spcAft>
                <a:spcPts val="1200"/>
              </a:spcAft>
            </a:pPr>
            <a:r>
              <a:rPr lang="en-US" sz="2600" dirty="0">
                <a:latin typeface="Arial" panose="020B0604020202020204" pitchFamily="34" charset="0"/>
                <a:cs typeface="Arial" panose="020B0604020202020204" pitchFamily="34" charset="0"/>
              </a:rPr>
              <a:t>Most organisms use the same genetic code. However, some organisms have slight modifications</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p>
            <a:pPr lvl="1">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Example: in ciliated protozoa, codons that are stop signals in most organisms encode amino acids</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p>
            <a:pPr lvl="1">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Mitochondria also use variations of the genetic code.</a:t>
            </a:r>
          </a:p>
        </p:txBody>
      </p:sp>
    </p:spTree>
    <p:extLst>
      <p:ext uri="{BB962C8B-B14F-4D97-AF65-F5344CB8AC3E}">
        <p14:creationId xmlns:p14="http://schemas.microsoft.com/office/powerpoint/2010/main" val="30422419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Distinctive </a:t>
            </a:r>
            <a:r>
              <a:rPr lang="en-US" dirty="0" smtClean="0">
                <a:solidFill>
                  <a:srgbClr val="843C0C"/>
                </a:solidFill>
                <a:latin typeface="Arial" pitchFamily="34" charset="0"/>
                <a:cs typeface="Arial" pitchFamily="34" charset="0"/>
              </a:rPr>
              <a:t>Codons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Human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itochondria</a:t>
            </a:r>
            <a:endParaRPr lang="en-US" dirty="0">
              <a:solidFill>
                <a:srgbClr val="843C0C"/>
              </a:solidFill>
            </a:endParaRPr>
          </a:p>
        </p:txBody>
      </p:sp>
      <p:pic>
        <p:nvPicPr>
          <p:cNvPr id="6" name="Picture 2" descr="A table compares the standard code and mitochondrial code renderings for sample codons in human mitochondria. The table has three columns and six rows. The column headers are codon, standard code, and mitochondrial code. &#10;Row 1: Codon: U G A; Standard code: Stop; Mitochondrial code: T R P. &#10;Row 2: Codon: U G G; Standard code: T R P; Mitochondrial code: T R P. &#10;Row 3: Codon: A U A; Standard code: I L E; Mitochondrial code: M E T. &#10;Row 4: Codon: A U G; Standard code: M E T; Mitochondrial code: M E T. &#10;Row 5: Codon: A G A; Standard code: A R G; Mitochondrial code: Stop. &#10;Row 6: Codon: A G G; Standard code: A R G; Mitochondrial code: Stop. &#10;Standard and mitochondrial codes for U G A, A U A, A G A, and A G G are highlighted."/>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568871" y="1719451"/>
            <a:ext cx="4006259" cy="4978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4595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304" y="274638"/>
            <a:ext cx="8649393" cy="1143000"/>
          </a:xfrm>
        </p:spPr>
        <p:txBody>
          <a:bodyPr>
            <a:noAutofit/>
          </a:bodyPr>
          <a:lstStyle/>
          <a:p>
            <a:r>
              <a:rPr lang="en-US" dirty="0" smtClean="0">
                <a:solidFill>
                  <a:srgbClr val="843C0C"/>
                </a:solidFill>
                <a:latin typeface="Arial" pitchFamily="34" charset="0"/>
                <a:cs typeface="Arial" pitchFamily="34" charset="0"/>
              </a:rPr>
              <a:t>Section 4.7 </a:t>
            </a:r>
            <a:r>
              <a:rPr lang="en-US" dirty="0">
                <a:solidFill>
                  <a:srgbClr val="843C0C"/>
                </a:solidFill>
                <a:latin typeface="Arial" pitchFamily="34" charset="0"/>
                <a:cs typeface="Arial" pitchFamily="34" charset="0"/>
              </a:rPr>
              <a:t>Most Eukaryotic Genes </a:t>
            </a:r>
            <a:r>
              <a:rPr lang="en-US" dirty="0" smtClean="0">
                <a:solidFill>
                  <a:srgbClr val="843C0C"/>
                </a:solidFill>
                <a:latin typeface="Arial" pitchFamily="34" charset="0"/>
                <a:cs typeface="Arial" pitchFamily="34" charset="0"/>
              </a:rPr>
              <a:t>Are Mosaics </a:t>
            </a:r>
            <a:r>
              <a:rPr lang="en-US" dirty="0">
                <a:solidFill>
                  <a:srgbClr val="843C0C"/>
                </a:solidFill>
                <a:latin typeface="Arial" pitchFamily="34" charset="0"/>
                <a:cs typeface="Arial" pitchFamily="34" charset="0"/>
              </a:rPr>
              <a:t>of Introns and Exons</a:t>
            </a:r>
            <a:endParaRPr lang="en-US" dirty="0">
              <a:solidFill>
                <a:srgbClr val="843C0C"/>
              </a:solidFill>
            </a:endParaRPr>
          </a:p>
        </p:txBody>
      </p:sp>
      <p:sp>
        <p:nvSpPr>
          <p:cNvPr id="3" name="Content Placeholder 2"/>
          <p:cNvSpPr>
            <a:spLocks noGrp="1"/>
          </p:cNvSpPr>
          <p:nvPr>
            <p:ph idx="1"/>
          </p:nvPr>
        </p:nvSpPr>
        <p:spPr>
          <a:xfrm>
            <a:off x="457199" y="1600200"/>
            <a:ext cx="8328991" cy="4810539"/>
          </a:xfrm>
        </p:spPr>
        <p:txBody>
          <a:bodyPr>
            <a:noAutofit/>
          </a:bodyPr>
          <a:lstStyle/>
          <a:p>
            <a:pPr>
              <a:spcBef>
                <a:spcPts val="624"/>
              </a:spcBef>
              <a:spcAft>
                <a:spcPts val="1200"/>
              </a:spcAft>
            </a:pPr>
            <a:r>
              <a:rPr lang="en-US" dirty="0">
                <a:latin typeface="Arial" panose="020B0604020202020204" pitchFamily="34" charset="0"/>
                <a:cs typeface="Arial" panose="020B0604020202020204" pitchFamily="34" charset="0"/>
              </a:rPr>
              <a:t>Eukaryotic genes are discontinuous, with coding regions called exons, interrupted by noncoding regions called introns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Introns were initially detected by electron microscopy studies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The average human gene has 8 introns, while some have more than 100.</a:t>
            </a:r>
          </a:p>
          <a:p>
            <a:pPr lvl="1">
              <a:spcBef>
                <a:spcPts val="624"/>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Intron sizes range from 50-10,000 nucleotides.</a:t>
            </a:r>
          </a:p>
        </p:txBody>
      </p:sp>
    </p:spTree>
    <p:extLst>
      <p:ext uri="{BB962C8B-B14F-4D97-AF65-F5344CB8AC3E}">
        <p14:creationId xmlns:p14="http://schemas.microsoft.com/office/powerpoint/2010/main" val="4179696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Polymeric </a:t>
            </a:r>
            <a:r>
              <a:rPr lang="en-US" dirty="0" smtClean="0">
                <a:solidFill>
                  <a:srgbClr val="843C0C"/>
                </a:solidFill>
                <a:latin typeface="Arial" pitchFamily="34" charset="0"/>
                <a:cs typeface="Arial" pitchFamily="34" charset="0"/>
              </a:rPr>
              <a:t>Structure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Nucleic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cids</a:t>
            </a:r>
            <a:endParaRPr lang="en-US" dirty="0">
              <a:solidFill>
                <a:srgbClr val="843C0C"/>
              </a:solidFill>
              <a:latin typeface="Arial" pitchFamily="34" charset="0"/>
              <a:cs typeface="Arial" pitchFamily="34" charset="0"/>
            </a:endParaRPr>
          </a:p>
        </p:txBody>
      </p:sp>
      <p:pic>
        <p:nvPicPr>
          <p:cNvPr id="8" name="Picture Placeholder 7" descr="An illustration shows the structure of nucleic acids. The structure has repeating, alternating units of sugar and phosphate, arranged horizontally. Bases are attached vertically on each sugar. The bases are numbered Base i, base i plus one, and base i plus 2, with dots at the end indicating the continuation of the patter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80872" y="2793277"/>
            <a:ext cx="8748569" cy="2083750"/>
          </a:xfrm>
          <a:prstGeom prst="rect">
            <a:avLst/>
          </a:prstGeom>
        </p:spPr>
      </p:pic>
    </p:spTree>
    <p:extLst>
      <p:ext uri="{BB962C8B-B14F-4D97-AF65-F5344CB8AC3E}">
        <p14:creationId xmlns:p14="http://schemas.microsoft.com/office/powerpoint/2010/main" val="3291326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Detection of </a:t>
            </a:r>
            <a:r>
              <a:rPr lang="en-US" dirty="0" smtClean="0">
                <a:solidFill>
                  <a:srgbClr val="843C0C"/>
                </a:solidFill>
                <a:latin typeface="Arial" pitchFamily="34" charset="0"/>
                <a:cs typeface="Arial" pitchFamily="34" charset="0"/>
              </a:rPr>
              <a:t>Introns </a:t>
            </a:r>
            <a:r>
              <a:rPr lang="en-US" dirty="0">
                <a:solidFill>
                  <a:srgbClr val="843C0C"/>
                </a:solidFill>
                <a:latin typeface="Arial" pitchFamily="34" charset="0"/>
                <a:cs typeface="Arial" pitchFamily="34" charset="0"/>
              </a:rPr>
              <a:t>by </a:t>
            </a:r>
            <a:r>
              <a:rPr lang="en-US" dirty="0" smtClean="0">
                <a:solidFill>
                  <a:srgbClr val="843C0C"/>
                </a:solidFill>
                <a:latin typeface="Arial" pitchFamily="34" charset="0"/>
                <a:cs typeface="Arial" pitchFamily="34" charset="0"/>
              </a:rPr>
              <a:t>Electron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icroscopy</a:t>
            </a:r>
            <a:endParaRPr lang="en-US" dirty="0">
              <a:solidFill>
                <a:srgbClr val="843C0C"/>
              </a:solidFill>
            </a:endParaRPr>
          </a:p>
        </p:txBody>
      </p:sp>
      <p:pic>
        <p:nvPicPr>
          <p:cNvPr id="7" name="Picture Placeholder 6" descr="A schematic diagram shows the arrangement of D N A that would be visible in an electron micrograph when hybridizing m R N A to gene containing an intron. A DNA strand with a looped region at the center which tapers to a narrow region (duplex region) on either sides is shown in section a. The upper single strand in the looped region is labeled as D N A. The inner strand below it which pairs with it represents m R A. The lower strand in the looped region is labeled as the displaced strand of D N A.&#10;Section b, shows a duplex D N A, the center of which has a complex looped structure. The displaced strand of D N A has a loop and it runs over the upper part, paring with another single strand below it. The double looped structure represents the intron. Another single strand, with a smaller loop represents the m R N A. The m R N A does not pair with the part of the D N A strand that forms the intron."/>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69963" y="1796037"/>
            <a:ext cx="8576188" cy="4475212"/>
          </a:xfrm>
          <a:prstGeom prst="rect">
            <a:avLst/>
          </a:prstGeom>
        </p:spPr>
      </p:pic>
    </p:spTree>
    <p:extLst>
      <p:ext uri="{BB962C8B-B14F-4D97-AF65-F5344CB8AC3E}">
        <p14:creationId xmlns:p14="http://schemas.microsoft.com/office/powerpoint/2010/main" val="31661345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dirty="0">
                <a:solidFill>
                  <a:srgbClr val="843C0C"/>
                </a:solidFill>
                <a:latin typeface="Arial" pitchFamily="34" charset="0"/>
                <a:cs typeface="Arial" pitchFamily="34" charset="0"/>
              </a:rPr>
              <a:t>Structure of the β-globin </a:t>
            </a:r>
            <a:r>
              <a:rPr lang="en-US" dirty="0" smtClean="0">
                <a:solidFill>
                  <a:srgbClr val="843C0C"/>
                </a:solidFill>
                <a:latin typeface="Arial" pitchFamily="34" charset="0"/>
                <a:cs typeface="Arial" pitchFamily="34" charset="0"/>
              </a:rPr>
              <a:t>Gene</a:t>
            </a:r>
            <a:endParaRPr lang="en-US" dirty="0">
              <a:solidFill>
                <a:srgbClr val="843C0C"/>
              </a:solidFill>
            </a:endParaRPr>
          </a:p>
        </p:txBody>
      </p:sp>
      <p:pic>
        <p:nvPicPr>
          <p:cNvPr id="7" name="Picture Placeholder 6" descr="A schematic representation of a beta globulin gene. The gene is represented as a horizontal strip, with two introns highlighted on it. Lengths of the introns and exons are shown in base pairs. From left to right along the strip the base pairs and the introns are arranged in the following order: 240 base pair exon, 120 base pair intron, 500 base pair exon, 550 base pair intron, and a 250 base pair exon."/>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92702" y="2722869"/>
            <a:ext cx="8558594" cy="2619981"/>
          </a:xfrm>
          <a:prstGeom prst="rect">
            <a:avLst/>
          </a:prstGeom>
        </p:spPr>
      </p:pic>
    </p:spTree>
    <p:extLst>
      <p:ext uri="{BB962C8B-B14F-4D97-AF65-F5344CB8AC3E}">
        <p14:creationId xmlns:p14="http://schemas.microsoft.com/office/powerpoint/2010/main" val="6337061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7488"/>
            <a:ext cx="9144000" cy="1257300"/>
          </a:xfrm>
        </p:spPr>
        <p:txBody>
          <a:bodyPr>
            <a:noAutofit/>
          </a:bodyPr>
          <a:lstStyle/>
          <a:p>
            <a:r>
              <a:rPr lang="sv-SE" dirty="0">
                <a:solidFill>
                  <a:srgbClr val="843C0C"/>
                </a:solidFill>
                <a:latin typeface="Arial" pitchFamily="34" charset="0"/>
                <a:cs typeface="Arial" pitchFamily="34" charset="0"/>
              </a:rPr>
              <a:t>RNA </a:t>
            </a:r>
            <a:r>
              <a:rPr lang="sv-SE" dirty="0" smtClean="0">
                <a:solidFill>
                  <a:srgbClr val="843C0C"/>
                </a:solidFill>
                <a:latin typeface="Arial" pitchFamily="34" charset="0"/>
                <a:cs typeface="Arial" pitchFamily="34" charset="0"/>
              </a:rPr>
              <a:t>Processing </a:t>
            </a:r>
            <a:r>
              <a:rPr lang="sv-SE" dirty="0">
                <a:solidFill>
                  <a:srgbClr val="843C0C"/>
                </a:solidFill>
                <a:latin typeface="Arial" pitchFamily="34" charset="0"/>
                <a:cs typeface="Arial" pitchFamily="34" charset="0"/>
              </a:rPr>
              <a:t>G</a:t>
            </a:r>
            <a:r>
              <a:rPr lang="sv-SE" dirty="0" smtClean="0">
                <a:solidFill>
                  <a:srgbClr val="843C0C"/>
                </a:solidFill>
                <a:latin typeface="Arial" pitchFamily="34" charset="0"/>
                <a:cs typeface="Arial" pitchFamily="34" charset="0"/>
              </a:rPr>
              <a:t>enerates </a:t>
            </a:r>
            <a:r>
              <a:rPr lang="sv-SE" dirty="0">
                <a:solidFill>
                  <a:srgbClr val="843C0C"/>
                </a:solidFill>
                <a:latin typeface="Arial" pitchFamily="34" charset="0"/>
                <a:cs typeface="Arial" pitchFamily="34" charset="0"/>
              </a:rPr>
              <a:t>M</a:t>
            </a:r>
            <a:r>
              <a:rPr lang="sv-SE" dirty="0" smtClean="0">
                <a:solidFill>
                  <a:srgbClr val="843C0C"/>
                </a:solidFill>
                <a:latin typeface="Arial" pitchFamily="34" charset="0"/>
                <a:cs typeface="Arial" pitchFamily="34" charset="0"/>
              </a:rPr>
              <a:t>ature </a:t>
            </a:r>
            <a:r>
              <a:rPr lang="sv-SE" dirty="0">
                <a:solidFill>
                  <a:srgbClr val="843C0C"/>
                </a:solidFill>
                <a:latin typeface="Arial" pitchFamily="34" charset="0"/>
                <a:cs typeface="Arial" pitchFamily="34" charset="0"/>
              </a:rPr>
              <a:t>RNA</a:t>
            </a:r>
            <a:endParaRPr lang="en-US" dirty="0">
              <a:solidFill>
                <a:srgbClr val="843C0C"/>
              </a:solidFill>
            </a:endParaRPr>
          </a:p>
        </p:txBody>
      </p:sp>
      <p:sp>
        <p:nvSpPr>
          <p:cNvPr id="3" name="Content Placeholder 2"/>
          <p:cNvSpPr>
            <a:spLocks noGrp="1"/>
          </p:cNvSpPr>
          <p:nvPr>
            <p:ph idx="1"/>
          </p:nvPr>
        </p:nvSpPr>
        <p:spPr>
          <a:xfrm>
            <a:off x="399878" y="1679711"/>
            <a:ext cx="4738651" cy="4681332"/>
          </a:xfrm>
        </p:spPr>
        <p:txBody>
          <a:bodyPr>
            <a:noAutofit/>
          </a:bodyPr>
          <a:lstStyle/>
          <a:p>
            <a:pPr>
              <a:spcBef>
                <a:spcPts val="624"/>
              </a:spcBef>
              <a:spcAft>
                <a:spcPts val="600"/>
              </a:spcAft>
            </a:pPr>
            <a:r>
              <a:rPr lang="en-US" sz="2600" dirty="0">
                <a:latin typeface="Arial" pitchFamily="34" charset="0"/>
                <a:cs typeface="Arial" pitchFamily="34" charset="0"/>
              </a:rPr>
              <a:t>Eukaryotic pre-messenger RNA contains exons and introns. It is first modified by the addition of a </a:t>
            </a:r>
            <a:r>
              <a:rPr lang="en-US" sz="2600" dirty="0" smtClean="0">
                <a:latin typeface="Arial" pitchFamily="34" charset="0"/>
                <a:cs typeface="Arial" pitchFamily="34" charset="0"/>
              </a:rPr>
              <a:t>5’ </a:t>
            </a:r>
            <a:r>
              <a:rPr lang="en-US" sz="2600" dirty="0">
                <a:latin typeface="Arial" pitchFamily="34" charset="0"/>
                <a:cs typeface="Arial" pitchFamily="34" charset="0"/>
              </a:rPr>
              <a:t>cap and a poly(A) tail at the </a:t>
            </a:r>
            <a:r>
              <a:rPr lang="en-US" sz="2600" dirty="0" smtClean="0">
                <a:latin typeface="Arial" pitchFamily="34" charset="0"/>
                <a:cs typeface="Arial" pitchFamily="34" charset="0"/>
              </a:rPr>
              <a:t>3’ end.</a:t>
            </a:r>
            <a:endParaRPr lang="en-US" sz="2600" dirty="0">
              <a:latin typeface="Arial" pitchFamily="34" charset="0"/>
              <a:cs typeface="Arial" pitchFamily="34" charset="0"/>
            </a:endParaRPr>
          </a:p>
          <a:p>
            <a:pPr>
              <a:spcBef>
                <a:spcPts val="624"/>
              </a:spcBef>
              <a:spcAft>
                <a:spcPts val="600"/>
              </a:spcAft>
            </a:pPr>
            <a:r>
              <a:rPr lang="en-US" sz="2600" dirty="0">
                <a:latin typeface="Arial" pitchFamily="34" charset="0"/>
                <a:cs typeface="Arial" pitchFamily="34" charset="0"/>
              </a:rPr>
              <a:t>The introns are next spliced out by large complexes called spliceosomes to generate mature mRNA.</a:t>
            </a:r>
          </a:p>
        </p:txBody>
      </p:sp>
      <p:pic>
        <p:nvPicPr>
          <p:cNvPr id="8" name="Picture Placeholder 7" descr="A schematic diagram of the beta globulin gene and the splicing of the transcripts formed from it. The gene is represented as a rectangular, horizontal strip. It has two introns highlighted on it.  The orientation of the strand is shown with the five prime end at the left, and the three prime end at the right. Primary transcript is formed from the beta globulin gene by transcription, cap formation and poly (A) addition. The primary transcript is represented by a thin, string like line with two loops representing the introns, one toward the cap at the left end pointing upwards and the other at the center, pointing downwards. The right terminus has a poly (A) tail. The primary transcript undergoes splicing, which removes the introns and forms the beta globulin m R N A, with just the cap and the poly (A) tail on the left and the right ends respectively."/>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093144" y="2073763"/>
            <a:ext cx="3875224" cy="3775050"/>
          </a:xfrm>
          <a:prstGeom prst="rect">
            <a:avLst/>
          </a:prstGeom>
        </p:spPr>
      </p:pic>
    </p:spTree>
    <p:extLst>
      <p:ext uri="{BB962C8B-B14F-4D97-AF65-F5344CB8AC3E}">
        <p14:creationId xmlns:p14="http://schemas.microsoft.com/office/powerpoint/2010/main" val="22879191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906" y="77865"/>
            <a:ext cx="8874189" cy="1536546"/>
          </a:xfrm>
        </p:spPr>
        <p:txBody>
          <a:bodyPr>
            <a:noAutofit/>
          </a:bodyPr>
          <a:lstStyle/>
          <a:p>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Spliceosome </a:t>
            </a:r>
            <a:r>
              <a:rPr lang="en-US" sz="3200" dirty="0">
                <a:solidFill>
                  <a:srgbClr val="843C0C"/>
                </a:solidFill>
                <a:latin typeface="Arial" pitchFamily="34" charset="0"/>
                <a:cs typeface="Arial" pitchFamily="34" charset="0"/>
              </a:rPr>
              <a:t>R</a:t>
            </a:r>
            <a:r>
              <a:rPr lang="en-US" sz="3200" dirty="0" smtClean="0">
                <a:solidFill>
                  <a:srgbClr val="843C0C"/>
                </a:solidFill>
                <a:latin typeface="Arial" pitchFamily="34" charset="0"/>
                <a:cs typeface="Arial" pitchFamily="34" charset="0"/>
              </a:rPr>
              <a:t>ecognizes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pecific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equences Within </a:t>
            </a:r>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Intron </a:t>
            </a:r>
            <a:r>
              <a:rPr lang="en-US" sz="3200" dirty="0">
                <a:solidFill>
                  <a:srgbClr val="843C0C"/>
                </a:solidFill>
                <a:latin typeface="Arial" pitchFamily="34" charset="0"/>
                <a:cs typeface="Arial" pitchFamily="34" charset="0"/>
              </a:rPr>
              <a:t>that </a:t>
            </a:r>
            <a:r>
              <a:rPr lang="en-US" sz="3200" dirty="0" smtClean="0">
                <a:solidFill>
                  <a:srgbClr val="843C0C"/>
                </a:solidFill>
                <a:latin typeface="Arial" pitchFamily="34" charset="0"/>
                <a:cs typeface="Arial" pitchFamily="34" charset="0"/>
              </a:rPr>
              <a:t>Specify </a:t>
            </a:r>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Splice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ites</a:t>
            </a:r>
            <a:endParaRPr lang="en-US" sz="3200" dirty="0">
              <a:solidFill>
                <a:srgbClr val="843C0C"/>
              </a:solidFill>
            </a:endParaRPr>
          </a:p>
        </p:txBody>
      </p:sp>
      <p:sp>
        <p:nvSpPr>
          <p:cNvPr id="3" name="Content Placeholder 2"/>
          <p:cNvSpPr>
            <a:spLocks noGrp="1"/>
          </p:cNvSpPr>
          <p:nvPr>
            <p:ph idx="1"/>
          </p:nvPr>
        </p:nvSpPr>
        <p:spPr>
          <a:xfrm>
            <a:off x="399879" y="1818859"/>
            <a:ext cx="8505582" cy="944219"/>
          </a:xfrm>
        </p:spPr>
        <p:txBody>
          <a:bodyPr>
            <a:noAutofit/>
          </a:bodyPr>
          <a:lstStyle/>
          <a:p>
            <a:pPr>
              <a:spcBef>
                <a:spcPts val="624"/>
              </a:spcBef>
              <a:spcAft>
                <a:spcPts val="600"/>
              </a:spcAft>
            </a:pPr>
            <a:r>
              <a:rPr lang="en-US" sz="2600" dirty="0">
                <a:latin typeface="Arial" pitchFamily="34" charset="0"/>
                <a:cs typeface="Arial" pitchFamily="34" charset="0"/>
              </a:rPr>
              <a:t>Introns almost always begin with a GU and end with an AG.</a:t>
            </a:r>
          </a:p>
        </p:txBody>
      </p:sp>
      <p:pic>
        <p:nvPicPr>
          <p:cNvPr id="8" name="Picture Placeholder 7" descr="A schematic diagram shows the consensus sequence in an intron, for the splicing of m R N A precursors. m R N A is represented as a horizontal line, with several regions indicated. The five prime end is at the left of the line, and the three prime end is at the right of the line. From left to right, the line has the following regions: an exon, followed by a short, five prime splice site, an intron, a three prime splice site, and another exon. Within the intron, there is a G U sequence at the far left end, an A G sequence at the far right end, and a pyrimidine tract just to the left of the A G sequence, separated from it by a short sequence."/>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14520" y="3539802"/>
            <a:ext cx="8740617" cy="2179189"/>
          </a:xfrm>
          <a:prstGeom prst="rect">
            <a:avLst/>
          </a:prstGeom>
        </p:spPr>
      </p:pic>
    </p:spTree>
    <p:extLst>
      <p:ext uri="{BB962C8B-B14F-4D97-AF65-F5344CB8AC3E}">
        <p14:creationId xmlns:p14="http://schemas.microsoft.com/office/powerpoint/2010/main" val="934512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304" y="274638"/>
            <a:ext cx="8649393" cy="1143000"/>
          </a:xfrm>
        </p:spPr>
        <p:txBody>
          <a:bodyPr>
            <a:noAutofit/>
          </a:bodyPr>
          <a:lstStyle/>
          <a:p>
            <a:r>
              <a:rPr lang="fr-FR" dirty="0" err="1">
                <a:solidFill>
                  <a:srgbClr val="843C0C"/>
                </a:solidFill>
                <a:latin typeface="Arial" pitchFamily="34" charset="0"/>
                <a:cs typeface="Arial" pitchFamily="34" charset="0"/>
              </a:rPr>
              <a:t>Many</a:t>
            </a:r>
            <a:r>
              <a:rPr lang="fr-FR" dirty="0">
                <a:solidFill>
                  <a:srgbClr val="843C0C"/>
                </a:solidFill>
                <a:latin typeface="Arial" pitchFamily="34" charset="0"/>
                <a:cs typeface="Arial" pitchFamily="34" charset="0"/>
              </a:rPr>
              <a:t> </a:t>
            </a:r>
            <a:r>
              <a:rPr lang="fr-FR" dirty="0" smtClean="0">
                <a:solidFill>
                  <a:srgbClr val="843C0C"/>
                </a:solidFill>
                <a:latin typeface="Arial" pitchFamily="34" charset="0"/>
                <a:cs typeface="Arial" pitchFamily="34" charset="0"/>
              </a:rPr>
              <a:t>Exons </a:t>
            </a:r>
            <a:r>
              <a:rPr lang="fr-FR" dirty="0">
                <a:solidFill>
                  <a:srgbClr val="843C0C"/>
                </a:solidFill>
                <a:latin typeface="Arial" pitchFamily="34" charset="0"/>
                <a:cs typeface="Arial" pitchFamily="34" charset="0"/>
              </a:rPr>
              <a:t>E</a:t>
            </a:r>
            <a:r>
              <a:rPr lang="fr-FR" dirty="0" smtClean="0">
                <a:solidFill>
                  <a:srgbClr val="843C0C"/>
                </a:solidFill>
                <a:latin typeface="Arial" pitchFamily="34" charset="0"/>
                <a:cs typeface="Arial" pitchFamily="34" charset="0"/>
              </a:rPr>
              <a:t>ncode </a:t>
            </a:r>
            <a:r>
              <a:rPr lang="fr-FR" dirty="0" err="1">
                <a:solidFill>
                  <a:srgbClr val="843C0C"/>
                </a:solidFill>
                <a:latin typeface="Arial" pitchFamily="34" charset="0"/>
                <a:cs typeface="Arial" pitchFamily="34" charset="0"/>
              </a:rPr>
              <a:t>P</a:t>
            </a:r>
            <a:r>
              <a:rPr lang="fr-FR" dirty="0" err="1" smtClean="0">
                <a:solidFill>
                  <a:srgbClr val="843C0C"/>
                </a:solidFill>
                <a:latin typeface="Arial" pitchFamily="34" charset="0"/>
                <a:cs typeface="Arial" pitchFamily="34" charset="0"/>
              </a:rPr>
              <a:t>rotein</a:t>
            </a:r>
            <a:r>
              <a:rPr lang="fr-FR" dirty="0" smtClean="0">
                <a:solidFill>
                  <a:srgbClr val="843C0C"/>
                </a:solidFill>
                <a:latin typeface="Arial" pitchFamily="34" charset="0"/>
                <a:cs typeface="Arial" pitchFamily="34" charset="0"/>
              </a:rPr>
              <a:t> </a:t>
            </a:r>
            <a:r>
              <a:rPr lang="fr-FR" dirty="0" err="1">
                <a:solidFill>
                  <a:srgbClr val="843C0C"/>
                </a:solidFill>
                <a:latin typeface="Arial" pitchFamily="34" charset="0"/>
                <a:cs typeface="Arial" pitchFamily="34" charset="0"/>
              </a:rPr>
              <a:t>D</a:t>
            </a:r>
            <a:r>
              <a:rPr lang="fr-FR" dirty="0" err="1" smtClean="0">
                <a:solidFill>
                  <a:srgbClr val="843C0C"/>
                </a:solidFill>
                <a:latin typeface="Arial" pitchFamily="34" charset="0"/>
                <a:cs typeface="Arial" pitchFamily="34" charset="0"/>
              </a:rPr>
              <a:t>omains</a:t>
            </a:r>
            <a:endParaRPr lang="en-US" dirty="0">
              <a:solidFill>
                <a:srgbClr val="843C0C"/>
              </a:solidFill>
            </a:endParaRPr>
          </a:p>
        </p:txBody>
      </p:sp>
      <p:sp>
        <p:nvSpPr>
          <p:cNvPr id="3" name="Content Placeholder 2"/>
          <p:cNvSpPr>
            <a:spLocks noGrp="1"/>
          </p:cNvSpPr>
          <p:nvPr>
            <p:ph idx="1"/>
          </p:nvPr>
        </p:nvSpPr>
        <p:spPr>
          <a:xfrm>
            <a:off x="457199" y="1600200"/>
            <a:ext cx="8328991" cy="4810539"/>
          </a:xfrm>
        </p:spPr>
        <p:txBody>
          <a:bodyPr>
            <a:noAutofit/>
          </a:bodyPr>
          <a:lstStyle/>
          <a:p>
            <a:pPr>
              <a:spcBef>
                <a:spcPts val="624"/>
              </a:spcBef>
              <a:spcAft>
                <a:spcPts val="1200"/>
              </a:spcAft>
            </a:pPr>
            <a:r>
              <a:rPr lang="en-US" dirty="0">
                <a:latin typeface="Arial" panose="020B0604020202020204" pitchFamily="34" charset="0"/>
                <a:cs typeface="Arial" panose="020B0604020202020204" pitchFamily="34" charset="0"/>
              </a:rPr>
              <a:t>Many exons encode discrete structural and functional units of proteins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Some new proteins have evolved by exon </a:t>
            </a:r>
            <a:r>
              <a:rPr lang="en-US" dirty="0" smtClean="0">
                <a:latin typeface="Arial" panose="020B0604020202020204" pitchFamily="34" charset="0"/>
                <a:cs typeface="Arial" panose="020B0604020202020204" pitchFamily="34" charset="0"/>
              </a:rPr>
              <a:t>shuffling.</a:t>
            </a:r>
          </a:p>
          <a:p>
            <a:pPr>
              <a:spcBef>
                <a:spcPts val="624"/>
              </a:spcBef>
              <a:spcAft>
                <a:spcPts val="1200"/>
              </a:spcAft>
            </a:pPr>
            <a:r>
              <a:rPr lang="en-US" dirty="0" smtClean="0">
                <a:latin typeface="Arial" panose="020B0604020202020204" pitchFamily="34" charset="0"/>
                <a:cs typeface="Arial" panose="020B0604020202020204" pitchFamily="34" charset="0"/>
              </a:rPr>
              <a:t>Alternative </a:t>
            </a:r>
            <a:r>
              <a:rPr lang="en-US" dirty="0">
                <a:latin typeface="Arial" panose="020B0604020202020204" pitchFamily="34" charset="0"/>
                <a:cs typeface="Arial" panose="020B0604020202020204" pitchFamily="34" charset="0"/>
              </a:rPr>
              <a:t>splicing allows the generation of multiple proteins from a single gene.</a:t>
            </a:r>
          </a:p>
        </p:txBody>
      </p:sp>
    </p:spTree>
    <p:extLst>
      <p:ext uri="{BB962C8B-B14F-4D97-AF65-F5344CB8AC3E}">
        <p14:creationId xmlns:p14="http://schemas.microsoft.com/office/powerpoint/2010/main" val="37826797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Autofit/>
          </a:bodyPr>
          <a:lstStyle/>
          <a:p>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Tissue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lasminogen </a:t>
            </a:r>
            <a:r>
              <a:rPr lang="en-US" sz="3200" dirty="0">
                <a:solidFill>
                  <a:srgbClr val="843C0C"/>
                </a:solidFill>
                <a:latin typeface="Arial" pitchFamily="34" charset="0"/>
                <a:cs typeface="Arial" pitchFamily="34" charset="0"/>
              </a:rPr>
              <a:t>A</a:t>
            </a:r>
            <a:r>
              <a:rPr lang="en-US" sz="3200" dirty="0" smtClean="0">
                <a:solidFill>
                  <a:srgbClr val="843C0C"/>
                </a:solidFill>
                <a:latin typeface="Arial" pitchFamily="34" charset="0"/>
                <a:cs typeface="Arial" pitchFamily="34" charset="0"/>
              </a:rPr>
              <a:t>ctivator </a:t>
            </a:r>
            <a:r>
              <a:rPr lang="en-US" sz="3200" dirty="0">
                <a:solidFill>
                  <a:srgbClr val="843C0C"/>
                </a:solidFill>
                <a:latin typeface="Arial" pitchFamily="34" charset="0"/>
                <a:cs typeface="Arial" pitchFamily="34" charset="0"/>
              </a:rPr>
              <a:t>(TPA) </a:t>
            </a:r>
            <a:r>
              <a:rPr lang="en-US" sz="3200" dirty="0" smtClean="0">
                <a:solidFill>
                  <a:srgbClr val="843C0C"/>
                </a:solidFill>
                <a:latin typeface="Arial" pitchFamily="34" charset="0"/>
                <a:cs typeface="Arial" pitchFamily="34" charset="0"/>
              </a:rPr>
              <a:t>Gene </a:t>
            </a:r>
            <a:r>
              <a:rPr lang="en-US" sz="3200" dirty="0">
                <a:solidFill>
                  <a:srgbClr val="843C0C"/>
                </a:solidFill>
                <a:latin typeface="Arial" pitchFamily="34" charset="0"/>
                <a:cs typeface="Arial" pitchFamily="34" charset="0"/>
              </a:rPr>
              <a:t>was </a:t>
            </a:r>
            <a:r>
              <a:rPr lang="en-US" sz="3200" dirty="0" smtClean="0">
                <a:solidFill>
                  <a:srgbClr val="843C0C"/>
                </a:solidFill>
                <a:latin typeface="Arial" pitchFamily="34" charset="0"/>
                <a:cs typeface="Arial" pitchFamily="34" charset="0"/>
              </a:rPr>
              <a:t>Generated </a:t>
            </a:r>
            <a:r>
              <a:rPr lang="en-US" sz="3200" dirty="0">
                <a:solidFill>
                  <a:srgbClr val="843C0C"/>
                </a:solidFill>
                <a:latin typeface="Arial" pitchFamily="34" charset="0"/>
                <a:cs typeface="Arial" pitchFamily="34" charset="0"/>
              </a:rPr>
              <a:t>by </a:t>
            </a:r>
            <a:r>
              <a:rPr lang="en-US" sz="3200" dirty="0" smtClean="0">
                <a:solidFill>
                  <a:srgbClr val="843C0C"/>
                </a:solidFill>
                <a:latin typeface="Arial" pitchFamily="34" charset="0"/>
                <a:cs typeface="Arial" pitchFamily="34" charset="0"/>
              </a:rPr>
              <a:t>Exon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huffling</a:t>
            </a:r>
            <a:endParaRPr lang="en-US" sz="3200" dirty="0">
              <a:solidFill>
                <a:srgbClr val="843C0C"/>
              </a:solidFill>
            </a:endParaRPr>
          </a:p>
        </p:txBody>
      </p:sp>
      <p:pic>
        <p:nvPicPr>
          <p:cNvPr id="7" name="Picture Placeholder 6" descr="A schematic diagram shows recombination leading to exon shuffling. Three simplified sequences of ancestral genes are shown. The first one represents epidermal growth factor gene with multiple E G F exons. The second one represents epidermal growth factor gene with multiple finger (F) exons. The third one represents the plasminogen gene with a kringle exon. The T P A gene as it exists today is shown on the left. The T P A gene which is formed due to exon shuffling between the three ancestral genes has these domains in the following order: F, E G F, K, and another duplicated K."/>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923980" y="1702370"/>
            <a:ext cx="7375550" cy="4881273"/>
          </a:xfrm>
          <a:prstGeom prst="rect">
            <a:avLst/>
          </a:prstGeom>
        </p:spPr>
      </p:pic>
    </p:spTree>
    <p:extLst>
      <p:ext uri="{BB962C8B-B14F-4D97-AF65-F5344CB8AC3E}">
        <p14:creationId xmlns:p14="http://schemas.microsoft.com/office/powerpoint/2010/main" val="1682143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906" y="369101"/>
            <a:ext cx="8874189" cy="954075"/>
          </a:xfrm>
        </p:spPr>
        <p:txBody>
          <a:bodyPr>
            <a:noAutofit/>
          </a:bodyPr>
          <a:lstStyle/>
          <a:p>
            <a:r>
              <a:rPr lang="en-US" dirty="0">
                <a:solidFill>
                  <a:srgbClr val="843C0C"/>
                </a:solidFill>
                <a:latin typeface="Arial" pitchFamily="34" charset="0"/>
                <a:cs typeface="Arial" pitchFamily="34" charset="0"/>
              </a:rPr>
              <a:t>Alternative </a:t>
            </a:r>
            <a:r>
              <a:rPr lang="en-US" dirty="0" smtClean="0">
                <a:solidFill>
                  <a:srgbClr val="843C0C"/>
                </a:solidFill>
                <a:latin typeface="Arial" pitchFamily="34" charset="0"/>
                <a:cs typeface="Arial" pitchFamily="34" charset="0"/>
              </a:rPr>
              <a:t>Splicing</a:t>
            </a:r>
            <a:endParaRPr lang="en-US" dirty="0">
              <a:solidFill>
                <a:srgbClr val="843C0C"/>
              </a:solidFill>
            </a:endParaRPr>
          </a:p>
        </p:txBody>
      </p:sp>
      <p:sp>
        <p:nvSpPr>
          <p:cNvPr id="3" name="Content Placeholder 2"/>
          <p:cNvSpPr>
            <a:spLocks noGrp="1"/>
          </p:cNvSpPr>
          <p:nvPr>
            <p:ph idx="1"/>
          </p:nvPr>
        </p:nvSpPr>
        <p:spPr>
          <a:xfrm>
            <a:off x="324678" y="1500807"/>
            <a:ext cx="8505582" cy="1341784"/>
          </a:xfrm>
        </p:spPr>
        <p:txBody>
          <a:bodyPr>
            <a:noAutofit/>
          </a:bodyPr>
          <a:lstStyle/>
          <a:p>
            <a:pPr>
              <a:spcBef>
                <a:spcPts val="624"/>
              </a:spcBef>
              <a:spcAft>
                <a:spcPts val="600"/>
              </a:spcAft>
            </a:pPr>
            <a:r>
              <a:rPr lang="en-US" sz="2600" dirty="0">
                <a:latin typeface="Arial" pitchFamily="34" charset="0"/>
                <a:cs typeface="Arial" pitchFamily="34" charset="0"/>
              </a:rPr>
              <a:t>Alternative splicing provides a means of forming a set of proteins that are variants of a basic motif without requiring a separate gene for each protein.</a:t>
            </a:r>
          </a:p>
        </p:txBody>
      </p:sp>
      <p:pic>
        <p:nvPicPr>
          <p:cNvPr id="8" name="Picture Placeholder 7" descr="The schematic diagrams of a membrane-bound antibody and a soluble antibody molecule are shown. Membrane bound antibody: The antibody molecule is anchored on membrane-anchoring unit that is encoded by a separate exon. The membrane anchoring unit is shown as two small helices rooted within the cell membrane and the antibody molecule on to the extracellular side.&#10;Soluble antibody molecule: lacks the membrane-anchoring domain and the antibody molecule is secreted into the extracellular medium. The alternative splicing of R N A excludes membrane-anchoring domain."/>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793002" y="3027722"/>
            <a:ext cx="7796535" cy="3522616"/>
          </a:xfrm>
          <a:prstGeom prst="rect">
            <a:avLst/>
          </a:prstGeom>
        </p:spPr>
      </p:pic>
    </p:spTree>
    <p:extLst>
      <p:ext uri="{BB962C8B-B14F-4D97-AF65-F5344CB8AC3E}">
        <p14:creationId xmlns:p14="http://schemas.microsoft.com/office/powerpoint/2010/main" val="344130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DNA and RNA </a:t>
            </a:r>
            <a:r>
              <a:rPr lang="en-US" dirty="0" smtClean="0">
                <a:solidFill>
                  <a:srgbClr val="843C0C"/>
                </a:solidFill>
                <a:latin typeface="Arial" panose="020B0604020202020204" pitchFamily="34" charset="0"/>
                <a:cs typeface="Arial" panose="020B0604020202020204" pitchFamily="34" charset="0"/>
              </a:rPr>
              <a:t>Differ </a:t>
            </a:r>
            <a:r>
              <a:rPr lang="en-US" dirty="0">
                <a:solidFill>
                  <a:srgbClr val="843C0C"/>
                </a:solidFill>
                <a:latin typeface="Arial" panose="020B0604020202020204" pitchFamily="34" charset="0"/>
                <a:cs typeface="Arial" panose="020B0604020202020204" pitchFamily="34" charset="0"/>
              </a:rPr>
              <a:t>in the </a:t>
            </a:r>
            <a:r>
              <a:rPr lang="en-US" dirty="0" smtClean="0">
                <a:solidFill>
                  <a:srgbClr val="843C0C"/>
                </a:solidFill>
                <a:latin typeface="Arial" panose="020B0604020202020204" pitchFamily="34" charset="0"/>
                <a:cs typeface="Arial" panose="020B0604020202020204" pitchFamily="34" charset="0"/>
              </a:rPr>
              <a:t>Sugar </a:t>
            </a:r>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omponent </a:t>
            </a:r>
            <a:r>
              <a:rPr lang="en-US" dirty="0">
                <a:solidFill>
                  <a:srgbClr val="843C0C"/>
                </a:solidFill>
                <a:latin typeface="Arial" panose="020B0604020202020204" pitchFamily="34" charset="0"/>
                <a:cs typeface="Arial" panose="020B0604020202020204" pitchFamily="34" charset="0"/>
              </a:rPr>
              <a:t>and </a:t>
            </a:r>
            <a:r>
              <a:rPr lang="en-US" dirty="0" smtClean="0">
                <a:solidFill>
                  <a:srgbClr val="843C0C"/>
                </a:solidFill>
                <a:latin typeface="Arial" panose="020B0604020202020204" pitchFamily="34" charset="0"/>
                <a:cs typeface="Arial" panose="020B0604020202020204" pitchFamily="34" charset="0"/>
              </a:rPr>
              <a:t>One </a:t>
            </a:r>
            <a:r>
              <a:rPr lang="en-US" dirty="0">
                <a:solidFill>
                  <a:srgbClr val="843C0C"/>
                </a:solidFill>
                <a:latin typeface="Arial" panose="020B0604020202020204" pitchFamily="34" charset="0"/>
                <a:cs typeface="Arial" panose="020B0604020202020204" pitchFamily="34" charset="0"/>
              </a:rPr>
              <a:t>of the </a:t>
            </a:r>
            <a:r>
              <a:rPr lang="en-US" dirty="0" smtClean="0">
                <a:solidFill>
                  <a:srgbClr val="843C0C"/>
                </a:solidFill>
                <a:latin typeface="Arial" panose="020B0604020202020204" pitchFamily="34" charset="0"/>
                <a:cs typeface="Arial" panose="020B0604020202020204" pitchFamily="34" charset="0"/>
              </a:rPr>
              <a:t>Bases</a:t>
            </a:r>
            <a:endParaRPr lang="en-US" dirty="0">
              <a:solidFill>
                <a:srgbClr val="843C0C"/>
              </a:solidFill>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noAutofit/>
          </a:bodyPr>
          <a:lstStyle/>
          <a:p>
            <a:pPr>
              <a:spcBef>
                <a:spcPts val="624"/>
              </a:spcBef>
              <a:spcAft>
                <a:spcPts val="1200"/>
              </a:spcAft>
            </a:pPr>
            <a:r>
              <a:rPr lang="en-US" sz="2200" dirty="0">
                <a:latin typeface="Arial" pitchFamily="34" charset="0"/>
                <a:cs typeface="Arial" pitchFamily="34" charset="0"/>
              </a:rPr>
              <a:t>The sugar component of deoxyribonucleic acid (DNA) is deoxyribose, a ribose in which the </a:t>
            </a:r>
            <a:r>
              <a:rPr lang="en-US" sz="2200" dirty="0" smtClean="0">
                <a:latin typeface="Arial" pitchFamily="34" charset="0"/>
                <a:cs typeface="Arial" pitchFamily="34" charset="0"/>
              </a:rPr>
              <a:t>2’-hydroxyl </a:t>
            </a:r>
            <a:r>
              <a:rPr lang="en-US" sz="2200" dirty="0">
                <a:latin typeface="Arial" pitchFamily="34" charset="0"/>
                <a:cs typeface="Arial" pitchFamily="34" charset="0"/>
              </a:rPr>
              <a:t>is replaced with a hydrogen</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a:p>
            <a:pPr>
              <a:spcBef>
                <a:spcPts val="624"/>
              </a:spcBef>
              <a:spcAft>
                <a:spcPts val="1200"/>
              </a:spcAft>
            </a:pPr>
            <a:r>
              <a:rPr lang="en-US" sz="2200" dirty="0">
                <a:latin typeface="Arial" pitchFamily="34" charset="0"/>
                <a:cs typeface="Arial" pitchFamily="34" charset="0"/>
              </a:rPr>
              <a:t>Ribonucleic acid (RNA) contains the sugar ribose</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a:p>
            <a:pPr>
              <a:spcBef>
                <a:spcPts val="624"/>
              </a:spcBef>
              <a:spcAft>
                <a:spcPts val="1200"/>
              </a:spcAft>
            </a:pPr>
            <a:r>
              <a:rPr lang="en-US" sz="2200" dirty="0">
                <a:latin typeface="Arial" pitchFamily="34" charset="0"/>
                <a:cs typeface="Arial" pitchFamily="34" charset="0"/>
              </a:rPr>
              <a:t>The backbones of DNA and RNA consist of sugars linked by phosphodiester bridges between the </a:t>
            </a:r>
            <a:r>
              <a:rPr lang="en-US" sz="2200" dirty="0" smtClean="0">
                <a:latin typeface="Arial" pitchFamily="34" charset="0"/>
                <a:cs typeface="Arial" pitchFamily="34" charset="0"/>
              </a:rPr>
              <a:t>3’-hydroxyl </a:t>
            </a:r>
            <a:r>
              <a:rPr lang="en-US" sz="2200" dirty="0">
                <a:latin typeface="Arial" pitchFamily="34" charset="0"/>
                <a:cs typeface="Arial" pitchFamily="34" charset="0"/>
              </a:rPr>
              <a:t>of one sugar and the </a:t>
            </a:r>
            <a:r>
              <a:rPr lang="en-US" sz="2200" dirty="0" smtClean="0">
                <a:latin typeface="Arial" pitchFamily="34" charset="0"/>
                <a:cs typeface="Arial" pitchFamily="34" charset="0"/>
              </a:rPr>
              <a:t>5’-hydroxyl </a:t>
            </a:r>
            <a:r>
              <a:rPr lang="en-US" sz="2200" dirty="0">
                <a:latin typeface="Arial" pitchFamily="34" charset="0"/>
                <a:cs typeface="Arial" pitchFamily="34" charset="0"/>
              </a:rPr>
              <a:t>of an adjacent sugar</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a:p>
            <a:pPr>
              <a:spcBef>
                <a:spcPts val="624"/>
              </a:spcBef>
              <a:spcAft>
                <a:spcPts val="1200"/>
              </a:spcAft>
            </a:pPr>
            <a:r>
              <a:rPr lang="en-US" sz="2200" dirty="0">
                <a:latin typeface="Arial" pitchFamily="34" charset="0"/>
                <a:cs typeface="Arial" pitchFamily="34" charset="0"/>
              </a:rPr>
              <a:t>Bases are attached to carbon atom </a:t>
            </a:r>
            <a:r>
              <a:rPr lang="en-US" sz="2200" dirty="0" smtClean="0">
                <a:latin typeface="Arial" pitchFamily="34" charset="0"/>
                <a:cs typeface="Arial" pitchFamily="34" charset="0"/>
              </a:rPr>
              <a:t>1’ </a:t>
            </a:r>
            <a:r>
              <a:rPr lang="en-US" sz="2200" dirty="0">
                <a:latin typeface="Arial" pitchFamily="34" charset="0"/>
                <a:cs typeface="Arial" pitchFamily="34" charset="0"/>
              </a:rPr>
              <a:t>in the sugar</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a:p>
            <a:pPr>
              <a:spcBef>
                <a:spcPts val="624"/>
              </a:spcBef>
              <a:spcAft>
                <a:spcPts val="1200"/>
              </a:spcAft>
            </a:pPr>
            <a:r>
              <a:rPr lang="en-US" sz="2200" dirty="0">
                <a:latin typeface="Arial" pitchFamily="34" charset="0"/>
                <a:cs typeface="Arial" pitchFamily="34" charset="0"/>
              </a:rPr>
              <a:t>Two of the bases are purines (adenine and guanine), and two are pyrimidines [cytosine and thymine (DNA) or uracil (RNA)].</a:t>
            </a:r>
          </a:p>
        </p:txBody>
      </p:sp>
    </p:spTree>
    <p:extLst>
      <p:ext uri="{BB962C8B-B14F-4D97-AF65-F5344CB8AC3E}">
        <p14:creationId xmlns:p14="http://schemas.microsoft.com/office/powerpoint/2010/main" val="809607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Ribose and </a:t>
            </a:r>
            <a:r>
              <a:rPr lang="en-US" dirty="0" smtClean="0">
                <a:solidFill>
                  <a:srgbClr val="843C0C"/>
                </a:solidFill>
                <a:latin typeface="Arial" pitchFamily="34" charset="0"/>
                <a:cs typeface="Arial" pitchFamily="34" charset="0"/>
              </a:rPr>
              <a:t>Deoxyribose</a:t>
            </a:r>
            <a:endParaRPr lang="en-US" dirty="0">
              <a:solidFill>
                <a:srgbClr val="843C0C"/>
              </a:solidFill>
              <a:latin typeface="Arial" pitchFamily="34" charset="0"/>
              <a:cs typeface="Arial" pitchFamily="34" charset="0"/>
            </a:endParaRPr>
          </a:p>
        </p:txBody>
      </p:sp>
      <p:pic>
        <p:nvPicPr>
          <p:cNvPr id="8" name="Picture Placeholder 7" descr="The structures of ribose and deoxyribose molecules are shown. Ribose: The structure shows a five membered ring, with carbon atoms at four vertices and an oxygen atom at the fifth vertex. The carbon atoms are numbered from one prime to five prime. The 1 prime, 2 prime and three prime carbon atoms are each single bonded to a hydroxyl group and a hydrogen atom. The 4 prime carbon atoms are single bonded to a hydrogen atom and another carbon atom which is labeled as 5 prime. The 5 prime carbon atoms are single bonded to two hydrogen atoms and a hydroxyl group. The hydroxyl group single bonded to 2 prime carbon atom is highlighted.&#10;Deoxyribose: The structure shows a five membered ring, with carbon atoms at four vertices and an oxygen atom at the fifth vertex. The carbon atoms are numbered from one prime to five prime. The 1 prime and three prime carbon atoms is each single bonded to a hydroxyl group and a hydrogen atom. The two prime carbon atoms are single bonded to two hydrogen atoms. The 4 prime carbon atoms are single bonded to a hydrogen atom and another carbon atom which is labeled as 5 prime. The 5 prime carbon atoms are single bonded to two hydrogen atoms and a hydroxyl group. The hydrogen atom single bonded to 2 prime carbon atom is highlighted."/>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20092" y="2014685"/>
            <a:ext cx="8644180" cy="4010429"/>
          </a:xfrm>
          <a:prstGeom prst="rect">
            <a:avLst/>
          </a:prstGeom>
        </p:spPr>
      </p:pic>
    </p:spTree>
    <p:extLst>
      <p:ext uri="{BB962C8B-B14F-4D97-AF65-F5344CB8AC3E}">
        <p14:creationId xmlns:p14="http://schemas.microsoft.com/office/powerpoint/2010/main" val="1963560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3007</TotalTime>
  <Words>4994</Words>
  <Application>Microsoft Office PowerPoint</Application>
  <PresentationFormat>On-screen Show (4:3)</PresentationFormat>
  <Paragraphs>300</Paragraphs>
  <Slides>76</Slides>
  <Notes>60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76</vt:i4>
      </vt:variant>
    </vt:vector>
  </HeadingPairs>
  <TitlesOfParts>
    <vt:vector size="84" baseType="lpstr">
      <vt:lpstr>ＭＳ Ｐゴシック</vt:lpstr>
      <vt:lpstr>Arial</vt:lpstr>
      <vt:lpstr>Calibri</vt:lpstr>
      <vt:lpstr>Calibri Light</vt:lpstr>
      <vt:lpstr>Georgia</vt:lpstr>
      <vt:lpstr>Symbol</vt:lpstr>
      <vt:lpstr>Office Theme</vt:lpstr>
      <vt:lpstr>1_Office Theme</vt:lpstr>
      <vt:lpstr>PowerPoint Presentation</vt:lpstr>
      <vt:lpstr>CHAPTER 4 DNA, RNA, and the Flow of Genetic Information</vt:lpstr>
      <vt:lpstr>Ch.4 Learning Objectives</vt:lpstr>
      <vt:lpstr>Ch.4 Outline</vt:lpstr>
      <vt:lpstr>The Central Dogma</vt:lpstr>
      <vt:lpstr>Section 4.1 A Nucleic Acid Consists of Four Kinds of Bases Linked to a Sugar­­–Phosphate Backbone</vt:lpstr>
      <vt:lpstr>Polymeric Structure of Nucleic Acids</vt:lpstr>
      <vt:lpstr>DNA and RNA Differ in the Sugar Component and One of the Bases</vt:lpstr>
      <vt:lpstr>Ribose and Deoxyribose</vt:lpstr>
      <vt:lpstr>Backbones of DNA and RNA</vt:lpstr>
      <vt:lpstr>Purines and Pyrimidines</vt:lpstr>
      <vt:lpstr>Nucleotides are the Monomeric Units of Nucleic Acids</vt:lpstr>
      <vt:lpstr>β-Glycosidic Linkage in a Nucleoside</vt:lpstr>
      <vt:lpstr>Examples of Nucleotides</vt:lpstr>
      <vt:lpstr>Nucleic Acid Conventions</vt:lpstr>
      <vt:lpstr>A Stylized Structure of a DNA Chain</vt:lpstr>
      <vt:lpstr>Electron Micrograph of Part of the E. coli Genome</vt:lpstr>
      <vt:lpstr>Some DNA Molecules Can be Extremely Large</vt:lpstr>
      <vt:lpstr>Section 4.2 A Pair of Nucleic Acid Strands with Complementary Sequences Can Form a Double-Helical Structure</vt:lpstr>
      <vt:lpstr>X-ray Diffraction Photograph of a Hydrated DNA fiber</vt:lpstr>
      <vt:lpstr>Watson–Crick Model of Double-helical DNA</vt:lpstr>
      <vt:lpstr>Structures of the Base Pairs Proposed by Watson and Crick</vt:lpstr>
      <vt:lpstr>Features of the Watson–Crick Model of DNA Deduced from the Diffraction Patterns</vt:lpstr>
      <vt:lpstr>Base Compositions Experimentally Determined for a Variety of Organisms</vt:lpstr>
      <vt:lpstr>A Side View of DNA</vt:lpstr>
      <vt:lpstr>DNA can Assume a Variety of Structural Forms</vt:lpstr>
      <vt:lpstr>B-form and A-form DNA</vt:lpstr>
      <vt:lpstr>Sugar Pucker</vt:lpstr>
      <vt:lpstr>Z-DNA</vt:lpstr>
      <vt:lpstr>Comparison of A-, B-, and Z-DNA</vt:lpstr>
      <vt:lpstr>Some DNA Molecules are Circular and Supercoiled</vt:lpstr>
      <vt:lpstr>Single-stranded Nucleic Acids can Adopt Elaborate Structures</vt:lpstr>
      <vt:lpstr>Stem-loop Structures</vt:lpstr>
      <vt:lpstr>Complex Structure of an RNA Molecule</vt:lpstr>
      <vt:lpstr>Section 4.3 The Double Helix Facilitates the Accurate Transmission of Hereditary Information</vt:lpstr>
      <vt:lpstr>Differences in DNA Density Established the Validity of the Semiconservative Replication Hypothesis</vt:lpstr>
      <vt:lpstr>Resolution of 14N DNA and 15N DNA by Density-gradient Centrifugation</vt:lpstr>
      <vt:lpstr>Detection of Semiconservative Replication of E. coli DNA by Density-gradient Centrifugation</vt:lpstr>
      <vt:lpstr>Semiconservative Replication</vt:lpstr>
      <vt:lpstr>The Double Helix can be Reversibly Melted</vt:lpstr>
      <vt:lpstr>Hypochromism</vt:lpstr>
      <vt:lpstr>Section 4.4 DNA Is Replicated by Polymerases That Take Instructions from Templates</vt:lpstr>
      <vt:lpstr>Key Characteristics of DNA Synthesis</vt:lpstr>
      <vt:lpstr>Polymerization Reaction Catalyzed by DNA Polymerases</vt:lpstr>
      <vt:lpstr>Strand Elongation is Driven by Pyrophosphate Hydrolysis</vt:lpstr>
      <vt:lpstr>The Genes of Some Viruses are Made of RNA</vt:lpstr>
      <vt:lpstr>Flow of Information from RNA to DNA in Retroviruses</vt:lpstr>
      <vt:lpstr>Section 4.5 Gene Expression Is the Transformation of DNA Information into Functional Molecules</vt:lpstr>
      <vt:lpstr>All Cellular RNA is Synthesized by RNA Polymerases</vt:lpstr>
      <vt:lpstr>RNA Polymerase</vt:lpstr>
      <vt:lpstr>Transcription Mechanism of the Chain-Elongation Reaction Catalyzed by RNA Polymerase</vt:lpstr>
      <vt:lpstr>Early Evidence that RNA was Synthesized Using a DNA Template</vt:lpstr>
      <vt:lpstr>Complementarity Between mRNA and DNA</vt:lpstr>
      <vt:lpstr>Transcription Begins Near Promoter Sites and Ends at Terminator Sites</vt:lpstr>
      <vt:lpstr>Promoter Sites for Transcription in Prokaryotes and Eukaryotes</vt:lpstr>
      <vt:lpstr>Transcription Termination</vt:lpstr>
      <vt:lpstr>A Hairpin Structure at the 3’ End of an E. coli mRNA Transcript</vt:lpstr>
      <vt:lpstr>Modification of Eukaryotic mRNA</vt:lpstr>
      <vt:lpstr>Transfer RNAs are the Adaptor Molecules in Protein Synthesis</vt:lpstr>
      <vt:lpstr>Attachment of an Amino Acid to a tRNA Molecule</vt:lpstr>
      <vt:lpstr>General Structure of an Aminoacyl-tRNA</vt:lpstr>
      <vt:lpstr>Section 4.6 Amino Acids Are Encoded by Groups of Three Bases Starting from a Fixed Point</vt:lpstr>
      <vt:lpstr>Characteristics of the Genetic Code</vt:lpstr>
      <vt:lpstr>The Genetic Code</vt:lpstr>
      <vt:lpstr>Messenger RNA Contains Start and Stop Signals for Protein Synthesis</vt:lpstr>
      <vt:lpstr>Initiation of Protein Synthesis</vt:lpstr>
      <vt:lpstr>The Genetic Code is Nearly Universal</vt:lpstr>
      <vt:lpstr>Distinctive Codons of Human Mitochondria</vt:lpstr>
      <vt:lpstr>Section 4.7 Most Eukaryotic Genes Are Mosaics of Introns and Exons</vt:lpstr>
      <vt:lpstr>Detection of Introns by Electron Microscopy</vt:lpstr>
      <vt:lpstr>Structure of the β-globin Gene</vt:lpstr>
      <vt:lpstr>RNA Processing Generates Mature RNA</vt:lpstr>
      <vt:lpstr>The Spliceosome Recognizes Specific Sequences Within the Intron that Specify the Splice Sites</vt:lpstr>
      <vt:lpstr>Many Exons Encode Protein Domains</vt:lpstr>
      <vt:lpstr>The Tissue Plasminogen Activator (TPA) Gene was Generated by Exon Shuffling</vt:lpstr>
      <vt:lpstr>Alternative Splicing</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DNA, RNA, and the Flow of Genetic Information</dc:title>
  <dc:creator>Berg</dc:creator>
  <cp:lastModifiedBy>Piotrowski, Angela</cp:lastModifiedBy>
  <cp:revision>243</cp:revision>
  <dcterms:created xsi:type="dcterms:W3CDTF">2015-05-20T13:49:30Z</dcterms:created>
  <dcterms:modified xsi:type="dcterms:W3CDTF">2019-04-29T14:24:12Z</dcterms:modified>
</cp:coreProperties>
</file>