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5"/>
  </p:notesMasterIdLst>
  <p:sldIdLst>
    <p:sldId id="370" r:id="rId3"/>
    <p:sldId id="318" r:id="rId4"/>
    <p:sldId id="362" r:id="rId5"/>
    <p:sldId id="320" r:id="rId6"/>
    <p:sldId id="321" r:id="rId7"/>
    <p:sldId id="322" r:id="rId8"/>
    <p:sldId id="323" r:id="rId9"/>
    <p:sldId id="324" r:id="rId10"/>
    <p:sldId id="325" r:id="rId11"/>
    <p:sldId id="326" r:id="rId12"/>
    <p:sldId id="327" r:id="rId13"/>
    <p:sldId id="328" r:id="rId14"/>
    <p:sldId id="329" r:id="rId15"/>
    <p:sldId id="330" r:id="rId16"/>
    <p:sldId id="331" r:id="rId17"/>
    <p:sldId id="369"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 id="363" r:id="rId49"/>
    <p:sldId id="364" r:id="rId50"/>
    <p:sldId id="365" r:id="rId51"/>
    <p:sldId id="366" r:id="rId52"/>
    <p:sldId id="367" r:id="rId53"/>
    <p:sldId id="368"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8" clrIdx="0"/>
  <p:cmAuthor id="1" name="ce" initials="ce" lastIdx="6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6559" autoAdjust="0"/>
  </p:normalViewPr>
  <p:slideViewPr>
    <p:cSldViewPr snapToGrid="0" snapToObjects="1">
      <p:cViewPr varScale="1">
        <p:scale>
          <a:sx n="61" d="100"/>
          <a:sy n="61" d="100"/>
        </p:scale>
        <p:origin x="84" y="44"/>
      </p:cViewPr>
      <p:guideLst>
        <p:guide orient="horz" pos="2160"/>
        <p:guide pos="2880"/>
      </p:guideLst>
    </p:cSldViewPr>
  </p:slideViewPr>
  <p:outlineViewPr>
    <p:cViewPr>
      <p:scale>
        <a:sx n="33" d="100"/>
        <a:sy n="33" d="100"/>
      </p:scale>
      <p:origin x="0" y="-73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4/25/2019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095618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1.8 Formation of a double helix.</a:t>
            </a:r>
            <a:r>
              <a:rPr lang="en-US" b="1" baseline="0" dirty="0" smtClean="0"/>
              <a:t> </a:t>
            </a:r>
            <a:r>
              <a:rPr lang="en-US" dirty="0" smtClean="0"/>
              <a:t>When two DNA strands with appropriate,</a:t>
            </a:r>
            <a:r>
              <a:rPr lang="en-US" baseline="0" dirty="0" smtClean="0"/>
              <a:t> </a:t>
            </a:r>
            <a:r>
              <a:rPr lang="en-US" dirty="0" smtClean="0"/>
              <a:t>complementary sequences are mixed, they</a:t>
            </a:r>
            <a:r>
              <a:rPr lang="en-US" baseline="0" dirty="0" smtClean="0"/>
              <a:t> </a:t>
            </a:r>
            <a:r>
              <a:rPr lang="en-US" dirty="0" smtClean="0"/>
              <a:t>spontaneously assemble to form a</a:t>
            </a:r>
            <a:r>
              <a:rPr lang="en-US" baseline="0" dirty="0" smtClean="0"/>
              <a:t> </a:t>
            </a:r>
            <a:r>
              <a:rPr lang="en-US" dirty="0" smtClean="0"/>
              <a:t>double</a:t>
            </a:r>
            <a:r>
              <a:rPr lang="en-US" baseline="0" dirty="0" smtClean="0"/>
              <a:t> </a:t>
            </a:r>
            <a:r>
              <a:rPr lang="en-US" dirty="0" smtClean="0"/>
              <a:t>helix.</a:t>
            </a: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3571824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1.9 Hydrogen bonds.</a:t>
            </a:r>
            <a:r>
              <a:rPr lang="en-US" dirty="0" smtClean="0"/>
              <a:t> Hydrogen</a:t>
            </a:r>
            <a:r>
              <a:rPr lang="en-US" baseline="0" dirty="0" smtClean="0"/>
              <a:t> </a:t>
            </a:r>
            <a:r>
              <a:rPr lang="en-US" dirty="0" smtClean="0"/>
              <a:t>bonds are depicted by dashed green</a:t>
            </a:r>
            <a:r>
              <a:rPr lang="en-US" baseline="0" dirty="0" smtClean="0"/>
              <a:t> </a:t>
            </a:r>
            <a:r>
              <a:rPr lang="en-US" dirty="0" smtClean="0"/>
              <a:t>lines. The positions of the partial charges</a:t>
            </a:r>
            <a:r>
              <a:rPr lang="en-US" baseline="0" dirty="0" smtClean="0"/>
              <a:t> </a:t>
            </a:r>
            <a:r>
              <a:rPr lang="en-US" dirty="0" smtClean="0"/>
              <a:t>(</a:t>
            </a:r>
            <a:r>
              <a:rPr lang="en-US" dirty="0" err="1" smtClean="0"/>
              <a:t>δ</a:t>
            </a:r>
            <a:r>
              <a:rPr lang="en-US" sz="1400" baseline="30000" dirty="0" smtClean="0"/>
              <a:t>+</a:t>
            </a:r>
            <a:r>
              <a:rPr lang="en-US" dirty="0" smtClean="0"/>
              <a:t> and </a:t>
            </a:r>
            <a:r>
              <a:rPr lang="en-US" dirty="0" err="1" smtClean="0"/>
              <a:t>δ</a:t>
            </a:r>
            <a:r>
              <a:rPr lang="en-US" sz="1800" baseline="30000" dirty="0" smtClean="0"/>
              <a:t>-</a:t>
            </a:r>
            <a:r>
              <a:rPr lang="en-US" dirty="0" smtClean="0"/>
              <a:t>) are shown.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817978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1.10 Energy of a van der Waals</a:t>
            </a:r>
            <a:r>
              <a:rPr lang="en-US" b="1" baseline="0" dirty="0" smtClean="0"/>
              <a:t> </a:t>
            </a:r>
            <a:r>
              <a:rPr lang="en-US" b="1" dirty="0" smtClean="0"/>
              <a:t>interaction as two atoms approach each</a:t>
            </a:r>
            <a:r>
              <a:rPr lang="en-US" b="1" baseline="0" dirty="0" smtClean="0"/>
              <a:t> </a:t>
            </a:r>
            <a:r>
              <a:rPr lang="en-US" b="1" dirty="0" smtClean="0"/>
              <a:t>other. </a:t>
            </a:r>
            <a:r>
              <a:rPr lang="en-US" dirty="0" smtClean="0"/>
              <a:t>The energy is most favorable at the</a:t>
            </a:r>
            <a:r>
              <a:rPr lang="en-US" baseline="0" dirty="0" smtClean="0"/>
              <a:t> </a:t>
            </a:r>
            <a:r>
              <a:rPr lang="en-US" dirty="0" smtClean="0"/>
              <a:t>van der Waals contact distance. Owing to</a:t>
            </a:r>
            <a:r>
              <a:rPr lang="en-US" baseline="0" dirty="0" smtClean="0"/>
              <a:t> </a:t>
            </a:r>
            <a:r>
              <a:rPr lang="en-US" dirty="0" smtClean="0"/>
              <a:t>electron–electron repulsion, the energy rises</a:t>
            </a:r>
            <a:r>
              <a:rPr lang="en-US" baseline="0" dirty="0" smtClean="0"/>
              <a:t> </a:t>
            </a:r>
            <a:r>
              <a:rPr lang="en-US" dirty="0" smtClean="0"/>
              <a:t>rapidly as the distance between the atoms</a:t>
            </a:r>
            <a:r>
              <a:rPr lang="en-US" baseline="0" dirty="0" smtClean="0"/>
              <a:t> </a:t>
            </a:r>
            <a:r>
              <a:rPr lang="en-US" dirty="0" smtClean="0"/>
              <a:t>becomes shorter than the contact distance.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375570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1.11 Structure of ice.</a:t>
            </a:r>
            <a:r>
              <a:rPr lang="en-US" dirty="0" smtClean="0"/>
              <a:t> Hydrogen</a:t>
            </a:r>
            <a:r>
              <a:rPr lang="en-US" baseline="0" dirty="0" smtClean="0"/>
              <a:t> </a:t>
            </a:r>
            <a:r>
              <a:rPr lang="en-US" dirty="0" smtClean="0"/>
              <a:t>bonds (shown as dashed green lines) are</a:t>
            </a:r>
            <a:r>
              <a:rPr lang="en-US" baseline="0" dirty="0" smtClean="0"/>
              <a:t> </a:t>
            </a:r>
            <a:r>
              <a:rPr lang="en-US" dirty="0" smtClean="0"/>
              <a:t>formed between water molecules to produce</a:t>
            </a:r>
            <a:r>
              <a:rPr lang="en-US" baseline="0" dirty="0" smtClean="0"/>
              <a:t> </a:t>
            </a:r>
            <a:r>
              <a:rPr lang="en-US" dirty="0" smtClean="0"/>
              <a:t>a highly ordered and open structure.</a:t>
            </a: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400866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1.12 The hydrophobic effect. </a:t>
            </a:r>
            <a:r>
              <a:rPr lang="en-US" dirty="0" smtClean="0"/>
              <a:t>The</a:t>
            </a:r>
            <a:r>
              <a:rPr lang="en-US" baseline="0" dirty="0" smtClean="0"/>
              <a:t> </a:t>
            </a:r>
            <a:r>
              <a:rPr lang="en-US" dirty="0" smtClean="0"/>
              <a:t>aggregation of nonpolar groups in water leads</a:t>
            </a:r>
            <a:r>
              <a:rPr lang="en-US" baseline="0" dirty="0" smtClean="0"/>
              <a:t> </a:t>
            </a:r>
            <a:r>
              <a:rPr lang="en-US" dirty="0" smtClean="0"/>
              <a:t>to the release of water molecules, initially</a:t>
            </a:r>
            <a:r>
              <a:rPr lang="en-US" baseline="0" dirty="0" smtClean="0"/>
              <a:t> </a:t>
            </a:r>
            <a:r>
              <a:rPr lang="en-US" dirty="0" smtClean="0"/>
              <a:t>interacting with the nonpolar surface, into bulk</a:t>
            </a:r>
            <a:r>
              <a:rPr lang="en-US" baseline="0" dirty="0" smtClean="0"/>
              <a:t> </a:t>
            </a:r>
            <a:r>
              <a:rPr lang="en-US" dirty="0" smtClean="0"/>
              <a:t>water. The release of water molecules into</a:t>
            </a:r>
            <a:r>
              <a:rPr lang="en-US" baseline="0" dirty="0" smtClean="0"/>
              <a:t> </a:t>
            </a:r>
            <a:r>
              <a:rPr lang="en-US" dirty="0" smtClean="0"/>
              <a:t>solution makes the aggregation of nonpolar</a:t>
            </a:r>
            <a:r>
              <a:rPr lang="en-US" baseline="0" dirty="0" smtClean="0"/>
              <a:t> </a:t>
            </a:r>
            <a:r>
              <a:rPr lang="en-US" dirty="0" smtClean="0"/>
              <a:t>groups favorable.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1173251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1.13 Ion interactions in</a:t>
            </a:r>
            <a:r>
              <a:rPr lang="en-US" b="1" baseline="0" dirty="0" smtClean="0"/>
              <a:t> </a:t>
            </a:r>
            <a:r>
              <a:rPr lang="en-US" b="1" dirty="0" smtClean="0"/>
              <a:t>DNA. </a:t>
            </a:r>
            <a:r>
              <a:rPr lang="en-US" dirty="0" smtClean="0"/>
              <a:t>Each unit within the double helix</a:t>
            </a:r>
            <a:r>
              <a:rPr lang="en-US" baseline="0" dirty="0" smtClean="0"/>
              <a:t> </a:t>
            </a:r>
            <a:r>
              <a:rPr lang="en-US" dirty="0" smtClean="0"/>
              <a:t>includes a phosphate group (the phosphorus</a:t>
            </a:r>
            <a:r>
              <a:rPr lang="en-US" baseline="0" dirty="0" smtClean="0"/>
              <a:t> </a:t>
            </a:r>
            <a:r>
              <a:rPr lang="en-US" dirty="0" smtClean="0"/>
              <a:t>atom being shown in purple) that bears a</a:t>
            </a:r>
            <a:r>
              <a:rPr lang="en-US" baseline="0" dirty="0" smtClean="0"/>
              <a:t> </a:t>
            </a:r>
            <a:r>
              <a:rPr lang="en-US" dirty="0" smtClean="0"/>
              <a:t>negative charge. The unfavorable interactions</a:t>
            </a:r>
            <a:r>
              <a:rPr lang="en-US" baseline="0" dirty="0" smtClean="0"/>
              <a:t> </a:t>
            </a:r>
            <a:r>
              <a:rPr lang="en-US" dirty="0" smtClean="0"/>
              <a:t>of one phosphate with several others are</a:t>
            </a:r>
            <a:r>
              <a:rPr lang="en-US" baseline="0" dirty="0" smtClean="0"/>
              <a:t> </a:t>
            </a:r>
            <a:r>
              <a:rPr lang="en-US" dirty="0" smtClean="0"/>
              <a:t>shown by red lines. </a:t>
            </a:r>
            <a:r>
              <a:rPr lang="en-US" smtClean="0"/>
              <a:t>These repulsive interactions</a:t>
            </a:r>
            <a:r>
              <a:rPr lang="en-US" baseline="0" smtClean="0"/>
              <a:t> </a:t>
            </a:r>
            <a:r>
              <a:rPr lang="en-US" smtClean="0"/>
              <a:t>oppose the formation of a double helix.</a:t>
            </a:r>
            <a:endParaRPr lang="en-US"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101266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1.14 Base stacking. </a:t>
            </a:r>
            <a:r>
              <a:rPr lang="en-US" dirty="0" smtClean="0"/>
              <a:t>In the DNA</a:t>
            </a:r>
            <a:r>
              <a:rPr lang="en-US" baseline="0" dirty="0" smtClean="0"/>
              <a:t> </a:t>
            </a:r>
            <a:r>
              <a:rPr lang="en-US" dirty="0" smtClean="0"/>
              <a:t>double helix, adjacent base pairs are stacked</a:t>
            </a:r>
            <a:r>
              <a:rPr lang="en-US" baseline="0" dirty="0" smtClean="0"/>
              <a:t> </a:t>
            </a:r>
            <a:r>
              <a:rPr lang="en-US" dirty="0" smtClean="0"/>
              <a:t>nearly on top of one another, and so many</a:t>
            </a:r>
            <a:r>
              <a:rPr lang="en-US" baseline="0" dirty="0" smtClean="0"/>
              <a:t> </a:t>
            </a:r>
            <a:r>
              <a:rPr lang="en-US" dirty="0" smtClean="0"/>
              <a:t>atoms in each base pair are separated by their</a:t>
            </a:r>
            <a:r>
              <a:rPr lang="en-US" baseline="0" dirty="0" smtClean="0"/>
              <a:t> </a:t>
            </a:r>
            <a:r>
              <a:rPr lang="en-US" dirty="0" smtClean="0"/>
              <a:t>van der Waals contact distance. The central</a:t>
            </a:r>
            <a:r>
              <a:rPr lang="en-US" baseline="0" dirty="0" smtClean="0"/>
              <a:t> </a:t>
            </a:r>
            <a:r>
              <a:rPr lang="en-US" dirty="0" smtClean="0"/>
              <a:t>base pair is shown in dark blue and the two</a:t>
            </a:r>
            <a:r>
              <a:rPr lang="en-US" baseline="0" dirty="0" smtClean="0"/>
              <a:t> </a:t>
            </a:r>
            <a:r>
              <a:rPr lang="en-US" dirty="0" smtClean="0"/>
              <a:t>adjacent base pairs in light blue. Several van</a:t>
            </a:r>
            <a:r>
              <a:rPr lang="en-US" baseline="0" dirty="0" smtClean="0"/>
              <a:t> </a:t>
            </a:r>
            <a:r>
              <a:rPr lang="en-US" dirty="0" smtClean="0"/>
              <a:t>der Waals contacts are shown in red.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404693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1.15 Double-helix formation and</a:t>
            </a:r>
            <a:r>
              <a:rPr lang="en-US" b="1" baseline="0" dirty="0" smtClean="0"/>
              <a:t> </a:t>
            </a:r>
            <a:r>
              <a:rPr lang="en-US" b="1" dirty="0" smtClean="0"/>
              <a:t>entropy. </a:t>
            </a:r>
            <a:r>
              <a:rPr lang="en-US" dirty="0" smtClean="0"/>
              <a:t>When solutions containing DNA</a:t>
            </a:r>
            <a:r>
              <a:rPr lang="en-US" baseline="0" dirty="0" smtClean="0"/>
              <a:t> </a:t>
            </a:r>
            <a:r>
              <a:rPr lang="en-US" dirty="0" smtClean="0"/>
              <a:t>strands with complementary sequences are</a:t>
            </a:r>
            <a:r>
              <a:rPr lang="en-US" baseline="0" dirty="0" smtClean="0"/>
              <a:t> </a:t>
            </a:r>
            <a:r>
              <a:rPr lang="en-US" dirty="0" smtClean="0"/>
              <a:t>mixed, the strands react to form double</a:t>
            </a:r>
            <a:r>
              <a:rPr lang="en-US" baseline="0" dirty="0" smtClean="0"/>
              <a:t> </a:t>
            </a:r>
            <a:r>
              <a:rPr lang="en-US" dirty="0" smtClean="0"/>
              <a:t>helices. This process results in a loss of</a:t>
            </a:r>
            <a:r>
              <a:rPr lang="en-US" baseline="0" dirty="0" smtClean="0"/>
              <a:t> </a:t>
            </a:r>
            <a:r>
              <a:rPr lang="en-US" dirty="0" smtClean="0"/>
              <a:t>entropy from the system, indicating that heat</a:t>
            </a:r>
            <a:r>
              <a:rPr lang="en-US" baseline="0" dirty="0" smtClean="0"/>
              <a:t> </a:t>
            </a:r>
            <a:r>
              <a:rPr lang="en-US" dirty="0" smtClean="0"/>
              <a:t>must be released to the surroundings to</a:t>
            </a:r>
            <a:r>
              <a:rPr lang="en-US" baseline="0" dirty="0" smtClean="0"/>
              <a:t> </a:t>
            </a:r>
            <a:r>
              <a:rPr lang="en-US" dirty="0" smtClean="0"/>
              <a:t>prevent a violation of the Second Law of</a:t>
            </a:r>
            <a:r>
              <a:rPr lang="en-US" baseline="0" dirty="0" smtClean="0"/>
              <a:t> </a:t>
            </a:r>
            <a:r>
              <a:rPr lang="en-US" dirty="0" smtClean="0"/>
              <a:t>Thermodynamics.</a:t>
            </a:r>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2731010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1.16 DNA denaturation by the</a:t>
            </a:r>
            <a:r>
              <a:rPr lang="en-US" b="1" baseline="0" dirty="0" smtClean="0"/>
              <a:t> </a:t>
            </a:r>
            <a:r>
              <a:rPr lang="en-US" b="1" dirty="0" smtClean="0"/>
              <a:t>addition of a base. </a:t>
            </a:r>
            <a:r>
              <a:rPr lang="en-US" dirty="0" smtClean="0"/>
              <a:t>The addition of a base</a:t>
            </a:r>
            <a:r>
              <a:rPr lang="en-US" baseline="0" dirty="0" smtClean="0"/>
              <a:t> </a:t>
            </a:r>
            <a:r>
              <a:rPr lang="en-US" dirty="0" smtClean="0"/>
              <a:t>to a solution of double-helical DNA initially at</a:t>
            </a:r>
            <a:r>
              <a:rPr lang="en-US" baseline="0" dirty="0" smtClean="0"/>
              <a:t> </a:t>
            </a:r>
            <a:r>
              <a:rPr lang="en-US" dirty="0" smtClean="0"/>
              <a:t>pH 7 causes the double helix to separate into</a:t>
            </a:r>
            <a:r>
              <a:rPr lang="en-US" baseline="0" dirty="0" smtClean="0"/>
              <a:t> </a:t>
            </a:r>
            <a:r>
              <a:rPr lang="en-US" dirty="0" smtClean="0"/>
              <a:t>single strands. The process is half complete at</a:t>
            </a:r>
            <a:r>
              <a:rPr lang="en-US" baseline="0" dirty="0" smtClean="0"/>
              <a:t> </a:t>
            </a:r>
            <a:r>
              <a:rPr lang="en-US" dirty="0" smtClean="0"/>
              <a:t>slightly above pH 9.</a:t>
            </a: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2263307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1.17 Buffer action. </a:t>
            </a:r>
            <a:r>
              <a:rPr lang="en-US" dirty="0" smtClean="0"/>
              <a:t>The addition of</a:t>
            </a:r>
            <a:r>
              <a:rPr lang="en-US" baseline="0" dirty="0" smtClean="0"/>
              <a:t> </a:t>
            </a:r>
            <a:r>
              <a:rPr lang="en-US" dirty="0" smtClean="0"/>
              <a:t>a strong acid, 1 M </a:t>
            </a:r>
            <a:r>
              <a:rPr lang="en-US" dirty="0" err="1" smtClean="0"/>
              <a:t>HCl</a:t>
            </a:r>
            <a:r>
              <a:rPr lang="en-US" dirty="0" smtClean="0"/>
              <a:t>, to pure water results</a:t>
            </a:r>
            <a:r>
              <a:rPr lang="en-US" baseline="0" dirty="0" smtClean="0"/>
              <a:t> </a:t>
            </a:r>
            <a:r>
              <a:rPr lang="en-US" dirty="0" smtClean="0"/>
              <a:t>in an immediate drop in pH to near 2. In</a:t>
            </a:r>
            <a:r>
              <a:rPr lang="en-US" baseline="0" dirty="0" smtClean="0"/>
              <a:t> </a:t>
            </a:r>
            <a:r>
              <a:rPr lang="en-US" dirty="0" smtClean="0"/>
              <a:t>contrast, the addition of the acid to a 0.1 M</a:t>
            </a:r>
            <a:r>
              <a:rPr lang="en-US" baseline="0" dirty="0" smtClean="0"/>
              <a:t> </a:t>
            </a:r>
            <a:r>
              <a:rPr lang="en-US" dirty="0" smtClean="0"/>
              <a:t>sodium acetate (Na</a:t>
            </a:r>
            <a:r>
              <a:rPr lang="en-US" baseline="30000" dirty="0" smtClean="0"/>
              <a:t>+</a:t>
            </a:r>
            <a:r>
              <a:rPr lang="en-US" dirty="0" smtClean="0"/>
              <a:t> CH</a:t>
            </a:r>
            <a:r>
              <a:rPr lang="en-US" baseline="-25000" dirty="0" smtClean="0"/>
              <a:t>3</a:t>
            </a:r>
            <a:r>
              <a:rPr lang="en-US" dirty="0" smtClean="0"/>
              <a:t>COO</a:t>
            </a:r>
            <a:r>
              <a:rPr lang="en-US" baseline="30000" dirty="0" smtClean="0"/>
              <a:t>−</a:t>
            </a:r>
            <a:r>
              <a:rPr lang="en-US" dirty="0" smtClean="0"/>
              <a:t>) solution</a:t>
            </a:r>
            <a:r>
              <a:rPr lang="en-US" baseline="0" dirty="0" smtClean="0"/>
              <a:t> </a:t>
            </a:r>
            <a:r>
              <a:rPr lang="en-US" dirty="0" smtClean="0"/>
              <a:t>results in a much more gradual change in pH</a:t>
            </a:r>
            <a:r>
              <a:rPr lang="en-US" baseline="0" dirty="0" smtClean="0"/>
              <a:t> </a:t>
            </a:r>
            <a:r>
              <a:rPr lang="en-US" dirty="0" smtClean="0"/>
              <a:t>until the pH drops below 3.5.</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140125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Chemistry in action. Human activities require energy. The interconversion</a:t>
            </a:r>
            <a:r>
              <a:rPr lang="en-US" baseline="0" dirty="0" smtClean="0"/>
              <a:t> </a:t>
            </a:r>
            <a:r>
              <a:rPr lang="en-US" dirty="0" smtClean="0"/>
              <a:t>of different forms of energy requires large biochemical machines</a:t>
            </a:r>
            <a:r>
              <a:rPr lang="en-US" baseline="0" dirty="0" smtClean="0"/>
              <a:t> </a:t>
            </a:r>
            <a:r>
              <a:rPr lang="en-US" dirty="0" smtClean="0"/>
              <a:t>comprising many thousands of atoms such as the complex shown above.</a:t>
            </a:r>
            <a:r>
              <a:rPr lang="en-US" baseline="0" dirty="0" smtClean="0"/>
              <a:t> </a:t>
            </a:r>
            <a:r>
              <a:rPr lang="en-US" dirty="0" smtClean="0"/>
              <a:t>Yet, the functions of these elaborate assemblies depend on simple</a:t>
            </a:r>
            <a:r>
              <a:rPr lang="en-US" baseline="0" dirty="0" smtClean="0"/>
              <a:t> </a:t>
            </a:r>
            <a:r>
              <a:rPr lang="en-US" dirty="0" smtClean="0"/>
              <a:t>chemical processes such as the protonation and deprotonation of the</a:t>
            </a:r>
            <a:r>
              <a:rPr lang="en-US" baseline="0" dirty="0" smtClean="0"/>
              <a:t> </a:t>
            </a:r>
            <a:r>
              <a:rPr lang="en-US" dirty="0" smtClean="0"/>
              <a:t>carboxylic acid groups shown on the right. The photograph is of Nobel</a:t>
            </a:r>
            <a:r>
              <a:rPr lang="en-US" baseline="0" dirty="0" smtClean="0"/>
              <a:t> </a:t>
            </a:r>
            <a:r>
              <a:rPr lang="en-US" dirty="0" smtClean="0"/>
              <a:t>Prize winners Peter </a:t>
            </a:r>
            <a:r>
              <a:rPr lang="en-US" dirty="0" err="1" smtClean="0"/>
              <a:t>Agre</a:t>
            </a:r>
            <a:r>
              <a:rPr lang="en-US" dirty="0" smtClean="0"/>
              <a:t>, M.D., and Carol </a:t>
            </a:r>
            <a:r>
              <a:rPr lang="en-US" dirty="0" err="1" smtClean="0"/>
              <a:t>Greider</a:t>
            </a:r>
            <a:r>
              <a:rPr lang="en-US" dirty="0" smtClean="0"/>
              <a:t>, Ph.D., who used</a:t>
            </a:r>
            <a:r>
              <a:rPr lang="en-US" baseline="0" dirty="0" smtClean="0"/>
              <a:t> </a:t>
            </a:r>
            <a:r>
              <a:rPr lang="en-US" dirty="0" smtClean="0"/>
              <a:t>biochemical techniques to study the structure and function of proteins.</a:t>
            </a:r>
            <a:r>
              <a:rPr lang="en-US" baseline="0" dirty="0" smtClean="0"/>
              <a:t> </a:t>
            </a:r>
            <a:r>
              <a:rPr lang="en-US" dirty="0" smtClean="0"/>
              <a:t>[Keith</a:t>
            </a:r>
            <a:r>
              <a:rPr lang="en-US" baseline="0" dirty="0" smtClean="0"/>
              <a:t> Weller for</a:t>
            </a:r>
            <a:r>
              <a:rPr lang="en-US" dirty="0" smtClean="0"/>
              <a:t> Johns Hopkins Medicine.]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2110106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1.18 Buffer protonation. </a:t>
            </a:r>
            <a:r>
              <a:rPr lang="en-US" dirty="0" smtClean="0"/>
              <a:t>When acid</a:t>
            </a:r>
            <a:r>
              <a:rPr lang="en-US" baseline="0" dirty="0" smtClean="0"/>
              <a:t> </a:t>
            </a:r>
            <a:r>
              <a:rPr lang="en-US" dirty="0" smtClean="0"/>
              <a:t>is added to sodium acetate, the added</a:t>
            </a:r>
            <a:r>
              <a:rPr lang="en-US" baseline="0" dirty="0" smtClean="0"/>
              <a:t> </a:t>
            </a:r>
            <a:r>
              <a:rPr lang="en-US" dirty="0" smtClean="0"/>
              <a:t>hydrogen ions are used to convert acetate ion</a:t>
            </a:r>
            <a:r>
              <a:rPr lang="en-US" baseline="0" dirty="0" smtClean="0"/>
              <a:t> </a:t>
            </a:r>
            <a:r>
              <a:rPr lang="en-US" dirty="0" smtClean="0"/>
              <a:t>into acetic acid. Because the proton concentration does not increase significantly,</a:t>
            </a:r>
            <a:r>
              <a:rPr lang="en-US" baseline="0" dirty="0" smtClean="0"/>
              <a:t> </a:t>
            </a:r>
            <a:r>
              <a:rPr lang="en-US" dirty="0" smtClean="0"/>
              <a:t>the pH remains relatively constant until all the acetate has been converted into acetic</a:t>
            </a:r>
            <a:r>
              <a:rPr lang="en-US" baseline="0" dirty="0" smtClean="0"/>
              <a:t> </a:t>
            </a:r>
            <a:r>
              <a:rPr lang="en-US" dirty="0" smtClean="0"/>
              <a:t>acid.</a:t>
            </a: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3127206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1.19 Decreasing costs of DNA sequencing. </a:t>
            </a:r>
            <a:r>
              <a:rPr lang="en-US" sz="1200" b="0" i="0" u="none" strike="noStrike" kern="1200" baseline="0" dirty="0" smtClean="0">
                <a:solidFill>
                  <a:schemeClr val="tx1"/>
                </a:solidFill>
                <a:latin typeface="+mn-lt"/>
                <a:ea typeface="+mn-ea"/>
                <a:cs typeface="+mn-cs"/>
              </a:rPr>
              <a:t>Through the Human Genome Project, the cost of DNA sequencing dropped steadily. With the advent of new methods, these costs dropped dramatically and are now approaching $1000 for a complete human genome sequence. [National Human Genome Research Institute. www.genome.gov/sequencingcosts]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76996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1.20 The human </a:t>
            </a:r>
            <a:r>
              <a:rPr lang="en-US" sz="1200" b="1" i="0" u="none" strike="noStrike" kern="1200" baseline="0" dirty="0" err="1" smtClean="0">
                <a:solidFill>
                  <a:schemeClr val="tx1"/>
                </a:solidFill>
                <a:latin typeface="+mn-lt"/>
                <a:ea typeface="+mn-ea"/>
                <a:cs typeface="+mn-cs"/>
              </a:rPr>
              <a:t>microbiome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Microorganisms cover the human body. Examination of the microbial communities using DNA sequencing methods revealed many previously uncharacterized species. The Venn diagrams represent populations of related species as determined by DNA sequence comparisons. The populations present on different body surfaces are largely distinct. [Adapted from www.nature.com/articles/nature11234]</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505403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1.21 Human migrations supported by DNA sequence comparisons. </a:t>
            </a:r>
            <a:r>
              <a:rPr lang="en-US" sz="1200" b="0" i="0" u="none" strike="noStrike" kern="1200" baseline="0" dirty="0" smtClean="0">
                <a:solidFill>
                  <a:schemeClr val="tx1"/>
                </a:solidFill>
                <a:latin typeface="+mn-lt"/>
                <a:ea typeface="+mn-ea"/>
                <a:cs typeface="+mn-cs"/>
              </a:rPr>
              <a:t>Modern human beings originated in Africa, migrated first to Asia, and then to Europe, Australia, and North and South America. [Adapted from S. Oppenheimer, “Out-of-Africa, the peopling of continents and islands: tracing </a:t>
            </a:r>
            <a:r>
              <a:rPr lang="en-US" sz="1200" b="0" i="0" u="none" strike="noStrike" kern="1200" baseline="0" dirty="0" err="1" smtClean="0">
                <a:solidFill>
                  <a:schemeClr val="tx1"/>
                </a:solidFill>
                <a:latin typeface="+mn-lt"/>
                <a:ea typeface="+mn-ea"/>
                <a:cs typeface="+mn-cs"/>
              </a:rPr>
              <a:t>uniparental</a:t>
            </a:r>
            <a:r>
              <a:rPr lang="en-US" sz="1200" b="0" i="0" u="none" strike="noStrike" kern="1200" baseline="0" dirty="0" smtClean="0">
                <a:solidFill>
                  <a:schemeClr val="tx1"/>
                </a:solidFill>
                <a:latin typeface="+mn-lt"/>
                <a:ea typeface="+mn-ea"/>
                <a:cs typeface="+mn-cs"/>
              </a:rPr>
              <a:t> gene trees across the map.” </a:t>
            </a:r>
            <a:r>
              <a:rPr lang="en-US" sz="1200" b="0" i="1" u="none" strike="noStrike" kern="1200" baseline="0" dirty="0" smtClean="0">
                <a:solidFill>
                  <a:schemeClr val="tx1"/>
                </a:solidFill>
                <a:latin typeface="+mn-lt"/>
                <a:ea typeface="+mn-ea"/>
                <a:cs typeface="+mn-cs"/>
              </a:rPr>
              <a:t>Philos. Trans. R. Soc. </a:t>
            </a:r>
            <a:r>
              <a:rPr lang="en-US" sz="1200" b="0" i="1" u="none" strike="noStrike" kern="1200" baseline="0" dirty="0" err="1" smtClean="0">
                <a:solidFill>
                  <a:schemeClr val="tx1"/>
                </a:solidFill>
                <a:latin typeface="+mn-lt"/>
                <a:ea typeface="+mn-ea"/>
                <a:cs typeface="+mn-cs"/>
              </a:rPr>
              <a:t>Lond</a:t>
            </a:r>
            <a:r>
              <a:rPr lang="en-US" sz="1200" b="0" i="1" u="none" strike="noStrike" kern="1200" baseline="0" dirty="0" smtClean="0">
                <a:solidFill>
                  <a:schemeClr val="tx1"/>
                </a:solidFill>
                <a:latin typeface="+mn-lt"/>
                <a:ea typeface="+mn-ea"/>
                <a:cs typeface="+mn-cs"/>
              </a:rPr>
              <a:t>. B. Biol. Sci</a:t>
            </a:r>
            <a:r>
              <a:rPr lang="en-US" sz="1200" b="0" i="0" u="none" strike="noStrike" kern="1200" baseline="0" dirty="0" smtClean="0">
                <a:solidFill>
                  <a:schemeClr val="tx1"/>
                </a:solidFill>
                <a:latin typeface="+mn-lt"/>
                <a:ea typeface="+mn-ea"/>
                <a:cs typeface="+mn-cs"/>
              </a:rPr>
              <a:t>. 367(1590):770–784]</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49</a:t>
            </a:fld>
            <a:endParaRPr lang="en-US" dirty="0"/>
          </a:p>
        </p:txBody>
      </p:sp>
    </p:spTree>
    <p:extLst>
      <p:ext uri="{BB962C8B-B14F-4D97-AF65-F5344CB8AC3E}">
        <p14:creationId xmlns:p14="http://schemas.microsoft.com/office/powerpoint/2010/main" val="1567913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1.22 Nutrition.</a:t>
            </a:r>
            <a:r>
              <a:rPr lang="en-US" sz="1200" b="0" i="0" u="none" strike="noStrike" kern="1200" baseline="0" dirty="0" smtClean="0">
                <a:solidFill>
                  <a:schemeClr val="tx1"/>
                </a:solidFill>
                <a:latin typeface="+mn-lt"/>
                <a:ea typeface="+mn-ea"/>
                <a:cs typeface="+mn-cs"/>
              </a:rPr>
              <a:t> Proper health depends on an appropriate combination of food groups (fruits, vegetables, protein, grains, dairy) (left) to provide an optimal mix of </a:t>
            </a:r>
            <a:r>
              <a:rPr lang="en-US" sz="1200" b="0" i="0" u="none" strike="noStrike" kern="1200" baseline="0" dirty="0" err="1" smtClean="0">
                <a:solidFill>
                  <a:schemeClr val="tx1"/>
                </a:solidFill>
                <a:latin typeface="+mn-lt"/>
                <a:ea typeface="+mn-ea"/>
                <a:cs typeface="+mn-cs"/>
              </a:rPr>
              <a:t>biochemicals</a:t>
            </a:r>
            <a:r>
              <a:rPr lang="en-US" sz="1200" b="0" i="0" u="none" strike="noStrike" kern="1200" baseline="0" dirty="0" smtClean="0">
                <a:solidFill>
                  <a:schemeClr val="tx1"/>
                </a:solidFill>
                <a:latin typeface="+mn-lt"/>
                <a:ea typeface="+mn-ea"/>
                <a:cs typeface="+mn-cs"/>
              </a:rPr>
              <a:t> (carbohydrates, proteins, fats, vitamins, and minerals) (right). [Adapted from www.choosemyplate.gov]</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51</a:t>
            </a:fld>
            <a:endParaRPr lang="en-US" dirty="0"/>
          </a:p>
        </p:txBody>
      </p:sp>
    </p:spTree>
    <p:extLst>
      <p:ext uri="{BB962C8B-B14F-4D97-AF65-F5344CB8AC3E}">
        <p14:creationId xmlns:p14="http://schemas.microsoft.com/office/powerpoint/2010/main" val="2506273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1.23 Protein folding. </a:t>
            </a:r>
            <a:r>
              <a:rPr lang="en-US" dirty="0" smtClean="0"/>
              <a:t>Proteins are linear polymers of amino acids that fold into elaborate</a:t>
            </a:r>
            <a:r>
              <a:rPr lang="en-US" baseline="0" dirty="0" smtClean="0"/>
              <a:t> </a:t>
            </a:r>
            <a:r>
              <a:rPr lang="en-US" dirty="0" smtClean="0"/>
              <a:t>structures. The sequence of amino acids determines the three-dimensional structure. Thus, amino</a:t>
            </a:r>
            <a:r>
              <a:rPr lang="en-US" baseline="0" dirty="0" smtClean="0"/>
              <a:t> </a:t>
            </a:r>
            <a:r>
              <a:rPr lang="en-US" dirty="0" smtClean="0"/>
              <a:t>acid sequence 1 gives rise only to a protein with the shape depicted in blue, </a:t>
            </a:r>
            <a:r>
              <a:rPr lang="en-US" i="1" dirty="0" smtClean="0"/>
              <a:t>not </a:t>
            </a:r>
            <a:r>
              <a:rPr lang="en-US" dirty="0" smtClean="0"/>
              <a:t>the shape</a:t>
            </a:r>
            <a:r>
              <a:rPr lang="en-US" baseline="0" dirty="0" smtClean="0"/>
              <a:t> </a:t>
            </a:r>
            <a:r>
              <a:rPr lang="en-US" dirty="0" smtClean="0"/>
              <a:t>depicted in red.</a:t>
            </a: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379548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1.1 Biological diversity and similarity. </a:t>
            </a:r>
            <a:r>
              <a:rPr lang="en-US" dirty="0" smtClean="0"/>
              <a:t>The shape of a key molecule in gene regulation (the TATA-box-binding protein) is similar in three very different organisms that are separated from one another by billions of years of evolution. [(Left) Eye</a:t>
            </a:r>
            <a:r>
              <a:rPr lang="en-US" baseline="0" dirty="0" smtClean="0"/>
              <a:t> of Science/Science Source</a:t>
            </a:r>
            <a:r>
              <a:rPr lang="en-US" dirty="0" smtClean="0"/>
              <a:t>; (middle) Holt Studios/Photo Researchers; (right) Time Life Pictures/Getty Images.]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229902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1.2 A possible time line for biochemical evolution.</a:t>
            </a:r>
            <a:r>
              <a:rPr lang="en-US" dirty="0" smtClean="0"/>
              <a:t> Selected key events are indicated.</a:t>
            </a:r>
            <a:r>
              <a:rPr lang="en-US" baseline="0" dirty="0" smtClean="0"/>
              <a:t> </a:t>
            </a:r>
            <a:r>
              <a:rPr lang="en-US" dirty="0" smtClean="0"/>
              <a:t>Note that life on Earth began approximately 3.5 billion years ago, whereas human beings emerged</a:t>
            </a:r>
            <a:r>
              <a:rPr lang="en-US" baseline="0" dirty="0" smtClean="0"/>
              <a:t> </a:t>
            </a:r>
            <a:r>
              <a:rPr lang="en-US" dirty="0" smtClean="0"/>
              <a:t>quite recently.</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40429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1.3 Tree of life. </a:t>
            </a:r>
            <a:r>
              <a:rPr lang="en-US" sz="1200" b="0" i="0" u="none" strike="noStrike" kern="1200" baseline="0" dirty="0" smtClean="0">
                <a:solidFill>
                  <a:schemeClr val="tx1"/>
                </a:solidFill>
                <a:latin typeface="+mn-lt"/>
                <a:ea typeface="+mn-ea"/>
                <a:cs typeface="+mn-cs"/>
              </a:rPr>
              <a:t>A possible evolutionary path from a common ancestor approximately 3.5 billion years ago at the bottom of the tree to organisms found in the modern world at the top.</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1843143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1.4 Covalent structure of DNA.</a:t>
            </a:r>
            <a:r>
              <a:rPr lang="en-US" b="1" baseline="0" dirty="0" smtClean="0"/>
              <a:t> </a:t>
            </a:r>
            <a:r>
              <a:rPr lang="en-US" dirty="0" smtClean="0"/>
              <a:t>Each unit of the polymeric structure is</a:t>
            </a:r>
            <a:r>
              <a:rPr lang="en-US" baseline="0" dirty="0" smtClean="0"/>
              <a:t> </a:t>
            </a:r>
            <a:r>
              <a:rPr lang="en-US" dirty="0" smtClean="0"/>
              <a:t>composed of a sugar (</a:t>
            </a:r>
            <a:r>
              <a:rPr lang="en-US" dirty="0" err="1" smtClean="0"/>
              <a:t>deoxyribose</a:t>
            </a:r>
            <a:r>
              <a:rPr lang="en-US" dirty="0" smtClean="0"/>
              <a:t>), a</a:t>
            </a:r>
            <a:r>
              <a:rPr lang="en-US" baseline="0" dirty="0" smtClean="0"/>
              <a:t> </a:t>
            </a:r>
            <a:r>
              <a:rPr lang="en-US" dirty="0" smtClean="0"/>
              <a:t>phosphate, and a variable base that protrudes</a:t>
            </a:r>
            <a:r>
              <a:rPr lang="en-US" baseline="0" dirty="0" smtClean="0"/>
              <a:t> </a:t>
            </a:r>
            <a:r>
              <a:rPr lang="en-US" dirty="0" smtClean="0"/>
              <a:t>from the sugar–phosphate backbone.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78390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1.5 The double helix. </a:t>
            </a:r>
            <a:r>
              <a:rPr lang="en-US" dirty="0" smtClean="0"/>
              <a:t>The double-helical structure of DNA proposed by Watson and Crick. The sugar–phosphate backbones of the two chains are shown in red and blue, and the bases are</a:t>
            </a:r>
            <a:r>
              <a:rPr lang="en-US" baseline="0" dirty="0" smtClean="0"/>
              <a:t> </a:t>
            </a:r>
            <a:r>
              <a:rPr lang="en-US" dirty="0" smtClean="0"/>
              <a:t>shown in green, purple, orange, and yellow. The two strands are antiparallel, running in opposite</a:t>
            </a:r>
            <a:r>
              <a:rPr lang="en-US" baseline="0" dirty="0" smtClean="0"/>
              <a:t> </a:t>
            </a:r>
            <a:r>
              <a:rPr lang="en-US" dirty="0" smtClean="0"/>
              <a:t>directions with respect to the axis of the double helix, as indicated by the arrows.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4225983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1.6 Watson–Crick base pairs. </a:t>
            </a:r>
            <a:r>
              <a:rPr lang="en-US" dirty="0" smtClean="0"/>
              <a:t>Adenine pairs with thymine (A–T) and guanine with</a:t>
            </a:r>
            <a:r>
              <a:rPr lang="en-US" baseline="0" dirty="0" smtClean="0"/>
              <a:t> </a:t>
            </a:r>
            <a:r>
              <a:rPr lang="en-US" dirty="0" smtClean="0"/>
              <a:t>cytosine (G–C). The dashed green lines represent hydrogen bonds.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365856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1.7 DNA replication. </a:t>
            </a:r>
            <a:r>
              <a:rPr lang="en-US" dirty="0" smtClean="0"/>
              <a:t>If a DNA</a:t>
            </a:r>
            <a:r>
              <a:rPr lang="en-US" baseline="0" dirty="0" smtClean="0"/>
              <a:t> </a:t>
            </a:r>
            <a:r>
              <a:rPr lang="en-US" dirty="0" smtClean="0"/>
              <a:t>molecule is separated into two strands, each</a:t>
            </a:r>
            <a:r>
              <a:rPr lang="en-US" baseline="0" dirty="0" smtClean="0"/>
              <a:t> </a:t>
            </a:r>
            <a:r>
              <a:rPr lang="en-US" dirty="0" smtClean="0"/>
              <a:t>strand can act as the template for the</a:t>
            </a:r>
            <a:r>
              <a:rPr lang="en-US" baseline="0" dirty="0" smtClean="0"/>
              <a:t> </a:t>
            </a:r>
            <a:r>
              <a:rPr lang="en-US" dirty="0" smtClean="0"/>
              <a:t>generation of its partner strand.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381745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91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546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741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4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4/25/2019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025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4/25/2019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394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4/25/2019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1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166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99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0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91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1855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83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4/25/2019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4/25/2019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4/25/2019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2936773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1</a:t>
            </a:r>
          </a:p>
          <a:p>
            <a:pPr defTabSz="914400">
              <a:buFontTx/>
              <a:buNone/>
            </a:pPr>
            <a:r>
              <a:rPr lang="en-US" altLang="en-US" sz="2800" b="1" dirty="0" smtClean="0">
                <a:solidFill>
                  <a:srgbClr val="843C0C"/>
                </a:solidFill>
              </a:rPr>
              <a:t>Biochemistry: An Evolving Science</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594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Covalent </a:t>
            </a:r>
            <a:r>
              <a:rPr lang="en-US" dirty="0" smtClean="0">
                <a:solidFill>
                  <a:schemeClr val="accent6">
                    <a:lumMod val="50000"/>
                  </a:schemeClr>
                </a:solidFill>
                <a:latin typeface="Arial" pitchFamily="34" charset="0"/>
                <a:cs typeface="Arial" pitchFamily="34" charset="0"/>
              </a:rPr>
              <a:t>Structure </a:t>
            </a:r>
            <a:r>
              <a:rPr lang="en-US" dirty="0" smtClean="0">
                <a:solidFill>
                  <a:schemeClr val="accent6">
                    <a:lumMod val="50000"/>
                  </a:schemeClr>
                </a:solidFill>
                <a:latin typeface="Arial" pitchFamily="34" charset="0"/>
                <a:cs typeface="Arial" pitchFamily="34" charset="0"/>
              </a:rPr>
              <a:t>of DNA</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528010"/>
          </a:xfrm>
        </p:spPr>
        <p:txBody>
          <a:bodyPr>
            <a:normAutofit/>
          </a:bodyPr>
          <a:lstStyle/>
          <a:p>
            <a:pPr>
              <a:spcAft>
                <a:spcPts val="1200"/>
              </a:spcAft>
            </a:pPr>
            <a:r>
              <a:rPr lang="en-US" dirty="0" smtClean="0">
                <a:latin typeface="Arial" pitchFamily="34" charset="0"/>
                <a:cs typeface="Arial" pitchFamily="34" charset="0"/>
              </a:rPr>
              <a:t>The linked sugar and phosphate compose the backbone of DNA.</a:t>
            </a:r>
          </a:p>
          <a:p>
            <a:r>
              <a:rPr lang="en-US" dirty="0" smtClean="0">
                <a:latin typeface="Arial" pitchFamily="34" charset="0"/>
                <a:cs typeface="Arial" pitchFamily="34" charset="0"/>
              </a:rPr>
              <a:t>The variable base extends from the backbone.</a:t>
            </a:r>
            <a:endParaRPr lang="en-US" dirty="0">
              <a:latin typeface="Arial" pitchFamily="34" charset="0"/>
              <a:cs typeface="Arial" pitchFamily="34" charset="0"/>
            </a:endParaRPr>
          </a:p>
        </p:txBody>
      </p:sp>
      <p:pic>
        <p:nvPicPr>
          <p:cNvPr id="7" name="Picture 2" descr="The skeletal formula of part of a sugar-phosphate backbone of DNA is shown, with the location of bases indicated.&#10;A chain of five-membered sugars is joined via oxygen atoms and phosphate groups, creating alternate chains of sugars and phosphate groups. Each five-membered sugar has a base (structure not shown) attached to the vertex opposite the vertices joined by the phosphate group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3569503"/>
            <a:ext cx="8113106" cy="25961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896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Double </a:t>
            </a:r>
            <a:r>
              <a:rPr lang="en-US" dirty="0">
                <a:solidFill>
                  <a:schemeClr val="accent6">
                    <a:lumMod val="50000"/>
                  </a:schemeClr>
                </a:solidFill>
                <a:latin typeface="Arial" pitchFamily="34" charset="0"/>
                <a:cs typeface="Arial" pitchFamily="34" charset="0"/>
              </a:rPr>
              <a:t>H</a:t>
            </a:r>
            <a:r>
              <a:rPr lang="en-US" dirty="0" smtClean="0">
                <a:solidFill>
                  <a:schemeClr val="accent6">
                    <a:lumMod val="50000"/>
                  </a:schemeClr>
                </a:solidFill>
                <a:latin typeface="Arial" pitchFamily="34" charset="0"/>
                <a:cs typeface="Arial" pitchFamily="34" charset="0"/>
              </a:rPr>
              <a:t>elix</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126957"/>
          </a:xfrm>
        </p:spPr>
        <p:txBody>
          <a:bodyPr>
            <a:normAutofit fontScale="92500"/>
          </a:bodyPr>
          <a:lstStyle/>
          <a:p>
            <a:pPr>
              <a:spcAft>
                <a:spcPts val="1200"/>
              </a:spcAft>
            </a:pPr>
            <a:r>
              <a:rPr lang="en-US" sz="2800" dirty="0" smtClean="0">
                <a:latin typeface="Arial" pitchFamily="34" charset="0"/>
                <a:cs typeface="Arial" pitchFamily="34" charset="0"/>
              </a:rPr>
              <a:t>Base-paired </a:t>
            </a:r>
            <a:r>
              <a:rPr lang="en-US" sz="2800" dirty="0">
                <a:latin typeface="Arial" pitchFamily="34" charset="0"/>
                <a:cs typeface="Arial" pitchFamily="34" charset="0"/>
              </a:rPr>
              <a:t>DNA forms a double-helical structure.</a:t>
            </a:r>
          </a:p>
          <a:p>
            <a:r>
              <a:rPr lang="en-US" sz="2800" dirty="0">
                <a:latin typeface="Arial" pitchFamily="34" charset="0"/>
                <a:cs typeface="Arial" pitchFamily="34" charset="0"/>
              </a:rPr>
              <a:t>The two strands are </a:t>
            </a:r>
            <a:r>
              <a:rPr lang="en-US" sz="2800" dirty="0" smtClean="0">
                <a:latin typeface="Arial" pitchFamily="34" charset="0"/>
                <a:cs typeface="Arial" pitchFamily="34" charset="0"/>
              </a:rPr>
              <a:t>antiparallel.</a:t>
            </a:r>
            <a:endParaRPr lang="en-US" sz="2600" dirty="0">
              <a:latin typeface="Arial" pitchFamily="34" charset="0"/>
              <a:cs typeface="Arial" pitchFamily="34" charset="0"/>
            </a:endParaRPr>
          </a:p>
        </p:txBody>
      </p:sp>
      <p:pic>
        <p:nvPicPr>
          <p:cNvPr id="7" name="Picture 2" descr="A diagram shows a part of a DNA double helix.&#10;There are two ribbon-like strands winding around each other in a double helical arrangement, which represent the phosphate sugar backbone of the DNA. These strands are joined together by pairs of bases, which form bars between the two ribbons, giving the appearance of a twisted, helical ladder. Each bar is divided into two, highlighted in different colors, where one end of each bar is connected to each ribbon. Each color on the bars represents a base, and each bar form a pair of bases.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03535" y="3166844"/>
            <a:ext cx="7936930" cy="298039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02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latin typeface="Arial" pitchFamily="34" charset="0"/>
                <a:cs typeface="Arial" pitchFamily="34" charset="0"/>
              </a:rPr>
              <a:t>Watson–Crick</a:t>
            </a:r>
            <a:r>
              <a:rPr lang="en-US" dirty="0" smtClean="0">
                <a:solidFill>
                  <a:schemeClr val="accent6">
                    <a:lumMod val="50000"/>
                  </a:schemeClr>
                </a:solidFill>
                <a:latin typeface="Arial" pitchFamily="34" charset="0"/>
                <a:cs typeface="Arial" pitchFamily="34" charset="0"/>
              </a:rPr>
              <a:t> </a:t>
            </a:r>
            <a:r>
              <a:rPr lang="en-US" dirty="0" smtClean="0">
                <a:solidFill>
                  <a:schemeClr val="accent6">
                    <a:lumMod val="50000"/>
                  </a:schemeClr>
                </a:solidFill>
                <a:latin typeface="Arial" pitchFamily="34" charset="0"/>
                <a:cs typeface="Arial" pitchFamily="34" charset="0"/>
              </a:rPr>
              <a:t>Base </a:t>
            </a:r>
            <a:r>
              <a:rPr lang="en-US" dirty="0">
                <a:solidFill>
                  <a:schemeClr val="accent6">
                    <a:lumMod val="50000"/>
                  </a:schemeClr>
                </a:solidFill>
                <a:latin typeface="Arial" pitchFamily="34" charset="0"/>
                <a:cs typeface="Arial" pitchFamily="34" charset="0"/>
              </a:rPr>
              <a:t>P</a:t>
            </a:r>
            <a:r>
              <a:rPr lang="en-US" dirty="0" smtClean="0">
                <a:solidFill>
                  <a:schemeClr val="accent6">
                    <a:lumMod val="50000"/>
                  </a:schemeClr>
                </a:solidFill>
                <a:latin typeface="Arial" pitchFamily="34" charset="0"/>
                <a:cs typeface="Arial" pitchFamily="34" charset="0"/>
              </a:rPr>
              <a:t>airs</a:t>
            </a:r>
            <a:endParaRPr lang="en-US" dirty="0">
              <a:solidFill>
                <a:schemeClr val="accent6">
                  <a:lumMod val="50000"/>
                </a:schemeClr>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1271336"/>
          </a:xfrm>
        </p:spPr>
        <p:txBody>
          <a:bodyPr>
            <a:normAutofit/>
          </a:bodyPr>
          <a:lstStyle/>
          <a:p>
            <a:pPr>
              <a:spcAft>
                <a:spcPts val="1200"/>
              </a:spcAft>
            </a:pPr>
            <a:r>
              <a:rPr lang="en-US" sz="2600" dirty="0">
                <a:latin typeface="Arial" pitchFamily="34" charset="0"/>
                <a:cs typeface="Arial" pitchFamily="34" charset="0"/>
              </a:rPr>
              <a:t>A–T </a:t>
            </a:r>
            <a:r>
              <a:rPr lang="en-US" sz="2600" dirty="0" smtClean="0">
                <a:latin typeface="Arial" pitchFamily="34" charset="0"/>
                <a:cs typeface="Arial" pitchFamily="34" charset="0"/>
              </a:rPr>
              <a:t>pairs form two H-bonds.</a:t>
            </a:r>
          </a:p>
          <a:p>
            <a:pPr>
              <a:spcAft>
                <a:spcPts val="1200"/>
              </a:spcAft>
            </a:pPr>
            <a:r>
              <a:rPr lang="en-US" sz="2600" dirty="0">
                <a:latin typeface="Arial" pitchFamily="34" charset="0"/>
                <a:cs typeface="Arial" pitchFamily="34" charset="0"/>
              </a:rPr>
              <a:t>G–C </a:t>
            </a:r>
            <a:r>
              <a:rPr lang="en-US" sz="2600" dirty="0" smtClean="0">
                <a:latin typeface="Arial" pitchFamily="34" charset="0"/>
                <a:cs typeface="Arial" pitchFamily="34" charset="0"/>
              </a:rPr>
              <a:t>pairs form three H-bonds.</a:t>
            </a:r>
            <a:endParaRPr lang="en-US" sz="2600" dirty="0">
              <a:latin typeface="Arial" pitchFamily="34" charset="0"/>
              <a:cs typeface="Arial" pitchFamily="34" charset="0"/>
            </a:endParaRPr>
          </a:p>
        </p:txBody>
      </p:sp>
      <p:pic>
        <p:nvPicPr>
          <p:cNvPr id="7" name="Picture 2" descr="An illustration shows the structures of DNA bases and the manner in which they form complementary base pairing.&#10;The structures of adenosine and thymine form one pair of complementary bases. They are as follows: &#10;Adenine (A): Benzene (labeled clockwise) is fused with a cyclopentane (labeled counterclockwise) at their fourth and tenth positions, respectively. C1 and C3 of the benzene are replaced with nitrogen, while C7 and C9 of the cyclopentane are replaced with nitrogen. C6 is bonded to amino group. C1-C6 and C2-C3 have double bonds. &#10;Thymine (T): Benzene in which C1 is bonded to methyl group, C2 is bonded to hydrogen, C3 is replaced with nitrogen, C4 is double bonded to oxygen, C5 is replaced with nitrogen bonded to hydrogen, and C6 is double bonded to oxygen. C1-C2 has a double bond.&#10;The nitrogen at C5 of A pairs with the hydrogen at C5 of T. Similarly, one of the hydrogens in the amino group at C6 of A pairs with the oxygen at C6 of T.&#10;The structures of guanine and cysteine form another pair of complementary bases. They are as follows:&#10;Guanine: a structure similar to adenine except that C1 is replaced with nitrogen bonded to hydrogen, C2 is bonded to amino group, and C6 is double bonded to oxygen. C2-C3, C4-C10, and C7-C8 have double bonds.&#10;Cytosine C: Benzene in which C3 and C5 are replaced with nitrogen, C4 is double bonded to oxygen, and C6 is bonded to amino group. C1-C2 and C5-C6 have double bonds.&#10;One of the hydrogens in amino group at C2 of G pairs with the oxygen at C4 of C, the hydrogen at C1 of G pairs with the nitrogen at C5, and the oxygen at C6 of G pairs with one of the hydrogens in amino group at C6 of C.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3147071"/>
            <a:ext cx="8113106" cy="302397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0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DNA </a:t>
            </a:r>
            <a:r>
              <a:rPr lang="en-US" dirty="0" smtClean="0">
                <a:solidFill>
                  <a:schemeClr val="accent6">
                    <a:lumMod val="50000"/>
                  </a:schemeClr>
                </a:solidFill>
                <a:latin typeface="Arial" pitchFamily="34" charset="0"/>
                <a:cs typeface="Arial" pitchFamily="34" charset="0"/>
              </a:rPr>
              <a:t>Structure </a:t>
            </a:r>
            <a:r>
              <a:rPr lang="en-US" dirty="0">
                <a:solidFill>
                  <a:schemeClr val="accent6">
                    <a:lumMod val="50000"/>
                  </a:schemeClr>
                </a:solidFill>
                <a:latin typeface="Arial" pitchFamily="34" charset="0"/>
                <a:cs typeface="Arial" pitchFamily="34" charset="0"/>
              </a:rPr>
              <a:t>E</a:t>
            </a:r>
            <a:r>
              <a:rPr lang="en-US" dirty="0" smtClean="0">
                <a:solidFill>
                  <a:schemeClr val="accent6">
                    <a:lumMod val="50000"/>
                  </a:schemeClr>
                </a:solidFill>
                <a:latin typeface="Arial" pitchFamily="34" charset="0"/>
                <a:cs typeface="Arial" pitchFamily="34" charset="0"/>
              </a:rPr>
              <a:t>xplains </a:t>
            </a:r>
            <a:r>
              <a:rPr lang="en-US" dirty="0">
                <a:solidFill>
                  <a:schemeClr val="accent6">
                    <a:lumMod val="50000"/>
                  </a:schemeClr>
                </a:solidFill>
                <a:latin typeface="Arial" pitchFamily="34" charset="0"/>
                <a:cs typeface="Arial" pitchFamily="34" charset="0"/>
              </a:rPr>
              <a:t>H</a:t>
            </a:r>
            <a:r>
              <a:rPr lang="en-US" dirty="0" smtClean="0">
                <a:solidFill>
                  <a:schemeClr val="accent6">
                    <a:lumMod val="50000"/>
                  </a:schemeClr>
                </a:solidFill>
                <a:latin typeface="Arial" pitchFamily="34" charset="0"/>
                <a:cs typeface="Arial" pitchFamily="34" charset="0"/>
              </a:rPr>
              <a:t>eredity </a:t>
            </a:r>
            <a:r>
              <a:rPr lang="en-US" dirty="0" smtClean="0">
                <a:solidFill>
                  <a:schemeClr val="accent6">
                    <a:lumMod val="50000"/>
                  </a:schemeClr>
                </a:solidFill>
                <a:latin typeface="Arial" pitchFamily="34" charset="0"/>
                <a:cs typeface="Arial" pitchFamily="34" charset="0"/>
              </a:rPr>
              <a:t>and the </a:t>
            </a:r>
            <a:r>
              <a:rPr lang="en-US" dirty="0" smtClean="0">
                <a:solidFill>
                  <a:schemeClr val="accent6">
                    <a:lumMod val="50000"/>
                  </a:schemeClr>
                </a:solidFill>
                <a:latin typeface="Arial" pitchFamily="34" charset="0"/>
                <a:cs typeface="Arial" pitchFamily="34" charset="0"/>
              </a:rPr>
              <a:t>Storage </a:t>
            </a:r>
            <a:r>
              <a:rPr lang="en-US" dirty="0" smtClean="0">
                <a:solidFill>
                  <a:schemeClr val="accent6">
                    <a:lumMod val="50000"/>
                  </a:schemeClr>
                </a:solidFill>
                <a:latin typeface="Arial" pitchFamily="34" charset="0"/>
                <a:cs typeface="Arial" pitchFamily="34" charset="0"/>
              </a:rPr>
              <a:t>of </a:t>
            </a:r>
            <a:r>
              <a:rPr lang="en-US" dirty="0" smtClean="0">
                <a:solidFill>
                  <a:schemeClr val="accent6">
                    <a:lumMod val="50000"/>
                  </a:schemeClr>
                </a:solidFill>
                <a:latin typeface="Arial" pitchFamily="34" charset="0"/>
                <a:cs typeface="Arial" pitchFamily="34" charset="0"/>
              </a:rPr>
              <a:t>Information</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855694"/>
          </a:xfrm>
        </p:spPr>
        <p:txBody>
          <a:bodyPr>
            <a:normAutofit/>
          </a:bodyPr>
          <a:lstStyle/>
          <a:p>
            <a:r>
              <a:rPr lang="en-US" dirty="0">
                <a:latin typeface="Arial" pitchFamily="34" charset="0"/>
                <a:cs typeface="Arial" pitchFamily="34" charset="0"/>
              </a:rPr>
              <a:t>Because of </a:t>
            </a:r>
            <a:r>
              <a:rPr lang="en-US" dirty="0" smtClean="0">
                <a:latin typeface="Arial" pitchFamily="34" charset="0"/>
                <a:cs typeface="Arial" pitchFamily="34" charset="0"/>
              </a:rPr>
              <a:t>specific base </a:t>
            </a:r>
            <a:r>
              <a:rPr lang="en-US" dirty="0">
                <a:latin typeface="Arial" pitchFamily="34" charset="0"/>
                <a:cs typeface="Arial" pitchFamily="34" charset="0"/>
              </a:rPr>
              <a:t>pairing, each strand can serve as a template for a new partner, allowing </a:t>
            </a:r>
            <a:r>
              <a:rPr lang="en-US" dirty="0" smtClean="0">
                <a:latin typeface="Arial" pitchFamily="34" charset="0"/>
                <a:cs typeface="Arial" pitchFamily="34" charset="0"/>
              </a:rPr>
              <a:t>generation </a:t>
            </a:r>
            <a:r>
              <a:rPr lang="en-US" dirty="0">
                <a:latin typeface="Arial" pitchFamily="34" charset="0"/>
                <a:cs typeface="Arial" pitchFamily="34" charset="0"/>
              </a:rPr>
              <a:t>of two identical daughter double helices from one parent </a:t>
            </a:r>
            <a:r>
              <a:rPr lang="en-US" dirty="0" smtClean="0">
                <a:latin typeface="Arial" pitchFamily="34" charset="0"/>
                <a:cs typeface="Arial" pitchFamily="34" charset="0"/>
              </a:rPr>
              <a:t>strand.</a:t>
            </a:r>
            <a:endParaRPr lang="en-US" dirty="0">
              <a:latin typeface="Arial" pitchFamily="34" charset="0"/>
              <a:cs typeface="Arial" pitchFamily="34" charset="0"/>
            </a:endParaRPr>
          </a:p>
        </p:txBody>
      </p:sp>
      <p:pic>
        <p:nvPicPr>
          <p:cNvPr id="7" name="Picture 2" descr="A diagram shows a DNA double strand breaking apart to form new synthesized strands.&#10;A base-paired double strand of DNA is shown separating into two single strands, with the bases no longer paired to each other. New bases pair to these two single strands, resulting in the formation of a new double stra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87179" y="3063250"/>
            <a:ext cx="5470063" cy="35425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2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Arial" pitchFamily="34" charset="0"/>
                <a:cs typeface="Arial" pitchFamily="34" charset="0"/>
              </a:rPr>
              <a:t>Section 1.3 </a:t>
            </a:r>
            <a:r>
              <a:rPr lang="en-US" dirty="0" smtClean="0">
                <a:solidFill>
                  <a:schemeClr val="accent6">
                    <a:lumMod val="50000"/>
                  </a:schemeClr>
                </a:solidFill>
                <a:latin typeface="Arial" pitchFamily="34" charset="0"/>
                <a:cs typeface="Arial" pitchFamily="34" charset="0"/>
              </a:rPr>
              <a:t>Concepts from Chemistry Explain the Properties of Biological Molecules</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1"/>
            <a:ext cx="8279296" cy="1367588"/>
          </a:xfrm>
        </p:spPr>
        <p:txBody>
          <a:bodyPr>
            <a:normAutofit/>
          </a:bodyPr>
          <a:lstStyle/>
          <a:p>
            <a:r>
              <a:rPr lang="en-US" dirty="0" smtClean="0">
                <a:latin typeface="Arial" pitchFamily="34" charset="0"/>
                <a:cs typeface="Arial" pitchFamily="34" charset="0"/>
              </a:rPr>
              <a:t>When </a:t>
            </a:r>
            <a:r>
              <a:rPr lang="en-US" dirty="0">
                <a:latin typeface="Arial" pitchFamily="34" charset="0"/>
                <a:cs typeface="Arial" pitchFamily="34" charset="0"/>
              </a:rPr>
              <a:t>two DNA strands with appropriate, complementary sequences are mixed, they spontaneously assemble to form a double </a:t>
            </a:r>
            <a:r>
              <a:rPr lang="en-US" dirty="0" smtClean="0">
                <a:latin typeface="Arial" pitchFamily="34" charset="0"/>
                <a:cs typeface="Arial" pitchFamily="34" charset="0"/>
              </a:rPr>
              <a:t>helix.</a:t>
            </a:r>
            <a:endParaRPr lang="en-US" dirty="0">
              <a:latin typeface="Arial" pitchFamily="34" charset="0"/>
              <a:cs typeface="Arial" pitchFamily="34" charset="0"/>
            </a:endParaRPr>
          </a:p>
        </p:txBody>
      </p:sp>
      <p:pic>
        <p:nvPicPr>
          <p:cNvPr id="7" name="Picture 2" descr="A diagram shows two single DNA strands with complementary bases, coming together to form a double strand, bonded by the complementary bases.&#10;Each strand has bases A, T, G, and C. The two strands pair to each other via the bases, say, A on either strand pairs to T on the other strand and C on either strand pairs to G on the other strand. Arrows between the two single strands and the paired strand indicate an equilibrium between the two states, but with the greater stability of the DNA in its double-stranded form compared to that in its form of two single strand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31483" y="2967790"/>
            <a:ext cx="7548213" cy="35738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7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Covalent </a:t>
            </a:r>
            <a:r>
              <a:rPr lang="en-US" dirty="0" smtClean="0">
                <a:solidFill>
                  <a:schemeClr val="accent6">
                    <a:lumMod val="50000"/>
                  </a:schemeClr>
                </a:solidFill>
                <a:latin typeface="Arial" pitchFamily="34" charset="0"/>
                <a:cs typeface="Arial" pitchFamily="34" charset="0"/>
              </a:rPr>
              <a:t>Bonds</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600" dirty="0">
                <a:latin typeface="Arial" pitchFamily="34" charset="0"/>
                <a:cs typeface="Arial" pitchFamily="34" charset="0"/>
              </a:rPr>
              <a:t>Covalent bonds, formed by electron sharing between two adjacent atoms, are the strongest </a:t>
            </a:r>
            <a:r>
              <a:rPr lang="en-US" sz="2600" dirty="0" smtClean="0">
                <a:latin typeface="Arial" pitchFamily="34" charset="0"/>
                <a:cs typeface="Arial" pitchFamily="34" charset="0"/>
              </a:rPr>
              <a:t>bonds.</a:t>
            </a:r>
          </a:p>
          <a:p>
            <a:pPr lvl="1">
              <a:buFont typeface="Arial" pitchFamily="34" charset="0"/>
              <a:buChar char="–"/>
            </a:pPr>
            <a:r>
              <a:rPr lang="en-US" sz="2400" dirty="0" smtClean="0">
                <a:latin typeface="Arial" pitchFamily="34" charset="0"/>
                <a:cs typeface="Arial" pitchFamily="34" charset="0"/>
              </a:rPr>
              <a:t>A </a:t>
            </a:r>
            <a:r>
              <a:rPr lang="en-US" sz="2400" dirty="0">
                <a:latin typeface="Arial" pitchFamily="34" charset="0"/>
                <a:cs typeface="Arial" pitchFamily="34" charset="0"/>
              </a:rPr>
              <a:t>typical C–C covalent bond has a distance of 1.54 Å and a bond energy of 355 kJ </a:t>
            </a:r>
            <a:r>
              <a:rPr lang="en-US" sz="2400" dirty="0" smtClean="0">
                <a:latin typeface="Arial" pitchFamily="34" charset="0"/>
                <a:cs typeface="Arial" pitchFamily="34" charset="0"/>
              </a:rPr>
              <a:t>mol</a:t>
            </a:r>
            <a:r>
              <a:rPr lang="en-US" sz="2400" baseline="30000" dirty="0" smtClean="0">
                <a:latin typeface="Arial" pitchFamily="34" charset="0"/>
                <a:cs typeface="Arial" pitchFamily="34" charset="0"/>
              </a:rPr>
              <a:t>−1</a:t>
            </a:r>
            <a:r>
              <a:rPr lang="en-US" sz="2400" dirty="0" smtClean="0">
                <a:latin typeface="Arial" pitchFamily="34" charset="0"/>
                <a:cs typeface="Arial" pitchFamily="34" charset="0"/>
              </a:rPr>
              <a:t> </a:t>
            </a:r>
            <a:r>
              <a:rPr lang="en-US" sz="2400" dirty="0">
                <a:latin typeface="Arial" pitchFamily="34" charset="0"/>
                <a:cs typeface="Arial" pitchFamily="34" charset="0"/>
              </a:rPr>
              <a:t>(85 kcal </a:t>
            </a:r>
            <a:r>
              <a:rPr lang="en-US" sz="2400" dirty="0" smtClean="0">
                <a:latin typeface="Arial" pitchFamily="34" charset="0"/>
                <a:cs typeface="Arial" pitchFamily="34" charset="0"/>
              </a:rPr>
              <a:t>mol</a:t>
            </a:r>
            <a:r>
              <a:rPr lang="en-US" sz="2400" baseline="30000" dirty="0" smtClean="0">
                <a:latin typeface="Arial" pitchFamily="34" charset="0"/>
                <a:cs typeface="Arial" pitchFamily="34" charset="0"/>
              </a:rPr>
              <a:t>−1</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lvl="1">
              <a:buFont typeface="Arial" pitchFamily="34" charset="0"/>
              <a:buChar char="–"/>
            </a:pPr>
            <a:r>
              <a:rPr lang="en-US" sz="2400" dirty="0" smtClean="0">
                <a:latin typeface="Arial" pitchFamily="34" charset="0"/>
                <a:cs typeface="Arial" pitchFamily="34" charset="0"/>
              </a:rPr>
              <a:t>1 </a:t>
            </a:r>
            <a:r>
              <a:rPr lang="en-US" sz="2400" dirty="0">
                <a:latin typeface="Arial" pitchFamily="34" charset="0"/>
                <a:cs typeface="Arial" pitchFamily="34" charset="0"/>
              </a:rPr>
              <a:t>Å </a:t>
            </a:r>
            <a:r>
              <a:rPr lang="en-US" sz="2400" dirty="0" smtClean="0">
                <a:latin typeface="Arial" pitchFamily="34" charset="0"/>
                <a:cs typeface="Arial" pitchFamily="34" charset="0"/>
              </a:rPr>
              <a:t>(Angstrom) is 0.1 nm, or 10</a:t>
            </a:r>
            <a:r>
              <a:rPr lang="en-US" sz="2400" baseline="30000" dirty="0" smtClean="0">
                <a:latin typeface="Arial" pitchFamily="34" charset="0"/>
                <a:cs typeface="Arial" pitchFamily="34" charset="0"/>
              </a:rPr>
              <a:t>−10 </a:t>
            </a:r>
            <a:r>
              <a:rPr lang="en-US" sz="2400" dirty="0" smtClean="0">
                <a:latin typeface="Arial" pitchFamily="34" charset="0"/>
                <a:cs typeface="Arial" pitchFamily="34" charset="0"/>
              </a:rPr>
              <a:t>m.</a:t>
            </a:r>
          </a:p>
        </p:txBody>
      </p:sp>
    </p:spTree>
    <p:extLst>
      <p:ext uri="{BB962C8B-B14F-4D97-AF65-F5344CB8AC3E}">
        <p14:creationId xmlns:p14="http://schemas.microsoft.com/office/powerpoint/2010/main" val="219909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Resonance</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572391"/>
            <a:ext cx="8229600" cy="1533632"/>
          </a:xfrm>
        </p:spPr>
        <p:txBody>
          <a:bodyPr>
            <a:normAutofit/>
          </a:bodyPr>
          <a:lstStyle/>
          <a:p>
            <a:pPr>
              <a:spcAft>
                <a:spcPts val="1200"/>
              </a:spcAft>
            </a:pPr>
            <a:r>
              <a:rPr lang="en-US" dirty="0">
                <a:latin typeface="Arial" pitchFamily="34" charset="0"/>
                <a:cs typeface="Arial" pitchFamily="34" charset="0"/>
              </a:rPr>
              <a:t>Some molecules exhibit multiple covalent structures called resonance </a:t>
            </a:r>
            <a:r>
              <a:rPr lang="en-US" dirty="0" smtClean="0">
                <a:latin typeface="Arial" pitchFamily="34" charset="0"/>
                <a:cs typeface="Arial" pitchFamily="34" charset="0"/>
              </a:rPr>
              <a:t>structures.</a:t>
            </a:r>
          </a:p>
          <a:p>
            <a:pPr>
              <a:spcAft>
                <a:spcPts val="1200"/>
              </a:spcAft>
            </a:pPr>
            <a:r>
              <a:rPr lang="en-US" dirty="0" smtClean="0">
                <a:latin typeface="Arial" pitchFamily="34" charset="0"/>
                <a:cs typeface="Arial" pitchFamily="34" charset="0"/>
              </a:rPr>
              <a:t>Adenine </a:t>
            </a:r>
            <a:r>
              <a:rPr lang="en-US" dirty="0">
                <a:latin typeface="Arial" pitchFamily="34" charset="0"/>
                <a:cs typeface="Arial" pitchFamily="34" charset="0"/>
              </a:rPr>
              <a:t>is shown </a:t>
            </a:r>
            <a:r>
              <a:rPr lang="en-US" dirty="0" smtClean="0">
                <a:latin typeface="Arial" pitchFamily="34" charset="0"/>
                <a:cs typeface="Arial" pitchFamily="34" charset="0"/>
              </a:rPr>
              <a:t>here.</a:t>
            </a:r>
            <a:endParaRPr lang="en-US" dirty="0">
              <a:latin typeface="Arial" pitchFamily="34" charset="0"/>
              <a:cs typeface="Arial" pitchFamily="34" charset="0"/>
            </a:endParaRPr>
          </a:p>
        </p:txBody>
      </p:sp>
      <p:pic>
        <p:nvPicPr>
          <p:cNvPr id="7" name="Picture 2" descr="An illustration shows resonance structures of adenine. &#10;Adenine has a double ring structure with a six-membered ring fused to a five-membered ring at positions 4 and 5. The six-membered ring has three double bonds. The resonance structures show two possible arrangements for these double bonds. One arrangement has a double bond between positions 4 and 5 and on the alternate positions of the ring. The other arrangement has the opposite combinations of double bonds, resulting in a single bond between positions 4 and 5."/>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3860171"/>
            <a:ext cx="8113106" cy="17037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6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Ionic </a:t>
            </a:r>
            <a:r>
              <a:rPr lang="en-US" dirty="0" smtClean="0">
                <a:solidFill>
                  <a:schemeClr val="accent6">
                    <a:lumMod val="50000"/>
                  </a:schemeClr>
                </a:solidFill>
                <a:latin typeface="Arial" pitchFamily="34" charset="0"/>
                <a:cs typeface="Arial" pitchFamily="34" charset="0"/>
              </a:rPr>
              <a:t>Interactions</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848725"/>
          </a:xfrm>
        </p:spPr>
        <p:txBody>
          <a:bodyPr>
            <a:noAutofit/>
          </a:bodyPr>
          <a:lstStyle/>
          <a:p>
            <a:r>
              <a:rPr lang="en-US" dirty="0" smtClean="0">
                <a:latin typeface="Arial" pitchFamily="34" charset="0"/>
                <a:cs typeface="Arial" pitchFamily="34" charset="0"/>
              </a:rPr>
              <a:t>This type of noncovalent interaction occurs between fully charged atoms or molecules.</a:t>
            </a:r>
            <a:endParaRPr lang="en-US" dirty="0">
              <a:latin typeface="Arial" pitchFamily="34" charset="0"/>
              <a:cs typeface="Arial" pitchFamily="34" charset="0"/>
            </a:endParaRPr>
          </a:p>
          <a:p>
            <a:r>
              <a:rPr lang="en-US" dirty="0" smtClean="0">
                <a:latin typeface="Arial" pitchFamily="34" charset="0"/>
                <a:cs typeface="Arial" pitchFamily="34" charset="0"/>
              </a:rPr>
              <a:t>The energy (E) of electrostatic </a:t>
            </a:r>
            <a:r>
              <a:rPr lang="en-US" i="1" dirty="0" smtClean="0">
                <a:latin typeface="Arial" pitchFamily="34" charset="0"/>
                <a:cs typeface="Arial" pitchFamily="34" charset="0"/>
              </a:rPr>
              <a:t>attraction</a:t>
            </a:r>
            <a:r>
              <a:rPr lang="en-US" dirty="0" smtClean="0">
                <a:latin typeface="Arial" pitchFamily="34" charset="0"/>
                <a:cs typeface="Arial" pitchFamily="34" charset="0"/>
              </a:rPr>
              <a:t> between </a:t>
            </a:r>
            <a:r>
              <a:rPr lang="en-US" i="1" dirty="0" smtClean="0">
                <a:latin typeface="Arial" pitchFamily="34" charset="0"/>
                <a:cs typeface="Arial" pitchFamily="34" charset="0"/>
              </a:rPr>
              <a:t>opposite</a:t>
            </a:r>
            <a:r>
              <a:rPr lang="en-US" dirty="0" smtClean="0">
                <a:latin typeface="Arial" pitchFamily="34" charset="0"/>
                <a:cs typeface="Arial" pitchFamily="34" charset="0"/>
              </a:rPr>
              <a:t> charges or </a:t>
            </a:r>
            <a:r>
              <a:rPr lang="en-US" i="1" dirty="0" smtClean="0">
                <a:latin typeface="Arial" pitchFamily="34" charset="0"/>
                <a:cs typeface="Arial" pitchFamily="34" charset="0"/>
              </a:rPr>
              <a:t>repulsion</a:t>
            </a:r>
            <a:r>
              <a:rPr lang="en-US" dirty="0" smtClean="0">
                <a:latin typeface="Arial" pitchFamily="34" charset="0"/>
                <a:cs typeface="Arial" pitchFamily="34" charset="0"/>
              </a:rPr>
              <a:t> between </a:t>
            </a:r>
            <a:r>
              <a:rPr lang="en-US" i="1" dirty="0" smtClean="0">
                <a:latin typeface="Arial" pitchFamily="34" charset="0"/>
                <a:cs typeface="Arial" pitchFamily="34" charset="0"/>
              </a:rPr>
              <a:t>like</a:t>
            </a:r>
            <a:r>
              <a:rPr lang="en-US" dirty="0" smtClean="0">
                <a:latin typeface="Arial" pitchFamily="34" charset="0"/>
                <a:cs typeface="Arial" pitchFamily="34" charset="0"/>
              </a:rPr>
              <a:t> charges that are </a:t>
            </a:r>
            <a:r>
              <a:rPr lang="en-US" i="1" dirty="0" smtClean="0">
                <a:latin typeface="Arial" pitchFamily="34" charset="0"/>
                <a:cs typeface="Arial" pitchFamily="34" charset="0"/>
              </a:rPr>
              <a:t>r</a:t>
            </a:r>
            <a:r>
              <a:rPr lang="en-US" dirty="0" smtClean="0">
                <a:latin typeface="Arial" pitchFamily="34" charset="0"/>
                <a:cs typeface="Arial" pitchFamily="34" charset="0"/>
              </a:rPr>
              <a:t> distance apart is given by the Coulomb energy:</a:t>
            </a:r>
          </a:p>
          <a:p>
            <a:pPr marL="328613" lvl="1" indent="646113">
              <a:buNone/>
            </a:pPr>
            <a:r>
              <a:rPr lang="en-US" sz="2000" i="1" dirty="0" smtClean="0">
                <a:latin typeface="Arial" pitchFamily="34" charset="0"/>
                <a:cs typeface="Arial" pitchFamily="34" charset="0"/>
              </a:rPr>
              <a:t>E = kq</a:t>
            </a:r>
            <a:r>
              <a:rPr lang="en-US" sz="2000" i="1" baseline="-25000" dirty="0" smtClean="0">
                <a:latin typeface="Arial" pitchFamily="34" charset="0"/>
                <a:cs typeface="Arial" pitchFamily="34" charset="0"/>
              </a:rPr>
              <a:t>1</a:t>
            </a:r>
            <a:r>
              <a:rPr lang="en-US" sz="2000" i="1" dirty="0" smtClean="0">
                <a:latin typeface="Arial" pitchFamily="34" charset="0"/>
                <a:cs typeface="Arial" pitchFamily="34" charset="0"/>
              </a:rPr>
              <a:t>q</a:t>
            </a:r>
            <a:r>
              <a:rPr lang="en-US" sz="2000" i="1" baseline="-25000" dirty="0" smtClean="0">
                <a:latin typeface="Arial" pitchFamily="34" charset="0"/>
                <a:cs typeface="Arial" pitchFamily="34" charset="0"/>
              </a:rPr>
              <a:t>2</a:t>
            </a:r>
            <a:r>
              <a:rPr lang="en-US" sz="2000" i="1" dirty="0" smtClean="0">
                <a:latin typeface="Arial" pitchFamily="34" charset="0"/>
                <a:cs typeface="Arial" pitchFamily="34" charset="0"/>
              </a:rPr>
              <a:t>/</a:t>
            </a:r>
            <a:r>
              <a:rPr lang="en-US" sz="2000" i="1" dirty="0" err="1" smtClean="0">
                <a:latin typeface="Arial" pitchFamily="34" charset="0"/>
                <a:cs typeface="Arial" pitchFamily="34" charset="0"/>
              </a:rPr>
              <a:t>Dr</a:t>
            </a:r>
            <a:endParaRPr lang="en-US" sz="2000" i="1" dirty="0" smtClean="0">
              <a:latin typeface="Arial" pitchFamily="34" charset="0"/>
              <a:cs typeface="Arial" pitchFamily="34" charset="0"/>
            </a:endParaRPr>
          </a:p>
          <a:p>
            <a:pPr marL="328613" lvl="1" indent="19050">
              <a:buNone/>
            </a:pPr>
            <a:r>
              <a:rPr lang="en-US" sz="2000" dirty="0" smtClean="0">
                <a:latin typeface="Arial" pitchFamily="34" charset="0"/>
                <a:cs typeface="Arial" pitchFamily="34" charset="0"/>
              </a:rPr>
              <a:t>where</a:t>
            </a:r>
          </a:p>
          <a:p>
            <a:pPr marL="738188" lvl="2" indent="-273050"/>
            <a:r>
              <a:rPr lang="en-US" i="1" dirty="0" smtClean="0">
                <a:latin typeface="Arial" pitchFamily="34" charset="0"/>
                <a:cs typeface="Arial" pitchFamily="34" charset="0"/>
              </a:rPr>
              <a:t>q</a:t>
            </a:r>
            <a:r>
              <a:rPr lang="en-US" i="1" baseline="-25000" dirty="0" smtClean="0">
                <a:latin typeface="Arial" pitchFamily="34" charset="0"/>
                <a:cs typeface="Arial" pitchFamily="34" charset="0"/>
              </a:rPr>
              <a:t>1</a:t>
            </a:r>
            <a:r>
              <a:rPr lang="en-US" dirty="0" smtClean="0">
                <a:latin typeface="Arial" pitchFamily="34" charset="0"/>
                <a:cs typeface="Arial" pitchFamily="34" charset="0"/>
              </a:rPr>
              <a:t> and </a:t>
            </a:r>
            <a:r>
              <a:rPr lang="en-US" i="1" dirty="0" smtClean="0">
                <a:latin typeface="Arial" pitchFamily="34" charset="0"/>
                <a:cs typeface="Arial" pitchFamily="34" charset="0"/>
              </a:rPr>
              <a:t>q</a:t>
            </a:r>
            <a:r>
              <a:rPr lang="en-US" i="1" baseline="-25000" dirty="0" smtClean="0">
                <a:latin typeface="Arial" pitchFamily="34" charset="0"/>
                <a:cs typeface="Arial" pitchFamily="34" charset="0"/>
              </a:rPr>
              <a:t>2</a:t>
            </a:r>
            <a:r>
              <a:rPr lang="en-US" dirty="0" smtClean="0">
                <a:latin typeface="Arial" pitchFamily="34" charset="0"/>
                <a:cs typeface="Arial" pitchFamily="34" charset="0"/>
              </a:rPr>
              <a:t> are the charges on the two atoms</a:t>
            </a:r>
          </a:p>
          <a:p>
            <a:pPr marL="738188" lvl="2" indent="-273050"/>
            <a:r>
              <a:rPr lang="en-US" i="1" dirty="0" smtClean="0">
                <a:latin typeface="Arial" pitchFamily="34" charset="0"/>
                <a:cs typeface="Arial" pitchFamily="34" charset="0"/>
              </a:rPr>
              <a:t>D</a:t>
            </a:r>
            <a:r>
              <a:rPr lang="en-US" dirty="0" smtClean="0">
                <a:latin typeface="Arial" pitchFamily="34" charset="0"/>
                <a:cs typeface="Arial" pitchFamily="34" charset="0"/>
              </a:rPr>
              <a:t> is the dielectric constant of the solvent</a:t>
            </a:r>
          </a:p>
          <a:p>
            <a:pPr marL="738188" lvl="2" indent="-273050"/>
            <a:r>
              <a:rPr lang="en-US" i="1" dirty="0" smtClean="0">
                <a:latin typeface="Arial" pitchFamily="34" charset="0"/>
                <a:cs typeface="Arial" pitchFamily="34" charset="0"/>
              </a:rPr>
              <a:t>k</a:t>
            </a:r>
            <a:r>
              <a:rPr lang="en-US" dirty="0" smtClean="0">
                <a:latin typeface="Arial" pitchFamily="34" charset="0"/>
                <a:cs typeface="Arial" pitchFamily="34" charset="0"/>
              </a:rPr>
              <a:t> is a proportionality constant</a:t>
            </a:r>
          </a:p>
          <a:p>
            <a:r>
              <a:rPr lang="en-US" dirty="0" smtClean="0">
                <a:latin typeface="Arial" pitchFamily="34" charset="0"/>
                <a:cs typeface="Arial" pitchFamily="34" charset="0"/>
              </a:rPr>
              <a:t>Electrostatic </a:t>
            </a:r>
            <a:r>
              <a:rPr lang="en-US" dirty="0">
                <a:latin typeface="Arial" pitchFamily="34" charset="0"/>
                <a:cs typeface="Arial" pitchFamily="34" charset="0"/>
              </a:rPr>
              <a:t>interactions in water have a bond distance </a:t>
            </a:r>
            <a:r>
              <a:rPr lang="en-US" dirty="0" smtClean="0">
                <a:latin typeface="Arial" pitchFamily="34" charset="0"/>
                <a:cs typeface="Arial" pitchFamily="34" charset="0"/>
              </a:rPr>
              <a:t>of ~3 </a:t>
            </a:r>
            <a:r>
              <a:rPr lang="en-US" dirty="0">
                <a:latin typeface="Arial" pitchFamily="34" charset="0"/>
                <a:cs typeface="Arial" pitchFamily="34" charset="0"/>
              </a:rPr>
              <a:t>Å and a bond energy, given by Coulomb energy, </a:t>
            </a:r>
            <a:r>
              <a:rPr lang="en-US" dirty="0" smtClean="0">
                <a:latin typeface="Arial" pitchFamily="34" charset="0"/>
                <a:cs typeface="Arial" pitchFamily="34" charset="0"/>
              </a:rPr>
              <a:t>of </a:t>
            </a:r>
            <a:r>
              <a:rPr lang="en-US" dirty="0">
                <a:latin typeface="Arial" pitchFamily="34" charset="0"/>
                <a:cs typeface="Arial" pitchFamily="34" charset="0"/>
              </a:rPr>
              <a:t>5.86 kJ </a:t>
            </a:r>
            <a:r>
              <a:rPr lang="en-US" dirty="0" smtClean="0">
                <a:latin typeface="Arial" pitchFamily="34" charset="0"/>
                <a:cs typeface="Arial" pitchFamily="34" charset="0"/>
              </a:rPr>
              <a:t>mol</a:t>
            </a:r>
            <a:r>
              <a:rPr lang="en-US" baseline="30000" dirty="0" smtClean="0">
                <a:latin typeface="Arial" pitchFamily="34" charset="0"/>
                <a:cs typeface="Arial" pitchFamily="34" charset="0"/>
              </a:rPr>
              <a:t>−1</a:t>
            </a:r>
            <a:r>
              <a:rPr lang="en-US" dirty="0" smtClean="0">
                <a:latin typeface="Arial" pitchFamily="34" charset="0"/>
                <a:cs typeface="Arial" pitchFamily="34" charset="0"/>
              </a:rPr>
              <a:t> </a:t>
            </a:r>
            <a:r>
              <a:rPr lang="en-US" dirty="0">
                <a:latin typeface="Arial" pitchFamily="34" charset="0"/>
                <a:cs typeface="Arial" pitchFamily="34" charset="0"/>
              </a:rPr>
              <a:t>(1.4 kcal </a:t>
            </a:r>
            <a:r>
              <a:rPr lang="en-US" dirty="0" smtClean="0">
                <a:latin typeface="Arial" pitchFamily="34" charset="0"/>
                <a:cs typeface="Arial" pitchFamily="34" charset="0"/>
              </a:rPr>
              <a:t>mol</a:t>
            </a:r>
            <a:r>
              <a:rPr lang="en-US" baseline="30000" dirty="0" smtClean="0">
                <a:latin typeface="Arial" pitchFamily="34" charset="0"/>
                <a:cs typeface="Arial" pitchFamily="34" charset="0"/>
              </a:rPr>
              <a:t>−1</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7" name="Picture 2" descr="A diagram depicts the distance between two charged atoms. &#10;The atoms are indicated as circles. The atoms are labeled q1 and q2 to represent their charges. A line labeled r joins them, and the length of the line indicates the distance between the two atom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941535" y="3613929"/>
            <a:ext cx="3745265" cy="72684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30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Hydrogen </a:t>
            </a:r>
            <a:r>
              <a:rPr lang="en-US" dirty="0" smtClean="0">
                <a:solidFill>
                  <a:schemeClr val="accent6">
                    <a:lumMod val="50000"/>
                  </a:schemeClr>
                </a:solidFill>
                <a:latin typeface="Arial" pitchFamily="34" charset="0"/>
                <a:cs typeface="Arial" pitchFamily="34" charset="0"/>
              </a:rPr>
              <a:t>Bonds</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199" y="1600201"/>
            <a:ext cx="8424041" cy="1855694"/>
          </a:xfrm>
        </p:spPr>
        <p:txBody>
          <a:bodyPr>
            <a:noAutofit/>
          </a:bodyPr>
          <a:lstStyle/>
          <a:p>
            <a:pPr>
              <a:spcAft>
                <a:spcPts val="1200"/>
              </a:spcAft>
            </a:pPr>
            <a:r>
              <a:rPr lang="en-US" dirty="0" smtClean="0">
                <a:latin typeface="Arial" pitchFamily="34" charset="0"/>
                <a:cs typeface="Arial" pitchFamily="34" charset="0"/>
              </a:rPr>
              <a:t>H-bonds occur between an electronegative atom and a hydrogen covalently bonded to another electronegative atom.</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Hydrogen bonds vary in bond distance from 1.5 Å to 2.6 Å with bond energies from 4–20  kJ </a:t>
            </a:r>
            <a:r>
              <a:rPr lang="en-US" dirty="0" smtClean="0">
                <a:latin typeface="Arial" pitchFamily="34" charset="0"/>
                <a:cs typeface="Arial" pitchFamily="34" charset="0"/>
              </a:rPr>
              <a:t>mol</a:t>
            </a:r>
            <a:r>
              <a:rPr lang="en-US" baseline="30000" dirty="0" smtClean="0">
                <a:latin typeface="Arial" pitchFamily="34" charset="0"/>
                <a:cs typeface="Arial" pitchFamily="34" charset="0"/>
              </a:rPr>
              <a:t>−1</a:t>
            </a:r>
            <a:r>
              <a:rPr lang="en-US" dirty="0" smtClean="0">
                <a:latin typeface="Arial" pitchFamily="34" charset="0"/>
                <a:cs typeface="Arial" pitchFamily="34" charset="0"/>
              </a:rPr>
              <a:t> </a:t>
            </a:r>
            <a:r>
              <a:rPr lang="en-US" dirty="0">
                <a:latin typeface="Arial" pitchFamily="34" charset="0"/>
                <a:cs typeface="Arial" pitchFamily="34" charset="0"/>
              </a:rPr>
              <a:t>(1–5 kcal </a:t>
            </a:r>
            <a:r>
              <a:rPr lang="en-US" dirty="0" smtClean="0">
                <a:latin typeface="Arial" pitchFamily="34" charset="0"/>
                <a:cs typeface="Arial" pitchFamily="34" charset="0"/>
              </a:rPr>
              <a:t>mol</a:t>
            </a:r>
            <a:r>
              <a:rPr lang="en-US" baseline="30000" dirty="0" smtClean="0">
                <a:latin typeface="Arial" pitchFamily="34" charset="0"/>
                <a:cs typeface="Arial" pitchFamily="34" charset="0"/>
              </a:rPr>
              <a:t>−1</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8" name="Picture 2" descr="A diagram shows the distances between covalently bonded and hydrogen bonded atoms and the angle of the hydrogen bond.&#10;A hydrogen atom is covalently bonded to a nitrogen atom (labeled Hydrogen-bond donor). The covalent bond is shown by a solid straight line. The distance between the two covalently bonded atoms is 0.9 angstroms. The hydrogen atom is also hydrogen bonded to an oxygen atom (labeled Hydrogen-bond acceptor). The hydrogen bond is represented by a dashed straight line. The distance between the hydrogen atom and the oxygen atom is 2.0 angstroms. The angle of the hydrogen bond is 180 degre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19154" y="4002524"/>
            <a:ext cx="4847574" cy="20122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3" descr="A diagram shows hydrogen bonds between hydrogen bond donors and acceptors. &#10;Hydrogen bond donor: Nitrogen single bond Hydrogen with nitrogen having partial negative charge and hydrogen having partial positive charge. Hydrogen-bond acceptor: Nitrogen with partial negative charge&#10;Hydrogen bond donor: Nitrogen single bond Hydrogen, Hydrogen-bond acceptor: Nitrogen &#10;Hydrogen bond donor: Oxygen single bond Hydrogen, Hydrogen-bond acceptor: Nitrogen&#10;Hydrogen bond donor: Oxygen single bond Hydrogen, Hydrogen-bond acceptor: Oxygen"/>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25336" t="-951" r="25891"/>
          <a:stretch/>
        </p:blipFill>
        <p:spPr bwMode="auto">
          <a:xfrm>
            <a:off x="5917323" y="3899338"/>
            <a:ext cx="2490953" cy="253938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214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van der Waals </a:t>
            </a:r>
            <a:r>
              <a:rPr lang="en-US" dirty="0" smtClean="0">
                <a:solidFill>
                  <a:schemeClr val="accent6">
                    <a:lumMod val="50000"/>
                  </a:schemeClr>
                </a:solidFill>
                <a:latin typeface="Arial" pitchFamily="34" charset="0"/>
                <a:cs typeface="Arial" pitchFamily="34" charset="0"/>
              </a:rPr>
              <a:t>Interactions</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372395" y="1548707"/>
            <a:ext cx="8607932" cy="2200143"/>
          </a:xfrm>
        </p:spPr>
        <p:txBody>
          <a:bodyPr>
            <a:noAutofit/>
          </a:bodyPr>
          <a:lstStyle/>
          <a:p>
            <a:pPr>
              <a:spcBef>
                <a:spcPts val="624"/>
              </a:spcBef>
            </a:pPr>
            <a:r>
              <a:rPr lang="en-US" dirty="0" smtClean="0">
                <a:latin typeface="Arial" pitchFamily="34" charset="0"/>
                <a:cs typeface="Arial" pitchFamily="34" charset="0"/>
              </a:rPr>
              <a:t>van </a:t>
            </a:r>
            <a:r>
              <a:rPr lang="en-US" dirty="0">
                <a:latin typeface="Arial" pitchFamily="34" charset="0"/>
                <a:cs typeface="Arial" pitchFamily="34" charset="0"/>
              </a:rPr>
              <a:t>der Waals interactions occur </a:t>
            </a:r>
            <a:r>
              <a:rPr lang="en-US" dirty="0" smtClean="0">
                <a:latin typeface="Arial" pitchFamily="34" charset="0"/>
                <a:cs typeface="Arial" pitchFamily="34" charset="0"/>
              </a:rPr>
              <a:t>when two atoms are sufficiently </a:t>
            </a:r>
            <a:r>
              <a:rPr lang="en-US" dirty="0">
                <a:latin typeface="Arial" pitchFamily="34" charset="0"/>
                <a:cs typeface="Arial" pitchFamily="34" charset="0"/>
              </a:rPr>
              <a:t>close </a:t>
            </a:r>
            <a:r>
              <a:rPr lang="en-US" dirty="0" smtClean="0">
                <a:latin typeface="Arial" pitchFamily="34" charset="0"/>
                <a:cs typeface="Arial" pitchFamily="34" charset="0"/>
              </a:rPr>
              <a:t>so that </a:t>
            </a:r>
            <a:r>
              <a:rPr lang="en-US" dirty="0">
                <a:latin typeface="Arial" pitchFamily="34" charset="0"/>
                <a:cs typeface="Arial" pitchFamily="34" charset="0"/>
              </a:rPr>
              <a:t>transient </a:t>
            </a:r>
            <a:r>
              <a:rPr lang="en-US" dirty="0" smtClean="0">
                <a:latin typeface="Arial" pitchFamily="34" charset="0"/>
                <a:cs typeface="Arial" pitchFamily="34" charset="0"/>
              </a:rPr>
              <a:t>asymmetry in electron distribution </a:t>
            </a:r>
            <a:r>
              <a:rPr lang="en-US" dirty="0">
                <a:latin typeface="Arial" pitchFamily="34" charset="0"/>
                <a:cs typeface="Arial" pitchFamily="34" charset="0"/>
              </a:rPr>
              <a:t>in </a:t>
            </a:r>
            <a:r>
              <a:rPr lang="en-US" dirty="0" smtClean="0">
                <a:latin typeface="Arial" pitchFamily="34" charset="0"/>
                <a:cs typeface="Arial" pitchFamily="34" charset="0"/>
              </a:rPr>
              <a:t>one atom induces complementary asymmetry in a neighboring atom and the neighbors attract each other.</a:t>
            </a:r>
            <a:endParaRPr lang="en-US" dirty="0">
              <a:latin typeface="Arial" pitchFamily="34" charset="0"/>
              <a:cs typeface="Arial" pitchFamily="34" charset="0"/>
            </a:endParaRPr>
          </a:p>
          <a:p>
            <a:pPr>
              <a:spcBef>
                <a:spcPts val="624"/>
              </a:spcBef>
            </a:pPr>
            <a:r>
              <a:rPr lang="en-US" dirty="0" smtClean="0">
                <a:latin typeface="Arial" pitchFamily="34" charset="0"/>
                <a:cs typeface="Arial" pitchFamily="34" charset="0"/>
              </a:rPr>
              <a:t>van </a:t>
            </a:r>
            <a:r>
              <a:rPr lang="en-US" dirty="0">
                <a:latin typeface="Arial" pitchFamily="34" charset="0"/>
                <a:cs typeface="Arial" pitchFamily="34" charset="0"/>
              </a:rPr>
              <a:t>der Waals </a:t>
            </a:r>
            <a:r>
              <a:rPr lang="en-US" dirty="0" smtClean="0">
                <a:latin typeface="Arial" pitchFamily="34" charset="0"/>
                <a:cs typeface="Arial" pitchFamily="34" charset="0"/>
              </a:rPr>
              <a:t>interactions are weak, with </a:t>
            </a:r>
            <a:r>
              <a:rPr lang="en-US" dirty="0">
                <a:latin typeface="Arial" pitchFamily="34" charset="0"/>
                <a:cs typeface="Arial" pitchFamily="34" charset="0"/>
              </a:rPr>
              <a:t>bond energies from 2–4  kJ </a:t>
            </a:r>
            <a:r>
              <a:rPr lang="en-US" dirty="0" smtClean="0">
                <a:latin typeface="Arial" pitchFamily="34" charset="0"/>
                <a:cs typeface="Arial" pitchFamily="34" charset="0"/>
              </a:rPr>
              <a:t>mol</a:t>
            </a:r>
            <a:r>
              <a:rPr lang="en-US" baseline="30000" dirty="0" smtClean="0">
                <a:latin typeface="Arial" pitchFamily="34" charset="0"/>
                <a:cs typeface="Arial" pitchFamily="34" charset="0"/>
              </a:rPr>
              <a:t>−1</a:t>
            </a:r>
            <a:r>
              <a:rPr lang="en-US" dirty="0" smtClean="0">
                <a:latin typeface="Arial" pitchFamily="34" charset="0"/>
                <a:cs typeface="Arial" pitchFamily="34" charset="0"/>
              </a:rPr>
              <a:t> </a:t>
            </a:r>
            <a:r>
              <a:rPr lang="en-US" dirty="0">
                <a:latin typeface="Arial" pitchFamily="34" charset="0"/>
                <a:cs typeface="Arial" pitchFamily="34" charset="0"/>
              </a:rPr>
              <a:t>( 0.5–1.0  kcal </a:t>
            </a:r>
            <a:r>
              <a:rPr lang="en-US" dirty="0" smtClean="0">
                <a:latin typeface="Arial" pitchFamily="34" charset="0"/>
                <a:cs typeface="Arial" pitchFamily="34" charset="0"/>
              </a:rPr>
              <a:t>mol</a:t>
            </a:r>
            <a:r>
              <a:rPr lang="en-US" baseline="30000" dirty="0" smtClean="0">
                <a:latin typeface="Arial" pitchFamily="34" charset="0"/>
                <a:cs typeface="Arial" pitchFamily="34" charset="0"/>
              </a:rPr>
              <a:t>−1</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7" name="Picture 2" descr="A line graph shows the relationship of electron repulsion or attraction energy to the distance between atoms.&#10;The line graph is plotted between Energy along the vertical axis and Distance along the horizontal axis. The positive vertical axis represents Repulsion and the negative vertical axis represents Attraction. A curve starts at a point of high repulsion energy, steeply drops to a point of minimum attraction energy, rises to a point of high attraction energy, and then approaches the horizontal axis. A perpendicular dashed line drawn from the point of minimum attraction energy to the horizontal axis is labeled Van der Waals contact distanc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75344" y="3879919"/>
            <a:ext cx="4320041" cy="29152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79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Arial" pitchFamily="34" charset="0"/>
                <a:cs typeface="Arial" pitchFamily="34" charset="0"/>
              </a:rPr>
              <a:t>CHAPTER 1</a:t>
            </a:r>
            <a:r>
              <a:rPr lang="en-US" dirty="0" smtClean="0">
                <a:solidFill>
                  <a:schemeClr val="accent6">
                    <a:lumMod val="50000"/>
                  </a:schemeClr>
                </a:solidFill>
                <a:latin typeface="Arial" pitchFamily="34" charset="0"/>
                <a:cs typeface="Arial" pitchFamily="34" charset="0"/>
              </a:rPr>
              <a:t/>
            </a:r>
            <a:br>
              <a:rPr lang="en-US" dirty="0" smtClean="0">
                <a:solidFill>
                  <a:schemeClr val="accent6">
                    <a:lumMod val="50000"/>
                  </a:schemeClr>
                </a:solidFill>
                <a:latin typeface="Arial" pitchFamily="34" charset="0"/>
                <a:cs typeface="Arial" pitchFamily="34" charset="0"/>
              </a:rPr>
            </a:br>
            <a:r>
              <a:rPr lang="en-US" dirty="0" smtClean="0">
                <a:solidFill>
                  <a:schemeClr val="accent6">
                    <a:lumMod val="50000"/>
                  </a:schemeClr>
                </a:solidFill>
                <a:latin typeface="Arial" pitchFamily="34" charset="0"/>
                <a:cs typeface="Arial" pitchFamily="34" charset="0"/>
              </a:rPr>
              <a:t>Biochemistry: An Evolving Science</a:t>
            </a:r>
            <a:endParaRPr lang="en-US" dirty="0">
              <a:solidFill>
                <a:schemeClr val="accent6">
                  <a:lumMod val="50000"/>
                </a:schemeClr>
              </a:solidFill>
              <a:latin typeface="Arial" pitchFamily="34" charset="0"/>
              <a:cs typeface="Arial" pitchFamily="34" charset="0"/>
            </a:endParaRPr>
          </a:p>
        </p:txBody>
      </p:sp>
      <p:pic>
        <p:nvPicPr>
          <p:cNvPr id="9" name="Picture 2" descr="A photograph shows Nobel Prize winners, Peter Agre, M.D., and Carol Greider, Ph.D., celebrating.&#10;An illustration shows a large complex, represented by a space-filling diagram, and the irreversible reaction of a ketonic compound containing carboxylate ion.&#10;The complex has thousands of atoms, represented by a dense cluster of spheres. At the center three carbon atoms, three hydrogen atoms, and one oxygen atom are spatially arranged. The hydration of the ketonic compound containing carboxylate ion yields a ketogenic amino acid compound containing carboxylic acid. The structure of the reactant shows a 3-carbon chain in which C1 is bonded to NH and dash bonded to H along its axis and bonded to CO away from its axis, C1 and C2 are wedge bonded to each other, C2 is bonded to two hydrogen atoms, and C3 is bonded to two hydrogen atoms and carboxylate ion (COO negative). The structure of the product shows the same structure as the reactant except that the carboxylate ion is replaced with carboxylic acid (COO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734704"/>
            <a:ext cx="8112552" cy="4704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64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Properties of </a:t>
            </a:r>
            <a:r>
              <a:rPr lang="en-US" dirty="0" smtClean="0">
                <a:solidFill>
                  <a:schemeClr val="accent6">
                    <a:lumMod val="50000"/>
                  </a:schemeClr>
                </a:solidFill>
                <a:latin typeface="Arial" pitchFamily="34" charset="0"/>
                <a:cs typeface="Arial" pitchFamily="34" charset="0"/>
              </a:rPr>
              <a:t>Water</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417638"/>
            <a:ext cx="8229600" cy="2328675"/>
          </a:xfrm>
        </p:spPr>
        <p:txBody>
          <a:bodyPr>
            <a:noAutofit/>
          </a:bodyPr>
          <a:lstStyle/>
          <a:p>
            <a:pPr>
              <a:spcAft>
                <a:spcPts val="1200"/>
              </a:spcAft>
            </a:pPr>
            <a:r>
              <a:rPr lang="en-US" dirty="0" smtClean="0">
                <a:latin typeface="Arial" pitchFamily="34" charset="0"/>
                <a:cs typeface="Arial" pitchFamily="34" charset="0"/>
              </a:rPr>
              <a:t>Water is a polar molecule with a partial positive and partial negative end.</a:t>
            </a:r>
            <a:endParaRPr lang="en-US" dirty="0">
              <a:latin typeface="Arial" pitchFamily="34" charset="0"/>
              <a:cs typeface="Arial" pitchFamily="34" charset="0"/>
            </a:endParaRPr>
          </a:p>
          <a:p>
            <a:r>
              <a:rPr lang="en-US" dirty="0" smtClean="0">
                <a:latin typeface="Arial" pitchFamily="34" charset="0"/>
                <a:cs typeface="Arial" pitchFamily="34" charset="0"/>
              </a:rPr>
              <a:t>It is highly cohesive. A large number of H-bonds are formed in liquid water, and the maximum number of H-bonds are formed in crystalline ice.</a:t>
            </a:r>
            <a:endParaRPr lang="en-US" dirty="0">
              <a:latin typeface="Arial" pitchFamily="34" charset="0"/>
              <a:cs typeface="Arial" pitchFamily="34" charset="0"/>
            </a:endParaRPr>
          </a:p>
        </p:txBody>
      </p:sp>
      <p:pic>
        <p:nvPicPr>
          <p:cNvPr id="9" name="Picture 3" descr="The ball-and-stick model of water molecules is shown.&#10;The water molecules form the crystal structure of ice. They contain an oxygen atom (in red) surrounded by two hydrogen atoms (in white) each and are closely packed in the lattice. Hydrogen bonds between hydrogen in one molecule and oxygen in another molecule are indicated by dashed line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894102" y="3730679"/>
            <a:ext cx="3702636" cy="304271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An illustration shows the electric dipole of a water molecule.&#10;A central oxygen atom is bonded to two hydrogen atoms. The three form a slightly obtuse angle. The hydrogen atoms are partially positive, while the oxygen atom is partially negative."/>
          <p:cNvPicPr>
            <a:picLocks noGrp="1" noChangeAspect="1" noChangeArrowheads="1"/>
          </p:cNvPicPr>
          <p:nvPr>
            <p:ph type="pic" sz="quarter" idx="13"/>
          </p:nvPr>
        </p:nvPicPr>
        <p:blipFill rotWithShape="1">
          <a:blip r:embed="rId4">
            <a:extLst>
              <a:ext uri="{28A0092B-C50C-407E-A947-70E740481C1C}">
                <a14:useLocalDpi xmlns:a14="http://schemas.microsoft.com/office/drawing/2010/main" val="0"/>
              </a:ext>
            </a:extLst>
          </a:blip>
          <a:srcRect l="26382" r="25680"/>
          <a:stretch/>
        </p:blipFill>
        <p:spPr bwMode="auto">
          <a:xfrm>
            <a:off x="861848" y="4448354"/>
            <a:ext cx="2858814" cy="15913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08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Hydrophobic </a:t>
            </a:r>
            <a:r>
              <a:rPr lang="en-US" dirty="0">
                <a:solidFill>
                  <a:schemeClr val="accent6">
                    <a:lumMod val="50000"/>
                  </a:schemeClr>
                </a:solidFill>
                <a:latin typeface="Arial" pitchFamily="34" charset="0"/>
                <a:cs typeface="Arial" pitchFamily="34" charset="0"/>
              </a:rPr>
              <a:t>E</a:t>
            </a:r>
            <a:r>
              <a:rPr lang="en-US" dirty="0" smtClean="0">
                <a:solidFill>
                  <a:schemeClr val="accent6">
                    <a:lumMod val="50000"/>
                  </a:schemeClr>
                </a:solidFill>
                <a:latin typeface="Arial" pitchFamily="34" charset="0"/>
                <a:cs typeface="Arial" pitchFamily="34" charset="0"/>
              </a:rPr>
              <a:t>ffect</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720515"/>
          </a:xfrm>
        </p:spPr>
        <p:txBody>
          <a:bodyPr>
            <a:normAutofit/>
          </a:bodyPr>
          <a:lstStyle/>
          <a:p>
            <a:r>
              <a:rPr lang="en-US" dirty="0">
                <a:latin typeface="Arial" pitchFamily="34" charset="0"/>
                <a:cs typeface="Arial" pitchFamily="34" charset="0"/>
              </a:rPr>
              <a:t>Nonpolar molecules in water can be driven together by the hydrophobic </a:t>
            </a:r>
            <a:r>
              <a:rPr lang="en-US" dirty="0" smtClean="0">
                <a:latin typeface="Arial" pitchFamily="34" charset="0"/>
                <a:cs typeface="Arial" pitchFamily="34" charset="0"/>
              </a:rPr>
              <a:t>effect, </a:t>
            </a:r>
            <a:r>
              <a:rPr lang="en-US" dirty="0">
                <a:latin typeface="Arial" pitchFamily="34" charset="0"/>
                <a:cs typeface="Arial" pitchFamily="34" charset="0"/>
              </a:rPr>
              <a:t>which is powered by the increase in entropy of water. The associated interactions are called hydrophobic </a:t>
            </a:r>
            <a:r>
              <a:rPr lang="en-US" dirty="0" smtClean="0">
                <a:latin typeface="Arial" pitchFamily="34" charset="0"/>
                <a:cs typeface="Arial" pitchFamily="34" charset="0"/>
              </a:rPr>
              <a:t>interaction.</a:t>
            </a:r>
            <a:endParaRPr lang="en-US" dirty="0">
              <a:latin typeface="Arial" pitchFamily="34" charset="0"/>
              <a:cs typeface="Arial" pitchFamily="34" charset="0"/>
            </a:endParaRPr>
          </a:p>
        </p:txBody>
      </p:sp>
      <p:pic>
        <p:nvPicPr>
          <p:cNvPr id="7" name="Picture 2" descr="An illustration shows the hydrophobic effect of nonpolar molecules in water.&#10;Two diagrams are shown. The first diagram shows two nonpolar molecules in water, each surrounded by a ring of hydrogen-bonded water molecules. The second diagram shows the nonpolar molecules coming in contact with each other and dissociating water molecules from the ring around the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3364444"/>
            <a:ext cx="7375551" cy="33592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211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Double </a:t>
            </a:r>
            <a:r>
              <a:rPr lang="en-US" dirty="0">
                <a:solidFill>
                  <a:schemeClr val="accent6">
                    <a:lumMod val="50000"/>
                  </a:schemeClr>
                </a:solidFill>
                <a:latin typeface="Arial" pitchFamily="34" charset="0"/>
                <a:cs typeface="Arial" pitchFamily="34" charset="0"/>
              </a:rPr>
              <a:t>H</a:t>
            </a:r>
            <a:r>
              <a:rPr lang="en-US" dirty="0" smtClean="0">
                <a:solidFill>
                  <a:schemeClr val="accent6">
                    <a:lumMod val="50000"/>
                  </a:schemeClr>
                </a:solidFill>
                <a:latin typeface="Arial" pitchFamily="34" charset="0"/>
                <a:cs typeface="Arial" pitchFamily="34" charset="0"/>
              </a:rPr>
              <a:t>elix </a:t>
            </a:r>
            <a:r>
              <a:rPr lang="en-US" dirty="0" smtClean="0">
                <a:solidFill>
                  <a:schemeClr val="accent6">
                    <a:lumMod val="50000"/>
                  </a:schemeClr>
                </a:solidFill>
                <a:latin typeface="Arial" pitchFamily="34" charset="0"/>
                <a:cs typeface="Arial" pitchFamily="34" charset="0"/>
              </a:rPr>
              <a:t>is an </a:t>
            </a:r>
            <a:r>
              <a:rPr lang="en-US" dirty="0" smtClean="0">
                <a:solidFill>
                  <a:schemeClr val="accent6">
                    <a:lumMod val="50000"/>
                  </a:schemeClr>
                </a:solidFill>
                <a:latin typeface="Arial" pitchFamily="34" charset="0"/>
                <a:cs typeface="Arial" pitchFamily="34" charset="0"/>
              </a:rPr>
              <a:t>Expression </a:t>
            </a:r>
            <a:r>
              <a:rPr lang="en-US" dirty="0" smtClean="0">
                <a:solidFill>
                  <a:schemeClr val="accent6">
                    <a:lumMod val="50000"/>
                  </a:schemeClr>
                </a:solidFill>
                <a:latin typeface="Arial" pitchFamily="34" charset="0"/>
                <a:cs typeface="Arial" pitchFamily="34" charset="0"/>
              </a:rPr>
              <a:t>of the </a:t>
            </a:r>
            <a:r>
              <a:rPr lang="en-US" dirty="0" smtClean="0">
                <a:solidFill>
                  <a:schemeClr val="accent6">
                    <a:lumMod val="50000"/>
                  </a:schemeClr>
                </a:solidFill>
                <a:latin typeface="Arial" pitchFamily="34" charset="0"/>
                <a:cs typeface="Arial" pitchFamily="34" charset="0"/>
              </a:rPr>
              <a:t>Rules </a:t>
            </a:r>
            <a:r>
              <a:rPr lang="en-US" dirty="0" smtClean="0">
                <a:solidFill>
                  <a:schemeClr val="accent6">
                    <a:lumMod val="50000"/>
                  </a:schemeClr>
                </a:solidFill>
                <a:latin typeface="Arial" pitchFamily="34" charset="0"/>
                <a:cs typeface="Arial" pitchFamily="34" charset="0"/>
              </a:rPr>
              <a:t>of </a:t>
            </a:r>
            <a:r>
              <a:rPr lang="en-US" dirty="0" smtClean="0">
                <a:solidFill>
                  <a:schemeClr val="accent6">
                    <a:lumMod val="50000"/>
                  </a:schemeClr>
                </a:solidFill>
                <a:latin typeface="Arial" pitchFamily="34" charset="0"/>
                <a:cs typeface="Arial" pitchFamily="34" charset="0"/>
              </a:rPr>
              <a:t>Chemistry</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1" y="1600200"/>
            <a:ext cx="4708357" cy="4848725"/>
          </a:xfrm>
        </p:spPr>
        <p:txBody>
          <a:bodyPr>
            <a:noAutofit/>
          </a:bodyPr>
          <a:lstStyle/>
          <a:p>
            <a:pPr>
              <a:spcAft>
                <a:spcPts val="1200"/>
              </a:spcAft>
            </a:pPr>
            <a:r>
              <a:rPr lang="en-US" dirty="0">
                <a:latin typeface="Arial" pitchFamily="34" charset="0"/>
                <a:cs typeface="Arial" pitchFamily="34" charset="0"/>
              </a:rPr>
              <a:t>When a double helix forms, charge repulsion occurs between the negatively charged phosphates of the </a:t>
            </a:r>
            <a:r>
              <a:rPr lang="en-US" dirty="0" smtClean="0">
                <a:latin typeface="Arial" pitchFamily="34" charset="0"/>
                <a:cs typeface="Arial" pitchFamily="34" charset="0"/>
              </a:rPr>
              <a:t>backbone.</a:t>
            </a:r>
            <a:endParaRPr lang="en-US" dirty="0">
              <a:latin typeface="Arial" pitchFamily="34" charset="0"/>
              <a:cs typeface="Arial" pitchFamily="34" charset="0"/>
            </a:endParaRPr>
          </a:p>
          <a:p>
            <a:pPr>
              <a:spcAft>
                <a:spcPts val="1200"/>
              </a:spcAft>
            </a:pPr>
            <a:r>
              <a:rPr lang="en-US" dirty="0" smtClean="0">
                <a:latin typeface="Arial" pitchFamily="34" charset="0"/>
                <a:cs typeface="Arial" pitchFamily="34" charset="0"/>
              </a:rPr>
              <a:t>However, these </a:t>
            </a:r>
            <a:r>
              <a:rPr lang="en-US" dirty="0">
                <a:latin typeface="Arial" pitchFamily="34" charset="0"/>
                <a:cs typeface="Arial" pitchFamily="34" charset="0"/>
              </a:rPr>
              <a:t>repulsive forces are reduced by the high dielectric constant of water and interaction of positively charged ions with the phosphate </a:t>
            </a:r>
            <a:r>
              <a:rPr lang="en-US" dirty="0" smtClean="0">
                <a:latin typeface="Arial" pitchFamily="34" charset="0"/>
                <a:cs typeface="Arial" pitchFamily="34" charset="0"/>
              </a:rPr>
              <a:t>groups.</a:t>
            </a:r>
            <a:endParaRPr lang="en-US" dirty="0">
              <a:latin typeface="Arial" pitchFamily="34" charset="0"/>
              <a:cs typeface="Arial" pitchFamily="34" charset="0"/>
            </a:endParaRPr>
          </a:p>
        </p:txBody>
      </p:sp>
      <p:pic>
        <p:nvPicPr>
          <p:cNvPr id="7" name="Picture 2" descr="A space-filling model of a part of a DNA double helix is shown, where repulsive forces between phosphate groups within the helix are indicated.&#10;The space-filling model shows phosphate groups (in purple) evenly distributed along the edge of each strand of the double helix. Sugars (in white) pair with these phosphate groups. Repulsive forces are indicated between a phosphate group on one strand of the helix and several phosphate groups on the other strand of the helix, which are opposite the first phosphate group."/>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3479" r="14782"/>
          <a:stretch/>
        </p:blipFill>
        <p:spPr bwMode="auto">
          <a:xfrm>
            <a:off x="5207876" y="2072415"/>
            <a:ext cx="3478924" cy="40708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957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smtClean="0">
                <a:solidFill>
                  <a:schemeClr val="accent6">
                    <a:lumMod val="50000"/>
                  </a:schemeClr>
                </a:solidFill>
                <a:latin typeface="Arial" pitchFamily="34" charset="0"/>
                <a:cs typeface="Arial" pitchFamily="34" charset="0"/>
              </a:rPr>
              <a:t>H-bonds </a:t>
            </a:r>
            <a:r>
              <a:rPr lang="en-US" sz="3200" dirty="0" smtClean="0">
                <a:solidFill>
                  <a:schemeClr val="accent6">
                    <a:lumMod val="50000"/>
                  </a:schemeClr>
                </a:solidFill>
                <a:latin typeface="Arial" pitchFamily="34" charset="0"/>
                <a:cs typeface="Arial" pitchFamily="34" charset="0"/>
              </a:rPr>
              <a:t>Between </a:t>
            </a:r>
            <a:r>
              <a:rPr lang="en-US" sz="3200" dirty="0">
                <a:solidFill>
                  <a:schemeClr val="accent6">
                    <a:lumMod val="50000"/>
                  </a:schemeClr>
                </a:solidFill>
                <a:latin typeface="Arial" pitchFamily="34" charset="0"/>
                <a:cs typeface="Arial" pitchFamily="34" charset="0"/>
              </a:rPr>
              <a:t>C</a:t>
            </a:r>
            <a:r>
              <a:rPr lang="en-US" sz="3200" dirty="0" smtClean="0">
                <a:solidFill>
                  <a:schemeClr val="accent6">
                    <a:lumMod val="50000"/>
                  </a:schemeClr>
                </a:solidFill>
                <a:latin typeface="Arial" pitchFamily="34" charset="0"/>
                <a:cs typeface="Arial" pitchFamily="34" charset="0"/>
              </a:rPr>
              <a:t>omplementary </a:t>
            </a:r>
            <a:r>
              <a:rPr lang="en-US" sz="3200" dirty="0">
                <a:solidFill>
                  <a:schemeClr val="accent6">
                    <a:lumMod val="50000"/>
                  </a:schemeClr>
                </a:solidFill>
                <a:latin typeface="Arial" pitchFamily="34" charset="0"/>
                <a:cs typeface="Arial" pitchFamily="34" charset="0"/>
              </a:rPr>
              <a:t>B</a:t>
            </a:r>
            <a:r>
              <a:rPr lang="en-US" sz="3200" dirty="0" smtClean="0">
                <a:solidFill>
                  <a:schemeClr val="accent6">
                    <a:lumMod val="50000"/>
                  </a:schemeClr>
                </a:solidFill>
                <a:latin typeface="Arial" pitchFamily="34" charset="0"/>
                <a:cs typeface="Arial" pitchFamily="34" charset="0"/>
              </a:rPr>
              <a:t>ases </a:t>
            </a:r>
            <a:r>
              <a:rPr lang="en-US" sz="3200" dirty="0">
                <a:solidFill>
                  <a:schemeClr val="accent6">
                    <a:lumMod val="50000"/>
                  </a:schemeClr>
                </a:solidFill>
                <a:latin typeface="Arial" pitchFamily="34" charset="0"/>
                <a:cs typeface="Arial" pitchFamily="34" charset="0"/>
              </a:rPr>
              <a:t>E</a:t>
            </a:r>
            <a:r>
              <a:rPr lang="en-US" sz="3200" dirty="0" smtClean="0">
                <a:solidFill>
                  <a:schemeClr val="accent6">
                    <a:lumMod val="50000"/>
                  </a:schemeClr>
                </a:solidFill>
                <a:latin typeface="Arial" pitchFamily="34" charset="0"/>
                <a:cs typeface="Arial" pitchFamily="34" charset="0"/>
              </a:rPr>
              <a:t>xplain </a:t>
            </a:r>
            <a:r>
              <a:rPr lang="en-US" sz="3200" dirty="0" smtClean="0">
                <a:solidFill>
                  <a:schemeClr val="accent6">
                    <a:lumMod val="50000"/>
                  </a:schemeClr>
                </a:solidFill>
                <a:latin typeface="Arial" pitchFamily="34" charset="0"/>
                <a:cs typeface="Arial" pitchFamily="34" charset="0"/>
              </a:rPr>
              <a:t>the </a:t>
            </a:r>
            <a:r>
              <a:rPr lang="en-US" sz="3200" dirty="0" smtClean="0">
                <a:solidFill>
                  <a:schemeClr val="accent6">
                    <a:lumMod val="50000"/>
                  </a:schemeClr>
                </a:solidFill>
                <a:latin typeface="Arial" pitchFamily="34" charset="0"/>
                <a:cs typeface="Arial" pitchFamily="34" charset="0"/>
              </a:rPr>
              <a:t>Specificity </a:t>
            </a:r>
            <a:r>
              <a:rPr lang="en-US" sz="3200" dirty="0" smtClean="0">
                <a:solidFill>
                  <a:schemeClr val="accent6">
                    <a:lumMod val="50000"/>
                  </a:schemeClr>
                </a:solidFill>
                <a:latin typeface="Arial" pitchFamily="34" charset="0"/>
                <a:cs typeface="Arial" pitchFamily="34" charset="0"/>
              </a:rPr>
              <a:t>of </a:t>
            </a:r>
            <a:r>
              <a:rPr lang="en-US" sz="3200" dirty="0" smtClean="0">
                <a:solidFill>
                  <a:schemeClr val="accent6">
                    <a:lumMod val="50000"/>
                  </a:schemeClr>
                </a:solidFill>
                <a:latin typeface="Arial" pitchFamily="34" charset="0"/>
                <a:cs typeface="Arial" pitchFamily="34" charset="0"/>
              </a:rPr>
              <a:t>Sequence </a:t>
            </a:r>
            <a:r>
              <a:rPr lang="en-US" sz="3200" dirty="0">
                <a:solidFill>
                  <a:schemeClr val="accent6">
                    <a:lumMod val="50000"/>
                  </a:schemeClr>
                </a:solidFill>
                <a:latin typeface="Arial" pitchFamily="34" charset="0"/>
                <a:cs typeface="Arial" pitchFamily="34" charset="0"/>
              </a:rPr>
              <a:t>P</a:t>
            </a:r>
            <a:r>
              <a:rPr lang="en-US" sz="3200" dirty="0" smtClean="0">
                <a:solidFill>
                  <a:schemeClr val="accent6">
                    <a:lumMod val="50000"/>
                  </a:schemeClr>
                </a:solidFill>
                <a:latin typeface="Arial" pitchFamily="34" charset="0"/>
                <a:cs typeface="Arial" pitchFamily="34" charset="0"/>
              </a:rPr>
              <a:t>airing</a:t>
            </a:r>
            <a:endParaRPr lang="en-US" sz="3200"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Each individual nitrogenous base H-bonds equally well with water as with its complementary base.</a:t>
            </a:r>
          </a:p>
          <a:p>
            <a:r>
              <a:rPr lang="en-US" dirty="0" smtClean="0">
                <a:latin typeface="Arial" pitchFamily="34" charset="0"/>
                <a:cs typeface="Arial" pitchFamily="34" charset="0"/>
              </a:rPr>
              <a:t>However, overall, H-bonding explains the specificity of sequence pairing.</a:t>
            </a:r>
            <a:endParaRPr lang="en-US" dirty="0">
              <a:latin typeface="Arial" pitchFamily="34" charset="0"/>
              <a:cs typeface="Arial" pitchFamily="34" charset="0"/>
            </a:endParaRPr>
          </a:p>
        </p:txBody>
      </p:sp>
      <p:pic>
        <p:nvPicPr>
          <p:cNvPr id="7" name="Picture 2" descr="An illustration shows the rupturing of hydrogen bonds between the bases of a single stranded DNA and water molecules on dehydrolysis, resulting in the formation of hydrogen bonds between the bases.&#10;The reactant shows two groups of DNA bases hydrogen bonded to water molecules. Oxygen in carbonyl group pairs with hydrogen in water. Similarly, hydrogen in imidogen (NH) pairs with oxygen in water. The products show the bases hydrogen bonded to each other and water molecules. Oxygen in carbonyl group pairs with hydrogen in imidogen. Arrows indicate an equilibrium between the two states."/>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4471" r="12012"/>
          <a:stretch/>
        </p:blipFill>
        <p:spPr bwMode="auto">
          <a:xfrm>
            <a:off x="809296" y="3920404"/>
            <a:ext cx="7359929" cy="21966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31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DNA base pairs are the optimal van der Waals distance apart</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415715"/>
          </a:xfrm>
        </p:spPr>
        <p:txBody>
          <a:bodyPr>
            <a:normAutofit/>
          </a:bodyPr>
          <a:lstStyle/>
          <a:p>
            <a:r>
              <a:rPr lang="en-US" dirty="0">
                <a:latin typeface="Arial" pitchFamily="34" charset="0"/>
                <a:cs typeface="Arial" pitchFamily="34" charset="0"/>
              </a:rPr>
              <a:t>In the interior of the helix, bases are stacked and interact with one another through van der Waals </a:t>
            </a:r>
            <a:r>
              <a:rPr lang="en-US" dirty="0" smtClean="0">
                <a:latin typeface="Arial" pitchFamily="34" charset="0"/>
                <a:cs typeface="Arial" pitchFamily="34" charset="0"/>
              </a:rPr>
              <a:t>interactions.</a:t>
            </a:r>
            <a:endParaRPr lang="en-US" dirty="0">
              <a:latin typeface="Arial" pitchFamily="34" charset="0"/>
              <a:cs typeface="Arial" pitchFamily="34" charset="0"/>
            </a:endParaRPr>
          </a:p>
        </p:txBody>
      </p:sp>
      <p:pic>
        <p:nvPicPr>
          <p:cNvPr id="7" name="Picture 2" descr="A space-filling model of DNA shows the existence of van der Waals forces between the bases on different strands. &#10;Bases stacked on different strands are shown. The attractive forces between the strands are shown by small gaps, which are labeled van der Waals contacts.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12276" y="2561320"/>
            <a:ext cx="5004316" cy="41872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317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79" y="307538"/>
            <a:ext cx="8424041" cy="1143000"/>
          </a:xfrm>
        </p:spPr>
        <p:txBody>
          <a:bodyPr>
            <a:noAutofit/>
          </a:bodyPr>
          <a:lstStyle/>
          <a:p>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Laws </a:t>
            </a:r>
            <a:r>
              <a:rPr lang="en-US" dirty="0" smtClean="0">
                <a:solidFill>
                  <a:schemeClr val="accent6">
                    <a:lumMod val="50000"/>
                  </a:schemeClr>
                </a:solidFill>
                <a:latin typeface="Arial" pitchFamily="34" charset="0"/>
                <a:cs typeface="Arial" pitchFamily="34" charset="0"/>
              </a:rPr>
              <a:t>of </a:t>
            </a:r>
            <a:r>
              <a:rPr lang="en-US" dirty="0" smtClean="0">
                <a:solidFill>
                  <a:schemeClr val="accent6">
                    <a:lumMod val="50000"/>
                  </a:schemeClr>
                </a:solidFill>
                <a:latin typeface="Arial" pitchFamily="34" charset="0"/>
                <a:cs typeface="Arial" pitchFamily="34" charset="0"/>
              </a:rPr>
              <a:t>Thermodynamics </a:t>
            </a:r>
            <a:r>
              <a:rPr lang="en-US" dirty="0">
                <a:solidFill>
                  <a:schemeClr val="accent6">
                    <a:lumMod val="50000"/>
                  </a:schemeClr>
                </a:solidFill>
                <a:latin typeface="Arial" pitchFamily="34" charset="0"/>
                <a:cs typeface="Arial" pitchFamily="34" charset="0"/>
              </a:rPr>
              <a:t>G</a:t>
            </a:r>
            <a:r>
              <a:rPr lang="en-US" dirty="0" smtClean="0">
                <a:solidFill>
                  <a:schemeClr val="accent6">
                    <a:lumMod val="50000"/>
                  </a:schemeClr>
                </a:solidFill>
                <a:latin typeface="Arial" pitchFamily="34" charset="0"/>
                <a:cs typeface="Arial" pitchFamily="34" charset="0"/>
              </a:rPr>
              <a:t>overn </a:t>
            </a:r>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Behavior </a:t>
            </a:r>
            <a:r>
              <a:rPr lang="en-US" dirty="0" smtClean="0">
                <a:solidFill>
                  <a:schemeClr val="accent6">
                    <a:lumMod val="50000"/>
                  </a:schemeClr>
                </a:solidFill>
                <a:latin typeface="Arial" pitchFamily="34" charset="0"/>
                <a:cs typeface="Arial" pitchFamily="34" charset="0"/>
              </a:rPr>
              <a:t>of </a:t>
            </a:r>
            <a:r>
              <a:rPr lang="en-US" dirty="0" smtClean="0">
                <a:solidFill>
                  <a:schemeClr val="accent6">
                    <a:lumMod val="50000"/>
                  </a:schemeClr>
                </a:solidFill>
                <a:latin typeface="Arial" pitchFamily="34" charset="0"/>
                <a:cs typeface="Arial" pitchFamily="34" charset="0"/>
              </a:rPr>
              <a:t>Biochemical </a:t>
            </a:r>
            <a:r>
              <a:rPr lang="en-US" dirty="0">
                <a:solidFill>
                  <a:schemeClr val="accent6">
                    <a:lumMod val="50000"/>
                  </a:schemeClr>
                </a:solidFill>
                <a:latin typeface="Arial" pitchFamily="34" charset="0"/>
                <a:cs typeface="Arial" pitchFamily="34" charset="0"/>
              </a:rPr>
              <a:t>S</a:t>
            </a:r>
            <a:r>
              <a:rPr lang="en-US" dirty="0" smtClean="0">
                <a:solidFill>
                  <a:schemeClr val="accent6">
                    <a:lumMod val="50000"/>
                  </a:schemeClr>
                </a:solidFill>
                <a:latin typeface="Arial" pitchFamily="34" charset="0"/>
                <a:cs typeface="Arial" pitchFamily="34" charset="0"/>
              </a:rPr>
              <a:t>ystems </a:t>
            </a:r>
            <a:r>
              <a:rPr lang="en-US" dirty="0" smtClean="0">
                <a:solidFill>
                  <a:schemeClr val="accent6">
                    <a:lumMod val="50000"/>
                  </a:schemeClr>
                </a:solidFill>
                <a:latin typeface="Arial" pitchFamily="34" charset="0"/>
                <a:cs typeface="Arial" pitchFamily="34" charset="0"/>
              </a:rPr>
              <a:t>(</a:t>
            </a:r>
            <a:r>
              <a:rPr lang="en-US" dirty="0" smtClean="0">
                <a:solidFill>
                  <a:schemeClr val="accent6">
                    <a:lumMod val="50000"/>
                  </a:schemeClr>
                </a:solidFill>
                <a:latin typeface="Arial" pitchFamily="34" charset="0"/>
                <a:cs typeface="Arial" pitchFamily="34" charset="0"/>
              </a:rPr>
              <a:t>1/3</a:t>
            </a:r>
            <a:r>
              <a:rPr lang="en-US" dirty="0" smtClean="0">
                <a:solidFill>
                  <a:schemeClr val="accent6">
                    <a:lumMod val="50000"/>
                  </a:schemeClr>
                </a:solidFill>
                <a:latin typeface="Arial" pitchFamily="34" charset="0"/>
                <a:cs typeface="Arial" pitchFamily="34" charset="0"/>
              </a:rPr>
              <a:t>)</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2007476"/>
            <a:ext cx="8229600" cy="4118687"/>
          </a:xfrm>
        </p:spPr>
        <p:txBody>
          <a:bodyPr>
            <a:normAutofit/>
          </a:bodyPr>
          <a:lstStyle/>
          <a:p>
            <a:pPr>
              <a:spcAft>
                <a:spcPts val="1200"/>
              </a:spcAft>
            </a:pPr>
            <a:r>
              <a:rPr lang="en-US" dirty="0">
                <a:latin typeface="Arial" pitchFamily="34" charset="0"/>
                <a:cs typeface="Arial" pitchFamily="34" charset="0"/>
              </a:rPr>
              <a:t>The First Law of Thermodynamics </a:t>
            </a:r>
            <a:r>
              <a:rPr lang="en-US" dirty="0" smtClean="0">
                <a:latin typeface="Arial" pitchFamily="34" charset="0"/>
                <a:cs typeface="Arial" pitchFamily="34" charset="0"/>
              </a:rPr>
              <a:t>states that the </a:t>
            </a:r>
            <a:r>
              <a:rPr lang="en-US" dirty="0">
                <a:latin typeface="Arial" pitchFamily="34" charset="0"/>
                <a:cs typeface="Arial" pitchFamily="34" charset="0"/>
              </a:rPr>
              <a:t>total energy of a system and its environment is </a:t>
            </a:r>
            <a:r>
              <a:rPr lang="en-US" dirty="0" smtClean="0">
                <a:latin typeface="Arial" pitchFamily="34" charset="0"/>
                <a:cs typeface="Arial" pitchFamily="34" charset="0"/>
              </a:rPr>
              <a:t>constant.</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The Second Law of Thermodynamics states the total entropy of a system plus that of its surroundings always </a:t>
            </a:r>
            <a:r>
              <a:rPr lang="en-US" dirty="0" smtClean="0">
                <a:latin typeface="Arial" pitchFamily="34" charset="0"/>
                <a:cs typeface="Arial" pitchFamily="34" charset="0"/>
              </a:rPr>
              <a:t>increases.</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Entropy can decrease locally in the system if there is a corresponding increase in entropy in the </a:t>
            </a:r>
            <a:r>
              <a:rPr lang="en-US" dirty="0" smtClean="0">
                <a:latin typeface="Arial" pitchFamily="34" charset="0"/>
                <a:cs typeface="Arial" pitchFamily="34" charset="0"/>
              </a:rPr>
              <a:t>surroundings.</a:t>
            </a:r>
            <a:endParaRPr lang="en-US" dirty="0">
              <a:latin typeface="Arial" pitchFamily="34" charset="0"/>
              <a:cs typeface="Arial" pitchFamily="34" charset="0"/>
            </a:endParaRPr>
          </a:p>
        </p:txBody>
      </p:sp>
    </p:spTree>
    <p:extLst>
      <p:ext uri="{BB962C8B-B14F-4D97-AF65-F5344CB8AC3E}">
        <p14:creationId xmlns:p14="http://schemas.microsoft.com/office/powerpoint/2010/main" val="2422293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2759" y="438917"/>
            <a:ext cx="842404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1"/>
                </a:solidFill>
                <a:latin typeface="Georgia"/>
                <a:ea typeface="+mj-ea"/>
                <a:cs typeface="Georgia"/>
              </a:defRPr>
            </a:lvl1pPr>
          </a:lstStyle>
          <a:p>
            <a:r>
              <a:rPr lang="en-US" dirty="0" smtClean="0">
                <a:solidFill>
                  <a:schemeClr val="accent6">
                    <a:lumMod val="50000"/>
                  </a:schemeClr>
                </a:solidFill>
                <a:latin typeface="Arial" pitchFamily="34" charset="0"/>
                <a:cs typeface="Arial" pitchFamily="34" charset="0"/>
              </a:rPr>
              <a:t>The Laws of Thermodynamics Govern the Behavior of Biochemical Systems (2/3)</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2217683"/>
            <a:ext cx="8229600" cy="3908480"/>
          </a:xfrm>
        </p:spPr>
        <p:txBody>
          <a:bodyPr>
            <a:normAutofit/>
          </a:bodyPr>
          <a:lstStyle/>
          <a:p>
            <a:pPr>
              <a:spcAft>
                <a:spcPts val="1800"/>
              </a:spcAft>
            </a:pPr>
            <a:r>
              <a:rPr lang="en-US" dirty="0" smtClean="0">
                <a:latin typeface="Arial" pitchFamily="34" charset="0"/>
                <a:cs typeface="Arial" pitchFamily="34" charset="0"/>
              </a:rPr>
              <a:t>The </a:t>
            </a:r>
            <a:r>
              <a:rPr lang="en-US" dirty="0">
                <a:latin typeface="Arial" pitchFamily="34" charset="0"/>
                <a:cs typeface="Arial" pitchFamily="34" charset="0"/>
              </a:rPr>
              <a:t>change in entropy (ΔS) of the surroundings </a:t>
            </a:r>
            <a:r>
              <a:rPr lang="en-US" dirty="0" smtClean="0">
                <a:latin typeface="Arial" pitchFamily="34" charset="0"/>
                <a:cs typeface="Arial" pitchFamily="34" charset="0"/>
              </a:rPr>
              <a:t>is </a:t>
            </a:r>
            <a:r>
              <a:rPr lang="en-US" dirty="0">
                <a:latin typeface="Arial" pitchFamily="34" charset="0"/>
                <a:cs typeface="Arial" pitchFamily="34" charset="0"/>
              </a:rPr>
              <a:t>proportional to the heat (enthalpy) transferred from the system to the surroundings (ΔH) and inversely proportional the the temperature </a:t>
            </a:r>
            <a:r>
              <a:rPr lang="en-US" dirty="0" smtClean="0">
                <a:latin typeface="Arial" pitchFamily="34" charset="0"/>
                <a:cs typeface="Arial" pitchFamily="34" charset="0"/>
              </a:rPr>
              <a:t>[T</a:t>
            </a:r>
            <a:r>
              <a:rPr lang="en-US" dirty="0">
                <a:latin typeface="Arial" pitchFamily="34" charset="0"/>
                <a:cs typeface="Arial" pitchFamily="34" charset="0"/>
              </a:rPr>
              <a:t>, in kelvins (K</a:t>
            </a:r>
            <a:r>
              <a:rPr lang="en-US" dirty="0" smtClean="0">
                <a:latin typeface="Arial" pitchFamily="34" charset="0"/>
                <a:cs typeface="Arial" pitchFamily="34" charset="0"/>
              </a:rPr>
              <a:t>)].</a:t>
            </a:r>
            <a:endParaRPr lang="en-US" dirty="0">
              <a:latin typeface="Arial" pitchFamily="34" charset="0"/>
              <a:cs typeface="Arial" pitchFamily="34" charset="0"/>
            </a:endParaRPr>
          </a:p>
          <a:p>
            <a:pPr marL="0" indent="801688">
              <a:spcAft>
                <a:spcPts val="1800"/>
              </a:spcAft>
              <a:buNone/>
            </a:pPr>
            <a:r>
              <a:rPr lang="en-US" dirty="0" err="1" smtClean="0">
                <a:latin typeface="Arial" pitchFamily="34" charset="0"/>
                <a:cs typeface="Arial" pitchFamily="34" charset="0"/>
              </a:rPr>
              <a:t>ΔS</a:t>
            </a:r>
            <a:r>
              <a:rPr lang="en-US" baseline="-25000" dirty="0" err="1" smtClean="0">
                <a:latin typeface="Arial" pitchFamily="34" charset="0"/>
                <a:cs typeface="Arial" pitchFamily="34" charset="0"/>
              </a:rPr>
              <a:t>surroundings</a:t>
            </a:r>
            <a:r>
              <a:rPr lang="en-US" dirty="0" smtClean="0">
                <a:latin typeface="Arial" pitchFamily="34" charset="0"/>
                <a:cs typeface="Arial" pitchFamily="34" charset="0"/>
              </a:rPr>
              <a:t> = −</a:t>
            </a:r>
            <a:r>
              <a:rPr lang="en-US" dirty="0" err="1" smtClean="0">
                <a:latin typeface="Arial" pitchFamily="34" charset="0"/>
                <a:cs typeface="Arial" pitchFamily="34" charset="0"/>
              </a:rPr>
              <a:t>ΔH</a:t>
            </a:r>
            <a:r>
              <a:rPr lang="en-US" baseline="-25000" dirty="0" err="1" smtClean="0">
                <a:latin typeface="Arial" pitchFamily="34" charset="0"/>
                <a:cs typeface="Arial" pitchFamily="34" charset="0"/>
              </a:rPr>
              <a:t>system</a:t>
            </a:r>
            <a:r>
              <a:rPr lang="en-US" dirty="0" smtClean="0">
                <a:latin typeface="Arial" pitchFamily="34" charset="0"/>
                <a:cs typeface="Arial" pitchFamily="34" charset="0"/>
              </a:rPr>
              <a:t>/T	(1)</a:t>
            </a:r>
          </a:p>
        </p:txBody>
      </p:sp>
    </p:spTree>
    <p:extLst>
      <p:ext uri="{BB962C8B-B14F-4D97-AF65-F5344CB8AC3E}">
        <p14:creationId xmlns:p14="http://schemas.microsoft.com/office/powerpoint/2010/main" val="402009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accent6">
                    <a:lumMod val="50000"/>
                  </a:schemeClr>
                </a:solidFill>
                <a:latin typeface="Arial" pitchFamily="34" charset="0"/>
                <a:cs typeface="Arial" pitchFamily="34" charset="0"/>
              </a:rPr>
              <a:t>The Laws of Thermodynamics Govern the Behavior of Biochemical Systems </a:t>
            </a:r>
            <a:r>
              <a:rPr lang="en-US" dirty="0" smtClean="0">
                <a:solidFill>
                  <a:schemeClr val="accent6">
                    <a:lumMod val="50000"/>
                  </a:schemeClr>
                </a:solidFill>
                <a:latin typeface="Arial" pitchFamily="34" charset="0"/>
                <a:cs typeface="Arial" pitchFamily="34" charset="0"/>
              </a:rPr>
              <a:t>(3/3</a:t>
            </a:r>
            <a:r>
              <a:rPr lang="en-US" dirty="0">
                <a:solidFill>
                  <a:schemeClr val="accent6">
                    <a:lumMod val="50000"/>
                  </a:schemeClr>
                </a:solidFill>
                <a:latin typeface="Arial" pitchFamily="34" charset="0"/>
                <a:cs typeface="Arial" pitchFamily="34" charset="0"/>
              </a:rPr>
              <a:t>)</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902372"/>
            <a:ext cx="8229600" cy="4624856"/>
          </a:xfrm>
        </p:spPr>
        <p:txBody>
          <a:bodyPr>
            <a:normAutofit/>
          </a:bodyPr>
          <a:lstStyle/>
          <a:p>
            <a:pPr>
              <a:spcAft>
                <a:spcPts val="1800"/>
              </a:spcAft>
            </a:pPr>
            <a:r>
              <a:rPr lang="en-US" dirty="0">
                <a:latin typeface="Arial" pitchFamily="34" charset="0"/>
                <a:cs typeface="Arial" pitchFamily="34" charset="0"/>
              </a:rPr>
              <a:t>The total entropy change </a:t>
            </a:r>
            <a:r>
              <a:rPr lang="en-US" dirty="0" smtClean="0">
                <a:latin typeface="Arial" pitchFamily="34" charset="0"/>
                <a:cs typeface="Arial" pitchFamily="34" charset="0"/>
              </a:rPr>
              <a:t>can be described as follows:</a:t>
            </a:r>
            <a:endParaRPr lang="en-US" dirty="0">
              <a:latin typeface="Arial" pitchFamily="34" charset="0"/>
              <a:cs typeface="Arial" pitchFamily="34" charset="0"/>
            </a:endParaRPr>
          </a:p>
          <a:p>
            <a:pPr marL="0" indent="914400">
              <a:spcAft>
                <a:spcPts val="1800"/>
              </a:spcAft>
              <a:buNone/>
            </a:pPr>
            <a:r>
              <a:rPr lang="en-US" dirty="0" err="1" smtClean="0">
                <a:latin typeface="Arial" pitchFamily="34" charset="0"/>
                <a:cs typeface="Arial" pitchFamily="34" charset="0"/>
              </a:rPr>
              <a:t>ΔS</a:t>
            </a:r>
            <a:r>
              <a:rPr lang="en-US" baseline="-25000" dirty="0" err="1" smtClean="0">
                <a:latin typeface="Arial" pitchFamily="34" charset="0"/>
                <a:cs typeface="Arial" pitchFamily="34" charset="0"/>
              </a:rPr>
              <a:t>total</a:t>
            </a: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err="1" smtClean="0">
                <a:latin typeface="Arial" pitchFamily="34" charset="0"/>
                <a:cs typeface="Arial" pitchFamily="34" charset="0"/>
              </a:rPr>
              <a:t>ΔS</a:t>
            </a:r>
            <a:r>
              <a:rPr lang="en-US" baseline="-25000" dirty="0" err="1" smtClean="0">
                <a:latin typeface="Arial" pitchFamily="34" charset="0"/>
                <a:cs typeface="Arial" pitchFamily="34" charset="0"/>
              </a:rPr>
              <a:t>system</a:t>
            </a:r>
            <a:r>
              <a:rPr lang="en-US" baseline="-25000" dirty="0" smtClean="0">
                <a:latin typeface="Arial" pitchFamily="34" charset="0"/>
                <a:cs typeface="Arial" pitchFamily="34" charset="0"/>
              </a:rPr>
              <a:t> </a:t>
            </a:r>
            <a:r>
              <a:rPr lang="en-US" dirty="0" smtClean="0">
                <a:latin typeface="Arial" pitchFamily="34" charset="0"/>
                <a:cs typeface="Arial" pitchFamily="34" charset="0"/>
              </a:rPr>
              <a:t>+ </a:t>
            </a:r>
            <a:r>
              <a:rPr lang="en-US" dirty="0" err="1" smtClean="0">
                <a:latin typeface="Arial" pitchFamily="34" charset="0"/>
                <a:cs typeface="Arial" pitchFamily="34" charset="0"/>
              </a:rPr>
              <a:t>ΔS</a:t>
            </a:r>
            <a:r>
              <a:rPr lang="en-US" baseline="-25000" dirty="0" err="1" smtClean="0">
                <a:latin typeface="Arial" pitchFamily="34" charset="0"/>
                <a:cs typeface="Arial" pitchFamily="34" charset="0"/>
              </a:rPr>
              <a:t>surroundings</a:t>
            </a:r>
            <a:r>
              <a:rPr lang="en-US" baseline="-25000" dirty="0">
                <a:latin typeface="Arial" pitchFamily="34" charset="0"/>
                <a:cs typeface="Arial" pitchFamily="34" charset="0"/>
              </a:rPr>
              <a:t>	</a:t>
            </a:r>
            <a:r>
              <a:rPr lang="en-US" dirty="0" smtClean="0">
                <a:latin typeface="Arial" pitchFamily="34" charset="0"/>
                <a:cs typeface="Arial" pitchFamily="34" charset="0"/>
              </a:rPr>
              <a:t>(2)</a:t>
            </a:r>
          </a:p>
          <a:p>
            <a:pPr>
              <a:spcAft>
                <a:spcPts val="1800"/>
              </a:spcAft>
            </a:pPr>
            <a:r>
              <a:rPr lang="en-US" dirty="0" smtClean="0">
                <a:latin typeface="Arial" pitchFamily="34" charset="0"/>
                <a:cs typeface="Arial" pitchFamily="34" charset="0"/>
              </a:rPr>
              <a:t>Substituting equation 1 into equation 2 yields</a:t>
            </a:r>
          </a:p>
          <a:p>
            <a:pPr marL="0" indent="914400">
              <a:spcAft>
                <a:spcPts val="1800"/>
              </a:spcAft>
              <a:buNone/>
            </a:pPr>
            <a:r>
              <a:rPr lang="en-US" dirty="0" err="1" smtClean="0">
                <a:latin typeface="Arial" pitchFamily="34" charset="0"/>
                <a:cs typeface="Arial" pitchFamily="34" charset="0"/>
              </a:rPr>
              <a:t>ΔS</a:t>
            </a:r>
            <a:r>
              <a:rPr lang="en-US" baseline="-25000" dirty="0" err="1" smtClean="0">
                <a:latin typeface="Arial" pitchFamily="34" charset="0"/>
                <a:cs typeface="Arial" pitchFamily="34" charset="0"/>
              </a:rPr>
              <a:t>total</a:t>
            </a: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err="1" smtClean="0">
                <a:latin typeface="Arial" pitchFamily="34" charset="0"/>
                <a:cs typeface="Arial" pitchFamily="34" charset="0"/>
              </a:rPr>
              <a:t>ΔS</a:t>
            </a:r>
            <a:r>
              <a:rPr lang="en-US" baseline="-25000" dirty="0" err="1" smtClean="0">
                <a:latin typeface="Arial" pitchFamily="34" charset="0"/>
                <a:cs typeface="Arial" pitchFamily="34" charset="0"/>
              </a:rPr>
              <a:t>system</a:t>
            </a:r>
            <a:r>
              <a:rPr lang="en-US" baseline="-25000" dirty="0" smtClean="0">
                <a:latin typeface="Arial" pitchFamily="34" charset="0"/>
                <a:cs typeface="Arial" pitchFamily="34" charset="0"/>
              </a:rPr>
              <a:t> </a:t>
            </a:r>
            <a:r>
              <a:rPr lang="en-US" dirty="0" smtClean="0">
                <a:latin typeface="Arial" pitchFamily="34" charset="0"/>
                <a:cs typeface="Arial" pitchFamily="34" charset="0"/>
              </a:rPr>
              <a:t>– </a:t>
            </a:r>
            <a:r>
              <a:rPr lang="en-US" dirty="0" err="1" smtClean="0">
                <a:latin typeface="Arial" pitchFamily="34" charset="0"/>
                <a:cs typeface="Arial" pitchFamily="34" charset="0"/>
              </a:rPr>
              <a:t>ΔH</a:t>
            </a:r>
            <a:r>
              <a:rPr lang="en-US" baseline="-25000" dirty="0" err="1" smtClean="0">
                <a:latin typeface="Arial" pitchFamily="34" charset="0"/>
                <a:cs typeface="Arial" pitchFamily="34" charset="0"/>
              </a:rPr>
              <a:t>system</a:t>
            </a:r>
            <a:r>
              <a:rPr lang="en-US" dirty="0" smtClean="0">
                <a:latin typeface="Arial" pitchFamily="34" charset="0"/>
                <a:cs typeface="Arial" pitchFamily="34" charset="0"/>
              </a:rPr>
              <a:t>/T</a:t>
            </a:r>
            <a:r>
              <a:rPr lang="en-US" baseline="-25000" dirty="0">
                <a:latin typeface="Arial" pitchFamily="34" charset="0"/>
                <a:cs typeface="Arial" pitchFamily="34" charset="0"/>
              </a:rPr>
              <a:t>	</a:t>
            </a:r>
            <a:r>
              <a:rPr lang="en-US" dirty="0" smtClean="0">
                <a:latin typeface="Arial" pitchFamily="34" charset="0"/>
                <a:cs typeface="Arial" pitchFamily="34" charset="0"/>
              </a:rPr>
              <a:t>(3)</a:t>
            </a:r>
          </a:p>
          <a:p>
            <a:pPr>
              <a:spcAft>
                <a:spcPts val="1800"/>
              </a:spcAft>
            </a:pPr>
            <a:r>
              <a:rPr lang="en-US" dirty="0" smtClean="0">
                <a:latin typeface="Arial" pitchFamily="34" charset="0"/>
                <a:cs typeface="Arial" pitchFamily="34" charset="0"/>
              </a:rPr>
              <a:t>Multiplying by –T yields</a:t>
            </a:r>
            <a:endParaRPr lang="en-US" dirty="0">
              <a:latin typeface="Arial" pitchFamily="34" charset="0"/>
              <a:cs typeface="Arial" pitchFamily="34" charset="0"/>
            </a:endParaRPr>
          </a:p>
          <a:p>
            <a:pPr marL="0" indent="914400">
              <a:spcAft>
                <a:spcPts val="1800"/>
              </a:spcAft>
              <a:buNone/>
            </a:pPr>
            <a:r>
              <a:rPr lang="en-US" dirty="0" smtClean="0">
                <a:latin typeface="Arial" pitchFamily="34" charset="0"/>
                <a:cs typeface="Arial" pitchFamily="34" charset="0"/>
              </a:rPr>
              <a:t>−</a:t>
            </a:r>
            <a:r>
              <a:rPr lang="en-US" dirty="0" err="1" smtClean="0">
                <a:latin typeface="Arial" pitchFamily="34" charset="0"/>
                <a:cs typeface="Arial" pitchFamily="34" charset="0"/>
              </a:rPr>
              <a:t>TΔS</a:t>
            </a:r>
            <a:r>
              <a:rPr lang="en-US" baseline="-25000" dirty="0" err="1" smtClean="0">
                <a:latin typeface="Arial" pitchFamily="34" charset="0"/>
                <a:cs typeface="Arial" pitchFamily="34" charset="0"/>
              </a:rPr>
              <a:t>total</a:t>
            </a: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err="1" smtClean="0">
                <a:latin typeface="Arial" pitchFamily="34" charset="0"/>
                <a:cs typeface="Arial" pitchFamily="34" charset="0"/>
              </a:rPr>
              <a:t>ΔH</a:t>
            </a:r>
            <a:r>
              <a:rPr lang="en-US" baseline="-25000" dirty="0" err="1" smtClean="0">
                <a:latin typeface="Arial" pitchFamily="34" charset="0"/>
                <a:cs typeface="Arial" pitchFamily="34" charset="0"/>
              </a:rPr>
              <a:t>system</a:t>
            </a:r>
            <a:r>
              <a:rPr lang="en-US" baseline="-25000" dirty="0" smtClean="0">
                <a:latin typeface="Arial" pitchFamily="34" charset="0"/>
                <a:cs typeface="Arial" pitchFamily="34" charset="0"/>
              </a:rPr>
              <a:t> </a:t>
            </a:r>
            <a:r>
              <a:rPr lang="en-US" dirty="0">
                <a:latin typeface="Arial" pitchFamily="34" charset="0"/>
                <a:cs typeface="Arial" pitchFamily="34" charset="0"/>
              </a:rPr>
              <a:t>– </a:t>
            </a:r>
            <a:r>
              <a:rPr lang="en-US" dirty="0" err="1" smtClean="0">
                <a:latin typeface="Arial" pitchFamily="34" charset="0"/>
                <a:cs typeface="Arial" pitchFamily="34" charset="0"/>
              </a:rPr>
              <a:t>TΔS</a:t>
            </a:r>
            <a:r>
              <a:rPr lang="en-US" baseline="-25000" dirty="0" err="1" smtClean="0">
                <a:latin typeface="Arial" pitchFamily="34" charset="0"/>
                <a:cs typeface="Arial" pitchFamily="34" charset="0"/>
              </a:rPr>
              <a:t>system</a:t>
            </a:r>
            <a:r>
              <a:rPr lang="en-US" baseline="-25000" dirty="0" smtClean="0">
                <a:latin typeface="Arial" pitchFamily="34" charset="0"/>
                <a:cs typeface="Arial" pitchFamily="34" charset="0"/>
              </a:rPr>
              <a:t>	</a:t>
            </a:r>
            <a:r>
              <a:rPr lang="en-US" dirty="0" smtClean="0">
                <a:latin typeface="Arial" pitchFamily="34" charset="0"/>
                <a:cs typeface="Arial" pitchFamily="34" charset="0"/>
              </a:rPr>
              <a:t>(4)</a:t>
            </a:r>
            <a:endParaRPr lang="en-US" baseline="-25000" dirty="0" smtClean="0">
              <a:latin typeface="Arial" pitchFamily="34" charset="0"/>
              <a:cs typeface="Arial" pitchFamily="34" charset="0"/>
            </a:endParaRPr>
          </a:p>
        </p:txBody>
      </p:sp>
    </p:spTree>
    <p:extLst>
      <p:ext uri="{BB962C8B-B14F-4D97-AF65-F5344CB8AC3E}">
        <p14:creationId xmlns:p14="http://schemas.microsoft.com/office/powerpoint/2010/main" val="2342135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Gibbs </a:t>
            </a:r>
            <a:r>
              <a:rPr lang="en-US" dirty="0" smtClean="0">
                <a:solidFill>
                  <a:schemeClr val="accent6">
                    <a:lumMod val="50000"/>
                  </a:schemeClr>
                </a:solidFill>
                <a:latin typeface="Arial" pitchFamily="34" charset="0"/>
                <a:cs typeface="Arial" pitchFamily="34" charset="0"/>
              </a:rPr>
              <a:t>Free </a:t>
            </a:r>
            <a:r>
              <a:rPr lang="en-US" dirty="0">
                <a:solidFill>
                  <a:schemeClr val="accent6">
                    <a:lumMod val="50000"/>
                  </a:schemeClr>
                </a:solidFill>
                <a:latin typeface="Arial" pitchFamily="34" charset="0"/>
                <a:cs typeface="Arial" pitchFamily="34" charset="0"/>
              </a:rPr>
              <a:t>E</a:t>
            </a:r>
            <a:r>
              <a:rPr lang="en-US" dirty="0" smtClean="0">
                <a:solidFill>
                  <a:schemeClr val="accent6">
                    <a:lumMod val="50000"/>
                  </a:schemeClr>
                </a:solidFill>
                <a:latin typeface="Arial" pitchFamily="34" charset="0"/>
                <a:cs typeface="Arial" pitchFamily="34" charset="0"/>
              </a:rPr>
              <a:t>nergy</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800"/>
              </a:spcAft>
            </a:pPr>
            <a:r>
              <a:rPr lang="en-US" dirty="0" smtClean="0">
                <a:latin typeface="Arial" pitchFamily="34" charset="0"/>
                <a:cs typeface="Arial" pitchFamily="34" charset="0"/>
              </a:rPr>
              <a:t>The </a:t>
            </a:r>
            <a:r>
              <a:rPr lang="en-US" dirty="0">
                <a:latin typeface="Arial" pitchFamily="34" charset="0"/>
                <a:cs typeface="Arial" pitchFamily="34" charset="0"/>
              </a:rPr>
              <a:t>term –</a:t>
            </a:r>
            <a:r>
              <a:rPr lang="en-US" dirty="0" err="1">
                <a:latin typeface="Arial" pitchFamily="34" charset="0"/>
                <a:cs typeface="Arial" pitchFamily="34" charset="0"/>
              </a:rPr>
              <a:t>TΔS</a:t>
            </a:r>
            <a:r>
              <a:rPr lang="en-US" baseline="-25000" dirty="0" err="1">
                <a:latin typeface="Arial" pitchFamily="34" charset="0"/>
                <a:cs typeface="Arial" pitchFamily="34" charset="0"/>
              </a:rPr>
              <a:t>total</a:t>
            </a:r>
            <a:r>
              <a:rPr lang="en-US" dirty="0">
                <a:latin typeface="Arial" pitchFamily="34" charset="0"/>
                <a:cs typeface="Arial" pitchFamily="34" charset="0"/>
              </a:rPr>
              <a:t> </a:t>
            </a:r>
            <a:r>
              <a:rPr lang="en-US" dirty="0" smtClean="0">
                <a:latin typeface="Arial" pitchFamily="34" charset="0"/>
                <a:cs typeface="Arial" pitchFamily="34" charset="0"/>
              </a:rPr>
              <a:t>from equation (4) is </a:t>
            </a:r>
            <a:r>
              <a:rPr lang="en-US" dirty="0">
                <a:latin typeface="Arial" pitchFamily="34" charset="0"/>
                <a:cs typeface="Arial" pitchFamily="34" charset="0"/>
              </a:rPr>
              <a:t>the free </a:t>
            </a:r>
            <a:r>
              <a:rPr lang="en-US" dirty="0" smtClean="0">
                <a:latin typeface="Arial" pitchFamily="34" charset="0"/>
                <a:cs typeface="Arial" pitchFamily="34" charset="0"/>
              </a:rPr>
              <a:t>energy, often referred to as </a:t>
            </a:r>
            <a:r>
              <a:rPr lang="en-US" i="1" dirty="0" smtClean="0">
                <a:latin typeface="Arial" pitchFamily="34" charset="0"/>
                <a:cs typeface="Arial" pitchFamily="34" charset="0"/>
              </a:rPr>
              <a:t>Gibbs </a:t>
            </a:r>
            <a:r>
              <a:rPr lang="en-US" i="1" dirty="0">
                <a:latin typeface="Arial" pitchFamily="34" charset="0"/>
                <a:cs typeface="Arial" pitchFamily="34" charset="0"/>
              </a:rPr>
              <a:t>free </a:t>
            </a:r>
            <a:r>
              <a:rPr lang="en-US" i="1" dirty="0" smtClean="0">
                <a:latin typeface="Arial" pitchFamily="34" charset="0"/>
                <a:cs typeface="Arial" pitchFamily="34" charset="0"/>
              </a:rPr>
              <a:t>energy</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1800"/>
              </a:spcAft>
            </a:pPr>
            <a:r>
              <a:rPr lang="en-US" dirty="0" smtClean="0">
                <a:latin typeface="Arial" pitchFamily="34" charset="0"/>
                <a:cs typeface="Arial" pitchFamily="34" charset="0"/>
              </a:rPr>
              <a:t>The change in Gibbs free energy is used to describe the energetics of biochemical reactions.</a:t>
            </a:r>
          </a:p>
          <a:p>
            <a:pPr marL="0" lvl="1" indent="336550">
              <a:spcAft>
                <a:spcPts val="1800"/>
              </a:spcAft>
              <a:buNone/>
            </a:pPr>
            <a:r>
              <a:rPr lang="en-US" sz="2400" dirty="0" smtClean="0">
                <a:latin typeface="Arial" pitchFamily="34" charset="0"/>
                <a:cs typeface="Arial" pitchFamily="34" charset="0"/>
              </a:rPr>
              <a:t>ΔG </a:t>
            </a:r>
            <a:r>
              <a:rPr lang="en-US" sz="2400" dirty="0">
                <a:latin typeface="Arial" pitchFamily="34" charset="0"/>
                <a:cs typeface="Arial" pitchFamily="34" charset="0"/>
              </a:rPr>
              <a:t>= </a:t>
            </a:r>
            <a:r>
              <a:rPr lang="en-US" sz="2400" dirty="0" err="1">
                <a:latin typeface="Arial" pitchFamily="34" charset="0"/>
                <a:cs typeface="Arial" pitchFamily="34" charset="0"/>
              </a:rPr>
              <a:t>ΔH</a:t>
            </a:r>
            <a:r>
              <a:rPr lang="en-US" sz="2400" baseline="-25000" dirty="0" err="1">
                <a:latin typeface="Arial" pitchFamily="34" charset="0"/>
                <a:cs typeface="Arial" pitchFamily="34" charset="0"/>
              </a:rPr>
              <a:t>system</a:t>
            </a:r>
            <a:r>
              <a:rPr lang="en-US" sz="2400" baseline="-25000" dirty="0">
                <a:latin typeface="Arial" pitchFamily="34" charset="0"/>
                <a:cs typeface="Arial" pitchFamily="34" charset="0"/>
              </a:rPr>
              <a:t> </a:t>
            </a:r>
            <a:r>
              <a:rPr lang="en-US" sz="2400" dirty="0">
                <a:latin typeface="Arial" pitchFamily="34" charset="0"/>
                <a:cs typeface="Arial" pitchFamily="34" charset="0"/>
              </a:rPr>
              <a:t>– </a:t>
            </a:r>
            <a:r>
              <a:rPr lang="en-US" sz="2400" dirty="0" err="1">
                <a:latin typeface="Arial" pitchFamily="34" charset="0"/>
                <a:cs typeface="Arial" pitchFamily="34" charset="0"/>
              </a:rPr>
              <a:t>TΔS</a:t>
            </a:r>
            <a:r>
              <a:rPr lang="en-US" sz="2400" baseline="-25000" dirty="0" err="1">
                <a:latin typeface="Arial" pitchFamily="34" charset="0"/>
                <a:cs typeface="Arial" pitchFamily="34" charset="0"/>
              </a:rPr>
              <a:t>system</a:t>
            </a:r>
            <a:r>
              <a:rPr lang="en-US" sz="2400" baseline="-25000" dirty="0">
                <a:latin typeface="Arial" pitchFamily="34" charset="0"/>
                <a:cs typeface="Arial" pitchFamily="34" charset="0"/>
              </a:rPr>
              <a:t>	</a:t>
            </a:r>
            <a:r>
              <a:rPr lang="en-US" sz="2400" dirty="0" smtClean="0">
                <a:latin typeface="Arial" pitchFamily="34" charset="0"/>
                <a:cs typeface="Arial" pitchFamily="34" charset="0"/>
              </a:rPr>
              <a:t>(5)</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002961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Second </a:t>
            </a:r>
            <a:r>
              <a:rPr lang="en-US" dirty="0">
                <a:solidFill>
                  <a:schemeClr val="accent6">
                    <a:lumMod val="50000"/>
                  </a:schemeClr>
                </a:solidFill>
                <a:latin typeface="Arial" pitchFamily="34" charset="0"/>
                <a:cs typeface="Arial" pitchFamily="34" charset="0"/>
              </a:rPr>
              <a:t>L</a:t>
            </a:r>
            <a:r>
              <a:rPr lang="en-US" dirty="0" smtClean="0">
                <a:solidFill>
                  <a:schemeClr val="accent6">
                    <a:lumMod val="50000"/>
                  </a:schemeClr>
                </a:solidFill>
                <a:latin typeface="Arial" pitchFamily="34" charset="0"/>
                <a:cs typeface="Arial" pitchFamily="34" charset="0"/>
              </a:rPr>
              <a:t>aw </a:t>
            </a:r>
            <a:r>
              <a:rPr lang="en-US" dirty="0" smtClean="0">
                <a:solidFill>
                  <a:schemeClr val="accent6">
                    <a:lumMod val="50000"/>
                  </a:schemeClr>
                </a:solidFill>
                <a:latin typeface="Arial" pitchFamily="34" charset="0"/>
                <a:cs typeface="Arial" pitchFamily="34" charset="0"/>
              </a:rPr>
              <a:t>of </a:t>
            </a:r>
            <a:r>
              <a:rPr lang="en-US" dirty="0" smtClean="0">
                <a:solidFill>
                  <a:schemeClr val="accent6">
                    <a:lumMod val="50000"/>
                  </a:schemeClr>
                </a:solidFill>
                <a:latin typeface="Arial" pitchFamily="34" charset="0"/>
                <a:cs typeface="Arial" pitchFamily="34" charset="0"/>
              </a:rPr>
              <a:t>Thermodynamics</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979952"/>
          </a:xfrm>
        </p:spPr>
        <p:txBody>
          <a:bodyPr>
            <a:normAutofit/>
          </a:bodyPr>
          <a:lstStyle/>
          <a:p>
            <a:pPr>
              <a:spcAft>
                <a:spcPts val="1200"/>
              </a:spcAft>
            </a:pPr>
            <a:r>
              <a:rPr lang="en-US" dirty="0">
                <a:latin typeface="Arial" pitchFamily="34" charset="0"/>
                <a:cs typeface="Arial" pitchFamily="34" charset="0"/>
              </a:rPr>
              <a:t>The Second Law states that a biochemical reaction can occur only if the entropy of the </a:t>
            </a:r>
            <a:r>
              <a:rPr lang="en-US" dirty="0" smtClean="0">
                <a:latin typeface="Arial" pitchFamily="34" charset="0"/>
                <a:cs typeface="Arial" pitchFamily="34" charset="0"/>
              </a:rPr>
              <a:t>universe </a:t>
            </a:r>
            <a:r>
              <a:rPr lang="en-US" dirty="0">
                <a:latin typeface="Arial" pitchFamily="34" charset="0"/>
                <a:cs typeface="Arial" pitchFamily="34" charset="0"/>
              </a:rPr>
              <a:t>increases. This is possible only </a:t>
            </a:r>
            <a:r>
              <a:rPr lang="en-US" dirty="0" smtClean="0">
                <a:latin typeface="Arial" pitchFamily="34" charset="0"/>
                <a:cs typeface="Arial" pitchFamily="34" charset="0"/>
              </a:rPr>
              <a:t>if</a:t>
            </a:r>
            <a:endParaRPr lang="en-US" dirty="0">
              <a:latin typeface="Arial" pitchFamily="34" charset="0"/>
              <a:cs typeface="Arial" pitchFamily="34" charset="0"/>
            </a:endParaRPr>
          </a:p>
          <a:p>
            <a:pPr marL="0" lvl="1" indent="577850">
              <a:buNone/>
            </a:pPr>
            <a:r>
              <a:rPr lang="en-US" sz="2400" dirty="0" err="1" smtClean="0">
                <a:latin typeface="Arial" pitchFamily="34" charset="0"/>
                <a:cs typeface="Arial" pitchFamily="34" charset="0"/>
              </a:rPr>
              <a:t>ΔS</a:t>
            </a:r>
            <a:r>
              <a:rPr lang="en-US" sz="2400" baseline="-25000" dirty="0" err="1" smtClean="0">
                <a:latin typeface="Arial" pitchFamily="34" charset="0"/>
                <a:cs typeface="Arial" pitchFamily="34" charset="0"/>
              </a:rPr>
              <a:t>system</a:t>
            </a:r>
            <a:r>
              <a:rPr lang="en-US" sz="2400" dirty="0" smtClean="0">
                <a:latin typeface="Arial" pitchFamily="34" charset="0"/>
                <a:cs typeface="Arial" pitchFamily="34" charset="0"/>
              </a:rPr>
              <a:t> &gt; </a:t>
            </a:r>
            <a:r>
              <a:rPr lang="en-US" sz="2400" dirty="0" err="1">
                <a:latin typeface="Arial" pitchFamily="34" charset="0"/>
                <a:cs typeface="Arial" pitchFamily="34" charset="0"/>
              </a:rPr>
              <a:t>ΔH</a:t>
            </a:r>
            <a:r>
              <a:rPr lang="en-US" sz="2400" baseline="-25000" dirty="0" err="1">
                <a:latin typeface="Arial" pitchFamily="34" charset="0"/>
                <a:cs typeface="Arial" pitchFamily="34" charset="0"/>
              </a:rPr>
              <a:t>system</a:t>
            </a:r>
            <a:r>
              <a:rPr lang="en-US" sz="2400" baseline="-25000" dirty="0">
                <a:latin typeface="Arial" pitchFamily="34" charset="0"/>
                <a:cs typeface="Arial" pitchFamily="34" charset="0"/>
              </a:rPr>
              <a:t> </a:t>
            </a:r>
            <a:r>
              <a:rPr lang="en-US" sz="2400" dirty="0" smtClean="0">
                <a:latin typeface="Arial" pitchFamily="34" charset="0"/>
                <a:cs typeface="Arial" pitchFamily="34" charset="0"/>
              </a:rPr>
              <a:t>/T</a:t>
            </a:r>
            <a:r>
              <a:rPr lang="en-US" sz="2400" baseline="-25000" dirty="0">
                <a:latin typeface="Arial" pitchFamily="34" charset="0"/>
                <a:cs typeface="Arial" pitchFamily="34" charset="0"/>
              </a:rPr>
              <a:t>	</a:t>
            </a:r>
            <a:r>
              <a:rPr lang="en-US" sz="2400" dirty="0" smtClean="0">
                <a:latin typeface="Arial" pitchFamily="34" charset="0"/>
                <a:cs typeface="Arial" pitchFamily="34" charset="0"/>
              </a:rPr>
              <a:t>(6)</a:t>
            </a:r>
            <a:endParaRPr lang="en-US" sz="2400" baseline="-25000" dirty="0">
              <a:latin typeface="Arial" pitchFamily="34" charset="0"/>
              <a:cs typeface="Arial" pitchFamily="34" charset="0"/>
            </a:endParaRPr>
          </a:p>
          <a:p>
            <a:pPr marL="0" lvl="1" indent="577850">
              <a:spcAft>
                <a:spcPts val="1200"/>
              </a:spcAft>
              <a:buNone/>
            </a:pPr>
            <a:r>
              <a:rPr lang="en-US" sz="2400" dirty="0" smtClean="0">
                <a:latin typeface="Arial" pitchFamily="34" charset="0"/>
                <a:cs typeface="Arial" pitchFamily="34" charset="0"/>
              </a:rPr>
              <a:t>or  </a:t>
            </a:r>
            <a:r>
              <a:rPr lang="en-US" sz="2400" dirty="0" err="1" smtClean="0">
                <a:latin typeface="Arial" pitchFamily="34" charset="0"/>
                <a:cs typeface="Arial" pitchFamily="34" charset="0"/>
              </a:rPr>
              <a:t>TΔS</a:t>
            </a:r>
            <a:r>
              <a:rPr lang="en-US" sz="2400" baseline="-25000" dirty="0" err="1" smtClean="0">
                <a:latin typeface="Arial" pitchFamily="34" charset="0"/>
                <a:cs typeface="Arial" pitchFamily="34" charset="0"/>
              </a:rPr>
              <a:t>system</a:t>
            </a:r>
            <a:r>
              <a:rPr lang="en-US" sz="2400" dirty="0" smtClean="0">
                <a:latin typeface="Arial" pitchFamily="34" charset="0"/>
                <a:cs typeface="Arial" pitchFamily="34" charset="0"/>
              </a:rPr>
              <a:t> </a:t>
            </a:r>
            <a:r>
              <a:rPr lang="en-US" sz="2400" dirty="0">
                <a:latin typeface="Arial" pitchFamily="34" charset="0"/>
                <a:cs typeface="Arial" pitchFamily="34" charset="0"/>
              </a:rPr>
              <a:t>&gt; </a:t>
            </a:r>
            <a:r>
              <a:rPr lang="en-US" sz="2400" dirty="0" err="1" smtClean="0">
                <a:latin typeface="Arial" pitchFamily="34" charset="0"/>
                <a:cs typeface="Arial" pitchFamily="34" charset="0"/>
              </a:rPr>
              <a:t>ΔH</a:t>
            </a:r>
            <a:r>
              <a:rPr lang="en-US" sz="2400" baseline="-25000" dirty="0" err="1" smtClean="0">
                <a:latin typeface="Arial" pitchFamily="34" charset="0"/>
                <a:cs typeface="Arial" pitchFamily="34" charset="0"/>
              </a:rPr>
              <a:t>system</a:t>
            </a:r>
            <a:endParaRPr lang="en-US" sz="2400" dirty="0">
              <a:latin typeface="Arial" pitchFamily="34" charset="0"/>
              <a:cs typeface="Arial" pitchFamily="34" charset="0"/>
            </a:endParaRPr>
          </a:p>
          <a:p>
            <a:r>
              <a:rPr lang="en-US" dirty="0">
                <a:latin typeface="Arial" pitchFamily="34" charset="0"/>
                <a:cs typeface="Arial" pitchFamily="34" charset="0"/>
              </a:rPr>
              <a:t>In other words, entropy will increase only </a:t>
            </a:r>
            <a:r>
              <a:rPr lang="en-US" dirty="0" smtClean="0">
                <a:latin typeface="Arial" pitchFamily="34" charset="0"/>
                <a:cs typeface="Arial" pitchFamily="34" charset="0"/>
              </a:rPr>
              <a:t>if</a:t>
            </a:r>
          </a:p>
          <a:p>
            <a:pPr marL="0" lvl="1" indent="577850">
              <a:spcAft>
                <a:spcPts val="1200"/>
              </a:spcAft>
              <a:buNone/>
            </a:pPr>
            <a:r>
              <a:rPr lang="en-US" sz="2400" dirty="0" smtClean="0">
                <a:latin typeface="Arial" pitchFamily="34" charset="0"/>
                <a:cs typeface="Arial" pitchFamily="34" charset="0"/>
              </a:rPr>
              <a:t>ΔG = </a:t>
            </a:r>
            <a:r>
              <a:rPr lang="en-US" sz="2400" dirty="0" err="1" smtClean="0">
                <a:latin typeface="Arial" pitchFamily="34" charset="0"/>
                <a:cs typeface="Arial" pitchFamily="34" charset="0"/>
              </a:rPr>
              <a:t>ΔH</a:t>
            </a:r>
            <a:r>
              <a:rPr lang="en-US" sz="2400" baseline="-25000" dirty="0" err="1" smtClean="0">
                <a:latin typeface="Arial" pitchFamily="34" charset="0"/>
                <a:cs typeface="Arial" pitchFamily="34" charset="0"/>
              </a:rPr>
              <a:t>system</a:t>
            </a:r>
            <a:r>
              <a:rPr lang="en-US" sz="2400" dirty="0" smtClean="0">
                <a:latin typeface="Arial" pitchFamily="34" charset="0"/>
                <a:cs typeface="Arial" pitchFamily="34" charset="0"/>
              </a:rPr>
              <a:t> − </a:t>
            </a:r>
            <a:r>
              <a:rPr lang="en-US" sz="2400" dirty="0" err="1">
                <a:latin typeface="Arial" pitchFamily="34" charset="0"/>
                <a:cs typeface="Arial" pitchFamily="34" charset="0"/>
              </a:rPr>
              <a:t>TΔS</a:t>
            </a:r>
            <a:r>
              <a:rPr lang="en-US" sz="2400" baseline="-25000" dirty="0" err="1">
                <a:latin typeface="Arial" pitchFamily="34" charset="0"/>
                <a:cs typeface="Arial" pitchFamily="34" charset="0"/>
              </a:rPr>
              <a:t>system</a:t>
            </a:r>
            <a:r>
              <a:rPr lang="en-US" sz="2400" dirty="0" smtClean="0">
                <a:latin typeface="Arial" pitchFamily="34" charset="0"/>
                <a:cs typeface="Arial" pitchFamily="34" charset="0"/>
              </a:rPr>
              <a:t> &lt; 0</a:t>
            </a:r>
            <a:r>
              <a:rPr lang="en-US" sz="2400" baseline="-25000" dirty="0">
                <a:latin typeface="Arial" pitchFamily="34" charset="0"/>
                <a:cs typeface="Arial" pitchFamily="34" charset="0"/>
              </a:rPr>
              <a:t>	</a:t>
            </a:r>
            <a:r>
              <a:rPr lang="en-US" sz="2400" dirty="0" smtClean="0">
                <a:latin typeface="Arial" pitchFamily="34" charset="0"/>
                <a:cs typeface="Arial" pitchFamily="34" charset="0"/>
              </a:rPr>
              <a:t>(7)</a:t>
            </a:r>
          </a:p>
          <a:p>
            <a:r>
              <a:rPr lang="en-US" dirty="0" smtClean="0">
                <a:latin typeface="Arial" pitchFamily="34" charset="0"/>
                <a:cs typeface="Arial" pitchFamily="34" charset="0"/>
              </a:rPr>
              <a:t>A </a:t>
            </a:r>
            <a:r>
              <a:rPr lang="en-US" dirty="0">
                <a:latin typeface="Arial" pitchFamily="34" charset="0"/>
                <a:cs typeface="Arial" pitchFamily="34" charset="0"/>
              </a:rPr>
              <a:t>biochemical reaction will occur only if the ΔG is negative, and ΔG is negative only if the entropy of the </a:t>
            </a:r>
            <a:r>
              <a:rPr lang="en-US" dirty="0" smtClean="0">
                <a:latin typeface="Arial" pitchFamily="34" charset="0"/>
                <a:cs typeface="Arial" pitchFamily="34" charset="0"/>
              </a:rPr>
              <a:t>universe increases.</a:t>
            </a:r>
            <a:endParaRPr lang="en-US" dirty="0">
              <a:latin typeface="Arial" pitchFamily="34" charset="0"/>
              <a:cs typeface="Arial" pitchFamily="34" charset="0"/>
            </a:endParaRPr>
          </a:p>
        </p:txBody>
      </p:sp>
    </p:spTree>
    <p:extLst>
      <p:ext uri="{BB962C8B-B14F-4D97-AF65-F5344CB8AC3E}">
        <p14:creationId xmlns:p14="http://schemas.microsoft.com/office/powerpoint/2010/main" val="396656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6">
                    <a:lumMod val="50000"/>
                  </a:schemeClr>
                </a:solidFill>
                <a:latin typeface="Arial" pitchFamily="34" charset="0"/>
                <a:cs typeface="Arial" pitchFamily="34" charset="0"/>
              </a:rPr>
              <a:t>Ch.1 Learning Objectives</a:t>
            </a:r>
          </a:p>
        </p:txBody>
      </p:sp>
      <p:sp>
        <p:nvSpPr>
          <p:cNvPr id="4" name="Content Placeholder 3"/>
          <p:cNvSpPr>
            <a:spLocks noGrp="1"/>
          </p:cNvSpPr>
          <p:nvPr>
            <p:ph idx="1"/>
          </p:nvPr>
        </p:nvSpPr>
        <p:spPr>
          <a:xfrm>
            <a:off x="457200" y="1600200"/>
            <a:ext cx="8229600" cy="4944979"/>
          </a:xfrm>
        </p:spPr>
        <p:txBody>
          <a:bodyPr>
            <a:noAutofit/>
          </a:bodyPr>
          <a:lstStyle/>
          <a:p>
            <a:pPr marL="0" indent="0">
              <a:spcAft>
                <a:spcPts val="1200"/>
              </a:spcAft>
              <a:buNone/>
            </a:pPr>
            <a:r>
              <a:rPr lang="en-US" sz="1600" i="1" dirty="0" smtClean="0">
                <a:latin typeface="Arial" pitchFamily="34" charset="0"/>
                <a:cs typeface="Arial" pitchFamily="34" charset="0"/>
              </a:rPr>
              <a:t>By the end of this chapter, you should be able to:</a:t>
            </a:r>
            <a:endParaRPr lang="en-US" sz="1600" dirty="0" smtClean="0">
              <a:latin typeface="Arial" pitchFamily="34" charset="0"/>
              <a:cs typeface="Arial" pitchFamily="34" charset="0"/>
            </a:endParaRPr>
          </a:p>
          <a:p>
            <a:pPr marL="514350" indent="-514350">
              <a:buFont typeface="+mj-lt"/>
              <a:buAutoNum type="arabicPeriod"/>
            </a:pPr>
            <a:r>
              <a:rPr lang="en-US" sz="1600" b="1" dirty="0" smtClean="0">
                <a:latin typeface="Arial" pitchFamily="34" charset="0"/>
                <a:cs typeface="Arial" pitchFamily="34" charset="0"/>
              </a:rPr>
              <a:t>Compare and contrast the unity of biology at the organismal and the biochemical levels.</a:t>
            </a:r>
          </a:p>
          <a:p>
            <a:pPr marL="514350" indent="-514350">
              <a:buFont typeface="+mj-lt"/>
              <a:buAutoNum type="arabicPeriod"/>
            </a:pPr>
            <a:r>
              <a:rPr lang="en-US" sz="1600" b="1" dirty="0" smtClean="0">
                <a:latin typeface="Arial" pitchFamily="34" charset="0"/>
                <a:cs typeface="Arial" pitchFamily="34" charset="0"/>
              </a:rPr>
              <a:t>Describe the double-helical structure of DNA including its formation from two component strands.</a:t>
            </a:r>
          </a:p>
          <a:p>
            <a:pPr marL="514350" indent="-514350">
              <a:buFont typeface="+mj-lt"/>
              <a:buAutoNum type="arabicPeriod"/>
            </a:pPr>
            <a:r>
              <a:rPr lang="en-US" sz="1600" b="1" dirty="0" smtClean="0">
                <a:latin typeface="Arial" pitchFamily="34" charset="0"/>
                <a:cs typeface="Arial" pitchFamily="34" charset="0"/>
              </a:rPr>
              <a:t>Discuss important interactions between atoms including covalent bonds, ionic interactions, hydrogen bonds, and van der Waals interactions.</a:t>
            </a:r>
          </a:p>
          <a:p>
            <a:pPr marL="514350" indent="-514350">
              <a:buFont typeface="+mj-lt"/>
              <a:buAutoNum type="arabicPeriod"/>
            </a:pPr>
            <a:r>
              <a:rPr lang="en-US" sz="1600" b="1" dirty="0" smtClean="0">
                <a:latin typeface="Arial" pitchFamily="34" charset="0"/>
                <a:cs typeface="Arial" pitchFamily="34" charset="0"/>
              </a:rPr>
              <a:t>Describe the structure of water and its contribution to interactions between molecules through the hydrophobic effect.</a:t>
            </a:r>
          </a:p>
          <a:p>
            <a:pPr marL="514350" indent="-514350">
              <a:buFont typeface="+mj-lt"/>
              <a:buAutoNum type="arabicPeriod"/>
            </a:pPr>
            <a:r>
              <a:rPr lang="en-US" sz="1600" b="1" dirty="0" smtClean="0">
                <a:latin typeface="Arial" pitchFamily="34" charset="0"/>
                <a:cs typeface="Arial" pitchFamily="34" charset="0"/>
              </a:rPr>
              <a:t>Discuss the conservation of energy and the first law of thermodynamics.</a:t>
            </a:r>
          </a:p>
          <a:p>
            <a:pPr marL="514350" indent="-514350">
              <a:buFont typeface="+mj-lt"/>
              <a:buAutoNum type="arabicPeriod"/>
            </a:pPr>
            <a:r>
              <a:rPr lang="en-US" sz="1600" b="1" dirty="0" smtClean="0">
                <a:latin typeface="Arial" pitchFamily="34" charset="0"/>
                <a:cs typeface="Arial" pitchFamily="34" charset="0"/>
              </a:rPr>
              <a:t>Discuss the concepts of entropy and enthalpy and the second law of thermodynamics.</a:t>
            </a:r>
          </a:p>
          <a:p>
            <a:pPr marL="514350" indent="-514350">
              <a:buFont typeface="+mj-lt"/>
              <a:buAutoNum type="arabicPeriod"/>
            </a:pPr>
            <a:r>
              <a:rPr lang="en-US" sz="1600" b="1" dirty="0" smtClean="0">
                <a:latin typeface="Arial" pitchFamily="34" charset="0"/>
                <a:cs typeface="Arial" pitchFamily="34" charset="0"/>
              </a:rPr>
              <a:t>Discuss acid-base reactions and perform calculations using the definitions of pH and </a:t>
            </a:r>
            <a:r>
              <a:rPr lang="en-US" sz="1600" b="1" dirty="0" err="1" smtClean="0">
                <a:latin typeface="Arial" pitchFamily="34" charset="0"/>
                <a:cs typeface="Arial" pitchFamily="34" charset="0"/>
              </a:rPr>
              <a:t>pKa</a:t>
            </a:r>
            <a:r>
              <a:rPr lang="en-US" sz="1600" b="1" dirty="0" smtClean="0">
                <a:latin typeface="Arial" pitchFamily="34" charset="0"/>
                <a:cs typeface="Arial" pitchFamily="34" charset="0"/>
              </a:rPr>
              <a:t> as well as the Henderson–</a:t>
            </a:r>
            <a:r>
              <a:rPr lang="en-US" sz="1600" b="1" dirty="0" err="1" smtClean="0">
                <a:latin typeface="Arial" pitchFamily="34" charset="0"/>
                <a:cs typeface="Arial" pitchFamily="34" charset="0"/>
              </a:rPr>
              <a:t>Hasselbalch</a:t>
            </a:r>
            <a:r>
              <a:rPr lang="en-US" sz="1600" b="1" dirty="0" smtClean="0">
                <a:latin typeface="Arial" pitchFamily="34" charset="0"/>
                <a:cs typeface="Arial" pitchFamily="34" charset="0"/>
              </a:rPr>
              <a:t> equation.</a:t>
            </a:r>
          </a:p>
          <a:p>
            <a:pPr marL="514350" indent="-514350">
              <a:buFont typeface="+mj-lt"/>
              <a:buAutoNum type="arabicPeriod"/>
            </a:pPr>
            <a:r>
              <a:rPr lang="en-US" sz="1600" b="1" dirty="0" smtClean="0">
                <a:latin typeface="Arial" pitchFamily="34" charset="0"/>
                <a:cs typeface="Arial" pitchFamily="34" charset="0"/>
              </a:rPr>
              <a:t>Explain the roles of buffers in stabilizing the pH of solutions.</a:t>
            </a:r>
          </a:p>
          <a:p>
            <a:pPr marL="514350" indent="-514350">
              <a:buFont typeface="+mj-lt"/>
              <a:buAutoNum type="arabicPeriod"/>
            </a:pPr>
            <a:r>
              <a:rPr lang="en-US" sz="1600" b="1" dirty="0" smtClean="0">
                <a:latin typeface="Arial" pitchFamily="34" charset="0"/>
                <a:cs typeface="Arial" pitchFamily="34" charset="0"/>
              </a:rPr>
              <a:t>Briefly describe the role of gene sequences in biochemistry and the progress enabled by advances in genome sequencing technologies.</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3447843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Heat is </a:t>
            </a:r>
            <a:r>
              <a:rPr lang="en-US" dirty="0" smtClean="0">
                <a:solidFill>
                  <a:schemeClr val="accent6">
                    <a:lumMod val="50000"/>
                  </a:schemeClr>
                </a:solidFill>
                <a:latin typeface="Arial" pitchFamily="34" charset="0"/>
                <a:cs typeface="Arial" pitchFamily="34" charset="0"/>
              </a:rPr>
              <a:t>Released </a:t>
            </a:r>
            <a:r>
              <a:rPr lang="en-US" dirty="0" smtClean="0">
                <a:solidFill>
                  <a:schemeClr val="accent6">
                    <a:lumMod val="50000"/>
                  </a:schemeClr>
                </a:solidFill>
                <a:latin typeface="Arial" pitchFamily="34" charset="0"/>
                <a:cs typeface="Arial" pitchFamily="34" charset="0"/>
              </a:rPr>
              <a:t>in the </a:t>
            </a:r>
            <a:r>
              <a:rPr lang="en-US" dirty="0" smtClean="0">
                <a:solidFill>
                  <a:schemeClr val="accent6">
                    <a:lumMod val="50000"/>
                  </a:schemeClr>
                </a:solidFill>
                <a:latin typeface="Arial" pitchFamily="34" charset="0"/>
                <a:cs typeface="Arial" pitchFamily="34" charset="0"/>
              </a:rPr>
              <a:t>Formation </a:t>
            </a:r>
            <a:r>
              <a:rPr lang="en-US" dirty="0" smtClean="0">
                <a:solidFill>
                  <a:schemeClr val="accent6">
                    <a:lumMod val="50000"/>
                  </a:schemeClr>
                </a:solidFill>
                <a:latin typeface="Arial" pitchFamily="34" charset="0"/>
                <a:cs typeface="Arial" pitchFamily="34" charset="0"/>
              </a:rPr>
              <a:t>of the </a:t>
            </a:r>
            <a:r>
              <a:rPr lang="en-US" dirty="0" smtClean="0">
                <a:solidFill>
                  <a:schemeClr val="accent6">
                    <a:lumMod val="50000"/>
                  </a:schemeClr>
                </a:solidFill>
                <a:latin typeface="Arial" pitchFamily="34" charset="0"/>
                <a:cs typeface="Arial" pitchFamily="34" charset="0"/>
              </a:rPr>
              <a:t>Double </a:t>
            </a:r>
            <a:r>
              <a:rPr lang="en-US" dirty="0">
                <a:solidFill>
                  <a:schemeClr val="accent6">
                    <a:lumMod val="50000"/>
                  </a:schemeClr>
                </a:solidFill>
                <a:latin typeface="Arial" pitchFamily="34" charset="0"/>
                <a:cs typeface="Arial" pitchFamily="34" charset="0"/>
              </a:rPr>
              <a:t>H</a:t>
            </a:r>
            <a:r>
              <a:rPr lang="en-US" dirty="0" smtClean="0">
                <a:solidFill>
                  <a:schemeClr val="accent6">
                    <a:lumMod val="50000"/>
                  </a:schemeClr>
                </a:solidFill>
                <a:latin typeface="Arial" pitchFamily="34" charset="0"/>
                <a:cs typeface="Arial" pitchFamily="34" charset="0"/>
              </a:rPr>
              <a:t>elix</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5510463" cy="4848725"/>
          </a:xfrm>
        </p:spPr>
        <p:txBody>
          <a:bodyPr>
            <a:normAutofit/>
          </a:bodyPr>
          <a:lstStyle/>
          <a:p>
            <a:r>
              <a:rPr lang="en-US" dirty="0">
                <a:latin typeface="Arial" pitchFamily="34" charset="0"/>
                <a:cs typeface="Arial" pitchFamily="34" charset="0"/>
              </a:rPr>
              <a:t>The spontaneous formation of a double helix from two strands of DNA appears to violate the Second Law of Thermodynamics since the entropy of the DNA molecules is </a:t>
            </a:r>
            <a:r>
              <a:rPr lang="en-US" dirty="0" smtClean="0">
                <a:latin typeface="Arial" pitchFamily="34" charset="0"/>
                <a:cs typeface="Arial" pitchFamily="34" charset="0"/>
              </a:rPr>
              <a:t>reduced.</a:t>
            </a:r>
            <a:endParaRPr lang="en-US" dirty="0">
              <a:latin typeface="Arial" pitchFamily="34" charset="0"/>
              <a:cs typeface="Arial" pitchFamily="34" charset="0"/>
            </a:endParaRPr>
          </a:p>
          <a:p>
            <a:r>
              <a:rPr lang="en-US" dirty="0">
                <a:latin typeface="Arial" pitchFamily="34" charset="0"/>
                <a:cs typeface="Arial" pitchFamily="34" charset="0"/>
              </a:rPr>
              <a:t>However, the heat released by helix formation increases the entropy of the </a:t>
            </a:r>
            <a:r>
              <a:rPr lang="en-US" dirty="0" smtClean="0">
                <a:latin typeface="Arial" pitchFamily="34" charset="0"/>
                <a:cs typeface="Arial" pitchFamily="34" charset="0"/>
              </a:rPr>
              <a:t>surroundings.</a:t>
            </a:r>
            <a:endParaRPr lang="en-US" dirty="0">
              <a:latin typeface="Arial" pitchFamily="34" charset="0"/>
              <a:cs typeface="Arial" pitchFamily="34" charset="0"/>
            </a:endParaRPr>
          </a:p>
        </p:txBody>
      </p:sp>
      <p:pic>
        <p:nvPicPr>
          <p:cNvPr id="7" name="Picture 2" descr="A diagram shows the mixing of solutions containing DNA single strands to form double strands.&#10;Two separate solutions containing DNA single strands are shown in boxes. The boxes are divided by a line, indicating that the solutions are separate. Mixing takes place and all the single strands are shown together in one box with no separation. Reactions take place, and the strands that were in the first box pair with the complementary strands that were in the second box, resulting in DNA double strand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151507" y="1741166"/>
            <a:ext cx="2781845" cy="49013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23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Acid-base </a:t>
            </a:r>
            <a:r>
              <a:rPr lang="en-US" dirty="0" smtClean="0">
                <a:solidFill>
                  <a:schemeClr val="accent6">
                    <a:lumMod val="50000"/>
                  </a:schemeClr>
                </a:solidFill>
                <a:latin typeface="Arial" pitchFamily="34" charset="0"/>
                <a:cs typeface="Arial" pitchFamily="34" charset="0"/>
              </a:rPr>
              <a:t>Reactions </a:t>
            </a:r>
            <a:r>
              <a:rPr lang="en-US" dirty="0" smtClean="0">
                <a:solidFill>
                  <a:schemeClr val="accent6">
                    <a:lumMod val="50000"/>
                  </a:schemeClr>
                </a:solidFill>
                <a:latin typeface="Arial" pitchFamily="34" charset="0"/>
                <a:cs typeface="Arial" pitchFamily="34" charset="0"/>
              </a:rPr>
              <a:t>are </a:t>
            </a:r>
            <a:r>
              <a:rPr lang="en-US" dirty="0" smtClean="0">
                <a:solidFill>
                  <a:schemeClr val="accent6">
                    <a:lumMod val="50000"/>
                  </a:schemeClr>
                </a:solidFill>
                <a:latin typeface="Arial" pitchFamily="34" charset="0"/>
                <a:cs typeface="Arial" pitchFamily="34" charset="0"/>
              </a:rPr>
              <a:t>Central </a:t>
            </a:r>
            <a:r>
              <a:rPr lang="en-US" dirty="0" smtClean="0">
                <a:solidFill>
                  <a:schemeClr val="accent6">
                    <a:lumMod val="50000"/>
                  </a:schemeClr>
                </a:solidFill>
                <a:latin typeface="Arial" pitchFamily="34" charset="0"/>
                <a:cs typeface="Arial" pitchFamily="34" charset="0"/>
              </a:rPr>
              <a:t>in </a:t>
            </a:r>
            <a:r>
              <a:rPr lang="en-US" dirty="0">
                <a:solidFill>
                  <a:schemeClr val="accent6">
                    <a:lumMod val="50000"/>
                  </a:schemeClr>
                </a:solidFill>
                <a:latin typeface="Arial" pitchFamily="34" charset="0"/>
                <a:cs typeface="Arial" pitchFamily="34" charset="0"/>
              </a:rPr>
              <a:t>M</a:t>
            </a:r>
            <a:r>
              <a:rPr lang="en-US" dirty="0" smtClean="0">
                <a:solidFill>
                  <a:schemeClr val="accent6">
                    <a:lumMod val="50000"/>
                  </a:schemeClr>
                </a:solidFill>
                <a:latin typeface="Arial" pitchFamily="34" charset="0"/>
                <a:cs typeface="Arial" pitchFamily="34" charset="0"/>
              </a:rPr>
              <a:t>any Biochemical </a:t>
            </a:r>
            <a:r>
              <a:rPr lang="en-US" dirty="0">
                <a:solidFill>
                  <a:schemeClr val="accent6">
                    <a:lumMod val="50000"/>
                  </a:schemeClr>
                </a:solidFill>
                <a:latin typeface="Arial" pitchFamily="34" charset="0"/>
                <a:cs typeface="Arial" pitchFamily="34" charset="0"/>
              </a:rPr>
              <a:t>P</a:t>
            </a:r>
            <a:r>
              <a:rPr lang="en-US" dirty="0" smtClean="0">
                <a:solidFill>
                  <a:schemeClr val="accent6">
                    <a:lumMod val="50000"/>
                  </a:schemeClr>
                </a:solidFill>
                <a:latin typeface="Arial" pitchFamily="34" charset="0"/>
                <a:cs typeface="Arial" pitchFamily="34" charset="0"/>
              </a:rPr>
              <a:t>rocesses</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dirty="0">
                <a:latin typeface="Arial" pitchFamily="34" charset="0"/>
                <a:cs typeface="Arial" pitchFamily="34" charset="0"/>
              </a:rPr>
              <a:t>Acid–base reactions involve the addition or removal of a H</a:t>
            </a:r>
            <a:r>
              <a:rPr lang="en-US" baseline="30000" dirty="0">
                <a:latin typeface="Arial" pitchFamily="34" charset="0"/>
                <a:cs typeface="Arial" pitchFamily="34" charset="0"/>
              </a:rPr>
              <a:t>+</a:t>
            </a:r>
            <a:r>
              <a:rPr lang="en-US" dirty="0">
                <a:latin typeface="Arial" pitchFamily="34" charset="0"/>
                <a:cs typeface="Arial" pitchFamily="34" charset="0"/>
              </a:rPr>
              <a:t> </a:t>
            </a:r>
            <a:r>
              <a:rPr lang="en-US" dirty="0" smtClean="0">
                <a:latin typeface="Arial" pitchFamily="34" charset="0"/>
                <a:cs typeface="Arial" pitchFamily="34" charset="0"/>
              </a:rPr>
              <a:t>ion.</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pH is a measure of the H</a:t>
            </a:r>
            <a:r>
              <a:rPr lang="en-US" baseline="30000" dirty="0">
                <a:latin typeface="Arial" pitchFamily="34" charset="0"/>
                <a:cs typeface="Arial" pitchFamily="34" charset="0"/>
              </a:rPr>
              <a:t>+</a:t>
            </a:r>
            <a:r>
              <a:rPr lang="en-US" dirty="0">
                <a:latin typeface="Arial" pitchFamily="34" charset="0"/>
                <a:cs typeface="Arial" pitchFamily="34" charset="0"/>
              </a:rPr>
              <a:t> concentration and is defined </a:t>
            </a:r>
            <a:r>
              <a:rPr lang="en-US" dirty="0" smtClean="0">
                <a:latin typeface="Arial" pitchFamily="34" charset="0"/>
                <a:cs typeface="Arial" pitchFamily="34" charset="0"/>
              </a:rPr>
              <a:t>by</a:t>
            </a:r>
            <a:endParaRPr lang="en-US" dirty="0">
              <a:latin typeface="Arial" pitchFamily="34" charset="0"/>
              <a:cs typeface="Arial" pitchFamily="34" charset="0"/>
            </a:endParaRPr>
          </a:p>
          <a:p>
            <a:pPr marL="0" indent="577850">
              <a:spcAft>
                <a:spcPts val="1200"/>
              </a:spcAft>
              <a:buNone/>
            </a:pPr>
            <a:r>
              <a:rPr lang="en-US" dirty="0" smtClean="0">
                <a:latin typeface="Arial" pitchFamily="34" charset="0"/>
                <a:cs typeface="Arial" pitchFamily="34" charset="0"/>
              </a:rPr>
              <a:t>pH = −log [H</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p>
          <a:p>
            <a:pPr>
              <a:spcAft>
                <a:spcPts val="1200"/>
              </a:spcAft>
            </a:pPr>
            <a:r>
              <a:rPr lang="en-US" dirty="0">
                <a:latin typeface="Arial" pitchFamily="34" charset="0"/>
                <a:cs typeface="Arial" pitchFamily="34" charset="0"/>
              </a:rPr>
              <a:t>H</a:t>
            </a:r>
            <a:r>
              <a:rPr lang="en-US" baseline="30000" dirty="0">
                <a:latin typeface="Arial" pitchFamily="34" charset="0"/>
                <a:cs typeface="Arial" pitchFamily="34" charset="0"/>
              </a:rPr>
              <a:t>+</a:t>
            </a:r>
            <a:r>
              <a:rPr lang="en-US" dirty="0">
                <a:latin typeface="Arial" pitchFamily="34" charset="0"/>
                <a:cs typeface="Arial" pitchFamily="34" charset="0"/>
              </a:rPr>
              <a:t> and </a:t>
            </a:r>
            <a:r>
              <a:rPr lang="en-US" dirty="0" smtClean="0">
                <a:latin typeface="Arial" pitchFamily="34" charset="0"/>
                <a:cs typeface="Arial" pitchFamily="34" charset="0"/>
              </a:rPr>
              <a:t>OH</a:t>
            </a:r>
            <a:r>
              <a:rPr lang="en-US" baseline="30000" dirty="0" smtClean="0">
                <a:latin typeface="Arial" pitchFamily="34" charset="0"/>
                <a:cs typeface="Arial" pitchFamily="34" charset="0"/>
              </a:rPr>
              <a:t>−</a:t>
            </a:r>
            <a:r>
              <a:rPr lang="en-US" dirty="0" smtClean="0">
                <a:latin typeface="Arial" pitchFamily="34" charset="0"/>
                <a:cs typeface="Arial" pitchFamily="34" charset="0"/>
              </a:rPr>
              <a:t> </a:t>
            </a:r>
            <a:r>
              <a:rPr lang="en-US" dirty="0">
                <a:latin typeface="Arial" pitchFamily="34" charset="0"/>
                <a:cs typeface="Arial" pitchFamily="34" charset="0"/>
              </a:rPr>
              <a:t>ions are formed upon the dissociation of </a:t>
            </a:r>
            <a:r>
              <a:rPr lang="en-US" dirty="0" smtClean="0">
                <a:latin typeface="Arial" pitchFamily="34" charset="0"/>
                <a:cs typeface="Arial" pitchFamily="34" charset="0"/>
              </a:rPr>
              <a:t>H</a:t>
            </a:r>
            <a:r>
              <a:rPr lang="en-US" baseline="-25000" dirty="0" smtClean="0">
                <a:latin typeface="Arial" pitchFamily="34" charset="0"/>
                <a:cs typeface="Arial" pitchFamily="34" charset="0"/>
              </a:rPr>
              <a:t>2</a:t>
            </a:r>
            <a:r>
              <a:rPr lang="en-US" dirty="0" smtClean="0">
                <a:latin typeface="Arial" pitchFamily="34" charset="0"/>
                <a:cs typeface="Arial" pitchFamily="34" charset="0"/>
              </a:rPr>
              <a:t>O.</a:t>
            </a:r>
          </a:p>
          <a:p>
            <a:pPr marL="0" indent="625475">
              <a:spcAft>
                <a:spcPts val="1200"/>
              </a:spcAft>
              <a:buNone/>
            </a:pPr>
            <a:r>
              <a:rPr lang="en-US" dirty="0" smtClean="0">
                <a:latin typeface="Arial" pitchFamily="34" charset="0"/>
                <a:cs typeface="Arial" pitchFamily="34" charset="0"/>
              </a:rPr>
              <a:t>H</a:t>
            </a:r>
            <a:r>
              <a:rPr lang="en-US" baseline="-25000" dirty="0" smtClean="0">
                <a:latin typeface="Arial" pitchFamily="34" charset="0"/>
                <a:cs typeface="Arial" pitchFamily="34" charset="0"/>
              </a:rPr>
              <a:t>2</a:t>
            </a:r>
            <a:r>
              <a:rPr lang="en-US" dirty="0" smtClean="0">
                <a:latin typeface="Arial" pitchFamily="34" charset="0"/>
                <a:cs typeface="Arial" pitchFamily="34" charset="0"/>
              </a:rPr>
              <a:t>O ↔ H</a:t>
            </a:r>
            <a:r>
              <a:rPr lang="en-US" baseline="30000" dirty="0" smtClean="0">
                <a:latin typeface="Arial" pitchFamily="34" charset="0"/>
                <a:cs typeface="Arial" pitchFamily="34" charset="0"/>
              </a:rPr>
              <a:t>+ </a:t>
            </a:r>
            <a:r>
              <a:rPr lang="en-US" dirty="0" smtClean="0">
                <a:latin typeface="Arial" pitchFamily="34" charset="0"/>
                <a:cs typeface="Arial" pitchFamily="34" charset="0"/>
              </a:rPr>
              <a:t>+ OH</a:t>
            </a:r>
            <a:r>
              <a:rPr lang="en-US" baseline="30000" dirty="0" smtClean="0">
                <a:latin typeface="Arial" pitchFamily="34" charset="0"/>
                <a:cs typeface="Arial" pitchFamily="34" charset="0"/>
              </a:rPr>
              <a:t>−</a:t>
            </a:r>
          </a:p>
        </p:txBody>
      </p:sp>
    </p:spTree>
    <p:extLst>
      <p:ext uri="{BB962C8B-B14F-4D97-AF65-F5344CB8AC3E}">
        <p14:creationId xmlns:p14="http://schemas.microsoft.com/office/powerpoint/2010/main" val="2464058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Equilibrium </a:t>
            </a:r>
            <a:r>
              <a:rPr lang="en-US" dirty="0">
                <a:solidFill>
                  <a:schemeClr val="accent6">
                    <a:lumMod val="50000"/>
                  </a:schemeClr>
                </a:solidFill>
                <a:latin typeface="Arial" pitchFamily="34" charset="0"/>
                <a:cs typeface="Arial" pitchFamily="34" charset="0"/>
              </a:rPr>
              <a:t>C</a:t>
            </a:r>
            <a:r>
              <a:rPr lang="en-US" dirty="0" smtClean="0">
                <a:solidFill>
                  <a:schemeClr val="accent6">
                    <a:lumMod val="50000"/>
                  </a:schemeClr>
                </a:solidFill>
                <a:latin typeface="Arial" pitchFamily="34" charset="0"/>
                <a:cs typeface="Arial" pitchFamily="34" charset="0"/>
              </a:rPr>
              <a:t>onstant </a:t>
            </a:r>
            <a:r>
              <a:rPr lang="en-US" dirty="0" smtClean="0">
                <a:solidFill>
                  <a:schemeClr val="accent6">
                    <a:lumMod val="50000"/>
                  </a:schemeClr>
                </a:solidFill>
                <a:latin typeface="Arial" pitchFamily="34" charset="0"/>
                <a:cs typeface="Arial" pitchFamily="34" charset="0"/>
              </a:rPr>
              <a:t>of </a:t>
            </a:r>
            <a:r>
              <a:rPr lang="en-US" dirty="0" smtClean="0">
                <a:solidFill>
                  <a:schemeClr val="accent6">
                    <a:lumMod val="50000"/>
                  </a:schemeClr>
                </a:solidFill>
                <a:latin typeface="Arial" pitchFamily="34" charset="0"/>
                <a:cs typeface="Arial" pitchFamily="34" charset="0"/>
              </a:rPr>
              <a:t>Water</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Aft>
                <a:spcPts val="1200"/>
              </a:spcAft>
            </a:pPr>
            <a:r>
              <a:rPr lang="en-US" dirty="0">
                <a:latin typeface="Arial" pitchFamily="34" charset="0"/>
                <a:cs typeface="Arial" pitchFamily="34" charset="0"/>
              </a:rPr>
              <a:t>The equilibrium constant </a:t>
            </a:r>
            <a:r>
              <a:rPr lang="en-US" i="1" dirty="0" err="1">
                <a:latin typeface="Arial" pitchFamily="34" charset="0"/>
                <a:cs typeface="Arial" pitchFamily="34" charset="0"/>
              </a:rPr>
              <a:t>K</a:t>
            </a:r>
            <a:r>
              <a:rPr lang="en-US" baseline="-25000" dirty="0" err="1">
                <a:latin typeface="Arial" pitchFamily="34" charset="0"/>
                <a:cs typeface="Arial" pitchFamily="34" charset="0"/>
              </a:rPr>
              <a:t>eq</a:t>
            </a:r>
            <a:r>
              <a:rPr lang="en-US" dirty="0">
                <a:latin typeface="Arial" pitchFamily="34" charset="0"/>
                <a:cs typeface="Arial" pitchFamily="34" charset="0"/>
              </a:rPr>
              <a:t> for the dissociation of water is given </a:t>
            </a:r>
            <a:r>
              <a:rPr lang="en-US" dirty="0" smtClean="0">
                <a:latin typeface="Arial" pitchFamily="34" charset="0"/>
                <a:cs typeface="Arial" pitchFamily="34" charset="0"/>
              </a:rPr>
              <a:t>by</a:t>
            </a:r>
            <a:endParaRPr lang="en-US" dirty="0">
              <a:latin typeface="Arial" pitchFamily="34" charset="0"/>
              <a:cs typeface="Arial" pitchFamily="34" charset="0"/>
            </a:endParaRPr>
          </a:p>
          <a:p>
            <a:pPr marL="0" indent="914400">
              <a:spcAft>
                <a:spcPts val="1200"/>
              </a:spcAft>
              <a:buNone/>
            </a:pPr>
            <a:r>
              <a:rPr lang="en-US" i="1" dirty="0" err="1" smtClean="0">
                <a:latin typeface="Arial" pitchFamily="34" charset="0"/>
                <a:cs typeface="Arial" pitchFamily="34" charset="0"/>
              </a:rPr>
              <a:t>K</a:t>
            </a:r>
            <a:r>
              <a:rPr lang="en-US" baseline="-25000" dirty="0" err="1" smtClean="0">
                <a:latin typeface="Arial" pitchFamily="34" charset="0"/>
                <a:cs typeface="Arial" pitchFamily="34" charset="0"/>
              </a:rPr>
              <a:t>eq</a:t>
            </a:r>
            <a:r>
              <a:rPr lang="en-US" dirty="0" smtClean="0">
                <a:latin typeface="Arial" pitchFamily="34" charset="0"/>
                <a:cs typeface="Arial" pitchFamily="34" charset="0"/>
              </a:rPr>
              <a:t> = [H</a:t>
            </a:r>
            <a:r>
              <a:rPr lang="en-US" baseline="30000" dirty="0" smtClean="0">
                <a:latin typeface="Arial" pitchFamily="34" charset="0"/>
                <a:cs typeface="Arial" pitchFamily="34" charset="0"/>
              </a:rPr>
              <a:t>+</a:t>
            </a:r>
            <a:r>
              <a:rPr lang="en-US" dirty="0" smtClean="0">
                <a:latin typeface="Arial" pitchFamily="34" charset="0"/>
                <a:cs typeface="Arial" pitchFamily="34" charset="0"/>
              </a:rPr>
              <a:t>][OH</a:t>
            </a:r>
            <a:r>
              <a:rPr lang="en-US" baseline="30000" dirty="0" smtClean="0">
                <a:latin typeface="Arial" pitchFamily="34" charset="0"/>
                <a:cs typeface="Arial" pitchFamily="34" charset="0"/>
              </a:rPr>
              <a:t>−</a:t>
            </a:r>
            <a:r>
              <a:rPr lang="en-US" dirty="0" smtClean="0">
                <a:latin typeface="Arial" pitchFamily="34" charset="0"/>
                <a:cs typeface="Arial" pitchFamily="34" charset="0"/>
              </a:rPr>
              <a:t>]/[H</a:t>
            </a:r>
            <a:r>
              <a:rPr lang="en-US" baseline="-25000" dirty="0" smtClean="0">
                <a:latin typeface="Arial" pitchFamily="34" charset="0"/>
                <a:cs typeface="Arial" pitchFamily="34" charset="0"/>
              </a:rPr>
              <a:t>2</a:t>
            </a:r>
            <a:r>
              <a:rPr lang="en-US" dirty="0" smtClean="0">
                <a:latin typeface="Arial" pitchFamily="34" charset="0"/>
                <a:cs typeface="Arial" pitchFamily="34" charset="0"/>
              </a:rPr>
              <a:t>O]</a:t>
            </a:r>
          </a:p>
          <a:p>
            <a:pPr>
              <a:spcAft>
                <a:spcPts val="1200"/>
              </a:spcAft>
            </a:pPr>
            <a:r>
              <a:rPr lang="en-US" i="1" dirty="0" smtClean="0">
                <a:latin typeface="Arial" pitchFamily="34" charset="0"/>
                <a:cs typeface="Arial" pitchFamily="34" charset="0"/>
              </a:rPr>
              <a:t>K</a:t>
            </a:r>
            <a:r>
              <a:rPr lang="en-US" baseline="-25000" dirty="0" smtClean="0">
                <a:latin typeface="Arial" pitchFamily="34" charset="0"/>
                <a:cs typeface="Arial" pitchFamily="34" charset="0"/>
              </a:rPr>
              <a:t>W</a:t>
            </a:r>
            <a:r>
              <a:rPr lang="en-US" dirty="0" smtClean="0">
                <a:latin typeface="Arial" pitchFamily="34" charset="0"/>
                <a:cs typeface="Arial" pitchFamily="34" charset="0"/>
              </a:rPr>
              <a:t>, </a:t>
            </a:r>
            <a:r>
              <a:rPr lang="en-US" dirty="0">
                <a:latin typeface="Arial" pitchFamily="34" charset="0"/>
                <a:cs typeface="Arial" pitchFamily="34" charset="0"/>
              </a:rPr>
              <a:t>the ion constant of </a:t>
            </a:r>
            <a:r>
              <a:rPr lang="en-US" dirty="0" smtClean="0">
                <a:latin typeface="Arial" pitchFamily="34" charset="0"/>
                <a:cs typeface="Arial" pitchFamily="34" charset="0"/>
              </a:rPr>
              <a:t>water, </a:t>
            </a:r>
            <a:r>
              <a:rPr lang="en-US" dirty="0">
                <a:latin typeface="Arial" pitchFamily="34" charset="0"/>
                <a:cs typeface="Arial" pitchFamily="34" charset="0"/>
              </a:rPr>
              <a:t>is given </a:t>
            </a:r>
            <a:r>
              <a:rPr lang="en-US" dirty="0" smtClean="0">
                <a:latin typeface="Arial" pitchFamily="34" charset="0"/>
                <a:cs typeface="Arial" pitchFamily="34" charset="0"/>
              </a:rPr>
              <a:t>by</a:t>
            </a:r>
            <a:endParaRPr lang="en-US" dirty="0">
              <a:latin typeface="Arial" pitchFamily="34" charset="0"/>
              <a:cs typeface="Arial" pitchFamily="34" charset="0"/>
            </a:endParaRPr>
          </a:p>
          <a:p>
            <a:pPr marL="0" indent="914400">
              <a:spcAft>
                <a:spcPts val="1200"/>
              </a:spcAft>
              <a:buNone/>
            </a:pPr>
            <a:r>
              <a:rPr lang="en-US" i="1" dirty="0" smtClean="0">
                <a:latin typeface="Arial" pitchFamily="34" charset="0"/>
                <a:cs typeface="Arial" pitchFamily="34" charset="0"/>
              </a:rPr>
              <a:t>K</a:t>
            </a:r>
            <a:r>
              <a:rPr lang="en-US" baseline="-25000" dirty="0" smtClean="0">
                <a:latin typeface="Arial" pitchFamily="34" charset="0"/>
                <a:cs typeface="Arial" pitchFamily="34" charset="0"/>
              </a:rPr>
              <a:t>W</a:t>
            </a:r>
            <a:r>
              <a:rPr lang="en-US" dirty="0" smtClean="0">
                <a:latin typeface="Arial" pitchFamily="34" charset="0"/>
                <a:cs typeface="Arial" pitchFamily="34" charset="0"/>
              </a:rPr>
              <a:t> = </a:t>
            </a:r>
            <a:r>
              <a:rPr lang="en-US" i="1" dirty="0" err="1" smtClean="0">
                <a:latin typeface="Arial" pitchFamily="34" charset="0"/>
                <a:cs typeface="Arial" pitchFamily="34" charset="0"/>
              </a:rPr>
              <a:t>K</a:t>
            </a:r>
            <a:r>
              <a:rPr lang="en-US" baseline="-25000" dirty="0" err="1" smtClean="0">
                <a:latin typeface="Arial" pitchFamily="34" charset="0"/>
                <a:cs typeface="Arial" pitchFamily="34" charset="0"/>
              </a:rPr>
              <a:t>eq</a:t>
            </a:r>
            <a:r>
              <a:rPr lang="en-US" dirty="0" smtClean="0">
                <a:latin typeface="Arial" pitchFamily="34" charset="0"/>
                <a:cs typeface="Arial" pitchFamily="34" charset="0"/>
              </a:rPr>
              <a:t> × [H</a:t>
            </a:r>
            <a:r>
              <a:rPr lang="en-US" baseline="-25000" dirty="0" smtClean="0">
                <a:latin typeface="Arial" pitchFamily="34" charset="0"/>
                <a:cs typeface="Arial" pitchFamily="34" charset="0"/>
              </a:rPr>
              <a:t>2</a:t>
            </a:r>
            <a:r>
              <a:rPr lang="en-US" dirty="0" smtClean="0">
                <a:latin typeface="Arial" pitchFamily="34" charset="0"/>
                <a:cs typeface="Arial" pitchFamily="34" charset="0"/>
              </a:rPr>
              <a:t>O]</a:t>
            </a:r>
          </a:p>
          <a:p>
            <a:pPr>
              <a:spcAft>
                <a:spcPts val="1200"/>
              </a:spcAft>
            </a:pPr>
            <a:r>
              <a:rPr lang="en-US" dirty="0">
                <a:latin typeface="Arial" pitchFamily="34" charset="0"/>
                <a:cs typeface="Arial" pitchFamily="34" charset="0"/>
              </a:rPr>
              <a:t>This can be simplified </a:t>
            </a:r>
            <a:r>
              <a:rPr lang="en-US" dirty="0" smtClean="0">
                <a:latin typeface="Arial" pitchFamily="34" charset="0"/>
                <a:cs typeface="Arial" pitchFamily="34" charset="0"/>
              </a:rPr>
              <a:t>to</a:t>
            </a:r>
          </a:p>
          <a:p>
            <a:pPr marL="0" indent="914400">
              <a:spcAft>
                <a:spcPts val="1200"/>
              </a:spcAft>
              <a:buNone/>
            </a:pPr>
            <a:r>
              <a:rPr lang="en-US" i="1" dirty="0" smtClean="0">
                <a:latin typeface="Arial" pitchFamily="34" charset="0"/>
                <a:cs typeface="Arial" pitchFamily="34" charset="0"/>
              </a:rPr>
              <a:t>K</a:t>
            </a:r>
            <a:r>
              <a:rPr lang="en-US" baseline="-25000" dirty="0" smtClean="0">
                <a:latin typeface="Arial" pitchFamily="34" charset="0"/>
                <a:cs typeface="Arial" pitchFamily="34" charset="0"/>
              </a:rPr>
              <a:t>W</a:t>
            </a:r>
            <a:r>
              <a:rPr lang="en-US" dirty="0" smtClean="0">
                <a:latin typeface="Arial" pitchFamily="34" charset="0"/>
                <a:cs typeface="Arial" pitchFamily="34" charset="0"/>
              </a:rPr>
              <a:t> = [H</a:t>
            </a:r>
            <a:r>
              <a:rPr lang="en-US" baseline="30000" dirty="0" smtClean="0">
                <a:latin typeface="Arial" pitchFamily="34" charset="0"/>
                <a:cs typeface="Arial" pitchFamily="34" charset="0"/>
              </a:rPr>
              <a:t>+</a:t>
            </a:r>
            <a:r>
              <a:rPr lang="en-US" dirty="0" smtClean="0">
                <a:latin typeface="Arial" pitchFamily="34" charset="0"/>
                <a:cs typeface="Arial" pitchFamily="34" charset="0"/>
              </a:rPr>
              <a:t>][OH</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426896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6">
                    <a:lumMod val="50000"/>
                  </a:schemeClr>
                </a:solidFill>
                <a:latin typeface="Arial" pitchFamily="34" charset="0"/>
                <a:cs typeface="Arial" pitchFamily="34" charset="0"/>
              </a:rPr>
              <a:t>Proton or </a:t>
            </a:r>
            <a:r>
              <a:rPr lang="en-US" sz="3200" dirty="0" smtClean="0">
                <a:solidFill>
                  <a:schemeClr val="accent6">
                    <a:lumMod val="50000"/>
                  </a:schemeClr>
                </a:solidFill>
                <a:latin typeface="Arial" pitchFamily="34" charset="0"/>
                <a:cs typeface="Arial" pitchFamily="34" charset="0"/>
              </a:rPr>
              <a:t>Hydroxide </a:t>
            </a:r>
            <a:r>
              <a:rPr lang="en-US" sz="3200" dirty="0">
                <a:solidFill>
                  <a:schemeClr val="accent6">
                    <a:lumMod val="50000"/>
                  </a:schemeClr>
                </a:solidFill>
                <a:latin typeface="Arial" pitchFamily="34" charset="0"/>
                <a:cs typeface="Arial" pitchFamily="34" charset="0"/>
              </a:rPr>
              <a:t>I</a:t>
            </a:r>
            <a:r>
              <a:rPr lang="en-US" sz="3200" dirty="0" smtClean="0">
                <a:solidFill>
                  <a:schemeClr val="accent6">
                    <a:lumMod val="50000"/>
                  </a:schemeClr>
                </a:solidFill>
                <a:latin typeface="Arial" pitchFamily="34" charset="0"/>
                <a:cs typeface="Arial" pitchFamily="34" charset="0"/>
              </a:rPr>
              <a:t>on </a:t>
            </a:r>
            <a:r>
              <a:rPr lang="en-US" sz="3200" dirty="0">
                <a:solidFill>
                  <a:schemeClr val="accent6">
                    <a:lumMod val="50000"/>
                  </a:schemeClr>
                </a:solidFill>
                <a:latin typeface="Arial" pitchFamily="34" charset="0"/>
                <a:cs typeface="Arial" pitchFamily="34" charset="0"/>
              </a:rPr>
              <a:t>C</a:t>
            </a:r>
            <a:r>
              <a:rPr lang="en-US" sz="3200" dirty="0" smtClean="0">
                <a:solidFill>
                  <a:schemeClr val="accent6">
                    <a:lumMod val="50000"/>
                  </a:schemeClr>
                </a:solidFill>
                <a:latin typeface="Arial" pitchFamily="34" charset="0"/>
                <a:cs typeface="Arial" pitchFamily="34" charset="0"/>
              </a:rPr>
              <a:t>oncentration </a:t>
            </a:r>
            <a:r>
              <a:rPr lang="en-US" sz="3200" dirty="0" smtClean="0">
                <a:solidFill>
                  <a:schemeClr val="accent6">
                    <a:lumMod val="50000"/>
                  </a:schemeClr>
                </a:solidFill>
                <a:latin typeface="Arial" pitchFamily="34" charset="0"/>
                <a:cs typeface="Arial" pitchFamily="34" charset="0"/>
              </a:rPr>
              <a:t>can be </a:t>
            </a:r>
            <a:r>
              <a:rPr lang="en-US" sz="3200" dirty="0" smtClean="0">
                <a:solidFill>
                  <a:schemeClr val="accent6">
                    <a:lumMod val="50000"/>
                  </a:schemeClr>
                </a:solidFill>
                <a:latin typeface="Arial" pitchFamily="34" charset="0"/>
                <a:cs typeface="Arial" pitchFamily="34" charset="0"/>
              </a:rPr>
              <a:t>Calculated </a:t>
            </a:r>
            <a:r>
              <a:rPr lang="en-US" sz="3200" dirty="0" smtClean="0">
                <a:solidFill>
                  <a:schemeClr val="accent6">
                    <a:lumMod val="50000"/>
                  </a:schemeClr>
                </a:solidFill>
                <a:latin typeface="Arial" pitchFamily="34" charset="0"/>
                <a:cs typeface="Arial" pitchFamily="34" charset="0"/>
              </a:rPr>
              <a:t>if the </a:t>
            </a:r>
            <a:r>
              <a:rPr lang="en-US" sz="3200" dirty="0" smtClean="0">
                <a:solidFill>
                  <a:schemeClr val="accent6">
                    <a:lumMod val="50000"/>
                  </a:schemeClr>
                </a:solidFill>
                <a:latin typeface="Arial" pitchFamily="34" charset="0"/>
                <a:cs typeface="Arial" pitchFamily="34" charset="0"/>
              </a:rPr>
              <a:t>Other </a:t>
            </a:r>
            <a:r>
              <a:rPr lang="en-US" sz="3200" dirty="0" smtClean="0">
                <a:solidFill>
                  <a:schemeClr val="accent6">
                    <a:lumMod val="50000"/>
                  </a:schemeClr>
                </a:solidFill>
                <a:latin typeface="Arial" pitchFamily="34" charset="0"/>
                <a:cs typeface="Arial" pitchFamily="34" charset="0"/>
              </a:rPr>
              <a:t>is </a:t>
            </a:r>
            <a:r>
              <a:rPr lang="en-US" sz="3200" dirty="0" smtClean="0">
                <a:solidFill>
                  <a:schemeClr val="accent6">
                    <a:lumMod val="50000"/>
                  </a:schemeClr>
                </a:solidFill>
                <a:latin typeface="Arial" pitchFamily="34" charset="0"/>
                <a:cs typeface="Arial" pitchFamily="34" charset="0"/>
              </a:rPr>
              <a:t>Known</a:t>
            </a:r>
            <a:endParaRPr lang="en-US" sz="3200"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smtClean="0">
                <a:latin typeface="Arial" pitchFamily="34" charset="0"/>
                <a:cs typeface="Arial" pitchFamily="34" charset="0"/>
              </a:rPr>
              <a:t>Because K</a:t>
            </a:r>
            <a:r>
              <a:rPr lang="en-US" baseline="-25000" dirty="0" smtClean="0">
                <a:latin typeface="Arial" pitchFamily="34" charset="0"/>
                <a:cs typeface="Arial" pitchFamily="34" charset="0"/>
              </a:rPr>
              <a:t>W</a:t>
            </a:r>
            <a:r>
              <a:rPr lang="en-US" dirty="0" smtClean="0">
                <a:latin typeface="Arial" pitchFamily="34" charset="0"/>
                <a:cs typeface="Arial" pitchFamily="34" charset="0"/>
              </a:rPr>
              <a:t> has a known value</a:t>
            </a:r>
            <a:endParaRPr lang="en-US" dirty="0">
              <a:latin typeface="Arial" pitchFamily="34" charset="0"/>
              <a:cs typeface="Arial" pitchFamily="34" charset="0"/>
            </a:endParaRPr>
          </a:p>
          <a:p>
            <a:pPr marL="0" indent="0">
              <a:spcBef>
                <a:spcPts val="624"/>
              </a:spcBef>
              <a:spcAft>
                <a:spcPts val="1200"/>
              </a:spcAft>
              <a:buNone/>
            </a:pPr>
            <a:r>
              <a:rPr lang="en-US" dirty="0" smtClean="0">
                <a:latin typeface="Arial" pitchFamily="34" charset="0"/>
                <a:cs typeface="Arial" pitchFamily="34" charset="0"/>
              </a:rPr>
              <a:t>K</a:t>
            </a:r>
            <a:r>
              <a:rPr lang="en-US" baseline="-25000" dirty="0" smtClean="0">
                <a:latin typeface="Arial" pitchFamily="34" charset="0"/>
                <a:cs typeface="Arial" pitchFamily="34" charset="0"/>
              </a:rPr>
              <a:t>W</a:t>
            </a:r>
            <a:r>
              <a:rPr lang="en-US" dirty="0" smtClean="0">
                <a:latin typeface="Arial" pitchFamily="34" charset="0"/>
                <a:cs typeface="Arial" pitchFamily="34" charset="0"/>
              </a:rPr>
              <a:t> </a:t>
            </a:r>
            <a:r>
              <a:rPr lang="en-US" dirty="0">
                <a:latin typeface="Arial" pitchFamily="34" charset="0"/>
                <a:cs typeface="Arial" pitchFamily="34" charset="0"/>
              </a:rPr>
              <a:t>= [H</a:t>
            </a:r>
            <a:r>
              <a:rPr lang="en-US" baseline="30000" dirty="0">
                <a:latin typeface="Arial" pitchFamily="34" charset="0"/>
                <a:cs typeface="Arial" pitchFamily="34" charset="0"/>
              </a:rPr>
              <a:t>+</a:t>
            </a:r>
            <a:r>
              <a:rPr lang="en-US" dirty="0">
                <a:latin typeface="Arial" pitchFamily="34" charset="0"/>
                <a:cs typeface="Arial" pitchFamily="34" charset="0"/>
              </a:rPr>
              <a:t>][</a:t>
            </a:r>
            <a:r>
              <a:rPr lang="en-US" dirty="0" smtClean="0">
                <a:latin typeface="Arial" pitchFamily="34" charset="0"/>
                <a:cs typeface="Arial" pitchFamily="34" charset="0"/>
              </a:rPr>
              <a:t>OH</a:t>
            </a:r>
            <a:r>
              <a:rPr lang="en-US" baseline="30000" dirty="0" smtClean="0">
                <a:latin typeface="Arial" pitchFamily="34" charset="0"/>
                <a:cs typeface="Arial" pitchFamily="34" charset="0"/>
              </a:rPr>
              <a:t>−</a:t>
            </a:r>
            <a:r>
              <a:rPr lang="en-US" dirty="0" smtClean="0">
                <a:latin typeface="Arial" pitchFamily="34" charset="0"/>
                <a:cs typeface="Arial" pitchFamily="34" charset="0"/>
              </a:rPr>
              <a:t>] = 10</a:t>
            </a:r>
            <a:r>
              <a:rPr lang="en-US" baseline="30000" dirty="0" smtClean="0">
                <a:latin typeface="Arial" pitchFamily="34" charset="0"/>
                <a:cs typeface="Arial" pitchFamily="34" charset="0"/>
              </a:rPr>
              <a:t>−14</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From this, we can calculate</a:t>
            </a:r>
            <a:endParaRPr lang="en-US" dirty="0">
              <a:latin typeface="Arial" pitchFamily="34" charset="0"/>
              <a:cs typeface="Arial" pitchFamily="34" charset="0"/>
            </a:endParaRPr>
          </a:p>
          <a:p>
            <a:pPr marL="0" indent="0">
              <a:spcBef>
                <a:spcPts val="624"/>
              </a:spcBef>
              <a:spcAft>
                <a:spcPts val="1200"/>
              </a:spcAft>
              <a:buNone/>
            </a:pPr>
            <a:r>
              <a:rPr lang="en-US" dirty="0" smtClean="0">
                <a:latin typeface="Arial" pitchFamily="34" charset="0"/>
                <a:cs typeface="Arial" pitchFamily="34" charset="0"/>
              </a:rPr>
              <a:t>[H</a:t>
            </a:r>
            <a:r>
              <a:rPr lang="en-US" baseline="30000" dirty="0" smtClean="0">
                <a:latin typeface="Arial" pitchFamily="34" charset="0"/>
                <a:cs typeface="Arial" pitchFamily="34" charset="0"/>
              </a:rPr>
              <a:t>+</a:t>
            </a:r>
            <a:r>
              <a:rPr lang="en-US" dirty="0" smtClean="0">
                <a:latin typeface="Arial" pitchFamily="34" charset="0"/>
                <a:cs typeface="Arial" pitchFamily="34" charset="0"/>
              </a:rPr>
              <a:t>] = 10</a:t>
            </a:r>
            <a:r>
              <a:rPr lang="en-US" baseline="30000" dirty="0" smtClean="0">
                <a:latin typeface="Arial" pitchFamily="34" charset="0"/>
                <a:cs typeface="Arial" pitchFamily="34" charset="0"/>
              </a:rPr>
              <a:t>−14</a:t>
            </a:r>
            <a:r>
              <a:rPr lang="en-US" dirty="0" smtClean="0">
                <a:latin typeface="Arial" pitchFamily="34" charset="0"/>
                <a:cs typeface="Arial" pitchFamily="34" charset="0"/>
              </a:rPr>
              <a:t>/[OH</a:t>
            </a:r>
            <a:r>
              <a:rPr lang="en-US" baseline="30000" dirty="0" smtClean="0">
                <a:latin typeface="Arial" pitchFamily="34" charset="0"/>
                <a:cs typeface="Arial" pitchFamily="34" charset="0"/>
              </a:rPr>
              <a:t>−</a:t>
            </a:r>
            <a:r>
              <a:rPr lang="en-US" dirty="0" smtClean="0">
                <a:latin typeface="Arial" pitchFamily="34" charset="0"/>
                <a:cs typeface="Arial" pitchFamily="34" charset="0"/>
              </a:rPr>
              <a:t>] and [OH</a:t>
            </a:r>
            <a:r>
              <a:rPr lang="en-US" baseline="30000" dirty="0" smtClean="0">
                <a:latin typeface="Arial" pitchFamily="34" charset="0"/>
                <a:cs typeface="Arial" pitchFamily="34" charset="0"/>
              </a:rPr>
              <a:t>−</a:t>
            </a: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smtClean="0">
                <a:latin typeface="Arial" pitchFamily="34" charset="0"/>
                <a:cs typeface="Arial" pitchFamily="34" charset="0"/>
              </a:rPr>
              <a:t>10</a:t>
            </a:r>
            <a:r>
              <a:rPr lang="en-US" baseline="30000" dirty="0" smtClean="0">
                <a:latin typeface="Arial" pitchFamily="34" charset="0"/>
                <a:cs typeface="Arial" pitchFamily="34" charset="0"/>
              </a:rPr>
              <a:t>−14</a:t>
            </a:r>
            <a:r>
              <a:rPr lang="en-US" dirty="0">
                <a:latin typeface="Arial" pitchFamily="34" charset="0"/>
                <a:cs typeface="Arial" pitchFamily="34" charset="0"/>
              </a:rPr>
              <a:t>/</a:t>
            </a:r>
            <a:r>
              <a:rPr lang="en-US" dirty="0" smtClean="0">
                <a:latin typeface="Arial" pitchFamily="34" charset="0"/>
                <a:cs typeface="Arial" pitchFamily="34" charset="0"/>
              </a:rPr>
              <a:t>[H</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Also, at exactly pH 7,  </a:t>
            </a:r>
            <a:r>
              <a:rPr lang="en-US" dirty="0">
                <a:latin typeface="Arial" pitchFamily="34" charset="0"/>
                <a:cs typeface="Arial" pitchFamily="34" charset="0"/>
              </a:rPr>
              <a:t>[H</a:t>
            </a:r>
            <a:r>
              <a:rPr lang="en-US" baseline="30000" dirty="0">
                <a:latin typeface="Arial" pitchFamily="34" charset="0"/>
                <a:cs typeface="Arial" pitchFamily="34" charset="0"/>
              </a:rPr>
              <a:t>+</a:t>
            </a:r>
            <a:r>
              <a:rPr lang="en-US" dirty="0">
                <a:latin typeface="Arial" pitchFamily="34" charset="0"/>
                <a:cs typeface="Arial" pitchFamily="34" charset="0"/>
              </a:rPr>
              <a:t>] = [</a:t>
            </a:r>
            <a:r>
              <a:rPr lang="en-US" dirty="0" smtClean="0">
                <a:latin typeface="Arial" pitchFamily="34" charset="0"/>
                <a:cs typeface="Arial" pitchFamily="34" charset="0"/>
              </a:rPr>
              <a:t>OH</a:t>
            </a:r>
            <a:r>
              <a:rPr lang="en-US" baseline="30000" dirty="0" smtClean="0">
                <a:latin typeface="Arial" pitchFamily="34" charset="0"/>
                <a:cs typeface="Arial" pitchFamily="34" charset="0"/>
              </a:rPr>
              <a:t>−</a:t>
            </a: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smtClean="0">
                <a:latin typeface="Arial" pitchFamily="34" charset="0"/>
                <a:cs typeface="Arial" pitchFamily="34" charset="0"/>
              </a:rPr>
              <a:t>10</a:t>
            </a:r>
            <a:r>
              <a:rPr lang="en-US" baseline="30000" dirty="0" smtClean="0">
                <a:latin typeface="Arial" pitchFamily="34" charset="0"/>
                <a:cs typeface="Arial" pitchFamily="34" charset="0"/>
              </a:rPr>
              <a:t>−7</a:t>
            </a:r>
            <a:r>
              <a:rPr lang="en-US" dirty="0" smtClean="0">
                <a:latin typeface="Arial" pitchFamily="34" charset="0"/>
                <a:cs typeface="Arial" pitchFamily="34" charset="0"/>
              </a:rPr>
              <a:t>.</a:t>
            </a:r>
          </a:p>
        </p:txBody>
      </p:sp>
    </p:spTree>
    <p:extLst>
      <p:ext uri="{BB962C8B-B14F-4D97-AF65-F5344CB8AC3E}">
        <p14:creationId xmlns:p14="http://schemas.microsoft.com/office/powerpoint/2010/main" val="4204640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Acid</a:t>
            </a:r>
            <a:r>
              <a:rPr lang="en-US" dirty="0">
                <a:solidFill>
                  <a:schemeClr val="accent6">
                    <a:lumMod val="50000"/>
                  </a:schemeClr>
                </a:solidFill>
                <a:latin typeface="Arial" pitchFamily="34" charset="0"/>
                <a:cs typeface="Arial" pitchFamily="34" charset="0"/>
              </a:rPr>
              <a:t>–</a:t>
            </a:r>
            <a:r>
              <a:rPr lang="en-US" dirty="0" smtClean="0">
                <a:solidFill>
                  <a:schemeClr val="accent6">
                    <a:lumMod val="50000"/>
                  </a:schemeClr>
                </a:solidFill>
                <a:latin typeface="Arial" pitchFamily="34" charset="0"/>
                <a:cs typeface="Arial" pitchFamily="34" charset="0"/>
              </a:rPr>
              <a:t>base </a:t>
            </a:r>
            <a:r>
              <a:rPr lang="en-US" dirty="0" smtClean="0">
                <a:solidFill>
                  <a:schemeClr val="accent6">
                    <a:lumMod val="50000"/>
                  </a:schemeClr>
                </a:solidFill>
                <a:latin typeface="Arial" pitchFamily="34" charset="0"/>
                <a:cs typeface="Arial" pitchFamily="34" charset="0"/>
              </a:rPr>
              <a:t>Reactions </a:t>
            </a:r>
            <a:r>
              <a:rPr lang="en-US" dirty="0">
                <a:solidFill>
                  <a:schemeClr val="accent6">
                    <a:lumMod val="50000"/>
                  </a:schemeClr>
                </a:solidFill>
                <a:latin typeface="Arial" pitchFamily="34" charset="0"/>
                <a:cs typeface="Arial" pitchFamily="34" charset="0"/>
              </a:rPr>
              <a:t>C</a:t>
            </a:r>
            <a:r>
              <a:rPr lang="en-US" dirty="0" smtClean="0">
                <a:solidFill>
                  <a:schemeClr val="accent6">
                    <a:lumMod val="50000"/>
                  </a:schemeClr>
                </a:solidFill>
                <a:latin typeface="Arial" pitchFamily="34" charset="0"/>
                <a:cs typeface="Arial" pitchFamily="34" charset="0"/>
              </a:rPr>
              <a:t>an </a:t>
            </a:r>
            <a:r>
              <a:rPr lang="en-US" dirty="0">
                <a:solidFill>
                  <a:schemeClr val="accent6">
                    <a:lumMod val="50000"/>
                  </a:schemeClr>
                </a:solidFill>
                <a:latin typeface="Arial" pitchFamily="34" charset="0"/>
                <a:cs typeface="Arial" pitchFamily="34" charset="0"/>
              </a:rPr>
              <a:t>D</a:t>
            </a:r>
            <a:r>
              <a:rPr lang="en-US" dirty="0" smtClean="0">
                <a:solidFill>
                  <a:schemeClr val="accent6">
                    <a:lumMod val="50000"/>
                  </a:schemeClr>
                </a:solidFill>
                <a:latin typeface="Arial" pitchFamily="34" charset="0"/>
                <a:cs typeface="Arial" pitchFamily="34" charset="0"/>
              </a:rPr>
              <a:t>isrupt </a:t>
            </a:r>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Double </a:t>
            </a:r>
            <a:r>
              <a:rPr lang="en-US" dirty="0">
                <a:solidFill>
                  <a:schemeClr val="accent6">
                    <a:lumMod val="50000"/>
                  </a:schemeClr>
                </a:solidFill>
                <a:latin typeface="Arial" pitchFamily="34" charset="0"/>
                <a:cs typeface="Arial" pitchFamily="34" charset="0"/>
              </a:rPr>
              <a:t>H</a:t>
            </a:r>
            <a:r>
              <a:rPr lang="en-US" dirty="0" smtClean="0">
                <a:solidFill>
                  <a:schemeClr val="accent6">
                    <a:lumMod val="50000"/>
                  </a:schemeClr>
                </a:solidFill>
                <a:latin typeface="Arial" pitchFamily="34" charset="0"/>
                <a:cs typeface="Arial" pitchFamily="34" charset="0"/>
              </a:rPr>
              <a:t>elix</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982578"/>
          </a:xfrm>
        </p:spPr>
        <p:txBody>
          <a:bodyPr>
            <a:normAutofit/>
          </a:bodyPr>
          <a:lstStyle/>
          <a:p>
            <a:r>
              <a:rPr lang="en-US" dirty="0">
                <a:latin typeface="Arial" pitchFamily="34" charset="0"/>
                <a:cs typeface="Arial" pitchFamily="34" charset="0"/>
              </a:rPr>
              <a:t>As base is added to a solution of double helical DNA, the helix is disrupted or </a:t>
            </a:r>
            <a:r>
              <a:rPr lang="en-US" dirty="0" smtClean="0">
                <a:latin typeface="Arial" pitchFamily="34" charset="0"/>
                <a:cs typeface="Arial" pitchFamily="34" charset="0"/>
              </a:rPr>
              <a:t>denatured.</a:t>
            </a:r>
            <a:endParaRPr lang="en-US" dirty="0">
              <a:latin typeface="Arial" pitchFamily="34" charset="0"/>
              <a:cs typeface="Arial" pitchFamily="34" charset="0"/>
            </a:endParaRPr>
          </a:p>
        </p:txBody>
      </p:sp>
      <p:pic>
        <p:nvPicPr>
          <p:cNvPr id="7" name="Picture 2" descr="A line graph shows the relationship between the fraction of molecules in double-helical form and pH. &#10;The horizontal axis represents pH. The vertical axis represents Fraction of molecules in double helical form. A curve is plotted through the following points: (7, 1.0), (8, 0.8), (9, 0.7), (9.5, 0.3), (10, 0.1), and (11, 0). All data in the graph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5" y="2689999"/>
            <a:ext cx="5421030" cy="38057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562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High pH </a:t>
            </a:r>
            <a:r>
              <a:rPr lang="en-US" dirty="0" smtClean="0">
                <a:solidFill>
                  <a:schemeClr val="accent6">
                    <a:lumMod val="50000"/>
                  </a:schemeClr>
                </a:solidFill>
                <a:latin typeface="Arial" pitchFamily="34" charset="0"/>
                <a:cs typeface="Arial" pitchFamily="34" charset="0"/>
              </a:rPr>
              <a:t>Causes </a:t>
            </a:r>
            <a:r>
              <a:rPr lang="en-US" dirty="0">
                <a:solidFill>
                  <a:schemeClr val="accent6">
                    <a:lumMod val="50000"/>
                  </a:schemeClr>
                </a:solidFill>
                <a:latin typeface="Arial" pitchFamily="34" charset="0"/>
                <a:cs typeface="Arial" pitchFamily="34" charset="0"/>
              </a:rPr>
              <a:t>L</a:t>
            </a:r>
            <a:r>
              <a:rPr lang="en-US" dirty="0" smtClean="0">
                <a:solidFill>
                  <a:schemeClr val="accent6">
                    <a:lumMod val="50000"/>
                  </a:schemeClr>
                </a:solidFill>
                <a:latin typeface="Arial" pitchFamily="34" charset="0"/>
                <a:cs typeface="Arial" pitchFamily="34" charset="0"/>
              </a:rPr>
              <a:t>oss </a:t>
            </a:r>
            <a:r>
              <a:rPr lang="en-US" dirty="0" smtClean="0">
                <a:solidFill>
                  <a:schemeClr val="accent6">
                    <a:lumMod val="50000"/>
                  </a:schemeClr>
                </a:solidFill>
                <a:latin typeface="Arial" pitchFamily="34" charset="0"/>
                <a:cs typeface="Arial" pitchFamily="34" charset="0"/>
              </a:rPr>
              <a:t>of H-bond </a:t>
            </a:r>
            <a:r>
              <a:rPr lang="en-US" dirty="0" smtClean="0">
                <a:solidFill>
                  <a:schemeClr val="accent6">
                    <a:lumMod val="50000"/>
                  </a:schemeClr>
                </a:solidFill>
                <a:latin typeface="Arial" pitchFamily="34" charset="0"/>
                <a:cs typeface="Arial" pitchFamily="34" charset="0"/>
              </a:rPr>
              <a:t>Donors </a:t>
            </a:r>
            <a:r>
              <a:rPr lang="en-US" dirty="0" smtClean="0">
                <a:solidFill>
                  <a:schemeClr val="accent6">
                    <a:lumMod val="50000"/>
                  </a:schemeClr>
                </a:solidFill>
                <a:latin typeface="Arial" pitchFamily="34" charset="0"/>
                <a:cs typeface="Arial" pitchFamily="34" charset="0"/>
              </a:rPr>
              <a:t>in DNA</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The chemical basis of the denaturation is the disruption of base-pairing. For example, the loss of a proton by the base guanine prevents </a:t>
            </a:r>
            <a:r>
              <a:rPr lang="en-US" dirty="0" smtClean="0">
                <a:latin typeface="Arial" pitchFamily="34" charset="0"/>
                <a:cs typeface="Arial" pitchFamily="34" charset="0"/>
              </a:rPr>
              <a:t>base-pairing </a:t>
            </a:r>
            <a:r>
              <a:rPr lang="en-US" dirty="0">
                <a:latin typeface="Arial" pitchFamily="34" charset="0"/>
                <a:cs typeface="Arial" pitchFamily="34" charset="0"/>
              </a:rPr>
              <a:t>with </a:t>
            </a:r>
            <a:r>
              <a:rPr lang="en-US" dirty="0" smtClean="0">
                <a:latin typeface="Arial" pitchFamily="34" charset="0"/>
                <a:cs typeface="Arial" pitchFamily="34" charset="0"/>
              </a:rPr>
              <a:t>cytosine.</a:t>
            </a:r>
            <a:endParaRPr lang="en-US" dirty="0">
              <a:latin typeface="Arial" pitchFamily="34" charset="0"/>
              <a:cs typeface="Arial" pitchFamily="34" charset="0"/>
            </a:endParaRPr>
          </a:p>
        </p:txBody>
      </p:sp>
      <p:pic>
        <p:nvPicPr>
          <p:cNvPr id="7" name="Picture 2" descr="An illustration shows dehydration of guanine.&#10;The structure of guanine shows a benzene (labeled clockwise) fused with a cyclopentane (labeled counterclockwise) at their fourth and tenth positions, respectively. C1 is replaced with nitrogen bonded to hydrogen, C2 is bonded to amino group, C3 is replaced with nitrogen, C6 is double bonded to oxygen, C8 is bonded to hydrogen, and C7 and C9 of the cyclopentane are replaced with nitrogen. C2-C3, C4-C10, and C7-C8 have double bonds.&#10;At pK subscript a is equal to 9.7, the hydrogen atom at position 1 of guanine dissociates, leaving the nitrogen atom in a negatively charged ionic state. Arrows indicate an equilibrium between the two state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3593297"/>
            <a:ext cx="8113106" cy="21315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19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The </a:t>
            </a:r>
            <a:r>
              <a:rPr lang="en-US" dirty="0" err="1" smtClean="0">
                <a:solidFill>
                  <a:schemeClr val="accent6">
                    <a:lumMod val="50000"/>
                  </a:schemeClr>
                </a:solidFill>
                <a:latin typeface="Arial" pitchFamily="34" charset="0"/>
                <a:cs typeface="Arial" pitchFamily="34" charset="0"/>
              </a:rPr>
              <a:t>p</a:t>
            </a:r>
            <a:r>
              <a:rPr lang="en-US" i="1" dirty="0" err="1" smtClean="0">
                <a:solidFill>
                  <a:schemeClr val="accent6">
                    <a:lumMod val="50000"/>
                  </a:schemeClr>
                </a:solidFill>
                <a:latin typeface="Arial" pitchFamily="34" charset="0"/>
                <a:cs typeface="Arial" pitchFamily="34" charset="0"/>
              </a:rPr>
              <a:t>K</a:t>
            </a:r>
            <a:r>
              <a:rPr lang="en-US" baseline="-25000" dirty="0" err="1" smtClean="0">
                <a:solidFill>
                  <a:schemeClr val="accent6">
                    <a:lumMod val="50000"/>
                  </a:schemeClr>
                </a:solidFill>
                <a:latin typeface="Arial" pitchFamily="34" charset="0"/>
                <a:cs typeface="Arial" pitchFamily="34" charset="0"/>
              </a:rPr>
              <a:t>a</a:t>
            </a:r>
            <a:r>
              <a:rPr lang="en-US" dirty="0" smtClean="0">
                <a:solidFill>
                  <a:schemeClr val="accent6">
                    <a:lumMod val="50000"/>
                  </a:schemeClr>
                </a:solidFill>
                <a:latin typeface="Arial" pitchFamily="34" charset="0"/>
                <a:cs typeface="Arial" pitchFamily="34" charset="0"/>
              </a:rPr>
              <a:t> </a:t>
            </a:r>
            <a:r>
              <a:rPr lang="en-US" dirty="0" smtClean="0">
                <a:solidFill>
                  <a:schemeClr val="accent6">
                    <a:lumMod val="50000"/>
                  </a:schemeClr>
                </a:solidFill>
                <a:latin typeface="Arial" pitchFamily="34" charset="0"/>
                <a:cs typeface="Arial" pitchFamily="34" charset="0"/>
              </a:rPr>
              <a:t>Value </a:t>
            </a:r>
            <a:r>
              <a:rPr lang="en-US" dirty="0">
                <a:solidFill>
                  <a:schemeClr val="accent6">
                    <a:lumMod val="50000"/>
                  </a:schemeClr>
                </a:solidFill>
                <a:latin typeface="Arial" pitchFamily="34" charset="0"/>
                <a:cs typeface="Arial" pitchFamily="34" charset="0"/>
              </a:rPr>
              <a:t>D</a:t>
            </a:r>
            <a:r>
              <a:rPr lang="en-US" dirty="0" smtClean="0">
                <a:solidFill>
                  <a:schemeClr val="accent6">
                    <a:lumMod val="50000"/>
                  </a:schemeClr>
                </a:solidFill>
                <a:latin typeface="Arial" pitchFamily="34" charset="0"/>
                <a:cs typeface="Arial" pitchFamily="34" charset="0"/>
              </a:rPr>
              <a:t>escribes </a:t>
            </a:r>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Susceptibility </a:t>
            </a:r>
            <a:r>
              <a:rPr lang="en-US" dirty="0" smtClean="0">
                <a:solidFill>
                  <a:schemeClr val="accent6">
                    <a:lumMod val="50000"/>
                  </a:schemeClr>
                </a:solidFill>
                <a:latin typeface="Arial" pitchFamily="34" charset="0"/>
                <a:cs typeface="Arial" pitchFamily="34" charset="0"/>
              </a:rPr>
              <a:t>of </a:t>
            </a:r>
            <a:r>
              <a:rPr lang="en-US" dirty="0" smtClean="0">
                <a:solidFill>
                  <a:schemeClr val="accent6">
                    <a:lumMod val="50000"/>
                  </a:schemeClr>
                </a:solidFill>
                <a:latin typeface="Arial" pitchFamily="34" charset="0"/>
                <a:cs typeface="Arial" pitchFamily="34" charset="0"/>
              </a:rPr>
              <a:t>Proton </a:t>
            </a:r>
            <a:r>
              <a:rPr lang="en-US" dirty="0">
                <a:solidFill>
                  <a:schemeClr val="accent6">
                    <a:lumMod val="50000"/>
                  </a:schemeClr>
                </a:solidFill>
                <a:latin typeface="Arial" pitchFamily="34" charset="0"/>
                <a:cs typeface="Arial" pitchFamily="34" charset="0"/>
              </a:rPr>
              <a:t>R</a:t>
            </a:r>
            <a:r>
              <a:rPr lang="en-US" dirty="0" smtClean="0">
                <a:solidFill>
                  <a:schemeClr val="accent6">
                    <a:lumMod val="50000"/>
                  </a:schemeClr>
                </a:solidFill>
                <a:latin typeface="Arial" pitchFamily="34" charset="0"/>
                <a:cs typeface="Arial" pitchFamily="34" charset="0"/>
              </a:rPr>
              <a:t>emoval</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Bef>
                <a:spcPts val="624"/>
              </a:spcBef>
              <a:spcAft>
                <a:spcPts val="600"/>
              </a:spcAft>
            </a:pPr>
            <a:r>
              <a:rPr lang="en-US" dirty="0">
                <a:latin typeface="Arial" pitchFamily="34" charset="0"/>
                <a:cs typeface="Arial" pitchFamily="34" charset="0"/>
              </a:rPr>
              <a:t>P</a:t>
            </a:r>
            <a:r>
              <a:rPr lang="en-US" dirty="0" smtClean="0">
                <a:latin typeface="Arial" pitchFamily="34" charset="0"/>
                <a:cs typeface="Arial" pitchFamily="34" charset="0"/>
              </a:rPr>
              <a:t>roton </a:t>
            </a:r>
            <a:r>
              <a:rPr lang="en-US" dirty="0">
                <a:latin typeface="Arial" pitchFamily="34" charset="0"/>
                <a:cs typeface="Arial" pitchFamily="34" charset="0"/>
              </a:rPr>
              <a:t>removal from any molecule HA is described </a:t>
            </a:r>
            <a:r>
              <a:rPr lang="en-US" dirty="0" smtClean="0">
                <a:latin typeface="Arial" pitchFamily="34" charset="0"/>
                <a:cs typeface="Arial" pitchFamily="34" charset="0"/>
              </a:rPr>
              <a:t>by</a:t>
            </a:r>
            <a:endParaRPr lang="en-US" dirty="0">
              <a:latin typeface="Arial" pitchFamily="34" charset="0"/>
              <a:cs typeface="Arial" pitchFamily="34" charset="0"/>
            </a:endParaRPr>
          </a:p>
          <a:p>
            <a:pPr marL="0" indent="854075">
              <a:spcBef>
                <a:spcPts val="624"/>
              </a:spcBef>
              <a:spcAft>
                <a:spcPts val="600"/>
              </a:spcAft>
              <a:buNone/>
            </a:pPr>
            <a:r>
              <a:rPr lang="en-US" i="1" dirty="0" err="1" smtClean="0">
                <a:latin typeface="Arial" pitchFamily="34" charset="0"/>
                <a:cs typeface="Arial" pitchFamily="34" charset="0"/>
              </a:rPr>
              <a:t>K</a:t>
            </a:r>
            <a:r>
              <a:rPr lang="en-US" baseline="-25000" dirty="0" err="1" smtClean="0">
                <a:latin typeface="Arial" pitchFamily="34" charset="0"/>
                <a:cs typeface="Arial" pitchFamily="34" charset="0"/>
              </a:rPr>
              <a:t>a</a:t>
            </a:r>
            <a:r>
              <a:rPr lang="en-US" dirty="0" smtClean="0">
                <a:latin typeface="Arial" pitchFamily="34" charset="0"/>
                <a:cs typeface="Arial" pitchFamily="34" charset="0"/>
              </a:rPr>
              <a:t> = [H</a:t>
            </a:r>
            <a:r>
              <a:rPr lang="en-US" baseline="30000" dirty="0" smtClean="0">
                <a:latin typeface="Arial" pitchFamily="34" charset="0"/>
                <a:cs typeface="Arial" pitchFamily="34" charset="0"/>
              </a:rPr>
              <a:t>+</a:t>
            </a:r>
            <a:r>
              <a:rPr lang="en-US" dirty="0" smtClean="0">
                <a:latin typeface="Arial" pitchFamily="34" charset="0"/>
                <a:cs typeface="Arial" pitchFamily="34" charset="0"/>
              </a:rPr>
              <a:t>][A</a:t>
            </a:r>
            <a:r>
              <a:rPr lang="en-US" baseline="30000" dirty="0" smtClean="0">
                <a:latin typeface="Arial" pitchFamily="34" charset="0"/>
                <a:cs typeface="Arial" pitchFamily="34" charset="0"/>
              </a:rPr>
              <a:t>−</a:t>
            </a:r>
            <a:r>
              <a:rPr lang="en-US" dirty="0" smtClean="0">
                <a:latin typeface="Arial" pitchFamily="34" charset="0"/>
                <a:cs typeface="Arial" pitchFamily="34" charset="0"/>
              </a:rPr>
              <a:t>]/[HA]</a:t>
            </a:r>
            <a:endParaRPr lang="en-US" dirty="0">
              <a:latin typeface="Arial" pitchFamily="34" charset="0"/>
              <a:cs typeface="Arial" pitchFamily="34" charset="0"/>
            </a:endParaRPr>
          </a:p>
          <a:p>
            <a:pPr>
              <a:spcBef>
                <a:spcPts val="624"/>
              </a:spcBef>
              <a:spcAft>
                <a:spcPts val="600"/>
              </a:spcAft>
            </a:pPr>
            <a:r>
              <a:rPr lang="en-US" dirty="0">
                <a:latin typeface="Arial" pitchFamily="34" charset="0"/>
                <a:cs typeface="Arial" pitchFamily="34" charset="0"/>
              </a:rPr>
              <a:t>The p</a:t>
            </a:r>
            <a:r>
              <a:rPr lang="en-US" i="1" dirty="0">
                <a:latin typeface="Arial" pitchFamily="34" charset="0"/>
                <a:cs typeface="Arial" pitchFamily="34" charset="0"/>
              </a:rPr>
              <a:t>K</a:t>
            </a:r>
            <a:r>
              <a:rPr lang="en-US" baseline="-25000" dirty="0">
                <a:latin typeface="Arial" pitchFamily="34" charset="0"/>
                <a:cs typeface="Arial" pitchFamily="34" charset="0"/>
              </a:rPr>
              <a:t>a</a:t>
            </a:r>
            <a:r>
              <a:rPr lang="en-US" dirty="0">
                <a:latin typeface="Arial" pitchFamily="34" charset="0"/>
                <a:cs typeface="Arial" pitchFamily="34" charset="0"/>
              </a:rPr>
              <a:t> value indicates the susceptibility of proton </a:t>
            </a:r>
            <a:r>
              <a:rPr lang="en-US" dirty="0" smtClean="0">
                <a:latin typeface="Arial" pitchFamily="34" charset="0"/>
                <a:cs typeface="Arial" pitchFamily="34" charset="0"/>
              </a:rPr>
              <a:t>removal:</a:t>
            </a:r>
          </a:p>
          <a:p>
            <a:pPr marL="0" indent="854075">
              <a:spcBef>
                <a:spcPts val="624"/>
              </a:spcBef>
              <a:spcAft>
                <a:spcPts val="600"/>
              </a:spcAft>
              <a:buNone/>
            </a:pPr>
            <a:r>
              <a:rPr lang="en-US" dirty="0" err="1" smtClean="0">
                <a:latin typeface="Arial" pitchFamily="34" charset="0"/>
                <a:cs typeface="Arial" pitchFamily="34" charset="0"/>
              </a:rPr>
              <a:t>p</a:t>
            </a:r>
            <a:r>
              <a:rPr lang="en-US" i="1" dirty="0" err="1" smtClean="0">
                <a:latin typeface="Arial" pitchFamily="34" charset="0"/>
                <a:cs typeface="Arial" pitchFamily="34" charset="0"/>
              </a:rPr>
              <a:t>K</a:t>
            </a:r>
            <a:r>
              <a:rPr lang="en-US" baseline="-25000" dirty="0" err="1" smtClean="0">
                <a:latin typeface="Arial" pitchFamily="34" charset="0"/>
                <a:cs typeface="Arial" pitchFamily="34" charset="0"/>
              </a:rPr>
              <a:t>a</a:t>
            </a:r>
            <a:r>
              <a:rPr lang="en-US" dirty="0" smtClean="0">
                <a:latin typeface="Arial" pitchFamily="34" charset="0"/>
                <a:cs typeface="Arial" pitchFamily="34" charset="0"/>
              </a:rPr>
              <a:t> = −log(</a:t>
            </a:r>
            <a:r>
              <a:rPr lang="en-US" i="1" dirty="0" err="1" smtClean="0">
                <a:latin typeface="Arial" pitchFamily="34" charset="0"/>
                <a:cs typeface="Arial" pitchFamily="34" charset="0"/>
              </a:rPr>
              <a:t>K</a:t>
            </a:r>
            <a:r>
              <a:rPr lang="en-US" baseline="-25000" dirty="0" err="1" smtClean="0">
                <a:latin typeface="Arial" pitchFamily="34" charset="0"/>
                <a:cs typeface="Arial" pitchFamily="34" charset="0"/>
              </a:rPr>
              <a:t>a</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600"/>
              </a:spcAft>
            </a:pPr>
            <a:r>
              <a:rPr lang="en-US" dirty="0">
                <a:latin typeface="Arial" pitchFamily="34" charset="0"/>
                <a:cs typeface="Arial" pitchFamily="34" charset="0"/>
              </a:rPr>
              <a:t>When pH = p</a:t>
            </a:r>
            <a:r>
              <a:rPr lang="en-US" i="1" dirty="0">
                <a:latin typeface="Arial" pitchFamily="34" charset="0"/>
                <a:cs typeface="Arial" pitchFamily="34" charset="0"/>
              </a:rPr>
              <a:t>K</a:t>
            </a:r>
            <a:r>
              <a:rPr lang="en-US" baseline="-25000" dirty="0">
                <a:latin typeface="Arial" pitchFamily="34" charset="0"/>
                <a:cs typeface="Arial" pitchFamily="34" charset="0"/>
              </a:rPr>
              <a:t>a</a:t>
            </a:r>
          </a:p>
          <a:p>
            <a:pPr marL="0" indent="854075">
              <a:spcBef>
                <a:spcPts val="624"/>
              </a:spcBef>
              <a:spcAft>
                <a:spcPts val="600"/>
              </a:spcAft>
              <a:buNone/>
            </a:pPr>
            <a:r>
              <a:rPr lang="en-US" dirty="0" smtClean="0">
                <a:latin typeface="Arial" pitchFamily="34" charset="0"/>
                <a:cs typeface="Arial" pitchFamily="34" charset="0"/>
              </a:rPr>
              <a:t>−log[H</a:t>
            </a:r>
            <a:r>
              <a:rPr lang="en-US" baseline="30000" dirty="0" smtClean="0">
                <a:latin typeface="Arial" pitchFamily="34" charset="0"/>
                <a:cs typeface="Arial" pitchFamily="34" charset="0"/>
              </a:rPr>
              <a:t>+</a:t>
            </a:r>
            <a:r>
              <a:rPr lang="en-US" dirty="0" smtClean="0">
                <a:latin typeface="Arial" pitchFamily="34" charset="0"/>
                <a:cs typeface="Arial" pitchFamily="34" charset="0"/>
              </a:rPr>
              <a:t>] = −log([H</a:t>
            </a:r>
            <a:r>
              <a:rPr lang="en-US" baseline="30000" dirty="0" smtClean="0">
                <a:latin typeface="Arial" pitchFamily="34" charset="0"/>
                <a:cs typeface="Arial" pitchFamily="34" charset="0"/>
              </a:rPr>
              <a:t>+</a:t>
            </a:r>
            <a:r>
              <a:rPr lang="en-US" dirty="0" smtClean="0">
                <a:latin typeface="Arial" pitchFamily="34" charset="0"/>
                <a:cs typeface="Arial" pitchFamily="34" charset="0"/>
              </a:rPr>
              <a:t>][A</a:t>
            </a:r>
            <a:r>
              <a:rPr lang="en-US" baseline="30000" dirty="0" smtClean="0">
                <a:latin typeface="Arial" pitchFamily="34" charset="0"/>
                <a:cs typeface="Arial" pitchFamily="34" charset="0"/>
              </a:rPr>
              <a:t>−</a:t>
            </a:r>
            <a:r>
              <a:rPr lang="en-US" dirty="0" smtClean="0">
                <a:latin typeface="Arial" pitchFamily="34" charset="0"/>
                <a:cs typeface="Arial" pitchFamily="34" charset="0"/>
              </a:rPr>
              <a:t>]/[HA])</a:t>
            </a:r>
            <a:endParaRPr lang="en-US" dirty="0">
              <a:latin typeface="Arial" pitchFamily="34" charset="0"/>
              <a:cs typeface="Arial" pitchFamily="34" charset="0"/>
            </a:endParaRPr>
          </a:p>
          <a:p>
            <a:pPr marL="0" indent="576263">
              <a:spcBef>
                <a:spcPts val="624"/>
              </a:spcBef>
              <a:spcAft>
                <a:spcPts val="600"/>
              </a:spcAft>
              <a:buNone/>
            </a:pPr>
            <a:r>
              <a:rPr lang="en-US" dirty="0">
                <a:latin typeface="Arial" pitchFamily="34" charset="0"/>
                <a:cs typeface="Arial" pitchFamily="34" charset="0"/>
              </a:rPr>
              <a:t>a</a:t>
            </a:r>
            <a:r>
              <a:rPr lang="en-US" dirty="0" smtClean="0">
                <a:latin typeface="Arial" pitchFamily="34" charset="0"/>
                <a:cs typeface="Arial" pitchFamily="34" charset="0"/>
              </a:rPr>
              <a:t>nd</a:t>
            </a:r>
            <a:endParaRPr lang="en-US" baseline="-25000" dirty="0">
              <a:latin typeface="Arial" pitchFamily="34" charset="0"/>
              <a:cs typeface="Arial" pitchFamily="34" charset="0"/>
            </a:endParaRPr>
          </a:p>
          <a:p>
            <a:pPr marL="0" indent="854075">
              <a:spcBef>
                <a:spcPts val="624"/>
              </a:spcBef>
              <a:spcAft>
                <a:spcPts val="600"/>
              </a:spcAft>
              <a:buNone/>
            </a:pPr>
            <a:r>
              <a:rPr lang="en-US" dirty="0" smtClean="0">
                <a:latin typeface="Arial" pitchFamily="34" charset="0"/>
                <a:cs typeface="Arial" pitchFamily="34" charset="0"/>
              </a:rPr>
              <a:t>[H</a:t>
            </a:r>
            <a:r>
              <a:rPr lang="en-US" baseline="30000" dirty="0" smtClean="0">
                <a:latin typeface="Arial" pitchFamily="34" charset="0"/>
                <a:cs typeface="Arial" pitchFamily="34" charset="0"/>
              </a:rPr>
              <a:t>+</a:t>
            </a:r>
            <a:r>
              <a:rPr lang="en-US" dirty="0" smtClean="0">
                <a:latin typeface="Arial" pitchFamily="34" charset="0"/>
                <a:cs typeface="Arial" pitchFamily="34" charset="0"/>
              </a:rPr>
              <a:t>] = [H</a:t>
            </a:r>
            <a:r>
              <a:rPr lang="en-US" baseline="30000" dirty="0" smtClean="0">
                <a:latin typeface="Arial" pitchFamily="34" charset="0"/>
                <a:cs typeface="Arial" pitchFamily="34" charset="0"/>
              </a:rPr>
              <a:t>+</a:t>
            </a:r>
            <a:r>
              <a:rPr lang="en-US" dirty="0" smtClean="0">
                <a:latin typeface="Arial" pitchFamily="34" charset="0"/>
                <a:cs typeface="Arial" pitchFamily="34" charset="0"/>
              </a:rPr>
              <a:t>][A</a:t>
            </a:r>
            <a:r>
              <a:rPr lang="en-US" baseline="30000" dirty="0" smtClean="0">
                <a:latin typeface="Arial" pitchFamily="34" charset="0"/>
                <a:cs typeface="Arial" pitchFamily="34" charset="0"/>
              </a:rPr>
              <a:t>−</a:t>
            </a:r>
            <a:r>
              <a:rPr lang="en-US" dirty="0" smtClean="0">
                <a:latin typeface="Arial" pitchFamily="34" charset="0"/>
                <a:cs typeface="Arial" pitchFamily="34" charset="0"/>
              </a:rPr>
              <a:t>]/[HA]</a:t>
            </a:r>
            <a:endParaRPr lang="en-US" dirty="0">
              <a:latin typeface="Arial" pitchFamily="34" charset="0"/>
              <a:cs typeface="Arial" pitchFamily="34" charset="0"/>
            </a:endParaRPr>
          </a:p>
        </p:txBody>
      </p:sp>
    </p:spTree>
    <p:extLst>
      <p:ext uri="{BB962C8B-B14F-4D97-AF65-F5344CB8AC3E}">
        <p14:creationId xmlns:p14="http://schemas.microsoft.com/office/powerpoint/2010/main" val="1356367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When the pH is at the p</a:t>
            </a:r>
            <a:r>
              <a:rPr lang="en-US" i="1" dirty="0" smtClean="0">
                <a:solidFill>
                  <a:schemeClr val="accent6">
                    <a:lumMod val="50000"/>
                  </a:schemeClr>
                </a:solidFill>
                <a:latin typeface="Arial" pitchFamily="34" charset="0"/>
                <a:cs typeface="Arial" pitchFamily="34" charset="0"/>
              </a:rPr>
              <a:t>K</a:t>
            </a:r>
            <a:r>
              <a:rPr lang="en-US" baseline="-25000" dirty="0" smtClean="0">
                <a:solidFill>
                  <a:schemeClr val="accent6">
                    <a:lumMod val="50000"/>
                  </a:schemeClr>
                </a:solidFill>
                <a:latin typeface="Arial" pitchFamily="34" charset="0"/>
                <a:cs typeface="Arial" pitchFamily="34" charset="0"/>
              </a:rPr>
              <a:t>a</a:t>
            </a:r>
            <a:r>
              <a:rPr lang="en-US" dirty="0" smtClean="0">
                <a:solidFill>
                  <a:schemeClr val="accent6">
                    <a:lumMod val="50000"/>
                  </a:schemeClr>
                </a:solidFill>
                <a:latin typeface="Arial" pitchFamily="34" charset="0"/>
                <a:cs typeface="Arial" pitchFamily="34" charset="0"/>
              </a:rPr>
              <a:t>, the </a:t>
            </a:r>
            <a:r>
              <a:rPr lang="en-US" dirty="0" smtClean="0">
                <a:solidFill>
                  <a:schemeClr val="accent6">
                    <a:lumMod val="50000"/>
                  </a:schemeClr>
                </a:solidFill>
                <a:latin typeface="Arial" pitchFamily="34" charset="0"/>
                <a:cs typeface="Arial" pitchFamily="34" charset="0"/>
              </a:rPr>
              <a:t>Group </a:t>
            </a:r>
            <a:r>
              <a:rPr lang="en-US" dirty="0" smtClean="0">
                <a:solidFill>
                  <a:schemeClr val="accent6">
                    <a:lumMod val="50000"/>
                  </a:schemeClr>
                </a:solidFill>
                <a:latin typeface="Arial" pitchFamily="34" charset="0"/>
                <a:cs typeface="Arial" pitchFamily="34" charset="0"/>
              </a:rPr>
              <a:t>is 50% </a:t>
            </a:r>
            <a:r>
              <a:rPr lang="en-US" dirty="0" smtClean="0">
                <a:solidFill>
                  <a:schemeClr val="accent6">
                    <a:lumMod val="50000"/>
                  </a:schemeClr>
                </a:solidFill>
                <a:latin typeface="Arial" pitchFamily="34" charset="0"/>
                <a:cs typeface="Arial" pitchFamily="34" charset="0"/>
              </a:rPr>
              <a:t>Likely </a:t>
            </a:r>
            <a:r>
              <a:rPr lang="en-US" dirty="0" smtClean="0">
                <a:solidFill>
                  <a:schemeClr val="accent6">
                    <a:lumMod val="50000"/>
                  </a:schemeClr>
                </a:solidFill>
                <a:latin typeface="Arial" pitchFamily="34" charset="0"/>
                <a:cs typeface="Arial" pitchFamily="34" charset="0"/>
              </a:rPr>
              <a:t>to be </a:t>
            </a:r>
            <a:r>
              <a:rPr lang="en-US" dirty="0" smtClean="0">
                <a:solidFill>
                  <a:schemeClr val="accent6">
                    <a:lumMod val="50000"/>
                  </a:schemeClr>
                </a:solidFill>
                <a:latin typeface="Arial" pitchFamily="34" charset="0"/>
                <a:cs typeface="Arial" pitchFamily="34" charset="0"/>
              </a:rPr>
              <a:t>Deprotonated</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smtClean="0">
                <a:latin typeface="Arial" pitchFamily="34" charset="0"/>
                <a:cs typeface="Arial" pitchFamily="34" charset="0"/>
              </a:rPr>
              <a:t>Dividing the previous equation </a:t>
            </a:r>
            <a:r>
              <a:rPr lang="en-US" dirty="0">
                <a:latin typeface="Arial" pitchFamily="34" charset="0"/>
                <a:cs typeface="Arial" pitchFamily="34" charset="0"/>
              </a:rPr>
              <a:t>by </a:t>
            </a:r>
            <a:r>
              <a:rPr lang="en-US" dirty="0" smtClean="0">
                <a:latin typeface="Arial" pitchFamily="34" charset="0"/>
                <a:cs typeface="Arial" pitchFamily="34" charset="0"/>
              </a:rPr>
              <a:t>[H</a:t>
            </a:r>
            <a:r>
              <a:rPr lang="en-US" baseline="30000" dirty="0" smtClean="0">
                <a:latin typeface="Arial" pitchFamily="34" charset="0"/>
                <a:cs typeface="Arial" pitchFamily="34" charset="0"/>
              </a:rPr>
              <a:t>+</a:t>
            </a:r>
            <a:r>
              <a:rPr lang="en-US" dirty="0" smtClean="0">
                <a:latin typeface="Arial" pitchFamily="34" charset="0"/>
                <a:cs typeface="Arial" pitchFamily="34" charset="0"/>
              </a:rPr>
              <a:t>] yields</a:t>
            </a:r>
            <a:endParaRPr lang="en-US" dirty="0">
              <a:latin typeface="Arial" pitchFamily="34" charset="0"/>
              <a:cs typeface="Arial" pitchFamily="34" charset="0"/>
            </a:endParaRPr>
          </a:p>
          <a:p>
            <a:pPr marL="0" indent="914400">
              <a:spcBef>
                <a:spcPts val="624"/>
              </a:spcBef>
              <a:spcAft>
                <a:spcPts val="1200"/>
              </a:spcAft>
              <a:buNone/>
            </a:pPr>
            <a:r>
              <a:rPr lang="en-US" dirty="0" smtClean="0">
                <a:latin typeface="Arial" pitchFamily="34" charset="0"/>
                <a:cs typeface="Arial" pitchFamily="34" charset="0"/>
              </a:rPr>
              <a:t>1 = [A−]/[HA] or [A</a:t>
            </a:r>
            <a:r>
              <a:rPr lang="en-US" baseline="30000" dirty="0" smtClean="0">
                <a:latin typeface="Arial" pitchFamily="34" charset="0"/>
                <a:cs typeface="Arial" pitchFamily="34" charset="0"/>
              </a:rPr>
              <a:t>−</a:t>
            </a:r>
            <a:r>
              <a:rPr lang="en-US" dirty="0" smtClean="0">
                <a:latin typeface="Arial" pitchFamily="34" charset="0"/>
                <a:cs typeface="Arial" pitchFamily="34" charset="0"/>
              </a:rPr>
              <a:t>] = [HA]</a:t>
            </a:r>
          </a:p>
          <a:p>
            <a:pPr>
              <a:spcBef>
                <a:spcPts val="624"/>
              </a:spcBef>
              <a:spcAft>
                <a:spcPts val="1200"/>
              </a:spcAft>
            </a:pPr>
            <a:r>
              <a:rPr lang="en-US" dirty="0" smtClean="0">
                <a:latin typeface="Arial" pitchFamily="34" charset="0"/>
                <a:cs typeface="Arial" pitchFamily="34" charset="0"/>
              </a:rPr>
              <a:t>Thus</a:t>
            </a:r>
            <a:r>
              <a:rPr lang="en-US" dirty="0">
                <a:latin typeface="Arial" pitchFamily="34" charset="0"/>
                <a:cs typeface="Arial" pitchFamily="34" charset="0"/>
              </a:rPr>
              <a:t>, when the pH is equal to the p</a:t>
            </a:r>
            <a:r>
              <a:rPr lang="en-US" i="1" dirty="0">
                <a:latin typeface="Arial" pitchFamily="34" charset="0"/>
                <a:cs typeface="Arial" pitchFamily="34" charset="0"/>
              </a:rPr>
              <a:t>K</a:t>
            </a:r>
            <a:r>
              <a:rPr lang="en-US" baseline="-25000" dirty="0">
                <a:latin typeface="Arial" pitchFamily="34" charset="0"/>
                <a:cs typeface="Arial" pitchFamily="34" charset="0"/>
              </a:rPr>
              <a:t>a</a:t>
            </a:r>
            <a:r>
              <a:rPr lang="en-US" dirty="0">
                <a:latin typeface="Arial" pitchFamily="34" charset="0"/>
                <a:cs typeface="Arial" pitchFamily="34" charset="0"/>
              </a:rPr>
              <a:t>, the concentration of the protonated form of HA (the acid) is equal to the deprotonated form </a:t>
            </a:r>
            <a:r>
              <a:rPr lang="en-US" dirty="0" smtClean="0">
                <a:latin typeface="Arial" pitchFamily="34" charset="0"/>
                <a:cs typeface="Arial" pitchFamily="34" charset="0"/>
              </a:rPr>
              <a:t>A</a:t>
            </a:r>
            <a:r>
              <a:rPr lang="en-US" baseline="30000" dirty="0" smtClean="0">
                <a:latin typeface="Arial" pitchFamily="34" charset="0"/>
                <a:cs typeface="Arial" pitchFamily="34" charset="0"/>
              </a:rPr>
              <a:t>−</a:t>
            </a:r>
            <a:r>
              <a:rPr lang="en-US" dirty="0" smtClean="0">
                <a:latin typeface="Arial" pitchFamily="34" charset="0"/>
                <a:cs typeface="Arial" pitchFamily="34" charset="0"/>
              </a:rPr>
              <a:t> </a:t>
            </a:r>
            <a:r>
              <a:rPr lang="en-US" dirty="0">
                <a:latin typeface="Arial" pitchFamily="34" charset="0"/>
                <a:cs typeface="Arial" pitchFamily="34" charset="0"/>
              </a:rPr>
              <a:t>(the </a:t>
            </a:r>
            <a:r>
              <a:rPr lang="en-US" dirty="0" smtClean="0">
                <a:latin typeface="Arial" pitchFamily="34" charset="0"/>
                <a:cs typeface="Arial" pitchFamily="34" charset="0"/>
              </a:rPr>
              <a:t>conjugate base).</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N-1 proton of guanine has a p</a:t>
            </a:r>
            <a:r>
              <a:rPr lang="en-US" i="1" dirty="0">
                <a:latin typeface="Arial" pitchFamily="34" charset="0"/>
                <a:cs typeface="Arial" pitchFamily="34" charset="0"/>
              </a:rPr>
              <a:t>K</a:t>
            </a:r>
            <a:r>
              <a:rPr lang="en-US" baseline="-25000" dirty="0">
                <a:latin typeface="Arial" pitchFamily="34" charset="0"/>
                <a:cs typeface="Arial" pitchFamily="34" charset="0"/>
              </a:rPr>
              <a:t>a</a:t>
            </a:r>
            <a:r>
              <a:rPr lang="en-US" dirty="0">
                <a:latin typeface="Arial" pitchFamily="34" charset="0"/>
                <a:cs typeface="Arial" pitchFamily="34" charset="0"/>
              </a:rPr>
              <a:t> of 9.7. When the pH is near </a:t>
            </a:r>
            <a:r>
              <a:rPr lang="en-US" dirty="0" smtClean="0">
                <a:latin typeface="Arial" pitchFamily="34" charset="0"/>
                <a:cs typeface="Arial" pitchFamily="34" charset="0"/>
              </a:rPr>
              <a:t>to or </a:t>
            </a:r>
            <a:r>
              <a:rPr lang="en-US" dirty="0">
                <a:latin typeface="Arial" pitchFamily="34" charset="0"/>
                <a:cs typeface="Arial" pitchFamily="34" charset="0"/>
              </a:rPr>
              <a:t>exceeds this value, the proton is </a:t>
            </a:r>
            <a:r>
              <a:rPr lang="en-US" dirty="0" smtClean="0">
                <a:latin typeface="Arial" pitchFamily="34" charset="0"/>
                <a:cs typeface="Arial" pitchFamily="34" charset="0"/>
              </a:rPr>
              <a:t>increasingly likely to be lost</a:t>
            </a:r>
            <a:r>
              <a:rPr lang="en-US" dirty="0">
                <a:latin typeface="Arial" pitchFamily="34" charset="0"/>
                <a:cs typeface="Arial" pitchFamily="34" charset="0"/>
              </a:rPr>
              <a:t>, </a:t>
            </a:r>
            <a:r>
              <a:rPr lang="en-US" dirty="0" smtClean="0">
                <a:latin typeface="Arial" pitchFamily="34" charset="0"/>
                <a:cs typeface="Arial" pitchFamily="34" charset="0"/>
              </a:rPr>
              <a:t>base-pairing </a:t>
            </a:r>
            <a:r>
              <a:rPr lang="en-US" dirty="0">
                <a:latin typeface="Arial" pitchFamily="34" charset="0"/>
                <a:cs typeface="Arial" pitchFamily="34" charset="0"/>
              </a:rPr>
              <a:t>is </a:t>
            </a:r>
            <a:r>
              <a:rPr lang="en-US" dirty="0" smtClean="0">
                <a:latin typeface="Arial" pitchFamily="34" charset="0"/>
                <a:cs typeface="Arial" pitchFamily="34" charset="0"/>
              </a:rPr>
              <a:t>disrupted, </a:t>
            </a:r>
            <a:r>
              <a:rPr lang="en-US" dirty="0">
                <a:latin typeface="Arial" pitchFamily="34" charset="0"/>
                <a:cs typeface="Arial" pitchFamily="34" charset="0"/>
              </a:rPr>
              <a:t>and the helix </a:t>
            </a:r>
            <a:r>
              <a:rPr lang="en-US" dirty="0" smtClean="0">
                <a:latin typeface="Arial" pitchFamily="34" charset="0"/>
                <a:cs typeface="Arial" pitchFamily="34" charset="0"/>
              </a:rPr>
              <a:t>becomes denatured.</a:t>
            </a:r>
            <a:endParaRPr lang="en-US" dirty="0">
              <a:latin typeface="Arial" pitchFamily="34" charset="0"/>
              <a:cs typeface="Arial" pitchFamily="34" charset="0"/>
            </a:endParaRPr>
          </a:p>
        </p:txBody>
      </p:sp>
    </p:spTree>
    <p:extLst>
      <p:ext uri="{BB962C8B-B14F-4D97-AF65-F5344CB8AC3E}">
        <p14:creationId xmlns:p14="http://schemas.microsoft.com/office/powerpoint/2010/main" val="1122214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Buffers </a:t>
            </a:r>
            <a:r>
              <a:rPr lang="en-US" dirty="0" smtClean="0">
                <a:solidFill>
                  <a:schemeClr val="accent6">
                    <a:lumMod val="50000"/>
                  </a:schemeClr>
                </a:solidFill>
                <a:latin typeface="Arial" pitchFamily="34" charset="0"/>
                <a:cs typeface="Arial" pitchFamily="34" charset="0"/>
              </a:rPr>
              <a:t>Regulate </a:t>
            </a:r>
            <a:r>
              <a:rPr lang="en-US" dirty="0" smtClean="0">
                <a:solidFill>
                  <a:schemeClr val="accent6">
                    <a:lumMod val="50000"/>
                  </a:schemeClr>
                </a:solidFill>
                <a:latin typeface="Arial" pitchFamily="34" charset="0"/>
                <a:cs typeface="Arial" pitchFamily="34" charset="0"/>
              </a:rPr>
              <a:t>pH in </a:t>
            </a:r>
            <a:r>
              <a:rPr lang="en-US" dirty="0" smtClean="0">
                <a:solidFill>
                  <a:schemeClr val="accent6">
                    <a:lumMod val="50000"/>
                  </a:schemeClr>
                </a:solidFill>
                <a:latin typeface="Arial" pitchFamily="34" charset="0"/>
                <a:cs typeface="Arial" pitchFamily="34" charset="0"/>
              </a:rPr>
              <a:t>Organisms </a:t>
            </a:r>
            <a:r>
              <a:rPr lang="en-US" dirty="0" smtClean="0">
                <a:solidFill>
                  <a:schemeClr val="accent6">
                    <a:lumMod val="50000"/>
                  </a:schemeClr>
                </a:solidFill>
                <a:latin typeface="Arial" pitchFamily="34" charset="0"/>
                <a:cs typeface="Arial" pitchFamily="34" charset="0"/>
              </a:rPr>
              <a:t>and in the </a:t>
            </a:r>
            <a:r>
              <a:rPr lang="en-US" dirty="0" smtClean="0">
                <a:solidFill>
                  <a:schemeClr val="accent6">
                    <a:lumMod val="50000"/>
                  </a:schemeClr>
                </a:solidFill>
                <a:latin typeface="Arial" pitchFamily="34" charset="0"/>
                <a:cs typeface="Arial" pitchFamily="34" charset="0"/>
              </a:rPr>
              <a:t>Laboratory</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dirty="0">
                <a:latin typeface="Arial" pitchFamily="34" charset="0"/>
                <a:cs typeface="Arial" pitchFamily="34" charset="0"/>
              </a:rPr>
              <a:t>An acid–base conjugate pair resists changes in the pH of a </a:t>
            </a:r>
            <a:r>
              <a:rPr lang="en-US" dirty="0" smtClean="0">
                <a:latin typeface="Arial" pitchFamily="34" charset="0"/>
                <a:cs typeface="Arial" pitchFamily="34" charset="0"/>
              </a:rPr>
              <a:t>solution.</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In other words, it acts as a buffer. A buffer is most effective at a pH near its </a:t>
            </a:r>
            <a:r>
              <a:rPr lang="en-US" dirty="0" err="1" smtClean="0">
                <a:latin typeface="Arial" pitchFamily="34" charset="0"/>
                <a:cs typeface="Arial" pitchFamily="34" charset="0"/>
              </a:rPr>
              <a:t>p</a:t>
            </a:r>
            <a:r>
              <a:rPr lang="en-US" i="1" dirty="0" err="1" smtClean="0">
                <a:latin typeface="Arial" pitchFamily="34" charset="0"/>
                <a:cs typeface="Arial" pitchFamily="34" charset="0"/>
              </a:rPr>
              <a:t>K</a:t>
            </a:r>
            <a:r>
              <a:rPr lang="en-US" baseline="-25000" dirty="0" err="1" smtClean="0">
                <a:latin typeface="Arial" pitchFamily="34" charset="0"/>
                <a:cs typeface="Arial" pitchFamily="34" charset="0"/>
              </a:rPr>
              <a:t>a</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358814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When a </a:t>
            </a:r>
            <a:r>
              <a:rPr lang="en-US" dirty="0" smtClean="0">
                <a:solidFill>
                  <a:schemeClr val="accent6">
                    <a:lumMod val="50000"/>
                  </a:schemeClr>
                </a:solidFill>
                <a:latin typeface="Arial" pitchFamily="34" charset="0"/>
                <a:cs typeface="Arial" pitchFamily="34" charset="0"/>
              </a:rPr>
              <a:t>Buffer </a:t>
            </a:r>
            <a:r>
              <a:rPr lang="en-US" dirty="0" smtClean="0">
                <a:solidFill>
                  <a:schemeClr val="accent6">
                    <a:lumMod val="50000"/>
                  </a:schemeClr>
                </a:solidFill>
                <a:latin typeface="Arial" pitchFamily="34" charset="0"/>
                <a:cs typeface="Arial" pitchFamily="34" charset="0"/>
              </a:rPr>
              <a:t>is </a:t>
            </a:r>
            <a:r>
              <a:rPr lang="en-US" dirty="0" smtClean="0">
                <a:solidFill>
                  <a:schemeClr val="accent6">
                    <a:lumMod val="50000"/>
                  </a:schemeClr>
                </a:solidFill>
                <a:latin typeface="Arial" pitchFamily="34" charset="0"/>
                <a:cs typeface="Arial" pitchFamily="34" charset="0"/>
              </a:rPr>
              <a:t>Present</a:t>
            </a:r>
            <a:r>
              <a:rPr lang="en-US" dirty="0" smtClean="0">
                <a:solidFill>
                  <a:schemeClr val="accent6">
                    <a:lumMod val="50000"/>
                  </a:schemeClr>
                </a:solidFill>
                <a:latin typeface="Arial" pitchFamily="34" charset="0"/>
                <a:cs typeface="Arial" pitchFamily="34" charset="0"/>
              </a:rPr>
              <a:t>, pH </a:t>
            </a:r>
            <a:r>
              <a:rPr lang="en-US" dirty="0" smtClean="0">
                <a:solidFill>
                  <a:schemeClr val="accent6">
                    <a:lumMod val="50000"/>
                  </a:schemeClr>
                </a:solidFill>
                <a:latin typeface="Arial" pitchFamily="34" charset="0"/>
                <a:cs typeface="Arial" pitchFamily="34" charset="0"/>
              </a:rPr>
              <a:t>Change </a:t>
            </a:r>
            <a:r>
              <a:rPr lang="en-US" dirty="0" smtClean="0">
                <a:solidFill>
                  <a:schemeClr val="accent6">
                    <a:lumMod val="50000"/>
                  </a:schemeClr>
                </a:solidFill>
                <a:latin typeface="Arial" pitchFamily="34" charset="0"/>
                <a:cs typeface="Arial" pitchFamily="34" charset="0"/>
              </a:rPr>
              <a:t>is </a:t>
            </a:r>
            <a:r>
              <a:rPr lang="en-US" dirty="0" smtClean="0">
                <a:solidFill>
                  <a:schemeClr val="accent6">
                    <a:lumMod val="50000"/>
                  </a:schemeClr>
                </a:solidFill>
                <a:latin typeface="Arial" pitchFamily="34" charset="0"/>
                <a:cs typeface="Arial" pitchFamily="34" charset="0"/>
              </a:rPr>
              <a:t>Gradual</a:t>
            </a:r>
            <a:endParaRPr lang="en-US" dirty="0">
              <a:solidFill>
                <a:schemeClr val="accent6">
                  <a:lumMod val="50000"/>
                </a:schemeClr>
              </a:solidFill>
              <a:latin typeface="Arial" pitchFamily="34" charset="0"/>
              <a:cs typeface="Arial" pitchFamily="34" charset="0"/>
            </a:endParaRPr>
          </a:p>
        </p:txBody>
      </p:sp>
      <p:pic>
        <p:nvPicPr>
          <p:cNvPr id="6" name="Picture 2" descr="A graph shows the action of buffers in a solution on addition of acids.&#10;The horizontal axis represents Number of drops and the vertical axis represents labeled pH. A line for water slopes down from (0, 7) to (1, 1.8). A curve for 0.1 molar solution of sodium acetate solution is downward sloping that starts from (0, 10), almost touches the vertical axis till (1, 6.5), shows a gradual pH change from (8, 5.8) to (48, 3.8), and steeply decreases to (55, 1). All data in the graph are approximat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445364" y="1417638"/>
            <a:ext cx="6253271" cy="508769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67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Ch.1 Outline</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sz="2600" b="1" dirty="0" smtClean="0">
                <a:latin typeface="Arial" pitchFamily="34" charset="0"/>
                <a:cs typeface="Arial" pitchFamily="34" charset="0"/>
              </a:rPr>
              <a:t>1.1 Biochemical Unity Underlies Biological Diversity</a:t>
            </a:r>
          </a:p>
          <a:p>
            <a:pPr>
              <a:spcAft>
                <a:spcPts val="1200"/>
              </a:spcAft>
            </a:pPr>
            <a:r>
              <a:rPr lang="en-US" sz="2600" b="1" dirty="0" smtClean="0">
                <a:latin typeface="Arial" pitchFamily="34" charset="0"/>
                <a:cs typeface="Arial" pitchFamily="34" charset="0"/>
              </a:rPr>
              <a:t>1.2 DNA Illustrates the Interplay Between Form and Function</a:t>
            </a:r>
          </a:p>
          <a:p>
            <a:pPr>
              <a:spcAft>
                <a:spcPts val="1200"/>
              </a:spcAft>
            </a:pPr>
            <a:r>
              <a:rPr lang="en-US" sz="2600" b="1" dirty="0" smtClean="0">
                <a:latin typeface="Arial" pitchFamily="34" charset="0"/>
                <a:cs typeface="Arial" pitchFamily="34" charset="0"/>
              </a:rPr>
              <a:t>1.3 Concepts from Chemistry Explain the Properties of Biological Molecules</a:t>
            </a:r>
          </a:p>
          <a:p>
            <a:pPr>
              <a:spcAft>
                <a:spcPts val="1200"/>
              </a:spcAft>
            </a:pPr>
            <a:r>
              <a:rPr lang="en-US" sz="2600" b="1" dirty="0" smtClean="0">
                <a:latin typeface="Arial" pitchFamily="34" charset="0"/>
                <a:cs typeface="Arial" pitchFamily="34" charset="0"/>
              </a:rPr>
              <a:t>1.4 The Genomic Revolution Is Transforming Biochemistry, Medicine, and Other Fields</a:t>
            </a:r>
            <a:endParaRPr lang="en-US" sz="2600" b="1" dirty="0">
              <a:latin typeface="Arial" pitchFamily="34" charset="0"/>
              <a:cs typeface="Arial" pitchFamily="34" charset="0"/>
            </a:endParaRPr>
          </a:p>
        </p:txBody>
      </p:sp>
    </p:spTree>
    <p:extLst>
      <p:ext uri="{BB962C8B-B14F-4D97-AF65-F5344CB8AC3E}">
        <p14:creationId xmlns:p14="http://schemas.microsoft.com/office/powerpoint/2010/main" val="731357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We </a:t>
            </a:r>
            <a:r>
              <a:rPr lang="en-US" dirty="0" smtClean="0">
                <a:solidFill>
                  <a:schemeClr val="accent6">
                    <a:lumMod val="50000"/>
                  </a:schemeClr>
                </a:solidFill>
                <a:latin typeface="Arial" pitchFamily="34" charset="0"/>
                <a:cs typeface="Arial" pitchFamily="34" charset="0"/>
              </a:rPr>
              <a:t>Can </a:t>
            </a:r>
            <a:r>
              <a:rPr lang="en-US" dirty="0">
                <a:solidFill>
                  <a:schemeClr val="accent6">
                    <a:lumMod val="50000"/>
                  </a:schemeClr>
                </a:solidFill>
                <a:latin typeface="Arial" pitchFamily="34" charset="0"/>
                <a:cs typeface="Arial" pitchFamily="34" charset="0"/>
              </a:rPr>
              <a:t>U</a:t>
            </a:r>
            <a:r>
              <a:rPr lang="en-US" dirty="0" smtClean="0">
                <a:solidFill>
                  <a:schemeClr val="accent6">
                    <a:lumMod val="50000"/>
                  </a:schemeClr>
                </a:solidFill>
                <a:latin typeface="Arial" pitchFamily="34" charset="0"/>
                <a:cs typeface="Arial" pitchFamily="34" charset="0"/>
              </a:rPr>
              <a:t>nderstand </a:t>
            </a:r>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Effects </a:t>
            </a:r>
            <a:r>
              <a:rPr lang="en-US" dirty="0" smtClean="0">
                <a:solidFill>
                  <a:schemeClr val="accent6">
                    <a:lumMod val="50000"/>
                  </a:schemeClr>
                </a:solidFill>
                <a:latin typeface="Arial" pitchFamily="34" charset="0"/>
                <a:cs typeface="Arial" pitchFamily="34" charset="0"/>
              </a:rPr>
              <a:t>of a </a:t>
            </a:r>
            <a:r>
              <a:rPr lang="en-US" dirty="0" smtClean="0">
                <a:solidFill>
                  <a:schemeClr val="accent6">
                    <a:lumMod val="50000"/>
                  </a:schemeClr>
                </a:solidFill>
                <a:latin typeface="Arial" pitchFamily="34" charset="0"/>
                <a:cs typeface="Arial" pitchFamily="34" charset="0"/>
              </a:rPr>
              <a:t>Buffer </a:t>
            </a:r>
            <a:r>
              <a:rPr lang="en-US" dirty="0" smtClean="0">
                <a:solidFill>
                  <a:schemeClr val="accent6">
                    <a:lumMod val="50000"/>
                  </a:schemeClr>
                </a:solidFill>
                <a:latin typeface="Arial" pitchFamily="34" charset="0"/>
                <a:cs typeface="Arial" pitchFamily="34" charset="0"/>
              </a:rPr>
              <a:t>in </a:t>
            </a:r>
            <a:r>
              <a:rPr lang="en-US" dirty="0">
                <a:solidFill>
                  <a:schemeClr val="accent6">
                    <a:lumMod val="50000"/>
                  </a:schemeClr>
                </a:solidFill>
                <a:latin typeface="Arial" pitchFamily="34" charset="0"/>
                <a:cs typeface="Arial" pitchFamily="34" charset="0"/>
              </a:rPr>
              <a:t>Q</a:t>
            </a:r>
            <a:r>
              <a:rPr lang="en-US" dirty="0" smtClean="0">
                <a:solidFill>
                  <a:schemeClr val="accent6">
                    <a:lumMod val="50000"/>
                  </a:schemeClr>
                </a:solidFill>
                <a:latin typeface="Arial" pitchFamily="34" charset="0"/>
                <a:cs typeface="Arial" pitchFamily="34" charset="0"/>
              </a:rPr>
              <a:t>uantitative Terms</a:t>
            </a:r>
            <a:endParaRPr lang="en-US" dirty="0">
              <a:solidFill>
                <a:schemeClr val="accent6">
                  <a:lumMod val="50000"/>
                </a:schemeClr>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dirty="0" smtClean="0">
                <a:latin typeface="Arial" pitchFamily="34" charset="0"/>
                <a:cs typeface="Arial" pitchFamily="34" charset="0"/>
              </a:rPr>
              <a:t>The </a:t>
            </a:r>
            <a:r>
              <a:rPr lang="en-US" dirty="0">
                <a:latin typeface="Arial" pitchFamily="34" charset="0"/>
                <a:cs typeface="Arial" pitchFamily="34" charset="0"/>
              </a:rPr>
              <a:t>ionization reaction of a weak acid is given </a:t>
            </a:r>
            <a:r>
              <a:rPr lang="en-US" dirty="0" smtClean="0">
                <a:latin typeface="Arial" pitchFamily="34" charset="0"/>
                <a:cs typeface="Arial" pitchFamily="34" charset="0"/>
              </a:rPr>
              <a:t>by</a:t>
            </a:r>
          </a:p>
          <a:p>
            <a:pPr marL="457200" indent="288925">
              <a:spcAft>
                <a:spcPts val="1200"/>
              </a:spcAft>
              <a:buNone/>
            </a:pPr>
            <a:r>
              <a:rPr lang="en-US" dirty="0" smtClean="0">
                <a:latin typeface="Arial" pitchFamily="34" charset="0"/>
                <a:cs typeface="Arial" pitchFamily="34" charset="0"/>
              </a:rPr>
              <a:t>HA ↔ H</a:t>
            </a:r>
            <a:r>
              <a:rPr lang="en-US" baseline="30000" dirty="0" smtClean="0">
                <a:latin typeface="Arial" pitchFamily="34" charset="0"/>
                <a:cs typeface="Arial" pitchFamily="34" charset="0"/>
              </a:rPr>
              <a:t>+ </a:t>
            </a:r>
            <a:r>
              <a:rPr lang="en-US" dirty="0" smtClean="0">
                <a:latin typeface="Arial" pitchFamily="34" charset="0"/>
                <a:cs typeface="Arial" pitchFamily="34" charset="0"/>
              </a:rPr>
              <a:t>+ A</a:t>
            </a:r>
            <a:r>
              <a:rPr lang="en-US" baseline="30000" dirty="0" smtClean="0">
                <a:latin typeface="Arial" pitchFamily="34" charset="0"/>
                <a:cs typeface="Arial" pitchFamily="34" charset="0"/>
              </a:rPr>
              <a:t>−</a:t>
            </a:r>
          </a:p>
          <a:p>
            <a:pPr>
              <a:spcAft>
                <a:spcPts val="1200"/>
              </a:spcAft>
            </a:pPr>
            <a:r>
              <a:rPr lang="en-US" dirty="0">
                <a:latin typeface="Arial" pitchFamily="34" charset="0"/>
                <a:cs typeface="Arial" pitchFamily="34" charset="0"/>
              </a:rPr>
              <a:t>The equilibrium constant for this reaction is</a:t>
            </a:r>
          </a:p>
          <a:p>
            <a:pPr marL="457200" lvl="1" indent="288925">
              <a:spcAft>
                <a:spcPts val="1800"/>
              </a:spcAft>
              <a:buNone/>
            </a:pPr>
            <a:r>
              <a:rPr lang="en-US" sz="2400" i="1" dirty="0" err="1">
                <a:latin typeface="Arial" pitchFamily="34" charset="0"/>
                <a:cs typeface="Arial" pitchFamily="34" charset="0"/>
              </a:rPr>
              <a:t>K</a:t>
            </a:r>
            <a:r>
              <a:rPr lang="en-US" sz="2400" baseline="-25000" dirty="0" err="1">
                <a:latin typeface="Arial" pitchFamily="34" charset="0"/>
                <a:cs typeface="Arial" pitchFamily="34" charset="0"/>
              </a:rPr>
              <a:t>a</a:t>
            </a:r>
            <a:r>
              <a:rPr lang="en-US" sz="2400" dirty="0">
                <a:latin typeface="Arial" pitchFamily="34" charset="0"/>
                <a:cs typeface="Arial" pitchFamily="34" charset="0"/>
              </a:rPr>
              <a:t> = [H</a:t>
            </a:r>
            <a:r>
              <a:rPr lang="en-US" sz="2400" baseline="30000" dirty="0">
                <a:latin typeface="Arial" pitchFamily="34" charset="0"/>
                <a:cs typeface="Arial" pitchFamily="34" charset="0"/>
              </a:rPr>
              <a:t>+</a:t>
            </a:r>
            <a:r>
              <a:rPr lang="en-US" sz="2400" dirty="0">
                <a:latin typeface="Arial" pitchFamily="34" charset="0"/>
                <a:cs typeface="Arial" pitchFamily="34" charset="0"/>
              </a:rPr>
              <a:t>][A</a:t>
            </a:r>
            <a:r>
              <a:rPr lang="en-US" sz="2400" baseline="30000" dirty="0">
                <a:latin typeface="Arial" pitchFamily="34" charset="0"/>
                <a:cs typeface="Arial" pitchFamily="34" charset="0"/>
              </a:rPr>
              <a:t>−</a:t>
            </a:r>
            <a:r>
              <a:rPr lang="en-US" sz="2400" dirty="0">
                <a:latin typeface="Arial" pitchFamily="34" charset="0"/>
                <a:cs typeface="Arial" pitchFamily="34" charset="0"/>
              </a:rPr>
              <a:t>]/[HA]</a:t>
            </a:r>
          </a:p>
          <a:p>
            <a:pPr>
              <a:spcAft>
                <a:spcPts val="1800"/>
              </a:spcAft>
            </a:pPr>
            <a:r>
              <a:rPr lang="en-US" dirty="0">
                <a:latin typeface="Arial" pitchFamily="34" charset="0"/>
                <a:cs typeface="Arial" pitchFamily="34" charset="0"/>
              </a:rPr>
              <a:t>Taking the logarithms of both sides yields</a:t>
            </a:r>
          </a:p>
          <a:p>
            <a:pPr marL="457200" lvl="1" indent="288925">
              <a:spcAft>
                <a:spcPts val="1800"/>
              </a:spcAft>
              <a:buNone/>
            </a:pPr>
            <a:r>
              <a:rPr lang="en-US" sz="2400" dirty="0">
                <a:latin typeface="Arial" pitchFamily="34" charset="0"/>
                <a:cs typeface="Arial" pitchFamily="34" charset="0"/>
              </a:rPr>
              <a:t>log(</a:t>
            </a:r>
            <a:r>
              <a:rPr lang="en-US" sz="2400" i="1" dirty="0" err="1">
                <a:latin typeface="Arial" pitchFamily="34" charset="0"/>
                <a:cs typeface="Arial" pitchFamily="34" charset="0"/>
              </a:rPr>
              <a:t>K</a:t>
            </a:r>
            <a:r>
              <a:rPr lang="en-US" sz="2400" baseline="-25000" dirty="0" err="1">
                <a:latin typeface="Arial" pitchFamily="34" charset="0"/>
                <a:cs typeface="Arial" pitchFamily="34" charset="0"/>
              </a:rPr>
              <a:t>a</a:t>
            </a:r>
            <a:r>
              <a:rPr lang="en-US" sz="2400" dirty="0">
                <a:latin typeface="Arial" pitchFamily="34" charset="0"/>
                <a:cs typeface="Arial" pitchFamily="34" charset="0"/>
              </a:rPr>
              <a:t>) = log([H</a:t>
            </a:r>
            <a:r>
              <a:rPr lang="en-US" sz="2400" baseline="30000" dirty="0">
                <a:latin typeface="Arial" pitchFamily="34" charset="0"/>
                <a:cs typeface="Arial" pitchFamily="34" charset="0"/>
              </a:rPr>
              <a:t>+</a:t>
            </a:r>
            <a:r>
              <a:rPr lang="en-US" sz="2400" dirty="0">
                <a:latin typeface="Arial" pitchFamily="34" charset="0"/>
                <a:cs typeface="Arial" pitchFamily="34" charset="0"/>
              </a:rPr>
              <a:t>]) + log([A</a:t>
            </a:r>
            <a:r>
              <a:rPr lang="en-US" sz="2400" baseline="30000" dirty="0">
                <a:latin typeface="Arial" pitchFamily="34" charset="0"/>
                <a:cs typeface="Arial" pitchFamily="34" charset="0"/>
              </a:rPr>
              <a:t>−</a:t>
            </a:r>
            <a:r>
              <a:rPr lang="en-US" sz="2400" dirty="0">
                <a:latin typeface="Arial" pitchFamily="34" charset="0"/>
                <a:cs typeface="Arial" pitchFamily="34" charset="0"/>
              </a:rPr>
              <a:t>]/[HA</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23599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The </a:t>
            </a:r>
            <a:r>
              <a:rPr lang="en-US" dirty="0">
                <a:solidFill>
                  <a:schemeClr val="accent6">
                    <a:lumMod val="50000"/>
                  </a:schemeClr>
                </a:solidFill>
                <a:latin typeface="Arial" pitchFamily="34" charset="0"/>
                <a:cs typeface="Arial" pitchFamily="34" charset="0"/>
              </a:rPr>
              <a:t>Henderson–</a:t>
            </a:r>
            <a:r>
              <a:rPr lang="en-US" dirty="0" err="1">
                <a:solidFill>
                  <a:schemeClr val="accent6">
                    <a:lumMod val="50000"/>
                  </a:schemeClr>
                </a:solidFill>
                <a:latin typeface="Arial" pitchFamily="34" charset="0"/>
                <a:cs typeface="Arial" pitchFamily="34" charset="0"/>
              </a:rPr>
              <a:t>Hasselbalch</a:t>
            </a:r>
            <a:r>
              <a:rPr lang="en-US" dirty="0">
                <a:solidFill>
                  <a:schemeClr val="accent6">
                    <a:lumMod val="50000"/>
                  </a:schemeClr>
                </a:solidFill>
                <a:latin typeface="Arial" pitchFamily="34" charset="0"/>
                <a:cs typeface="Arial" pitchFamily="34" charset="0"/>
              </a:rPr>
              <a:t> </a:t>
            </a:r>
            <a:r>
              <a:rPr lang="en-US" dirty="0">
                <a:solidFill>
                  <a:schemeClr val="accent6">
                    <a:lumMod val="50000"/>
                  </a:schemeClr>
                </a:solidFill>
                <a:latin typeface="Arial" pitchFamily="34" charset="0"/>
                <a:cs typeface="Arial" pitchFamily="34" charset="0"/>
              </a:rPr>
              <a:t>E</a:t>
            </a:r>
            <a:r>
              <a:rPr lang="en-US" dirty="0" smtClean="0">
                <a:solidFill>
                  <a:schemeClr val="accent6">
                    <a:lumMod val="50000"/>
                  </a:schemeClr>
                </a:solidFill>
                <a:latin typeface="Arial" pitchFamily="34" charset="0"/>
                <a:cs typeface="Arial" pitchFamily="34" charset="0"/>
              </a:rPr>
              <a:t>quation</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702676"/>
            <a:ext cx="8229600" cy="4423487"/>
          </a:xfrm>
        </p:spPr>
        <p:txBody>
          <a:bodyPr>
            <a:normAutofit/>
          </a:bodyPr>
          <a:lstStyle/>
          <a:p>
            <a:pPr>
              <a:spcAft>
                <a:spcPts val="1200"/>
              </a:spcAft>
            </a:pPr>
            <a:r>
              <a:rPr lang="en-US" dirty="0" smtClean="0">
                <a:latin typeface="Arial" pitchFamily="34" charset="0"/>
                <a:cs typeface="Arial" pitchFamily="34" charset="0"/>
              </a:rPr>
              <a:t>Next, substituting </a:t>
            </a:r>
            <a:r>
              <a:rPr lang="en-US" dirty="0">
                <a:latin typeface="Arial" pitchFamily="34" charset="0"/>
                <a:cs typeface="Arial" pitchFamily="34" charset="0"/>
              </a:rPr>
              <a:t>p</a:t>
            </a:r>
            <a:r>
              <a:rPr lang="en-US" i="1" dirty="0">
                <a:latin typeface="Arial" pitchFamily="34" charset="0"/>
                <a:cs typeface="Arial" pitchFamily="34" charset="0"/>
              </a:rPr>
              <a:t>K</a:t>
            </a:r>
            <a:r>
              <a:rPr lang="en-US" baseline="-25000" dirty="0">
                <a:latin typeface="Arial" pitchFamily="34" charset="0"/>
                <a:cs typeface="Arial" pitchFamily="34" charset="0"/>
              </a:rPr>
              <a:t>a</a:t>
            </a:r>
            <a:r>
              <a:rPr lang="en-US" dirty="0">
                <a:latin typeface="Arial" pitchFamily="34" charset="0"/>
                <a:cs typeface="Arial" pitchFamily="34" charset="0"/>
              </a:rPr>
              <a:t> and pH and rearranging </a:t>
            </a:r>
            <a:r>
              <a:rPr lang="en-US" dirty="0" smtClean="0">
                <a:latin typeface="Arial" pitchFamily="34" charset="0"/>
                <a:cs typeface="Arial" pitchFamily="34" charset="0"/>
              </a:rPr>
              <a:t>yields </a:t>
            </a:r>
            <a:r>
              <a:rPr lang="en-US" dirty="0">
                <a:latin typeface="Arial" pitchFamily="34" charset="0"/>
                <a:cs typeface="Arial" pitchFamily="34" charset="0"/>
              </a:rPr>
              <a:t>the Henderson–</a:t>
            </a:r>
            <a:r>
              <a:rPr lang="en-US" dirty="0" err="1">
                <a:latin typeface="Arial" pitchFamily="34" charset="0"/>
                <a:cs typeface="Arial" pitchFamily="34" charset="0"/>
              </a:rPr>
              <a:t>Hasselbalch</a:t>
            </a:r>
            <a:r>
              <a:rPr lang="en-US" dirty="0">
                <a:latin typeface="Arial" pitchFamily="34" charset="0"/>
                <a:cs typeface="Arial" pitchFamily="34" charset="0"/>
              </a:rPr>
              <a:t> </a:t>
            </a:r>
            <a:r>
              <a:rPr lang="en-US" dirty="0" smtClean="0">
                <a:latin typeface="Arial" pitchFamily="34" charset="0"/>
                <a:cs typeface="Arial" pitchFamily="34" charset="0"/>
              </a:rPr>
              <a:t>equation:</a:t>
            </a:r>
          </a:p>
          <a:p>
            <a:pPr marL="457200" lvl="1" indent="746125">
              <a:spcAft>
                <a:spcPts val="1200"/>
              </a:spcAft>
              <a:buNone/>
            </a:pPr>
            <a:r>
              <a:rPr lang="en-US" sz="2400" dirty="0" smtClean="0">
                <a:latin typeface="Arial" pitchFamily="34" charset="0"/>
                <a:cs typeface="Arial" pitchFamily="34" charset="0"/>
              </a:rPr>
              <a:t>pH = p</a:t>
            </a:r>
            <a:r>
              <a:rPr lang="en-US" sz="2400" i="1" dirty="0" smtClean="0">
                <a:latin typeface="Arial" pitchFamily="34" charset="0"/>
                <a:cs typeface="Arial" pitchFamily="34" charset="0"/>
              </a:rPr>
              <a:t>K</a:t>
            </a:r>
            <a:r>
              <a:rPr lang="en-US" sz="2400" dirty="0" smtClean="0">
                <a:latin typeface="Arial" pitchFamily="34" charset="0"/>
                <a:cs typeface="Arial" pitchFamily="34" charset="0"/>
              </a:rPr>
              <a:t>a + log ([A</a:t>
            </a:r>
            <a:r>
              <a:rPr lang="en-US" sz="2400" baseline="30000" dirty="0" smtClean="0">
                <a:latin typeface="Arial" pitchFamily="34" charset="0"/>
                <a:cs typeface="Arial" pitchFamily="34" charset="0"/>
              </a:rPr>
              <a:t>−</a:t>
            </a:r>
            <a:r>
              <a:rPr lang="en-US" sz="2400" dirty="0" smtClean="0">
                <a:latin typeface="Arial" pitchFamily="34" charset="0"/>
                <a:cs typeface="Arial" pitchFamily="34" charset="0"/>
              </a:rPr>
              <a:t>]/[HA])</a:t>
            </a:r>
          </a:p>
          <a:p>
            <a:pPr>
              <a:spcAft>
                <a:spcPts val="1200"/>
              </a:spcAft>
            </a:pPr>
            <a:r>
              <a:rPr lang="en-US" dirty="0">
                <a:latin typeface="Arial" pitchFamily="34" charset="0"/>
                <a:cs typeface="Arial" pitchFamily="34" charset="0"/>
              </a:rPr>
              <a:t>Consideration of this equation reveals that weak acids are most effective as buffers at pH near their </a:t>
            </a:r>
            <a:r>
              <a:rPr lang="en-US" dirty="0" err="1" smtClean="0">
                <a:latin typeface="Arial" pitchFamily="34" charset="0"/>
                <a:cs typeface="Arial" pitchFamily="34" charset="0"/>
              </a:rPr>
              <a:t>p</a:t>
            </a:r>
            <a:r>
              <a:rPr lang="en-US" i="1" dirty="0" err="1" smtClean="0">
                <a:latin typeface="Arial" pitchFamily="34" charset="0"/>
                <a:cs typeface="Arial" pitchFamily="34" charset="0"/>
              </a:rPr>
              <a:t>K</a:t>
            </a:r>
            <a:r>
              <a:rPr lang="en-US" baseline="-25000" dirty="0" err="1" smtClean="0">
                <a:latin typeface="Arial" pitchFamily="34" charset="0"/>
                <a:cs typeface="Arial" pitchFamily="34" charset="0"/>
              </a:rPr>
              <a:t>a</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3907554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A </a:t>
            </a:r>
            <a:r>
              <a:rPr lang="en-US" dirty="0" smtClean="0">
                <a:solidFill>
                  <a:schemeClr val="accent6">
                    <a:lumMod val="50000"/>
                  </a:schemeClr>
                </a:solidFill>
                <a:latin typeface="Arial" pitchFamily="34" charset="0"/>
                <a:cs typeface="Arial" pitchFamily="34" charset="0"/>
              </a:rPr>
              <a:t>Buffer </a:t>
            </a:r>
            <a:r>
              <a:rPr lang="en-US" dirty="0">
                <a:solidFill>
                  <a:schemeClr val="accent6">
                    <a:lumMod val="50000"/>
                  </a:schemeClr>
                </a:solidFill>
                <a:latin typeface="Arial" pitchFamily="34" charset="0"/>
                <a:cs typeface="Arial" pitchFamily="34" charset="0"/>
              </a:rPr>
              <a:t>F</a:t>
            </a:r>
            <a:r>
              <a:rPr lang="en-US" dirty="0" smtClean="0">
                <a:solidFill>
                  <a:schemeClr val="accent6">
                    <a:lumMod val="50000"/>
                  </a:schemeClr>
                </a:solidFill>
                <a:latin typeface="Arial" pitchFamily="34" charset="0"/>
                <a:cs typeface="Arial" pitchFamily="34" charset="0"/>
              </a:rPr>
              <a:t>unctions </a:t>
            </a:r>
            <a:r>
              <a:rPr lang="en-US" dirty="0">
                <a:solidFill>
                  <a:schemeClr val="accent6">
                    <a:lumMod val="50000"/>
                  </a:schemeClr>
                </a:solidFill>
                <a:latin typeface="Arial" pitchFamily="34" charset="0"/>
                <a:cs typeface="Arial" pitchFamily="34" charset="0"/>
              </a:rPr>
              <a:t>B</a:t>
            </a:r>
            <a:r>
              <a:rPr lang="en-US" dirty="0" smtClean="0">
                <a:solidFill>
                  <a:schemeClr val="accent6">
                    <a:lumMod val="50000"/>
                  </a:schemeClr>
                </a:solidFill>
                <a:latin typeface="Arial" pitchFamily="34" charset="0"/>
                <a:cs typeface="Arial" pitchFamily="34" charset="0"/>
              </a:rPr>
              <a:t>est </a:t>
            </a:r>
            <a:r>
              <a:rPr lang="en-US" dirty="0">
                <a:solidFill>
                  <a:schemeClr val="accent6">
                    <a:lumMod val="50000"/>
                  </a:schemeClr>
                </a:solidFill>
                <a:latin typeface="Arial" pitchFamily="34" charset="0"/>
                <a:cs typeface="Arial" pitchFamily="34" charset="0"/>
              </a:rPr>
              <a:t>C</a:t>
            </a:r>
            <a:r>
              <a:rPr lang="en-US" dirty="0" smtClean="0">
                <a:solidFill>
                  <a:schemeClr val="accent6">
                    <a:lumMod val="50000"/>
                  </a:schemeClr>
                </a:solidFill>
                <a:latin typeface="Arial" pitchFamily="34" charset="0"/>
                <a:cs typeface="Arial" pitchFamily="34" charset="0"/>
              </a:rPr>
              <a:t>lose </a:t>
            </a:r>
            <a:r>
              <a:rPr lang="en-US" dirty="0" smtClean="0">
                <a:solidFill>
                  <a:schemeClr val="accent6">
                    <a:lumMod val="50000"/>
                  </a:schemeClr>
                </a:solidFill>
                <a:latin typeface="Arial" pitchFamily="34" charset="0"/>
                <a:cs typeface="Arial" pitchFamily="34" charset="0"/>
              </a:rPr>
              <a:t>to the </a:t>
            </a:r>
            <a:r>
              <a:rPr lang="en-US" dirty="0" err="1" smtClean="0">
                <a:solidFill>
                  <a:schemeClr val="accent6">
                    <a:lumMod val="50000"/>
                  </a:schemeClr>
                </a:solidFill>
                <a:latin typeface="Arial" pitchFamily="34" charset="0"/>
                <a:cs typeface="Arial" pitchFamily="34" charset="0"/>
              </a:rPr>
              <a:t>p</a:t>
            </a:r>
            <a:r>
              <a:rPr lang="en-US" i="1" dirty="0" err="1" smtClean="0">
                <a:solidFill>
                  <a:schemeClr val="accent6">
                    <a:lumMod val="50000"/>
                  </a:schemeClr>
                </a:solidFill>
                <a:latin typeface="Arial" pitchFamily="34" charset="0"/>
                <a:cs typeface="Arial" pitchFamily="34" charset="0"/>
              </a:rPr>
              <a:t>K</a:t>
            </a:r>
            <a:r>
              <a:rPr lang="en-US" baseline="-25000" dirty="0" err="1" smtClean="0">
                <a:solidFill>
                  <a:schemeClr val="accent6">
                    <a:lumMod val="50000"/>
                  </a:schemeClr>
                </a:solidFill>
                <a:latin typeface="Arial" pitchFamily="34" charset="0"/>
                <a:cs typeface="Arial" pitchFamily="34" charset="0"/>
              </a:rPr>
              <a:t>a</a:t>
            </a:r>
            <a:r>
              <a:rPr lang="en-US" dirty="0" smtClean="0">
                <a:solidFill>
                  <a:schemeClr val="accent6">
                    <a:lumMod val="50000"/>
                  </a:schemeClr>
                </a:solidFill>
                <a:latin typeface="Arial" pitchFamily="34" charset="0"/>
                <a:cs typeface="Arial" pitchFamily="34" charset="0"/>
              </a:rPr>
              <a:t> </a:t>
            </a:r>
            <a:r>
              <a:rPr lang="en-US" dirty="0" smtClean="0">
                <a:solidFill>
                  <a:schemeClr val="accent6">
                    <a:lumMod val="50000"/>
                  </a:schemeClr>
                </a:solidFill>
                <a:latin typeface="Arial" pitchFamily="34" charset="0"/>
                <a:cs typeface="Arial" pitchFamily="34" charset="0"/>
              </a:rPr>
              <a:t>Value </a:t>
            </a:r>
            <a:r>
              <a:rPr lang="en-US" dirty="0" smtClean="0">
                <a:solidFill>
                  <a:schemeClr val="accent6">
                    <a:lumMod val="50000"/>
                  </a:schemeClr>
                </a:solidFill>
                <a:latin typeface="Arial" pitchFamily="34" charset="0"/>
                <a:cs typeface="Arial" pitchFamily="34" charset="0"/>
              </a:rPr>
              <a:t>of its </a:t>
            </a:r>
            <a:r>
              <a:rPr lang="en-US" dirty="0" smtClean="0">
                <a:solidFill>
                  <a:schemeClr val="accent6">
                    <a:lumMod val="50000"/>
                  </a:schemeClr>
                </a:solidFill>
                <a:latin typeface="Arial" pitchFamily="34" charset="0"/>
                <a:cs typeface="Arial" pitchFamily="34" charset="0"/>
              </a:rPr>
              <a:t>Acid </a:t>
            </a:r>
            <a:r>
              <a:rPr lang="en-US" dirty="0">
                <a:solidFill>
                  <a:schemeClr val="accent6">
                    <a:lumMod val="50000"/>
                  </a:schemeClr>
                </a:solidFill>
                <a:latin typeface="Arial" pitchFamily="34" charset="0"/>
                <a:cs typeface="Arial" pitchFamily="34" charset="0"/>
              </a:rPr>
              <a:t>C</a:t>
            </a:r>
            <a:r>
              <a:rPr lang="en-US" dirty="0" smtClean="0">
                <a:solidFill>
                  <a:schemeClr val="accent6">
                    <a:lumMod val="50000"/>
                  </a:schemeClr>
                </a:solidFill>
                <a:latin typeface="Arial" pitchFamily="34" charset="0"/>
                <a:cs typeface="Arial" pitchFamily="34" charset="0"/>
              </a:rPr>
              <a:t>omponent</a:t>
            </a:r>
            <a:endParaRPr lang="en-US" dirty="0">
              <a:solidFill>
                <a:schemeClr val="accent6">
                  <a:lumMod val="50000"/>
                </a:schemeClr>
              </a:solidFill>
              <a:latin typeface="Arial" pitchFamily="34" charset="0"/>
              <a:cs typeface="Arial" pitchFamily="34" charset="0"/>
            </a:endParaRPr>
          </a:p>
        </p:txBody>
      </p:sp>
      <p:pic>
        <p:nvPicPr>
          <p:cNvPr id="6" name="Picture 2" descr="A line graph shows the relationship between pH and the number of drops of a buffer. &#10;The horizontal axis, representing Number of drops, ranges from 0 to 60 in increments of 10. The graph has two vertical axes: the left, representing pH, ranging from 0 to 12 in increments of 1 and the right axis, representing acetic acid concentration, ranging from 0 percent to 100 percent. A downward sloping curve for pH starts from (0, 11) and almost touches the left vertical axis till (1, 6.2), gradually slopes downward from (1.5, 6) to (48, 3.2), and then steeply slopes to (1.2, 55). A line for acetic acid concentration linearly increases from the origin to the horizontal axis at 48, corresponding to the right vertical axis from 0 to nearly 100 percent. Then the line reaches 100 percent after this point and remains consta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697966"/>
            <a:ext cx="5963133" cy="48272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931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accent6">
                    <a:lumMod val="50000"/>
                  </a:schemeClr>
                </a:solidFill>
                <a:latin typeface="Arial" pitchFamily="34" charset="0"/>
                <a:cs typeface="Arial" pitchFamily="34" charset="0"/>
              </a:rPr>
              <a:t>Phosphoric </a:t>
            </a:r>
            <a:r>
              <a:rPr lang="en-US" dirty="0" smtClean="0">
                <a:solidFill>
                  <a:schemeClr val="accent6">
                    <a:lumMod val="50000"/>
                  </a:schemeClr>
                </a:solidFill>
                <a:latin typeface="Arial" pitchFamily="34" charset="0"/>
                <a:cs typeface="Arial" pitchFamily="34" charset="0"/>
              </a:rPr>
              <a:t>Acid </a:t>
            </a:r>
            <a:r>
              <a:rPr lang="en-US" dirty="0">
                <a:solidFill>
                  <a:schemeClr val="accent6">
                    <a:lumMod val="50000"/>
                  </a:schemeClr>
                </a:solidFill>
                <a:latin typeface="Arial" pitchFamily="34" charset="0"/>
                <a:cs typeface="Arial" pitchFamily="34" charset="0"/>
              </a:rPr>
              <a:t>is an </a:t>
            </a:r>
            <a:r>
              <a:rPr lang="en-US" dirty="0" smtClean="0">
                <a:solidFill>
                  <a:schemeClr val="accent6">
                    <a:lumMod val="50000"/>
                  </a:schemeClr>
                </a:solidFill>
                <a:latin typeface="Arial" pitchFamily="34" charset="0"/>
                <a:cs typeface="Arial" pitchFamily="34" charset="0"/>
              </a:rPr>
              <a:t>Important </a:t>
            </a:r>
            <a:r>
              <a:rPr lang="en-US" dirty="0">
                <a:solidFill>
                  <a:schemeClr val="accent6">
                    <a:lumMod val="50000"/>
                  </a:schemeClr>
                </a:solidFill>
                <a:latin typeface="Arial" pitchFamily="34" charset="0"/>
                <a:cs typeface="Arial" pitchFamily="34" charset="0"/>
              </a:rPr>
              <a:t>B</a:t>
            </a:r>
            <a:r>
              <a:rPr lang="en-US" dirty="0" smtClean="0">
                <a:solidFill>
                  <a:schemeClr val="accent6">
                    <a:lumMod val="50000"/>
                  </a:schemeClr>
                </a:solidFill>
                <a:latin typeface="Arial" pitchFamily="34" charset="0"/>
                <a:cs typeface="Arial" pitchFamily="34" charset="0"/>
              </a:rPr>
              <a:t>uffer </a:t>
            </a:r>
            <a:r>
              <a:rPr lang="en-US" dirty="0">
                <a:solidFill>
                  <a:schemeClr val="accent6">
                    <a:lumMod val="50000"/>
                  </a:schemeClr>
                </a:solidFill>
                <a:latin typeface="Arial" pitchFamily="34" charset="0"/>
                <a:cs typeface="Arial" pitchFamily="34" charset="0"/>
              </a:rPr>
              <a:t>in </a:t>
            </a:r>
            <a:r>
              <a:rPr lang="en-US" dirty="0">
                <a:solidFill>
                  <a:schemeClr val="accent6">
                    <a:lumMod val="50000"/>
                  </a:schemeClr>
                </a:solidFill>
                <a:latin typeface="Arial" pitchFamily="34" charset="0"/>
                <a:cs typeface="Arial" pitchFamily="34" charset="0"/>
              </a:rPr>
              <a:t>B</a:t>
            </a:r>
            <a:r>
              <a:rPr lang="en-US" dirty="0" smtClean="0">
                <a:solidFill>
                  <a:schemeClr val="accent6">
                    <a:lumMod val="50000"/>
                  </a:schemeClr>
                </a:solidFill>
                <a:latin typeface="Arial" pitchFamily="34" charset="0"/>
                <a:cs typeface="Arial" pitchFamily="34" charset="0"/>
              </a:rPr>
              <a:t>iological Systems</a:t>
            </a:r>
            <a:endParaRPr lang="en-US" dirty="0">
              <a:solidFill>
                <a:schemeClr val="accent6">
                  <a:lumMod val="50000"/>
                </a:schemeClr>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2458024"/>
          </a:xfrm>
        </p:spPr>
        <p:txBody>
          <a:bodyPr>
            <a:normAutofit/>
          </a:bodyPr>
          <a:lstStyle/>
          <a:p>
            <a:pPr>
              <a:spcBef>
                <a:spcPts val="624"/>
              </a:spcBef>
              <a:spcAft>
                <a:spcPts val="1800"/>
              </a:spcAft>
            </a:pPr>
            <a:r>
              <a:rPr lang="en-US" dirty="0">
                <a:latin typeface="Arial" pitchFamily="34" charset="0"/>
                <a:cs typeface="Arial" pitchFamily="34" charset="0"/>
              </a:rPr>
              <a:t>Physiological pH is </a:t>
            </a:r>
            <a:r>
              <a:rPr lang="en-US" dirty="0" smtClean="0">
                <a:latin typeface="Arial" pitchFamily="34" charset="0"/>
                <a:cs typeface="Arial" pitchFamily="34" charset="0"/>
              </a:rPr>
              <a:t>typically near 7.4.</a:t>
            </a:r>
            <a:endParaRPr lang="en-US" dirty="0">
              <a:latin typeface="Arial" pitchFamily="34" charset="0"/>
              <a:cs typeface="Arial" pitchFamily="34" charset="0"/>
            </a:endParaRPr>
          </a:p>
          <a:p>
            <a:pPr>
              <a:spcBef>
                <a:spcPts val="624"/>
              </a:spcBef>
              <a:spcAft>
                <a:spcPts val="1800"/>
              </a:spcAft>
            </a:pPr>
            <a:r>
              <a:rPr lang="en-US" dirty="0" smtClean="0">
                <a:latin typeface="Arial" pitchFamily="34" charset="0"/>
                <a:cs typeface="Arial" pitchFamily="34" charset="0"/>
              </a:rPr>
              <a:t>Given the p</a:t>
            </a:r>
            <a:r>
              <a:rPr lang="en-US" i="1" dirty="0" smtClean="0">
                <a:latin typeface="Arial" pitchFamily="34" charset="0"/>
                <a:cs typeface="Arial" pitchFamily="34" charset="0"/>
              </a:rPr>
              <a:t>K</a:t>
            </a:r>
            <a:r>
              <a:rPr lang="en-US" baseline="-25000" dirty="0" smtClean="0">
                <a:latin typeface="Arial" pitchFamily="34" charset="0"/>
                <a:cs typeface="Arial" pitchFamily="34" charset="0"/>
              </a:rPr>
              <a:t>a</a:t>
            </a:r>
            <a:r>
              <a:rPr lang="en-US" dirty="0" smtClean="0">
                <a:latin typeface="Arial" pitchFamily="34" charset="0"/>
                <a:cs typeface="Arial" pitchFamily="34" charset="0"/>
              </a:rPr>
              <a:t> values shown below, inorganic phosphate exists as a nearly equal mixture of H</a:t>
            </a:r>
            <a:r>
              <a:rPr lang="en-US" baseline="-25000" dirty="0" smtClean="0">
                <a:latin typeface="Arial" pitchFamily="34" charset="0"/>
                <a:cs typeface="Arial" pitchFamily="34" charset="0"/>
              </a:rPr>
              <a:t>2</a:t>
            </a:r>
            <a:r>
              <a:rPr lang="en-US" dirty="0" smtClean="0">
                <a:latin typeface="Arial" pitchFamily="34" charset="0"/>
                <a:cs typeface="Arial" pitchFamily="34" charset="0"/>
              </a:rPr>
              <a:t>PO</a:t>
            </a:r>
            <a:r>
              <a:rPr lang="en-US" baseline="-25000" dirty="0" smtClean="0">
                <a:latin typeface="Arial" pitchFamily="34" charset="0"/>
                <a:cs typeface="Arial" pitchFamily="34" charset="0"/>
              </a:rPr>
              <a:t>4</a:t>
            </a:r>
            <a:r>
              <a:rPr lang="en-US" baseline="30000" dirty="0" smtClean="0">
                <a:latin typeface="Arial" pitchFamily="34" charset="0"/>
                <a:cs typeface="Arial" pitchFamily="34" charset="0"/>
              </a:rPr>
              <a:t>−</a:t>
            </a:r>
            <a:r>
              <a:rPr lang="en-US" dirty="0" smtClean="0">
                <a:latin typeface="Arial" pitchFamily="34" charset="0"/>
                <a:cs typeface="Arial" pitchFamily="34" charset="0"/>
              </a:rPr>
              <a:t> and HPO</a:t>
            </a:r>
            <a:r>
              <a:rPr lang="en-US" baseline="-25000" dirty="0" smtClean="0">
                <a:latin typeface="Arial" pitchFamily="34" charset="0"/>
                <a:cs typeface="Arial" pitchFamily="34" charset="0"/>
              </a:rPr>
              <a:t>4</a:t>
            </a:r>
            <a:r>
              <a:rPr lang="en-US" baseline="30000" dirty="0" smtClean="0">
                <a:latin typeface="Arial" pitchFamily="34" charset="0"/>
                <a:cs typeface="Arial" pitchFamily="34" charset="0"/>
              </a:rPr>
              <a:t>2−</a:t>
            </a:r>
            <a:r>
              <a:rPr lang="en-US" dirty="0" smtClean="0">
                <a:latin typeface="Arial" pitchFamily="34" charset="0"/>
                <a:cs typeface="Arial" pitchFamily="34" charset="0"/>
              </a:rPr>
              <a:t>  in physiological systems. </a:t>
            </a:r>
          </a:p>
        </p:txBody>
      </p:sp>
      <p:pic>
        <p:nvPicPr>
          <p:cNvPr id="8" name="Picture 2" descr="A chemical equation shows the three step dissociation of phosphoric acid.  &#10;In the first step, a proton (H plus) is dissociated from phosphoric acid (H 3 P O 4) and forms H 2 P O 4 with a charge of negative 1; the P K A of step one equals 2 point 1 2. In the second step, a proton (H plus) dissociates from H 2 P O 4 minus and forms H P O 4 2 with a charge of negative 1, and the P K A of this step equals 7 point 2 1. In the third step, a proton (H plus) dissociates from H P O 4 with a charge of negative 2 and forms P O 4 with a charge of negative 3, and the P K A of this step equals 12 point 6 7.  "/>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7897" r="8285"/>
          <a:stretch/>
        </p:blipFill>
        <p:spPr bwMode="auto">
          <a:xfrm>
            <a:off x="457200" y="4058225"/>
            <a:ext cx="7932898" cy="12389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764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Section 1.4 </a:t>
            </a:r>
            <a:r>
              <a:rPr lang="en-US" dirty="0" smtClean="0">
                <a:solidFill>
                  <a:schemeClr val="accent6">
                    <a:lumMod val="50000"/>
                  </a:schemeClr>
                </a:solidFill>
                <a:latin typeface="Arial" pitchFamily="34" charset="0"/>
                <a:cs typeface="Arial" pitchFamily="34" charset="0"/>
              </a:rPr>
              <a:t>The Genomic Revolution Is Transforming Biochemistry, Medicine, and Other Fields</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944414"/>
            <a:ext cx="8229600" cy="4181749"/>
          </a:xfrm>
        </p:spPr>
        <p:txBody>
          <a:bodyPr>
            <a:normAutofit/>
          </a:bodyPr>
          <a:lstStyle/>
          <a:p>
            <a:pPr>
              <a:spcBef>
                <a:spcPts val="624"/>
              </a:spcBef>
              <a:spcAft>
                <a:spcPts val="1800"/>
              </a:spcAft>
            </a:pPr>
            <a:r>
              <a:rPr lang="en-US" dirty="0" smtClean="0">
                <a:latin typeface="Arial" pitchFamily="34" charset="0"/>
                <a:cs typeface="Arial" pitchFamily="34" charset="0"/>
              </a:rPr>
              <a:t>Sequencing </a:t>
            </a:r>
            <a:r>
              <a:rPr lang="en-US" dirty="0">
                <a:latin typeface="Arial" pitchFamily="34" charset="0"/>
                <a:cs typeface="Arial" pitchFamily="34" charset="0"/>
              </a:rPr>
              <a:t>of the human genome was a landmark in human history. Since the initial sequencing of the human genome, sequence determination has become much cheaper and faster, transforming many fields of biological </a:t>
            </a:r>
            <a:r>
              <a:rPr lang="en-US" dirty="0" smtClean="0">
                <a:latin typeface="Arial" pitchFamily="34" charset="0"/>
                <a:cs typeface="Arial" pitchFamily="34" charset="0"/>
              </a:rPr>
              <a:t>research.</a:t>
            </a:r>
            <a:endParaRPr lang="en-US" dirty="0">
              <a:latin typeface="Arial" pitchFamily="34" charset="0"/>
              <a:cs typeface="Arial" pitchFamily="34" charset="0"/>
            </a:endParaRPr>
          </a:p>
          <a:p>
            <a:pPr>
              <a:spcBef>
                <a:spcPts val="624"/>
              </a:spcBef>
              <a:spcAft>
                <a:spcPts val="1800"/>
              </a:spcAft>
            </a:pPr>
            <a:r>
              <a:rPr lang="en-US" dirty="0">
                <a:latin typeface="Arial" pitchFamily="34" charset="0"/>
                <a:cs typeface="Arial" pitchFamily="34" charset="0"/>
              </a:rPr>
              <a:t>Identifying sequence variation among individuals may be used to understand the predisposition to various </a:t>
            </a:r>
            <a:r>
              <a:rPr lang="en-US" dirty="0" smtClean="0">
                <a:latin typeface="Arial" pitchFamily="34" charset="0"/>
                <a:cs typeface="Arial" pitchFamily="34" charset="0"/>
              </a:rPr>
              <a:t>diseases.</a:t>
            </a:r>
            <a:endParaRPr lang="en-US" dirty="0">
              <a:latin typeface="Arial" pitchFamily="34" charset="0"/>
              <a:cs typeface="Arial" pitchFamily="34" charset="0"/>
            </a:endParaRPr>
          </a:p>
        </p:txBody>
      </p:sp>
    </p:spTree>
    <p:extLst>
      <p:ext uri="{BB962C8B-B14F-4D97-AF65-F5344CB8AC3E}">
        <p14:creationId xmlns:p14="http://schemas.microsoft.com/office/powerpoint/2010/main" val="297943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accent6">
                    <a:lumMod val="50000"/>
                  </a:schemeClr>
                </a:solidFill>
                <a:latin typeface="Arial" pitchFamily="34" charset="0"/>
                <a:cs typeface="Arial" pitchFamily="34" charset="0"/>
              </a:rPr>
              <a:t>Decreasing </a:t>
            </a:r>
            <a:r>
              <a:rPr lang="en-US" dirty="0" smtClean="0">
                <a:solidFill>
                  <a:schemeClr val="accent6">
                    <a:lumMod val="50000"/>
                  </a:schemeClr>
                </a:solidFill>
                <a:latin typeface="Arial" pitchFamily="34" charset="0"/>
                <a:cs typeface="Arial" pitchFamily="34" charset="0"/>
              </a:rPr>
              <a:t>Costs </a:t>
            </a:r>
            <a:r>
              <a:rPr lang="en-US" dirty="0">
                <a:solidFill>
                  <a:schemeClr val="accent6">
                    <a:lumMod val="50000"/>
                  </a:schemeClr>
                </a:solidFill>
                <a:latin typeface="Arial" pitchFamily="34" charset="0"/>
                <a:cs typeface="Arial" pitchFamily="34" charset="0"/>
              </a:rPr>
              <a:t>of DNA </a:t>
            </a:r>
            <a:r>
              <a:rPr lang="en-US" dirty="0" smtClean="0">
                <a:solidFill>
                  <a:schemeClr val="accent6">
                    <a:lumMod val="50000"/>
                  </a:schemeClr>
                </a:solidFill>
                <a:latin typeface="Arial" pitchFamily="34" charset="0"/>
                <a:cs typeface="Arial" pitchFamily="34" charset="0"/>
              </a:rPr>
              <a:t>Sequencing</a:t>
            </a:r>
            <a:endParaRPr lang="en-US" dirty="0">
              <a:solidFill>
                <a:schemeClr val="accent6">
                  <a:lumMod val="50000"/>
                </a:schemeClr>
              </a:solidFill>
              <a:latin typeface="Arial" pitchFamily="34" charset="0"/>
              <a:cs typeface="Arial" pitchFamily="34" charset="0"/>
            </a:endParaRPr>
          </a:p>
        </p:txBody>
      </p:sp>
      <p:pic>
        <p:nvPicPr>
          <p:cNvPr id="7" name="Picture 2" descr="A line graph shows decrease in cost of DNA sequencing over the years. &#10;The horizontal axis represents Year and the vertical axis represents Cost per human genome sequenced. A curve starts from 100 million dollars in 2001 and decreases to 40 million dollars in the end of 2003. From the end of 2003 to 2007, the cost drops to 10 million dollars. From 2007 to 2010, it steeply drops to 40000 dollars. From 2010 to 2015, the cost decreases from 40000 dollars to 1000 dollars. All data in the graph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4491" y="2109770"/>
            <a:ext cx="5955018" cy="36184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62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Human </a:t>
            </a:r>
            <a:r>
              <a:rPr lang="en-US" dirty="0">
                <a:solidFill>
                  <a:schemeClr val="accent6">
                    <a:lumMod val="50000"/>
                  </a:schemeClr>
                </a:solidFill>
                <a:latin typeface="Arial" pitchFamily="34" charset="0"/>
                <a:cs typeface="Arial" pitchFamily="34" charset="0"/>
              </a:rPr>
              <a:t>M</a:t>
            </a:r>
            <a:r>
              <a:rPr lang="en-US" dirty="0" smtClean="0">
                <a:solidFill>
                  <a:schemeClr val="accent6">
                    <a:lumMod val="50000"/>
                  </a:schemeClr>
                </a:solidFill>
                <a:latin typeface="Arial" pitchFamily="34" charset="0"/>
                <a:cs typeface="Arial" pitchFamily="34" charset="0"/>
              </a:rPr>
              <a:t>icrobiome </a:t>
            </a:r>
            <a:r>
              <a:rPr lang="en-US" dirty="0" smtClean="0">
                <a:solidFill>
                  <a:schemeClr val="accent6">
                    <a:lumMod val="50000"/>
                  </a:schemeClr>
                </a:solidFill>
                <a:latin typeface="Arial" pitchFamily="34" charset="0"/>
                <a:cs typeface="Arial" pitchFamily="34" charset="0"/>
              </a:rPr>
              <a:t>(</a:t>
            </a:r>
            <a:r>
              <a:rPr lang="en-US" dirty="0" smtClean="0">
                <a:solidFill>
                  <a:schemeClr val="accent6">
                    <a:lumMod val="50000"/>
                  </a:schemeClr>
                </a:solidFill>
                <a:latin typeface="Arial" pitchFamily="34" charset="0"/>
                <a:cs typeface="Arial" pitchFamily="34" charset="0"/>
              </a:rPr>
              <a:t>1/2</a:t>
            </a:r>
            <a:r>
              <a:rPr lang="en-US" dirty="0" smtClean="0">
                <a:solidFill>
                  <a:schemeClr val="accent6">
                    <a:lumMod val="50000"/>
                  </a:schemeClr>
                </a:solidFill>
                <a:latin typeface="Arial" pitchFamily="34" charset="0"/>
                <a:cs typeface="Arial" pitchFamily="34" charset="0"/>
              </a:rPr>
              <a:t>)</a:t>
            </a:r>
            <a:endParaRPr lang="en-US" dirty="0">
              <a:solidFill>
                <a:schemeClr val="accent6">
                  <a:lumMod val="50000"/>
                </a:schemeClr>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dirty="0">
                <a:latin typeface="Arial" pitchFamily="34" charset="0"/>
                <a:cs typeface="Arial" pitchFamily="34" charset="0"/>
              </a:rPr>
              <a:t>Complex bacterial communities, in total called the </a:t>
            </a:r>
            <a:r>
              <a:rPr lang="en-US" dirty="0" err="1">
                <a:latin typeface="Arial" pitchFamily="34" charset="0"/>
                <a:cs typeface="Arial" pitchFamily="34" charset="0"/>
              </a:rPr>
              <a:t>microbiome</a:t>
            </a:r>
            <a:r>
              <a:rPr lang="en-US" dirty="0">
                <a:latin typeface="Arial" pitchFamily="34" charset="0"/>
                <a:cs typeface="Arial" pitchFamily="34" charset="0"/>
              </a:rPr>
              <a:t>, live in and on human bodies. Indeed, there are </a:t>
            </a:r>
            <a:r>
              <a:rPr lang="en-US" dirty="0" smtClean="0">
                <a:latin typeface="Arial" pitchFamily="34" charset="0"/>
                <a:cs typeface="Arial" pitchFamily="34" charset="0"/>
              </a:rPr>
              <a:t>10-fold </a:t>
            </a:r>
            <a:r>
              <a:rPr lang="en-US" dirty="0">
                <a:latin typeface="Arial" pitchFamily="34" charset="0"/>
                <a:cs typeface="Arial" pitchFamily="34" charset="0"/>
              </a:rPr>
              <a:t>more microbial cells than there are human cells in </a:t>
            </a:r>
            <a:r>
              <a:rPr lang="en-US" dirty="0" smtClean="0">
                <a:latin typeface="Arial" pitchFamily="34" charset="0"/>
                <a:cs typeface="Arial" pitchFamily="34" charset="0"/>
              </a:rPr>
              <a:t>an individual.</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The microbiome appears to play a </a:t>
            </a:r>
            <a:r>
              <a:rPr lang="en-US" dirty="0" smtClean="0">
                <a:latin typeface="Arial" pitchFamily="34" charset="0"/>
                <a:cs typeface="Arial" pitchFamily="34" charset="0"/>
              </a:rPr>
              <a:t>role </a:t>
            </a:r>
            <a:r>
              <a:rPr lang="en-US" dirty="0">
                <a:latin typeface="Arial" pitchFamily="34" charset="0"/>
                <a:cs typeface="Arial" pitchFamily="34" charset="0"/>
              </a:rPr>
              <a:t>in </a:t>
            </a:r>
            <a:r>
              <a:rPr lang="en-US" dirty="0" smtClean="0">
                <a:latin typeface="Arial" pitchFamily="34" charset="0"/>
                <a:cs typeface="Arial" pitchFamily="34" charset="0"/>
              </a:rPr>
              <a:t>the maintenance of </a:t>
            </a:r>
            <a:r>
              <a:rPr lang="en-US" dirty="0">
                <a:latin typeface="Arial" pitchFamily="34" charset="0"/>
                <a:cs typeface="Arial" pitchFamily="34" charset="0"/>
              </a:rPr>
              <a:t>health and in the occurrence of </a:t>
            </a:r>
            <a:r>
              <a:rPr lang="en-US" dirty="0" smtClean="0">
                <a:latin typeface="Arial" pitchFamily="34" charset="0"/>
                <a:cs typeface="Arial" pitchFamily="34" charset="0"/>
              </a:rPr>
              <a:t>disease.</a:t>
            </a:r>
            <a:endParaRPr lang="en-US" dirty="0">
              <a:latin typeface="Arial" pitchFamily="34" charset="0"/>
              <a:cs typeface="Arial" pitchFamily="34" charset="0"/>
            </a:endParaRPr>
          </a:p>
        </p:txBody>
      </p:sp>
    </p:spTree>
    <p:extLst>
      <p:ext uri="{BB962C8B-B14F-4D97-AF65-F5344CB8AC3E}">
        <p14:creationId xmlns:p14="http://schemas.microsoft.com/office/powerpoint/2010/main" val="2980450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Human </a:t>
            </a:r>
            <a:r>
              <a:rPr lang="en-US" dirty="0">
                <a:solidFill>
                  <a:schemeClr val="accent6">
                    <a:lumMod val="50000"/>
                  </a:schemeClr>
                </a:solidFill>
                <a:latin typeface="Arial" pitchFamily="34" charset="0"/>
                <a:cs typeface="Arial" pitchFamily="34" charset="0"/>
              </a:rPr>
              <a:t>M</a:t>
            </a:r>
            <a:r>
              <a:rPr lang="en-US" dirty="0" smtClean="0">
                <a:solidFill>
                  <a:schemeClr val="accent6">
                    <a:lumMod val="50000"/>
                  </a:schemeClr>
                </a:solidFill>
                <a:latin typeface="Arial" pitchFamily="34" charset="0"/>
                <a:cs typeface="Arial" pitchFamily="34" charset="0"/>
              </a:rPr>
              <a:t>icrobiome </a:t>
            </a:r>
            <a:r>
              <a:rPr lang="en-US" dirty="0" smtClean="0">
                <a:solidFill>
                  <a:schemeClr val="accent6">
                    <a:lumMod val="50000"/>
                  </a:schemeClr>
                </a:solidFill>
                <a:latin typeface="Arial" pitchFamily="34" charset="0"/>
                <a:cs typeface="Arial" pitchFamily="34" charset="0"/>
              </a:rPr>
              <a:t>(</a:t>
            </a:r>
            <a:r>
              <a:rPr lang="en-US" dirty="0" smtClean="0">
                <a:solidFill>
                  <a:schemeClr val="accent6">
                    <a:lumMod val="50000"/>
                  </a:schemeClr>
                </a:solidFill>
                <a:latin typeface="Arial" pitchFamily="34" charset="0"/>
                <a:cs typeface="Arial" pitchFamily="34" charset="0"/>
              </a:rPr>
              <a:t>2/2</a:t>
            </a:r>
            <a:r>
              <a:rPr lang="en-US" dirty="0" smtClean="0">
                <a:solidFill>
                  <a:schemeClr val="accent6">
                    <a:lumMod val="50000"/>
                  </a:schemeClr>
                </a:solidFill>
                <a:latin typeface="Arial" pitchFamily="34" charset="0"/>
                <a:cs typeface="Arial" pitchFamily="34" charset="0"/>
              </a:rPr>
              <a:t>)</a:t>
            </a:r>
            <a:endParaRPr lang="en-US" dirty="0">
              <a:solidFill>
                <a:schemeClr val="accent6">
                  <a:lumMod val="50000"/>
                </a:schemeClr>
              </a:solidFill>
              <a:latin typeface="Arial" pitchFamily="34" charset="0"/>
              <a:cs typeface="Arial" pitchFamily="34" charset="0"/>
            </a:endParaRPr>
          </a:p>
        </p:txBody>
      </p:sp>
      <p:pic>
        <p:nvPicPr>
          <p:cNvPr id="7" name="Picture 2" descr="A Venn diagram shows the relationships between microbial communities in the human biome.&#10;Circles are shown for microbial communities present on various surfaces of the body, including gastrointestinal, oral, nasal, skin, and urogenital surfaces. The number of species on gastrointestinal surfaces is the smallest of all the surfaces, and there is no overlap between species in this community and those in other communities. The number of species on skin is the largest of all the surfaces, and there is an overlap with about half of the species on urogenital and nasal surfaces. There is a very small overlap between species on nasal surfaces and oral surfaces. The number of species on oral surfaces is the second largest, only slightly smaller than the number of species on sk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54204" y="1672185"/>
            <a:ext cx="6435591" cy="41590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547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Comparative </a:t>
            </a:r>
            <a:r>
              <a:rPr lang="en-US" dirty="0" smtClean="0">
                <a:solidFill>
                  <a:schemeClr val="accent6">
                    <a:lumMod val="50000"/>
                  </a:schemeClr>
                </a:solidFill>
                <a:latin typeface="Arial" pitchFamily="34" charset="0"/>
                <a:cs typeface="Arial" pitchFamily="34" charset="0"/>
              </a:rPr>
              <a:t>Genomics</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800"/>
              </a:spcAft>
            </a:pPr>
            <a:r>
              <a:rPr lang="en-US" dirty="0">
                <a:latin typeface="Arial" pitchFamily="34" charset="0"/>
                <a:cs typeface="Arial" pitchFamily="34" charset="0"/>
              </a:rPr>
              <a:t>In addition to facilitating our understanding of health and disease, sequencing studies can be used to understand other aspects of human culture, such as </a:t>
            </a:r>
            <a:r>
              <a:rPr lang="en-US" dirty="0" smtClean="0">
                <a:latin typeface="Arial" pitchFamily="34" charset="0"/>
                <a:cs typeface="Arial" pitchFamily="34" charset="0"/>
              </a:rPr>
              <a:t>migrations.</a:t>
            </a:r>
            <a:endParaRPr lang="en-US" dirty="0">
              <a:latin typeface="Arial" pitchFamily="34" charset="0"/>
              <a:cs typeface="Arial" pitchFamily="34" charset="0"/>
            </a:endParaRPr>
          </a:p>
          <a:p>
            <a:pPr>
              <a:spcAft>
                <a:spcPts val="1800"/>
              </a:spcAft>
            </a:pPr>
            <a:r>
              <a:rPr lang="en-US" dirty="0">
                <a:latin typeface="Arial" pitchFamily="34" charset="0"/>
                <a:cs typeface="Arial" pitchFamily="34" charset="0"/>
              </a:rPr>
              <a:t>Comparative genomics </a:t>
            </a:r>
            <a:r>
              <a:rPr lang="en-US" dirty="0" smtClean="0">
                <a:latin typeface="Arial" pitchFamily="34" charset="0"/>
                <a:cs typeface="Arial" pitchFamily="34" charset="0"/>
              </a:rPr>
              <a:t>effectively demonstrates </a:t>
            </a:r>
            <a:r>
              <a:rPr lang="en-US" dirty="0">
                <a:latin typeface="Arial" pitchFamily="34" charset="0"/>
                <a:cs typeface="Arial" pitchFamily="34" charset="0"/>
              </a:rPr>
              <a:t>the unity of </a:t>
            </a:r>
            <a:r>
              <a:rPr lang="en-US" dirty="0" smtClean="0">
                <a:latin typeface="Arial" pitchFamily="34" charset="0"/>
                <a:cs typeface="Arial" pitchFamily="34" charset="0"/>
              </a:rPr>
              <a:t>life.</a:t>
            </a:r>
            <a:endParaRPr lang="en-US" dirty="0">
              <a:latin typeface="Arial" pitchFamily="34" charset="0"/>
              <a:cs typeface="Arial" pitchFamily="34" charset="0"/>
            </a:endParaRPr>
          </a:p>
        </p:txBody>
      </p:sp>
    </p:spTree>
    <p:extLst>
      <p:ext uri="{BB962C8B-B14F-4D97-AF65-F5344CB8AC3E}">
        <p14:creationId xmlns:p14="http://schemas.microsoft.com/office/powerpoint/2010/main" val="4032271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accent6">
                    <a:lumMod val="50000"/>
                  </a:schemeClr>
                </a:solidFill>
                <a:latin typeface="Arial" pitchFamily="34" charset="0"/>
                <a:cs typeface="Arial" pitchFamily="34" charset="0"/>
              </a:rPr>
              <a:t>Human </a:t>
            </a:r>
            <a:r>
              <a:rPr lang="en-US" dirty="0" smtClean="0">
                <a:solidFill>
                  <a:schemeClr val="accent6">
                    <a:lumMod val="50000"/>
                  </a:schemeClr>
                </a:solidFill>
                <a:latin typeface="Arial" pitchFamily="34" charset="0"/>
                <a:cs typeface="Arial" pitchFamily="34" charset="0"/>
              </a:rPr>
              <a:t>Migrations </a:t>
            </a:r>
            <a:r>
              <a:rPr lang="en-US" dirty="0">
                <a:solidFill>
                  <a:schemeClr val="accent6">
                    <a:lumMod val="50000"/>
                  </a:schemeClr>
                </a:solidFill>
                <a:latin typeface="Arial" pitchFamily="34" charset="0"/>
                <a:cs typeface="Arial" pitchFamily="34" charset="0"/>
              </a:rPr>
              <a:t>S</a:t>
            </a:r>
            <a:r>
              <a:rPr lang="en-US" dirty="0" smtClean="0">
                <a:solidFill>
                  <a:schemeClr val="accent6">
                    <a:lumMod val="50000"/>
                  </a:schemeClr>
                </a:solidFill>
                <a:latin typeface="Arial" pitchFamily="34" charset="0"/>
                <a:cs typeface="Arial" pitchFamily="34" charset="0"/>
              </a:rPr>
              <a:t>upported </a:t>
            </a:r>
            <a:r>
              <a:rPr lang="en-US" dirty="0">
                <a:solidFill>
                  <a:schemeClr val="accent6">
                    <a:lumMod val="50000"/>
                  </a:schemeClr>
                </a:solidFill>
                <a:latin typeface="Arial" pitchFamily="34" charset="0"/>
                <a:cs typeface="Arial" pitchFamily="34" charset="0"/>
              </a:rPr>
              <a:t>by DNA </a:t>
            </a:r>
            <a:r>
              <a:rPr lang="en-US" dirty="0" smtClean="0">
                <a:solidFill>
                  <a:schemeClr val="accent6">
                    <a:lumMod val="50000"/>
                  </a:schemeClr>
                </a:solidFill>
                <a:latin typeface="Arial" pitchFamily="34" charset="0"/>
                <a:cs typeface="Arial" pitchFamily="34" charset="0"/>
              </a:rPr>
              <a:t>Sequence </a:t>
            </a:r>
            <a:r>
              <a:rPr lang="en-US" dirty="0">
                <a:solidFill>
                  <a:schemeClr val="accent6">
                    <a:lumMod val="50000"/>
                  </a:schemeClr>
                </a:solidFill>
                <a:latin typeface="Arial" pitchFamily="34" charset="0"/>
                <a:cs typeface="Arial" pitchFamily="34" charset="0"/>
              </a:rPr>
              <a:t>C</a:t>
            </a:r>
            <a:r>
              <a:rPr lang="en-US" dirty="0" smtClean="0">
                <a:solidFill>
                  <a:schemeClr val="accent6">
                    <a:lumMod val="50000"/>
                  </a:schemeClr>
                </a:solidFill>
                <a:latin typeface="Arial" pitchFamily="34" charset="0"/>
                <a:cs typeface="Arial" pitchFamily="34" charset="0"/>
              </a:rPr>
              <a:t>omparisons</a:t>
            </a:r>
            <a:endParaRPr lang="en-US" dirty="0">
              <a:solidFill>
                <a:schemeClr val="accent6">
                  <a:lumMod val="50000"/>
                </a:schemeClr>
              </a:solidFill>
              <a:latin typeface="Arial" pitchFamily="34" charset="0"/>
              <a:cs typeface="Arial" pitchFamily="34" charset="0"/>
            </a:endParaRPr>
          </a:p>
        </p:txBody>
      </p:sp>
      <p:pic>
        <p:nvPicPr>
          <p:cNvPr id="6" name="Picture 2" descr="A world map shows the timeline of migration for the human population from its origin.&#10;Human populations originated in Africa 150000 years ago. People migrated from Africa to various parts of the world. The period of migration (in years ago) and the continents where the travelers settled are as follows: Africa to South West Asia; South West Asia to Europe, 46000 to 50000; Europe to Australia, 50000 to 60000 (via South West Asia and South East Asia); South East Asia to Central Asia, 40000; South West Asia to Central Asia, 20000 to 30000; East Asia to the far east of Asia, 15000; the far east of Asia to North America, 15000 to 19000; and North America to South America, 12500 (via a coastal rou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978924"/>
            <a:ext cx="8112552" cy="41116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269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Section 1.1 </a:t>
            </a:r>
            <a:r>
              <a:rPr lang="en-US" dirty="0">
                <a:solidFill>
                  <a:schemeClr val="accent6">
                    <a:lumMod val="50000"/>
                  </a:schemeClr>
                </a:solidFill>
                <a:latin typeface="Arial" pitchFamily="34" charset="0"/>
                <a:cs typeface="Arial" pitchFamily="34" charset="0"/>
              </a:rPr>
              <a:t>Biochemical Unity </a:t>
            </a:r>
            <a:r>
              <a:rPr lang="en-US" dirty="0" smtClean="0">
                <a:solidFill>
                  <a:schemeClr val="accent6">
                    <a:lumMod val="50000"/>
                  </a:schemeClr>
                </a:solidFill>
                <a:latin typeface="Arial" pitchFamily="34" charset="0"/>
                <a:cs typeface="Arial" pitchFamily="34" charset="0"/>
              </a:rPr>
              <a:t>Underlies Biological Diversity</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228600" y="1600201"/>
            <a:ext cx="8686800" cy="1855694"/>
          </a:xfrm>
        </p:spPr>
        <p:txBody>
          <a:bodyPr>
            <a:noAutofit/>
          </a:bodyPr>
          <a:lstStyle/>
          <a:p>
            <a:pPr>
              <a:spcBef>
                <a:spcPts val="624"/>
              </a:spcBef>
              <a:spcAft>
                <a:spcPts val="1200"/>
              </a:spcAft>
            </a:pPr>
            <a:r>
              <a:rPr lang="en-US" dirty="0">
                <a:latin typeface="Arial" pitchFamily="34" charset="0"/>
                <a:cs typeface="Arial" pitchFamily="34" charset="0"/>
              </a:rPr>
              <a:t>Biochemistry is the study of the chemistry of life </a:t>
            </a:r>
            <a:r>
              <a:rPr lang="en-US" dirty="0" smtClean="0">
                <a:latin typeface="Arial" pitchFamily="34" charset="0"/>
                <a:cs typeface="Arial" pitchFamily="34" charset="0"/>
              </a:rPr>
              <a:t>processes.</a:t>
            </a:r>
            <a:endParaRPr lang="en-US" dirty="0">
              <a:latin typeface="Arial" pitchFamily="34" charset="0"/>
              <a:cs typeface="Arial" pitchFamily="34" charset="0"/>
            </a:endParaRPr>
          </a:p>
          <a:p>
            <a:r>
              <a:rPr lang="en-US" dirty="0" smtClean="0">
                <a:latin typeface="Arial" pitchFamily="34" charset="0"/>
                <a:cs typeface="Arial" pitchFamily="34" charset="0"/>
              </a:rPr>
              <a:t>These processes involve the interplay of large macromolecules (e.g., proteins and nucleic acids) and low-molecular-weight metabolites (e.g., glucose and glycerol).</a:t>
            </a:r>
            <a:endParaRPr lang="en-US" dirty="0">
              <a:latin typeface="Arial" pitchFamily="34" charset="0"/>
              <a:cs typeface="Arial" pitchFamily="34" charset="0"/>
            </a:endParaRPr>
          </a:p>
        </p:txBody>
      </p:sp>
      <p:pic>
        <p:nvPicPr>
          <p:cNvPr id="7" name="Picture 2" descr="The skeletal structure of glucose and the molecular structure of glycerol are shown.&#10;The skeletal structure of glucose shows a cyclohexane in which C1 is replaced with oxygen, C2-C5 are bonded to a hydroxyl group, and C6 is bonded to hydroxymethyl. The molecular structure of glycerol shows a central carbon attached to two hydroxymethyl groups, hydrogen, and a hydroxyl grou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920207" y="3625333"/>
            <a:ext cx="5303586" cy="286019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525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Environmental </a:t>
            </a:r>
            <a:r>
              <a:rPr lang="en-US" dirty="0" smtClean="0">
                <a:solidFill>
                  <a:schemeClr val="accent6">
                    <a:lumMod val="50000"/>
                  </a:schemeClr>
                </a:solidFill>
                <a:latin typeface="Arial" pitchFamily="34" charset="0"/>
                <a:cs typeface="Arial" pitchFamily="34" charset="0"/>
              </a:rPr>
              <a:t>Factors </a:t>
            </a:r>
            <a:r>
              <a:rPr lang="en-US" dirty="0">
                <a:solidFill>
                  <a:schemeClr val="accent6">
                    <a:lumMod val="50000"/>
                  </a:schemeClr>
                </a:solidFill>
                <a:latin typeface="Arial" pitchFamily="34" charset="0"/>
                <a:cs typeface="Arial" pitchFamily="34" charset="0"/>
              </a:rPr>
              <a:t>I</a:t>
            </a:r>
            <a:r>
              <a:rPr lang="en-US" dirty="0" smtClean="0">
                <a:solidFill>
                  <a:schemeClr val="accent6">
                    <a:lumMod val="50000"/>
                  </a:schemeClr>
                </a:solidFill>
                <a:latin typeface="Arial" pitchFamily="34" charset="0"/>
                <a:cs typeface="Arial" pitchFamily="34" charset="0"/>
              </a:rPr>
              <a:t>nfluence </a:t>
            </a:r>
            <a:r>
              <a:rPr lang="en-US" dirty="0">
                <a:solidFill>
                  <a:schemeClr val="accent6">
                    <a:lumMod val="50000"/>
                  </a:schemeClr>
                </a:solidFill>
                <a:latin typeface="Arial" pitchFamily="34" charset="0"/>
                <a:cs typeface="Arial" pitchFamily="34" charset="0"/>
              </a:rPr>
              <a:t>H</a:t>
            </a:r>
            <a:r>
              <a:rPr lang="en-US" dirty="0" smtClean="0">
                <a:solidFill>
                  <a:schemeClr val="accent6">
                    <a:lumMod val="50000"/>
                  </a:schemeClr>
                </a:solidFill>
                <a:latin typeface="Arial" pitchFamily="34" charset="0"/>
                <a:cs typeface="Arial" pitchFamily="34" charset="0"/>
              </a:rPr>
              <a:t>uman Biochemistry</a:t>
            </a:r>
            <a:endParaRPr lang="en-US" dirty="0">
              <a:solidFill>
                <a:schemeClr val="accent6">
                  <a:lumMod val="50000"/>
                </a:schemeClr>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dirty="0">
                <a:latin typeface="Arial" pitchFamily="34" charset="0"/>
                <a:cs typeface="Arial" pitchFamily="34" charset="0"/>
              </a:rPr>
              <a:t>Important environmental factors that influence human biochemistry include diet and </a:t>
            </a:r>
            <a:r>
              <a:rPr lang="en-US" dirty="0" smtClean="0">
                <a:latin typeface="Arial" pitchFamily="34" charset="0"/>
                <a:cs typeface="Arial" pitchFamily="34" charset="0"/>
              </a:rPr>
              <a:t>exercise.</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Inappropriate use of environmental resources, such as poor nutrition, can result in pathological </a:t>
            </a:r>
            <a:r>
              <a:rPr lang="en-US" dirty="0" smtClean="0">
                <a:latin typeface="Arial" pitchFamily="34" charset="0"/>
                <a:cs typeface="Arial" pitchFamily="34" charset="0"/>
              </a:rPr>
              <a:t>conditions.</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Proper health depends on an appropriate combination of food groups </a:t>
            </a:r>
            <a:r>
              <a:rPr lang="en-US" dirty="0" smtClean="0">
                <a:latin typeface="Arial" pitchFamily="34" charset="0"/>
                <a:cs typeface="Arial" pitchFamily="34" charset="0"/>
              </a:rPr>
              <a:t>to </a:t>
            </a:r>
            <a:r>
              <a:rPr lang="en-US" dirty="0">
                <a:latin typeface="Arial" pitchFamily="34" charset="0"/>
                <a:cs typeface="Arial" pitchFamily="34" charset="0"/>
              </a:rPr>
              <a:t>provide an optimal mix of </a:t>
            </a:r>
            <a:r>
              <a:rPr lang="en-US" dirty="0" smtClean="0">
                <a:latin typeface="Arial" pitchFamily="34" charset="0"/>
                <a:cs typeface="Arial" pitchFamily="34" charset="0"/>
              </a:rPr>
              <a:t>nutrients.</a:t>
            </a:r>
            <a:endParaRPr lang="en-US" dirty="0">
              <a:latin typeface="Arial" pitchFamily="34" charset="0"/>
              <a:cs typeface="Arial" pitchFamily="34" charset="0"/>
            </a:endParaRPr>
          </a:p>
        </p:txBody>
      </p:sp>
    </p:spTree>
    <p:extLst>
      <p:ext uri="{BB962C8B-B14F-4D97-AF65-F5344CB8AC3E}">
        <p14:creationId xmlns:p14="http://schemas.microsoft.com/office/powerpoint/2010/main" val="2374000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Nutrition</a:t>
            </a:r>
            <a:endParaRPr lang="en-US" dirty="0">
              <a:solidFill>
                <a:schemeClr val="accent6">
                  <a:lumMod val="50000"/>
                </a:schemeClr>
              </a:solidFill>
              <a:latin typeface="Arial" pitchFamily="34" charset="0"/>
              <a:cs typeface="Arial" pitchFamily="34" charset="0"/>
            </a:endParaRPr>
          </a:p>
        </p:txBody>
      </p:sp>
      <p:pic>
        <p:nvPicPr>
          <p:cNvPr id="6" name="Picture 2" descr="A circular chart shows the optimal proportions of different food groups and a pie chart shows the optimal proportions of biochemicals required for a healthy diet.&#10;The circular chart shows the proportions of vegetables, fruits, grains, dairy, and protein required for yielding the optimal proportions of biochemicals. Vegetables and grains occupy a little over a quarter of the circle each, while grains and vegetables occupy a little less than a quarter of the circle each. Dairy is separately shown as a small circle of size about one eighth of the area of the main circle. The pie chart shows the following data: carbohydrates occupy half of the circle, fats a little over a quarter, and protein a little less than a quarter. Vitamins and minerals occupy a very small portion of the circ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733315"/>
            <a:ext cx="7215391" cy="46924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45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Genome </a:t>
            </a:r>
            <a:r>
              <a:rPr lang="en-US" dirty="0" smtClean="0">
                <a:solidFill>
                  <a:schemeClr val="accent6">
                    <a:lumMod val="50000"/>
                  </a:schemeClr>
                </a:solidFill>
                <a:latin typeface="Arial" pitchFamily="34" charset="0"/>
                <a:cs typeface="Arial" pitchFamily="34" charset="0"/>
              </a:rPr>
              <a:t>Sequences </a:t>
            </a:r>
            <a:r>
              <a:rPr lang="en-US" dirty="0">
                <a:solidFill>
                  <a:schemeClr val="accent6">
                    <a:lumMod val="50000"/>
                  </a:schemeClr>
                </a:solidFill>
                <a:latin typeface="Arial" pitchFamily="34" charset="0"/>
                <a:cs typeface="Arial" pitchFamily="34" charset="0"/>
              </a:rPr>
              <a:t>E</a:t>
            </a:r>
            <a:r>
              <a:rPr lang="en-US" dirty="0" smtClean="0">
                <a:solidFill>
                  <a:schemeClr val="accent6">
                    <a:lumMod val="50000"/>
                  </a:schemeClr>
                </a:solidFill>
                <a:latin typeface="Arial" pitchFamily="34" charset="0"/>
                <a:cs typeface="Arial" pitchFamily="34" charset="0"/>
              </a:rPr>
              <a:t>ncode </a:t>
            </a:r>
            <a:r>
              <a:rPr lang="en-US" dirty="0">
                <a:solidFill>
                  <a:schemeClr val="accent6">
                    <a:lumMod val="50000"/>
                  </a:schemeClr>
                </a:solidFill>
                <a:latin typeface="Arial" pitchFamily="34" charset="0"/>
                <a:cs typeface="Arial" pitchFamily="34" charset="0"/>
              </a:rPr>
              <a:t>P</a:t>
            </a:r>
            <a:r>
              <a:rPr lang="en-US" dirty="0" smtClean="0">
                <a:solidFill>
                  <a:schemeClr val="accent6">
                    <a:lumMod val="50000"/>
                  </a:schemeClr>
                </a:solidFill>
                <a:latin typeface="Arial" pitchFamily="34" charset="0"/>
                <a:cs typeface="Arial" pitchFamily="34" charset="0"/>
              </a:rPr>
              <a:t>roteins </a:t>
            </a:r>
            <a:r>
              <a:rPr lang="en-US" dirty="0" smtClean="0">
                <a:solidFill>
                  <a:schemeClr val="accent6">
                    <a:lumMod val="50000"/>
                  </a:schemeClr>
                </a:solidFill>
                <a:latin typeface="Arial" pitchFamily="34" charset="0"/>
                <a:cs typeface="Arial" pitchFamily="34" charset="0"/>
              </a:rPr>
              <a:t>and </a:t>
            </a:r>
            <a:r>
              <a:rPr lang="en-US" dirty="0" smtClean="0">
                <a:solidFill>
                  <a:schemeClr val="accent6">
                    <a:lumMod val="50000"/>
                  </a:schemeClr>
                </a:solidFill>
                <a:latin typeface="Arial" pitchFamily="34" charset="0"/>
                <a:cs typeface="Arial" pitchFamily="34" charset="0"/>
              </a:rPr>
              <a:t>Patterns </a:t>
            </a:r>
            <a:r>
              <a:rPr lang="en-US" dirty="0" smtClean="0">
                <a:solidFill>
                  <a:schemeClr val="accent6">
                    <a:lumMod val="50000"/>
                  </a:schemeClr>
                </a:solidFill>
                <a:latin typeface="Arial" pitchFamily="34" charset="0"/>
                <a:cs typeface="Arial" pitchFamily="34" charset="0"/>
              </a:rPr>
              <a:t>of </a:t>
            </a:r>
            <a:r>
              <a:rPr lang="en-US" dirty="0" smtClean="0">
                <a:solidFill>
                  <a:schemeClr val="accent6">
                    <a:lumMod val="50000"/>
                  </a:schemeClr>
                </a:solidFill>
                <a:latin typeface="Arial" pitchFamily="34" charset="0"/>
                <a:cs typeface="Arial" pitchFamily="34" charset="0"/>
              </a:rPr>
              <a:t>Expression</a:t>
            </a:r>
            <a:endParaRPr lang="en-US" dirty="0">
              <a:solidFill>
                <a:schemeClr val="accent6">
                  <a:lumMod val="50000"/>
                </a:schemeClr>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1014662"/>
          </a:xfrm>
        </p:spPr>
        <p:txBody>
          <a:bodyPr>
            <a:normAutofit/>
          </a:bodyPr>
          <a:lstStyle/>
          <a:p>
            <a:r>
              <a:rPr lang="en-US" dirty="0" smtClean="0">
                <a:latin typeface="Arial" pitchFamily="34" charset="0"/>
                <a:cs typeface="Arial" pitchFamily="34" charset="0"/>
              </a:rPr>
              <a:t>The specific order of amino acids in a protein determines the three-dimensional structure.</a:t>
            </a:r>
            <a:endParaRPr lang="en-US" dirty="0">
              <a:latin typeface="Arial" pitchFamily="34" charset="0"/>
              <a:cs typeface="Arial" pitchFamily="34" charset="0"/>
            </a:endParaRPr>
          </a:p>
        </p:txBody>
      </p:sp>
      <p:pic>
        <p:nvPicPr>
          <p:cNvPr id="7" name="Picture 2" descr="An illustration shows two linear amino acid sequences folding into specific three-dimensional structures.&#10;Each circle of the amino acid sequence represents the individual amino acid. Amino acid sequence 1 translates to a helical structure containing many alpha-helices, while amino acid sequence 2 translates to a ribbon-like structure. Amino acid sequence 1 cannot fold into the same shape as amino acid sequence 2, and vice vers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2614863"/>
            <a:ext cx="6705046" cy="39681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7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Biological </a:t>
            </a:r>
            <a:r>
              <a:rPr lang="en-US" dirty="0" smtClean="0">
                <a:solidFill>
                  <a:schemeClr val="accent6">
                    <a:lumMod val="50000"/>
                  </a:schemeClr>
                </a:solidFill>
                <a:latin typeface="Arial" pitchFamily="34" charset="0"/>
                <a:cs typeface="Arial" pitchFamily="34" charset="0"/>
              </a:rPr>
              <a:t>Diversity </a:t>
            </a:r>
            <a:r>
              <a:rPr lang="en-US" dirty="0" smtClean="0">
                <a:solidFill>
                  <a:schemeClr val="accent6">
                    <a:lumMod val="50000"/>
                  </a:schemeClr>
                </a:solidFill>
                <a:latin typeface="Arial" pitchFamily="34" charset="0"/>
                <a:cs typeface="Arial" pitchFamily="34" charset="0"/>
              </a:rPr>
              <a:t>and </a:t>
            </a:r>
            <a:r>
              <a:rPr lang="en-US" dirty="0" smtClean="0">
                <a:solidFill>
                  <a:schemeClr val="accent6">
                    <a:lumMod val="50000"/>
                  </a:schemeClr>
                </a:solidFill>
                <a:latin typeface="Arial" pitchFamily="34" charset="0"/>
                <a:cs typeface="Arial" pitchFamily="34" charset="0"/>
              </a:rPr>
              <a:t>Similarity</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199" y="1600201"/>
            <a:ext cx="8488017" cy="964095"/>
          </a:xfrm>
        </p:spPr>
        <p:txBody>
          <a:bodyPr>
            <a:normAutofit/>
          </a:bodyPr>
          <a:lstStyle/>
          <a:p>
            <a:r>
              <a:rPr lang="en-US" sz="2600" dirty="0" smtClean="0">
                <a:latin typeface="Arial" pitchFamily="34" charset="0"/>
                <a:cs typeface="Arial" pitchFamily="34" charset="0"/>
              </a:rPr>
              <a:t>The shape of this DNA-binding protein (TATA-binding protein) is similar in three very different organisms.</a:t>
            </a:r>
            <a:endParaRPr lang="en-US" sz="2600" dirty="0">
              <a:latin typeface="Arial" pitchFamily="34" charset="0"/>
              <a:cs typeface="Arial" pitchFamily="34" charset="0"/>
            </a:endParaRPr>
          </a:p>
        </p:txBody>
      </p:sp>
      <p:pic>
        <p:nvPicPr>
          <p:cNvPr id="3074" name="Picture 2" descr="Photos of Sulfolobus archaea—a microorganism,   Arabidopsis thaliana—a plant, and Homo sapiens—a man collecting minerals, are shown. The space-filling models (crystal structures) of the TATA-box-binding protein for the same are also shown.&#10;Sulfolobus archaea appears as a simple, round microscopic organism. Its crystal structure of the TATA-box-binding protein is an irregular, three-dimensional crescent shape with a slight protrusion on the top left. Arabidopsis thaliana is a plant with leaves, stems, and small flowers. Its crystal structure of the TATA-box-binding protein is an irregular, three-dimensional crescent shape with two small protrusions on the left. The crystal structure of the TATA-box-binding-protein of Homo sapiens is an irregular, three-dimensional crescent shape with small protrusions at the center and on the bottom righ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24460" y="2704896"/>
            <a:ext cx="6095080" cy="38468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26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latin typeface="Arial" pitchFamily="34" charset="0"/>
                <a:cs typeface="Arial" pitchFamily="34" charset="0"/>
              </a:rPr>
              <a:t>A </a:t>
            </a:r>
            <a:r>
              <a:rPr lang="en-US" dirty="0" smtClean="0">
                <a:solidFill>
                  <a:schemeClr val="accent6">
                    <a:lumMod val="50000"/>
                  </a:schemeClr>
                </a:solidFill>
                <a:latin typeface="Arial" pitchFamily="34" charset="0"/>
                <a:cs typeface="Arial" pitchFamily="34" charset="0"/>
              </a:rPr>
              <a:t>Possible </a:t>
            </a:r>
            <a:r>
              <a:rPr lang="en-US" dirty="0">
                <a:solidFill>
                  <a:schemeClr val="accent6">
                    <a:lumMod val="50000"/>
                  </a:schemeClr>
                </a:solidFill>
                <a:latin typeface="Arial" pitchFamily="34" charset="0"/>
                <a:cs typeface="Arial" pitchFamily="34" charset="0"/>
              </a:rPr>
              <a:t>T</a:t>
            </a:r>
            <a:r>
              <a:rPr lang="en-US" dirty="0" smtClean="0">
                <a:solidFill>
                  <a:schemeClr val="accent6">
                    <a:lumMod val="50000"/>
                  </a:schemeClr>
                </a:solidFill>
                <a:latin typeface="Arial" pitchFamily="34" charset="0"/>
                <a:cs typeface="Arial" pitchFamily="34" charset="0"/>
              </a:rPr>
              <a:t>imeline </a:t>
            </a:r>
            <a:r>
              <a:rPr lang="en-US" dirty="0" smtClean="0">
                <a:solidFill>
                  <a:schemeClr val="accent6">
                    <a:lumMod val="50000"/>
                  </a:schemeClr>
                </a:solidFill>
                <a:latin typeface="Arial" pitchFamily="34" charset="0"/>
                <a:cs typeface="Arial" pitchFamily="34" charset="0"/>
              </a:rPr>
              <a:t>for </a:t>
            </a:r>
            <a:r>
              <a:rPr lang="en-US" dirty="0" smtClean="0">
                <a:solidFill>
                  <a:schemeClr val="accent6">
                    <a:lumMod val="50000"/>
                  </a:schemeClr>
                </a:solidFill>
                <a:latin typeface="Arial" pitchFamily="34" charset="0"/>
                <a:cs typeface="Arial" pitchFamily="34" charset="0"/>
              </a:rPr>
              <a:t>Biochemical </a:t>
            </a:r>
            <a:r>
              <a:rPr lang="en-US" dirty="0">
                <a:solidFill>
                  <a:schemeClr val="accent6">
                    <a:lumMod val="50000"/>
                  </a:schemeClr>
                </a:solidFill>
                <a:latin typeface="Arial" pitchFamily="34" charset="0"/>
                <a:cs typeface="Arial" pitchFamily="34" charset="0"/>
              </a:rPr>
              <a:t>E</a:t>
            </a:r>
            <a:r>
              <a:rPr lang="en-US" dirty="0" smtClean="0">
                <a:solidFill>
                  <a:schemeClr val="accent6">
                    <a:lumMod val="50000"/>
                  </a:schemeClr>
                </a:solidFill>
                <a:latin typeface="Arial" pitchFamily="34" charset="0"/>
                <a:cs typeface="Arial" pitchFamily="34" charset="0"/>
              </a:rPr>
              <a:t>volution</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417638"/>
            <a:ext cx="8229600" cy="1790783"/>
          </a:xfrm>
        </p:spPr>
        <p:txBody>
          <a:bodyPr>
            <a:noAutofit/>
          </a:bodyPr>
          <a:lstStyle/>
          <a:p>
            <a:r>
              <a:rPr lang="en-US" dirty="0" smtClean="0">
                <a:latin typeface="Arial" pitchFamily="34" charset="0"/>
                <a:cs typeface="Arial" pitchFamily="34" charset="0"/>
              </a:rPr>
              <a:t>Key metabolic processes are common to many organisms.</a:t>
            </a:r>
            <a:endParaRPr lang="en-US" dirty="0">
              <a:latin typeface="Arial" pitchFamily="34" charset="0"/>
              <a:cs typeface="Arial" pitchFamily="34" charset="0"/>
            </a:endParaRPr>
          </a:p>
          <a:p>
            <a:r>
              <a:rPr lang="en-US" dirty="0" smtClean="0">
                <a:latin typeface="Arial" pitchFamily="34" charset="0"/>
                <a:cs typeface="Arial" pitchFamily="34" charset="0"/>
              </a:rPr>
              <a:t>The fact that different organisms have macromolecules of similar structure and common biochemical processes suggests that all organisms evolved from a common ancestor.</a:t>
            </a:r>
          </a:p>
        </p:txBody>
      </p:sp>
      <p:pic>
        <p:nvPicPr>
          <p:cNvPr id="4098" name="Picture 2" descr="A hypothetical timeline shows key biochemical events in the history of the Earth. &#10;The timeline has the horizontal axis, representing Billions of years, ranging from 4.5 to 0.0 billion years. Key events are shown by arrows at various points on the timeline. At the beginning of the timeline, 4.5 billion years ago, the Earth was formed. Microorganisms appeared 3.5 billion years ago. About 2.2 billion years ago, cells with nuclei appeared. During the period between about 2.0 and 1.5 billion years ago, oxygen atmosphere was formed. About 0.6 billion years ago, macroscopic organisms appeared. About 0.25 billion years ago, dinosaurs appeared. An arrow very close to the present age indicates the appearance of human being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3705599"/>
            <a:ext cx="8113106" cy="28174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6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rial" pitchFamily="34" charset="0"/>
                <a:cs typeface="Arial" pitchFamily="34" charset="0"/>
              </a:rPr>
              <a:t>The </a:t>
            </a:r>
            <a:r>
              <a:rPr lang="en-US" dirty="0" smtClean="0">
                <a:solidFill>
                  <a:schemeClr val="accent6">
                    <a:lumMod val="50000"/>
                  </a:schemeClr>
                </a:solidFill>
                <a:latin typeface="Arial" pitchFamily="34" charset="0"/>
                <a:cs typeface="Arial" pitchFamily="34" charset="0"/>
              </a:rPr>
              <a:t>Tree </a:t>
            </a:r>
            <a:r>
              <a:rPr lang="en-US" dirty="0" smtClean="0">
                <a:solidFill>
                  <a:schemeClr val="accent6">
                    <a:lumMod val="50000"/>
                  </a:schemeClr>
                </a:solidFill>
                <a:latin typeface="Arial" pitchFamily="34" charset="0"/>
                <a:cs typeface="Arial" pitchFamily="34" charset="0"/>
              </a:rPr>
              <a:t>of </a:t>
            </a:r>
            <a:r>
              <a:rPr lang="en-US" dirty="0" smtClean="0">
                <a:solidFill>
                  <a:schemeClr val="accent6">
                    <a:lumMod val="50000"/>
                  </a:schemeClr>
                </a:solidFill>
                <a:latin typeface="Arial" pitchFamily="34" charset="0"/>
                <a:cs typeface="Arial" pitchFamily="34" charset="0"/>
              </a:rPr>
              <a:t>Life</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199" y="1600201"/>
            <a:ext cx="8557591" cy="894521"/>
          </a:xfrm>
        </p:spPr>
        <p:txBody>
          <a:bodyPr>
            <a:normAutofit/>
          </a:bodyPr>
          <a:lstStyle/>
          <a:p>
            <a:r>
              <a:rPr lang="en-US" dirty="0" smtClean="0">
                <a:latin typeface="Arial" pitchFamily="34" charset="0"/>
                <a:cs typeface="Arial" pitchFamily="34" charset="0"/>
              </a:rPr>
              <a:t>On the basis of biochemical characteristics, all organisms can be placed in one of three domains.</a:t>
            </a:r>
            <a:endParaRPr lang="en-US" dirty="0">
              <a:latin typeface="Arial" pitchFamily="34" charset="0"/>
              <a:cs typeface="Arial" pitchFamily="34" charset="0"/>
            </a:endParaRPr>
          </a:p>
        </p:txBody>
      </p:sp>
      <p:pic>
        <p:nvPicPr>
          <p:cNvPr id="7" name="Picture 2" descr="A phylogenetic tree shows the evolutionary paths from a common ancestor to three domains of life, namely, bacteria, eukarya, and archaea.&#10;The first node is the common ancestor. The first node has two branches, one of which is the domain of bacteria. The second branch has a node, branching into the domains of archaea and eukarya. There are several nodes and branches on each of these three main branches. Three genera are named on three of the branches on each of the domains. For bacteria - the genera are Escherichia, Salmonella, and Bacillus. For eukarya - the genera are Homo, Saccharomyces, and Zea. For Archaea, the genera are Methanococcus, Archaeoglobus and Halo bacteriu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2502089"/>
            <a:ext cx="4928209" cy="42778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6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2" y="274638"/>
            <a:ext cx="8408276" cy="1143000"/>
          </a:xfrm>
        </p:spPr>
        <p:txBody>
          <a:bodyPr>
            <a:noAutofit/>
          </a:bodyPr>
          <a:lstStyle/>
          <a:p>
            <a:r>
              <a:rPr lang="en-US" dirty="0" smtClean="0">
                <a:solidFill>
                  <a:schemeClr val="accent6">
                    <a:lumMod val="50000"/>
                  </a:schemeClr>
                </a:solidFill>
                <a:latin typeface="Arial" pitchFamily="34" charset="0"/>
                <a:cs typeface="Arial" pitchFamily="34" charset="0"/>
              </a:rPr>
              <a:t>Section 1.2 </a:t>
            </a:r>
            <a:r>
              <a:rPr lang="en-US" dirty="0" smtClean="0">
                <a:solidFill>
                  <a:schemeClr val="accent6">
                    <a:lumMod val="50000"/>
                  </a:schemeClr>
                </a:solidFill>
                <a:latin typeface="Arial" pitchFamily="34" charset="0"/>
                <a:cs typeface="Arial" pitchFamily="34" charset="0"/>
              </a:rPr>
              <a:t>DNA Illustrates the Interplay Between Form and Function</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2389203"/>
          </a:xfrm>
        </p:spPr>
        <p:txBody>
          <a:bodyPr>
            <a:normAutofit/>
          </a:bodyPr>
          <a:lstStyle/>
          <a:p>
            <a:pPr>
              <a:spcAft>
                <a:spcPts val="1200"/>
              </a:spcAft>
            </a:pPr>
            <a:r>
              <a:rPr lang="en-US" dirty="0" smtClean="0">
                <a:latin typeface="Arial" pitchFamily="34" charset="0"/>
                <a:cs typeface="Arial" pitchFamily="34" charset="0"/>
              </a:rPr>
              <a:t>DNA (deoxyribonucleic acid) is constructed from four building blocks.</a:t>
            </a:r>
            <a:endParaRPr lang="en-US" dirty="0">
              <a:latin typeface="Arial" pitchFamily="34" charset="0"/>
              <a:cs typeface="Arial" pitchFamily="34" charset="0"/>
            </a:endParaRPr>
          </a:p>
          <a:p>
            <a:r>
              <a:rPr lang="en-US" dirty="0" smtClean="0">
                <a:latin typeface="Arial" pitchFamily="34" charset="0"/>
                <a:cs typeface="Arial" pitchFamily="34" charset="0"/>
              </a:rPr>
              <a:t>It is a linear polymer composed of monomers consisting of a sugar (deoxyribose), a phosphate, and one of the four nitrogenous bases shown below.</a:t>
            </a:r>
            <a:endParaRPr lang="en-US" dirty="0">
              <a:latin typeface="Arial" pitchFamily="34" charset="0"/>
              <a:cs typeface="Arial" pitchFamily="34" charset="0"/>
            </a:endParaRPr>
          </a:p>
        </p:txBody>
      </p:sp>
      <p:pic>
        <p:nvPicPr>
          <p:cNvPr id="7" name="Picture 2" descr="The skeletal formulas of the four bases of DNA: adenine (A), cytosine (C), guanine (G), and thymine (T) are shown. &#10;Adenine: Benzene is fused with a cyclopentane ring at their fourth and tenth positions, respectively. C1 and C3 of the benzene are replaced with nitrogen, while C7 and C9 of the cyclopentane are replaced with nitrogen.  &#10;C2 and C8 are bonded to hydrogen and C6 is bonded to an amino group. C1-C6 and C2-C3 have double bonds. &#10;Cytosine: a benzene in which C1 and C2 are bonded to hydrogen, C3 and C5 are replaced with nitrogen, C4 is double bonded to oxygen, and C6 is bonded to amino group. C1-C2 and C5-C6 have double bonds.&#10;Guanine: a structure similar to adenine except that C1 is replaced with nitrogen bonded to hydrogen, C2 is bonded to amino group, and C6 is double bonded to oxygen. C2-C3, C4-C10, and C7-C8 have double bonds.&#10;Thymine: a structure similar to cytosine except that C1 is bonded to methyl group, C5 is replaced with nitrogen bonded to hydrogen, and C6 is double bonded to oxygen. C1-C2 has a double bond."/>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0097" y="4264704"/>
            <a:ext cx="8923807" cy="16031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358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2821</TotalTime>
  <Words>3522</Words>
  <Application>Microsoft Office PowerPoint</Application>
  <PresentationFormat>On-screen Show (4:3)</PresentationFormat>
  <Paragraphs>234</Paragraphs>
  <Slides>52</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ＭＳ Ｐゴシック</vt:lpstr>
      <vt:lpstr>Arial</vt:lpstr>
      <vt:lpstr>Calibri</vt:lpstr>
      <vt:lpstr>Calibri Light</vt:lpstr>
      <vt:lpstr>Georgia</vt:lpstr>
      <vt:lpstr>Office Theme</vt:lpstr>
      <vt:lpstr>1_Office Theme</vt:lpstr>
      <vt:lpstr>PowerPoint Presentation</vt:lpstr>
      <vt:lpstr>CHAPTER 1 Biochemistry: An Evolving Science</vt:lpstr>
      <vt:lpstr>Ch.1 Learning Objectives</vt:lpstr>
      <vt:lpstr>Ch.1 Outline</vt:lpstr>
      <vt:lpstr>Section 1.1 Biochemical Unity Underlies Biological Diversity</vt:lpstr>
      <vt:lpstr>Biological Diversity and Similarity</vt:lpstr>
      <vt:lpstr>A Possible Timeline for Biochemical Evolution</vt:lpstr>
      <vt:lpstr>The Tree of Life</vt:lpstr>
      <vt:lpstr>Section 1.2 DNA Illustrates the Interplay Between Form and Function</vt:lpstr>
      <vt:lpstr>Covalent Structure of DNA</vt:lpstr>
      <vt:lpstr>The Double Helix</vt:lpstr>
      <vt:lpstr>Watson–Crick Base Pairs</vt:lpstr>
      <vt:lpstr>DNA Structure Explains Heredity and the Storage of Information</vt:lpstr>
      <vt:lpstr>Section 1.3 Concepts from Chemistry Explain the Properties of Biological Molecules</vt:lpstr>
      <vt:lpstr>Covalent Bonds</vt:lpstr>
      <vt:lpstr>Resonance</vt:lpstr>
      <vt:lpstr>Ionic Interactions</vt:lpstr>
      <vt:lpstr>Hydrogen Bonds</vt:lpstr>
      <vt:lpstr>van der Waals Interactions</vt:lpstr>
      <vt:lpstr>Properties of Water</vt:lpstr>
      <vt:lpstr>The Hydrophobic Effect</vt:lpstr>
      <vt:lpstr>The Double Helix is an Expression of the Rules of Chemistry</vt:lpstr>
      <vt:lpstr>H-bonds Between Complementary Bases Explain the Specificity of Sequence Pairing</vt:lpstr>
      <vt:lpstr>DNA base pairs are the optimal van der Waals distance apart</vt:lpstr>
      <vt:lpstr>The Laws of Thermodynamics Govern the Behavior of Biochemical Systems (1/3)</vt:lpstr>
      <vt:lpstr>PowerPoint Presentation</vt:lpstr>
      <vt:lpstr>The Laws of Thermodynamics Govern the Behavior of Biochemical Systems (3/3)</vt:lpstr>
      <vt:lpstr>Gibbs Free Energy</vt:lpstr>
      <vt:lpstr>The Second Law of Thermodynamics</vt:lpstr>
      <vt:lpstr>Heat is Released in the Formation of the Double Helix</vt:lpstr>
      <vt:lpstr>Acid-base Reactions are Central in Many Biochemical Processes</vt:lpstr>
      <vt:lpstr>The Equilibrium Constant of Water</vt:lpstr>
      <vt:lpstr>Proton or Hydroxide Ion Concentration can be Calculated if the Other is Known</vt:lpstr>
      <vt:lpstr>Acid–base Reactions Can Disrupt the Double Helix</vt:lpstr>
      <vt:lpstr>High pH Causes Loss of H-bond Donors in DNA</vt:lpstr>
      <vt:lpstr>The pKa Value Describes the Susceptibility of Proton Removal</vt:lpstr>
      <vt:lpstr>When the pH is at the pKa, the Group is 50% Likely to be Deprotonated</vt:lpstr>
      <vt:lpstr>Buffers Regulate pH in Organisms and in the Laboratory</vt:lpstr>
      <vt:lpstr>When a Buffer is Present, pH Change is Gradual</vt:lpstr>
      <vt:lpstr>We Can Understand the Effects of a Buffer in Quantitative Terms</vt:lpstr>
      <vt:lpstr>The Henderson–Hasselbalch Equation</vt:lpstr>
      <vt:lpstr>A Buffer Functions Best Close to the pKa Value of its Acid Component</vt:lpstr>
      <vt:lpstr>Phosphoric Acid is an Important Buffer in Biological Systems</vt:lpstr>
      <vt:lpstr>Section 1.4 The Genomic Revolution Is Transforming Biochemistry, Medicine, and Other Fields</vt:lpstr>
      <vt:lpstr>Decreasing Costs of DNA Sequencing</vt:lpstr>
      <vt:lpstr>The Human Microbiome (1/2)</vt:lpstr>
      <vt:lpstr>The Human Microbiome (2/2)</vt:lpstr>
      <vt:lpstr>Comparative Genomics</vt:lpstr>
      <vt:lpstr>Human Migrations Supported by DNA Sequence Comparisons</vt:lpstr>
      <vt:lpstr>Environmental Factors Influence Human Biochemistry</vt:lpstr>
      <vt:lpstr>Nutrition</vt:lpstr>
      <vt:lpstr>Genome Sequences Encode Proteins and Patterns of Expression</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Biochemistry: An Evolving Science</dc:title>
  <dc:creator>Berg</dc:creator>
  <cp:lastModifiedBy>Piotrowski, Angela</cp:lastModifiedBy>
  <cp:revision>241</cp:revision>
  <dcterms:created xsi:type="dcterms:W3CDTF">2015-05-20T13:49:30Z</dcterms:created>
  <dcterms:modified xsi:type="dcterms:W3CDTF">2019-04-25T18:33:34Z</dcterms:modified>
</cp:coreProperties>
</file>