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311" r:id="rId2"/>
    <p:sldId id="312" r:id="rId3"/>
    <p:sldId id="313" r:id="rId4"/>
    <p:sldId id="314" r:id="rId5"/>
    <p:sldId id="31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35" r:id="rId24"/>
    <p:sldId id="353" r:id="rId25"/>
    <p:sldId id="354" r:id="rId26"/>
    <p:sldId id="355" r:id="rId27"/>
    <p:sldId id="356" r:id="rId28"/>
    <p:sldId id="357" r:id="rId29"/>
    <p:sldId id="359" r:id="rId30"/>
    <p:sldId id="358" r:id="rId31"/>
    <p:sldId id="360" r:id="rId32"/>
    <p:sldId id="361" r:id="rId33"/>
    <p:sldId id="362" r:id="rId34"/>
    <p:sldId id="363" r:id="rId35"/>
    <p:sldId id="364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00"/>
    <a:srgbClr val="336600"/>
    <a:srgbClr val="CCFFFF"/>
    <a:srgbClr val="FF0000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0986"/>
  </p:normalViewPr>
  <p:slideViewPr>
    <p:cSldViewPr>
      <p:cViewPr varScale="1">
        <p:scale>
          <a:sx n="112" d="100"/>
          <a:sy n="112" d="100"/>
        </p:scale>
        <p:origin x="12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E385-89DF-7E41-B4EA-753F3BE44CE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FB05-D37C-EF46-B8A2-6753BB167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4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D207-6928-F342-80A6-0C152604E2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3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AF74E-319D-0643-8EE6-FAC536517D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9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406F3-DFE9-4045-B7E7-D2A911EB07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8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447EA-13C8-0D49-870A-34C885528A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5020C-E828-FC4B-AC21-98AAF9CCBE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9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82752-1711-3048-A13F-A11628EF59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4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6DAD5-E465-434C-A2B3-867A2EFF20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4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F19AF-31DA-BF43-92FE-535B2D03DF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6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2997A-B6E0-A04B-8566-A44A29C556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6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75D3C-2129-9946-B084-2D2B193343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01F06-6185-2E41-B634-FC6AFCE789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9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4912FE-19A3-9140-9F6B-F55B5C6389F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4320" y="2057400"/>
            <a:ext cx="8839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The last topic of the semester:  </a:t>
            </a:r>
          </a:p>
          <a:p>
            <a:endParaRPr lang="en-US" sz="34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34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Transcription and Transcriptional Control</a:t>
            </a:r>
            <a:endParaRPr lang="en-US" sz="3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Repressors and Negative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4958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Repressors bind at the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OPERATOR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site near the promoter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The repressor can bind to the operator in the presence of a ligand or the absence of a ligand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If the repressor binds, there is a negative effect on the expression of the operon</a:t>
            </a:r>
          </a:p>
        </p:txBody>
      </p:sp>
      <p:pic>
        <p:nvPicPr>
          <p:cNvPr id="4" name="Picture 3" descr="Figure28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4954" r="50257" b="66096"/>
          <a:stretch/>
        </p:blipFill>
        <p:spPr>
          <a:xfrm>
            <a:off x="2362200" y="838200"/>
            <a:ext cx="4191000" cy="35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0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Activators and Positive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4958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Activators bind at the promoter and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ENHANCE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the binding of RNAP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The activator can bind to the operator in the presence of a ligand or the absence of a ligand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If the activator binds, there is a positive effect on the expression of the operon</a:t>
            </a:r>
          </a:p>
        </p:txBody>
      </p:sp>
      <p:pic>
        <p:nvPicPr>
          <p:cNvPr id="6" name="Picture 5" descr="Figure28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34778" r="50257" b="34414"/>
          <a:stretch/>
        </p:blipFill>
        <p:spPr>
          <a:xfrm>
            <a:off x="2438399" y="838200"/>
            <a:ext cx="393219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8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Operons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4958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FFFF00"/>
                </a:solidFill>
                <a:latin typeface="Arial"/>
                <a:cs typeface="Arial"/>
              </a:rPr>
              <a:t>Polycistronic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 mRNA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:  Bacterial mRNAs often encode multiple genes on a single transcript</a:t>
            </a:r>
          </a:p>
          <a:p>
            <a:endParaRPr lang="en-US" sz="2000" b="1" u="sng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By having the transcripts of the structural genes in a single array, the cell can get a much more immediate response</a:t>
            </a:r>
          </a:p>
        </p:txBody>
      </p:sp>
      <p:pic>
        <p:nvPicPr>
          <p:cNvPr id="4" name="Picture 3" descr="Figure28_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 r="21522" b="26437"/>
          <a:stretch/>
        </p:blipFill>
        <p:spPr>
          <a:xfrm>
            <a:off x="1524000" y="990600"/>
            <a:ext cx="5339482" cy="24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8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How do Regulatory Proteins Work?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543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Transcriptional Regulatory Proteins must interact with DNA and with other protein molecules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These proteins have an affinity for their cognate DNA binding sequence that is 10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– 10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6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fold greater than non-specific DNA sequences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These proteins have very specific traits that allow them to do their job: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1)  Specificity of DNA interaction</a:t>
            </a:r>
          </a:p>
          <a:p>
            <a:pPr marL="457200" indent="-457200">
              <a:buAutoNum type="arabicParenR" startAt="2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Specific Protein domains</a:t>
            </a:r>
          </a:p>
          <a:p>
            <a:pPr marL="971550" lvl="1" indent="-514350">
              <a:buAutoNum type="romanL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Helix-Turn Helix</a:t>
            </a:r>
          </a:p>
          <a:p>
            <a:pPr marL="971550" lvl="1" indent="-514350">
              <a:buAutoNum type="romanL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Zinc-finger</a:t>
            </a:r>
          </a:p>
          <a:p>
            <a:pPr marL="971550" lvl="1" indent="-514350">
              <a:buAutoNum type="romanLcParenR"/>
            </a:pP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Homeodomain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971550" lvl="1" indent="-514350">
              <a:buAutoNum type="romanLcParenR"/>
            </a:pP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Zipper</a:t>
            </a:r>
          </a:p>
          <a:p>
            <a:pPr marL="971550" lvl="1" indent="-514350">
              <a:buAutoNum type="romanL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Helix-Loop-Helix</a:t>
            </a:r>
          </a:p>
        </p:txBody>
      </p:sp>
    </p:spTree>
    <p:extLst>
      <p:ext uri="{BB962C8B-B14F-4D97-AF65-F5344CB8AC3E}">
        <p14:creationId xmlns:p14="http://schemas.microsoft.com/office/powerpoint/2010/main" val="288218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DNA – Protein Interactions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On the major and minor grooves of DNA, chemical moieties on the nitrogenous bases are available to interact with amino acid side chains of proteins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Most frequent amino acid side chains found to interact with DNA are:</a:t>
            </a:r>
          </a:p>
          <a:p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Asn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Gln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Glu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, Lys and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Arg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3810000"/>
            <a:ext cx="8476384" cy="2819400"/>
            <a:chOff x="457200" y="3810000"/>
            <a:chExt cx="8476384" cy="2819400"/>
          </a:xfrm>
        </p:grpSpPr>
        <p:pic>
          <p:nvPicPr>
            <p:cNvPr id="4" name="Picture 3" descr="Figure28_9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2" t="4718" r="10373" b="60362"/>
            <a:stretch/>
          </p:blipFill>
          <p:spPr>
            <a:xfrm>
              <a:off x="3581400" y="3810000"/>
              <a:ext cx="5352184" cy="2819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57200" y="4038600"/>
              <a:ext cx="2971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There is much greater variation in the Major groove (one more position), so proteins have more chances at selectivity</a:t>
              </a:r>
            </a:p>
          </p:txBody>
        </p:sp>
      </p:grpSp>
      <p:pic>
        <p:nvPicPr>
          <p:cNvPr id="6" name="Picture 5" descr="Figure28_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1" t="64406" r="7789" b="8581"/>
          <a:stretch/>
        </p:blipFill>
        <p:spPr>
          <a:xfrm>
            <a:off x="2590800" y="3733800"/>
            <a:ext cx="3657600" cy="28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Protein Domains that Interact with DNA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DNA binding domains tend to be small (~60-90 residues)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Tend to form dimers (and sometimes tetramers)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Each monomer recognizes a specific repeated palindromic sequence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Hence the dimerization</a:t>
            </a:r>
          </a:p>
          <a:p>
            <a:pPr lvl="1"/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monomers bind cooperatively</a:t>
            </a:r>
          </a:p>
        </p:txBody>
      </p:sp>
    </p:spTree>
    <p:extLst>
      <p:ext uri="{BB962C8B-B14F-4D97-AF65-F5344CB8AC3E}">
        <p14:creationId xmlns:p14="http://schemas.microsoft.com/office/powerpoint/2010/main" val="183941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Helix-Turn-Helix Domain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905000"/>
            <a:ext cx="335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20 amino acids arrayed in: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2 </a:t>
            </a:r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-helices (7-9 amino acids long)</a:t>
            </a:r>
          </a:p>
          <a:p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-turn separates the helices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One </a:t>
            </a:r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-helix is called the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RECOGNITION HELIX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This helix interacts with a specific DNA sequence in the DNA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Fits in the major groove</a:t>
            </a:r>
          </a:p>
        </p:txBody>
      </p:sp>
      <p:pic>
        <p:nvPicPr>
          <p:cNvPr id="4" name="Picture 3" descr="Figure28_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8281" r="3712" b="27926"/>
          <a:stretch/>
        </p:blipFill>
        <p:spPr>
          <a:xfrm>
            <a:off x="4267200" y="1219200"/>
            <a:ext cx="4446852" cy="507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62484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(</a:t>
            </a:r>
            <a:r>
              <a:rPr lang="en-US" sz="800" i="1" dirty="0">
                <a:solidFill>
                  <a:srgbClr val="FFFF00"/>
                </a:solidFill>
              </a:rPr>
              <a:t>lac</a:t>
            </a:r>
            <a:r>
              <a:rPr lang="en-US" sz="800" dirty="0">
                <a:solidFill>
                  <a:srgbClr val="FFFF00"/>
                </a:solidFill>
              </a:rPr>
              <a:t> repressor, PDB ID:  2PE5)</a:t>
            </a:r>
            <a:endParaRPr lang="en-US" sz="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7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Zinc-finger Domain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905000"/>
            <a:ext cx="33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30 amino acids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Single Zn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2+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coordinated by 4 amino acids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4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Cys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or 2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Cys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/ 2His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The Zn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2+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doesn’t interact with the DNA but serves to stabilize the domain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Single interactions b/w the fingers and DNA are weak, so multiple fingers are common in proteins with these domains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5181600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Zif268 PDB ID: 1ZAA</a:t>
            </a:r>
            <a:endParaRPr lang="en-US" sz="800" i="1" dirty="0">
              <a:solidFill>
                <a:srgbClr val="FFFF00"/>
              </a:solidFill>
            </a:endParaRPr>
          </a:p>
        </p:txBody>
      </p:sp>
      <p:pic>
        <p:nvPicPr>
          <p:cNvPr id="7" name="Picture 6" descr="Figure28_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10971" r="49862" b="44888"/>
          <a:stretch/>
        </p:blipFill>
        <p:spPr>
          <a:xfrm>
            <a:off x="3962400" y="2286000"/>
            <a:ext cx="496370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0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Zinc-finger Domain</a:t>
            </a:r>
          </a:p>
        </p:txBody>
      </p:sp>
      <p:pic>
        <p:nvPicPr>
          <p:cNvPr id="4" name="Picture 3" descr="zif268_aa_seq_ali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81600"/>
            <a:ext cx="3610023" cy="1604454"/>
          </a:xfrm>
          <a:prstGeom prst="rect">
            <a:avLst/>
          </a:prstGeom>
        </p:spPr>
      </p:pic>
      <p:pic>
        <p:nvPicPr>
          <p:cNvPr id="5" name="Picture 4" descr="zif268_recogn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6400800" cy="43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1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FFFF00"/>
                </a:solidFill>
                <a:latin typeface="Arial"/>
                <a:cs typeface="Arial"/>
              </a:rPr>
              <a:t>Homeodomains</a:t>
            </a:r>
            <a:endParaRPr lang="en-US" sz="3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Picture 2" descr="Figure28_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5" t="13753" r="9430" b="25228"/>
          <a:stretch/>
        </p:blipFill>
        <p:spPr>
          <a:xfrm>
            <a:off x="4572000" y="1676400"/>
            <a:ext cx="4261596" cy="4261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752600"/>
            <a:ext cx="3810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60 amino acids long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3 </a:t>
            </a:r>
            <a:r>
              <a:rPr lang="en-US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-helices connected by short loops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ONLY FOUND IN EUKARYOTES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Serves to regulate genes responsible for limp patterns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12689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Arial"/>
                <a:cs typeface="Arial"/>
              </a:rPr>
              <a:t>INDUCTION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of Enzyme Production using OPERONS</a:t>
            </a:r>
          </a:p>
          <a:p>
            <a:endParaRPr lang="en-US" b="1" u="sng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One way to regulate of an enzyme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If it isn’t needed, it isn’t made</a:t>
            </a:r>
          </a:p>
        </p:txBody>
      </p:sp>
      <p:pic>
        <p:nvPicPr>
          <p:cNvPr id="4" name="Picture 2" descr="voet4e_fig_31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0"/>
          <a:stretch/>
        </p:blipFill>
        <p:spPr bwMode="auto">
          <a:xfrm>
            <a:off x="2209800" y="2514601"/>
            <a:ext cx="4495800" cy="9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8862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Operons have:  Control sites and Structural Genes in a linear array on the chromosome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regulatory protein is encoded outside the boundaries of the operon</a:t>
            </a:r>
          </a:p>
        </p:txBody>
      </p:sp>
    </p:spTree>
    <p:extLst>
      <p:ext uri="{BB962C8B-B14F-4D97-AF65-F5344CB8AC3E}">
        <p14:creationId xmlns:p14="http://schemas.microsoft.com/office/powerpoint/2010/main" val="249771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Protein-Protein Interaction Domains of DNABPs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We said that DNA binding proteins tend to form dimers or tetramers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This means that not only must they interact with DNA, but with each other as well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Two primary Protein-Protein Interaction domains are found in Transcriptional Regulatory Proteins: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zippers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Basic Helix-Loop-Helix</a:t>
            </a:r>
          </a:p>
        </p:txBody>
      </p:sp>
    </p:spTree>
    <p:extLst>
      <p:ext uri="{BB962C8B-B14F-4D97-AF65-F5344CB8AC3E}">
        <p14:creationId xmlns:p14="http://schemas.microsoft.com/office/powerpoint/2010/main" val="50618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Zipper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1910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Amphipathic </a:t>
            </a:r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-helix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One side is rich in hydrophobic residues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Every 7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th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residue is a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Leu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When a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-zipper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dimerizes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, these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Leu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residues align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Basic residues in the helix interact with DNA backbone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Very small DNA-binding surface, but you get it twice so it helps specify a target sequence</a:t>
            </a:r>
          </a:p>
        </p:txBody>
      </p:sp>
      <p:pic>
        <p:nvPicPr>
          <p:cNvPr id="3" name="Picture 2" descr="Figure28_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1769" r="7553" b="57417"/>
          <a:stretch/>
        </p:blipFill>
        <p:spPr>
          <a:xfrm>
            <a:off x="2971800" y="838200"/>
            <a:ext cx="5787465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Clothespin type of helical arrangement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Clamps onto DNA</a:t>
            </a:r>
          </a:p>
        </p:txBody>
      </p:sp>
    </p:spTree>
    <p:extLst>
      <p:ext uri="{BB962C8B-B14F-4D97-AF65-F5344CB8AC3E}">
        <p14:creationId xmlns:p14="http://schemas.microsoft.com/office/powerpoint/2010/main" val="3026519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Basic Helix-Loop-Helix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886200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Eukaryotic regulatory protein domain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50 amino acids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2 short, amphipathic </a:t>
            </a:r>
            <a:r>
              <a:rPr lang="en-US" sz="18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-helices linked by a loop of variable length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Distinct from HTH domains b/c these are Protein/Protein Interaction domains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Almost resemble a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Zipper motif interrupted by a short loop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A single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Leu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residue (red) lies on one end of each helix</a:t>
            </a:r>
          </a:p>
        </p:txBody>
      </p:sp>
      <p:pic>
        <p:nvPicPr>
          <p:cNvPr id="5" name="Picture 4" descr="Figure28_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60867" r="50758" b="19316"/>
          <a:stretch/>
        </p:blipFill>
        <p:spPr>
          <a:xfrm>
            <a:off x="1676400" y="609600"/>
            <a:ext cx="571478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26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Transcriptional Regulation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879157"/>
            <a:ext cx="7696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FFFF00"/>
                </a:solidFill>
                <a:latin typeface="Arial"/>
                <a:cs typeface="Arial"/>
              </a:rPr>
              <a:t>Example 1:</a:t>
            </a:r>
            <a:r>
              <a:rPr lang="en-US" sz="2600" dirty="0">
                <a:solidFill>
                  <a:srgbClr val="FFFF00"/>
                </a:solidFill>
                <a:latin typeface="Arial"/>
                <a:cs typeface="Arial"/>
              </a:rPr>
              <a:t>  Remember the </a:t>
            </a:r>
            <a:r>
              <a:rPr lang="en-US" sz="26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600" dirty="0">
                <a:solidFill>
                  <a:srgbClr val="FFFF00"/>
                </a:solidFill>
                <a:latin typeface="Arial"/>
                <a:cs typeface="Arial"/>
              </a:rPr>
              <a:t> operon?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1483817"/>
            <a:ext cx="4800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operon has the structural genes for three proteins:</a:t>
            </a: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1)  </a:t>
            </a:r>
            <a:r>
              <a:rPr lang="en-US" i="1" dirty="0" err="1">
                <a:solidFill>
                  <a:srgbClr val="FFFF00"/>
                </a:solidFill>
                <a:latin typeface="Arial"/>
                <a:cs typeface="Arial"/>
              </a:rPr>
              <a:t>lacZ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:  beta-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galactosidase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2)  </a:t>
            </a:r>
            <a:r>
              <a:rPr lang="en-US" i="1" dirty="0" err="1">
                <a:solidFill>
                  <a:srgbClr val="FFFF00"/>
                </a:solidFill>
                <a:latin typeface="Arial"/>
                <a:cs typeface="Arial"/>
              </a:rPr>
              <a:t>lacY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galactoside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permease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 startAt="3"/>
            </a:pP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lacA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Thiogalactoside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transacetylase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Unknown role in pathway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Transfers acetyl group to C-6 hydroxyl group on IPTG and other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thiogalactosides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2" descr="voet4e_figun_31_p126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662169" cy="371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2" descr="voet4e_figun_31_p126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1981200" cy="13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16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09600"/>
            <a:ext cx="40386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The lac operon is an example of </a:t>
            </a:r>
            <a:r>
              <a:rPr lang="en-US" sz="1800" b="1" u="sng" dirty="0">
                <a:solidFill>
                  <a:srgbClr val="FFFF00"/>
                </a:solidFill>
                <a:latin typeface="Arial"/>
                <a:cs typeface="Arial"/>
              </a:rPr>
              <a:t>NEGATIVE REGULATION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The repressor protein binds to the O1 sequence (Operator 1) and induces a conformational change in the DNA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The dimers of the tetramer interact via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zippers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DNA binding is via HTH domains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The tetramer can bind another operator region on either side of O1: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O2 (+410) or O3 (-90) to shut down transcription of the operon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When inducer molecule is added, it binds to the repressor protein and causes a conformational change that makes the repressor dissociate from the DNA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The Operon is Transcribed!!!</a:t>
            </a:r>
          </a:p>
        </p:txBody>
      </p:sp>
      <p:pic>
        <p:nvPicPr>
          <p:cNvPr id="3" name="Picture 2" descr="Figure28_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6016" r="53122" b="43379"/>
          <a:stretch/>
        </p:blipFill>
        <p:spPr>
          <a:xfrm>
            <a:off x="4876800" y="685800"/>
            <a:ext cx="3733800" cy="5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Operon: Nothing is that Easy!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8458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lac operon is an example of </a:t>
            </a:r>
            <a:r>
              <a:rPr lang="en-US" b="1" u="sng" dirty="0">
                <a:solidFill>
                  <a:srgbClr val="FFFF00"/>
                </a:solidFill>
                <a:latin typeface="Arial"/>
                <a:cs typeface="Arial"/>
              </a:rPr>
              <a:t>POSITIVE REGULATION!!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FFFF00"/>
                </a:solidFill>
                <a:latin typeface="Arial"/>
                <a:cs typeface="Arial"/>
              </a:rPr>
              <a:t>(Told you it wasn’t simple)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If glucose is present then the cell wants to use it before any other carbon source.  Period.</a:t>
            </a: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What happens if both glucose AND lactose are present?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eg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:  Milk chocolate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easter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candy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b="1" u="sng" dirty="0">
                <a:solidFill>
                  <a:srgbClr val="FFFF00"/>
                </a:solidFill>
                <a:latin typeface="Arial"/>
                <a:cs typeface="Arial"/>
              </a:rPr>
              <a:t>CATABOLITE REPRESSION</a:t>
            </a: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RESTRICTS THE PRODUCTION OF THE ENZYMATIC MACHINERY NECESSARY TO UTILIZE OTHER SUGARS</a:t>
            </a:r>
          </a:p>
        </p:txBody>
      </p:sp>
    </p:spTree>
    <p:extLst>
      <p:ext uri="{BB962C8B-B14F-4D97-AF65-F5344CB8AC3E}">
        <p14:creationId xmlns:p14="http://schemas.microsoft.com/office/powerpoint/2010/main" val="9559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Catabolite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Repression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548640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Effect is mediated by </a:t>
            </a:r>
            <a:r>
              <a:rPr lang="en-US" u="sng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u="sng" dirty="0">
                <a:solidFill>
                  <a:srgbClr val="FFFF00"/>
                </a:solidFill>
                <a:latin typeface="Arial"/>
                <a:cs typeface="Arial"/>
              </a:rPr>
              <a:t> receptor protein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or </a:t>
            </a:r>
            <a:r>
              <a:rPr lang="en-US" b="1" u="sng" dirty="0">
                <a:solidFill>
                  <a:srgbClr val="FFFF00"/>
                </a:solidFill>
                <a:latin typeface="Arial"/>
                <a:cs typeface="Arial"/>
              </a:rPr>
              <a:t>CRP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200" b="1" u="sng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22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kDa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homodimer</a:t>
            </a: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Binds to DNA and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is a signaling molecule that cells use to regulate metabolism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When glucose is present,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levels are low inside the cell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CRP doesn’t bind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and is in the T-state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When glucose is absent,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levels rise, CRP binds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then DNA and recruits RNAP to promoter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Picture 2" descr="Figure 28_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r="47367" b="72752"/>
          <a:stretch/>
        </p:blipFill>
        <p:spPr>
          <a:xfrm>
            <a:off x="6019800" y="2362200"/>
            <a:ext cx="270978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73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Catabolite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Repression and the </a:t>
            </a:r>
            <a:r>
              <a:rPr lang="en-US" sz="28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1336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CRP is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allosterically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regulated by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Strong induction of the </a:t>
            </a:r>
            <a:r>
              <a:rPr lang="en-US" sz="22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operon requires both the presence of lactose and a low [glucose]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Figure 28_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5" r="2538" b="38543"/>
          <a:stretch/>
        </p:blipFill>
        <p:spPr>
          <a:xfrm>
            <a:off x="5105400" y="609600"/>
            <a:ext cx="3404622" cy="61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3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72440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Arial"/>
                <a:cs typeface="Arial"/>
              </a:rPr>
              <a:t>E. coli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cells can biosynthesize all 20 amino acids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If an amino acid is abundant in the growth medium, then the cell doesn’t need to synthesize it</a:t>
            </a: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5 proteins are required to synthesize tryptophan </a:t>
            </a:r>
          </a:p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(two enzymes catalyze more than one step in the pathway)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400" y="762000"/>
            <a:ext cx="5867400" cy="3869987"/>
            <a:chOff x="1676400" y="762000"/>
            <a:chExt cx="5867400" cy="3869987"/>
          </a:xfrm>
        </p:grpSpPr>
        <p:pic>
          <p:nvPicPr>
            <p:cNvPr id="3" name="Picture 2" descr="trp_operon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762000"/>
              <a:ext cx="5867400" cy="38699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752600" y="838200"/>
              <a:ext cx="2133600" cy="2057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657600" y="838200"/>
              <a:ext cx="38100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920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609600"/>
            <a:ext cx="5867400" cy="3869987"/>
            <a:chOff x="1676400" y="609600"/>
            <a:chExt cx="5867400" cy="3869987"/>
          </a:xfrm>
        </p:grpSpPr>
        <p:pic>
          <p:nvPicPr>
            <p:cNvPr id="3" name="Picture 2" descr="trp_operon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609600"/>
              <a:ext cx="5867400" cy="38699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657600" y="685800"/>
              <a:ext cx="38100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752600" y="685800"/>
            <a:ext cx="2133600" cy="2057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495800"/>
            <a:ext cx="8458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mRNA of the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operon has a half-life of 3 min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Allowing the cell to rapidly respond to changing media conditions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repressor is a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homodimer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that binds tryptophan and undergoes a conformational change</a:t>
            </a: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6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srgbClr val="FFFF00"/>
                </a:solidFill>
                <a:latin typeface="Arial"/>
                <a:cs typeface="Arial"/>
              </a:rPr>
              <a:t>Example 1:</a:t>
            </a: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  The </a:t>
            </a:r>
            <a:r>
              <a:rPr lang="en-US" sz="30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219200"/>
            <a:ext cx="4800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operon has the structural genes for three proteins:</a:t>
            </a: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1)  </a:t>
            </a:r>
            <a:r>
              <a:rPr lang="en-US" i="1" dirty="0" err="1">
                <a:solidFill>
                  <a:srgbClr val="FFFF00"/>
                </a:solidFill>
                <a:latin typeface="Arial"/>
                <a:cs typeface="Arial"/>
              </a:rPr>
              <a:t>lacZ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:  beta-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galactosidase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2)  </a:t>
            </a:r>
            <a:r>
              <a:rPr lang="en-US" i="1" dirty="0" err="1">
                <a:solidFill>
                  <a:srgbClr val="FFFF00"/>
                </a:solidFill>
                <a:latin typeface="Arial"/>
                <a:cs typeface="Arial"/>
              </a:rPr>
              <a:t>lacY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galactoside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permease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 startAt="3"/>
            </a:pP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lacA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Thiogalactoside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transacetylase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Unknown role in pathway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Transfers acetyl group to C-6 hydroxyl group on IPTG and other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thiogalactosides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6" name="Picture 2" descr="voet4e_figun_31_p126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662169" cy="371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 descr="voet4e_figun_31_p126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03946"/>
            <a:ext cx="2587625" cy="17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282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76400" y="609600"/>
            <a:ext cx="5867400" cy="3869987"/>
            <a:chOff x="1676400" y="762000"/>
            <a:chExt cx="5867400" cy="3869987"/>
          </a:xfrm>
        </p:grpSpPr>
        <p:pic>
          <p:nvPicPr>
            <p:cNvPr id="3" name="Picture 2" descr="trp_operon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762000"/>
              <a:ext cx="5867400" cy="38699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267200" y="838200"/>
              <a:ext cx="32004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4800" y="44958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The conformational change caused by tryptophan binding converts the </a:t>
            </a:r>
            <a:r>
              <a:rPr lang="en-US" sz="2200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repressor to the R-state from the T-state and it binds the operator of the </a:t>
            </a:r>
            <a:r>
              <a:rPr lang="en-US" sz="2200" i="1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The operator overlaps the promoter, so no transcription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Straightforward, right? </a:t>
            </a:r>
          </a:p>
        </p:txBody>
      </p:sp>
    </p:spTree>
    <p:extLst>
      <p:ext uri="{BB962C8B-B14F-4D97-AF65-F5344CB8AC3E}">
        <p14:creationId xmlns:p14="http://schemas.microsoft.com/office/powerpoint/2010/main" val="468281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Yeah, right.  </a:t>
            </a:r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676400"/>
            <a:ext cx="8458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At decreased tryptophan levels, the repressor loses its bound tryptophan ligands and dissociates from DNA</a:t>
            </a: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This should cause a massive increase in the production of the enzymes in the tryptophan biosynthetic pathway, yes?</a:t>
            </a: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Maybe…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It all depends on HOW MUCH tryptophan is around.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The cell can </a:t>
            </a:r>
            <a:r>
              <a:rPr lang="en-US" sz="2200" b="1" u="sng" dirty="0">
                <a:solidFill>
                  <a:srgbClr val="FFFF00"/>
                </a:solidFill>
                <a:latin typeface="Arial"/>
                <a:cs typeface="Arial"/>
              </a:rPr>
              <a:t>attenuate</a:t>
            </a: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 the signal from the transcript at the translational level.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/>
                <a:cs typeface="Arial"/>
              </a:rPr>
              <a:t>Huh?</a:t>
            </a:r>
          </a:p>
        </p:txBody>
      </p:sp>
    </p:spTree>
    <p:extLst>
      <p:ext uri="{BB962C8B-B14F-4D97-AF65-F5344CB8AC3E}">
        <p14:creationId xmlns:p14="http://schemas.microsoft.com/office/powerpoint/2010/main" val="3273749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914400"/>
            <a:ext cx="2895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mRNA has a 162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bp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Leader Sequence that contains 4 sequences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Sequence 1 and 2:  Regulatory sequences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Sequence 3 and 4:  Attenuator sequence</a:t>
            </a:r>
          </a:p>
        </p:txBody>
      </p:sp>
    </p:spTree>
    <p:extLst>
      <p:ext uri="{BB962C8B-B14F-4D97-AF65-F5344CB8AC3E}">
        <p14:creationId xmlns:p14="http://schemas.microsoft.com/office/powerpoint/2010/main" val="178669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914400"/>
            <a:ext cx="2895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Sequence 1 contains two codons for tryptophan.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If there is plenty of tryptophan in the cell, then there are plenty of tryptophan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tRNA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molecules so to ribosome goes right through both sequences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57200" y="2438400"/>
            <a:ext cx="24384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59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533400"/>
            <a:ext cx="2895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This allows Sequences 3 and 4 to form a base paired duplex called The Attenuator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This attenuator is very strong due to its size and loop structure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Transcription stops because the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attentuator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structure “jams up the gears” of RNAP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57200" y="2438400"/>
            <a:ext cx="24384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68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304800"/>
            <a:ext cx="2895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At tryptophan concentrations below the threshold, the </a:t>
            </a:r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ribosome stalls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at Sequence 1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This allows a weaker pairing of Sequences 2 and 3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ribosome can blast through the weaker 2:3 pair and make the proteins of the </a:t>
            </a:r>
            <a:r>
              <a:rPr lang="en-US" i="1" dirty="0" err="1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57200" y="4724400"/>
            <a:ext cx="24384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0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srgbClr val="FFFF00"/>
                </a:solidFill>
                <a:latin typeface="Arial"/>
                <a:cs typeface="Arial"/>
              </a:rPr>
              <a:t>Example 1:</a:t>
            </a: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  The </a:t>
            </a:r>
            <a:r>
              <a:rPr lang="en-US" sz="30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pic>
        <p:nvPicPr>
          <p:cNvPr id="8" name="Picture 2" descr="voet4e_fig_3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772639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25146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Allows proteins to be made when needed and then halt production when they aren’t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91000" y="3810000"/>
            <a:ext cx="1520825" cy="1474008"/>
            <a:chOff x="6705600" y="4114800"/>
            <a:chExt cx="1520825" cy="1474008"/>
          </a:xfrm>
        </p:grpSpPr>
        <p:pic>
          <p:nvPicPr>
            <p:cNvPr id="7" name="Picture 2" descr="voet4e_figun_31_p1261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572000"/>
              <a:ext cx="1520825" cy="10168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705600" y="4114800"/>
              <a:ext cx="1371600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Inducer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1370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3000" i="1" dirty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3000" dirty="0">
                <a:solidFill>
                  <a:srgbClr val="FFFF00"/>
                </a:solidFill>
                <a:latin typeface="Arial"/>
                <a:cs typeface="Arial"/>
              </a:rPr>
              <a:t> operon led to…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122944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Monod and Jacob postulating in 1961: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1)  The structural genes on DNA are </a:t>
            </a:r>
            <a:r>
              <a:rPr lang="en-US" b="1" u="sng" dirty="0">
                <a:solidFill>
                  <a:srgbClr val="FFFF00"/>
                </a:solidFill>
                <a:latin typeface="Arial"/>
                <a:cs typeface="Arial"/>
              </a:rPr>
              <a:t>TRANSCRIBED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into complementary strands of messenger RNA (mRNA)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2)  mRNA must associate with ribosomes which catalyze the synthesis of polypeptides</a:t>
            </a:r>
          </a:p>
        </p:txBody>
      </p:sp>
    </p:spTree>
    <p:extLst>
      <p:ext uri="{BB962C8B-B14F-4D97-AF65-F5344CB8AC3E}">
        <p14:creationId xmlns:p14="http://schemas.microsoft.com/office/powerpoint/2010/main" val="154442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Transcriptional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14400"/>
            <a:ext cx="464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We have seen how DNA is synthesized and how the cell creates mRNA to convert the information stored in genes into something that can do work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How do we regulate the process of transcription?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Let’s break the problem down into key checkpoints:</a:t>
            </a: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We could use different sigma factors (stop RNAP from binding)</a:t>
            </a: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We could block access to the promoter</a:t>
            </a: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We could have secondary structures in the mRNA that hang up translation</a:t>
            </a: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We could degrade the mRNA (short lifetime = little translation)</a:t>
            </a:r>
          </a:p>
        </p:txBody>
      </p:sp>
      <p:pic>
        <p:nvPicPr>
          <p:cNvPr id="4" name="Picture 3" descr="Figure28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2123" r="40242" b="52462"/>
          <a:stretch/>
        </p:blipFill>
        <p:spPr>
          <a:xfrm>
            <a:off x="5181600" y="1066800"/>
            <a:ext cx="3657465" cy="5029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562600" y="838200"/>
            <a:ext cx="3200400" cy="1676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7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Promoters and Transcription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263914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-60 region:  UP (upstream promoter) elements strongly stimulate binding of  RNAP to the promoter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More than the normal affinity of 1x10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-14 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M for DNA by RNAP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Get more action from the same promoter (Nitrous Boost!)</a:t>
            </a:r>
          </a:p>
        </p:txBody>
      </p:sp>
      <p:pic>
        <p:nvPicPr>
          <p:cNvPr id="4" name="Picture 3" descr="Figure28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83633" r="4887" b="9997"/>
          <a:stretch/>
        </p:blipFill>
        <p:spPr>
          <a:xfrm>
            <a:off x="911648" y="1219200"/>
            <a:ext cx="7282462" cy="990600"/>
          </a:xfrm>
          <a:prstGeom prst="rect">
            <a:avLst/>
          </a:prstGeom>
        </p:spPr>
      </p:pic>
      <p:pic>
        <p:nvPicPr>
          <p:cNvPr id="5" name="Picture 4" descr="Figure 28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57513" r="14833" b="31711"/>
          <a:stretch/>
        </p:blipFill>
        <p:spPr>
          <a:xfrm>
            <a:off x="911648" y="3776899"/>
            <a:ext cx="7394152" cy="947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9530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32:  Heat shock sigma factor.  Normally present in low abundance in the cell (&lt;10 copies per cell)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Only transcribe when you need to!</a:t>
            </a:r>
          </a:p>
        </p:txBody>
      </p:sp>
    </p:spTree>
    <p:extLst>
      <p:ext uri="{BB962C8B-B14F-4D97-AF65-F5344CB8AC3E}">
        <p14:creationId xmlns:p14="http://schemas.microsoft.com/office/powerpoint/2010/main" val="41905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Promoters and Transcription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In other words: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If we decrease how often a promoter is bound by RNAP, then we also decrease how many times the genes controlled by the promoter are transcribed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Mutations in promoter sequence will affect RNAP binding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RNAP has a finite activity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Anything that will change that rate will affect the amount of transcript produced and, therefore, the amount of protein made</a:t>
            </a:r>
          </a:p>
        </p:txBody>
      </p:sp>
    </p:spTree>
    <p:extLst>
      <p:ext uri="{BB962C8B-B14F-4D97-AF65-F5344CB8AC3E}">
        <p14:creationId xmlns:p14="http://schemas.microsoft.com/office/powerpoint/2010/main" val="291179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00"/>
                </a:solidFill>
                <a:latin typeface="Arial"/>
                <a:cs typeface="Arial"/>
              </a:rPr>
              <a:t>Proteins and Promoters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396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We can regulate the initiation of transcription with 3 different types of proteins: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Specificity factors:  Alter the specificity of RNAP for a promoter (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eg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:  sigma factors)</a:t>
            </a: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Repressors:  Prevent RNAP from binding the promoter at all</a:t>
            </a: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Activators:  Promote RNAP binding to the promoter</a:t>
            </a:r>
          </a:p>
        </p:txBody>
      </p:sp>
      <p:pic>
        <p:nvPicPr>
          <p:cNvPr id="4" name="Picture 3" descr="Figure28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4954" r="50257" b="34414"/>
          <a:stretch/>
        </p:blipFill>
        <p:spPr>
          <a:xfrm>
            <a:off x="5181600" y="838200"/>
            <a:ext cx="3200400" cy="56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42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4152</TotalTime>
  <Words>1763</Words>
  <Application>Microsoft Macintosh PowerPoint</Application>
  <PresentationFormat>On-screen Show (4:3)</PresentationFormat>
  <Paragraphs>247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Hemoglobin and Myoglobin</dc:title>
  <dc:creator>Bill Widger</dc:creator>
  <cp:lastModifiedBy>Hurlbert, Jason C.</cp:lastModifiedBy>
  <cp:revision>129</cp:revision>
  <dcterms:created xsi:type="dcterms:W3CDTF">1998-09-08T19:32:24Z</dcterms:created>
  <dcterms:modified xsi:type="dcterms:W3CDTF">2022-11-08T20:00:53Z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1</vt:i4>
  </property>
  <property fmtid="{D5CDD505-2E9C-101B-9397-08002B2CF9AE}" pid="7" name="MailAddress">
    <vt:lpwstr>widger@uh.edu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D:\teach_2000\lc1_2000</vt:lpwstr>
  </property>
</Properties>
</file>