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7"/>
  </p:notesMasterIdLst>
  <p:sldIdLst>
    <p:sldId id="572" r:id="rId3"/>
    <p:sldId id="318" r:id="rId4"/>
    <p:sldId id="468" r:id="rId5"/>
    <p:sldId id="470" r:id="rId6"/>
    <p:sldId id="471" r:id="rId7"/>
    <p:sldId id="473" r:id="rId8"/>
    <p:sldId id="474" r:id="rId9"/>
    <p:sldId id="476" r:id="rId10"/>
    <p:sldId id="477" r:id="rId11"/>
    <p:sldId id="478" r:id="rId12"/>
    <p:sldId id="479" r:id="rId13"/>
    <p:sldId id="480" r:id="rId14"/>
    <p:sldId id="481" r:id="rId15"/>
    <p:sldId id="484" r:id="rId16"/>
    <p:sldId id="482" r:id="rId17"/>
    <p:sldId id="485" r:id="rId18"/>
    <p:sldId id="486" r:id="rId19"/>
    <p:sldId id="489" r:id="rId20"/>
    <p:sldId id="490" r:id="rId21"/>
    <p:sldId id="491" r:id="rId22"/>
    <p:sldId id="571" r:id="rId23"/>
    <p:sldId id="495" r:id="rId24"/>
    <p:sldId id="496" r:id="rId25"/>
    <p:sldId id="497" r:id="rId26"/>
    <p:sldId id="498" r:id="rId27"/>
    <p:sldId id="499" r:id="rId28"/>
    <p:sldId id="500" r:id="rId29"/>
    <p:sldId id="502" r:id="rId30"/>
    <p:sldId id="573" r:id="rId31"/>
    <p:sldId id="503" r:id="rId32"/>
    <p:sldId id="504" r:id="rId33"/>
    <p:sldId id="505" r:id="rId34"/>
    <p:sldId id="506" r:id="rId35"/>
    <p:sldId id="507" r:id="rId36"/>
    <p:sldId id="508" r:id="rId37"/>
    <p:sldId id="509" r:id="rId38"/>
    <p:sldId id="510" r:id="rId39"/>
    <p:sldId id="511" r:id="rId40"/>
    <p:sldId id="512" r:id="rId41"/>
    <p:sldId id="513" r:id="rId42"/>
    <p:sldId id="514" r:id="rId43"/>
    <p:sldId id="515" r:id="rId44"/>
    <p:sldId id="516" r:id="rId45"/>
    <p:sldId id="517" r:id="rId46"/>
    <p:sldId id="518" r:id="rId47"/>
    <p:sldId id="519" r:id="rId48"/>
    <p:sldId id="520" r:id="rId49"/>
    <p:sldId id="521" r:id="rId50"/>
    <p:sldId id="493" r:id="rId51"/>
    <p:sldId id="494" r:id="rId52"/>
    <p:sldId id="524" r:id="rId53"/>
    <p:sldId id="527" r:id="rId54"/>
    <p:sldId id="533" r:id="rId55"/>
    <p:sldId id="534" r:id="rId56"/>
    <p:sldId id="541" r:id="rId57"/>
    <p:sldId id="543" r:id="rId58"/>
    <p:sldId id="544" r:id="rId59"/>
    <p:sldId id="545" r:id="rId60"/>
    <p:sldId id="546" r:id="rId61"/>
    <p:sldId id="547" r:id="rId62"/>
    <p:sldId id="548" r:id="rId63"/>
    <p:sldId id="549" r:id="rId64"/>
    <p:sldId id="553" r:id="rId65"/>
    <p:sldId id="552" r:id="rId66"/>
    <p:sldId id="554" r:id="rId67"/>
    <p:sldId id="555" r:id="rId68"/>
    <p:sldId id="556" r:id="rId69"/>
    <p:sldId id="557" r:id="rId70"/>
    <p:sldId id="558" r:id="rId71"/>
    <p:sldId id="559" r:id="rId72"/>
    <p:sldId id="561" r:id="rId73"/>
    <p:sldId id="562" r:id="rId74"/>
    <p:sldId id="563" r:id="rId75"/>
    <p:sldId id="564"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8" clrIdx="0"/>
  <p:cmAuthor id="1" name="ce" initials="ce" lastIdx="62" clrIdx="1"/>
  <p:cmAuthor id="2" name="Jones, Justin" initials="JJ" lastIdx="1" clrIdx="2">
    <p:extLst>
      <p:ext uri="{19B8F6BF-5375-455C-9EA6-DF929625EA0E}">
        <p15:presenceInfo xmlns:p15="http://schemas.microsoft.com/office/powerpoint/2012/main" userId="S-1-5-21-4250845945-3731851581-3800177176-62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62" autoAdjust="0"/>
    <p:restoredTop sz="94382" autoAdjust="0"/>
  </p:normalViewPr>
  <p:slideViewPr>
    <p:cSldViewPr snapToGrid="0" snapToObjects="1">
      <p:cViewPr varScale="1">
        <p:scale>
          <a:sx n="117" d="100"/>
          <a:sy n="117" d="100"/>
        </p:scale>
        <p:origin x="488" y="168"/>
      </p:cViewPr>
      <p:guideLst>
        <p:guide orient="horz" pos="2160"/>
        <p:guide pos="2880"/>
      </p:guideLst>
    </p:cSldViewPr>
  </p:slideViewPr>
  <p:outlineViewPr>
    <p:cViewPr>
      <p:scale>
        <a:sx n="33" d="100"/>
        <a:sy n="33" d="100"/>
      </p:scale>
      <p:origin x="0" y="-241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8/26/21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46153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2.10 </a:t>
            </a:r>
            <a:r>
              <a:rPr lang="en-US" b="1" dirty="0" err="1"/>
              <a:t>Histidine</a:t>
            </a:r>
            <a:r>
              <a:rPr lang="en-US" b="1" dirty="0"/>
              <a:t> ionization. </a:t>
            </a:r>
            <a:r>
              <a:rPr lang="en-US" dirty="0" err="1"/>
              <a:t>Histidine</a:t>
            </a:r>
            <a:r>
              <a:rPr lang="en-US" dirty="0"/>
              <a:t> can bind or release protons near physiological </a:t>
            </a:r>
            <a:r>
              <a:rPr lang="en-US" dirty="0" err="1"/>
              <a:t>pH.</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267445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2.11 Negatively charged amino acids.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229202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2.13 Peptide-bond formation. </a:t>
            </a:r>
            <a:r>
              <a:rPr lang="en-US" dirty="0"/>
              <a:t>The linking of two amino acids is accompanied by the</a:t>
            </a:r>
            <a:r>
              <a:rPr lang="en-US" baseline="0" dirty="0"/>
              <a:t> </a:t>
            </a:r>
            <a:r>
              <a:rPr lang="en-US" dirty="0"/>
              <a:t>loss of a molecule of water.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345731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2.14 Amino acid sequences have direction. </a:t>
            </a:r>
            <a:r>
              <a:rPr lang="en-US" dirty="0"/>
              <a:t>This illustration of the </a:t>
            </a:r>
            <a:r>
              <a:rPr lang="en-US" dirty="0" err="1"/>
              <a:t>pentapeptide</a:t>
            </a:r>
            <a:r>
              <a:rPr lang="en-US" dirty="0"/>
              <a:t> Try-</a:t>
            </a:r>
            <a:r>
              <a:rPr lang="en-US" dirty="0" err="1"/>
              <a:t>Gly</a:t>
            </a:r>
            <a:r>
              <a:rPr lang="en-US" dirty="0"/>
              <a:t>-</a:t>
            </a:r>
            <a:r>
              <a:rPr lang="en-US" dirty="0" err="1"/>
              <a:t>Gly-Phe-Leu</a:t>
            </a:r>
            <a:r>
              <a:rPr lang="en-US" dirty="0"/>
              <a:t> (YGGFL) shows the sequence from the amino terminus to the carboxyl terminus.</a:t>
            </a:r>
            <a:r>
              <a:rPr lang="en-US" baseline="0" dirty="0"/>
              <a:t> </a:t>
            </a:r>
            <a:r>
              <a:rPr lang="en-US" dirty="0"/>
              <a:t>This </a:t>
            </a:r>
            <a:r>
              <a:rPr lang="en-US" dirty="0" err="1"/>
              <a:t>pentapeptide</a:t>
            </a:r>
            <a:r>
              <a:rPr lang="en-US" dirty="0"/>
              <a:t>, </a:t>
            </a:r>
            <a:r>
              <a:rPr lang="en-US" dirty="0" err="1"/>
              <a:t>Leu-enkephalin</a:t>
            </a:r>
            <a:r>
              <a:rPr lang="en-US" dirty="0"/>
              <a:t>, is an opioid peptide that modulates the perception of pain.</a:t>
            </a:r>
            <a:r>
              <a:rPr lang="en-US" baseline="0" dirty="0"/>
              <a:t> </a:t>
            </a:r>
            <a:r>
              <a:rPr lang="en-US" dirty="0"/>
              <a:t>The reverse </a:t>
            </a:r>
            <a:r>
              <a:rPr lang="en-US" dirty="0" err="1"/>
              <a:t>pentapeptide</a:t>
            </a:r>
            <a:r>
              <a:rPr lang="en-US" dirty="0"/>
              <a:t>, </a:t>
            </a:r>
            <a:r>
              <a:rPr lang="en-US" dirty="0" err="1"/>
              <a:t>Leu</a:t>
            </a:r>
            <a:r>
              <a:rPr lang="en-US" dirty="0"/>
              <a:t>-</a:t>
            </a:r>
            <a:r>
              <a:rPr lang="en-US" dirty="0" err="1"/>
              <a:t>Phe</a:t>
            </a:r>
            <a:r>
              <a:rPr lang="en-US" dirty="0"/>
              <a:t>-</a:t>
            </a:r>
            <a:r>
              <a:rPr lang="en-US" dirty="0" err="1"/>
              <a:t>Gly</a:t>
            </a:r>
            <a:r>
              <a:rPr lang="en-US" dirty="0"/>
              <a:t>-</a:t>
            </a:r>
            <a:r>
              <a:rPr lang="en-US" dirty="0" err="1"/>
              <a:t>Gly</a:t>
            </a:r>
            <a:r>
              <a:rPr lang="en-US" dirty="0"/>
              <a:t>-Tyr (LFGGY), is a different molecule and has no</a:t>
            </a:r>
            <a:r>
              <a:rPr lang="en-US" baseline="0" dirty="0"/>
              <a:t> </a:t>
            </a:r>
            <a:r>
              <a:rPr lang="en-US" dirty="0"/>
              <a:t>such effects.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2830142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2.18 Peptide bonds are planar. </a:t>
            </a:r>
            <a:r>
              <a:rPr lang="en-US" dirty="0"/>
              <a:t>In a pair of linked</a:t>
            </a:r>
            <a:r>
              <a:rPr lang="en-US" baseline="0" dirty="0"/>
              <a:t> </a:t>
            </a:r>
            <a:r>
              <a:rPr lang="en-US" dirty="0"/>
              <a:t>amino acids, six atoms (C</a:t>
            </a:r>
            <a:r>
              <a:rPr lang="en-US" baseline="-25000" dirty="0"/>
              <a:t>α,</a:t>
            </a:r>
            <a:r>
              <a:rPr lang="en-US" dirty="0"/>
              <a:t> C, O, N, H, and C</a:t>
            </a:r>
            <a:r>
              <a:rPr lang="en-US" baseline="-25000" dirty="0"/>
              <a:t>α</a:t>
            </a:r>
            <a:r>
              <a:rPr lang="en-US" dirty="0"/>
              <a:t>) lie in a plane.</a:t>
            </a:r>
            <a:r>
              <a:rPr lang="en-US" baseline="0" dirty="0"/>
              <a:t> </a:t>
            </a:r>
            <a:r>
              <a:rPr lang="en-US" dirty="0"/>
              <a:t>Side chains are shown as green balls.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206060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2.19 Typical bond lengths within a peptide unit.</a:t>
            </a:r>
            <a:r>
              <a:rPr lang="en-US" b="1" baseline="0" dirty="0"/>
              <a:t> </a:t>
            </a:r>
            <a:r>
              <a:rPr lang="en-US" dirty="0"/>
              <a:t>The peptide unit is shown in the trans configuration.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531545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2.20 Trans and </a:t>
            </a:r>
            <a:r>
              <a:rPr lang="en-US" b="1" dirty="0" err="1"/>
              <a:t>cis</a:t>
            </a:r>
            <a:r>
              <a:rPr lang="en-US" b="1" dirty="0"/>
              <a:t> peptide bonds. </a:t>
            </a:r>
            <a:r>
              <a:rPr lang="en-US" dirty="0"/>
              <a:t>The trans form is strongly favored because of steric</a:t>
            </a:r>
            <a:r>
              <a:rPr lang="en-US" baseline="0" dirty="0"/>
              <a:t> </a:t>
            </a:r>
            <a:r>
              <a:rPr lang="en-US" dirty="0"/>
              <a:t>clashes, indicated</a:t>
            </a:r>
            <a:r>
              <a:rPr lang="en-US" baseline="0" dirty="0"/>
              <a:t> by the orange semicircles, </a:t>
            </a:r>
            <a:r>
              <a:rPr lang="en-US" dirty="0"/>
              <a:t>that arise in the cis form.</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147320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2.21 Trans and </a:t>
            </a:r>
            <a:r>
              <a:rPr lang="en-US" b="1" dirty="0" err="1"/>
              <a:t>cis</a:t>
            </a:r>
            <a:r>
              <a:rPr lang="en-US" b="1" dirty="0"/>
              <a:t> X–Pro bonds. </a:t>
            </a:r>
            <a:r>
              <a:rPr lang="en-US" dirty="0"/>
              <a:t>The energies of these forms are similar to one another</a:t>
            </a:r>
            <a:r>
              <a:rPr lang="en-US" baseline="0" dirty="0"/>
              <a:t> </a:t>
            </a:r>
            <a:r>
              <a:rPr lang="en-US" dirty="0"/>
              <a:t>because steric clashes, indicated by the orange semicircles, arise in both forms.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286245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2.23 A Ramachandran plot showing the values of Φ</a:t>
            </a:r>
            <a:r>
              <a:rPr lang="en-US" b="1" i="1" dirty="0"/>
              <a:t> </a:t>
            </a:r>
            <a:r>
              <a:rPr lang="en-US" b="1" dirty="0"/>
              <a:t>and ψ. </a:t>
            </a:r>
            <a:r>
              <a:rPr lang="en-US" dirty="0"/>
              <a:t>Not all </a:t>
            </a:r>
            <a:r>
              <a:rPr lang="en-US" i="1" dirty="0"/>
              <a:t> </a:t>
            </a:r>
            <a:r>
              <a:rPr lang="en-US" dirty="0" err="1"/>
              <a:t>Φ</a:t>
            </a:r>
            <a:r>
              <a:rPr lang="en-US" dirty="0"/>
              <a:t> and </a:t>
            </a:r>
            <a:r>
              <a:rPr lang="en-US" dirty="0" err="1"/>
              <a:t>ψ</a:t>
            </a:r>
            <a:r>
              <a:rPr lang="en-US" i="1" baseline="0" dirty="0"/>
              <a:t> </a:t>
            </a:r>
            <a:r>
              <a:rPr lang="en-US" dirty="0"/>
              <a:t>values are possible without collisions between atoms. The most favorable regions are shown in dark</a:t>
            </a:r>
            <a:r>
              <a:rPr lang="en-US" baseline="0" dirty="0"/>
              <a:t> </a:t>
            </a:r>
            <a:r>
              <a:rPr lang="en-US" dirty="0"/>
              <a:t>green; borderline regions are shown in light green. The structure on the right is disfavored because</a:t>
            </a:r>
            <a:r>
              <a:rPr lang="en-US" baseline="0" dirty="0"/>
              <a:t> </a:t>
            </a:r>
            <a:r>
              <a:rPr lang="en-US" dirty="0"/>
              <a:t>of steric clashes.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1380164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2.23 A Ramachandran plot showing the values of Φ</a:t>
            </a:r>
            <a:r>
              <a:rPr lang="en-US" b="1" i="1" dirty="0"/>
              <a:t> </a:t>
            </a:r>
            <a:r>
              <a:rPr lang="en-US" b="1" dirty="0"/>
              <a:t>and ψ. </a:t>
            </a:r>
            <a:r>
              <a:rPr lang="en-US" dirty="0"/>
              <a:t>Not all </a:t>
            </a:r>
            <a:r>
              <a:rPr lang="en-US" i="1" dirty="0"/>
              <a:t> </a:t>
            </a:r>
            <a:r>
              <a:rPr lang="en-US" dirty="0" err="1"/>
              <a:t>Φ</a:t>
            </a:r>
            <a:r>
              <a:rPr lang="en-US" dirty="0"/>
              <a:t> and </a:t>
            </a:r>
            <a:r>
              <a:rPr lang="en-US" dirty="0" err="1"/>
              <a:t>ψ</a:t>
            </a:r>
            <a:r>
              <a:rPr lang="en-US" i="1" baseline="0" dirty="0"/>
              <a:t> </a:t>
            </a:r>
            <a:r>
              <a:rPr lang="en-US" dirty="0"/>
              <a:t>values are possible without collisions between atoms. The most favorable regions are shown in dark</a:t>
            </a:r>
            <a:r>
              <a:rPr lang="en-US" baseline="0" dirty="0"/>
              <a:t> </a:t>
            </a:r>
            <a:r>
              <a:rPr lang="en-US" dirty="0"/>
              <a:t>green; borderline regions are shown in light green. The structure on the right is disfavored because</a:t>
            </a:r>
            <a:r>
              <a:rPr lang="en-US" baseline="0" dirty="0"/>
              <a:t> </a:t>
            </a:r>
            <a:r>
              <a:rPr lang="en-US" dirty="0"/>
              <a:t>of steric clashes.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232059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Insulin is a protein hormone, crucial for maintaining blood sugar at appropriate levels. Chains of amino acids in a specific sequence (the primary structure) define a protein such as insulin. Amino acids close to one another within this sequence can fold into regular structures (the secondary structure), such as the α-helix. Entire chains fold into well-defined structures (the tertiary structure)—in this case, a single insulin molecule. Such structures assemble with other chains to form arrays such as the complex of six insulin molecules shown at the far right (the quaternary structure). These arrays can often be induced to form well-defined crystals (photograph at left), which allows a determination of these structures in detail. [Photograph from Christo </a:t>
            </a:r>
            <a:r>
              <a:rPr lang="en-US" sz="1200" b="0" i="0" u="none" strike="noStrike" kern="1200" baseline="0" dirty="0" err="1">
                <a:solidFill>
                  <a:schemeClr val="tx1"/>
                </a:solidFill>
                <a:latin typeface="+mn-lt"/>
                <a:ea typeface="+mn-ea"/>
                <a:cs typeface="+mn-cs"/>
              </a:rPr>
              <a:t>Nanev</a:t>
            </a:r>
            <a:r>
              <a:rPr lang="en-US" sz="1200" b="0" i="0" u="none" strike="noStrike" kern="1200" baseline="0" dirty="0">
                <a:solidFill>
                  <a:schemeClr val="tx1"/>
                </a:solidFill>
                <a:latin typeface="+mn-lt"/>
                <a:ea typeface="+mn-ea"/>
                <a:cs typeface="+mn-cs"/>
              </a:rPr>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211010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2.24 Structure of the α</a:t>
            </a:r>
            <a:r>
              <a:rPr lang="en-US" dirty="0"/>
              <a:t> </a:t>
            </a:r>
            <a:r>
              <a:rPr lang="en-US" b="1" dirty="0"/>
              <a:t>helix. </a:t>
            </a:r>
            <a:r>
              <a:rPr lang="en-US" dirty="0"/>
              <a:t>(A) A ribbon depiction shows the α-carbon atoms and</a:t>
            </a:r>
            <a:r>
              <a:rPr lang="en-US" baseline="0" dirty="0"/>
              <a:t> </a:t>
            </a:r>
            <a:r>
              <a:rPr lang="en-US" dirty="0"/>
              <a:t>side chains (green). (B) A side view of a ball-and-stick version depicts the hydrogen bonds (dashed</a:t>
            </a:r>
            <a:r>
              <a:rPr lang="en-US" baseline="0" dirty="0"/>
              <a:t> </a:t>
            </a:r>
            <a:r>
              <a:rPr lang="en-US" dirty="0"/>
              <a:t>lines) between NH and CO groups. (C) An end view shows the coiled backbone as the inside of</a:t>
            </a:r>
            <a:r>
              <a:rPr lang="en-US" baseline="0" dirty="0"/>
              <a:t> </a:t>
            </a:r>
            <a:r>
              <a:rPr lang="en-US" dirty="0"/>
              <a:t>the helix and the side chains (green) projecting outward. (D) A space-filling view of part C shows</a:t>
            </a:r>
            <a:r>
              <a:rPr lang="en-US" baseline="0" dirty="0"/>
              <a:t> </a:t>
            </a:r>
            <a:r>
              <a:rPr lang="en-US" dirty="0"/>
              <a:t>the tightly packed interior core of the helix.</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2390520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2.25 Hydrogen-bonding scheme for an α</a:t>
            </a:r>
            <a:r>
              <a:rPr lang="en-US" dirty="0"/>
              <a:t> </a:t>
            </a:r>
            <a:r>
              <a:rPr lang="en-US" b="1" dirty="0"/>
              <a:t>helix. </a:t>
            </a:r>
            <a:r>
              <a:rPr lang="en-US" dirty="0"/>
              <a:t>In the α helix, the CO group of residue</a:t>
            </a:r>
            <a:r>
              <a:rPr lang="en-US" baseline="0" dirty="0"/>
              <a:t> </a:t>
            </a:r>
            <a:r>
              <a:rPr lang="en-US" i="1" dirty="0" err="1"/>
              <a:t>i</a:t>
            </a:r>
            <a:r>
              <a:rPr lang="en-US" i="1" dirty="0"/>
              <a:t>  </a:t>
            </a:r>
            <a:r>
              <a:rPr lang="en-US" dirty="0"/>
              <a:t>forms a hydrogen bond with the NH group of residue </a:t>
            </a:r>
            <a:r>
              <a:rPr lang="en-US" i="1" dirty="0"/>
              <a:t>i </a:t>
            </a:r>
            <a:r>
              <a:rPr lang="en-US" dirty="0"/>
              <a:t>+ 4.</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863578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2.26 </a:t>
            </a:r>
            <a:r>
              <a:rPr lang="en-US" b="1" dirty="0" err="1"/>
              <a:t>Ramachandran</a:t>
            </a:r>
            <a:r>
              <a:rPr lang="en-US" b="1" dirty="0"/>
              <a:t> plot for</a:t>
            </a:r>
            <a:r>
              <a:rPr lang="en-US" b="1" baseline="0" dirty="0"/>
              <a:t> </a:t>
            </a:r>
            <a:r>
              <a:rPr lang="en-US" b="1" dirty="0"/>
              <a:t>helices. </a:t>
            </a:r>
            <a:r>
              <a:rPr lang="en-US" dirty="0"/>
              <a:t>Both right- and left-handed helices</a:t>
            </a:r>
            <a:r>
              <a:rPr lang="en-US" baseline="0" dirty="0"/>
              <a:t> </a:t>
            </a:r>
            <a:r>
              <a:rPr lang="en-US" dirty="0"/>
              <a:t>lie in regions of allowed conformations in the</a:t>
            </a:r>
            <a:r>
              <a:rPr lang="en-US" baseline="0" dirty="0"/>
              <a:t> </a:t>
            </a:r>
            <a:r>
              <a:rPr lang="en-US" dirty="0" err="1"/>
              <a:t>Ramachandran</a:t>
            </a:r>
            <a:r>
              <a:rPr lang="en-US" dirty="0"/>
              <a:t> plot. However, essentially</a:t>
            </a:r>
            <a:r>
              <a:rPr lang="en-US" baseline="0" dirty="0"/>
              <a:t> </a:t>
            </a:r>
            <a:r>
              <a:rPr lang="en-US" dirty="0"/>
              <a:t>all α helices in proteins are right-handed.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382490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2.27 Schematic views of  α</a:t>
            </a:r>
            <a:r>
              <a:rPr lang="en-US" dirty="0"/>
              <a:t> </a:t>
            </a:r>
            <a:r>
              <a:rPr lang="en-US" b="1" dirty="0"/>
              <a:t>helices. </a:t>
            </a:r>
            <a:r>
              <a:rPr lang="en-US" dirty="0"/>
              <a:t>(A) A ribbon depiction.</a:t>
            </a:r>
            <a:r>
              <a:rPr lang="en-US" baseline="0" dirty="0"/>
              <a:t> </a:t>
            </a:r>
            <a:r>
              <a:rPr lang="en-US" dirty="0"/>
              <a:t>(B) A cylindrical depiction.</a:t>
            </a: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4120924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2.28 A largely α-helical</a:t>
            </a:r>
            <a:r>
              <a:rPr lang="en-US" b="1" baseline="0" dirty="0"/>
              <a:t> </a:t>
            </a:r>
            <a:r>
              <a:rPr lang="en-US" b="1" dirty="0"/>
              <a:t>protein. </a:t>
            </a:r>
            <a:r>
              <a:rPr lang="en-US" dirty="0"/>
              <a:t>Ferritin, an iron-storage protein, is</a:t>
            </a:r>
            <a:r>
              <a:rPr lang="en-US" baseline="0" dirty="0"/>
              <a:t> </a:t>
            </a:r>
            <a:r>
              <a:rPr lang="en-US" dirty="0"/>
              <a:t>built from a bundle of α helices. [Drawn from1AEW.pdb.]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3550950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2.29 </a:t>
            </a:r>
            <a:r>
              <a:rPr lang="en-US" b="1" dirty="0" err="1"/>
              <a:t>Ramachandran</a:t>
            </a:r>
            <a:r>
              <a:rPr lang="en-US" b="1" dirty="0"/>
              <a:t> plot for</a:t>
            </a:r>
            <a:r>
              <a:rPr lang="en-US" b="1" baseline="0" dirty="0"/>
              <a:t> </a:t>
            </a:r>
            <a:r>
              <a:rPr lang="en-US" b="1" dirty="0"/>
              <a:t>β</a:t>
            </a:r>
            <a:r>
              <a:rPr lang="en-US" dirty="0"/>
              <a:t> </a:t>
            </a:r>
            <a:r>
              <a:rPr lang="en-US" b="1" dirty="0"/>
              <a:t>strands. </a:t>
            </a:r>
            <a:r>
              <a:rPr lang="en-US" dirty="0"/>
              <a:t>The red area shows the sterically</a:t>
            </a:r>
            <a:r>
              <a:rPr lang="en-US" baseline="0" dirty="0"/>
              <a:t> </a:t>
            </a:r>
            <a:r>
              <a:rPr lang="en-US" dirty="0"/>
              <a:t>allowed conformations of extended, </a:t>
            </a:r>
            <a:r>
              <a:rPr lang="en-US" dirty="0">
                <a:solidFill>
                  <a:srgbClr val="FFC000"/>
                </a:solidFill>
              </a:rPr>
              <a:t>α</a:t>
            </a:r>
            <a:r>
              <a:rPr lang="en-US" dirty="0"/>
              <a:t>-strand-like</a:t>
            </a:r>
            <a:r>
              <a:rPr lang="en-US" baseline="0" dirty="0"/>
              <a:t> </a:t>
            </a:r>
            <a:r>
              <a:rPr lang="en-US" dirty="0"/>
              <a:t>structures.</a:t>
            </a:r>
            <a:r>
              <a:rPr lang="en-US" baseline="0" dirty="0"/>
              <a:t>  </a:t>
            </a:r>
            <a:r>
              <a:rPr lang="en-US" b="1" baseline="0" dirty="0"/>
              <a:t>AU: Change “</a:t>
            </a:r>
            <a:r>
              <a:rPr lang="en-US" b="1" dirty="0">
                <a:solidFill>
                  <a:srgbClr val="FFC000"/>
                </a:solidFill>
              </a:rPr>
              <a:t>α</a:t>
            </a:r>
            <a:r>
              <a:rPr lang="en-US" b="1" dirty="0"/>
              <a:t>-strand-like” to β-strand-like” in the caption?</a:t>
            </a:r>
            <a:endParaRPr lang="en-US" b="1" dirty="0">
              <a:solidFill>
                <a:srgbClr val="FF0000"/>
              </a:solidFill>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2639780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2.30 Structure of a β strand. </a:t>
            </a:r>
            <a:r>
              <a:rPr lang="en-US" dirty="0"/>
              <a:t>The side chains (green) are alternately above and below</a:t>
            </a:r>
            <a:r>
              <a:rPr lang="en-US" baseline="0" dirty="0"/>
              <a:t> </a:t>
            </a:r>
            <a:r>
              <a:rPr lang="en-US" dirty="0"/>
              <a:t>the plane of the strand.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256311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2.31 An antiparallel β sheet. </a:t>
            </a:r>
            <a:r>
              <a:rPr lang="en-US" dirty="0"/>
              <a:t>Adjacent β strands run in opposite directions</a:t>
            </a:r>
            <a:r>
              <a:rPr lang="en-US" b="1" dirty="0"/>
              <a:t>, as indicated by</a:t>
            </a:r>
            <a:r>
              <a:rPr lang="en-US" b="1" baseline="0" dirty="0"/>
              <a:t> the arrows</a:t>
            </a:r>
            <a:r>
              <a:rPr lang="en-US" dirty="0"/>
              <a:t>. Hydrogen</a:t>
            </a:r>
            <a:r>
              <a:rPr lang="en-US" baseline="0" dirty="0"/>
              <a:t> </a:t>
            </a:r>
            <a:r>
              <a:rPr lang="en-US" dirty="0"/>
              <a:t>bonds between NH and CO groups connect each amino acid to a single amino acid on an adjacent</a:t>
            </a:r>
            <a:r>
              <a:rPr lang="en-US" baseline="0" dirty="0"/>
              <a:t> </a:t>
            </a:r>
            <a:r>
              <a:rPr lang="en-US" dirty="0"/>
              <a:t>strand, stabilizing the structure.  </a:t>
            </a:r>
            <a:r>
              <a:rPr lang="en-US" b="1" dirty="0"/>
              <a:t>[AU:</a:t>
            </a:r>
            <a:r>
              <a:rPr lang="en-US" b="1" baseline="0" dirty="0"/>
              <a:t> OK to add text shown in bold?]</a:t>
            </a:r>
            <a:endParaRPr lang="en-US" b="1"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3361657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2.32 A parallel β sheet. </a:t>
            </a:r>
            <a:r>
              <a:rPr lang="en-US" dirty="0"/>
              <a:t>Adjacent β strands run in the same direction, as indicated by the arrows. Hydrogen bonds</a:t>
            </a:r>
            <a:r>
              <a:rPr lang="en-US" baseline="0" dirty="0"/>
              <a:t> </a:t>
            </a:r>
            <a:r>
              <a:rPr lang="en-US" dirty="0"/>
              <a:t>connect each amino acid on one strand with two different amino acids on the adjacent strand.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992003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2.33 Structure of a mixed β sheet. </a:t>
            </a:r>
            <a:r>
              <a:rPr lang="en-US" b="0" dirty="0"/>
              <a:t>The arrows indicate the direction</a:t>
            </a:r>
            <a:r>
              <a:rPr lang="en-US" b="0" baseline="0" dirty="0"/>
              <a:t> of each strand.</a:t>
            </a:r>
            <a:endParaRPr lang="en-US" b="0"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43</a:t>
            </a:fld>
            <a:endParaRPr lang="en-US" dirty="0"/>
          </a:p>
        </p:txBody>
      </p:sp>
    </p:spTree>
    <p:extLst>
      <p:ext uri="{BB962C8B-B14F-4D97-AF65-F5344CB8AC3E}">
        <p14:creationId xmlns:p14="http://schemas.microsoft.com/office/powerpoint/2010/main" val="155691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 Structure dictates</a:t>
            </a:r>
            <a:r>
              <a:rPr lang="en-US" b="1" baseline="0" dirty="0"/>
              <a:t> </a:t>
            </a:r>
            <a:r>
              <a:rPr lang="en-US" b="1" dirty="0"/>
              <a:t>function. </a:t>
            </a:r>
            <a:r>
              <a:rPr lang="en-US" dirty="0"/>
              <a:t>A protein component of the DNA</a:t>
            </a:r>
            <a:r>
              <a:rPr lang="en-US" baseline="0" dirty="0"/>
              <a:t> </a:t>
            </a:r>
            <a:r>
              <a:rPr lang="en-US" dirty="0"/>
              <a:t>replication machinery surrounds a section of</a:t>
            </a:r>
            <a:r>
              <a:rPr lang="en-US" baseline="0" dirty="0"/>
              <a:t> </a:t>
            </a:r>
            <a:r>
              <a:rPr lang="en-US" dirty="0"/>
              <a:t>DNA double helix depicted as a cylinder. The</a:t>
            </a:r>
            <a:r>
              <a:rPr lang="en-US" baseline="0" dirty="0"/>
              <a:t> </a:t>
            </a:r>
            <a:r>
              <a:rPr lang="en-US" dirty="0"/>
              <a:t>protein, which consists of two identical</a:t>
            </a:r>
            <a:r>
              <a:rPr lang="en-US" baseline="0" dirty="0"/>
              <a:t> </a:t>
            </a:r>
            <a:r>
              <a:rPr lang="en-US" dirty="0"/>
              <a:t>subunits (shown in red and yellow), acts as a</a:t>
            </a:r>
            <a:r>
              <a:rPr lang="en-US" baseline="0" dirty="0"/>
              <a:t> </a:t>
            </a:r>
            <a:r>
              <a:rPr lang="en-US" dirty="0"/>
              <a:t>clamp that allows large segments of DNA to</a:t>
            </a:r>
            <a:r>
              <a:rPr lang="en-US" baseline="0" dirty="0"/>
              <a:t> </a:t>
            </a:r>
            <a:r>
              <a:rPr lang="en-US" dirty="0"/>
              <a:t>be copied without the replication machinery</a:t>
            </a:r>
            <a:r>
              <a:rPr lang="en-US" baseline="0" dirty="0"/>
              <a:t> </a:t>
            </a:r>
            <a:r>
              <a:rPr lang="en-US" dirty="0"/>
              <a:t>dissociating from the DNA. [Drawn from 2POL.pdb.]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267364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2.34 A schematic twisted β sheet. </a:t>
            </a:r>
            <a:r>
              <a:rPr lang="en-US" dirty="0"/>
              <a:t>(A) A schematic model. (B) The schematic view</a:t>
            </a:r>
            <a:r>
              <a:rPr lang="en-US" baseline="0" dirty="0"/>
              <a:t> </a:t>
            </a:r>
            <a:r>
              <a:rPr lang="en-US" dirty="0"/>
              <a:t>rotated by 90 degrees to illustrate the twist more clearly.</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3999753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2.35 A protein rich in β</a:t>
            </a:r>
            <a:r>
              <a:rPr lang="en-US" b="1" baseline="0" dirty="0"/>
              <a:t> </a:t>
            </a:r>
            <a:r>
              <a:rPr lang="en-US" b="1" dirty="0"/>
              <a:t>sheets. </a:t>
            </a:r>
            <a:r>
              <a:rPr lang="en-US" dirty="0"/>
              <a:t>The structure of a fatty acid-binding</a:t>
            </a:r>
            <a:r>
              <a:rPr lang="en-US" baseline="0" dirty="0"/>
              <a:t> </a:t>
            </a:r>
            <a:r>
              <a:rPr lang="en-US" dirty="0"/>
              <a:t>protein. [Drawn from 1FTP.pdb.]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2644551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2.36 Structure of a reverse turn.</a:t>
            </a:r>
            <a:r>
              <a:rPr lang="en-US" b="1" baseline="0" dirty="0"/>
              <a:t> </a:t>
            </a:r>
            <a:r>
              <a:rPr lang="en-US" dirty="0"/>
              <a:t>The CO group of residue </a:t>
            </a:r>
            <a:r>
              <a:rPr lang="en-US" i="1" dirty="0" err="1"/>
              <a:t>i</a:t>
            </a:r>
            <a:r>
              <a:rPr lang="en-US" i="1" dirty="0"/>
              <a:t> </a:t>
            </a:r>
            <a:r>
              <a:rPr lang="en-US" dirty="0"/>
              <a:t>of the</a:t>
            </a:r>
            <a:r>
              <a:rPr lang="en-US" baseline="0" dirty="0"/>
              <a:t> </a:t>
            </a:r>
            <a:r>
              <a:rPr lang="en-US" dirty="0"/>
              <a:t>polypeptide chain is hydrogen</a:t>
            </a:r>
            <a:r>
              <a:rPr lang="en-US" baseline="0" dirty="0"/>
              <a:t> </a:t>
            </a:r>
            <a:r>
              <a:rPr lang="en-US" dirty="0"/>
              <a:t>bonded to</a:t>
            </a:r>
            <a:r>
              <a:rPr lang="en-US" baseline="0" dirty="0"/>
              <a:t> </a:t>
            </a:r>
            <a:r>
              <a:rPr lang="en-US" dirty="0"/>
              <a:t>the NH group of residue </a:t>
            </a:r>
            <a:r>
              <a:rPr lang="en-US" i="1" dirty="0"/>
              <a:t>i </a:t>
            </a:r>
            <a:r>
              <a:rPr lang="en-US" dirty="0"/>
              <a:t>+ 3 to stabilize the turn.</a:t>
            </a: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3092131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2.37 Loops on a protein</a:t>
            </a:r>
            <a:r>
              <a:rPr lang="en-US" b="1" baseline="0" dirty="0"/>
              <a:t> </a:t>
            </a:r>
            <a:r>
              <a:rPr lang="en-US" b="1" dirty="0"/>
              <a:t>surface. </a:t>
            </a:r>
            <a:r>
              <a:rPr lang="en-US" dirty="0"/>
              <a:t>A part of an antibody molecule has</a:t>
            </a:r>
            <a:r>
              <a:rPr lang="en-US" baseline="0" dirty="0"/>
              <a:t> </a:t>
            </a:r>
            <a:r>
              <a:rPr lang="en-US" dirty="0"/>
              <a:t>surface loops (shown in red) that mediate</a:t>
            </a:r>
            <a:r>
              <a:rPr lang="en-US" baseline="0" dirty="0"/>
              <a:t> </a:t>
            </a:r>
            <a:r>
              <a:rPr lang="en-US" dirty="0"/>
              <a:t>interactions with other molecules. [Drawn</a:t>
            </a:r>
            <a:r>
              <a:rPr lang="en-US" baseline="0" dirty="0"/>
              <a:t> </a:t>
            </a:r>
            <a:r>
              <a:rPr lang="en-US" dirty="0"/>
              <a:t>from 7FAB.pdb.]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1694417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2.38 Three-dimensional structure of myoglobin. </a:t>
            </a:r>
            <a:r>
              <a:rPr lang="en-US" dirty="0"/>
              <a:t>(A) A ribbon diagram shows</a:t>
            </a:r>
            <a:r>
              <a:rPr lang="en-US" baseline="0" dirty="0"/>
              <a:t> </a:t>
            </a:r>
            <a:r>
              <a:rPr lang="en-US" dirty="0"/>
              <a:t>that the protein consists largely of </a:t>
            </a:r>
            <a:r>
              <a:rPr lang="el-GR" dirty="0"/>
              <a:t>α</a:t>
            </a:r>
            <a:r>
              <a:rPr lang="en-US" dirty="0"/>
              <a:t> helices. (B) A space-filling model in the same orientation</a:t>
            </a:r>
            <a:r>
              <a:rPr lang="en-US" baseline="0" dirty="0"/>
              <a:t> </a:t>
            </a:r>
            <a:r>
              <a:rPr lang="en-US" dirty="0"/>
              <a:t>shows how tightly packed the folded protein is. </a:t>
            </a:r>
            <a:r>
              <a:rPr lang="en-US" i="1" dirty="0"/>
              <a:t>Notice </a:t>
            </a:r>
            <a:r>
              <a:rPr lang="en-US" dirty="0"/>
              <a:t>that the </a:t>
            </a:r>
            <a:r>
              <a:rPr lang="en-US" dirty="0" err="1"/>
              <a:t>heme</a:t>
            </a:r>
            <a:r>
              <a:rPr lang="en-US" dirty="0"/>
              <a:t> group is nestled into a</a:t>
            </a:r>
            <a:r>
              <a:rPr lang="en-US" baseline="0" dirty="0"/>
              <a:t> </a:t>
            </a:r>
            <a:r>
              <a:rPr lang="en-US" dirty="0"/>
              <a:t>crevice in the compact protein with only an edge exposed. One helix is blue to allow comparison</a:t>
            </a:r>
            <a:r>
              <a:rPr lang="en-US" baseline="0" dirty="0"/>
              <a:t> </a:t>
            </a:r>
            <a:r>
              <a:rPr lang="en-US" dirty="0"/>
              <a:t>of the two structural depictions. [Drawn from 1A6N.pdb.]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1909659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2.16 Cross-links. </a:t>
            </a:r>
            <a:r>
              <a:rPr lang="en-US" dirty="0"/>
              <a:t>The formation of a disulfide bond from two</a:t>
            </a:r>
            <a:r>
              <a:rPr lang="en-US" baseline="0" dirty="0"/>
              <a:t> </a:t>
            </a:r>
            <a:r>
              <a:rPr lang="en-US" dirty="0"/>
              <a:t>cysteine residues is an oxidation reaction.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1152480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2.17 Amino acid sequence of bovine insulin.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3235906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2.39 Distribution of amino</a:t>
            </a:r>
            <a:r>
              <a:rPr lang="en-US" b="1" baseline="0" dirty="0"/>
              <a:t> </a:t>
            </a:r>
            <a:r>
              <a:rPr lang="en-US" b="1" dirty="0"/>
              <a:t>acids in myoglobin. </a:t>
            </a:r>
            <a:r>
              <a:rPr lang="en-US" dirty="0"/>
              <a:t>(A) A space-filling</a:t>
            </a:r>
            <a:r>
              <a:rPr lang="en-US" baseline="0" dirty="0"/>
              <a:t> </a:t>
            </a:r>
            <a:r>
              <a:rPr lang="en-US" dirty="0"/>
              <a:t>model of myoglobin with hydrophobic amino</a:t>
            </a:r>
            <a:r>
              <a:rPr lang="en-US" baseline="0" dirty="0"/>
              <a:t> </a:t>
            </a:r>
            <a:r>
              <a:rPr lang="en-US" dirty="0"/>
              <a:t>acids shown in yellow, charged amino acids</a:t>
            </a:r>
            <a:r>
              <a:rPr lang="en-US" baseline="0" dirty="0"/>
              <a:t> </a:t>
            </a:r>
            <a:r>
              <a:rPr lang="en-US" dirty="0"/>
              <a:t>shown in blue, and others shown in white.</a:t>
            </a:r>
            <a:r>
              <a:rPr lang="en-US" baseline="0" dirty="0"/>
              <a:t> </a:t>
            </a:r>
            <a:r>
              <a:rPr lang="en-US" i="1" dirty="0"/>
              <a:t>Notice </a:t>
            </a:r>
            <a:r>
              <a:rPr lang="en-US" dirty="0"/>
              <a:t>that the surface of the molecule has</a:t>
            </a:r>
            <a:r>
              <a:rPr lang="en-US" baseline="0" dirty="0"/>
              <a:t> </a:t>
            </a:r>
            <a:r>
              <a:rPr lang="en-US" dirty="0"/>
              <a:t>many charged amino acids, as well as some</a:t>
            </a:r>
            <a:r>
              <a:rPr lang="en-US" baseline="0" dirty="0"/>
              <a:t> </a:t>
            </a:r>
            <a:r>
              <a:rPr lang="en-US" dirty="0"/>
              <a:t>hydrophobic amino acids. (B) In this cross-sectional</a:t>
            </a:r>
            <a:r>
              <a:rPr lang="en-US" baseline="0" dirty="0"/>
              <a:t> </a:t>
            </a:r>
            <a:r>
              <a:rPr lang="en-US" dirty="0"/>
              <a:t>view, </a:t>
            </a:r>
            <a:r>
              <a:rPr lang="en-US" i="1" dirty="0"/>
              <a:t>notice </a:t>
            </a:r>
            <a:r>
              <a:rPr lang="en-US" dirty="0"/>
              <a:t>that mostly hydrophobic</a:t>
            </a:r>
            <a:r>
              <a:rPr lang="en-US" baseline="0" dirty="0"/>
              <a:t> </a:t>
            </a:r>
            <a:r>
              <a:rPr lang="en-US" dirty="0"/>
              <a:t>amino acids are found on the inside of the</a:t>
            </a:r>
            <a:r>
              <a:rPr lang="en-US" baseline="0" dirty="0"/>
              <a:t> </a:t>
            </a:r>
            <a:r>
              <a:rPr lang="en-US" dirty="0"/>
              <a:t>structure, whereas the charged amino acids</a:t>
            </a:r>
            <a:r>
              <a:rPr lang="en-US" baseline="0" dirty="0"/>
              <a:t> </a:t>
            </a:r>
            <a:r>
              <a:rPr lang="en-US" dirty="0"/>
              <a:t>are found on the protein surface. [Drawn</a:t>
            </a:r>
            <a:r>
              <a:rPr lang="en-US" baseline="0" dirty="0"/>
              <a:t> </a:t>
            </a:r>
            <a:r>
              <a:rPr lang="en-US" dirty="0"/>
              <a:t>from 1MBD.pdb.]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51</a:t>
            </a:fld>
            <a:endParaRPr lang="en-US" dirty="0"/>
          </a:p>
        </p:txBody>
      </p:sp>
    </p:spTree>
    <p:extLst>
      <p:ext uri="{BB962C8B-B14F-4D97-AF65-F5344CB8AC3E}">
        <p14:creationId xmlns:p14="http://schemas.microsoft.com/office/powerpoint/2010/main" val="16485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2.40 “Inside out” amino acid distribution in </a:t>
            </a:r>
            <a:r>
              <a:rPr lang="en-US" b="1" dirty="0" err="1"/>
              <a:t>porin</a:t>
            </a:r>
            <a:r>
              <a:rPr lang="en-US" b="1" dirty="0"/>
              <a:t>. </a:t>
            </a:r>
            <a:r>
              <a:rPr lang="en-US" dirty="0"/>
              <a:t>The outside of </a:t>
            </a:r>
            <a:r>
              <a:rPr lang="en-US" dirty="0" err="1"/>
              <a:t>porin</a:t>
            </a:r>
            <a:r>
              <a:rPr lang="en-US" dirty="0"/>
              <a:t> (which</a:t>
            </a:r>
            <a:r>
              <a:rPr lang="en-US" baseline="0" dirty="0"/>
              <a:t> </a:t>
            </a:r>
            <a:r>
              <a:rPr lang="en-US" dirty="0"/>
              <a:t>contacts hydrophobic groups in membranes) is covered largely with hydrophobic residues,</a:t>
            </a:r>
            <a:r>
              <a:rPr lang="en-US" baseline="0" dirty="0"/>
              <a:t> </a:t>
            </a:r>
            <a:r>
              <a:rPr lang="en-US" dirty="0"/>
              <a:t>whereas the center includes a water-filled channel lined with charged and polar amino acids.</a:t>
            </a:r>
            <a:r>
              <a:rPr lang="en-US" baseline="0" dirty="0"/>
              <a:t> </a:t>
            </a:r>
            <a:r>
              <a:rPr lang="en-US" dirty="0"/>
              <a:t>[Drawn from 1PRN.pdb.]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3295515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2.41 The helix-turn-helix</a:t>
            </a:r>
            <a:r>
              <a:rPr lang="en-US" b="1" baseline="0" dirty="0"/>
              <a:t> </a:t>
            </a:r>
            <a:r>
              <a:rPr lang="en-US" b="1" dirty="0"/>
              <a:t>motif, a </a:t>
            </a:r>
            <a:r>
              <a:rPr lang="en-US" b="1" dirty="0" err="1"/>
              <a:t>supersecondary</a:t>
            </a:r>
            <a:r>
              <a:rPr lang="en-US" b="1" dirty="0"/>
              <a:t> structural</a:t>
            </a:r>
            <a:r>
              <a:rPr lang="en-US" b="1" baseline="0" dirty="0"/>
              <a:t> </a:t>
            </a:r>
            <a:r>
              <a:rPr lang="en-US" b="1" dirty="0"/>
              <a:t>element. </a:t>
            </a:r>
            <a:r>
              <a:rPr lang="en-US" dirty="0"/>
              <a:t>Helix-turn-helix motifs are found in</a:t>
            </a:r>
            <a:r>
              <a:rPr lang="en-US" baseline="0" dirty="0"/>
              <a:t> </a:t>
            </a:r>
            <a:r>
              <a:rPr lang="en-US" dirty="0"/>
              <a:t>many DNA-binding proteins. [Drawn from</a:t>
            </a:r>
            <a:r>
              <a:rPr lang="en-US" baseline="0" dirty="0"/>
              <a:t> </a:t>
            </a:r>
            <a:r>
              <a:rPr lang="en-US" dirty="0"/>
              <a:t>1LMB.pdb.]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166315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 Flexibility and function. </a:t>
            </a:r>
            <a:r>
              <a:rPr lang="en-US" dirty="0"/>
              <a:t>On binding iron, the protein </a:t>
            </a:r>
            <a:r>
              <a:rPr lang="en-US" dirty="0" err="1"/>
              <a:t>lactoferrin</a:t>
            </a:r>
            <a:r>
              <a:rPr lang="en-US" dirty="0"/>
              <a:t> undergoes a</a:t>
            </a:r>
            <a:r>
              <a:rPr lang="en-US" baseline="0" dirty="0"/>
              <a:t> </a:t>
            </a:r>
            <a:r>
              <a:rPr lang="en-US" dirty="0"/>
              <a:t>substantial change in conformation that allows other molecules to distinguish between the iron-free</a:t>
            </a:r>
            <a:r>
              <a:rPr lang="en-US" baseline="0" dirty="0"/>
              <a:t> </a:t>
            </a:r>
            <a:r>
              <a:rPr lang="en-US" dirty="0"/>
              <a:t>and the iron-bound forms. [Drawn from 1 </a:t>
            </a:r>
            <a:r>
              <a:rPr lang="en-US" dirty="0" err="1"/>
              <a:t>LFH.pdb</a:t>
            </a:r>
            <a:r>
              <a:rPr lang="en-US" dirty="0"/>
              <a:t> and 1 </a:t>
            </a:r>
            <a:r>
              <a:rPr lang="en-US" dirty="0" err="1"/>
              <a:t>LFG.pdb</a:t>
            </a:r>
            <a:r>
              <a:rPr lang="en-US" dirty="0"/>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189629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2.42 Protein domains. </a:t>
            </a:r>
            <a:r>
              <a:rPr lang="en-US" dirty="0"/>
              <a:t>The cell-surface protein CD4 consists of four</a:t>
            </a:r>
            <a:r>
              <a:rPr lang="en-US" baseline="0" dirty="0"/>
              <a:t> </a:t>
            </a:r>
            <a:r>
              <a:rPr lang="en-US" dirty="0"/>
              <a:t>similar domains. [Drawn from 1WIO.pdb.]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54</a:t>
            </a:fld>
            <a:endParaRPr lang="en-US" dirty="0"/>
          </a:p>
        </p:txBody>
      </p:sp>
    </p:spTree>
    <p:extLst>
      <p:ext uri="{BB962C8B-B14F-4D97-AF65-F5344CB8AC3E}">
        <p14:creationId xmlns:p14="http://schemas.microsoft.com/office/powerpoint/2010/main" val="281190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2.48 Quaternary structure. </a:t>
            </a:r>
            <a:r>
              <a:rPr lang="en-US" dirty="0"/>
              <a:t>The </a:t>
            </a:r>
            <a:r>
              <a:rPr lang="en-US" dirty="0" err="1"/>
              <a:t>Cro</a:t>
            </a:r>
            <a:r>
              <a:rPr lang="en-US" dirty="0"/>
              <a:t> protein of</a:t>
            </a:r>
            <a:r>
              <a:rPr lang="en-US" baseline="0" dirty="0"/>
              <a:t> </a:t>
            </a:r>
            <a:r>
              <a:rPr lang="en-US" dirty="0"/>
              <a:t>bacteriophage </a:t>
            </a:r>
            <a:r>
              <a:rPr lang="el-GR" dirty="0"/>
              <a:t>λ</a:t>
            </a:r>
            <a:r>
              <a:rPr lang="en-US" dirty="0"/>
              <a:t> is a dimer of identical subunits. [Drawn from</a:t>
            </a:r>
            <a:r>
              <a:rPr lang="en-US" baseline="0" dirty="0"/>
              <a:t> </a:t>
            </a:r>
            <a:r>
              <a:rPr lang="en-US" dirty="0"/>
              <a:t>5CRO.pdb.]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251020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2.49 The α</a:t>
            </a:r>
            <a:r>
              <a:rPr lang="en-US" b="1" baseline="-25000" dirty="0"/>
              <a:t>2</a:t>
            </a:r>
            <a:r>
              <a:rPr lang="en-US" b="1" dirty="0"/>
              <a:t>β</a:t>
            </a:r>
            <a:r>
              <a:rPr lang="en-US" b="1" baseline="-25000" dirty="0"/>
              <a:t>2</a:t>
            </a:r>
            <a:r>
              <a:rPr lang="en-US" b="1" dirty="0"/>
              <a:t> tetramer of human hemoglobin. </a:t>
            </a:r>
            <a:r>
              <a:rPr lang="en-US" dirty="0"/>
              <a:t>The structure of the two identical</a:t>
            </a:r>
            <a:r>
              <a:rPr lang="en-US" baseline="0" dirty="0"/>
              <a:t> </a:t>
            </a:r>
            <a:r>
              <a:rPr lang="en-US" dirty="0"/>
              <a:t>α subunits (red) is similar to but not identical with that of the two identical β subunits (yellow).</a:t>
            </a:r>
            <a:r>
              <a:rPr lang="en-US" baseline="0" dirty="0"/>
              <a:t> </a:t>
            </a:r>
            <a:r>
              <a:rPr lang="en-US" dirty="0"/>
              <a:t>The</a:t>
            </a:r>
            <a:r>
              <a:rPr lang="en-US" baseline="0" dirty="0"/>
              <a:t> </a:t>
            </a:r>
            <a:r>
              <a:rPr lang="en-US" dirty="0"/>
              <a:t>molecule contains four </a:t>
            </a:r>
            <a:r>
              <a:rPr lang="en-US" dirty="0" err="1"/>
              <a:t>heme</a:t>
            </a:r>
            <a:r>
              <a:rPr lang="en-US" dirty="0"/>
              <a:t> groups (gray with the iron atom shown in purple). (A) The ribbon</a:t>
            </a:r>
            <a:r>
              <a:rPr lang="en-US" baseline="0" dirty="0"/>
              <a:t> </a:t>
            </a:r>
            <a:r>
              <a:rPr lang="en-US" dirty="0"/>
              <a:t>diagram highlights the similarity of the subunits and shows that they are composed mainly of</a:t>
            </a:r>
            <a:r>
              <a:rPr lang="en-US" baseline="0" dirty="0"/>
              <a:t> </a:t>
            </a:r>
            <a:r>
              <a:rPr lang="en-US" dirty="0"/>
              <a:t>α helices. (B) The space-filling model illustrates how the </a:t>
            </a:r>
            <a:r>
              <a:rPr lang="en-US" dirty="0" err="1"/>
              <a:t>heme</a:t>
            </a:r>
            <a:r>
              <a:rPr lang="en-US" dirty="0"/>
              <a:t> groups occupy crevices in the protein. [Drawn from 1A3N.pdb.]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56</a:t>
            </a:fld>
            <a:endParaRPr lang="en-US" dirty="0"/>
          </a:p>
        </p:txBody>
      </p:sp>
    </p:spTree>
    <p:extLst>
      <p:ext uri="{BB962C8B-B14F-4D97-AF65-F5344CB8AC3E}">
        <p14:creationId xmlns:p14="http://schemas.microsoft.com/office/powerpoint/2010/main" val="1269113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2.50 Complex quaternary</a:t>
            </a:r>
            <a:r>
              <a:rPr lang="en-US" b="1" baseline="0" dirty="0"/>
              <a:t> </a:t>
            </a:r>
            <a:r>
              <a:rPr lang="en-US" b="1" dirty="0"/>
              <a:t>structure. </a:t>
            </a:r>
            <a:r>
              <a:rPr lang="en-US" dirty="0"/>
              <a:t>The coat of human rhinovirus, the</a:t>
            </a:r>
            <a:r>
              <a:rPr lang="en-US" baseline="0" dirty="0"/>
              <a:t> </a:t>
            </a:r>
            <a:r>
              <a:rPr lang="en-US" dirty="0"/>
              <a:t>cause of the common cold, comprises 60</a:t>
            </a:r>
            <a:r>
              <a:rPr lang="en-US" baseline="0" dirty="0"/>
              <a:t> </a:t>
            </a:r>
            <a:r>
              <a:rPr lang="en-US" dirty="0"/>
              <a:t>copies of each of four subunits. The three</a:t>
            </a:r>
            <a:r>
              <a:rPr lang="en-US" baseline="0" dirty="0"/>
              <a:t> </a:t>
            </a:r>
            <a:r>
              <a:rPr lang="en-US" dirty="0"/>
              <a:t>most prominent subunits are shown as</a:t>
            </a:r>
            <a:r>
              <a:rPr lang="en-US" baseline="0" dirty="0"/>
              <a:t> </a:t>
            </a:r>
            <a:r>
              <a:rPr lang="en-US" dirty="0"/>
              <a:t>different colors.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74371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2.51 Amino acid sequence of</a:t>
            </a:r>
            <a:r>
              <a:rPr lang="en-US" b="1" baseline="0" dirty="0"/>
              <a:t> </a:t>
            </a:r>
            <a:r>
              <a:rPr lang="en-US" b="1" dirty="0"/>
              <a:t>bovine </a:t>
            </a:r>
            <a:r>
              <a:rPr lang="en-US" b="1" dirty="0" err="1"/>
              <a:t>ribonuclease</a:t>
            </a:r>
            <a:r>
              <a:rPr lang="en-US" b="1" dirty="0"/>
              <a:t>. </a:t>
            </a:r>
            <a:r>
              <a:rPr lang="en-US" dirty="0"/>
              <a:t>The four disulfide</a:t>
            </a:r>
            <a:r>
              <a:rPr lang="en-US" baseline="0" dirty="0"/>
              <a:t> </a:t>
            </a:r>
            <a:r>
              <a:rPr lang="en-US" dirty="0"/>
              <a:t>bonds are shown in color. [After C. H. W. </a:t>
            </a:r>
            <a:r>
              <a:rPr lang="en-US" dirty="0" err="1"/>
              <a:t>Hirs</a:t>
            </a:r>
            <a:r>
              <a:rPr lang="en-US" dirty="0"/>
              <a:t>,</a:t>
            </a:r>
            <a:r>
              <a:rPr lang="en-US" baseline="0" dirty="0"/>
              <a:t> </a:t>
            </a:r>
            <a:r>
              <a:rPr lang="en-US" dirty="0"/>
              <a:t>S. Moore, and W. H. Stein, </a:t>
            </a:r>
            <a:r>
              <a:rPr lang="en-US" i="1" dirty="0"/>
              <a:t>J. Biol. Chem.</a:t>
            </a:r>
            <a:r>
              <a:rPr lang="en-US" i="1" baseline="0" dirty="0"/>
              <a:t> </a:t>
            </a:r>
            <a:r>
              <a:rPr lang="en-US" dirty="0"/>
              <a:t>235:633–647, 1960.]</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59</a:t>
            </a:fld>
            <a:endParaRPr lang="en-US" dirty="0"/>
          </a:p>
        </p:txBody>
      </p:sp>
    </p:spTree>
    <p:extLst>
      <p:ext uri="{BB962C8B-B14F-4D97-AF65-F5344CB8AC3E}">
        <p14:creationId xmlns:p14="http://schemas.microsoft.com/office/powerpoint/2010/main" val="405977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2.52 Role of β-mercaptoethanol in reducing disulfide bonds. </a:t>
            </a:r>
            <a:r>
              <a:rPr lang="en-US" dirty="0"/>
              <a:t>Note that as the</a:t>
            </a:r>
            <a:r>
              <a:rPr lang="en-US" baseline="0" dirty="0"/>
              <a:t> </a:t>
            </a:r>
            <a:r>
              <a:rPr lang="en-US" dirty="0"/>
              <a:t>disulfides are reduced, the β-mercaptoethanol is oxidized and forms dimers.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61</a:t>
            </a:fld>
            <a:endParaRPr lang="en-US" dirty="0"/>
          </a:p>
        </p:txBody>
      </p:sp>
    </p:spTree>
    <p:extLst>
      <p:ext uri="{BB962C8B-B14F-4D97-AF65-F5344CB8AC3E}">
        <p14:creationId xmlns:p14="http://schemas.microsoft.com/office/powerpoint/2010/main" val="1155205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2.53 Reduction and denaturation</a:t>
            </a:r>
            <a:r>
              <a:rPr lang="en-US" b="1" baseline="0" dirty="0"/>
              <a:t> </a:t>
            </a:r>
            <a:r>
              <a:rPr lang="en-US" b="1" dirty="0"/>
              <a:t>of </a:t>
            </a:r>
            <a:r>
              <a:rPr lang="en-US" b="1" dirty="0" err="1"/>
              <a:t>ribonuclease</a:t>
            </a:r>
            <a:r>
              <a:rPr lang="en-US" b="1" dirty="0"/>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62</a:t>
            </a:fld>
            <a:endParaRPr lang="en-US" dirty="0"/>
          </a:p>
        </p:txBody>
      </p:sp>
    </p:spTree>
    <p:extLst>
      <p:ext uri="{BB962C8B-B14F-4D97-AF65-F5344CB8AC3E}">
        <p14:creationId xmlns:p14="http://schemas.microsoft.com/office/powerpoint/2010/main" val="3695309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2.54 Reestablishing correct</a:t>
            </a:r>
            <a:r>
              <a:rPr lang="en-US" b="1" baseline="0" dirty="0"/>
              <a:t> </a:t>
            </a:r>
            <a:r>
              <a:rPr lang="en-US" b="1" dirty="0"/>
              <a:t>disulfide pairing. </a:t>
            </a:r>
            <a:r>
              <a:rPr lang="en-US" dirty="0"/>
              <a:t>Native </a:t>
            </a:r>
            <a:r>
              <a:rPr lang="en-US" dirty="0" err="1"/>
              <a:t>ribonuclease</a:t>
            </a:r>
            <a:r>
              <a:rPr lang="en-US" dirty="0"/>
              <a:t> can</a:t>
            </a:r>
            <a:r>
              <a:rPr lang="en-US" baseline="0" dirty="0"/>
              <a:t> </a:t>
            </a:r>
            <a:r>
              <a:rPr lang="en-US" dirty="0"/>
              <a:t>be re-formed from scrambled </a:t>
            </a:r>
            <a:r>
              <a:rPr lang="en-US" dirty="0" err="1"/>
              <a:t>ribonuclease</a:t>
            </a:r>
            <a:r>
              <a:rPr lang="en-US" dirty="0"/>
              <a:t> in</a:t>
            </a:r>
            <a:r>
              <a:rPr lang="en-US" baseline="0" dirty="0"/>
              <a:t> </a:t>
            </a:r>
            <a:r>
              <a:rPr lang="en-US" dirty="0"/>
              <a:t>the presence of a trace of β-mercaptoethanol.</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64</a:t>
            </a:fld>
            <a:endParaRPr lang="en-US" dirty="0"/>
          </a:p>
        </p:txBody>
      </p:sp>
    </p:spTree>
    <p:extLst>
      <p:ext uri="{BB962C8B-B14F-4D97-AF65-F5344CB8AC3E}">
        <p14:creationId xmlns:p14="http://schemas.microsoft.com/office/powerpoint/2010/main" val="1798147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2.55 Alternative conformations of a peptide</a:t>
            </a:r>
            <a:r>
              <a:rPr lang="en-US" b="1" baseline="0" dirty="0"/>
              <a:t> </a:t>
            </a:r>
            <a:r>
              <a:rPr lang="en-US" b="1" dirty="0"/>
              <a:t>sequence.</a:t>
            </a:r>
            <a:r>
              <a:rPr lang="en-US" dirty="0"/>
              <a:t> Many sequences can adopt alternative conformations in</a:t>
            </a:r>
            <a:r>
              <a:rPr lang="en-US" baseline="0" dirty="0"/>
              <a:t> </a:t>
            </a:r>
            <a:r>
              <a:rPr lang="en-US" dirty="0"/>
              <a:t>different proteins. Here the sequence VDLLKN shown in red</a:t>
            </a:r>
            <a:r>
              <a:rPr lang="en-US" baseline="0" dirty="0"/>
              <a:t> </a:t>
            </a:r>
            <a:r>
              <a:rPr lang="en-US" dirty="0"/>
              <a:t>assumes an α helix in one</a:t>
            </a:r>
            <a:r>
              <a:rPr lang="en-US" baseline="0" dirty="0"/>
              <a:t> </a:t>
            </a:r>
            <a:r>
              <a:rPr lang="en-US" dirty="0"/>
              <a:t>protein context (left) and a β strand in</a:t>
            </a:r>
            <a:r>
              <a:rPr lang="en-US" baseline="0" dirty="0"/>
              <a:t> </a:t>
            </a:r>
            <a:r>
              <a:rPr lang="en-US" dirty="0"/>
              <a:t>another (right). [Drawn from (left) 3WRP.pdb and (right) 2HLA.pdb.]</a:t>
            </a:r>
            <a:endParaRPr lang="en-US" dirty="0">
              <a:cs typeface="+mn-cs"/>
            </a:endParaRPr>
          </a:p>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67</a:t>
            </a:fld>
            <a:endParaRPr lang="en-US" dirty="0"/>
          </a:p>
        </p:txBody>
      </p:sp>
    </p:spTree>
    <p:extLst>
      <p:ext uri="{BB962C8B-B14F-4D97-AF65-F5344CB8AC3E}">
        <p14:creationId xmlns:p14="http://schemas.microsoft.com/office/powerpoint/2010/main" val="16838314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2.56 Transition from folded to unfolded state. </a:t>
            </a:r>
            <a:r>
              <a:rPr lang="en-US" dirty="0"/>
              <a:t>Most proteins show a sharp transition from the folded to the unfolded form on treatment with increasing concentrations of denaturants.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68</a:t>
            </a:fld>
            <a:endParaRPr lang="en-US" dirty="0"/>
          </a:p>
        </p:txBody>
      </p:sp>
    </p:spTree>
    <p:extLst>
      <p:ext uri="{BB962C8B-B14F-4D97-AF65-F5344CB8AC3E}">
        <p14:creationId xmlns:p14="http://schemas.microsoft.com/office/powerpoint/2010/main" val="303250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 The </a:t>
            </a:r>
            <a:r>
              <a:rPr lang="en-US" b="1" cap="small" baseline="0" dirty="0"/>
              <a:t>l</a:t>
            </a:r>
            <a:r>
              <a:rPr lang="en-US" b="1" dirty="0"/>
              <a:t> and </a:t>
            </a:r>
            <a:r>
              <a:rPr lang="en-US" b="1" cap="small" baseline="0" dirty="0"/>
              <a:t>d</a:t>
            </a:r>
            <a:r>
              <a:rPr lang="en-US" b="1" dirty="0"/>
              <a:t> isomers of amino acids. </a:t>
            </a:r>
            <a:r>
              <a:rPr lang="en-US" dirty="0"/>
              <a:t>The letter R refers to the side chain. The </a:t>
            </a:r>
            <a:r>
              <a:rPr lang="en-US" cap="small" baseline="0" dirty="0"/>
              <a:t>l </a:t>
            </a:r>
            <a:r>
              <a:rPr lang="en-US" dirty="0"/>
              <a:t>and</a:t>
            </a:r>
            <a:r>
              <a:rPr lang="en-US" baseline="0" dirty="0"/>
              <a:t> </a:t>
            </a:r>
            <a:r>
              <a:rPr lang="en-US" cap="small" baseline="0" dirty="0"/>
              <a:t>d</a:t>
            </a:r>
            <a:r>
              <a:rPr lang="en-US" dirty="0"/>
              <a:t> isomers are mirror images of each other.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27738037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2.57 Components of a partly denatured protein solution.</a:t>
            </a:r>
            <a:r>
              <a:rPr lang="en-US" b="1" baseline="0" dirty="0"/>
              <a:t> </a:t>
            </a:r>
            <a:r>
              <a:rPr lang="en-US" dirty="0"/>
              <a:t>In a half-unfolded protein solution, half the molecules are fully folded</a:t>
            </a:r>
            <a:r>
              <a:rPr lang="en-US" baseline="0" dirty="0"/>
              <a:t> </a:t>
            </a:r>
            <a:r>
              <a:rPr lang="en-US" dirty="0"/>
              <a:t>and half are fully unfolded.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69</a:t>
            </a:fld>
            <a:endParaRPr lang="en-US" dirty="0"/>
          </a:p>
        </p:txBody>
      </p:sp>
    </p:spTree>
    <p:extLst>
      <p:ext uri="{BB962C8B-B14F-4D97-AF65-F5344CB8AC3E}">
        <p14:creationId xmlns:p14="http://schemas.microsoft.com/office/powerpoint/2010/main" val="724597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2.59 Proposed folding pathway of chymotrypsin inhibitor. </a:t>
            </a:r>
            <a:r>
              <a:rPr lang="en-US" dirty="0"/>
              <a:t>Local regions with</a:t>
            </a:r>
            <a:r>
              <a:rPr lang="en-US" baseline="0" dirty="0"/>
              <a:t> </a:t>
            </a:r>
            <a:r>
              <a:rPr lang="en-US" dirty="0"/>
              <a:t>sufficient structural preference tend to adopt their favored structures initially (1). These structures</a:t>
            </a:r>
            <a:r>
              <a:rPr lang="en-US" baseline="0" dirty="0"/>
              <a:t> </a:t>
            </a:r>
            <a:r>
              <a:rPr lang="en-US" dirty="0"/>
              <a:t>come together to form a nucleus with a native-like, but still mobile, structure (4). This structure then</a:t>
            </a:r>
            <a:r>
              <a:rPr lang="en-US" baseline="0" dirty="0"/>
              <a:t> </a:t>
            </a:r>
            <a:r>
              <a:rPr lang="en-US" dirty="0"/>
              <a:t>fully condenses to form the native, more rigid structure (5). [From A. R. </a:t>
            </a:r>
            <a:r>
              <a:rPr lang="en-US" dirty="0" err="1"/>
              <a:t>Fersht</a:t>
            </a:r>
            <a:r>
              <a:rPr lang="en-US" dirty="0"/>
              <a:t> and V. Daggett. </a:t>
            </a:r>
            <a:r>
              <a:rPr lang="en-US" i="1" dirty="0"/>
              <a:t>Cell</a:t>
            </a:r>
            <a:r>
              <a:rPr lang="en-US" i="1" baseline="0" dirty="0"/>
              <a:t> </a:t>
            </a:r>
            <a:r>
              <a:rPr lang="en-US" dirty="0"/>
              <a:t>108:573–582, 2002; with permission from Elsevier.]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71</a:t>
            </a:fld>
            <a:endParaRPr lang="en-US" dirty="0"/>
          </a:p>
        </p:txBody>
      </p:sp>
    </p:spTree>
    <p:extLst>
      <p:ext uri="{BB962C8B-B14F-4D97-AF65-F5344CB8AC3E}">
        <p14:creationId xmlns:p14="http://schemas.microsoft.com/office/powerpoint/2010/main" val="10457152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2.60 Folding funnel. </a:t>
            </a:r>
            <a:r>
              <a:rPr lang="en-US" dirty="0"/>
              <a:t>The folding funnel depicts the</a:t>
            </a:r>
            <a:r>
              <a:rPr lang="en-US" baseline="0" dirty="0"/>
              <a:t> </a:t>
            </a:r>
            <a:r>
              <a:rPr lang="en-US" dirty="0"/>
              <a:t>thermodynamics of protein folding. The top of the funnel</a:t>
            </a:r>
            <a:r>
              <a:rPr lang="en-US" baseline="0" dirty="0"/>
              <a:t> </a:t>
            </a:r>
            <a:r>
              <a:rPr lang="en-US" dirty="0"/>
              <a:t>represents all possible denatured conformations—that is,</a:t>
            </a:r>
            <a:r>
              <a:rPr lang="en-US" baseline="0" dirty="0"/>
              <a:t> </a:t>
            </a:r>
            <a:r>
              <a:rPr lang="en-US" dirty="0"/>
              <a:t>maximal conformational entropy. Depressions on the sides of</a:t>
            </a:r>
            <a:r>
              <a:rPr lang="en-US" baseline="0" dirty="0"/>
              <a:t> </a:t>
            </a:r>
            <a:r>
              <a:rPr lang="en-US" dirty="0"/>
              <a:t>the funnel represent semi-stable intermediates that can facilitate</a:t>
            </a:r>
            <a:r>
              <a:rPr lang="en-US" baseline="0" dirty="0"/>
              <a:t> </a:t>
            </a:r>
            <a:r>
              <a:rPr lang="en-US" dirty="0"/>
              <a:t>or hinder the formation of the native structure, depending on</a:t>
            </a:r>
            <a:r>
              <a:rPr lang="en-US" baseline="0" dirty="0"/>
              <a:t> </a:t>
            </a:r>
            <a:r>
              <a:rPr lang="en-US" dirty="0"/>
              <a:t>their depth. Secondary structures, such as helices, form and</a:t>
            </a:r>
            <a:r>
              <a:rPr lang="en-US" baseline="0" dirty="0"/>
              <a:t> </a:t>
            </a:r>
            <a:r>
              <a:rPr lang="en-US" dirty="0"/>
              <a:t>collapse onto one another to initiate folding. [After D. L. Nelson</a:t>
            </a:r>
            <a:r>
              <a:rPr lang="en-US" baseline="0" dirty="0"/>
              <a:t> </a:t>
            </a:r>
            <a:r>
              <a:rPr lang="en-US" dirty="0"/>
              <a:t>and M. M. Cox, </a:t>
            </a:r>
            <a:r>
              <a:rPr lang="en-US" i="1" dirty="0" err="1"/>
              <a:t>Lehninger</a:t>
            </a:r>
            <a:r>
              <a:rPr lang="en-US" i="1" dirty="0"/>
              <a:t> Principles of Biochemistry</a:t>
            </a:r>
            <a:r>
              <a:rPr lang="en-US" i="0" dirty="0"/>
              <a:t>,</a:t>
            </a:r>
            <a:r>
              <a:rPr lang="en-US" i="1" dirty="0"/>
              <a:t> </a:t>
            </a:r>
            <a:r>
              <a:rPr lang="en-US" dirty="0"/>
              <a:t>5th ed.</a:t>
            </a:r>
            <a:r>
              <a:rPr lang="en-US" baseline="0" dirty="0"/>
              <a:t> </a:t>
            </a:r>
            <a:r>
              <a:rPr lang="en-US" dirty="0"/>
              <a:t>(W. H. Freeman and Company, 2008), p. 143.]</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72</a:t>
            </a:fld>
            <a:endParaRPr lang="en-US" dirty="0"/>
          </a:p>
        </p:txBody>
      </p:sp>
    </p:spTree>
    <p:extLst>
      <p:ext uri="{BB962C8B-B14F-4D97-AF65-F5344CB8AC3E}">
        <p14:creationId xmlns:p14="http://schemas.microsoft.com/office/powerpoint/2010/main" val="4257314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2.61 </a:t>
            </a:r>
            <a:r>
              <a:rPr lang="en-US" b="1" dirty="0" err="1"/>
              <a:t>Lymphotactin</a:t>
            </a:r>
            <a:r>
              <a:rPr lang="en-US" b="1" dirty="0"/>
              <a:t> exists in two conformations, which are in equilibrium. </a:t>
            </a:r>
            <a:r>
              <a:rPr lang="en-US" dirty="0"/>
              <a:t>[R. L.</a:t>
            </a:r>
            <a:r>
              <a:rPr lang="en-US" baseline="0" dirty="0"/>
              <a:t> </a:t>
            </a:r>
            <a:r>
              <a:rPr lang="en-US" dirty="0" err="1"/>
              <a:t>Tuinstra</a:t>
            </a:r>
            <a:r>
              <a:rPr lang="en-US" dirty="0"/>
              <a:t>, F. C. Peterson, S. </a:t>
            </a:r>
            <a:r>
              <a:rPr lang="en-US" dirty="0" err="1"/>
              <a:t>Kutlesa</a:t>
            </a:r>
            <a:r>
              <a:rPr lang="en-US" dirty="0"/>
              <a:t>, E. S. Elgin, M. A. </a:t>
            </a:r>
            <a:r>
              <a:rPr lang="en-US" dirty="0" err="1"/>
              <a:t>Kron</a:t>
            </a:r>
            <a:r>
              <a:rPr lang="en-US" dirty="0"/>
              <a:t>, and B. F. </a:t>
            </a:r>
            <a:r>
              <a:rPr lang="en-US" dirty="0" err="1"/>
              <a:t>Volkman</a:t>
            </a:r>
            <a:r>
              <a:rPr lang="en-US" dirty="0"/>
              <a:t>. </a:t>
            </a:r>
            <a:r>
              <a:rPr lang="en-US" i="1" dirty="0"/>
              <a:t>Proc. Natl. Sci. U.S.A.</a:t>
            </a:r>
            <a:r>
              <a:rPr lang="en-US" i="1" baseline="0" dirty="0"/>
              <a:t> </a:t>
            </a:r>
            <a:r>
              <a:rPr lang="en-US" baseline="0" dirty="0"/>
              <a:t>1</a:t>
            </a:r>
            <a:r>
              <a:rPr lang="en-US" dirty="0"/>
              <a:t>05:5057–5062, 2008, Fig. 2A.]</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74</a:t>
            </a:fld>
            <a:endParaRPr lang="en-US" dirty="0"/>
          </a:p>
        </p:txBody>
      </p:sp>
    </p:spTree>
    <p:extLst>
      <p:ext uri="{BB962C8B-B14F-4D97-AF65-F5344CB8AC3E}">
        <p14:creationId xmlns:p14="http://schemas.microsoft.com/office/powerpoint/2010/main" val="172623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2.6 Ionization state as a function</a:t>
            </a:r>
            <a:r>
              <a:rPr lang="en-US" b="1" baseline="0" dirty="0"/>
              <a:t> </a:t>
            </a:r>
            <a:r>
              <a:rPr lang="en-US" b="1" dirty="0"/>
              <a:t>of </a:t>
            </a:r>
            <a:r>
              <a:rPr lang="en-US" b="1" dirty="0" err="1"/>
              <a:t>pH.</a:t>
            </a:r>
            <a:r>
              <a:rPr lang="en-US" b="1" dirty="0"/>
              <a:t> </a:t>
            </a:r>
            <a:r>
              <a:rPr lang="en-US" dirty="0"/>
              <a:t>The ionization state of amino acids is</a:t>
            </a:r>
            <a:r>
              <a:rPr lang="en-US" baseline="0" dirty="0"/>
              <a:t> </a:t>
            </a:r>
            <a:r>
              <a:rPr lang="en-US" dirty="0"/>
              <a:t>altered by a change in </a:t>
            </a:r>
            <a:r>
              <a:rPr lang="en-US" dirty="0" err="1"/>
              <a:t>pH.</a:t>
            </a:r>
            <a:r>
              <a:rPr lang="en-US" dirty="0"/>
              <a:t> The </a:t>
            </a:r>
            <a:r>
              <a:rPr lang="en-US" dirty="0" err="1"/>
              <a:t>zwitterionic</a:t>
            </a:r>
            <a:r>
              <a:rPr lang="en-US" baseline="0" dirty="0"/>
              <a:t> </a:t>
            </a:r>
            <a:r>
              <a:rPr lang="en-US" dirty="0"/>
              <a:t>form predominates near physiological </a:t>
            </a:r>
            <a:r>
              <a:rPr lang="en-US" dirty="0" err="1"/>
              <a:t>pH.</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134431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2.7 Structures of hydrophobic amino acids. </a:t>
            </a:r>
            <a:r>
              <a:rPr lang="en-US" dirty="0"/>
              <a:t>For each amino acid, a ball-and-stick</a:t>
            </a:r>
            <a:r>
              <a:rPr lang="en-US" baseline="0" dirty="0"/>
              <a:t> </a:t>
            </a:r>
            <a:r>
              <a:rPr lang="en-US" dirty="0"/>
              <a:t>model (top) shows the arrangement of atoms and bonds in space. A</a:t>
            </a:r>
            <a:r>
              <a:rPr lang="en-US" baseline="0" dirty="0"/>
              <a:t> </a:t>
            </a:r>
            <a:r>
              <a:rPr lang="en-US" dirty="0" err="1"/>
              <a:t>stereochemically</a:t>
            </a:r>
            <a:r>
              <a:rPr lang="en-US" dirty="0"/>
              <a:t> realistic formula (middle) shows the geometric arrangement of bonds</a:t>
            </a:r>
            <a:r>
              <a:rPr lang="en-US" baseline="0" dirty="0"/>
              <a:t> </a:t>
            </a:r>
            <a:r>
              <a:rPr lang="en-US" dirty="0"/>
              <a:t>around atoms, and a Fischer projection (bottom) shows all bonds as being perpendicular</a:t>
            </a:r>
            <a:r>
              <a:rPr lang="en-US" baseline="0" dirty="0"/>
              <a:t> </a:t>
            </a:r>
            <a:r>
              <a:rPr lang="en-US" dirty="0"/>
              <a:t>for a simplified representation (see the Appendix to Chapter 1). The additional chiral center of isoleucine</a:t>
            </a:r>
            <a:r>
              <a:rPr lang="en-US" baseline="0" dirty="0"/>
              <a:t> is indicated by an asterisk.</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2723603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2.8 Structures of the polar amino</a:t>
            </a:r>
            <a:r>
              <a:rPr lang="en-US" b="1" baseline="0" dirty="0"/>
              <a:t> </a:t>
            </a:r>
            <a:r>
              <a:rPr lang="en-US" b="1" dirty="0"/>
              <a:t>acids. </a:t>
            </a:r>
            <a:r>
              <a:rPr lang="en-US" dirty="0"/>
              <a:t>The additional chiral center in threonine</a:t>
            </a:r>
            <a:r>
              <a:rPr lang="en-US" baseline="0" dirty="0"/>
              <a:t> </a:t>
            </a:r>
            <a:r>
              <a:rPr lang="en-US" dirty="0"/>
              <a:t>is indicated by an asterisk.</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166496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2.9 Positively charged amino</a:t>
            </a:r>
            <a:r>
              <a:rPr lang="en-US" b="1" baseline="0" dirty="0"/>
              <a:t> </a:t>
            </a:r>
            <a:r>
              <a:rPr lang="en-US" b="1" dirty="0"/>
              <a:t>acids lysine, arginine, and </a:t>
            </a:r>
            <a:r>
              <a:rPr lang="en-US" b="1" dirty="0" err="1"/>
              <a:t>histidine</a:t>
            </a:r>
            <a:r>
              <a:rPr lang="en-US" b="1" dirty="0"/>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152565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8/26/21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8/26/21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8/26/21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8/26/21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022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5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48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376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673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20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24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8/26/21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36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879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22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8/26/21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92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200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8/26/21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550863" y="3738563"/>
            <a:ext cx="2327275" cy="954087"/>
          </a:xfrm>
        </p:spPr>
        <p:txBody>
          <a:bodyPr/>
          <a:lstStyle/>
          <a:p>
            <a:endParaRPr lang="en-US"/>
          </a:p>
        </p:txBody>
      </p:sp>
      <p:sp>
        <p:nvSpPr>
          <p:cNvPr id="10" name="Picture Placeholder 9"/>
          <p:cNvSpPr>
            <a:spLocks noGrp="1"/>
          </p:cNvSpPr>
          <p:nvPr>
            <p:ph type="pic" sz="quarter" idx="14"/>
          </p:nvPr>
        </p:nvSpPr>
        <p:spPr>
          <a:xfrm>
            <a:off x="3348038" y="3738563"/>
            <a:ext cx="3205162" cy="1128712"/>
          </a:xfrm>
        </p:spPr>
        <p:txBody>
          <a:bodyPr/>
          <a:lstStyle/>
          <a:p>
            <a:endParaRPr lang="en-US"/>
          </a:p>
        </p:txBody>
      </p:sp>
      <p:sp>
        <p:nvSpPr>
          <p:cNvPr id="12" name="Table Placeholder 11"/>
          <p:cNvSpPr>
            <a:spLocks noGrp="1"/>
          </p:cNvSpPr>
          <p:nvPr>
            <p:ph type="tbl" sz="quarter" idx="15"/>
          </p:nvPr>
        </p:nvSpPr>
        <p:spPr>
          <a:xfrm>
            <a:off x="6965950" y="3738563"/>
            <a:ext cx="1612900" cy="954087"/>
          </a:xfrm>
        </p:spPr>
        <p:txBody>
          <a:bodyPr/>
          <a:lstStyle/>
          <a:p>
            <a:endParaRPr lang="en-US"/>
          </a:p>
        </p:txBody>
      </p:sp>
      <p:sp>
        <p:nvSpPr>
          <p:cNvPr id="14" name="Content Placeholder 13"/>
          <p:cNvSpPr>
            <a:spLocks noGrp="1"/>
          </p:cNvSpPr>
          <p:nvPr>
            <p:ph sz="quarter" idx="16"/>
          </p:nvPr>
        </p:nvSpPr>
        <p:spPr>
          <a:xfrm>
            <a:off x="457200" y="4975225"/>
            <a:ext cx="8027987" cy="95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6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8/26/21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8/26/21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8/26/21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8/26/21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685800" y="2124075"/>
            <a:ext cx="2878138" cy="2568575"/>
          </a:xfrm>
        </p:spPr>
        <p:txBody>
          <a:bodyPr/>
          <a:lstStyle/>
          <a:p>
            <a:endParaRPr lang="en-US"/>
          </a:p>
        </p:txBody>
      </p:sp>
      <p:sp>
        <p:nvSpPr>
          <p:cNvPr id="9" name="Picture Placeholder 8"/>
          <p:cNvSpPr>
            <a:spLocks noGrp="1"/>
          </p:cNvSpPr>
          <p:nvPr>
            <p:ph type="pic" sz="quarter" idx="14"/>
          </p:nvPr>
        </p:nvSpPr>
        <p:spPr>
          <a:xfrm>
            <a:off x="4437063" y="2124075"/>
            <a:ext cx="3536950" cy="2676525"/>
          </a:xfrm>
        </p:spPr>
        <p:txBody>
          <a:bodyPr/>
          <a:lstStyle/>
          <a:p>
            <a:endParaRPr lang="en-US"/>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8/26/21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8/26/21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8/26/21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8/26/21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27437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2</a:t>
            </a:r>
          </a:p>
          <a:p>
            <a:pPr defTabSz="914400">
              <a:buFontTx/>
              <a:buNone/>
            </a:pPr>
            <a:r>
              <a:rPr lang="en-US" altLang="en-US" sz="2800" b="1" dirty="0">
                <a:solidFill>
                  <a:srgbClr val="843C0C"/>
                </a:solidFill>
              </a:rPr>
              <a:t>Protein Composition and Structure</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18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74638"/>
            <a:ext cx="8466691" cy="1143000"/>
          </a:xfrm>
        </p:spPr>
        <p:txBody>
          <a:bodyPr>
            <a:noAutofit/>
          </a:bodyPr>
          <a:lstStyle/>
          <a:p>
            <a:r>
              <a:rPr lang="en-US" dirty="0">
                <a:solidFill>
                  <a:srgbClr val="843C0C"/>
                </a:solidFill>
                <a:latin typeface="Arial" pitchFamily="34" charset="0"/>
                <a:cs typeface="Arial" pitchFamily="34" charset="0"/>
              </a:rPr>
              <a:t>The Hydrophobic Amino Acids (1/2)</a:t>
            </a:r>
          </a:p>
        </p:txBody>
      </p:sp>
      <p:pic>
        <p:nvPicPr>
          <p:cNvPr id="6" name="Picture 2" descr="Ball-and-stick models, stereo chemical formulae, and Fischer projections of hydrophobic amino acids—glycine, alanine, proline, valine, leucine, isoleucine, methionine, tryptophan, and phenylalanine are shown.&#10;The ball-and-stick models of the amino acids are as follows:&#10;Glycine: a central carbon atom (in gray) with two hydrogen atoms (in white) is bonded to nitrogen (in blue) with three hydrogen atoms and another carbon with two oxygen atoms (in red)&#10;Alanine: the same model as glycine except that one of the hydrogen atoms of the central carbon is replaced with a carbon with three hydrogen atoms&#10;Proline: a 5-carbon ring in which C1, C4, and C5 (in gray) are bonded to two hydrogen atoms (in white), C2 is bonded to hydrogen and a carbon with two oxygen atoms (in red), and C3 is replaced with nitrogen (in blue) with two hydrogen atoms (in white)&#10;Valine: the same model as alanine except that two hydrogen atoms of the methyl group attached to the central carbon are replaced with a carbon with three hydrogen atoms each&#10;Leucine: the same model as alanine except that one of the hydrogen atoms of the methyl group attached to the central carbon is replaced with methine (CH) bonded to a pair of carbon atoms with three hydrogen atoms&#10;Isoleucine: the same model as valine except that one of the methyl groups attached to the methine (CH) is replaced with a 2-carbon chain, where C1 is bonded to two hydrogen atoms and C2 to three hydrogen atoms&#10;Methionine: a central carbon (in gray) with a hydrogen atom (in white) is bonded to nitrogen (in blue) with three hydrogen atoms and another carbon with two oxygen atoms (in red). The central carbon is further bonded to a pair of carbon atoms with two hydrogen atoms, where the second carbon is attached to sulfur (in yellow) bonded to a carbon with three hydrogen atoms&#10;Tryptophan: a 6-carbon ring is fused with a 5-carbon ring at 3-4 and 4-5 positions, respectively. C1, C2, C5, and C6 (in gray) of the 6-carbon ring are bonded to hydrogen (in white) each. C1 of the 5-carbon ring is bonded to a carbon with two hydrogen atoms attached to another carbon with a hydrogen atom, where this carbon is further bonded to nitrogen with three hydrogen atoms at one end and a carbon with two oxygen atoms at the other end. C2 of the 5-carbon ring is bonded to hydrogen and C3 is replaced with nitrogen (in blue) with a hydrogen atom&#10;Phenylalanine: the same model as tryptophan except that the 5-carbon ring is removed and the side chain of the 5-carbon ring is attached to C2 of the 6-carbon ring.&#10;The stereo chemical formulae of the amino acids are as follows:&#10;Glycine: a central carbon (chiral) is bonded to ammonia and carboxylate ion, wedge bonded to hydrogen, and dash bonded to hydrogen&#10;Alanine: the same structure as glycine except that the wedge bonded hydrogen is replaced with methyl group&#10;Proline: a 5-carbon ring in which C1, C4, and C5 are bonded to two hydrogen atoms, C2 is dash bonded to hydrogen and bonded to carboxylate ion, and C3 is replaced with amino group&#10;Valine: the same structure as alanine except that two hydrogen atoms of the methyl group wedge bonded to the central carbon are replaced with a methyl group each&#10;Leucine: the same structure as alanine except that one of the hydrogen atoms of the methyl group wedge bonded to the central carbon is replaced with methine (CH) bonded to a pair of methyl groups&#10;Isoleucine: the same structure as valine except that one of the methyl groups attached to the methine (CH) is replaced with a 2-carbon chain, where C1 is bonded to two hydrogen atoms and C2 to three hydrogen atoms. The methine has its carbon wedge bonded to hydrogen&#10;Methionine: a chiral carbon is bonded to ammonia and carboxylate ion, wedge bonded to methylidene, and dash bonded to hydrogen. The wedge bonded methylidene is bonded to methylidene-sulfur-methyl group&#10;Tryptophan: benzene is fused with a cyclopentene at 3-4 and 4-5 positions, respectively. C1, C2, C5, and C6 of the benzene are bonded to hydrogen each. C1 of the cyclopentene is bonded to methylidene, which is further wedge bonded to another carbon dash bonded to hydrogen and bonded to ammonia and carboxylate ion, C2 is bonded to hydrogen and C3 is replaced with nitrene (NH)&#10;Tryptophan: a benzene is fused with a cyclopentene at 3-4 and 4-5 positions, respectively. C1, C2, C5, and C6 of the benzene are bonded to hydrogen each. C1 of the cyclopentene is bonded to methylidene, which is further wedge bonded to another carbon dash bonded to hydrogen and bonded to ammonia and carboxylate ion, C2 is bonded to hydrogen and C3 is replaced with nitrene (NH) &#10;Phenylalanine: the same structure as tryptophan except that the cyclopentene is removed and the side chain of the cyclopentene is attached to C2 of the benzene.&#10;Fischer projections of the amino acids are as follows:&#10;Glycine: a central carbon (chiral) is bonded to ammonia and carboxylate ion along the horizontal plane and bonded to hydrogen on the top and bottom of the vertical plane&#10;Alanine: the same structure as glycine except that methyl group is bonded to the top of the vertical plane&#10;Proline: a 5-carbon ring in which C1, C4, and C5 are bonded to two hydrogen atoms, C2 is bonded to carboxylate ion along its axis and hydrogen away from its axis, and C3 is replaced with amino group&#10;Valine: two chiral carbons are bonded together, where C1 is bonded to ammonia and carboxylate ion along its axis and hydrogen away from its axis and C2 is bonded to hydrogen and methyl group along its axis and methyl group away from its axis&#10;Leucine: three chiral carbons are bonded together, where C1 is bonded to ammonia and carboxylate along its axis and hydrogen away from its axis, C2 is bonded to two hydrogen atoms, and C3 is bonded to hydrogen and  methyl group along its axis and methyl group away from its axis&#10;Isoleucine: three chiral carbons are bonded together, where C1 is bonded to ammonia and carboxylate along its axis and hydrogen away from its axis, C2 is bonded to hydrogen and methyl group, and C3 is bonded to two hydrogen atoms along its axis and methyl group away from its axis&#10;Methionine: three chiral carbons are bonded together, where C1 is bonded to ammonia and carboxylate along its axis and hydrogen away from its axis, C2 is bonded to hydrogen, and C3 is bonded to two hydrogen atoms along its axis and S bonded to methyl group away from its axis&#10;Tryptophan: a benzene is fused with a cyclopentene at 3-4 and 4-5 positions, respectively. C1, C2, C5, and C6 of the benzene are bonded to hydrogen each. C1 of the cyclopentene is bonded to methylidene, which is further bonded to a chiral carbon bonded to ammonia and carboxylate ion along the axis and hydrogen away from the axis, C2 is bonded to hydrogen, and C3 is replaced with nitrene (NH)&#10;Phenylalanine: the same structure as tryptophan except that the cyclopentene is removed and the side chain of the cyclopentene is attached to C2 of the benze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81011" y="1468457"/>
            <a:ext cx="3781979" cy="50900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8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The Hydrophobic Amino Acids (2/2)</a:t>
            </a:r>
          </a:p>
        </p:txBody>
      </p:sp>
      <p:sp>
        <p:nvSpPr>
          <p:cNvPr id="4" name="Content Placeholder 3"/>
          <p:cNvSpPr>
            <a:spLocks noGrp="1"/>
          </p:cNvSpPr>
          <p:nvPr>
            <p:ph idx="1"/>
          </p:nvPr>
        </p:nvSpPr>
        <p:spPr/>
        <p:txBody>
          <a:bodyPr>
            <a:normAutofit/>
          </a:bodyPr>
          <a:lstStyle/>
          <a:p>
            <a:pPr>
              <a:spcBef>
                <a:spcPts val="624"/>
              </a:spcBef>
              <a:spcAft>
                <a:spcPts val="1500"/>
              </a:spcAft>
            </a:pPr>
            <a:r>
              <a:rPr lang="en-US" sz="2200" dirty="0">
                <a:latin typeface="Arial" pitchFamily="34" charset="0"/>
                <a:cs typeface="Arial" pitchFamily="34" charset="0"/>
              </a:rPr>
              <a:t>The hydrophobic amino acids have side chains that lack the ability to interact well with polar substances such as water.</a:t>
            </a:r>
          </a:p>
          <a:p>
            <a:pPr>
              <a:spcBef>
                <a:spcPts val="624"/>
              </a:spcBef>
              <a:spcAft>
                <a:spcPts val="1200"/>
              </a:spcAft>
            </a:pPr>
            <a:r>
              <a:rPr lang="en-US" sz="2200" dirty="0">
                <a:latin typeface="Arial" pitchFamily="34" charset="0"/>
                <a:cs typeface="Arial" pitchFamily="34" charset="0"/>
              </a:rPr>
              <a:t>Tryptophan, the bulkiest hydrophobic amino acid,  contains an indole group in its side chain.</a:t>
            </a:r>
          </a:p>
        </p:txBody>
      </p:sp>
    </p:spTree>
    <p:extLst>
      <p:ext uri="{BB962C8B-B14F-4D97-AF65-F5344CB8AC3E}">
        <p14:creationId xmlns:p14="http://schemas.microsoft.com/office/powerpoint/2010/main" val="130433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Polar Amino Acids</a:t>
            </a:r>
          </a:p>
        </p:txBody>
      </p:sp>
      <p:pic>
        <p:nvPicPr>
          <p:cNvPr id="6" name="Picture 2" descr="Ball-and-stick models, stereo chemical formulas, and Fischer projections of polar amino acids—serine, threonine, tyrosine, asparagine, glutamine, and cysteine are shown.&#10;Ball-and-stick models, stereo chemical formulae, and Fischer projections of polar amino acids—serine, threonine, tyrosine, asparagine, glutamine, and cysteine are shown. &#10;Ball-and-stick models of the amino acids are as follows:&#10;Serine: a central carbon atom (in gray) with hydrogen is bonded to nitrogen (in blue) with three hydrogen atoms, a carbon with two oxygen atoms (in red), and a carbon with two hydrogen atoms attached to oxygen (in red) bonded to hydrogen&#10;Threonine: the same structure as serine except that the branched carbon has one of its hydrogen atoms replaced with a carbon with three hydrogen atoms&#10;Tyrosine:  A 6-carbon ring in which C1, C3, C4, and C6 (in gray) are bonded to hydrogen (in white) each; C2 is bonded to another carbon with two hydrogen atoms, where this carbon is further bonded to nitrogen with three hydrogen atoms at one end and a carbon with two oxygen atoms at the other end; and C5 is bonded to oxygen attached to hydrogen&#10;Asparagine: A structure similar to that of serine except that the hydroxyl group attached to the branched carbon is replaced with a carbon bonded to oxygen and a nitrogen with two hydrogen atoms&#10;Glutamine: The same structure as asparagine except that a carbon with two hydrogen atoms is bonded between the branched carbon and the carbonyl group&#10;Cysteine: the same structure as serine except that the hydroxyl group attached to the branched carbon is replaced with sulfur (in yellow) bonded to hydrogen.&#10;Stereo chemical formulae of the amino acids are as follows:&#10;Serine: A central carbon (chiral) is bonded to ammonia and carboxylate ion, wedge bonded to methine bonded to a hydroxyl group, and dash bonded to hydrogen&#10;Threonine: The same structure as serine except that a methyl group is also methine. The methine has its carbon wedge bonded to hydrogen&#10;Tyrosine: C1, C3, C4, and C6 of a benzene are bonded to hydrogen each, C2 is bonded to methylidene, which is further wedge bonded to another carbon dash bonded to hydrogen and bonded to ammonia and carboxylate ion, C5 is bonded to a hydroxyl group&#10;Asparagine: The same structure as serine except that the methine is replaced with methylidene and the hydroxyl group attached to the methylidene is replaced with a carbon double bonded to oxygen and single bonded to a nitrogen with two hydrogen atoms&#10;Glutamine: A chiral carbon is bonded to ammonia and carboxylate ion, wedge bonded to methylidene, and dash bonded to hydrogen. The wedge bonded methylidene is bonded to methylidene-carbonyl-methylidene&#10;Cysteine: The same structure as serine except that the methine is replaced with methylidene and the hydroxyl group with a thiol group.&#10;Fischer projections of the amino acids are as follows:&#10;Serine: Two chiral carbons are bonded to each other, where C1 is bonded to ammonia and carboxylate ion along its axis and hydrogen away from its axis and C2 is bonded to two hydrogen atoms along its axis and a hydroxyl group away from its axis&#10;Threonine: Two chiral carbons are bonded together, where C1 is bonded to ammonia and carboxylate along its axis and hydrogen away from its axis and C2 is bonded to hydrogen and methyl group along its axis and a hydroxyl group away from its axis&#10;Tyrosine: C1, C3, C4, and C6 of the benzene are bonded to hydrogen each; C2 is bonded to methylidene, which is further bonded to a chiral carbon bonded to ammonia and carboxylate ion along the axis and hydrogen away from the axis; C5 is bonded to a hydroxyl group&#10;Asparagine: Two chiral carbons are bonded together, where C1 is bonded to ammonia and carboxylate along its axis and hydrogen away from its axis and C2 is bonded to two hydrogen atoms along its axis and a carbonyl group and an amino group away from its axis&#10;Glutamine: Three chiral carbons are bonded together, where C1 is bonded to ammonia and carboxylate along its axis and hydrogen away from its axis, C2 is bonded to two hydrogen atoms, and C3 is bonded to two hydrogen atoms along its axis and a carbonyl group and an amino group away from its axis&#10;Cysteine: the same structure as serine except that the hydroxyl group is replaced with a thiol group.&quo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82338" y="1488077"/>
            <a:ext cx="4579324" cy="49953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7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Positively Charged Amino Acids (1/2)</a:t>
            </a:r>
          </a:p>
        </p:txBody>
      </p:sp>
      <p:pic>
        <p:nvPicPr>
          <p:cNvPr id="6" name="Picture 2" descr="Ball-and-stick models, stereo chemical formulae, and Fischer projections of positively charged amino acids—lysine, arginine, and histidine are shown.&#10;Ball-and-stick models of the amino acids are as follows:&#10;Lysine: a central carbon (in gray) with a hydrogen atom (in white) is bonded to nitrogen (in blue) with three hydrogen atoms and another carbon with two oxygen atoms (in red). The central carbon is further bonded to a pair of carbon atoms with two hydrogen atoms, where the second carbon is attached to a 2-carbon chain. The second carbon of the 2-carbon chain is bonded to nitrogen with three atoms and both carbons have two hydrogen atoms&#10;Arginine: a central carbon (in gray) with a hydrogen atom (in white) is bonded to nitrogen (in blue) with three hydrogen atoms and another carbon with two oxygen atoms (in red). The central carbon is further bonded to a pair of carbon atoms with two hydrogen atoms, where the second carbon is attached to a 2-carbon chain. The first carbon of the 2-carbon chain has two hydrogen atoms and the second carbon is replaced with nitrogen having a hydrogen atom. The nitrogen is further attached to a carbon bonded to an amino acid at its ends&#10;Histidine: a 5-carbon ring in which C1, C5, and C6 (in gray) are bonded to hydrogen (in white), C3 and C6 are replaced with nitrogen, and C2 is bonded to another carbon with two hydrogen atoms, where this carbon is further bonded to nitrogen with three hydrogen atoms at one end and a carbon with two oxygen atoms at the other end. &#10;Stereo chemical formulas of the amino acids are as follows:&#10;Lysine: a chiral carbon is bonded to ammonia and carboxylate ion, wedge bonded to methylidene, and dash bonded to hydrogen. The wedge bonded methylidene is further bonded to three methylidenes and ammonia&#10;Arginine: a chiral carbon is bonded to ammonia and carboxylate ion, wedge bonded to methylidene, and dash bonded to hydrogen. The wedge bonded methylidene is further bonded to two methylidenes and nitrene. The nitrene is attached to carbon bonded to an amino acid at its ends. There are delocalized positive charges around these three nitrogen atoms&#10;Histidine: a 5-carbon ring in which C1, C5, and C6 (in gray) are bonded to hydrogen (in white), C3 and C6 are replaced with nitrogen, and C2 is bonded to another carbon wedge bonded to another carbon dash bonded to hydrogen and bonded to ammonia and carboxylate ion.&#10;Fischer projections of the amino acids are as follows:&#10;Lysine: five chiral carbons are bonded together, where C1 is bonded to ammonia and carboxylate along its axis and hydrogen away from its axis, C2-C4 are bonded to two hydrogen atoms, and C5 is bonded to two hydrogen atoms along its axis and ammonia away from its axis&#10;Arginine: five chiral carbons are bonded together, where C1 is bonded to ammonia and carboxylate along its axis and hydrogen away from its axis, C2-C4 are bonded to two hydrogen atoms, and C5 is replaced with a nitrogen. The nitrogen bonded to a hydrogen atom along the axis and another carbon bonded to two amino acids away from the axis. There are delocalized positive charges around these three nitrogen atoms&#10;Histidine: a 5-carbon ring in which C1, C5, and C6 (in gray) are bonded to hydrogen (in white), C3 and C6 are replaced with nitrogen, and C2 is bonded to methylidene, which is further bonded to a chiral carbon bonded to ammonia and carboxylate ion along the axis and hydrogen away from the ax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85525" y="1630482"/>
            <a:ext cx="3372951" cy="42407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2425" y="5968389"/>
            <a:ext cx="8229600" cy="677687"/>
          </a:xfrm>
        </p:spPr>
        <p:txBody>
          <a:bodyPr>
            <a:noAutofit/>
          </a:bodyPr>
          <a:lstStyle/>
          <a:p>
            <a:r>
              <a:rPr lang="en-US" sz="2000" dirty="0">
                <a:latin typeface="Arial" pitchFamily="34" charset="0"/>
                <a:cs typeface="Arial" pitchFamily="34" charset="0"/>
              </a:rPr>
              <a:t>Arginine contains a </a:t>
            </a:r>
            <a:r>
              <a:rPr lang="en-US" sz="2000" dirty="0" err="1">
                <a:latin typeface="Arial" pitchFamily="34" charset="0"/>
                <a:cs typeface="Arial" pitchFamily="34" charset="0"/>
              </a:rPr>
              <a:t>guanidinium</a:t>
            </a:r>
            <a:r>
              <a:rPr lang="en-US" sz="2000" dirty="0">
                <a:latin typeface="Arial" pitchFamily="34" charset="0"/>
                <a:cs typeface="Arial" pitchFamily="34" charset="0"/>
              </a:rPr>
              <a:t> group, and </a:t>
            </a:r>
            <a:r>
              <a:rPr lang="en-US" sz="2000" dirty="0" err="1">
                <a:latin typeface="Arial" pitchFamily="34" charset="0"/>
                <a:cs typeface="Arial" pitchFamily="34" charset="0"/>
              </a:rPr>
              <a:t>histidine</a:t>
            </a:r>
            <a:r>
              <a:rPr lang="en-US" sz="2000" dirty="0">
                <a:latin typeface="Arial" pitchFamily="34" charset="0"/>
                <a:cs typeface="Arial" pitchFamily="34" charset="0"/>
              </a:rPr>
              <a:t> contains an imidazole group.</a:t>
            </a:r>
          </a:p>
        </p:txBody>
      </p:sp>
    </p:spTree>
    <p:extLst>
      <p:ext uri="{BB962C8B-B14F-4D97-AF65-F5344CB8AC3E}">
        <p14:creationId xmlns:p14="http://schemas.microsoft.com/office/powerpoint/2010/main" val="191672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274638"/>
            <a:ext cx="8395015" cy="1143000"/>
          </a:xfrm>
        </p:spPr>
        <p:txBody>
          <a:bodyPr>
            <a:noAutofit/>
          </a:bodyPr>
          <a:lstStyle/>
          <a:p>
            <a:r>
              <a:rPr lang="en-US" dirty="0">
                <a:solidFill>
                  <a:srgbClr val="843C0C"/>
                </a:solidFill>
                <a:latin typeface="Arial" pitchFamily="34" charset="0"/>
                <a:cs typeface="Arial" pitchFamily="34" charset="0"/>
              </a:rPr>
              <a:t>The Positively Charged Amino Acids (2/2)</a:t>
            </a:r>
          </a:p>
        </p:txBody>
      </p:sp>
      <p:sp>
        <p:nvSpPr>
          <p:cNvPr id="3" name="Content Placeholder 2"/>
          <p:cNvSpPr>
            <a:spLocks noGrp="1"/>
          </p:cNvSpPr>
          <p:nvPr>
            <p:ph idx="1"/>
          </p:nvPr>
        </p:nvSpPr>
        <p:spPr>
          <a:xfrm>
            <a:off x="457200" y="1600201"/>
            <a:ext cx="8229600" cy="954313"/>
          </a:xfrm>
        </p:spPr>
        <p:txBody>
          <a:bodyPr>
            <a:normAutofit/>
          </a:bodyPr>
          <a:lstStyle/>
          <a:p>
            <a:r>
              <a:rPr lang="en-US" dirty="0">
                <a:latin typeface="Arial" pitchFamily="34" charset="0"/>
                <a:cs typeface="Arial" pitchFamily="34" charset="0"/>
              </a:rPr>
              <a:t>Histidine, because its </a:t>
            </a:r>
            <a:r>
              <a:rPr lang="en-US" dirty="0" err="1">
                <a:latin typeface="Arial" pitchFamily="34" charset="0"/>
                <a:cs typeface="Arial" pitchFamily="34" charset="0"/>
              </a:rPr>
              <a:t>p</a:t>
            </a:r>
            <a:r>
              <a:rPr lang="en-US" i="1" dirty="0" err="1">
                <a:latin typeface="Arial" pitchFamily="34" charset="0"/>
                <a:cs typeface="Arial" pitchFamily="34" charset="0"/>
              </a:rPr>
              <a:t>K</a:t>
            </a:r>
            <a:r>
              <a:rPr lang="en-US" dirty="0" err="1">
                <a:latin typeface="Arial" pitchFamily="34" charset="0"/>
                <a:cs typeface="Arial" pitchFamily="34" charset="0"/>
              </a:rPr>
              <a:t>a</a:t>
            </a:r>
            <a:r>
              <a:rPr lang="en-US" dirty="0">
                <a:latin typeface="Arial" pitchFamily="34" charset="0"/>
                <a:cs typeface="Arial" pitchFamily="34" charset="0"/>
              </a:rPr>
              <a:t> of 6 is near physiological pH, can accept or donate protons readily at that </a:t>
            </a:r>
            <a:r>
              <a:rPr lang="en-US" dirty="0" err="1">
                <a:latin typeface="Arial" pitchFamily="34" charset="0"/>
                <a:cs typeface="Arial" pitchFamily="34" charset="0"/>
              </a:rPr>
              <a:t>pH.</a:t>
            </a:r>
            <a:endParaRPr lang="en-US" dirty="0">
              <a:latin typeface="Arial" pitchFamily="34" charset="0"/>
              <a:cs typeface="Arial" pitchFamily="34" charset="0"/>
            </a:endParaRPr>
          </a:p>
        </p:txBody>
      </p:sp>
      <p:pic>
        <p:nvPicPr>
          <p:cNvPr id="7" name="Picture 2" descr="The structural formula of histidine with the imidazole group positively charged and that with the imidazole group uncharged are shown.&#10;The first structure shows the imidazole group with delocalized positive charges along the edges of the ring containing nitrogen atoms. The imidazole group has C1 and C4 bonded to hydrogen, C2 bonded to a 2-carbon chain, C2 is double bonded to C3, C3 replaced with nitrogen bonded to hydrogen, and C5 replaced with hydrogen. The first carbon of the 2-carbon chain is bonded to two hydrogen atoms and the second carbon is bonded to nitrene (NH) and carbonyl group and dash bonded to hydrogen. Both carbons are wedge bonded together.&#10;The second structure shows the imidazole group without charges. It is the same as the first structure except that hydrogen is removed from the nitrene and a double bond exists between the third and fourth positions of the imidazole group.&#10;Two arrows between the structures show equilibrium, and upward and downward arrows emerging from them show the removal of proton from the nitren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64305" y="2739700"/>
            <a:ext cx="7215391" cy="37205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5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93" y="274638"/>
            <a:ext cx="8433707" cy="1143000"/>
          </a:xfrm>
        </p:spPr>
        <p:txBody>
          <a:bodyPr>
            <a:noAutofit/>
          </a:bodyPr>
          <a:lstStyle/>
          <a:p>
            <a:r>
              <a:rPr lang="en-US" dirty="0">
                <a:solidFill>
                  <a:srgbClr val="843C0C"/>
                </a:solidFill>
                <a:latin typeface="Arial" pitchFamily="34" charset="0"/>
                <a:cs typeface="Arial" pitchFamily="34" charset="0"/>
              </a:rPr>
              <a:t>The Negatively Charged Amino Acids</a:t>
            </a:r>
          </a:p>
        </p:txBody>
      </p:sp>
      <p:pic>
        <p:nvPicPr>
          <p:cNvPr id="6" name="Picture 2" descr="Ball-and-stick models, stereo chemical formulas, and Fischer projections of negatively charged amino acids are shown.&#10;The ball-and-stick models of the amino acids are as follows:&#10;Aspartate: a central carbon atom (in gray) with a hydrogen atom (in white) is bonded to nitrogen (in blue) with three hydrogen atoms, a carbon with two oxygen atoms (in red), a carbon with two hydrogen atoms, and another carbon with two oxygen atoms&#10;Glutamate: the same structure as aspartate except that a carbon with two hydrogen atoms is bonded between the methylidene and carbon dioxide&#10;The stereo chemical formulae  of the amino acids are as follows:&#10;Aspartate: a chiral carbon is bonded to ammonia and carboxylate ion, wedge bonded to methylidene, and dash bonded to hydrogen. The wedge bonded methylidene is bonded to methylidene, in turn bonded to carbon dioxide&#10;Glutamate: the same structure as aspartate except that a methylidene is bonded between the methylidene and carbon dioxide&#10;The Fischer projections of the amino acids are as follows:&#10;Aspartate: two chiral carbons are bonded together, where C1 is bonded to ammonia and carboxylate ion along its axis and hydrogen away from its axis and C2 is bonded to two hydrogen atoms along its axis and  carboxylate ion away from its axis&#10;Glutamate: three chiral carbons are bonded together, where C1 is bonded to ammonia and carboxylate ion along its axis and hydrogen away from its axis, C2 is bonded to two hydrogen atoms, and C3 is bonded to two hydrogen atoms along its axis and carboxylate ion away from its axi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535550" y="1697856"/>
            <a:ext cx="4072900" cy="502047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6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Seven of the 20 Amino Acids have Readily </a:t>
            </a:r>
            <a:r>
              <a:rPr lang="en-US" dirty="0" err="1">
                <a:solidFill>
                  <a:srgbClr val="843C0C"/>
                </a:solidFill>
                <a:latin typeface="Arial" pitchFamily="34" charset="0"/>
                <a:cs typeface="Arial" pitchFamily="34" charset="0"/>
              </a:rPr>
              <a:t>Ionizable</a:t>
            </a:r>
            <a:r>
              <a:rPr lang="en-US" dirty="0">
                <a:solidFill>
                  <a:srgbClr val="843C0C"/>
                </a:solidFill>
                <a:latin typeface="Arial" pitchFamily="34" charset="0"/>
                <a:cs typeface="Arial" pitchFamily="34" charset="0"/>
              </a:rPr>
              <a:t> Side Chains</a:t>
            </a:r>
          </a:p>
        </p:txBody>
      </p:sp>
      <p:pic>
        <p:nvPicPr>
          <p:cNvPr id="6" name="Picture 2" descr="A table shows the structure and typical P K A values for various ionizable groups in proteins.  &#10;The table has five columns and eight rows. The column headers are group, acid, base, and typical P K A superscript asterisk. An equilibrium, bidirectional reaction arrow is shown between acid and base columns. &#10;Row 1: Group: terminal alpha-carboxyl group; Acid: carboxylic acid functional group is shown; Base: carboxylate anion with a delocalized double bond and hydrogen atom from hydroxyl group is lost; Typical P K A superscript asterisk: 3 point 1. &#10;Row 2: Group: aspartic acid glutamic acid; Acid: carboxylic acid functional group is shown; Base: carboxylate anion with a delocalized double bond and hydrogen atom from hydroxyl group is lost; Typical P K A superscript asterisk: 4 point 1. &#10;Row 3: Group: histidine; Acid: an imidazole ring is shown, in which a delocalized double bond carrying a positive charge is shown between the two nitrogen atoms; Base: an imidazole ring is shown, in which hydrogen atom from N 1 is lost; Typical P K A superscript asterisk: 6 point 0. &#10;Row 4: Group: terminal alpha-amino group; Acid: a nitrogen atom, carrying a positive charge is bonded to three hydrogen atoms; Base: a nitrogen atom is bonded to two hydrogen atoms; Typical P K A superscript asterisk: 8 point 0.&#10;Row 5: Group: cysteine; Acid: a sulfur atom is bonded to a hydrogen atom; Base: a sulfur atom carrying a negative charge is shown; Typical P K A superscript asterisk: 8 point 3.  &#10;Row 6: Group: tyrosine; Acid: a benzene ring bonded to a hydroxyl group is shown; Base: C 1 of benzene ring bonded to an oxygen anion is shown, and hydrogen atom from hydroxyl group is lost; Typical P K A superscript asterisk: 10 point 9. &#10;Row 7: Group: lysine; Acid: a nitrogen atom, carrying a positive charge is bonded to three hydrogen atoms; Base: a nitrogen atom is bonded to two hydrogen atoms; Typical P K A superscript asterisk: 10 point 8. &#10;Row 8: Group: arginine; Acid: a central carbon atom, carrying a positive charge, is bonded to three amino groups and nitrogen atom of each amino group forms a delocalized double bond with the central carbon atom; Base: a central carbon atom is double bonded to a nitrogen atom and single bonded to two amino groups; Typical P K A superscript asterisk: 12 point 5.&#10;A legend is given below the table, which is: asterisk P K A values depend on temperature, ionic strength, and the microenvironment of the ionizable group. "/>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490348" y="1448221"/>
            <a:ext cx="4163305" cy="52684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64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Abbreviations for the Amino Acids</a:t>
            </a:r>
          </a:p>
        </p:txBody>
      </p:sp>
      <p:pic>
        <p:nvPicPr>
          <p:cNvPr id="6" name="Picture 2" descr="A table shows the three-letter and one-letter abbreviation for amino acids.  &#10;The table is divided into two-halves and each half has three columns. The first half has twelve rows and the second half has ten rows. The column headers are amino acid, three-letter abbreviation, and one-letter abbreviation.&#10;Data from the first half of the table is given as follows:  &#10;Row 1: Amino acid: alanine; three-letter abbreviation: Ala; one-letter abbreviation: A.&#10;Row 2: Amino acid: arginine; three-letter abbreviation: Arg; one-letter abbreviation: R.&#10;Row 3: Amino acid: asparagine; three-letter abbreviation: Asn; one-letter abbreviation: N.    &#10;Row 4: Amino acid: aspartic acid; three-letter abbreviation: Asp; one-letter abbreviation: D.    &#10;Row 5: Amino acid: cysteine; three-letter abbreviation: Cys; one-letter abbreviation: C.    &#10;Row 6: Amino acid: glutamine; three-letter abbreviation: Gln; one-letter abbreviation: Q.    &#10;Row 7: Amino acid: glutamic acid; three-letter abbreviation: Glu; one-letter abbreviation: E.    &#10;Row 8: Amino acid: glycine; three-letter abbreviation: Gly; one-letter abbreviation: G.    &#10;Row 9: Amino acid: histidine; three-letter abbreviation: His; one-letter abbreviation: H.    &#10;Row 10: Amino acid: isoleucine; three-letter abbreviation: Ile; one-letter abbreviation: I.    &#10;Row 11: Amino acid: leucine; three-letter abbreviation: Leu; one-letter abbreviation: L.    &#10;Row 12: Amino acid: lysine; three-letter abbreviation: Lys; one-letter abbreviation: K.    &#10;Data from the second half of the table is given as follows:  &#10;Row 1: Amino acid: methionine; three-letter abbreviation: Met; one-letter abbreviation: M.&#10;Row 2: Amino acid: phenylalanine; three-letter abbreviation: Phe; one-letter abbreviation: F.&#10;Row 3: Amino acid: proline; three-letter abbreviation: Pro; one-letter abbreviation: P.&#10;Row 4: Amino acid: serine; three-letter abbreviation: Ser; one-letter abbreviation: S.&#10;Row 5: Amino acid: threonine; three-letter abbreviation: Thr; one-letter abbreviation: T.&#10;Row 6: Amino acid: tryptophan; three-letter abbreviation: Trp; one-letter abbreviation: W.&#10;Row 7: Amino acid: tyrosine; three-letter abbreviation: Tyr; one-letter abbreviation: Y.&#10;Row 8: Amino acid: valine; three-letter abbreviation: Val; one-letter abbreviation: V.&#10;Row 9: Amino acid: asparagine or aspartic acid; three-letter abbreviation: Asx; one-letter abbreviation: B.&#10;Row 10: Amino acid: glutamine or glutamic acid; three-letter abbreviation: Glx; one-letter abbreviation: Z."/>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884225" y="1592106"/>
            <a:ext cx="7375551" cy="47672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48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800" dirty="0">
                <a:solidFill>
                  <a:srgbClr val="843C0C"/>
                </a:solidFill>
                <a:latin typeface="Arial" pitchFamily="34" charset="0"/>
                <a:cs typeface="Arial" pitchFamily="34" charset="0"/>
              </a:rPr>
              <a:t>Section 2.2 Primary Structure: Amino Acids Are Linked by Peptide Bonds to Form Polypeptide Chains</a:t>
            </a:r>
          </a:p>
        </p:txBody>
      </p:sp>
      <p:sp>
        <p:nvSpPr>
          <p:cNvPr id="3" name="Content Placeholder 2"/>
          <p:cNvSpPr>
            <a:spLocks noGrp="1"/>
          </p:cNvSpPr>
          <p:nvPr>
            <p:ph idx="1"/>
          </p:nvPr>
        </p:nvSpPr>
        <p:spPr>
          <a:xfrm>
            <a:off x="457200" y="1787979"/>
            <a:ext cx="8229600" cy="1230992"/>
          </a:xfrm>
        </p:spPr>
        <p:txBody>
          <a:bodyPr>
            <a:normAutofit/>
          </a:bodyPr>
          <a:lstStyle/>
          <a:p>
            <a:r>
              <a:rPr lang="en-US" dirty="0">
                <a:latin typeface="Arial" pitchFamily="34" charset="0"/>
                <a:cs typeface="Arial" pitchFamily="34" charset="0"/>
              </a:rPr>
              <a:t>Peptide bond formation involves the linking of two amino acids, accompanied by the loss of a water molecule.</a:t>
            </a:r>
          </a:p>
        </p:txBody>
      </p:sp>
      <p:pic>
        <p:nvPicPr>
          <p:cNvPr id="7" name="Picture 2" descr="An illustration shows the formation of a peptide bond between two amino acids.&#10;The stereo chemical formulae of two amino acids are shown as follows:&#10;A central carbon (chiral) is bonded to ammonia and carboxylate ion, wedge bonded to R (R subscript 1 / R subscript 2), and dash bonded to hydrogen. Upon removal of oxygen from the carboxyl group of the first amino acid and two hydrogens from the second amino acid, a peptide bond forms between the former and the latter in the product. The second chiral carbon of the product is wedge bonded to hydrogen and dash bonded to R subscript 2. Two arrows between the structures indicate that the state of individual amino acids is more favored than the state of peptide bond forma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9792" y="3474257"/>
            <a:ext cx="8924417" cy="212563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5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Polypeptide Directionality</a:t>
            </a:r>
          </a:p>
        </p:txBody>
      </p:sp>
      <p:sp>
        <p:nvSpPr>
          <p:cNvPr id="3" name="Content Placeholder 2"/>
          <p:cNvSpPr>
            <a:spLocks noGrp="1"/>
          </p:cNvSpPr>
          <p:nvPr>
            <p:ph idx="1"/>
          </p:nvPr>
        </p:nvSpPr>
        <p:spPr>
          <a:xfrm>
            <a:off x="457200" y="1600201"/>
            <a:ext cx="8229600" cy="1404256"/>
          </a:xfrm>
        </p:spPr>
        <p:txBody>
          <a:bodyPr>
            <a:normAutofit/>
          </a:bodyPr>
          <a:lstStyle/>
          <a:p>
            <a:r>
              <a:rPr lang="en-US" sz="2600" dirty="0">
                <a:latin typeface="Arial" pitchFamily="34" charset="0"/>
                <a:cs typeface="Arial" pitchFamily="34" charset="0"/>
              </a:rPr>
              <a:t>A polypeptide has directionality, also called polarity.</a:t>
            </a:r>
          </a:p>
          <a:p>
            <a:r>
              <a:rPr lang="en-US" sz="2600" dirty="0">
                <a:latin typeface="Arial" pitchFamily="34" charset="0"/>
                <a:cs typeface="Arial" pitchFamily="34" charset="0"/>
              </a:rPr>
              <a:t>By convention, the amino terminal end is considered to be the beginning of the polypeptide chain.</a:t>
            </a:r>
          </a:p>
        </p:txBody>
      </p:sp>
      <p:pic>
        <p:nvPicPr>
          <p:cNvPr id="7" name="Picture 2" descr="An illustration shows an amino acid sequence with the indication of direction.&#10;The amino acid sequence is the pentapeptide Tyr-Gly-Gly-Phe-Leu, which starts from the amino terminal residue and ends at the carboxyl terminal residue. It is represented by an arrow pointing from Tyr to Leu.&#10;The structure of the penta peptide is as follows: &#10;Tyr: the fourth carbon of a phenol is bonded to methylidene, which is wedge bonded to a chiral carbon. Hydrogen is dash bonded and ammonia and carbonyl are single bonded to the chiral carbon. The carbonyl is further bonded to nitrene&#10;Gly: the nitrene of Tyr is bonded to a chiral carbon. One hydrogen atom is dash bonded and one hydrogen atom is wedge bonded to the chiral carbon, which is again bonded to carbonyl&#10;Gly: the carbonyl of the previous gly is bonded to nitrene, which is further bonded to a chiral carbon. One hydrogen atom is dash bonded and one hydrogen atom is wedge bonded to the chiral carbon, which is again bonded to carbonyl&#10;Phe: the carbonyl of the gly is bonded to nitrene, which is further bonded to a chiral carbon. The chiral carbon is dash bonded to an amino group attached to benzene, wedge bonded to hydrogen, and single bonded to carbonyl&#10;Leu: The carbonyl of phe is bonded to a chiral carbon. The chiral carbon is wedge bonded to a 2-carbon chain, dash bonded to hydrogen, and single bonded to carbonyl. The first carbon of the 2-carbon chain is bonded to two hydrogen atoms and C2 to hydrogen and two methyl group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52174" y="3041234"/>
            <a:ext cx="4039652" cy="36517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62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CHAPTER 2</a:t>
            </a:r>
            <a:br>
              <a:rPr lang="en-US" dirty="0">
                <a:solidFill>
                  <a:srgbClr val="843C0C"/>
                </a:solidFill>
                <a:latin typeface="Arial" pitchFamily="34" charset="0"/>
                <a:cs typeface="Arial" pitchFamily="34" charset="0"/>
              </a:rPr>
            </a:br>
            <a:r>
              <a:rPr lang="en-US" dirty="0">
                <a:solidFill>
                  <a:srgbClr val="843C0C"/>
                </a:solidFill>
                <a:latin typeface="Arial" pitchFamily="34" charset="0"/>
                <a:cs typeface="Arial" pitchFamily="34" charset="0"/>
              </a:rPr>
              <a:t>Protein Composition and Structure</a:t>
            </a:r>
          </a:p>
        </p:txBody>
      </p:sp>
      <p:pic>
        <p:nvPicPr>
          <p:cNvPr id="8" name="Picture 2" descr="A diagram shows examples of the primary, secondary, tertiary, and quaternary structures of a protein. A photo shows three-dimensional angular crystals of insulin.&#10;The primary structure is a single chain of amino acids, with the individual residues labeled. The ends of the chain are labeled N and C, respectively. The secondary structure shows the chain folding into a three-dimensional helix containing amino acids. The tertiary structure is a three-dimensional structure consisting of several helices, sheets, and chains. The quaternary structure shows the helices, sheets, and chains of the tertiary structure forming a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890" y="1933966"/>
            <a:ext cx="8068221" cy="46159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6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Describing Proteins</a:t>
            </a:r>
          </a:p>
        </p:txBody>
      </p:sp>
      <p:sp>
        <p:nvSpPr>
          <p:cNvPr id="3" name="Content Placeholder 2"/>
          <p:cNvSpPr>
            <a:spLocks noGrp="1"/>
          </p:cNvSpPr>
          <p:nvPr>
            <p:ph idx="1"/>
          </p:nvPr>
        </p:nvSpPr>
        <p:spPr/>
        <p:txBody>
          <a:bodyPr>
            <a:noAutofit/>
          </a:bodyPr>
          <a:lstStyle/>
          <a:p>
            <a:pPr>
              <a:spcBef>
                <a:spcPts val="624"/>
              </a:spcBef>
              <a:spcAft>
                <a:spcPts val="1200"/>
              </a:spcAft>
            </a:pPr>
            <a:r>
              <a:rPr lang="en-US" dirty="0">
                <a:latin typeface="Arial" pitchFamily="34" charset="0"/>
                <a:cs typeface="Arial" pitchFamily="34" charset="0"/>
              </a:rPr>
              <a:t>The polypeptide consists of a repeating part called the main chain or backbone and a variable part consisting of the distinctive amino acid side chains.</a:t>
            </a:r>
          </a:p>
          <a:p>
            <a:pPr>
              <a:spcBef>
                <a:spcPts val="624"/>
              </a:spcBef>
              <a:spcAft>
                <a:spcPts val="1200"/>
              </a:spcAft>
            </a:pPr>
            <a:r>
              <a:rPr lang="en-US" dirty="0">
                <a:latin typeface="Arial" pitchFamily="34" charset="0"/>
                <a:cs typeface="Arial" pitchFamily="34" charset="0"/>
              </a:rPr>
              <a:t>The backbone has hydrogen-bonding potential because of the carbonyl groups and hydrogen atoms that are bonded to the nitrogen of the amine group.</a:t>
            </a:r>
          </a:p>
          <a:p>
            <a:pPr>
              <a:spcBef>
                <a:spcPts val="624"/>
              </a:spcBef>
              <a:spcAft>
                <a:spcPts val="1200"/>
              </a:spcAft>
            </a:pPr>
            <a:r>
              <a:rPr lang="en-US" dirty="0">
                <a:latin typeface="Arial" pitchFamily="34" charset="0"/>
                <a:cs typeface="Arial" pitchFamily="34" charset="0"/>
              </a:rPr>
              <a:t>Most proteins consist of 50 to 2000 amino acids.</a:t>
            </a:r>
          </a:p>
          <a:p>
            <a:pPr>
              <a:spcBef>
                <a:spcPts val="624"/>
              </a:spcBef>
              <a:spcAft>
                <a:spcPts val="1200"/>
              </a:spcAft>
            </a:pPr>
            <a:r>
              <a:rPr lang="en-US" dirty="0">
                <a:latin typeface="Arial" pitchFamily="34" charset="0"/>
                <a:cs typeface="Arial" pitchFamily="34" charset="0"/>
              </a:rPr>
              <a:t>The mean molecular mass for an amino acid is 110 g mol</a:t>
            </a:r>
            <a:r>
              <a:rPr lang="en-US" baseline="30000" dirty="0">
                <a:latin typeface="Arial" pitchFamily="34" charset="0"/>
                <a:cs typeface="Arial" pitchFamily="34" charset="0"/>
              </a:rPr>
              <a:t>−1</a:t>
            </a:r>
            <a:r>
              <a:rPr lang="en-US" dirty="0">
                <a:latin typeface="Arial" pitchFamily="34" charset="0"/>
                <a:cs typeface="Arial" pitchFamily="34" charset="0"/>
              </a:rPr>
              <a:t>. Protein mass can also be referred to in </a:t>
            </a:r>
            <a:r>
              <a:rPr lang="en-US" dirty="0" err="1">
                <a:latin typeface="Arial" pitchFamily="34" charset="0"/>
                <a:cs typeface="Arial" pitchFamily="34" charset="0"/>
              </a:rPr>
              <a:t>kilodaltons</a:t>
            </a:r>
            <a:r>
              <a:rPr lang="en-US" dirty="0">
                <a:latin typeface="Arial" pitchFamily="34" charset="0"/>
                <a:cs typeface="Arial" pitchFamily="34" charset="0"/>
              </a:rPr>
              <a:t>, where a </a:t>
            </a:r>
            <a:r>
              <a:rPr lang="en-US" dirty="0" err="1">
                <a:latin typeface="Arial" pitchFamily="34" charset="0"/>
                <a:cs typeface="Arial" pitchFamily="34" charset="0"/>
              </a:rPr>
              <a:t>dalton</a:t>
            </a:r>
            <a:r>
              <a:rPr lang="en-US" dirty="0">
                <a:latin typeface="Arial" pitchFamily="34" charset="0"/>
                <a:cs typeface="Arial" pitchFamily="34" charset="0"/>
              </a:rPr>
              <a:t> is approximately the mass of a hydrogen atom.</a:t>
            </a:r>
          </a:p>
        </p:txBody>
      </p:sp>
    </p:spTree>
    <p:extLst>
      <p:ext uri="{BB962C8B-B14F-4D97-AF65-F5344CB8AC3E}">
        <p14:creationId xmlns:p14="http://schemas.microsoft.com/office/powerpoint/2010/main" val="138648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Knowing Amino Acid Sequences is Important for Several Reasons</a:t>
            </a:r>
          </a:p>
        </p:txBody>
      </p:sp>
      <p:sp>
        <p:nvSpPr>
          <p:cNvPr id="3" name="Content Placeholder 2"/>
          <p:cNvSpPr>
            <a:spLocks noGrp="1"/>
          </p:cNvSpPr>
          <p:nvPr>
            <p:ph idx="1"/>
          </p:nvPr>
        </p:nvSpPr>
        <p:spPr/>
        <p:txBody>
          <a:bodyPr>
            <a:normAutofit/>
          </a:bodyPr>
          <a:lstStyle/>
          <a:p>
            <a:pPr marL="457200" indent="-457200">
              <a:spcAft>
                <a:spcPts val="1200"/>
              </a:spcAft>
              <a:buFont typeface="+mj-lt"/>
              <a:buAutoNum type="arabicPeriod"/>
            </a:pPr>
            <a:r>
              <a:rPr lang="en-US" dirty="0">
                <a:latin typeface="Arial" pitchFamily="34" charset="0"/>
                <a:cs typeface="Arial" pitchFamily="34" charset="0"/>
              </a:rPr>
              <a:t>Knowledge of the sequence of a protein is usually essential to elucidating its function.</a:t>
            </a:r>
          </a:p>
          <a:p>
            <a:pPr marL="457200" indent="-457200">
              <a:spcAft>
                <a:spcPts val="1200"/>
              </a:spcAft>
              <a:buFont typeface="+mj-lt"/>
              <a:buAutoNum type="arabicPeriod"/>
            </a:pPr>
            <a:r>
              <a:rPr lang="en-US" dirty="0">
                <a:latin typeface="Arial" pitchFamily="34" charset="0"/>
                <a:cs typeface="Arial" pitchFamily="34" charset="0"/>
              </a:rPr>
              <a:t>Amino acid sequences determine the three-dimensional structures of proteins.</a:t>
            </a:r>
          </a:p>
          <a:p>
            <a:pPr marL="457200" indent="-457200">
              <a:spcAft>
                <a:spcPts val="1200"/>
              </a:spcAft>
              <a:buFont typeface="+mj-lt"/>
              <a:buAutoNum type="arabicPeriod"/>
            </a:pPr>
            <a:r>
              <a:rPr lang="en-US" dirty="0">
                <a:latin typeface="Arial" pitchFamily="34" charset="0"/>
                <a:cs typeface="Arial" pitchFamily="34" charset="0"/>
              </a:rPr>
              <a:t>Alterations in amino acid sequence can lead  to  abnormal protein function and disease.</a:t>
            </a:r>
          </a:p>
          <a:p>
            <a:pPr marL="457200" indent="-457200">
              <a:spcAft>
                <a:spcPts val="1200"/>
              </a:spcAft>
              <a:buFont typeface="+mj-lt"/>
              <a:buAutoNum type="arabicPeriod"/>
            </a:pPr>
            <a:r>
              <a:rPr lang="en-US" dirty="0">
                <a:latin typeface="Arial" pitchFamily="34" charset="0"/>
                <a:cs typeface="Arial" pitchFamily="34" charset="0"/>
              </a:rPr>
              <a:t>The sequence of a protein reveals much about its  evolutionary history.</a:t>
            </a:r>
          </a:p>
        </p:txBody>
      </p:sp>
    </p:spTree>
    <p:extLst>
      <p:ext uri="{BB962C8B-B14F-4D97-AF65-F5344CB8AC3E}">
        <p14:creationId xmlns:p14="http://schemas.microsoft.com/office/powerpoint/2010/main" val="3066820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Features of the Peptide Bond</a:t>
            </a:r>
          </a:p>
        </p:txBody>
      </p:sp>
      <p:sp>
        <p:nvSpPr>
          <p:cNvPr id="3" name="Content Placeholder 2"/>
          <p:cNvSpPr>
            <a:spLocks noGrp="1"/>
          </p:cNvSpPr>
          <p:nvPr>
            <p:ph idx="1"/>
          </p:nvPr>
        </p:nvSpPr>
        <p:spPr>
          <a:xfrm>
            <a:off x="457200" y="1600201"/>
            <a:ext cx="8229600" cy="2391228"/>
          </a:xfrm>
        </p:spPr>
        <p:txBody>
          <a:bodyPr>
            <a:noAutofit/>
          </a:bodyPr>
          <a:lstStyle/>
          <a:p>
            <a:pPr>
              <a:spcAft>
                <a:spcPts val="1200"/>
              </a:spcAft>
            </a:pPr>
            <a:r>
              <a:rPr lang="en-US" dirty="0">
                <a:latin typeface="Arial" pitchFamily="34" charset="0"/>
                <a:cs typeface="Arial" pitchFamily="34" charset="0"/>
              </a:rPr>
              <a:t>The peptide bond is uncharged.</a:t>
            </a:r>
          </a:p>
          <a:p>
            <a:pPr>
              <a:spcAft>
                <a:spcPts val="1200"/>
              </a:spcAft>
            </a:pPr>
            <a:r>
              <a:rPr lang="en-US" dirty="0">
                <a:latin typeface="Arial" pitchFamily="34" charset="0"/>
                <a:cs typeface="Arial" pitchFamily="34" charset="0"/>
              </a:rPr>
              <a:t>The peptide bond is essentially planar. Six atoms (C</a:t>
            </a:r>
            <a:r>
              <a:rPr lang="en-US" baseline="-25000" dirty="0">
                <a:latin typeface="Arial" pitchFamily="34" charset="0"/>
                <a:cs typeface="Arial" pitchFamily="34" charset="0"/>
              </a:rPr>
              <a:t>α</a:t>
            </a:r>
            <a:r>
              <a:rPr lang="en-US" dirty="0">
                <a:latin typeface="Arial" pitchFamily="34" charset="0"/>
                <a:cs typeface="Arial" pitchFamily="34" charset="0"/>
              </a:rPr>
              <a:t>, C, O, N, H, and C</a:t>
            </a:r>
            <a:r>
              <a:rPr lang="en-US" baseline="-25000" dirty="0">
                <a:latin typeface="Arial" pitchFamily="34" charset="0"/>
                <a:cs typeface="Arial" pitchFamily="34" charset="0"/>
              </a:rPr>
              <a:t>α</a:t>
            </a:r>
            <a:r>
              <a:rPr lang="en-US" dirty="0">
                <a:latin typeface="Arial" pitchFamily="34" charset="0"/>
                <a:cs typeface="Arial" pitchFamily="34" charset="0"/>
              </a:rPr>
              <a:t>) lie in a plane.</a:t>
            </a:r>
          </a:p>
          <a:p>
            <a:pPr>
              <a:spcAft>
                <a:spcPts val="1200"/>
              </a:spcAft>
            </a:pPr>
            <a:r>
              <a:rPr lang="en-US" dirty="0">
                <a:latin typeface="Arial" pitchFamily="34" charset="0"/>
                <a:cs typeface="Arial" pitchFamily="34" charset="0"/>
              </a:rPr>
              <a:t>The peptide bond has partial double-bond character because of resonance; and thus, rotation about the bond is prohibited.</a:t>
            </a:r>
          </a:p>
        </p:txBody>
      </p:sp>
      <p:pic>
        <p:nvPicPr>
          <p:cNvPr id="7" name="Picture 2" descr="An illustration shows two peptide-bond resonance structures.&#10;The first structure shows a carboxyl terminal residue immediately followed by an amino terminal residue. The second structure shows the replacement of the C-O double bond with a C-O single bond and the H-N double bond with an H-N single bond. Here, the oxygen carries a negative charge and the nitrogen a positive charge."/>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8341" r="18974"/>
          <a:stretch/>
        </p:blipFill>
        <p:spPr bwMode="auto">
          <a:xfrm>
            <a:off x="1058239" y="4453994"/>
            <a:ext cx="6683934" cy="18029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94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Peptide Bonds are Planar</a:t>
            </a:r>
          </a:p>
        </p:txBody>
      </p:sp>
      <p:pic>
        <p:nvPicPr>
          <p:cNvPr id="6" name="Picture 2" descr="A ball-and-stick model shows the planar arrangement of peptide bonds. &#10;Each amino acid residue has an alpha carbon bonded to nitrogen (in blue) with hydrogen (in white) and another carbon (in gray) double bonded to oxygen (in red), where the alpha carbon is further bonded to hydrogen and R (in green). In a pair of linked amino acids, these six components lie in a plan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03535" y="1689968"/>
            <a:ext cx="7936930" cy="45137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500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Typical Bond Lengths Within a Peptide Unit</a:t>
            </a:r>
          </a:p>
        </p:txBody>
      </p:sp>
      <p:pic>
        <p:nvPicPr>
          <p:cNvPr id="6" name="Picture 2" descr="A ball-and-stick model of two amino acids connected via a peptide bond is shown with bond lengths.&#10;Each amino acid has an alpha carbon bonded to nitrogen (in blue) with hydrogen (in white) and another carbon (in gray) double bonded to oxygen (in red), where the alpha carbon is further bonded to hydrogen and R (in green). The typical bond lengths within a peptide bond are as follows: C subscript alpha-C: 1.151 angstroms; C-O: 1.24 angstroms; N-H: 1.0 angstrom; and N-C subscript alpha: 1.45 angstrom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64305" y="1776067"/>
            <a:ext cx="7215391" cy="45157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44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In Most Cases, the Trans Form of the Peptide Bond is Strongly Favored</a:t>
            </a:r>
          </a:p>
        </p:txBody>
      </p:sp>
      <p:pic>
        <p:nvPicPr>
          <p:cNvPr id="6" name="Picture 2" descr="Two ball-and-stick models show trans and cis peptide bonds of a peptide chain.&#10;The trans structure of the peptide chain shows a pair of amino acids with alpha carbons. Each alpha carbon is bonded to nitrogen (in blue) with hydrogen (in white) and another carbon (in gray) double bonded to oxygen (in red), where the alpha carbon is further bonded to hydrogen and R (in green). In this configuration, the alpha carbons are on the opposite side of the peptide bond. &#10;The cis structure of the peptide chain shows the reversal of axis of the alpha carbon and the atoms up to the carbonyl. The alpha carbons bonded to R group are on the same plane resulting in steric clash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119840"/>
            <a:ext cx="8113106" cy="26183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82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Proline has a Unique Geometry</a:t>
            </a:r>
          </a:p>
        </p:txBody>
      </p:sp>
      <p:sp>
        <p:nvSpPr>
          <p:cNvPr id="3" name="Content Placeholder 2"/>
          <p:cNvSpPr>
            <a:spLocks noGrp="1"/>
          </p:cNvSpPr>
          <p:nvPr>
            <p:ph idx="1"/>
          </p:nvPr>
        </p:nvSpPr>
        <p:spPr>
          <a:xfrm>
            <a:off x="457200" y="1600201"/>
            <a:ext cx="8229600" cy="1404256"/>
          </a:xfrm>
        </p:spPr>
        <p:txBody>
          <a:bodyPr>
            <a:normAutofit/>
          </a:bodyPr>
          <a:lstStyle/>
          <a:p>
            <a:r>
              <a:rPr lang="en-US" dirty="0">
                <a:latin typeface="Arial" pitchFamily="34" charset="0"/>
                <a:cs typeface="Arial" pitchFamily="34" charset="0"/>
              </a:rPr>
              <a:t>When proline follows another amino acid, the peptide bond between them is equally likely to be in cis or trans form, due to proline’s unusual geometry.</a:t>
            </a:r>
          </a:p>
        </p:txBody>
      </p:sp>
      <p:pic>
        <p:nvPicPr>
          <p:cNvPr id="7" name="Picture 2" descr="Two ball-and-stick models show trans and cis peptide bonds of a peptide chain.&#10;The trans structure of the peptide chain shows a pair of amino acids with alpha carbons. The first amino acid has an alpha carbon bonded to nitrogen (in blue) with hydrogen (in white) and another carbon (in gray) double bonded to oxygen (in red), where the alpha carbon is further bonded to hydrogen and R (in green). The second amino acid is proline, which shows a 5-carbon ring in which C1, C4, and C5 (in gray) are bonded to two hydrogen atoms (in white), C2 is bonded to hydrogen and a carbon with oxygen (in red), and C3 is replaced with nitrogen (in blue) with two hydrogen atoms (in white). &#10;The cis structure of the peptide chain shows the reversal of axis of the alpha carbon and the atoms up to the carbonyl. In both configurations, steric clashes arise between the alpha carbon of the first amino acid and the carbon bonded to nitrogen in prolin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3084329"/>
            <a:ext cx="8113106" cy="34665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90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Polypeptide Chains are Flexible Yet </a:t>
            </a:r>
            <a:r>
              <a:rPr lang="en-US" dirty="0" err="1">
                <a:solidFill>
                  <a:srgbClr val="843C0C"/>
                </a:solidFill>
                <a:latin typeface="Arial" pitchFamily="34" charset="0"/>
                <a:cs typeface="Arial" pitchFamily="34" charset="0"/>
              </a:rPr>
              <a:t>Conformationally</a:t>
            </a:r>
            <a:r>
              <a:rPr lang="en-US" dirty="0">
                <a:solidFill>
                  <a:srgbClr val="843C0C"/>
                </a:solidFill>
                <a:latin typeface="Arial" pitchFamily="34" charset="0"/>
                <a:cs typeface="Arial" pitchFamily="34" charset="0"/>
              </a:rPr>
              <a:t> Restricted </a:t>
            </a:r>
          </a:p>
        </p:txBody>
      </p:sp>
      <p:sp>
        <p:nvSpPr>
          <p:cNvPr id="3" name="Content Placeholder 2"/>
          <p:cNvSpPr>
            <a:spLocks noGrp="1"/>
          </p:cNvSpPr>
          <p:nvPr>
            <p:ph idx="1"/>
          </p:nvPr>
        </p:nvSpPr>
        <p:spPr>
          <a:xfrm>
            <a:off x="620486" y="1567543"/>
            <a:ext cx="7620000" cy="3222171"/>
          </a:xfrm>
        </p:spPr>
        <p:txBody>
          <a:bodyPr>
            <a:normAutofit fontScale="92500" lnSpcReduction="20000"/>
          </a:bodyPr>
          <a:lstStyle/>
          <a:p>
            <a:pPr>
              <a:spcAft>
                <a:spcPts val="1200"/>
              </a:spcAft>
            </a:pPr>
            <a:r>
              <a:rPr lang="en-US" dirty="0">
                <a:latin typeface="Arial" pitchFamily="34" charset="0"/>
                <a:cs typeface="Arial" pitchFamily="34" charset="0"/>
              </a:rPr>
              <a:t>Recall that </a:t>
            </a:r>
            <a:r>
              <a:rPr lang="en-US" i="1" dirty="0">
                <a:latin typeface="Arial" pitchFamily="34" charset="0"/>
                <a:cs typeface="Arial" pitchFamily="34" charset="0"/>
              </a:rPr>
              <a:t>no rotation </a:t>
            </a:r>
            <a:r>
              <a:rPr lang="en-US" dirty="0">
                <a:latin typeface="Arial" pitchFamily="34" charset="0"/>
                <a:cs typeface="Arial" pitchFamily="34" charset="0"/>
              </a:rPr>
              <a:t>is permitted around the peptide bond. However, there are </a:t>
            </a:r>
            <a:r>
              <a:rPr lang="en-US" i="1" dirty="0">
                <a:latin typeface="Arial" pitchFamily="34" charset="0"/>
                <a:cs typeface="Arial" pitchFamily="34" charset="0"/>
              </a:rPr>
              <a:t>two other </a:t>
            </a:r>
            <a:r>
              <a:rPr lang="en-US" dirty="0">
                <a:latin typeface="Arial" pitchFamily="34" charset="0"/>
                <a:cs typeface="Arial" pitchFamily="34" charset="0"/>
              </a:rPr>
              <a:t>types of bonds in the polypeptide backbone.</a:t>
            </a:r>
          </a:p>
          <a:p>
            <a:pPr>
              <a:spcAft>
                <a:spcPts val="1200"/>
              </a:spcAft>
            </a:pPr>
            <a:r>
              <a:rPr lang="en-US" dirty="0">
                <a:latin typeface="Arial" pitchFamily="34" charset="0"/>
                <a:cs typeface="Arial" pitchFamily="34" charset="0"/>
              </a:rPr>
              <a:t>Rotation </a:t>
            </a:r>
            <a:r>
              <a:rPr lang="en-US" i="1" dirty="0">
                <a:latin typeface="Arial" pitchFamily="34" charset="0"/>
                <a:cs typeface="Arial" pitchFamily="34" charset="0"/>
              </a:rPr>
              <a:t>is</a:t>
            </a:r>
            <a:r>
              <a:rPr lang="en-US" dirty="0">
                <a:latin typeface="Arial" pitchFamily="34" charset="0"/>
                <a:cs typeface="Arial" pitchFamily="34" charset="0"/>
              </a:rPr>
              <a:t> permitted about the N-C</a:t>
            </a:r>
            <a:r>
              <a:rPr lang="en-US" baseline="-25000" dirty="0">
                <a:latin typeface="Arial" pitchFamily="34" charset="0"/>
                <a:cs typeface="Arial" pitchFamily="34" charset="0"/>
              </a:rPr>
              <a:t>α</a:t>
            </a:r>
            <a:r>
              <a:rPr lang="en-US" dirty="0">
                <a:latin typeface="Arial" pitchFamily="34" charset="0"/>
                <a:cs typeface="Arial" pitchFamily="34" charset="0"/>
              </a:rPr>
              <a:t> bond [the phi (φ) bond] and about the C</a:t>
            </a:r>
            <a:r>
              <a:rPr lang="en-US" baseline="-25000" dirty="0">
                <a:latin typeface="Arial" pitchFamily="34" charset="0"/>
                <a:cs typeface="Arial" pitchFamily="34" charset="0"/>
              </a:rPr>
              <a:t>α</a:t>
            </a:r>
            <a:r>
              <a:rPr lang="en-US" dirty="0">
                <a:latin typeface="Arial" pitchFamily="34" charset="0"/>
                <a:cs typeface="Arial" pitchFamily="34" charset="0"/>
              </a:rPr>
              <a:t>-carbonyl bond [the psi (ψ) bond], from −180</a:t>
            </a:r>
            <a:r>
              <a:rPr lang="en-US" baseline="30000" dirty="0">
                <a:latin typeface="Arial" pitchFamily="34" charset="0"/>
                <a:cs typeface="Arial" pitchFamily="34" charset="0"/>
              </a:rPr>
              <a:t>0</a:t>
            </a:r>
            <a:r>
              <a:rPr lang="en-US" dirty="0">
                <a:latin typeface="Arial" pitchFamily="34" charset="0"/>
                <a:cs typeface="Arial" pitchFamily="34" charset="0"/>
              </a:rPr>
              <a:t> to +180</a:t>
            </a:r>
            <a:r>
              <a:rPr lang="en-US" baseline="30000" dirty="0">
                <a:latin typeface="Arial" pitchFamily="34" charset="0"/>
                <a:cs typeface="Arial" pitchFamily="34" charset="0"/>
              </a:rPr>
              <a:t>0</a:t>
            </a:r>
            <a:r>
              <a:rPr lang="en-US" dirty="0">
                <a:latin typeface="Arial" pitchFamily="34" charset="0"/>
                <a:cs typeface="Arial" pitchFamily="34" charset="0"/>
              </a:rPr>
              <a:t>.</a:t>
            </a:r>
          </a:p>
          <a:p>
            <a:pPr>
              <a:spcAft>
                <a:spcPts val="1200"/>
              </a:spcAft>
            </a:pPr>
            <a:r>
              <a:rPr lang="en-US" dirty="0">
                <a:latin typeface="Arial" pitchFamily="34" charset="0"/>
                <a:cs typeface="Arial" pitchFamily="34" charset="0"/>
              </a:rPr>
              <a:t>The rotation about the  </a:t>
            </a:r>
            <a:r>
              <a:rPr lang="en-US" dirty="0" err="1">
                <a:latin typeface="Arial" pitchFamily="34" charset="0"/>
                <a:cs typeface="Arial" pitchFamily="34" charset="0"/>
              </a:rPr>
              <a:t>φ</a:t>
            </a:r>
            <a:r>
              <a:rPr lang="en-US" dirty="0">
                <a:latin typeface="Arial" pitchFamily="34" charset="0"/>
                <a:cs typeface="Arial" pitchFamily="34" charset="0"/>
              </a:rPr>
              <a:t> and </a:t>
            </a:r>
            <a:r>
              <a:rPr lang="en-US" dirty="0" err="1">
                <a:latin typeface="Arial" pitchFamily="34" charset="0"/>
                <a:cs typeface="Arial" pitchFamily="34" charset="0"/>
              </a:rPr>
              <a:t>ψ</a:t>
            </a:r>
            <a:r>
              <a:rPr lang="en-US" dirty="0">
                <a:latin typeface="Arial" pitchFamily="34" charset="0"/>
                <a:cs typeface="Arial" pitchFamily="34" charset="0"/>
              </a:rPr>
              <a:t> bonds, called the torsion angle, determines the path of the polypeptide chain. Not all torsion angles are permitted.</a:t>
            </a:r>
          </a:p>
        </p:txBody>
      </p:sp>
      <p:pic>
        <p:nvPicPr>
          <p:cNvPr id="4" name="Picture 2" descr="The stereo chemical formula of a peptide chain and the ball-and-stick models of an amino terminal and a carbonyl terminal residue with rotation about bonds are shown.&#10;The polypeptide chain is a sequence of amino acid components consisting of alternating amino terminal and carboxyl terminal residues. The side chains are alternatively above and below the plane of the strand. Each component has a central carbon (chiral) bonded to nitrene and carboxylate ion, wedge bonded to R, and dash bonded to hydrogen. &#10;Phi is the angle of rotation about the bond between the nitrogen and the alpha carbon atoms. Psi is the angle of rotation about the bond between the alpha carbon and the carbonyl carbon atoms.&#10;The first ball-and-stick model shows the rotation of the alpha carbon (in gray) by an angle of phi equals negative 80 degree about the axis of the nitrogen (in blue). Here, the carbon bonded to oxygen (in red) and the hydrogen (in white) is toward the axis of the alpha carbon, while the R group is away from its axis. Another carbon bonded to oxygen is toward the axis of the nitrogen, while the hydrogen is away from its axis.&#10;The second ball-and-stick model shows the rotation of the alpha carbon (in gray) by an angle of phi equals 85 degree about the axis of the carbonyl carbon. Here, the nitrogen bonded to hydrogen and the hydrogen is toward the axis of the alpha carbon, while the R group is away from its axis. The nitrogen bonded to hydrogen is away from the axis of the carbonyl carbon.">
            <a:extLst>
              <a:ext uri="{FF2B5EF4-FFF2-40B4-BE49-F238E27FC236}">
                <a16:creationId xmlns:a16="http://schemas.microsoft.com/office/drawing/2014/main" id="{B921F43C-1E04-364B-8DC4-944DAF168B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8857" y="4789714"/>
            <a:ext cx="6246831" cy="20160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614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A Ramachandran Plot</a:t>
            </a:r>
          </a:p>
        </p:txBody>
      </p:sp>
      <p:sp>
        <p:nvSpPr>
          <p:cNvPr id="4" name="Content Placeholder 3"/>
          <p:cNvSpPr>
            <a:spLocks noGrp="1"/>
          </p:cNvSpPr>
          <p:nvPr>
            <p:ph idx="1"/>
          </p:nvPr>
        </p:nvSpPr>
        <p:spPr>
          <a:xfrm>
            <a:off x="457200" y="1600201"/>
            <a:ext cx="8229600" cy="1331685"/>
          </a:xfrm>
        </p:spPr>
        <p:txBody>
          <a:bodyPr>
            <a:normAutofit/>
          </a:bodyPr>
          <a:lstStyle/>
          <a:p>
            <a:r>
              <a:rPr lang="en-US" sz="2600" dirty="0">
                <a:latin typeface="Arial" pitchFamily="34" charset="0"/>
                <a:cs typeface="Arial" pitchFamily="34" charset="0"/>
              </a:rPr>
              <a:t>The Ramachandran plot illustrates the φ and ψ angles that are favorable because there is no steric hindrance.</a:t>
            </a:r>
          </a:p>
        </p:txBody>
      </p:sp>
      <p:pic>
        <p:nvPicPr>
          <p:cNvPr id="7" name="Picture 2" descr="An illustration shows a Ramachandran plot for different values of phi and psi and the ball-and-stick models for the most favorable and disfavored regions.&#10;The most favorable regions are highlighted in dark and the borderline regions in light. The disfavored region lies along the positive values of the horizontal axis.&#10;The horizontal axis represents phi and the vertical axis represents psi. &#10;Dark region 1 (the second quadrant) lies between phi equals negative 144 and negative 54, corresponding to psi equals 174, and between phi equals negative 162 and negative 54, corresponding to psi equals 96. &#10;Dark region 2 (the third quadrant) lies between phi equals negative 115 and negative 54, corresponding to psi equals negative 42, and between phi equals negative 165 and negative 60, corresponding to psi equals negative 54.&#10;Light region 1 (the second quadrant) lies between phi equals negative 150 and negative 90, corresponding to psi equals 12, and between negative 180 and negative 48, corresponding to psi equals 180. A part of the region is cut from (negative 90, negative 12) to (negative 48, 48).&#10;Light region 2 (the third quadrant) lies between phi equals negative 108 and negative 51, corresponding to psi equals negative 28, and between negative 180 and negative 51, corresponding to psi equals negative 72. A part of the region is cut from (negative 180, negative 30) to (negative 108, negative 18).&#10;Dashed lines are drawn between light regions 1 and 2.&#10;Light region 3 (the third quadrant) lies between phi equals negative 180 and negative 54, corresponding to psi equals negative 180, and between negative 180 and negative 48, corresponding to psi equals negative 174.&#10;Light region 4 spans from (45, 30) to (60, 84).&#10;The ball-and-stick model for dark region 1 shows an alpha carbon bonded to nitrogen (in blue) with hydrogen (in white) and another carbon (in gray) bonded to oxygen (in red), where the alpha carbon is further bonded to hydrogen and R (in green). The nitrogen is also bonded to carbon bonded to oxygen, while the carbonyl carbon is bonded to nitrogen with hydrogen. Here, the alpha carbon and the nitrogen are on the same plane, while the alpha carbon and the carbonyl carbon are on the opposite plane.&#10;The ball-and-stick model for dark region 2 shows the same structure as dark region 1 except that the axis of the nitrogen is opposite to the axis of the carbonyl carbon.&#10;The ball-and-stick model for the disfavored region shows the same structure as dark region 1 except that the nitrogen is rotated by 90 degree about the axis of the alpha carbon and the carbonyl carbon by negative 90 degree about the axis of the alpha carbon. Steric clashes arise between the R group and the oxygen of the carbonyl attached to nitren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477" y="3073549"/>
            <a:ext cx="6705046" cy="35171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01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Why do Ramachandran angles matter?</a:t>
            </a:r>
          </a:p>
        </p:txBody>
      </p:sp>
      <p:sp>
        <p:nvSpPr>
          <p:cNvPr id="4" name="Content Placeholder 3"/>
          <p:cNvSpPr>
            <a:spLocks noGrp="1"/>
          </p:cNvSpPr>
          <p:nvPr>
            <p:ph idx="1"/>
          </p:nvPr>
        </p:nvSpPr>
        <p:spPr>
          <a:xfrm>
            <a:off x="457200" y="1600201"/>
            <a:ext cx="8229600" cy="4767942"/>
          </a:xfrm>
        </p:spPr>
        <p:txBody>
          <a:bodyPr>
            <a:normAutofit/>
          </a:bodyPr>
          <a:lstStyle/>
          <a:p>
            <a:r>
              <a:rPr lang="en-US" sz="2600" dirty="0">
                <a:latin typeface="Arial" pitchFamily="34" charset="0"/>
                <a:cs typeface="Arial" pitchFamily="34" charset="0"/>
              </a:rPr>
              <a:t>Two reasons:</a:t>
            </a:r>
          </a:p>
          <a:p>
            <a:pPr lvl="1">
              <a:buFont typeface="+mj-lt"/>
              <a:buAutoNum type="arabicPeriod"/>
            </a:pPr>
            <a:r>
              <a:rPr lang="en-US" sz="2400" dirty="0">
                <a:latin typeface="Arial" pitchFamily="34" charset="0"/>
                <a:cs typeface="Arial" pitchFamily="34" charset="0"/>
              </a:rPr>
              <a:t>Steric hindrance (we just said that)</a:t>
            </a:r>
          </a:p>
          <a:p>
            <a:pPr lvl="1">
              <a:buFont typeface="+mj-lt"/>
              <a:buAutoNum type="arabicPeriod"/>
            </a:pPr>
            <a:r>
              <a:rPr lang="en-US" sz="2400" dirty="0">
                <a:latin typeface="Arial" pitchFamily="34" charset="0"/>
                <a:cs typeface="Arial" pitchFamily="34" charset="0"/>
              </a:rPr>
              <a:t>Intermolecular forces</a:t>
            </a:r>
          </a:p>
          <a:p>
            <a:pPr lvl="2"/>
            <a:r>
              <a:rPr lang="en-US" sz="2400" dirty="0">
                <a:latin typeface="Arial" pitchFamily="34" charset="0"/>
                <a:cs typeface="Arial" pitchFamily="34" charset="0"/>
              </a:rPr>
              <a:t>Remember </a:t>
            </a:r>
            <a:r>
              <a:rPr lang="en-US" sz="2400" dirty="0">
                <a:latin typeface="Symbol" pitchFamily="2" charset="2"/>
                <a:cs typeface="Arial" pitchFamily="34" charset="0"/>
              </a:rPr>
              <a:t>D</a:t>
            </a:r>
            <a:r>
              <a:rPr lang="en-US" sz="2400" dirty="0">
                <a:latin typeface="Arial" pitchFamily="34" charset="0"/>
                <a:cs typeface="Arial" pitchFamily="34" charset="0"/>
              </a:rPr>
              <a:t>G=</a:t>
            </a:r>
            <a:r>
              <a:rPr lang="en-US" sz="2400" dirty="0">
                <a:latin typeface="Symbol" pitchFamily="2" charset="2"/>
                <a:cs typeface="Arial" pitchFamily="34" charset="0"/>
              </a:rPr>
              <a:t>D</a:t>
            </a:r>
            <a:r>
              <a:rPr lang="en-US" sz="2400" dirty="0">
                <a:latin typeface="Arial" pitchFamily="34" charset="0"/>
                <a:cs typeface="Arial" pitchFamily="34" charset="0"/>
              </a:rPr>
              <a:t>H-T</a:t>
            </a:r>
            <a:r>
              <a:rPr lang="en-US" sz="2400" dirty="0">
                <a:latin typeface="Symbol" pitchFamily="2" charset="2"/>
                <a:cs typeface="Arial" pitchFamily="34" charset="0"/>
              </a:rPr>
              <a:t>D</a:t>
            </a:r>
            <a:r>
              <a:rPr lang="en-US" sz="2400" dirty="0">
                <a:latin typeface="Arial" pitchFamily="34" charset="0"/>
                <a:cs typeface="Arial" pitchFamily="34" charset="0"/>
              </a:rPr>
              <a:t>S?</a:t>
            </a:r>
          </a:p>
          <a:p>
            <a:pPr lvl="2"/>
            <a:r>
              <a:rPr lang="en-US" sz="2400" dirty="0">
                <a:latin typeface="Arial" pitchFamily="34" charset="0"/>
                <a:cs typeface="Arial" pitchFamily="34" charset="0"/>
              </a:rPr>
              <a:t>The most favorable areas of the Ramachandran plot favor the formation of hydrogen bonds between a carbonyl oxygen and amino proton by leaving them exposed</a:t>
            </a:r>
          </a:p>
          <a:p>
            <a:pPr lvl="3"/>
            <a:r>
              <a:rPr lang="en-US" sz="2200" dirty="0">
                <a:latin typeface="Arial" pitchFamily="34" charset="0"/>
                <a:cs typeface="Arial" pitchFamily="34" charset="0"/>
              </a:rPr>
              <a:t>This allows them to interact with each other and form secondary structures after hydrophobic collapse.</a:t>
            </a:r>
          </a:p>
          <a:p>
            <a:pPr lvl="1">
              <a:buFont typeface="+mj-lt"/>
              <a:buAutoNum type="arabicPeriod"/>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72731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Ch.2 Learning Objectives</a:t>
            </a:r>
          </a:p>
        </p:txBody>
      </p:sp>
      <p:sp>
        <p:nvSpPr>
          <p:cNvPr id="4" name="Content Placeholder 3"/>
          <p:cNvSpPr>
            <a:spLocks noGrp="1"/>
          </p:cNvSpPr>
          <p:nvPr>
            <p:ph idx="1"/>
          </p:nvPr>
        </p:nvSpPr>
        <p:spPr/>
        <p:txBody>
          <a:bodyPr>
            <a:noAutofit/>
          </a:bodyPr>
          <a:lstStyle/>
          <a:p>
            <a:pPr marL="0" indent="0">
              <a:spcBef>
                <a:spcPts val="624"/>
              </a:spcBef>
              <a:spcAft>
                <a:spcPts val="1200"/>
              </a:spcAft>
              <a:buNone/>
            </a:pPr>
            <a:r>
              <a:rPr lang="en-US" i="1" dirty="0">
                <a:latin typeface="Arial" pitchFamily="34" charset="0"/>
                <a:cs typeface="Arial" pitchFamily="34" charset="0"/>
              </a:rPr>
              <a:t>By the end of this chapter, you should be able to:</a:t>
            </a:r>
            <a:endParaRPr lang="en-US" dirty="0">
              <a:latin typeface="Arial" pitchFamily="34" charset="0"/>
              <a:cs typeface="Arial" pitchFamily="34" charset="0"/>
            </a:endParaRPr>
          </a:p>
          <a:p>
            <a:pPr marL="457200" indent="-457200">
              <a:spcBef>
                <a:spcPts val="624"/>
              </a:spcBef>
              <a:buAutoNum type="arabicPeriod"/>
            </a:pPr>
            <a:r>
              <a:rPr lang="en-US" b="1" dirty="0">
                <a:latin typeface="Arial" pitchFamily="34" charset="0"/>
                <a:cs typeface="Arial" pitchFamily="34" charset="0"/>
              </a:rPr>
              <a:t>Identify the 20 amino acids and their corresponding three-letter and  one-letter abbreviations.</a:t>
            </a:r>
          </a:p>
          <a:p>
            <a:pPr marL="457200" indent="-457200">
              <a:spcBef>
                <a:spcPts val="624"/>
              </a:spcBef>
              <a:buAutoNum type="arabicPeriod"/>
            </a:pPr>
            <a:r>
              <a:rPr lang="en-US" b="1" dirty="0">
                <a:latin typeface="Arial" pitchFamily="34" charset="0"/>
                <a:cs typeface="Arial" pitchFamily="34" charset="0"/>
              </a:rPr>
              <a:t>Distinguish between primary, secondary, tertiary, and quaternary structures.</a:t>
            </a:r>
          </a:p>
          <a:p>
            <a:pPr marL="457200" indent="-457200">
              <a:spcBef>
                <a:spcPts val="624"/>
              </a:spcBef>
              <a:buAutoNum type="arabicPeriod"/>
            </a:pPr>
            <a:r>
              <a:rPr lang="en-US" b="1" dirty="0">
                <a:latin typeface="Arial" pitchFamily="34" charset="0"/>
                <a:cs typeface="Arial" pitchFamily="34" charset="0"/>
              </a:rPr>
              <a:t>Describe the properties of the principal types of secondary structure, including the α helix, the β sheet, and the reverse turn.</a:t>
            </a:r>
          </a:p>
          <a:p>
            <a:pPr marL="457200" indent="-457200">
              <a:spcBef>
                <a:spcPts val="624"/>
              </a:spcBef>
              <a:buAutoNum type="arabicPeriod"/>
            </a:pPr>
            <a:r>
              <a:rPr lang="en-US" b="1" dirty="0">
                <a:latin typeface="Arial" pitchFamily="34" charset="0"/>
                <a:cs typeface="Arial" pitchFamily="34" charset="0"/>
              </a:rPr>
              <a:t>Explain how the hydrophobic effect serves as the primary driving force for folding of polypeptide chains into globular proteins.</a:t>
            </a:r>
            <a:endParaRPr lang="en-US" dirty="0">
              <a:latin typeface="Arial" pitchFamily="34" charset="0"/>
              <a:cs typeface="Arial" pitchFamily="34" charset="0"/>
            </a:endParaRPr>
          </a:p>
        </p:txBody>
      </p:sp>
    </p:spTree>
    <p:extLst>
      <p:ext uri="{BB962C8B-B14F-4D97-AF65-F5344CB8AC3E}">
        <p14:creationId xmlns:p14="http://schemas.microsoft.com/office/powerpoint/2010/main" val="957991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67" y="274638"/>
            <a:ext cx="8948791" cy="1143000"/>
          </a:xfrm>
        </p:spPr>
        <p:txBody>
          <a:bodyPr>
            <a:noAutofit/>
          </a:bodyPr>
          <a:lstStyle/>
          <a:p>
            <a:r>
              <a:rPr lang="en-US" sz="2600" dirty="0">
                <a:solidFill>
                  <a:srgbClr val="843C0C"/>
                </a:solidFill>
                <a:latin typeface="Arial" pitchFamily="34" charset="0"/>
                <a:cs typeface="Arial" pitchFamily="34" charset="0"/>
              </a:rPr>
              <a:t>Section 2.3 Secondary Structure: Polypeptide Chains Can Fold into Regular Structures Such As the Alpha Helix, the Beta Sheet, and Turns and Loops</a:t>
            </a:r>
          </a:p>
        </p:txBody>
      </p:sp>
      <p:sp>
        <p:nvSpPr>
          <p:cNvPr id="3" name="Content Placeholder 2"/>
          <p:cNvSpPr>
            <a:spLocks noGrp="1"/>
          </p:cNvSpPr>
          <p:nvPr>
            <p:ph idx="1"/>
          </p:nvPr>
        </p:nvSpPr>
        <p:spPr>
          <a:xfrm>
            <a:off x="457200" y="2085654"/>
            <a:ext cx="8229600" cy="4040509"/>
          </a:xfrm>
        </p:spPr>
        <p:txBody>
          <a:bodyPr>
            <a:normAutofit/>
          </a:bodyPr>
          <a:lstStyle/>
          <a:p>
            <a:pPr>
              <a:spcBef>
                <a:spcPts val="624"/>
              </a:spcBef>
              <a:spcAft>
                <a:spcPts val="1200"/>
              </a:spcAft>
            </a:pPr>
            <a:r>
              <a:rPr lang="en-US" dirty="0">
                <a:latin typeface="Arial" pitchFamily="34" charset="0"/>
                <a:cs typeface="Arial" pitchFamily="34" charset="0"/>
              </a:rPr>
              <a:t>Secondary structure is the three-dimensional structure formed by hydrogen bonds between peptide NH and CO groups of amino acids that are near one another in the primary structure.</a:t>
            </a:r>
          </a:p>
          <a:p>
            <a:pPr>
              <a:spcBef>
                <a:spcPts val="624"/>
              </a:spcBef>
              <a:spcAft>
                <a:spcPts val="1200"/>
              </a:spcAft>
            </a:pPr>
            <a:r>
              <a:rPr lang="en-US" dirty="0">
                <a:latin typeface="Arial" pitchFamily="34" charset="0"/>
                <a:cs typeface="Arial" pitchFamily="34" charset="0"/>
              </a:rPr>
              <a:t>The α-helix, β sheets, and turns are prominent examples of secondary structure.</a:t>
            </a:r>
          </a:p>
        </p:txBody>
      </p:sp>
    </p:spTree>
    <p:extLst>
      <p:ext uri="{BB962C8B-B14F-4D97-AF65-F5344CB8AC3E}">
        <p14:creationId xmlns:p14="http://schemas.microsoft.com/office/powerpoint/2010/main" val="2718165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Alpha Helix is a Coiled Structure Stabilized by </a:t>
            </a:r>
            <a:r>
              <a:rPr lang="en-US" sz="3200" dirty="0" err="1">
                <a:solidFill>
                  <a:srgbClr val="843C0C"/>
                </a:solidFill>
                <a:latin typeface="Arial" pitchFamily="34" charset="0"/>
                <a:cs typeface="Arial" pitchFamily="34" charset="0"/>
              </a:rPr>
              <a:t>Intrachain</a:t>
            </a:r>
            <a:r>
              <a:rPr lang="en-US" sz="3200" dirty="0">
                <a:solidFill>
                  <a:srgbClr val="843C0C"/>
                </a:solidFill>
                <a:latin typeface="Arial" pitchFamily="34" charset="0"/>
                <a:cs typeface="Arial" pitchFamily="34" charset="0"/>
              </a:rPr>
              <a:t> Hydrogen Bonds</a:t>
            </a:r>
          </a:p>
        </p:txBody>
      </p:sp>
      <p:sp>
        <p:nvSpPr>
          <p:cNvPr id="3" name="Content Placeholder 2"/>
          <p:cNvSpPr>
            <a:spLocks noGrp="1"/>
          </p:cNvSpPr>
          <p:nvPr>
            <p:ph idx="1"/>
          </p:nvPr>
        </p:nvSpPr>
        <p:spPr>
          <a:xfrm>
            <a:off x="457200" y="1900719"/>
            <a:ext cx="8229600" cy="4225444"/>
          </a:xfrm>
        </p:spPr>
        <p:txBody>
          <a:bodyPr>
            <a:normAutofit/>
          </a:bodyPr>
          <a:lstStyle/>
          <a:p>
            <a:pPr>
              <a:spcBef>
                <a:spcPts val="624"/>
              </a:spcBef>
              <a:spcAft>
                <a:spcPts val="1200"/>
              </a:spcAft>
            </a:pPr>
            <a:r>
              <a:rPr lang="en-US" dirty="0">
                <a:latin typeface="Arial" pitchFamily="34" charset="0"/>
                <a:cs typeface="Arial" pitchFamily="34" charset="0"/>
              </a:rPr>
              <a:t>The α-helix is a tightly coiled, </a:t>
            </a:r>
            <a:r>
              <a:rPr lang="en-US" dirty="0" err="1">
                <a:latin typeface="Arial" pitchFamily="34" charset="0"/>
                <a:cs typeface="Arial" pitchFamily="34" charset="0"/>
              </a:rPr>
              <a:t>rodlike</a:t>
            </a:r>
            <a:r>
              <a:rPr lang="en-US" dirty="0">
                <a:latin typeface="Arial" pitchFamily="34" charset="0"/>
                <a:cs typeface="Arial" pitchFamily="34" charset="0"/>
              </a:rPr>
              <a:t> structure, with the R groups emanating out from the axis of the helix.</a:t>
            </a:r>
          </a:p>
          <a:p>
            <a:pPr>
              <a:spcBef>
                <a:spcPts val="624"/>
              </a:spcBef>
              <a:spcAft>
                <a:spcPts val="1200"/>
              </a:spcAft>
            </a:pPr>
            <a:r>
              <a:rPr lang="en-US" dirty="0">
                <a:latin typeface="Arial" pitchFamily="34" charset="0"/>
                <a:cs typeface="Arial" pitchFamily="34" charset="0"/>
              </a:rPr>
              <a:t>All of the backbone CO and NH groups form hydrogen bonds except those at the end of the helix.</a:t>
            </a:r>
          </a:p>
          <a:p>
            <a:pPr>
              <a:spcBef>
                <a:spcPts val="624"/>
              </a:spcBef>
              <a:spcAft>
                <a:spcPts val="1200"/>
              </a:spcAft>
            </a:pPr>
            <a:r>
              <a:rPr lang="en-US" dirty="0">
                <a:latin typeface="Arial" pitchFamily="34" charset="0"/>
                <a:cs typeface="Arial" pitchFamily="34" charset="0"/>
              </a:rPr>
              <a:t>Essentially all α-helices found in proteins are right-handed.</a:t>
            </a:r>
          </a:p>
        </p:txBody>
      </p:sp>
    </p:spTree>
    <p:extLst>
      <p:ext uri="{BB962C8B-B14F-4D97-AF65-F5344CB8AC3E}">
        <p14:creationId xmlns:p14="http://schemas.microsoft.com/office/powerpoint/2010/main" val="462508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the α Helix</a:t>
            </a:r>
          </a:p>
        </p:txBody>
      </p:sp>
      <p:pic>
        <p:nvPicPr>
          <p:cNvPr id="6" name="Picture 2" descr="A ribbon depiction of an amino acid alpha helix with its alpha carbon atoms and side chains, two ball-and-stick models of the helix viewed from the side and the end, and a space-filling model of the helix viewed from the end are shown.&#10;The ribbon depiction shows the chain as a flat ribbon arranged in a regular spiral shape, where alpha carbons (in gray) are bonded to side chains (in green) arranged evenly and regularly along the ribbon pointing outward. &#10;The side view of the ball-and-stick model shows the complex structure of the helix containing the amino groups. The amino terminal and carbonyl terminal residues are arranged alternatively. Carbon, nitrogen, oxygen, and R group are represented by gray, blue, red, and green, respectively. Hydrogen bonds (in dashed lines) are between oxygen in carbonyl groups and hydrogen in amino groups.&#10;The space-filling model of the helix shows the tightly packed arrangement of carbon (in gray), R group (in green), nitrogen (in blue), and hydrogen (in wh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54782" y="1417638"/>
            <a:ext cx="5151343" cy="36480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4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Hydrogen-bonding Scheme for an α Helix</a:t>
            </a:r>
          </a:p>
        </p:txBody>
      </p:sp>
      <p:pic>
        <p:nvPicPr>
          <p:cNvPr id="6" name="Picture 2" descr="An illustration shows hydrogen bonds between the carbonyl and amino residues in an alpha helix.&#10;A chain of several amino acids is shown. The hydrogen bonds between the CO group of residue i and the amino group of residue i plus 4 are indicated by double-pointed arrows between them."/>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208347"/>
            <a:ext cx="8113106" cy="24413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82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Ramachandran Plot for Helices</a:t>
            </a:r>
          </a:p>
        </p:txBody>
      </p:sp>
      <p:pic>
        <p:nvPicPr>
          <p:cNvPr id="6" name="Picture 2" descr="A Ramachandran plot shows the location of right- and left-handed helices.&#10;The most favorable regions are highlighted in dark and the borderline regions in light. The disfavored region lies along the positive values of the horizontal axis.&#10;The horizontal axis represents phi and the vertical axis represents psi. &#10;Dark region 1 (the second quadrant) lies between phi equals negative 144 and negative 54, corresponding to psi equals 174, and between phi equals negative 162 and negative 54, corresponding to psi equals 96. &#10;Dark region 2 (the third quadrant) lies between phi equals negative 115 and negative 54, corresponding to psi equals negative 42, and between phi equals negative 165 and negative 60, corresponding to psi equals negative 54. In this region, the right-handed helix (common) (in a circle) lies between phi equals negative 90 and negative 60, corresponding to psi equals negative 60 and negative 40.&#10;Light region 1 (the second quadrant) lies between phi equals negative 150 and negative 90, corresponding to psi equals 12, and between negative 180 and negative 48, corresponding to psi equals 180. A part of the region is cut from (negative 90, negative 12) to (negative 48, 48).&#10;Light region 2 (the third quadrant) lies between phi equals negative 108 and negative 51, corresponding to psi equals negative 28, and between negative 180 and negative 51, corresponding to psi equals negative 72. A part of the region is cut from (negative 180, negative 30) to (negative 108, negative 18).&#10;Dashed lines are drawn between light regions 1 and 2.&#10;Light region 3 (the third quadrant) lies between phi equals negative 180 and negative 54, corresponding to psi equals negative 180, and between negative 180 and negative 48, corresponding to psi equals negative 174.&#10;Light region 4 spans from (45, 30) to (60, 84). In this region, the left-handed helix (very rare) (in a circle) lies between phi equals 40 and 60, corresponding to psi equals 30 and 60."/>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92277" y="1759334"/>
            <a:ext cx="6559446" cy="45782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71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Schematic Views of  α Helices</a:t>
            </a:r>
          </a:p>
        </p:txBody>
      </p:sp>
      <p:pic>
        <p:nvPicPr>
          <p:cNvPr id="6" name="Picture 2" descr="An illustration shows different schematic views of a helix: a ribbon depiction and a cylindrical depiction.&#10;The ribbon depiction appears as a flat ribbon arranged in a regular spiral shape. The cylindrical depiction appears as an upright cylinde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590434" y="1772087"/>
            <a:ext cx="5963133" cy="44946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0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 Largely α-Helical Protein</a:t>
            </a:r>
          </a:p>
        </p:txBody>
      </p:sp>
      <p:pic>
        <p:nvPicPr>
          <p:cNvPr id="6" name="Picture 2" descr="A ribbon depiction shows a protein comprised largely of alpha helices.&#10;The protein appears as a bundle of coiled spring-like ribbons. Most of them are arranged horizontally or diagonally."/>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03535" y="2063103"/>
            <a:ext cx="7936930" cy="30127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75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Beta Sheets are Stabilized by Hydrogen Bonding Between Polypeptide Strands</a:t>
            </a:r>
          </a:p>
        </p:txBody>
      </p:sp>
      <p:sp>
        <p:nvSpPr>
          <p:cNvPr id="3" name="Content Placeholder 2"/>
          <p:cNvSpPr>
            <a:spLocks noGrp="1"/>
          </p:cNvSpPr>
          <p:nvPr>
            <p:ph idx="1"/>
          </p:nvPr>
        </p:nvSpPr>
        <p:spPr/>
        <p:txBody>
          <a:bodyPr>
            <a:normAutofit/>
          </a:bodyPr>
          <a:lstStyle/>
          <a:p>
            <a:pPr>
              <a:spcAft>
                <a:spcPts val="1200"/>
              </a:spcAft>
            </a:pPr>
            <a:r>
              <a:rPr lang="en-US" dirty="0">
                <a:latin typeface="Arial" pitchFamily="34" charset="0"/>
                <a:cs typeface="Arial" pitchFamily="34" charset="0"/>
              </a:rPr>
              <a:t>The β-strand is another common form of secondary structure.</a:t>
            </a:r>
          </a:p>
          <a:p>
            <a:pPr>
              <a:spcAft>
                <a:spcPts val="1200"/>
              </a:spcAft>
            </a:pPr>
            <a:r>
              <a:rPr lang="en-US" dirty="0">
                <a:latin typeface="Arial" pitchFamily="34" charset="0"/>
                <a:cs typeface="Arial" pitchFamily="34" charset="0"/>
              </a:rPr>
              <a:t>Beta sheets are formed by adjacent β-strands.</a:t>
            </a:r>
          </a:p>
          <a:p>
            <a:pPr>
              <a:spcAft>
                <a:spcPts val="1200"/>
              </a:spcAft>
            </a:pPr>
            <a:r>
              <a:rPr lang="en-US" dirty="0">
                <a:latin typeface="Arial" pitchFamily="34" charset="0"/>
                <a:cs typeface="Arial" pitchFamily="34" charset="0"/>
              </a:rPr>
              <a:t>In contrast to an α-helix, the polypeptide in a β-strand is fully extended.</a:t>
            </a:r>
          </a:p>
        </p:txBody>
      </p:sp>
    </p:spTree>
    <p:extLst>
      <p:ext uri="{BB962C8B-B14F-4D97-AF65-F5344CB8AC3E}">
        <p14:creationId xmlns:p14="http://schemas.microsoft.com/office/powerpoint/2010/main" val="2652535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Ramachandran Plot for β Strands</a:t>
            </a:r>
          </a:p>
        </p:txBody>
      </p:sp>
      <p:pic>
        <p:nvPicPr>
          <p:cNvPr id="6" name="Picture 2" descr="The Ramachandran plot for beta strands is shown.&#10;The most favorable regions are highlighted in dark and the borderline regions in light. The disfavored region lies along the positive values of the horizontal axis.&#10;The horizontal axis represents phi and the vertical axis represents psi. &#10;Dark region 1 (the second quadrant) lies between phi equals negative 144 and negative 54, corresponding to psi equals 174, and between phi equals negative 162 and negative 54, corresponding to psi equals 96. Beta strands (in a squaricle) lie between phi equals negative 120 and negative 60, corresponding to psi equals 110 and 170.&#10;Dark region 2 (the third quadrant) lies between phi equals negative 115 and negative 54, corresponding to psi equals negative 42, and between phi equals negative 165 and negative 60, corresponding to psi equals negative 54.&#10;Light region 1 (the second quadrant) lies between phi equals negative 150 and negative 90, corresponding to psi equals 12, and between negative 180 and negative 48, corresponding to psi equals 180. A part of the region is cut from (negative 90, negative 12) to (negative 48, 48).&#10;Light region 2 (the third quadrant) lies between phi equals negative 108 and negative 51, corresponding to psi equals negative 28, and between negative 180 and negative 51, corresponding to psi equals negative 72. A part of the region is cut from (negative 180, negative 30) to (negative 108, negative 18).&#10;Dashed lines are drawn between light regions 1 and 2.&#10;Light region 3 (the third quadrant) lies between phi equals negative 180 and negative 54, corresponding to psi equals negative 180, and between negative 180 and negative 48, corresponding to psi equals negative 174.&#10;Light region 4 spans from (45, 30) to (60, 84)."/>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92277" y="1603221"/>
            <a:ext cx="6559446" cy="50065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442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a β Strand</a:t>
            </a:r>
          </a:p>
        </p:txBody>
      </p:sp>
      <p:pic>
        <p:nvPicPr>
          <p:cNvPr id="6" name="Picture 2" descr="The ball-and-stick model of a beta strand with the distance between two side chains along the same plane is shown. &#10;The beta strand is composed of alternating amino terminal and carbonyl terminal residues. The side chains are alternatively above and below the plane of the strand. Each amino acid residue has an alpha carbon (in gray) bonded to nitrogen (in blue) with hydrogen (in white) and another carbon double bonded to oxygen (in red), where the alpha carbon is further bonded to hydrogen and R (in green). The side chains are alternately above and below the plane of the strand. The distance between two side chains along the same plane is seven angstrom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105089"/>
            <a:ext cx="8113106" cy="26478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20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Key Properties of Proteins</a:t>
            </a: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Proteins are linear polymers composed of amino acids.</a:t>
            </a:r>
          </a:p>
          <a:p>
            <a:pPr>
              <a:spcAft>
                <a:spcPts val="1200"/>
              </a:spcAft>
            </a:pPr>
            <a:r>
              <a:rPr lang="en-US" sz="2600" dirty="0">
                <a:latin typeface="Arial" pitchFamily="34" charset="0"/>
                <a:cs typeface="Arial" pitchFamily="34" charset="0"/>
              </a:rPr>
              <a:t>Proteins have a wide variety of functional groups.</a:t>
            </a:r>
          </a:p>
          <a:p>
            <a:pPr>
              <a:spcAft>
                <a:spcPts val="1200"/>
              </a:spcAft>
            </a:pPr>
            <a:r>
              <a:rPr lang="en-US" sz="2600" dirty="0">
                <a:latin typeface="Arial" pitchFamily="34" charset="0"/>
                <a:cs typeface="Arial" pitchFamily="34" charset="0"/>
              </a:rPr>
              <a:t>Proteins can interact with one another and with other macromolecules to form complexes.</a:t>
            </a:r>
          </a:p>
          <a:p>
            <a:pPr>
              <a:spcAft>
                <a:spcPts val="1200"/>
              </a:spcAft>
            </a:pPr>
            <a:r>
              <a:rPr lang="en-US" sz="2600" dirty="0">
                <a:latin typeface="Arial" pitchFamily="34" charset="0"/>
                <a:cs typeface="Arial" pitchFamily="34" charset="0"/>
              </a:rPr>
              <a:t>Some proteins are rigid while others are flexible.</a:t>
            </a:r>
          </a:p>
        </p:txBody>
      </p:sp>
    </p:spTree>
    <p:extLst>
      <p:ext uri="{BB962C8B-B14F-4D97-AF65-F5344CB8AC3E}">
        <p14:creationId xmlns:p14="http://schemas.microsoft.com/office/powerpoint/2010/main" val="2397657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Types of β Sheets</a:t>
            </a:r>
          </a:p>
        </p:txBody>
      </p:sp>
      <p:sp>
        <p:nvSpPr>
          <p:cNvPr id="4" name="Content Placeholder 3"/>
          <p:cNvSpPr>
            <a:spLocks noGrp="1"/>
          </p:cNvSpPr>
          <p:nvPr>
            <p:ph idx="1"/>
          </p:nvPr>
        </p:nvSpPr>
        <p:spPr/>
        <p:txBody>
          <a:bodyPr>
            <a:normAutofit/>
          </a:bodyPr>
          <a:lstStyle/>
          <a:p>
            <a:pPr>
              <a:spcAft>
                <a:spcPts val="1200"/>
              </a:spcAft>
            </a:pPr>
            <a:r>
              <a:rPr lang="en-US" dirty="0">
                <a:latin typeface="Arial" pitchFamily="34" charset="0"/>
                <a:cs typeface="Arial" pitchFamily="34" charset="0"/>
              </a:rPr>
              <a:t>Hydrogen bonds link the strands in a β sheet.</a:t>
            </a:r>
          </a:p>
          <a:p>
            <a:pPr>
              <a:spcAft>
                <a:spcPts val="1200"/>
              </a:spcAft>
            </a:pPr>
            <a:r>
              <a:rPr lang="en-US" dirty="0">
                <a:latin typeface="Arial" pitchFamily="34" charset="0"/>
                <a:cs typeface="Arial" pitchFamily="34" charset="0"/>
              </a:rPr>
              <a:t>The strands of a β sheet may be parallel, antiparallel, or mixed.</a:t>
            </a:r>
          </a:p>
          <a:p>
            <a:pPr>
              <a:spcAft>
                <a:spcPts val="1200"/>
              </a:spcAft>
            </a:pPr>
            <a:r>
              <a:rPr lang="en-US" dirty="0">
                <a:latin typeface="Arial" pitchFamily="34" charset="0"/>
                <a:cs typeface="Arial" pitchFamily="34" charset="0"/>
              </a:rPr>
              <a:t>β sheets may be flat or may adopt a twisted conformation.</a:t>
            </a:r>
          </a:p>
        </p:txBody>
      </p:sp>
    </p:spTree>
    <p:extLst>
      <p:ext uri="{BB962C8B-B14F-4D97-AF65-F5344CB8AC3E}">
        <p14:creationId xmlns:p14="http://schemas.microsoft.com/office/powerpoint/2010/main" val="3922334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An Antiparallel β Sheet</a:t>
            </a:r>
          </a:p>
        </p:txBody>
      </p:sp>
      <p:pic>
        <p:nvPicPr>
          <p:cNvPr id="6" name="Picture 2" descr="The ball-and-stick model of an antiparallel beta pleated sheet is shown. &#10;Two beta strands, consisting of alternating amino terminal and carbonyl terminal residues, run in opposite directions. &#10;Each amino acid residue has an alpha carbon (in gray) bonded to nitrogen (in blue) with hydrogen (in white) and another carbon double bonded to oxygen (in red), where the alpha carbon is further bonded to hydrogen and R (in green). &#10;The top strand shows the sequence from right to left, while the bottom strand shows the sequence from left to right. &#10;Hydrogen bonds formed between the NH group of an amino acid on one strand and the CO group of an amino acid on the other strand is indicated by dashed lin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1843282"/>
            <a:ext cx="8113106" cy="40713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900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 Parallel β Sheet</a:t>
            </a:r>
          </a:p>
        </p:txBody>
      </p:sp>
      <p:pic>
        <p:nvPicPr>
          <p:cNvPr id="6" name="Picture 2" descr="The ball-and-stick model of a parallel beta pleated sheet is shown.&#10;Two beta strands, consisting of alternating amino terminal and carbonyl terminal residues, run in the same direction. &#10;Each amino acid residue has an alpha carbon (in gray) bonded to nitrogen (in blue) with hydrogen (in white) and another carbon double bonded to oxygen (in red), where the alpha carbon is further bonded to hydrogen and R (in green).&#10;Both strands show the sequence from left to right.  Hydrogen bonds formed between an amino acid on one strand and two different amino acids on the other strand are indicated by dashed lin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1972579"/>
            <a:ext cx="8113106" cy="40934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33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 Mixed β Sheet</a:t>
            </a:r>
          </a:p>
        </p:txBody>
      </p:sp>
      <p:pic>
        <p:nvPicPr>
          <p:cNvPr id="6" name="Picture 2" descr="The ball-and-stick model of a mixed beta pleated sheet is shown.&#10;Two beta strands, consisting of alternating amino terminal and carbonyl terminal residues, run in the same direction. Another beta strand run in a direction opposite to the two beta strands.&#10;Each amino acid residue has an alpha carbon (in gray) bonded to nitrogen (in blue) with hydrogen (in white) and another carbon double bonded to oxygen (in red), where the alpha carbon is further bonded to hydrogen and R (in green). &#10;Hydrogen bonds are formed between an amino acid on one strand and two different amino acids on the other strand."/>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4225" y="1522833"/>
            <a:ext cx="7375551" cy="48477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20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61" y="274638"/>
            <a:ext cx="8722759" cy="1143000"/>
          </a:xfrm>
        </p:spPr>
        <p:txBody>
          <a:bodyPr>
            <a:noAutofit/>
          </a:bodyPr>
          <a:lstStyle/>
          <a:p>
            <a:r>
              <a:rPr lang="en-US" dirty="0">
                <a:solidFill>
                  <a:srgbClr val="843C0C"/>
                </a:solidFill>
                <a:latin typeface="Arial" pitchFamily="34" charset="0"/>
                <a:cs typeface="Arial" pitchFamily="34" charset="0"/>
              </a:rPr>
              <a:t>A Representation of a Twisted β Sheet</a:t>
            </a:r>
          </a:p>
        </p:txBody>
      </p:sp>
      <p:pic>
        <p:nvPicPr>
          <p:cNvPr id="6" name="Picture 2" descr="Two schematics show two different views of a beta pleated sheet, represented by flat arrows. &#10;The arrows indicate the directionality of the strands (parallel/antiparallel) within the sheet. The first one shows a slightly twisted view of the sheet, while the second one shows the perpendicular view of the 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365630"/>
            <a:ext cx="8113106" cy="27363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0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 Protein Rich in β Sheets</a:t>
            </a:r>
          </a:p>
        </p:txBody>
      </p:sp>
      <p:pic>
        <p:nvPicPr>
          <p:cNvPr id="6" name="Picture 2" descr="A schematic shows a fatty-acid-binding protein having many beta sheets. &#10;Beta strands, represented by arrows, show the alternating N- and C-termini. String-like loops representing polypeptide chains and alpha helices are linked to the strand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61485" y="1753724"/>
            <a:ext cx="5421030" cy="47056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35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919" y="274638"/>
            <a:ext cx="8887146" cy="1143000"/>
          </a:xfrm>
        </p:spPr>
        <p:txBody>
          <a:bodyPr>
            <a:noAutofit/>
          </a:bodyPr>
          <a:lstStyle/>
          <a:p>
            <a:r>
              <a:rPr lang="en-US" sz="3200" dirty="0">
                <a:solidFill>
                  <a:srgbClr val="843C0C"/>
                </a:solidFill>
                <a:latin typeface="Arial" pitchFamily="34" charset="0"/>
                <a:cs typeface="Arial" pitchFamily="34" charset="0"/>
              </a:rPr>
              <a:t>Polypeptide Chains Can Change Direction by Making Reverse Turns and Loops</a:t>
            </a:r>
          </a:p>
        </p:txBody>
      </p:sp>
      <p:sp>
        <p:nvSpPr>
          <p:cNvPr id="4" name="Content Placeholder 3"/>
          <p:cNvSpPr>
            <a:spLocks noGrp="1"/>
          </p:cNvSpPr>
          <p:nvPr>
            <p:ph idx="1"/>
          </p:nvPr>
        </p:nvSpPr>
        <p:spPr>
          <a:xfrm>
            <a:off x="457200" y="1600201"/>
            <a:ext cx="8229600" cy="1854199"/>
          </a:xfrm>
        </p:spPr>
        <p:txBody>
          <a:bodyPr>
            <a:normAutofit/>
          </a:bodyPr>
          <a:lstStyle/>
          <a:p>
            <a:r>
              <a:rPr lang="en-US" dirty="0">
                <a:latin typeface="Arial" pitchFamily="34" charset="0"/>
                <a:cs typeface="Arial" pitchFamily="34" charset="0"/>
              </a:rPr>
              <a:t>Polypeptide chains can change directions with β turns (hairpin turns) or omega (Ω) loops.</a:t>
            </a:r>
          </a:p>
          <a:p>
            <a:r>
              <a:rPr lang="en-US" dirty="0">
                <a:latin typeface="Arial" pitchFamily="34" charset="0"/>
                <a:cs typeface="Arial" pitchFamily="34" charset="0"/>
              </a:rPr>
              <a:t>A reverse turn: an example of a direction change with specific geometry:</a:t>
            </a:r>
          </a:p>
        </p:txBody>
      </p:sp>
      <p:pic>
        <p:nvPicPr>
          <p:cNvPr id="7" name="Picture 2" descr="The ball-and-stick model of amino acid residues making a reverse turn is shown.&#10;Four amino acid residues, labeled i, i + 1, i + 2 and i + 3, are sharply bent such that residues i and i + 3 and residues i + 1 and i + 2 are arranged side by side forming a turn. Each amino acid residue has an alpha carbon (in gray) bonded to nitrogen (in blue) with hydrogen (in white) and another carbon double bonded to oxygen (in red), where the alpha carbon is further bonded to hydrogen and R (in green). &#10;The carbonyl group of residue i is hydrogen bonded to the NH group of residue i +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61485" y="3408397"/>
            <a:ext cx="5421030" cy="33411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15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 Example of a Protein with Loops at its Surface</a:t>
            </a:r>
          </a:p>
        </p:txBody>
      </p:sp>
      <p:pic>
        <p:nvPicPr>
          <p:cNvPr id="6" name="Picture 2" descr="A ribbon diagram shows a protein having beta sheets linked to irregular shaped loops, connecting alpha helices, beta strands, and other chain components.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61485" y="1629273"/>
            <a:ext cx="5421030" cy="48383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31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569" y="274638"/>
            <a:ext cx="8771020" cy="1143000"/>
          </a:xfrm>
        </p:spPr>
        <p:txBody>
          <a:bodyPr>
            <a:noAutofit/>
          </a:bodyPr>
          <a:lstStyle/>
          <a:p>
            <a:r>
              <a:rPr lang="en-US" sz="3200" dirty="0">
                <a:solidFill>
                  <a:srgbClr val="843C0C"/>
                </a:solidFill>
                <a:latin typeface="Arial" pitchFamily="34" charset="0"/>
                <a:cs typeface="Arial" pitchFamily="34" charset="0"/>
              </a:rPr>
              <a:t>Section 2.4 Tertiary Structure: Proteins Can Fold into Globular or Fibrous Structures</a:t>
            </a:r>
          </a:p>
        </p:txBody>
      </p:sp>
      <p:sp>
        <p:nvSpPr>
          <p:cNvPr id="4" name="Content Placeholder 3"/>
          <p:cNvSpPr>
            <a:spLocks noGrp="1"/>
          </p:cNvSpPr>
          <p:nvPr>
            <p:ph idx="1"/>
          </p:nvPr>
        </p:nvSpPr>
        <p:spPr>
          <a:xfrm>
            <a:off x="457200" y="1900989"/>
            <a:ext cx="8229600" cy="1059925"/>
          </a:xfrm>
        </p:spPr>
        <p:txBody>
          <a:bodyPr>
            <a:normAutofit/>
          </a:bodyPr>
          <a:lstStyle/>
          <a:p>
            <a:r>
              <a:rPr lang="en-US" dirty="0">
                <a:latin typeface="Arial" pitchFamily="34" charset="0"/>
                <a:cs typeface="Arial" pitchFamily="34" charset="0"/>
              </a:rPr>
              <a:t>Myoglobin is an example of a highly compact, globular, mainly helical protein with a </a:t>
            </a:r>
            <a:r>
              <a:rPr lang="en-US" dirty="0" err="1">
                <a:latin typeface="Arial" pitchFamily="34" charset="0"/>
                <a:cs typeface="Arial" pitchFamily="34" charset="0"/>
              </a:rPr>
              <a:t>heme</a:t>
            </a:r>
            <a:r>
              <a:rPr lang="en-US" dirty="0">
                <a:latin typeface="Arial" pitchFamily="34" charset="0"/>
                <a:cs typeface="Arial" pitchFamily="34" charset="0"/>
              </a:rPr>
              <a:t> prosthetic group.</a:t>
            </a:r>
          </a:p>
        </p:txBody>
      </p:sp>
      <p:pic>
        <p:nvPicPr>
          <p:cNvPr id="10" name="Picture 2" descr="The ribbon diagram of myoglobin shows six alpha helices arranged vertically or diagonally.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39640" y="3167100"/>
            <a:ext cx="3702636" cy="30376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963" name="Picture 3" descr="The home group, represented by a string-like loop, is bound to an iron atom in its center.  The space-filling model of myoglobin shows the tightly packed arrangement of helices (in blue and red) with the heme group (in gray) bound to them."/>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4796358" y="3146683"/>
            <a:ext cx="3702636" cy="31485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16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In Some Proteins, Two Cysteines Can be Cross-linked to Form a Disulfide Bond</a:t>
            </a:r>
          </a:p>
        </p:txBody>
      </p:sp>
      <p:sp>
        <p:nvSpPr>
          <p:cNvPr id="4" name="Content Placeholder 3"/>
          <p:cNvSpPr>
            <a:spLocks noGrp="1"/>
          </p:cNvSpPr>
          <p:nvPr>
            <p:ph idx="1"/>
          </p:nvPr>
        </p:nvSpPr>
        <p:spPr>
          <a:xfrm>
            <a:off x="457200" y="1600201"/>
            <a:ext cx="8229600" cy="954313"/>
          </a:xfrm>
        </p:spPr>
        <p:txBody>
          <a:bodyPr>
            <a:normAutofit/>
          </a:bodyPr>
          <a:lstStyle/>
          <a:p>
            <a:r>
              <a:rPr lang="en-US" dirty="0">
                <a:latin typeface="Arial" pitchFamily="34" charset="0"/>
                <a:cs typeface="Arial" pitchFamily="34" charset="0"/>
              </a:rPr>
              <a:t>The result of this oxidation is called a disulfide bond, or sometimes one </a:t>
            </a:r>
            <a:r>
              <a:rPr lang="en-US" dirty="0" err="1">
                <a:latin typeface="Arial" pitchFamily="34" charset="0"/>
                <a:cs typeface="Arial" pitchFamily="34" charset="0"/>
              </a:rPr>
              <a:t>cystine</a:t>
            </a:r>
            <a:r>
              <a:rPr lang="en-US" dirty="0">
                <a:latin typeface="Arial" pitchFamily="34" charset="0"/>
                <a:cs typeface="Arial" pitchFamily="34" charset="0"/>
              </a:rPr>
              <a:t>.</a:t>
            </a:r>
          </a:p>
        </p:txBody>
      </p:sp>
      <p:pic>
        <p:nvPicPr>
          <p:cNvPr id="7" name="Picture 2" descr="An illustration shows the oxidation of a pair of cysteines to yield cystine and the reverse reaction. The cross-link of sulfur atoms in cystine is shown.&#10;The structure of cysteine shows a chiral carbon single bonded to carbonyl at one end and nitrene at the other end, dash bonded to hydrogen, and wedge bonded to methylidene bonded to a thiol group. &#10;On oxidation, hydrogen from the thiol group is removed to form the cross-link of sulfur atoms in cystine. On reduction; cystine again becomes a pair of cystein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107896" y="2543768"/>
            <a:ext cx="4928209" cy="41705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69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Dictates Function</a:t>
            </a:r>
          </a:p>
        </p:txBody>
      </p:sp>
      <p:pic>
        <p:nvPicPr>
          <p:cNvPr id="6" name="Picture 2" descr="A space-filling model of a protein, which forms a part of the D N A replication machinery, is shown.&#10;The protein has two semicircular subunits. They form a slightly irregular, thick ring, which encircles a section of D N A, represented by a cylind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5" y="1609702"/>
            <a:ext cx="5421030" cy="48752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02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An Example of a Protein with Both Inter-chain and Intra-chain Disulfide Linkages</a:t>
            </a:r>
          </a:p>
        </p:txBody>
      </p:sp>
      <p:sp>
        <p:nvSpPr>
          <p:cNvPr id="3" name="Content Placeholder 2"/>
          <p:cNvSpPr>
            <a:spLocks noGrp="1"/>
          </p:cNvSpPr>
          <p:nvPr>
            <p:ph idx="1"/>
          </p:nvPr>
        </p:nvSpPr>
        <p:spPr>
          <a:xfrm>
            <a:off x="457200" y="1600200"/>
            <a:ext cx="8229600" cy="2486705"/>
          </a:xfrm>
        </p:spPr>
        <p:txBody>
          <a:bodyPr>
            <a:noAutofit/>
          </a:bodyPr>
          <a:lstStyle/>
          <a:p>
            <a:pPr>
              <a:spcBef>
                <a:spcPts val="624"/>
              </a:spcBef>
              <a:spcAft>
                <a:spcPts val="1200"/>
              </a:spcAft>
            </a:pPr>
            <a:r>
              <a:rPr lang="en-US" dirty="0">
                <a:latin typeface="Arial" pitchFamily="34" charset="0"/>
                <a:cs typeface="Arial" pitchFamily="34" charset="0"/>
              </a:rPr>
              <a:t>In 1953, Frederick Sanger determined the amino acid sequence of insulin, a protein  hormone shown below.</a:t>
            </a:r>
          </a:p>
          <a:p>
            <a:pPr>
              <a:spcBef>
                <a:spcPts val="624"/>
              </a:spcBef>
              <a:spcAft>
                <a:spcPts val="1200"/>
              </a:spcAft>
            </a:pPr>
            <a:r>
              <a:rPr lang="en-US" dirty="0">
                <a:latin typeface="Arial" pitchFamily="34" charset="0"/>
                <a:cs typeface="Arial" pitchFamily="34" charset="0"/>
              </a:rPr>
              <a:t>Landmark in biochemistry: showed for the first time that a protein has a precisely defined amino acid sequence consisting only of </a:t>
            </a:r>
            <a:r>
              <a:rPr lang="en-US" dirty="0" err="1">
                <a:latin typeface="Arial" pitchFamily="34" charset="0"/>
                <a:cs typeface="Arial" pitchFamily="34" charset="0"/>
              </a:rPr>
              <a:t>Lamino</a:t>
            </a:r>
            <a:r>
              <a:rPr lang="en-US" dirty="0">
                <a:latin typeface="Arial" pitchFamily="34" charset="0"/>
                <a:cs typeface="Arial" pitchFamily="34" charset="0"/>
              </a:rPr>
              <a:t> acids linked by peptide  bonds.</a:t>
            </a:r>
          </a:p>
        </p:txBody>
      </p:sp>
      <p:pic>
        <p:nvPicPr>
          <p:cNvPr id="7" name="Picture 2" descr="An illustration shows the amino acid sequence.&#10;The amino acid sequence has A and B chains having 21 and 30 amino acid residues. The 5th, 10th, 15th, and 21st residues of A chain are labeled. Similarly, the 5th to 30th residues of B chain are labeled.&#10;The 6th residue of A chain is cross-linked via a disulfide bond to the 11th residue. The 7th residue of A chain is cross-linked via a disulfide bond to the 7th residue of B chain. The 20th residue of A chain is cross linked via a disulfide bond to the 19th residue of B chai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0097" y="4319134"/>
            <a:ext cx="8923807" cy="17920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43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1" y="274638"/>
            <a:ext cx="8530389" cy="1143000"/>
          </a:xfrm>
        </p:spPr>
        <p:txBody>
          <a:bodyPr>
            <a:noAutofit/>
          </a:bodyPr>
          <a:lstStyle/>
          <a:p>
            <a:r>
              <a:rPr lang="en-US" sz="3200" dirty="0">
                <a:solidFill>
                  <a:srgbClr val="843C0C"/>
                </a:solidFill>
                <a:latin typeface="Arial" pitchFamily="34" charset="0"/>
                <a:cs typeface="Arial" pitchFamily="34" charset="0"/>
              </a:rPr>
              <a:t>The Distribution of Amino Acids is Related to the Protein’s Folding and Function (1/2)</a:t>
            </a:r>
          </a:p>
        </p:txBody>
      </p:sp>
      <p:sp>
        <p:nvSpPr>
          <p:cNvPr id="5" name="Content Placeholder 4"/>
          <p:cNvSpPr>
            <a:spLocks noGrp="1"/>
          </p:cNvSpPr>
          <p:nvPr>
            <p:ph idx="1"/>
          </p:nvPr>
        </p:nvSpPr>
        <p:spPr/>
        <p:txBody>
          <a:bodyPr>
            <a:normAutofit/>
          </a:bodyPr>
          <a:lstStyle/>
          <a:p>
            <a:r>
              <a:rPr lang="en-US" dirty="0">
                <a:latin typeface="Arial" pitchFamily="34" charset="0"/>
                <a:cs typeface="Arial" pitchFamily="34" charset="0"/>
              </a:rPr>
              <a:t>The surface of the protein has many charged amino acids.</a:t>
            </a:r>
          </a:p>
          <a:p>
            <a:r>
              <a:rPr lang="en-US" dirty="0">
                <a:latin typeface="Arial" pitchFamily="34" charset="0"/>
                <a:cs typeface="Arial" pitchFamily="34" charset="0"/>
              </a:rPr>
              <a:t>The interior is tightly packed, with mostly hydrophobic amino acids.</a:t>
            </a:r>
          </a:p>
        </p:txBody>
      </p:sp>
      <p:pic>
        <p:nvPicPr>
          <p:cNvPr id="7" name="Picture 2" descr="Two space-filling models of myoglobin show the distribution of hydrophilic and hydrophobic amino acids.&#10;The first model shows hydrophilic components (in blue) on the surface, hydrophobic components (in yellow) buried inside, and others (in white) occupying other areas. &#10;The second model shows most of the hydrophobic components (in yellow) inside, a few hydrophilic components (in blue) on the surface, and others (in white) occupying other areas.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01320" y="3517774"/>
            <a:ext cx="5541360" cy="30930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314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53" y="274638"/>
            <a:ext cx="8807115" cy="1143000"/>
          </a:xfrm>
        </p:spPr>
        <p:txBody>
          <a:bodyPr>
            <a:noAutofit/>
          </a:bodyPr>
          <a:lstStyle/>
          <a:p>
            <a:r>
              <a:rPr lang="en-US" sz="3200" dirty="0">
                <a:solidFill>
                  <a:srgbClr val="843C0C"/>
                </a:solidFill>
                <a:latin typeface="Arial" pitchFamily="34" charset="0"/>
                <a:cs typeface="Arial" pitchFamily="34" charset="0"/>
              </a:rPr>
              <a:t>The Distribution of Amino Acids is Related to the Protein’s Folding and Function (2/2)</a:t>
            </a:r>
          </a:p>
        </p:txBody>
      </p:sp>
      <p:sp>
        <p:nvSpPr>
          <p:cNvPr id="7" name="Content Placeholder 6"/>
          <p:cNvSpPr>
            <a:spLocks noGrp="1"/>
          </p:cNvSpPr>
          <p:nvPr>
            <p:ph idx="1"/>
          </p:nvPr>
        </p:nvSpPr>
        <p:spPr>
          <a:xfrm>
            <a:off x="457200" y="1600201"/>
            <a:ext cx="8229600" cy="1607456"/>
          </a:xfrm>
        </p:spPr>
        <p:txBody>
          <a:bodyPr>
            <a:noAutofit/>
          </a:bodyPr>
          <a:lstStyle/>
          <a:p>
            <a:r>
              <a:rPr lang="en-US" dirty="0">
                <a:latin typeface="Arial" pitchFamily="34" charset="0"/>
                <a:cs typeface="Arial" pitchFamily="34" charset="0"/>
              </a:rPr>
              <a:t>A membrane-embedded protein has many hydrophobic amino acids in contact with the hydrophobic membrane and many polar and charged amino acids in contact with the polar substance it is assisting across the membrane.</a:t>
            </a:r>
          </a:p>
        </p:txBody>
      </p:sp>
      <p:pic>
        <p:nvPicPr>
          <p:cNvPr id="8" name="Picture 2" descr="The space-filling model of porin shows the distribution of hydrophobic, hydrophilic, and other amino acid residues.&#10;Porin, a ring shaped protein, has most of the hydrophobic components (in yellow) on the surface, a water-filled hydrophilic channel at the center, a few hydrophilic components (in blue) (mostly polar and charged) surrounding it, and others occupying other areas. As there are more hydrophobic components, a hydrophobic layer is formed exterior to the ring-shaped structure, which is labeled Largely hydrophobic exterio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3041985" y="3283001"/>
            <a:ext cx="3060030" cy="33306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87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Protein Motifs</a:t>
            </a:r>
          </a:p>
        </p:txBody>
      </p:sp>
      <p:sp>
        <p:nvSpPr>
          <p:cNvPr id="4" name="Content Placeholder 3"/>
          <p:cNvSpPr>
            <a:spLocks noGrp="1"/>
          </p:cNvSpPr>
          <p:nvPr>
            <p:ph idx="1"/>
          </p:nvPr>
        </p:nvSpPr>
        <p:spPr>
          <a:xfrm>
            <a:off x="457200" y="1600201"/>
            <a:ext cx="8229600" cy="2372992"/>
          </a:xfrm>
        </p:spPr>
        <p:txBody>
          <a:bodyPr>
            <a:noAutofit/>
          </a:bodyPr>
          <a:lstStyle/>
          <a:p>
            <a:pPr>
              <a:spcBef>
                <a:spcPts val="624"/>
              </a:spcBef>
              <a:spcAft>
                <a:spcPts val="1200"/>
              </a:spcAft>
            </a:pPr>
            <a:r>
              <a:rPr lang="en-US" dirty="0">
                <a:latin typeface="Arial" pitchFamily="34" charset="0"/>
                <a:cs typeface="Arial" pitchFamily="34" charset="0"/>
              </a:rPr>
              <a:t>Some proteins have motifs (or </a:t>
            </a:r>
            <a:r>
              <a:rPr lang="en-US" dirty="0" err="1">
                <a:latin typeface="Arial" pitchFamily="34" charset="0"/>
                <a:cs typeface="Arial" pitchFamily="34" charset="0"/>
              </a:rPr>
              <a:t>supersecondary</a:t>
            </a:r>
            <a:r>
              <a:rPr lang="en-US" dirty="0">
                <a:latin typeface="Arial" pitchFamily="34" charset="0"/>
                <a:cs typeface="Arial" pitchFamily="34" charset="0"/>
              </a:rPr>
              <a:t> structures), which are common combinations of secondary structure that are present in  many proteins and frequently exhibit similar functions.</a:t>
            </a:r>
          </a:p>
          <a:p>
            <a:pPr>
              <a:spcBef>
                <a:spcPts val="624"/>
              </a:spcBef>
              <a:spcAft>
                <a:spcPts val="1200"/>
              </a:spcAft>
            </a:pPr>
            <a:r>
              <a:rPr lang="en-US" dirty="0">
                <a:latin typeface="Arial" pitchFamily="34" charset="0"/>
                <a:cs typeface="Arial" pitchFamily="34" charset="0"/>
              </a:rPr>
              <a:t>The example below is the helix-turn-helix motif, which is common in DNA-binding proteins.</a:t>
            </a:r>
          </a:p>
        </p:txBody>
      </p:sp>
      <p:pic>
        <p:nvPicPr>
          <p:cNvPr id="7" name="Picture 2" descr="A ribbon diagram shows the helix turn-helix motif, where an alpha helix is separated by another helix by a turn.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720682" y="4155756"/>
            <a:ext cx="3702636" cy="25560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7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Protein Domains</a:t>
            </a:r>
          </a:p>
        </p:txBody>
      </p:sp>
      <p:sp>
        <p:nvSpPr>
          <p:cNvPr id="3" name="Content Placeholder 2"/>
          <p:cNvSpPr>
            <a:spLocks noGrp="1"/>
          </p:cNvSpPr>
          <p:nvPr>
            <p:ph idx="1"/>
          </p:nvPr>
        </p:nvSpPr>
        <p:spPr/>
        <p:txBody>
          <a:bodyPr>
            <a:normAutofit/>
          </a:bodyPr>
          <a:lstStyle/>
          <a:p>
            <a:pPr>
              <a:spcAft>
                <a:spcPts val="1200"/>
              </a:spcAft>
            </a:pPr>
            <a:r>
              <a:rPr lang="en-US" dirty="0">
                <a:latin typeface="Arial" pitchFamily="34" charset="0"/>
                <a:cs typeface="Arial" pitchFamily="34" charset="0"/>
              </a:rPr>
              <a:t>Some proteins have domains, which are independently folding regions within a polypeptide, connected by a short, flexible linker segment.</a:t>
            </a:r>
          </a:p>
          <a:p>
            <a:pPr>
              <a:spcAft>
                <a:spcPts val="1200"/>
              </a:spcAft>
            </a:pPr>
            <a:r>
              <a:rPr lang="en-US" dirty="0">
                <a:latin typeface="Arial" pitchFamily="34" charset="0"/>
                <a:cs typeface="Arial" pitchFamily="34" charset="0"/>
              </a:rPr>
              <a:t>The example below has four domains.</a:t>
            </a:r>
            <a:endParaRPr lang="en-US" i="1" dirty="0">
              <a:latin typeface="Arial" pitchFamily="34" charset="0"/>
              <a:cs typeface="Arial" pitchFamily="34" charset="0"/>
            </a:endParaRPr>
          </a:p>
        </p:txBody>
      </p:sp>
      <p:pic>
        <p:nvPicPr>
          <p:cNvPr id="7" name="Picture 2" descr="The ribbon diagram of the surface protein C D 4, which comprises four domains is shown. The four similar domains, placed side by side, have different folded structures of beta strands and loop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4225" y="3789717"/>
            <a:ext cx="7375551" cy="23869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27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2.5 Quaternary Structure: Polypeptide Chains Can Assemble into </a:t>
            </a:r>
            <a:r>
              <a:rPr lang="en-US" sz="3200" dirty="0" err="1">
                <a:solidFill>
                  <a:srgbClr val="843C0C"/>
                </a:solidFill>
                <a:latin typeface="Arial" pitchFamily="34" charset="0"/>
                <a:cs typeface="Arial" pitchFamily="34" charset="0"/>
              </a:rPr>
              <a:t>Multisubunit</a:t>
            </a:r>
            <a:r>
              <a:rPr lang="en-US" sz="3200" dirty="0">
                <a:solidFill>
                  <a:srgbClr val="843C0C"/>
                </a:solidFill>
                <a:latin typeface="Arial" pitchFamily="34" charset="0"/>
                <a:cs typeface="Arial" pitchFamily="34" charset="0"/>
              </a:rPr>
              <a:t> Structures</a:t>
            </a:r>
          </a:p>
        </p:txBody>
      </p:sp>
      <p:sp>
        <p:nvSpPr>
          <p:cNvPr id="3" name="Content Placeholder 2"/>
          <p:cNvSpPr>
            <a:spLocks noGrp="1"/>
          </p:cNvSpPr>
          <p:nvPr>
            <p:ph idx="1"/>
          </p:nvPr>
        </p:nvSpPr>
        <p:spPr>
          <a:xfrm>
            <a:off x="457200" y="1600201"/>
            <a:ext cx="8229600" cy="2391228"/>
          </a:xfrm>
        </p:spPr>
        <p:txBody>
          <a:bodyPr>
            <a:noAutofit/>
          </a:bodyPr>
          <a:lstStyle/>
          <a:p>
            <a:pPr>
              <a:spcBef>
                <a:spcPts val="624"/>
              </a:spcBef>
              <a:spcAft>
                <a:spcPts val="1200"/>
              </a:spcAft>
            </a:pPr>
            <a:r>
              <a:rPr lang="en-US" sz="2200" dirty="0">
                <a:latin typeface="Arial" pitchFamily="34" charset="0"/>
                <a:cs typeface="Arial" pitchFamily="34" charset="0"/>
              </a:rPr>
              <a:t>Many proteins are composed of multiple polypeptide chains called subunits. Such proteins are said to display quaternary structure.</a:t>
            </a:r>
          </a:p>
          <a:p>
            <a:pPr>
              <a:spcBef>
                <a:spcPts val="624"/>
              </a:spcBef>
              <a:spcAft>
                <a:spcPts val="1200"/>
              </a:spcAft>
            </a:pPr>
            <a:r>
              <a:rPr lang="en-US" sz="2200" dirty="0">
                <a:latin typeface="Arial" pitchFamily="34" charset="0"/>
                <a:cs typeface="Arial" pitchFamily="34" charset="0"/>
              </a:rPr>
              <a:t>Quaternary structure can be as simple as two identical polypeptide chains or as complex as dozens of different polypeptide chains. A simple homodimer is shown here.</a:t>
            </a:r>
          </a:p>
        </p:txBody>
      </p:sp>
      <p:pic>
        <p:nvPicPr>
          <p:cNvPr id="7" name="Picture 2" descr="A ribbon diagram shows the quaternary structure of the Cro protein of bacteriophage lambda.&#10;Cro has two identical subunits. Each has three beta strands, an alpha helix, and the two subunits arranged opposite to one anothe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107896" y="4057248"/>
            <a:ext cx="4928209" cy="268201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98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More Complex Example of Quaternary Structure</a:t>
            </a:r>
          </a:p>
        </p:txBody>
      </p:sp>
      <p:sp>
        <p:nvSpPr>
          <p:cNvPr id="4" name="Content Placeholder 3"/>
          <p:cNvSpPr>
            <a:spLocks noGrp="1"/>
          </p:cNvSpPr>
          <p:nvPr>
            <p:ph idx="1"/>
          </p:nvPr>
        </p:nvSpPr>
        <p:spPr>
          <a:xfrm>
            <a:off x="457200" y="1600201"/>
            <a:ext cx="8229600" cy="576942"/>
          </a:xfrm>
        </p:spPr>
        <p:txBody>
          <a:bodyPr>
            <a:normAutofit/>
          </a:bodyPr>
          <a:lstStyle/>
          <a:p>
            <a:r>
              <a:rPr lang="en-US" sz="2600" dirty="0">
                <a:latin typeface="Arial" pitchFamily="34" charset="0"/>
                <a:cs typeface="Arial" pitchFamily="34" charset="0"/>
              </a:rPr>
              <a:t>A </a:t>
            </a:r>
            <a:r>
              <a:rPr lang="en-US" sz="2600" dirty="0" err="1">
                <a:latin typeface="Arial" pitchFamily="34" charset="0"/>
                <a:cs typeface="Arial" pitchFamily="34" charset="0"/>
              </a:rPr>
              <a:t>heterotetramer</a:t>
            </a:r>
            <a:r>
              <a:rPr lang="en-US" sz="2600" dirty="0">
                <a:latin typeface="Arial" pitchFamily="34" charset="0"/>
                <a:cs typeface="Arial" pitchFamily="34" charset="0"/>
              </a:rPr>
              <a:t>:</a:t>
            </a:r>
          </a:p>
        </p:txBody>
      </p:sp>
      <p:pic>
        <p:nvPicPr>
          <p:cNvPr id="7" name="Picture 2" descr="The ribbon diagram and the space-filling model of human hemoglobin are shown.&#10;The ribbon diagram of human hemoglobin shows two alpha subunits (in yellow), two beta subunits (in red), four heme groups (in gray), and four iron atoms (in purple). The two alpha subunits are placed opposite to the two beta subunits both vertically and horizontally, where each subunit has a heme and an iron atom.&#10;The space-filling model of human hemoglobin shows more alpha components (in red), a few beta components (in yellow), and the heme groups (in gray) occupying crevices in the protei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7577" y="2573015"/>
            <a:ext cx="7368846" cy="35000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27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Highly Complex Example of Quaternary Structure</a:t>
            </a:r>
          </a:p>
        </p:txBody>
      </p:sp>
      <p:sp>
        <p:nvSpPr>
          <p:cNvPr id="3" name="Content Placeholder 2"/>
          <p:cNvSpPr>
            <a:spLocks noGrp="1"/>
          </p:cNvSpPr>
          <p:nvPr>
            <p:ph idx="1"/>
          </p:nvPr>
        </p:nvSpPr>
        <p:spPr>
          <a:xfrm>
            <a:off x="457200" y="1600201"/>
            <a:ext cx="8229600" cy="562428"/>
          </a:xfrm>
        </p:spPr>
        <p:txBody>
          <a:bodyPr>
            <a:normAutofit/>
          </a:bodyPr>
          <a:lstStyle/>
          <a:p>
            <a:r>
              <a:rPr lang="en-US" sz="2600" dirty="0">
                <a:latin typeface="Arial" pitchFamily="34" charset="0"/>
                <a:cs typeface="Arial" pitchFamily="34" charset="0"/>
              </a:rPr>
              <a:t>60 copies of each of 4 subunits:</a:t>
            </a:r>
          </a:p>
        </p:txBody>
      </p:sp>
      <p:pic>
        <p:nvPicPr>
          <p:cNvPr id="7" name="Picture 2" descr="The space-filling model of human rhinovirus is shown. &#10;The virus appears as a sphere. It is coated in a regular pattern of four subunits (in different colors). The subunits are repeated and arranged symmetrically."/>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590434" y="2426130"/>
            <a:ext cx="5963133" cy="42025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667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2.6 The Amino Acid Sequence of a Protein Determines Its Three-Dimensional Structure</a:t>
            </a:r>
          </a:p>
        </p:txBody>
      </p:sp>
      <p:sp>
        <p:nvSpPr>
          <p:cNvPr id="3" name="Content Placeholder 2"/>
          <p:cNvSpPr>
            <a:spLocks noGrp="1"/>
          </p:cNvSpPr>
          <p:nvPr>
            <p:ph idx="1"/>
          </p:nvPr>
        </p:nvSpPr>
        <p:spPr>
          <a:xfrm>
            <a:off x="457200" y="1600200"/>
            <a:ext cx="8229600" cy="2666999"/>
          </a:xfrm>
        </p:spPr>
        <p:txBody>
          <a:bodyPr>
            <a:noAutofit/>
          </a:bodyPr>
          <a:lstStyle/>
          <a:p>
            <a:pPr>
              <a:spcBef>
                <a:spcPts val="624"/>
              </a:spcBef>
              <a:spcAft>
                <a:spcPts val="1200"/>
              </a:spcAft>
            </a:pPr>
            <a:r>
              <a:rPr lang="en-US" sz="2200" dirty="0">
                <a:latin typeface="Arial" pitchFamily="34" charset="0"/>
                <a:cs typeface="Arial" pitchFamily="34" charset="0"/>
              </a:rPr>
              <a:t>Christian Anfinsen placed the enzyme ribonuclease, which degrades RNA, in a solution containing urea or </a:t>
            </a:r>
            <a:r>
              <a:rPr lang="en-US" sz="2200" dirty="0" err="1">
                <a:latin typeface="Arial" pitchFamily="34" charset="0"/>
                <a:cs typeface="Arial" pitchFamily="34" charset="0"/>
              </a:rPr>
              <a:t>guanidinium</a:t>
            </a:r>
            <a:r>
              <a:rPr lang="en-US" sz="2200" dirty="0">
                <a:latin typeface="Arial" pitchFamily="34" charset="0"/>
                <a:cs typeface="Arial" pitchFamily="34" charset="0"/>
              </a:rPr>
              <a:t> chloride and β-</a:t>
            </a:r>
            <a:r>
              <a:rPr lang="en-US" sz="2200" dirty="0" err="1">
                <a:latin typeface="Arial" pitchFamily="34" charset="0"/>
                <a:cs typeface="Arial" pitchFamily="34" charset="0"/>
              </a:rPr>
              <a:t>mercaptoethanol</a:t>
            </a:r>
            <a:r>
              <a:rPr lang="en-US" sz="2200" dirty="0">
                <a:latin typeface="Arial" pitchFamily="34" charset="0"/>
                <a:cs typeface="Arial" pitchFamily="34" charset="0"/>
              </a:rPr>
              <a:t>.</a:t>
            </a:r>
          </a:p>
          <a:p>
            <a:pPr>
              <a:spcBef>
                <a:spcPts val="624"/>
              </a:spcBef>
              <a:spcAft>
                <a:spcPts val="1200"/>
              </a:spcAft>
            </a:pPr>
            <a:r>
              <a:rPr lang="en-US" sz="2200" dirty="0">
                <a:latin typeface="Arial" pitchFamily="34" charset="0"/>
                <a:cs typeface="Arial" pitchFamily="34" charset="0"/>
              </a:rPr>
              <a:t>Urea or </a:t>
            </a:r>
            <a:r>
              <a:rPr lang="en-US" sz="2200" dirty="0" err="1">
                <a:latin typeface="Arial" pitchFamily="34" charset="0"/>
                <a:cs typeface="Arial" pitchFamily="34" charset="0"/>
              </a:rPr>
              <a:t>guanidinium</a:t>
            </a:r>
            <a:r>
              <a:rPr lang="en-US" sz="2200" dirty="0">
                <a:latin typeface="Arial" pitchFamily="34" charset="0"/>
                <a:cs typeface="Arial" pitchFamily="34" charset="0"/>
              </a:rPr>
              <a:t> chloride destroyed all noncovalent bonds, and the β-mercaptoethanol destroyed the disulfide bonds. The enzyme then displayed no enzymatic activity and existed only as a random coil (i.e., it was </a:t>
            </a:r>
            <a:r>
              <a:rPr lang="en-US" sz="2200" i="1" dirty="0">
                <a:latin typeface="Arial" pitchFamily="34" charset="0"/>
                <a:cs typeface="Arial" pitchFamily="34" charset="0"/>
              </a:rPr>
              <a:t>denatured</a:t>
            </a:r>
            <a:r>
              <a:rPr lang="en-US" sz="2200" dirty="0">
                <a:latin typeface="Arial" pitchFamily="34" charset="0"/>
                <a:cs typeface="Arial" pitchFamily="34" charset="0"/>
              </a:rPr>
              <a:t>).</a:t>
            </a:r>
          </a:p>
        </p:txBody>
      </p:sp>
      <p:pic>
        <p:nvPicPr>
          <p:cNvPr id="7" name="Picture 2" descr="The structural formulae of urea, guanidinium chloride, and beta-mercapto ethanol are shown.&#10;Urea has a central carbon atom double bonded to oxygen and single bonded to an amino group on either side. &#10;Guanidinium has one central carbon atom with three positively charged amino groups arranged in an upside down Y-shaped configuration and negatively charged chlorine. Delocalized charges revolve around the nitrogen molecules.&#10;Beta-mercaptoethanol has a 2-carbon chain in which C1 is bonded to a hydroxyl group and two hydrogen atoms and C2 is bonded to a thiol group and two hydrogen atoms."/>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2916521" y="4404515"/>
            <a:ext cx="3310958" cy="22221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379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Proper Folding of Bovine Ribonuclease Requires Four Disulfide Bonds</a:t>
            </a:r>
          </a:p>
        </p:txBody>
      </p:sp>
      <p:sp>
        <p:nvSpPr>
          <p:cNvPr id="3" name="Content Placeholder 2"/>
          <p:cNvSpPr>
            <a:spLocks noGrp="1"/>
          </p:cNvSpPr>
          <p:nvPr>
            <p:ph idx="1"/>
          </p:nvPr>
        </p:nvSpPr>
        <p:spPr>
          <a:xfrm>
            <a:off x="457200" y="1600201"/>
            <a:ext cx="8229600" cy="1346199"/>
          </a:xfrm>
        </p:spPr>
        <p:txBody>
          <a:bodyPr>
            <a:normAutofit/>
          </a:bodyPr>
          <a:lstStyle/>
          <a:p>
            <a:r>
              <a:rPr lang="en-US" dirty="0">
                <a:latin typeface="Arial" pitchFamily="34" charset="0"/>
                <a:cs typeface="Arial" pitchFamily="34" charset="0"/>
              </a:rPr>
              <a:t>When the urea and β-mercaptoethanol were slowly removed, the enzyme regained its structure and its activity.</a:t>
            </a:r>
          </a:p>
        </p:txBody>
      </p:sp>
      <p:pic>
        <p:nvPicPr>
          <p:cNvPr id="7" name="Picture 2" descr="An illustration shows a single strand peptide.   The amino acid strand is shown in beads. The peptide chain has 124 amino acids and the chain starts from ammonia cation and ends at carboxylate anion. The following amino acids in their respective positions are bonded and highlighted: cysteine (26) is bonded to cysteine (84), cysteine (40) is bonded to cysteine (95), cysteine (58) is bonded to cysteine (110), and cysteine (65) is bonded to cysteine (7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477" y="3294731"/>
            <a:ext cx="6705046" cy="32489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3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Flexibility and Function</a:t>
            </a:r>
          </a:p>
        </p:txBody>
      </p:sp>
      <p:pic>
        <p:nvPicPr>
          <p:cNvPr id="6" name="Picture 2" descr="Space-filling models of a complex protein and a protein with conformational changes due to the binding of iron are shown.&#10;The space-filling model of a protein shows an irregularly shape hollow at the center. Upon binding an iron atom, the model undergoes conformational changes to become an irregular egg shaped. There are openings at the top left and bottom left of the conformational structur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59396" y="1674496"/>
            <a:ext cx="7225208" cy="46630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196D1C-445C-FA4F-A904-97EFA95365E7}"/>
              </a:ext>
            </a:extLst>
          </p:cNvPr>
          <p:cNvSpPr txBox="1"/>
          <p:nvPr/>
        </p:nvSpPr>
        <p:spPr>
          <a:xfrm>
            <a:off x="10208029" y="212805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56395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Polypeptide Sequence Contains Information that Permits its Folding</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These results demonstrated that the information required for a polypeptide chain to fold into a functional protein with a defined three-dimensional shape is inherent in the primary structure.</a:t>
            </a:r>
          </a:p>
        </p:txBody>
      </p:sp>
    </p:spTree>
    <p:extLst>
      <p:ext uri="{BB962C8B-B14F-4D97-AF65-F5344CB8AC3E}">
        <p14:creationId xmlns:p14="http://schemas.microsoft.com/office/powerpoint/2010/main" val="2335492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Role of β-mercaptoethanol in Reducing Disulfide Bonds</a:t>
            </a:r>
          </a:p>
        </p:txBody>
      </p:sp>
      <p:sp>
        <p:nvSpPr>
          <p:cNvPr id="3" name="Content Placeholder 2"/>
          <p:cNvSpPr>
            <a:spLocks noGrp="1"/>
          </p:cNvSpPr>
          <p:nvPr>
            <p:ph idx="1"/>
          </p:nvPr>
        </p:nvSpPr>
        <p:spPr>
          <a:xfrm>
            <a:off x="457200" y="1600201"/>
            <a:ext cx="8229600" cy="1418770"/>
          </a:xfrm>
        </p:spPr>
        <p:txBody>
          <a:bodyPr>
            <a:normAutofit/>
          </a:bodyPr>
          <a:lstStyle/>
          <a:p>
            <a:r>
              <a:rPr lang="en-US" dirty="0">
                <a:latin typeface="Arial" pitchFamily="34" charset="0"/>
                <a:cs typeface="Arial" pitchFamily="34" charset="0"/>
              </a:rPr>
              <a:t>The first step in Anfinsen’s experiment was to fully unfold the protein. β-</a:t>
            </a:r>
            <a:r>
              <a:rPr lang="en-US" dirty="0" err="1">
                <a:latin typeface="Arial" pitchFamily="34" charset="0"/>
                <a:cs typeface="Arial" pitchFamily="34" charset="0"/>
              </a:rPr>
              <a:t>Mercaptoethanol</a:t>
            </a:r>
            <a:r>
              <a:rPr lang="en-US" dirty="0">
                <a:latin typeface="Arial" pitchFamily="34" charset="0"/>
                <a:cs typeface="Arial" pitchFamily="34" charset="0"/>
              </a:rPr>
              <a:t> was used to break the covalent disulfide bonds.</a:t>
            </a:r>
          </a:p>
        </p:txBody>
      </p:sp>
      <p:pic>
        <p:nvPicPr>
          <p:cNvPr id="7" name="Picture 2" descr="An illustration shows the role of beta-mercaptoethanol in reducing disulfide bonds in a protein.&#10;The disulfide bond in protein is reduced in presence of excess beta-mercaptoethanol. Simultaneously, beta-mercaptoethanol oxidizes to form dimers. The disulfide bonds in protein and beta-mercaptoethanol dimers are highlighted."/>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4225" y="3178364"/>
            <a:ext cx="7375551" cy="29301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67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Reduction and Denaturation of Ribonuclease</a:t>
            </a:r>
          </a:p>
        </p:txBody>
      </p:sp>
      <p:sp>
        <p:nvSpPr>
          <p:cNvPr id="3" name="Content Placeholder 2"/>
          <p:cNvSpPr>
            <a:spLocks noGrp="1"/>
          </p:cNvSpPr>
          <p:nvPr>
            <p:ph idx="1"/>
          </p:nvPr>
        </p:nvSpPr>
        <p:spPr/>
        <p:txBody>
          <a:bodyPr/>
          <a:lstStyle/>
          <a:p>
            <a:r>
              <a:rPr lang="en-US" dirty="0">
                <a:latin typeface="Arial" pitchFamily="34" charset="0"/>
                <a:cs typeface="Arial" pitchFamily="34" charset="0"/>
              </a:rPr>
              <a:t>Denaturation of </a:t>
            </a:r>
            <a:r>
              <a:rPr lang="en-US" dirty="0" err="1">
                <a:latin typeface="Arial" pitchFamily="34" charset="0"/>
                <a:cs typeface="Arial" pitchFamily="34" charset="0"/>
              </a:rPr>
              <a:t>ribonuclease</a:t>
            </a:r>
            <a:r>
              <a:rPr lang="en-US" dirty="0">
                <a:latin typeface="Arial" pitchFamily="34" charset="0"/>
                <a:cs typeface="Arial" pitchFamily="34" charset="0"/>
              </a:rPr>
              <a:t> required two reagents:</a:t>
            </a:r>
          </a:p>
          <a:p>
            <a:pPr lvl="1">
              <a:buFont typeface="Arial" pitchFamily="34" charset="0"/>
              <a:buChar char="–"/>
            </a:pPr>
            <a:r>
              <a:rPr lang="en-US" dirty="0">
                <a:latin typeface="Arial" pitchFamily="34" charset="0"/>
                <a:cs typeface="Arial" pitchFamily="34" charset="0"/>
              </a:rPr>
              <a:t>The high concentration of β-mercaptoethanol reduced the disulfide linkages.</a:t>
            </a:r>
          </a:p>
          <a:p>
            <a:pPr lvl="1">
              <a:buFont typeface="Arial" pitchFamily="34" charset="0"/>
              <a:buChar char="–"/>
            </a:pPr>
            <a:r>
              <a:rPr lang="en-US" dirty="0">
                <a:latin typeface="Arial" pitchFamily="34" charset="0"/>
                <a:cs typeface="Arial" pitchFamily="34" charset="0"/>
              </a:rPr>
              <a:t>The high concentration of urea disrupted noncovalent interactions.</a:t>
            </a:r>
          </a:p>
        </p:txBody>
      </p:sp>
      <p:pic>
        <p:nvPicPr>
          <p:cNvPr id="7" name="Picture 2" descr="A schematic shows the denaturation of native ribonuclease with urea and beta-mercaptoethanol.&#10;Native ribonuclease has a coil-like folded structure containing disulfide bridges at various positions, namely, 40-95, 26-84, 58-110, and 65-72. Upon treating the ribonuclease with 8 molar urea and beta-mercaptoethanol, it becomes denaturated reduced ribonuclease. In this state, the ribonuclease enzyme loses its catalytic capacity. The structure of denaturated reduced ribonuclease is an elongated polypeptide chain containing sulfhydryl groups at positions 110, 95, 84, 72, 65, 58, 40, and 26."/>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97635" y="3732429"/>
            <a:ext cx="7348730" cy="26551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29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The Denaturation Can be Reversed</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The next step in Anfinsen’s experiment was to show that denatured enzyme slowly regained its activity </a:t>
            </a:r>
            <a:r>
              <a:rPr lang="en-US" i="1" dirty="0">
                <a:latin typeface="Arial" pitchFamily="34" charset="0"/>
                <a:cs typeface="Arial" pitchFamily="34" charset="0"/>
              </a:rPr>
              <a:t>if</a:t>
            </a:r>
            <a:r>
              <a:rPr lang="en-US" dirty="0">
                <a:latin typeface="Arial" pitchFamily="34" charset="0"/>
                <a:cs typeface="Arial" pitchFamily="34" charset="0"/>
              </a:rPr>
              <a:t> the urea and β-</a:t>
            </a:r>
            <a:r>
              <a:rPr lang="en-US" dirty="0" err="1">
                <a:latin typeface="Arial" pitchFamily="34" charset="0"/>
                <a:cs typeface="Arial" pitchFamily="34" charset="0"/>
              </a:rPr>
              <a:t>mercaptoethanol</a:t>
            </a:r>
            <a:r>
              <a:rPr lang="en-US" dirty="0">
                <a:latin typeface="Arial" pitchFamily="34" charset="0"/>
                <a:cs typeface="Arial" pitchFamily="34" charset="0"/>
              </a:rPr>
              <a:t> were removed.</a:t>
            </a:r>
          </a:p>
          <a:p>
            <a:pPr lvl="1">
              <a:spcBef>
                <a:spcPts val="624"/>
              </a:spcBef>
              <a:spcAft>
                <a:spcPts val="1200"/>
              </a:spcAft>
              <a:buFont typeface="Arial" panose="020B0604020202020204" pitchFamily="34" charset="0"/>
              <a:buChar char="–"/>
            </a:pPr>
            <a:r>
              <a:rPr lang="en-US" dirty="0">
                <a:latin typeface="Arial" pitchFamily="34" charset="0"/>
                <a:cs typeface="Arial" pitchFamily="34" charset="0"/>
              </a:rPr>
              <a:t>The most stable, lowest-energy, native conformation forms, which is also the </a:t>
            </a:r>
            <a:r>
              <a:rPr lang="en-US" b="1" dirty="0">
                <a:latin typeface="Arial" pitchFamily="34" charset="0"/>
                <a:cs typeface="Arial" pitchFamily="34" charset="0"/>
              </a:rPr>
              <a:t>one</a:t>
            </a:r>
            <a:r>
              <a:rPr lang="en-US" dirty="0">
                <a:latin typeface="Arial" pitchFamily="34" charset="0"/>
                <a:cs typeface="Arial" pitchFamily="34" charset="0"/>
              </a:rPr>
              <a:t> </a:t>
            </a:r>
            <a:r>
              <a:rPr lang="en-US" b="1" dirty="0">
                <a:latin typeface="Arial" pitchFamily="34" charset="0"/>
                <a:cs typeface="Arial" pitchFamily="34" charset="0"/>
              </a:rPr>
              <a:t>enzymatically active form</a:t>
            </a:r>
            <a:r>
              <a:rPr lang="en-US" dirty="0">
                <a:latin typeface="Arial" pitchFamily="34" charset="0"/>
                <a:cs typeface="Arial" pitchFamily="34" charset="0"/>
              </a:rPr>
              <a:t>.</a:t>
            </a:r>
          </a:p>
          <a:p>
            <a:pPr>
              <a:spcBef>
                <a:spcPts val="624"/>
              </a:spcBef>
              <a:spcAft>
                <a:spcPts val="1200"/>
              </a:spcAft>
            </a:pPr>
            <a:r>
              <a:rPr lang="en-US" i="1" dirty="0">
                <a:latin typeface="Arial" pitchFamily="34" charset="0"/>
                <a:cs typeface="Arial" pitchFamily="34" charset="0"/>
              </a:rPr>
              <a:t>However,</a:t>
            </a:r>
            <a:r>
              <a:rPr lang="en-US" dirty="0">
                <a:latin typeface="Arial" pitchFamily="34" charset="0"/>
                <a:cs typeface="Arial" pitchFamily="34" charset="0"/>
              </a:rPr>
              <a:t> activity is </a:t>
            </a:r>
            <a:r>
              <a:rPr lang="en-US" i="1" dirty="0">
                <a:latin typeface="Arial" pitchFamily="34" charset="0"/>
                <a:cs typeface="Arial" pitchFamily="34" charset="0"/>
              </a:rPr>
              <a:t>extremely low </a:t>
            </a:r>
            <a:r>
              <a:rPr lang="en-US" dirty="0">
                <a:latin typeface="Arial" pitchFamily="34" charset="0"/>
                <a:cs typeface="Arial" pitchFamily="34" charset="0"/>
              </a:rPr>
              <a:t>if the urea is not removed. Favorable noncovalent interactions are prevented from forming, and all 105 mathematically possible combinations of disulfide bond pairs form with the eight cysteines, including the 104 that are not enzymatically active.</a:t>
            </a:r>
          </a:p>
        </p:txBody>
      </p:sp>
    </p:spTree>
    <p:extLst>
      <p:ext uri="{BB962C8B-B14F-4D97-AF65-F5344CB8AC3E}">
        <p14:creationId xmlns:p14="http://schemas.microsoft.com/office/powerpoint/2010/main" val="2086258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Reestablishing Correct Disulfide Pairing</a:t>
            </a:r>
          </a:p>
        </p:txBody>
      </p:sp>
      <p:sp>
        <p:nvSpPr>
          <p:cNvPr id="3" name="Content Placeholder 2"/>
          <p:cNvSpPr>
            <a:spLocks noGrp="1"/>
          </p:cNvSpPr>
          <p:nvPr>
            <p:ph idx="1"/>
          </p:nvPr>
        </p:nvSpPr>
        <p:spPr>
          <a:xfrm>
            <a:off x="457200" y="1600200"/>
            <a:ext cx="5537200" cy="4800599"/>
          </a:xfrm>
        </p:spPr>
        <p:txBody>
          <a:bodyPr>
            <a:normAutofit/>
          </a:bodyPr>
          <a:lstStyle/>
          <a:p>
            <a:pPr>
              <a:spcBef>
                <a:spcPts val="624"/>
              </a:spcBef>
              <a:spcAft>
                <a:spcPts val="1200"/>
              </a:spcAft>
            </a:pPr>
            <a:r>
              <a:rPr lang="en-US" dirty="0">
                <a:latin typeface="Arial" pitchFamily="34" charset="0"/>
                <a:cs typeface="Arial" pitchFamily="34" charset="0"/>
              </a:rPr>
              <a:t>To regain enzyme activity, the urea must be removed and a trace of β-mercaptoethanol must be present.</a:t>
            </a:r>
          </a:p>
          <a:p>
            <a:pPr>
              <a:spcBef>
                <a:spcPts val="624"/>
              </a:spcBef>
              <a:spcAft>
                <a:spcPts val="1200"/>
              </a:spcAft>
            </a:pPr>
            <a:r>
              <a:rPr lang="en-US" dirty="0">
                <a:latin typeface="Arial" pitchFamily="34" charset="0"/>
                <a:cs typeface="Arial" pitchFamily="34" charset="0"/>
              </a:rPr>
              <a:t>This allows the slow formation and breakage of disulfide bonds over the course of several hours, until the lowest-energy, most stable (i.e., native, functional) active form is finally regenerated.</a:t>
            </a:r>
          </a:p>
        </p:txBody>
      </p:sp>
      <p:pic>
        <p:nvPicPr>
          <p:cNvPr id="7" name="Picture 2" descr="A schematic shows the formation of native ribonuclease with its original conformation from the scrambled structure in the presence of beta-mercaptoethanol.&#10;Scrambled ribonuclease is a randomly coiled polypeptide chain containing sulfhydryl groups at positions 26-40, 58-110, 65-72, and 84-95. With the trace of beta-mercaptoethanol, the scrambled structure is converted back into the original native form. The native ribonuclease has disulfide bridges at positions 40-95, 26-84, 58-110, and 65-72. The enzyme now regains its catalytic capacity."/>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168571" y="1695076"/>
            <a:ext cx="2261429" cy="470572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39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74638"/>
            <a:ext cx="8710864" cy="1143000"/>
          </a:xfrm>
        </p:spPr>
        <p:txBody>
          <a:bodyPr>
            <a:normAutofit fontScale="90000"/>
          </a:bodyPr>
          <a:lstStyle/>
          <a:p>
            <a:r>
              <a:rPr lang="en-US" dirty="0">
                <a:solidFill>
                  <a:srgbClr val="843C0C"/>
                </a:solidFill>
                <a:latin typeface="Arial" pitchFamily="34" charset="0"/>
                <a:cs typeface="Arial" pitchFamily="34" charset="0"/>
              </a:rPr>
              <a:t>Amino Acids Have Different Propensities for Forming α Helices, β Sheets, and Turns</a:t>
            </a:r>
          </a:p>
        </p:txBody>
      </p:sp>
      <p:sp>
        <p:nvSpPr>
          <p:cNvPr id="3" name="Content Placeholder 2"/>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Analyses show that some amino acids are more common in α helices, in β sheets, or in turns.</a:t>
            </a:r>
          </a:p>
          <a:p>
            <a:pPr>
              <a:spcBef>
                <a:spcPts val="624"/>
              </a:spcBef>
              <a:spcAft>
                <a:spcPts val="1200"/>
              </a:spcAft>
            </a:pPr>
            <a:r>
              <a:rPr lang="en-US" sz="2600" dirty="0">
                <a:latin typeface="Arial" pitchFamily="34" charset="0"/>
                <a:cs typeface="Arial" pitchFamily="34" charset="0"/>
              </a:rPr>
              <a:t>However, because these preferences are not extremely strong, prediction of secondary structure is difficult from sequence alone.</a:t>
            </a:r>
          </a:p>
        </p:txBody>
      </p:sp>
    </p:spTree>
    <p:extLst>
      <p:ext uri="{BB962C8B-B14F-4D97-AF65-F5344CB8AC3E}">
        <p14:creationId xmlns:p14="http://schemas.microsoft.com/office/powerpoint/2010/main" val="398462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Relative Frequencies of Amino Acid Residues in Secondary Structures</a:t>
            </a:r>
          </a:p>
        </p:txBody>
      </p:sp>
      <p:pic>
        <p:nvPicPr>
          <p:cNvPr id="6" name="Picture 2" descr="A table shows the frequencies of alpha-helix and beta-sheet of amino acid turn.&#10;The table has four columns and twenty rows. The column headers are amino acid turn, alpha-helix, beta-sheet, and reverse. &#10;Row 1: amino acid turn: Glu; alpha-helix: 1 point 5 9; beta-sheet: 0 point 5 2; reverse: 1 point 0 1.&#10;Row 2: amino acid turn: Ala; alpha-helix: 1 point 4 1; beta-sheet: 0 point 7 2; reverse: 0 point 8 2.&#10;Row 3: amino acid turn: Leu; alpha-helix: 1 point 3 4; beta-sheet: 1 point 2 2; reverse: 0 point 5 7.&#10;Row 4: amino acid turn: Met; alpha-helix: 1 point 3 0; beta-sheet: 1 point 1 4; reverse: 0 point 5 2.&#10;Row 5: amino acid turn: Gln; alpha-helix: 1 point 2 7; beta-sheet: 0 point 9 8; reverse: 0 point 8 4.&#10;Row 6: amino acid turn: Lys; alpha-helix: 1 point 2 3; beta-sheet: point 6 9; reverse: 1 point 0 7.&#10;Row 7: amino acid turn: Arg; alpha-helix: 1 point 2 1; beta-sheet: 0 point 8 4; reverse: 0 point 9 0.&#10;Row 8: amino acid turn: His; alpha-helix: 1 point 0 5; beta-sheet: 0 point 8 0; reverse: 0 point 8 1.&#10;Row 9: amino acid turn: Val; alpha-helix: 0 point 9 0; beta-sheet: 1 point 8 7; reverse: 0 point 4 1.&#10;Row 10: amino acid turn: Ile; alpha-helix: 1 point 0 9; beta-sheet: 1 point 6 7; reverse: 0 point 4 7.&#10;Row 11: amino acid turn: Tyr; alpha-helix: 0 point 74; beta-sheet: 1 point 4 5; reverse: 0 point 7 6.&#10;Row 12: amino acid turn: Cys; alpha-helix: 0 point 6 6; beta-sheet: 1 point 4 0; reverse: 0 point 5 4.&#10;Row 13: amino acid turn: Trp; alpha-helix: 1 point 0 2; beta-sheet: 1 point 3 5; reverse: 0 point 6 5.&#10;Row 14: amino acid turn: Phe; alpha-helix: 1 point 1 6; beta-sheet: 1 point 3 3; reverse: 0 point 5 9.&#10;Row 15: amino acid turn: Thr; alpha-helix: 0 point 7 6; beta-sheet: 1 point 1 7; reverse: 0 point 9 6.&#10;Row 16: amino acid turn: Gly; alpha-helix: 0 point 4 3; beta-sheet: 0 point 5 8; reverse: 1 point 7 7.&#10;Row 17: amino acid turn: Asn; alpha-helix: 0 point 7 6; beta-sheet: 0 point 4 8; reverse: 1 point 3 4.&#10;Row 18: amino acid turn: Pro; alpha-helix: 0 point 3 4; beta-sheet: 0 point 3 1; reverse: 1 point 3 2.&#10;Row 19: amino acid turn: Ser; alpha-helix: 0 point 5 7; beta-sheet: 0 point 9 6; reverse: 1 point 2 2.&#10;Row 20: amino acid turn: Asp; alpha-helix: 0 point 9 9; beta-sheet: 0 point 3 9; reverse: 1 point 2 4. &#10;Text below the table reads: note: the amino acids are grouped according to their preference for alpha helices (top group) and beta sheets (middle group), or turns (bottom group). "/>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2282182" y="1498030"/>
            <a:ext cx="4579636" cy="52457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01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Alternative Conformations of a Peptide Sequence</a:t>
            </a:r>
          </a:p>
        </p:txBody>
      </p:sp>
      <p:sp>
        <p:nvSpPr>
          <p:cNvPr id="4" name="Content Placeholder 3"/>
          <p:cNvSpPr>
            <a:spLocks noGrp="1"/>
          </p:cNvSpPr>
          <p:nvPr>
            <p:ph idx="1"/>
          </p:nvPr>
        </p:nvSpPr>
        <p:spPr>
          <a:xfrm>
            <a:off x="457200" y="1600201"/>
            <a:ext cx="8229600" cy="1404256"/>
          </a:xfrm>
        </p:spPr>
        <p:txBody>
          <a:bodyPr>
            <a:normAutofit/>
          </a:bodyPr>
          <a:lstStyle/>
          <a:p>
            <a:r>
              <a:rPr lang="en-US" dirty="0">
                <a:latin typeface="Arial" pitchFamily="34" charset="0"/>
                <a:cs typeface="Arial" pitchFamily="34" charset="0"/>
              </a:rPr>
              <a:t>In this example, the exact same sequence (VDLLKN) can be found in one protein’s α helix and in another protein’s β sheet.</a:t>
            </a:r>
          </a:p>
        </p:txBody>
      </p:sp>
      <p:pic>
        <p:nvPicPr>
          <p:cNvPr id="7" name="Picture 2" descr="A ribbon diagram shows alternative conformations of a peptide sequence. &#10;The same peptide sequence is shown in the context of two different proteins. The sequence adopts an alpha helix structure in one protein, while a beta sheet in the other protei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331905" y="2947267"/>
            <a:ext cx="4480190" cy="38279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54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Protein Folding is a Highly Cooperative Process</a:t>
            </a:r>
          </a:p>
        </p:txBody>
      </p:sp>
      <p:pic>
        <p:nvPicPr>
          <p:cNvPr id="6" name="Picture 2" descr="A line graph shows the percentage of protein unfolding with different concentrations of denaturants. &#10;The horizontal axis represents Denaturant and the vertical axis represents Protein unfolded in percentage. A curve representing the percentage of protein unfolding is sigmoidal and starts from origin, remains constant for low concentration values of the denaturant, sharply rises to 100 percent, and then again remains constant. There is a transition from the folded to unfolded form with increasing concentrations of denaturant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380436" y="1752315"/>
            <a:ext cx="4383129" cy="48226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08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Components of a Partly Denatured Protein Solution</a:t>
            </a:r>
          </a:p>
        </p:txBody>
      </p:sp>
      <p:pic>
        <p:nvPicPr>
          <p:cNvPr id="6" name="Picture 2" descr="A line graph shows the percentage of protein unfolding with different concentrations of denaturants and the images of folded and unfolded proteins.&#10;The horizontal axis represents Denaturant and the vertical axis represents Protein unfolded in percent. A curve representing the percentage of protein unfolding is sigmoidal that starts from origin, remains constant for low concentration values of the denaturant, sharply rises to 100 percent, and then again remains constant. The protein shows a folded structure at low concentrations of denaturants, a mix of folded and unfolded structures at 50 percent of protein unfolding, and unfolding at 100 percent of protein unfolding."/>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65174" y="1768352"/>
            <a:ext cx="5413653" cy="45580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1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Section 2.1 Proteins Are Built from a Repertoire of 20 Amino Acids</a:t>
            </a:r>
          </a:p>
        </p:txBody>
      </p:sp>
      <p:sp>
        <p:nvSpPr>
          <p:cNvPr id="3" name="Content Placeholder 2"/>
          <p:cNvSpPr>
            <a:spLocks noGrp="1"/>
          </p:cNvSpPr>
          <p:nvPr>
            <p:ph idx="1"/>
          </p:nvPr>
        </p:nvSpPr>
        <p:spPr>
          <a:xfrm>
            <a:off x="457200" y="1600201"/>
            <a:ext cx="8229600" cy="2138362"/>
          </a:xfrm>
        </p:spPr>
        <p:txBody>
          <a:bodyPr>
            <a:noAutofit/>
          </a:bodyPr>
          <a:lstStyle/>
          <a:p>
            <a:pPr>
              <a:spcBef>
                <a:spcPts val="624"/>
              </a:spcBef>
              <a:spcAft>
                <a:spcPts val="1200"/>
              </a:spcAft>
            </a:pPr>
            <a:r>
              <a:rPr lang="en-US" dirty="0">
                <a:latin typeface="Arial" pitchFamily="34" charset="0"/>
                <a:cs typeface="Arial" pitchFamily="34" charset="0"/>
              </a:rPr>
              <a:t>When four different groups are bonded to the a-carbon, the amino acids are chiral, which means that they exist as two mirror-image forms called the </a:t>
            </a:r>
            <a:r>
              <a:rPr lang="en-US" cap="small" dirty="0">
                <a:latin typeface="Arial" pitchFamily="34" charset="0"/>
                <a:cs typeface="Arial" pitchFamily="34" charset="0"/>
              </a:rPr>
              <a:t>L</a:t>
            </a:r>
            <a:r>
              <a:rPr lang="en-US" dirty="0">
                <a:latin typeface="Arial" pitchFamily="34" charset="0"/>
                <a:cs typeface="Arial" pitchFamily="34" charset="0"/>
              </a:rPr>
              <a:t> isomer and the D isomer.</a:t>
            </a:r>
          </a:p>
          <a:p>
            <a:pPr>
              <a:spcBef>
                <a:spcPts val="624"/>
              </a:spcBef>
              <a:spcAft>
                <a:spcPts val="1200"/>
              </a:spcAft>
            </a:pPr>
            <a:r>
              <a:rPr lang="en-US" dirty="0">
                <a:latin typeface="Arial" pitchFamily="34" charset="0"/>
                <a:cs typeface="Arial" pitchFamily="34" charset="0"/>
              </a:rPr>
              <a:t>Only the L isomers are found in proteins.</a:t>
            </a:r>
          </a:p>
        </p:txBody>
      </p:sp>
      <p:pic>
        <p:nvPicPr>
          <p:cNvPr id="7" name="Picture 2" descr="Ball-and-stick models of L and D isomers of an amino acid are shown.&#10;The ball-and-stick model of L isomer shows a central carbon atom (chiral) bonded to substituents in the following sequence: ammonia (in blue) (toward the carbon axis), carboxylate (in pink) (away from the carbon axis), R (in green) (toward the carbon axis), and H (in white) (away from the carbon axis).&#10;The ball-and-stick model of D isomer shows a central carbon atom bonded to substituents in the following sequence: carboxylate (in pink) (away from the carbon axis), ammonia (in blue) (toward the carbon axis), H (in white) (away from the carbon axis), and R (in green) (toward the carbon axis).&#10;In both configurations, the chiral carbon forms an angle of C subscript alpha between any two substituen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3836886"/>
            <a:ext cx="5963133" cy="28882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576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Proteins Fold by Progressive Stabilization of Intermediates Rather Than by Random Search</a:t>
            </a:r>
          </a:p>
        </p:txBody>
      </p:sp>
      <p:sp>
        <p:nvSpPr>
          <p:cNvPr id="4" name="Content Placeholder 3"/>
          <p:cNvSpPr>
            <a:spLocks noGrp="1"/>
          </p:cNvSpPr>
          <p:nvPr>
            <p:ph idx="1"/>
          </p:nvPr>
        </p:nvSpPr>
        <p:spPr>
          <a:xfrm>
            <a:off x="457200" y="1828800"/>
            <a:ext cx="8229600" cy="4297363"/>
          </a:xfrm>
        </p:spPr>
        <p:txBody>
          <a:bodyPr>
            <a:normAutofit/>
          </a:bodyPr>
          <a:lstStyle/>
          <a:p>
            <a:pPr>
              <a:spcAft>
                <a:spcPts val="1200"/>
              </a:spcAft>
            </a:pPr>
            <a:r>
              <a:rPr lang="en-US" dirty="0">
                <a:latin typeface="Arial" pitchFamily="34" charset="0"/>
                <a:cs typeface="Arial" pitchFamily="34" charset="0"/>
              </a:rPr>
              <a:t>A monkey randomly poking at a keyboard could type a sentence from Shakespeare in a few thousand keystrokes if the correct letters were retained, a process called cumulative selection.</a:t>
            </a:r>
          </a:p>
          <a:p>
            <a:pPr>
              <a:spcAft>
                <a:spcPts val="1200"/>
              </a:spcAft>
            </a:pPr>
            <a:r>
              <a:rPr lang="en-US" dirty="0">
                <a:latin typeface="Arial" pitchFamily="34" charset="0"/>
                <a:cs typeface="Arial" pitchFamily="34" charset="0"/>
              </a:rPr>
              <a:t>Protein folding also occurs by cumulative selection. Partly correct folding intermediates are retained because they are slightly more stable than unfolded regions.</a:t>
            </a:r>
          </a:p>
        </p:txBody>
      </p:sp>
    </p:spTree>
    <p:extLst>
      <p:ext uri="{BB962C8B-B14F-4D97-AF65-F5344CB8AC3E}">
        <p14:creationId xmlns:p14="http://schemas.microsoft.com/office/powerpoint/2010/main" val="3404387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782"/>
            <a:ext cx="8229600" cy="1143000"/>
          </a:xfrm>
        </p:spPr>
        <p:txBody>
          <a:bodyPr>
            <a:noAutofit/>
          </a:bodyPr>
          <a:lstStyle/>
          <a:p>
            <a:r>
              <a:rPr lang="en-US" dirty="0">
                <a:solidFill>
                  <a:srgbClr val="843C0C"/>
                </a:solidFill>
                <a:latin typeface="Arial" pitchFamily="34" charset="0"/>
                <a:cs typeface="Arial" pitchFamily="34" charset="0"/>
              </a:rPr>
              <a:t>Proposed Folding Pathway of Chymotrypsin Inhibitor</a:t>
            </a:r>
          </a:p>
        </p:txBody>
      </p:sp>
      <p:pic>
        <p:nvPicPr>
          <p:cNvPr id="6" name="Picture 2" descr="An illustration shows the proposed folding pathway of chymotrypsin inhibitor.&#10;The pathway shows a transition from denatured to native form. Nucleation condensation takes place in five stages. The first stage shows an irregularly bent, linear chain with an alpha helix. The second stage shows folding of the protein at its terminals. The third stage shows the protein in its intermediate form, which tends to fold in order to gradually attain the native form. The fourth stage shows a native-like structure with the formation of two beta strands. The fifth stage shows the original native form."/>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558343"/>
            <a:ext cx="8113106" cy="27289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30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Folding Funnel Depicts the Thermodynamics of Protein Folding</a:t>
            </a:r>
          </a:p>
        </p:txBody>
      </p:sp>
      <p:sp>
        <p:nvSpPr>
          <p:cNvPr id="4" name="Content Placeholder 3"/>
          <p:cNvSpPr>
            <a:spLocks noGrp="1"/>
          </p:cNvSpPr>
          <p:nvPr>
            <p:ph idx="1"/>
          </p:nvPr>
        </p:nvSpPr>
        <p:spPr>
          <a:xfrm>
            <a:off x="457200" y="1600200"/>
            <a:ext cx="4591734" cy="4786085"/>
          </a:xfrm>
        </p:spPr>
        <p:txBody>
          <a:bodyPr>
            <a:noAutofit/>
          </a:bodyPr>
          <a:lstStyle/>
          <a:p>
            <a:pPr>
              <a:spcAft>
                <a:spcPts val="1200"/>
              </a:spcAft>
            </a:pPr>
            <a:r>
              <a:rPr lang="en-US" sz="2600" dirty="0">
                <a:latin typeface="Arial" pitchFamily="34" charset="0"/>
                <a:cs typeface="Arial" pitchFamily="34" charset="0"/>
              </a:rPr>
              <a:t>Protein folding is often represented as a folding funnel.</a:t>
            </a:r>
          </a:p>
          <a:p>
            <a:pPr>
              <a:spcAft>
                <a:spcPts val="1200"/>
              </a:spcAft>
            </a:pPr>
            <a:r>
              <a:rPr lang="en-US" sz="2600" dirty="0">
                <a:latin typeface="Arial" pitchFamily="34" charset="0"/>
                <a:cs typeface="Arial" pitchFamily="34" charset="0"/>
              </a:rPr>
              <a:t>The protein has maximum entropy and minimal structure at the top of the funnel.</a:t>
            </a:r>
          </a:p>
          <a:p>
            <a:pPr>
              <a:spcAft>
                <a:spcPts val="1200"/>
              </a:spcAft>
            </a:pPr>
            <a:r>
              <a:rPr lang="en-US" sz="2600" dirty="0">
                <a:latin typeface="Arial" pitchFamily="34" charset="0"/>
                <a:cs typeface="Arial" pitchFamily="34" charset="0"/>
              </a:rPr>
              <a:t>The folded protein exists at the bottom of the funnel.</a:t>
            </a:r>
          </a:p>
        </p:txBody>
      </p:sp>
      <p:pic>
        <p:nvPicPr>
          <p:cNvPr id="7" name="Picture 2" descr="A folding funnel shows the energy required and the level of entropy at each stage of protein folding to form the native structure.&#10;An energy curve and a residue curve, labeled Percentage of residues of protein in native confirmation, are drawn in a sloping downward fashion side by side to meet at a point labeled Native structure. The residue spans from 0 to 100 percent. The wide rim of the funnel is labeled Beginning of helix formation and collapse. The width of the funnel represents entropy. The energy and residue curves have a number of bents. Depressions on the residue curve represent discrete folding intermediates. Downward sloping arrows from the top to bottom represent that energy and entropy are decreased on proceeding through stages from the denatured to native form."/>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88251" y="1657474"/>
            <a:ext cx="3702636" cy="48109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07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Some Proteins are Inherently Unstructured and can Exist in Multiple Conformations</a:t>
            </a: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Intrinsically unstructured proteins (IUP) do not have a defined structure under physiological conditions until they interact with other molecules.</a:t>
            </a:r>
          </a:p>
          <a:p>
            <a:pPr>
              <a:spcAft>
                <a:spcPts val="1200"/>
              </a:spcAft>
            </a:pPr>
            <a:r>
              <a:rPr lang="en-US" sz="2600" dirty="0">
                <a:latin typeface="Arial" pitchFamily="34" charset="0"/>
                <a:cs typeface="Arial" pitchFamily="34" charset="0"/>
              </a:rPr>
              <a:t>Metamorphic proteins exist in an ensemble of structures of approximately equal energies that are in equilibrium.</a:t>
            </a:r>
          </a:p>
        </p:txBody>
      </p:sp>
      <p:sp>
        <p:nvSpPr>
          <p:cNvPr id="4" name="TextBox 3">
            <a:extLst>
              <a:ext uri="{FF2B5EF4-FFF2-40B4-BE49-F238E27FC236}">
                <a16:creationId xmlns:a16="http://schemas.microsoft.com/office/drawing/2014/main" id="{C977C01A-4C3C-DB47-B276-BAE188BC5D71}"/>
              </a:ext>
            </a:extLst>
          </p:cNvPr>
          <p:cNvSpPr txBox="1"/>
          <p:nvPr/>
        </p:nvSpPr>
        <p:spPr>
          <a:xfrm>
            <a:off x="985157" y="4648835"/>
            <a:ext cx="7173686" cy="1477328"/>
          </a:xfrm>
          <a:prstGeom prst="rect">
            <a:avLst/>
          </a:prstGeom>
          <a:noFill/>
        </p:spPr>
        <p:txBody>
          <a:bodyPr wrap="square" rtlCol="0">
            <a:spAutoFit/>
          </a:bodyPr>
          <a:lstStyle/>
          <a:p>
            <a:r>
              <a:rPr lang="en-US" b="1" u="sng" dirty="0"/>
              <a:t>Folding upon binding</a:t>
            </a:r>
            <a:r>
              <a:rPr lang="en-US" b="1" dirty="0"/>
              <a:t> </a:t>
            </a:r>
            <a:r>
              <a:rPr lang="en-US" dirty="0"/>
              <a:t>is a characteristic of Intrinsically disordered proteins.</a:t>
            </a:r>
          </a:p>
          <a:p>
            <a:r>
              <a:rPr lang="en-US" dirty="0"/>
              <a:t>Why might this be evolutionarily advantageous?</a:t>
            </a:r>
          </a:p>
          <a:p>
            <a:pPr marL="285750" indent="-285750">
              <a:buFont typeface="Arial" panose="020B0604020202020204" pitchFamily="34" charset="0"/>
              <a:buChar char="•"/>
            </a:pPr>
            <a:r>
              <a:rPr lang="en-US" dirty="0"/>
              <a:t>Does every cell in your body contain the same proteome?</a:t>
            </a:r>
          </a:p>
          <a:p>
            <a:pPr marL="742950" lvl="1" indent="-285750">
              <a:buFont typeface="Arial" panose="020B0604020202020204" pitchFamily="34" charset="0"/>
              <a:buChar char="•"/>
            </a:pPr>
            <a:r>
              <a:rPr lang="en-US" dirty="0"/>
              <a:t>But there are some proteins that every cell expresses</a:t>
            </a:r>
          </a:p>
          <a:p>
            <a:pPr marL="1200150" lvl="2" indent="-285750">
              <a:buFont typeface="Arial" panose="020B0604020202020204" pitchFamily="34" charset="0"/>
              <a:buChar char="•"/>
            </a:pPr>
            <a:r>
              <a:rPr lang="en-US" dirty="0"/>
              <a:t>Can you see where I’m going with this?</a:t>
            </a:r>
          </a:p>
        </p:txBody>
      </p:sp>
    </p:spTree>
    <p:extLst>
      <p:ext uri="{BB962C8B-B14F-4D97-AF65-F5344CB8AC3E}">
        <p14:creationId xmlns:p14="http://schemas.microsoft.com/office/powerpoint/2010/main" val="38484146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Lymphotactin</a:t>
            </a:r>
            <a:r>
              <a:rPr lang="en-US" dirty="0">
                <a:solidFill>
                  <a:srgbClr val="843C0C"/>
                </a:solidFill>
                <a:latin typeface="Arial" pitchFamily="34" charset="0"/>
                <a:cs typeface="Arial" pitchFamily="34" charset="0"/>
              </a:rPr>
              <a:t>: an Example of a Metamorphic Protein</a:t>
            </a:r>
          </a:p>
        </p:txBody>
      </p:sp>
      <p:pic>
        <p:nvPicPr>
          <p:cNvPr id="6" name="Picture 2" descr="A ribbon structure shows the two conformations of lymphotactin.&#10;The chemokine structure has three beta strands and an alpha helix. The glycosaminoglycan-binding structure has pairs of identical beta sheet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4225" y="2243621"/>
            <a:ext cx="7375551" cy="34933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40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Ionization State as a Function of pH</a:t>
            </a:r>
          </a:p>
        </p:txBody>
      </p:sp>
      <p:sp>
        <p:nvSpPr>
          <p:cNvPr id="3" name="Content Placeholder 2"/>
          <p:cNvSpPr>
            <a:spLocks noGrp="1"/>
          </p:cNvSpPr>
          <p:nvPr>
            <p:ph idx="1"/>
          </p:nvPr>
        </p:nvSpPr>
        <p:spPr>
          <a:xfrm>
            <a:off x="457200" y="1600201"/>
            <a:ext cx="8229600" cy="1462313"/>
          </a:xfrm>
        </p:spPr>
        <p:txBody>
          <a:bodyPr>
            <a:normAutofit/>
          </a:bodyPr>
          <a:lstStyle/>
          <a:p>
            <a:r>
              <a:rPr lang="en-US" dirty="0">
                <a:latin typeface="Arial" pitchFamily="34" charset="0"/>
                <a:cs typeface="Arial" pitchFamily="34" charset="0"/>
              </a:rPr>
              <a:t>Free amino acids in solution at neutral pH exist as dipolar ions, with a charged amino group (NH</a:t>
            </a:r>
            <a:r>
              <a:rPr lang="en-US" baseline="-25000" dirty="0">
                <a:latin typeface="Arial" pitchFamily="34" charset="0"/>
                <a:cs typeface="Arial" pitchFamily="34" charset="0"/>
              </a:rPr>
              <a:t>3</a:t>
            </a:r>
            <a:r>
              <a:rPr lang="en-US" baseline="30000" dirty="0">
                <a:latin typeface="Arial" pitchFamily="34" charset="0"/>
                <a:cs typeface="Arial" pitchFamily="34" charset="0"/>
              </a:rPr>
              <a:t>+</a:t>
            </a:r>
            <a:r>
              <a:rPr lang="en-US" dirty="0">
                <a:latin typeface="Arial" pitchFamily="34" charset="0"/>
                <a:cs typeface="Arial" pitchFamily="34" charset="0"/>
              </a:rPr>
              <a:t>) and carboxyl group (COO</a:t>
            </a:r>
            <a:r>
              <a:rPr lang="en-US" baseline="30000" dirty="0">
                <a:latin typeface="Arial" pitchFamily="34" charset="0"/>
                <a:cs typeface="Arial" pitchFamily="34" charset="0"/>
              </a:rPr>
              <a:t>−</a:t>
            </a:r>
            <a:r>
              <a:rPr lang="en-US" dirty="0">
                <a:latin typeface="Arial" pitchFamily="34" charset="0"/>
                <a:cs typeface="Arial" pitchFamily="34" charset="0"/>
              </a:rPr>
              <a:t>).</a:t>
            </a:r>
          </a:p>
        </p:txBody>
      </p:sp>
      <p:pic>
        <p:nvPicPr>
          <p:cNvPr id="7" name="Picture 2" descr="A line graph shows the relationship between the ionization state of amino acids and pH. Stereo chemical formula of an amino acid at different ionization states is also shown.&#10;The stereo chemical formulas of an amino acid at three different ionization states are as follows: &#10;Fully protonated form: A central chiral carbon is bonded to ammonia and carboxylic acid, wedge bonded to R, and dash bonded to hydrogen.&#10;Zwitterionic form: A central chiral carbon is bonded to ammonia and carboxylate ion, wedge bonded to R, and dash bonded to hydrogen.&#10;Two arrows between the first and second forms show equilibrium and upward and downward arrows from them show the removal of proton from the carboxylic acid.&#10;Deprotonated form: A central chiral carbon is bonded to amino acid and carboxylate ion, wedge bonded to R, and dash bonded to hydrogen.&#10;Two arrows between the second and third forms show equilibrium and upward and downward arrows emerging from them show the removal of proton from ammonia.&#10;The horizontal axis represents p H and the vertical axis represents Concentration. Three curves on the graph show the concentration of amino acids for different p H values. The first and second curves correspond to protonation, while the third curve corresponds to deprotonation.  &#10;Fully protonated form (Curve 1): Curve 1 is downward sloping that extends from p H equals 0, corresponding to the maximum concentration, to p H equals 4.5,  corresponding to zero concentration, and then remains constant from p H equals 4.5 to 5. At p K subscript 1 equals 2.5, the carboxylic acid loses proton. The curve after this point is labeled, both groups protonated.&#10;Zwitterionic form (Curve 2): Curve 2 runs parallel to the horizontal axis at low p H and concentration, steeply rises till p H equals 4, corresponding to the maximum concentration, remains constant between p H equals 4 and 8, steeply descends till p H equals 11, and again runs parallel to the horizontal axis to reach p H equals 12.&#10;Deprotonated form (Curve 3): Curve 3 is upward sloping that extends from p H equals 7, corresponding to zero concentration, to p H ranging from 11 to 12, corresponding to the maximum concentration, and then remains constant. At p K subscript 2 equals 9.5, the protonated carboxylic acid loses proton. The curve after this point is labeled, Both groups deprotonated. All data in the graph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53200" y="3158024"/>
            <a:ext cx="5037600" cy="34164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424754-60CC-244B-A4B3-13931F2F4072}"/>
              </a:ext>
            </a:extLst>
          </p:cNvPr>
          <p:cNvSpPr txBox="1"/>
          <p:nvPr/>
        </p:nvSpPr>
        <p:spPr>
          <a:xfrm>
            <a:off x="1077686" y="2764971"/>
            <a:ext cx="6934200" cy="369332"/>
          </a:xfrm>
          <a:prstGeom prst="rect">
            <a:avLst/>
          </a:prstGeom>
          <a:noFill/>
        </p:spPr>
        <p:txBody>
          <a:bodyPr wrap="square" rtlCol="0">
            <a:spAutoFit/>
          </a:bodyPr>
          <a:lstStyle/>
          <a:p>
            <a:r>
              <a:rPr lang="en-US" dirty="0"/>
              <a:t>NOTE:  The figure below DOES NOT include ionizable side chains</a:t>
            </a:r>
          </a:p>
        </p:txBody>
      </p:sp>
    </p:spTree>
    <p:extLst>
      <p:ext uri="{BB962C8B-B14F-4D97-AF65-F5344CB8AC3E}">
        <p14:creationId xmlns:p14="http://schemas.microsoft.com/office/powerpoint/2010/main" val="36212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20 Amino Acids</a:t>
            </a:r>
          </a:p>
        </p:txBody>
      </p:sp>
      <p:sp>
        <p:nvSpPr>
          <p:cNvPr id="3" name="Content Placeholder 2"/>
          <p:cNvSpPr>
            <a:spLocks noGrp="1"/>
          </p:cNvSpPr>
          <p:nvPr>
            <p:ph idx="1"/>
          </p:nvPr>
        </p:nvSpPr>
        <p:spPr/>
        <p:txBody>
          <a:bodyPr>
            <a:noAutofit/>
          </a:bodyPr>
          <a:lstStyle/>
          <a:p>
            <a:pPr>
              <a:spcAft>
                <a:spcPts val="1200"/>
              </a:spcAft>
            </a:pPr>
            <a:r>
              <a:rPr lang="en-US" sz="2600" dirty="0">
                <a:latin typeface="Arial" pitchFamily="34" charset="0"/>
                <a:cs typeface="Arial" pitchFamily="34" charset="0"/>
              </a:rPr>
              <a:t>The 20 amino acids found in proteins contain unique side chains that vary in size, shape, charge, hydrogen-bonding capacity, hydrophobic character, and chemical reactivity.</a:t>
            </a:r>
          </a:p>
          <a:p>
            <a:r>
              <a:rPr lang="en-US" sz="2600" dirty="0">
                <a:latin typeface="Arial" pitchFamily="34" charset="0"/>
                <a:cs typeface="Arial" pitchFamily="34" charset="0"/>
              </a:rPr>
              <a:t>We will identify four classes of amino acids: hydrophobic, polar, positively charged, and negatively charged.</a:t>
            </a:r>
          </a:p>
          <a:p>
            <a:pPr lvl="1">
              <a:spcAft>
                <a:spcPts val="1200"/>
              </a:spcAft>
              <a:buFont typeface="Arial" pitchFamily="34" charset="0"/>
              <a:buChar char="–"/>
            </a:pPr>
            <a:r>
              <a:rPr lang="en-US" sz="2400" dirty="0">
                <a:latin typeface="Arial" pitchFamily="34" charset="0"/>
                <a:cs typeface="Arial" pitchFamily="34" charset="0"/>
              </a:rPr>
              <a:t>Charge refers to likely charge at physiological </a:t>
            </a:r>
            <a:r>
              <a:rPr lang="en-US" sz="2400" dirty="0" err="1">
                <a:latin typeface="Arial" pitchFamily="34" charset="0"/>
                <a:cs typeface="Arial" pitchFamily="34" charset="0"/>
              </a:rPr>
              <a:t>pH.</a:t>
            </a:r>
            <a:endParaRPr lang="en-US" sz="2400" dirty="0">
              <a:latin typeface="Arial" pitchFamily="34" charset="0"/>
              <a:cs typeface="Arial" pitchFamily="34" charset="0"/>
            </a:endParaRPr>
          </a:p>
          <a:p>
            <a:r>
              <a:rPr lang="en-US" sz="2600" dirty="0">
                <a:latin typeface="Arial" pitchFamily="34" charset="0"/>
                <a:cs typeface="Arial" pitchFamily="34" charset="0"/>
              </a:rPr>
              <a:t>The amino acids have three-letter abbreviations and one-letter symbols.</a:t>
            </a:r>
          </a:p>
        </p:txBody>
      </p:sp>
    </p:spTree>
    <p:extLst>
      <p:ext uri="{BB962C8B-B14F-4D97-AF65-F5344CB8AC3E}">
        <p14:creationId xmlns:p14="http://schemas.microsoft.com/office/powerpoint/2010/main" val="2084535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3780</TotalTime>
  <Words>4718</Words>
  <Application>Microsoft Macintosh PowerPoint</Application>
  <PresentationFormat>On-screen Show (4:3)</PresentationFormat>
  <Paragraphs>284</Paragraphs>
  <Slides>74</Slides>
  <Notes>53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74</vt:i4>
      </vt:variant>
    </vt:vector>
  </HeadingPairs>
  <TitlesOfParts>
    <vt:vector size="81" baseType="lpstr">
      <vt:lpstr>Arial</vt:lpstr>
      <vt:lpstr>Calibri</vt:lpstr>
      <vt:lpstr>Calibri Light</vt:lpstr>
      <vt:lpstr>Georgia</vt:lpstr>
      <vt:lpstr>Symbol</vt:lpstr>
      <vt:lpstr>Office Theme</vt:lpstr>
      <vt:lpstr>1_Office Theme</vt:lpstr>
      <vt:lpstr>PowerPoint Presentation</vt:lpstr>
      <vt:lpstr>CHAPTER 2 Protein Composition and Structure</vt:lpstr>
      <vt:lpstr>Ch.2 Learning Objectives</vt:lpstr>
      <vt:lpstr>Key Properties of Proteins</vt:lpstr>
      <vt:lpstr>Structure Dictates Function</vt:lpstr>
      <vt:lpstr>Flexibility and Function</vt:lpstr>
      <vt:lpstr>Section 2.1 Proteins Are Built from a Repertoire of 20 Amino Acids</vt:lpstr>
      <vt:lpstr>Ionization State as a Function of pH</vt:lpstr>
      <vt:lpstr>The 20 Amino Acids</vt:lpstr>
      <vt:lpstr>The Hydrophobic Amino Acids (1/2)</vt:lpstr>
      <vt:lpstr>The Hydrophobic Amino Acids (2/2)</vt:lpstr>
      <vt:lpstr>The Polar Amino Acids</vt:lpstr>
      <vt:lpstr>The Positively Charged Amino Acids (1/2)</vt:lpstr>
      <vt:lpstr>The Positively Charged Amino Acids (2/2)</vt:lpstr>
      <vt:lpstr>The Negatively Charged Amino Acids</vt:lpstr>
      <vt:lpstr>Seven of the 20 Amino Acids have Readily Ionizable Side Chains</vt:lpstr>
      <vt:lpstr>Abbreviations for the Amino Acids</vt:lpstr>
      <vt:lpstr>Section 2.2 Primary Structure: Amino Acids Are Linked by Peptide Bonds to Form Polypeptide Chains</vt:lpstr>
      <vt:lpstr>Polypeptide Directionality</vt:lpstr>
      <vt:lpstr>Describing Proteins</vt:lpstr>
      <vt:lpstr>Knowing Amino Acid Sequences is Important for Several Reasons</vt:lpstr>
      <vt:lpstr>Features of the Peptide Bond</vt:lpstr>
      <vt:lpstr>Peptide Bonds are Planar</vt:lpstr>
      <vt:lpstr>Typical Bond Lengths Within a Peptide Unit</vt:lpstr>
      <vt:lpstr>In Most Cases, the Trans Form of the Peptide Bond is Strongly Favored</vt:lpstr>
      <vt:lpstr>Proline has a Unique Geometry</vt:lpstr>
      <vt:lpstr>Polypeptide Chains are Flexible Yet Conformationally Restricted </vt:lpstr>
      <vt:lpstr>A Ramachandran Plot</vt:lpstr>
      <vt:lpstr>Why do Ramachandran angles matter?</vt:lpstr>
      <vt:lpstr>Section 2.3 Secondary Structure: Polypeptide Chains Can Fold into Regular Structures Such As the Alpha Helix, the Beta Sheet, and Turns and Loops</vt:lpstr>
      <vt:lpstr>The Alpha Helix is a Coiled Structure Stabilized by Intrachain Hydrogen Bonds</vt:lpstr>
      <vt:lpstr>Structure of the α Helix</vt:lpstr>
      <vt:lpstr>Hydrogen-bonding Scheme for an α Helix</vt:lpstr>
      <vt:lpstr>Ramachandran Plot for Helices</vt:lpstr>
      <vt:lpstr>Schematic Views of  α Helices</vt:lpstr>
      <vt:lpstr>A Largely α-Helical Protein</vt:lpstr>
      <vt:lpstr>Beta Sheets are Stabilized by Hydrogen Bonding Between Polypeptide Strands</vt:lpstr>
      <vt:lpstr>Ramachandran Plot for β Strands</vt:lpstr>
      <vt:lpstr>Structure of a β Strand</vt:lpstr>
      <vt:lpstr>Types of β Sheets</vt:lpstr>
      <vt:lpstr>An Antiparallel β Sheet</vt:lpstr>
      <vt:lpstr>A Parallel β Sheet</vt:lpstr>
      <vt:lpstr>A Mixed β Sheet</vt:lpstr>
      <vt:lpstr>A Representation of a Twisted β Sheet</vt:lpstr>
      <vt:lpstr>A Protein Rich in β Sheets</vt:lpstr>
      <vt:lpstr>Polypeptide Chains Can Change Direction by Making Reverse Turns and Loops</vt:lpstr>
      <vt:lpstr>An Example of a Protein with Loops at its Surface</vt:lpstr>
      <vt:lpstr>Section 2.4 Tertiary Structure: Proteins Can Fold into Globular or Fibrous Structures</vt:lpstr>
      <vt:lpstr>In Some Proteins, Two Cysteines Can be Cross-linked to Form a Disulfide Bond</vt:lpstr>
      <vt:lpstr>An Example of a Protein with Both Inter-chain and Intra-chain Disulfide Linkages</vt:lpstr>
      <vt:lpstr>The Distribution of Amino Acids is Related to the Protein’s Folding and Function (1/2)</vt:lpstr>
      <vt:lpstr>The Distribution of Amino Acids is Related to the Protein’s Folding and Function (2/2)</vt:lpstr>
      <vt:lpstr>Protein Motifs</vt:lpstr>
      <vt:lpstr>Protein Domains</vt:lpstr>
      <vt:lpstr>Section 2.5 Quaternary Structure: Polypeptide Chains Can Assemble into Multisubunit Structures</vt:lpstr>
      <vt:lpstr>A More Complex Example of Quaternary Structure</vt:lpstr>
      <vt:lpstr>A Highly Complex Example of Quaternary Structure</vt:lpstr>
      <vt:lpstr>Section 2.6 The Amino Acid Sequence of a Protein Determines Its Three-Dimensional Structure</vt:lpstr>
      <vt:lpstr>Proper Folding of Bovine Ribonuclease Requires Four Disulfide Bonds</vt:lpstr>
      <vt:lpstr>A Polypeptide Sequence Contains Information that Permits its Folding</vt:lpstr>
      <vt:lpstr>Role of β-mercaptoethanol in Reducing Disulfide Bonds</vt:lpstr>
      <vt:lpstr>Reduction and Denaturation of Ribonuclease</vt:lpstr>
      <vt:lpstr>The Denaturation Can be Reversed</vt:lpstr>
      <vt:lpstr>Reestablishing Correct Disulfide Pairing</vt:lpstr>
      <vt:lpstr>Amino Acids Have Different Propensities for Forming α Helices, β Sheets, and Turns</vt:lpstr>
      <vt:lpstr>Relative Frequencies of Amino Acid Residues in Secondary Structures</vt:lpstr>
      <vt:lpstr>Alternative Conformations of a Peptide Sequence</vt:lpstr>
      <vt:lpstr>Protein Folding is a Highly Cooperative Process</vt:lpstr>
      <vt:lpstr>Components of a Partly Denatured Protein Solution</vt:lpstr>
      <vt:lpstr>Proteins Fold by Progressive Stabilization of Intermediates Rather Than by Random Search</vt:lpstr>
      <vt:lpstr>Proposed Folding Pathway of Chymotrypsin Inhibitor</vt:lpstr>
      <vt:lpstr>The Folding Funnel Depicts the Thermodynamics of Protein Folding</vt:lpstr>
      <vt:lpstr>Some Proteins are Inherently Unstructured and can Exist in Multiple Conformations</vt:lpstr>
      <vt:lpstr>Lymphotactin: an Example of a Metamorphic Protein</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Protein Composition and Structure</dc:title>
  <dc:creator>Berg</dc:creator>
  <cp:lastModifiedBy>Hurlbert, Jason C.</cp:lastModifiedBy>
  <cp:revision>347</cp:revision>
  <dcterms:created xsi:type="dcterms:W3CDTF">2015-05-20T13:49:30Z</dcterms:created>
  <dcterms:modified xsi:type="dcterms:W3CDTF">2021-08-26T11:10:02Z</dcterms:modified>
</cp:coreProperties>
</file>