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5"/>
  </p:notesMasterIdLst>
  <p:sldIdLst>
    <p:sldId id="885" r:id="rId3"/>
    <p:sldId id="653" r:id="rId4"/>
    <p:sldId id="781" r:id="rId5"/>
    <p:sldId id="835" r:id="rId6"/>
    <p:sldId id="836" r:id="rId7"/>
    <p:sldId id="837" r:id="rId8"/>
    <p:sldId id="838" r:id="rId9"/>
    <p:sldId id="256" r:id="rId10"/>
    <p:sldId id="257" r:id="rId11"/>
    <p:sldId id="258" r:id="rId12"/>
    <p:sldId id="886" r:id="rId13"/>
    <p:sldId id="887" r:id="rId14"/>
    <p:sldId id="839" r:id="rId15"/>
    <p:sldId id="844" r:id="rId16"/>
    <p:sldId id="845" r:id="rId17"/>
    <p:sldId id="348" r:id="rId18"/>
    <p:sldId id="846" r:id="rId19"/>
    <p:sldId id="847" r:id="rId20"/>
    <p:sldId id="888" r:id="rId21"/>
    <p:sldId id="848" r:id="rId22"/>
    <p:sldId id="375" r:id="rId23"/>
    <p:sldId id="381" r:id="rId24"/>
    <p:sldId id="382" r:id="rId25"/>
    <p:sldId id="849" r:id="rId26"/>
    <p:sldId id="891" r:id="rId27"/>
    <p:sldId id="892" r:id="rId28"/>
    <p:sldId id="893" r:id="rId29"/>
    <p:sldId id="850" r:id="rId30"/>
    <p:sldId id="851" r:id="rId31"/>
    <p:sldId id="853" r:id="rId32"/>
    <p:sldId id="353" r:id="rId33"/>
    <p:sldId id="354" r:id="rId34"/>
    <p:sldId id="355" r:id="rId35"/>
    <p:sldId id="385" r:id="rId36"/>
    <p:sldId id="854" r:id="rId37"/>
    <p:sldId id="855" r:id="rId38"/>
    <p:sldId id="894" r:id="rId39"/>
    <p:sldId id="895" r:id="rId40"/>
    <p:sldId id="896" r:id="rId41"/>
    <p:sldId id="856" r:id="rId42"/>
    <p:sldId id="857" r:id="rId43"/>
    <p:sldId id="858" r:id="rId44"/>
    <p:sldId id="859" r:id="rId45"/>
    <p:sldId id="860" r:id="rId46"/>
    <p:sldId id="861" r:id="rId47"/>
    <p:sldId id="897" r:id="rId48"/>
    <p:sldId id="898" r:id="rId49"/>
    <p:sldId id="899" r:id="rId50"/>
    <p:sldId id="862" r:id="rId51"/>
    <p:sldId id="863" r:id="rId52"/>
    <p:sldId id="864" r:id="rId53"/>
    <p:sldId id="865" r:id="rId54"/>
    <p:sldId id="866" r:id="rId55"/>
    <p:sldId id="867" r:id="rId56"/>
    <p:sldId id="868" r:id="rId57"/>
    <p:sldId id="900" r:id="rId58"/>
    <p:sldId id="869" r:id="rId59"/>
    <p:sldId id="818" r:id="rId60"/>
    <p:sldId id="870" r:id="rId61"/>
    <p:sldId id="871" r:id="rId62"/>
    <p:sldId id="872" r:id="rId63"/>
    <p:sldId id="87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6166" autoAdjust="0"/>
  </p:normalViewPr>
  <p:slideViewPr>
    <p:cSldViewPr snapToGrid="0" snapToObjects="1">
      <p:cViewPr varScale="1">
        <p:scale>
          <a:sx n="106" d="100"/>
          <a:sy n="106" d="100"/>
        </p:scale>
        <p:origin x="1800" y="168"/>
      </p:cViewPr>
      <p:guideLst>
        <p:guide orient="horz" pos="2160"/>
        <p:guide pos="2880"/>
      </p:guideLst>
    </p:cSldViewPr>
  </p:slideViewPr>
  <p:outlineViewPr>
    <p:cViewPr>
      <p:scale>
        <a:sx n="33" d="100"/>
        <a:sy n="33" d="100"/>
      </p:scale>
      <p:origin x="0" y="2448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9/9/21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6672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313376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1793457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332637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50676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7.12 Concerted model. </a:t>
            </a:r>
            <a:r>
              <a:rPr lang="en-US" sz="1200" b="0" i="0" u="none" strike="noStrike" kern="1200" baseline="0" dirty="0">
                <a:solidFill>
                  <a:schemeClr val="tx1"/>
                </a:solidFill>
                <a:latin typeface="+mn-lt"/>
                <a:ea typeface="+mn-ea"/>
                <a:cs typeface="+mn-cs"/>
              </a:rPr>
              <a:t>All molecules exist either in the T state or in the R state. At each level of oxygen loading, an equilibrium exists between the T and R states. The equilibrium shifts from strongly favoring the T state with no oxygen bound to strongly favoring the R state when the molecule is fully loaded with oxygen. The R state has a greater affinity for oxygen than does the T state.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3668083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7.13 T-to-R transition. </a:t>
            </a:r>
            <a:r>
              <a:rPr lang="en-US" sz="1200" b="0" i="0" u="none" strike="noStrike" kern="1200" baseline="0" dirty="0">
                <a:solidFill>
                  <a:schemeClr val="tx1"/>
                </a:solidFill>
                <a:latin typeface="+mn-lt"/>
                <a:ea typeface="+mn-ea"/>
                <a:cs typeface="+mn-cs"/>
              </a:rPr>
              <a:t>The binding curve for hemoglobin can be seen as a combination of the binding curves that would be observed if all molecules remained in the T state or if all of the molecules were in the R state. The sigmoidal curve is observed because molecules convert from the T state into the R state as oxygen molecules bind.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253660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7.14 Sequential model. </a:t>
            </a:r>
            <a:r>
              <a:rPr lang="en-US" sz="1200" b="0" i="0" u="none" strike="noStrike" kern="1200" baseline="0" dirty="0">
                <a:solidFill>
                  <a:schemeClr val="tx1"/>
                </a:solidFill>
                <a:latin typeface="+mn-lt"/>
                <a:ea typeface="+mn-ea"/>
                <a:cs typeface="+mn-cs"/>
              </a:rPr>
              <a:t>The binding of a ligand changes the conformation of the subunit to which it binds. This conformational change induces changes in neighboring subunits that increase their affinity for the ligand.</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213932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394949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46</a:t>
            </a:fld>
            <a:endParaRPr lang="en-US" dirty="0"/>
          </a:p>
        </p:txBody>
      </p:sp>
    </p:spTree>
    <p:extLst>
      <p:ext uri="{BB962C8B-B14F-4D97-AF65-F5344CB8AC3E}">
        <p14:creationId xmlns:p14="http://schemas.microsoft.com/office/powerpoint/2010/main" val="3650665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274449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the bloodstream, red cells carry oxygen from the lungs to the tissues, where demand is high. Hemoglobin, the protein that gives blood its red color, is responsible for the transport of oxygen via its four </a:t>
            </a:r>
            <a:r>
              <a:rPr lang="en-US" sz="1200" b="0" i="0" u="none" strike="noStrike" kern="1200" baseline="0" dirty="0" err="1">
                <a:solidFill>
                  <a:schemeClr val="tx1"/>
                </a:solidFill>
                <a:latin typeface="+mn-lt"/>
                <a:ea typeface="+mn-ea"/>
                <a:cs typeface="+mn-cs"/>
              </a:rPr>
              <a:t>heme</a:t>
            </a:r>
            <a:r>
              <a:rPr lang="en-US" sz="1200" b="0" i="0" u="none" strike="noStrike" kern="1200" baseline="0" dirty="0">
                <a:solidFill>
                  <a:schemeClr val="tx1"/>
                </a:solidFill>
                <a:latin typeface="+mn-lt"/>
                <a:ea typeface="+mn-ea"/>
                <a:cs typeface="+mn-cs"/>
              </a:rPr>
              <a:t>-bound subunits. Hemoglobin was one of the first proteins to have its structure determined; the folding of a single subunit is shown in this hand-drawn view. [Left, Andrew </a:t>
            </a:r>
            <a:r>
              <a:rPr lang="en-US" sz="1200" b="0" i="0" u="none" strike="noStrike" kern="1200" baseline="0" dirty="0" err="1">
                <a:solidFill>
                  <a:schemeClr val="tx1"/>
                </a:solidFill>
                <a:latin typeface="+mn-lt"/>
                <a:ea typeface="+mn-ea"/>
                <a:cs typeface="+mn-cs"/>
              </a:rPr>
              <a:t>Syred</a:t>
            </a:r>
            <a:r>
              <a:rPr lang="en-US" sz="1200" b="0" i="0" u="none" strike="noStrike" kern="1200" baseline="0" dirty="0">
                <a:solidFill>
                  <a:schemeClr val="tx1"/>
                </a:solidFill>
                <a:latin typeface="+mn-lt"/>
                <a:ea typeface="+mn-ea"/>
                <a:cs typeface="+mn-cs"/>
              </a:rPr>
              <a:t>/Stone/Getty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141258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7.16 Oxygen binding by pure hemoglobin compared with hemoglobin in red blood cells. </a:t>
            </a:r>
            <a:r>
              <a:rPr lang="en-US" sz="1200" b="0" i="0" u="none" strike="noStrike" kern="1200" baseline="0" dirty="0">
                <a:solidFill>
                  <a:schemeClr val="tx1"/>
                </a:solidFill>
                <a:latin typeface="+mn-lt"/>
                <a:ea typeface="+mn-ea"/>
                <a:cs typeface="+mn-cs"/>
              </a:rPr>
              <a:t>Pure hemoglobin binds oxygen more tightly than does hemoglobin in red blood cells. This difference is due to the presence of 2,3-bisphosphoglycerate (2,3-BPG) in red blood cells.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294400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7.17 Mode of binding of 2,3-BPG to human </a:t>
            </a:r>
            <a:r>
              <a:rPr lang="en-US" sz="1200" b="1" i="0" u="none" strike="noStrike" kern="1200" baseline="0" dirty="0" err="1">
                <a:solidFill>
                  <a:schemeClr val="tx1"/>
                </a:solidFill>
                <a:latin typeface="+mn-lt"/>
                <a:ea typeface="+mn-ea"/>
                <a:cs typeface="+mn-cs"/>
              </a:rPr>
              <a:t>deoxyhemoglobin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2,3-Bisphosphoglycerate binds to the central cavity of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(left). There, it interacts with three positively charged groups on each β chain (right). [Drawn from 1B86.pdb.]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858913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7.18 Oxygen affinity of fetal red blood cells.</a:t>
            </a:r>
            <a:r>
              <a:rPr lang="en-US" sz="1200" b="0" i="0" u="none" strike="noStrike" kern="1200" baseline="0" dirty="0">
                <a:solidFill>
                  <a:schemeClr val="tx1"/>
                </a:solidFill>
                <a:latin typeface="+mn-lt"/>
                <a:ea typeface="+mn-ea"/>
                <a:cs typeface="+mn-cs"/>
              </a:rPr>
              <a:t> Fetal red blood cells have a higher oxygen affinity than do maternal red blood cells because fetal hemoglobin does not bind 2,3-BPG as well as maternal hemoglobin does.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166944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7.19 Effect of pH on the oxygen affinity of hemoglobin. </a:t>
            </a:r>
            <a:r>
              <a:rPr lang="en-US" sz="1200" b="0" i="0" u="none" strike="noStrike" kern="1200" baseline="0" dirty="0">
                <a:solidFill>
                  <a:schemeClr val="tx1"/>
                </a:solidFill>
                <a:latin typeface="+mn-lt"/>
                <a:ea typeface="+mn-ea"/>
                <a:cs typeface="+mn-cs"/>
              </a:rPr>
              <a:t>Lowering the pH from 7.4 (red curve) to 7.2 (blue curve) results in the release of O</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1267924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36774-13BD-F649-A191-7FA3567BA6BF}" type="slidenum">
              <a:rPr lang="en-US"/>
              <a:pPr>
                <a:defRPr/>
              </a:pPr>
              <a:t>58</a:t>
            </a:fld>
            <a:endParaRPr lang="en-US" dirty="0"/>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79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7.20 Chemical basis of the Bohr effect. </a:t>
            </a:r>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three amino acid residues form two salt bridges that stabilize the T quaternary structure. The formation of one of the salt bridges depends on the presence of an added proton on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β146. The proximity of the negative charge on aspartate β94 in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favors protonation of this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salt bridge between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β146 and aspartate β94 is stabilized by a hydrogen bond (green dashed line).</a:t>
            </a:r>
            <a:endParaRPr lang="en-US" dirty="0">
              <a:cs typeface="+mn-cs"/>
            </a:endParaRPr>
          </a:p>
        </p:txBody>
      </p:sp>
    </p:spTree>
    <p:extLst>
      <p:ext uri="{BB962C8B-B14F-4D97-AF65-F5344CB8AC3E}">
        <p14:creationId xmlns:p14="http://schemas.microsoft.com/office/powerpoint/2010/main" val="2617041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7.21 Carbon dioxide and </a:t>
            </a:r>
            <a:r>
              <a:rPr lang="en-US" sz="1200" b="1" i="0" u="none" strike="noStrike" kern="1200" baseline="0" dirty="0" err="1">
                <a:solidFill>
                  <a:schemeClr val="tx1"/>
                </a:solidFill>
                <a:latin typeface="+mn-lt"/>
                <a:ea typeface="+mn-ea"/>
                <a:cs typeface="+mn-cs"/>
              </a:rPr>
              <a:t>pH.</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Carbon dioxide in the tissues diffuses into red blood cells. Inside a red blood cell, carbon dioxide reacts with water to form carbonic acid, in a reaction catalyzed by the enzyme carbonic anhydrase. Carbonic acid dissociates to form HCO</a:t>
            </a:r>
            <a:r>
              <a:rPr lang="en-US" sz="1200" b="0" i="0" u="none" strike="noStrike" kern="1200" baseline="30000" dirty="0">
                <a:solidFill>
                  <a:schemeClr val="tx1"/>
                </a:solidFill>
                <a:latin typeface="+mn-lt"/>
                <a:ea typeface="+mn-ea"/>
                <a:cs typeface="+mn-cs"/>
              </a:rPr>
              <a:t>−</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and H</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resulting in a drop in pH inside the red cell.</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69549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7.22 Carbon dioxide effects. </a:t>
            </a:r>
            <a:r>
              <a:rPr lang="en-US" sz="1200" b="0" i="0" u="none" strike="noStrike" kern="1200" baseline="0" dirty="0">
                <a:solidFill>
                  <a:schemeClr val="tx1"/>
                </a:solidFill>
                <a:latin typeface="+mn-lt"/>
                <a:ea typeface="+mn-ea"/>
                <a:cs typeface="+mn-cs"/>
              </a:rPr>
              <a:t>The presence of carbon dioxide decreases the affinity of hemoglobin for oxygen even beyond the effect due to a decrease in pH, resulting in even more efficient oxygen transport from the tissues to the lungs.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61</a:t>
            </a:fld>
            <a:endParaRPr lang="en-US" dirty="0"/>
          </a:p>
        </p:txBody>
      </p:sp>
    </p:spTree>
    <p:extLst>
      <p:ext uri="{BB962C8B-B14F-4D97-AF65-F5344CB8AC3E}">
        <p14:creationId xmlns:p14="http://schemas.microsoft.com/office/powerpoint/2010/main" val="3282021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7.23 Transport of CO</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from tissues to lungs. </a:t>
            </a:r>
            <a:r>
              <a:rPr lang="en-US" sz="1200" b="0" i="0" u="none" strike="noStrike" kern="1200" baseline="0" dirty="0">
                <a:solidFill>
                  <a:schemeClr val="tx1"/>
                </a:solidFill>
                <a:latin typeface="+mn-lt"/>
                <a:ea typeface="+mn-ea"/>
                <a:cs typeface="+mn-cs"/>
              </a:rPr>
              <a:t>Most carbon dioxide is transported to the lungs in the form of HCO</a:t>
            </a:r>
            <a:r>
              <a:rPr lang="en-US" sz="1200" b="0" i="0" u="none" strike="noStrike" kern="1200" baseline="30000" dirty="0">
                <a:solidFill>
                  <a:schemeClr val="tx1"/>
                </a:solidFill>
                <a:latin typeface="+mn-lt"/>
                <a:ea typeface="+mn-ea"/>
                <a:cs typeface="+mn-cs"/>
              </a:rPr>
              <a:t>−</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produced in red blood cells and then released into the blood plasma. A lesser amount is transported by hemoglobin in the form of an attached </a:t>
            </a:r>
            <a:r>
              <a:rPr lang="en-US" sz="1200" b="0" i="0" u="none" strike="noStrike" kern="1200" baseline="0" dirty="0" err="1">
                <a:solidFill>
                  <a:schemeClr val="tx1"/>
                </a:solidFill>
                <a:latin typeface="+mn-lt"/>
                <a:ea typeface="+mn-ea"/>
                <a:cs typeface="+mn-cs"/>
              </a:rPr>
              <a:t>carbamate</a:t>
            </a:r>
            <a:r>
              <a:rPr lang="en-US" sz="1200" b="0" i="0" u="none" strike="noStrike" kern="1200" baseline="0" dirty="0">
                <a:solidFill>
                  <a:schemeClr val="tx1"/>
                </a:solidFill>
                <a:latin typeface="+mn-lt"/>
                <a:ea typeface="+mn-ea"/>
                <a:cs typeface="+mn-cs"/>
              </a:rPr>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403272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 Structure of myoglobin.</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myoglobin consists of a single polypeptide chain, formed of α helices connected by turns, with one oxygen-binding site. [Drawn from 1MBD.pdb.]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7.4 Iron–oxygen bonding.</a:t>
            </a:r>
            <a:r>
              <a:rPr lang="en-US" sz="1200" b="0" i="0" u="none" strike="noStrike" kern="1200" baseline="0" dirty="0">
                <a:solidFill>
                  <a:schemeClr val="tx1"/>
                </a:solidFill>
                <a:latin typeface="+mn-lt"/>
                <a:ea typeface="+mn-ea"/>
                <a:cs typeface="+mn-cs"/>
              </a:rPr>
              <a:t> The interaction between iron and oxygen in myoglobin can be described as a combination of resonance structures, one with Fe</a:t>
            </a:r>
            <a:r>
              <a:rPr lang="en-US" sz="1200" b="0" i="0" u="none" strike="noStrike" kern="1200" baseline="3000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and </a:t>
            </a:r>
            <a:r>
              <a:rPr lang="en-US" sz="1200" b="0" i="0" u="none" strike="noStrike" kern="1200" baseline="0" dirty="0" err="1">
                <a:solidFill>
                  <a:schemeClr val="tx1"/>
                </a:solidFill>
                <a:latin typeface="+mn-lt"/>
                <a:ea typeface="+mn-ea"/>
                <a:cs typeface="+mn-cs"/>
              </a:rPr>
              <a:t>dioxygen</a:t>
            </a:r>
            <a:r>
              <a:rPr lang="en-US" sz="1200" b="0" i="0" u="none" strike="noStrike" kern="1200" baseline="0" dirty="0">
                <a:solidFill>
                  <a:schemeClr val="tx1"/>
                </a:solidFill>
                <a:latin typeface="+mn-lt"/>
                <a:ea typeface="+mn-ea"/>
                <a:cs typeface="+mn-cs"/>
              </a:rPr>
              <a:t> and another with Fe</a:t>
            </a:r>
            <a:r>
              <a:rPr lang="en-US" sz="1200" b="0" i="0" u="none" strike="noStrike" kern="1200" baseline="30000" dirty="0">
                <a:solidFill>
                  <a:schemeClr val="tx1"/>
                </a:solidFill>
                <a:latin typeface="+mn-lt"/>
                <a:ea typeface="+mn-ea"/>
                <a:cs typeface="+mn-cs"/>
              </a:rPr>
              <a:t>3+ </a:t>
            </a:r>
            <a:r>
              <a:rPr lang="en-US" sz="1200" b="0" i="0" u="none" strike="noStrike" kern="1200" baseline="0" dirty="0">
                <a:solidFill>
                  <a:schemeClr val="tx1"/>
                </a:solidFill>
                <a:latin typeface="+mn-lt"/>
                <a:ea typeface="+mn-ea"/>
                <a:cs typeface="+mn-cs"/>
              </a:rPr>
              <a:t>and superoxide 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278163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7.5 Stabilizing bound oxygen.</a:t>
            </a:r>
            <a:r>
              <a:rPr lang="en-US" sz="1200" b="0" i="0" u="none" strike="noStrike" kern="1200" baseline="0" dirty="0">
                <a:solidFill>
                  <a:schemeClr val="tx1"/>
                </a:solidFill>
                <a:latin typeface="+mn-lt"/>
                <a:ea typeface="+mn-ea"/>
                <a:cs typeface="+mn-cs"/>
              </a:rPr>
              <a:t> A hydrogen bond (dotted green line) donated by the distal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 the bound oxygen molecule helps stabilize </a:t>
            </a:r>
            <a:r>
              <a:rPr lang="en-US" sz="1200" b="0" i="0" u="none" strike="noStrike" kern="1200" baseline="0" dirty="0" err="1">
                <a:solidFill>
                  <a:schemeClr val="tx1"/>
                </a:solidFill>
                <a:latin typeface="+mn-lt"/>
                <a:ea typeface="+mn-ea"/>
                <a:cs typeface="+mn-cs"/>
              </a:rPr>
              <a:t>oxymyoglobin</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41467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7.6 Quaternary structure of </a:t>
            </a:r>
            <a:r>
              <a:rPr lang="en-US" sz="1200" b="1" i="0" u="none" strike="noStrike" kern="1200" baseline="0" dirty="0" err="1">
                <a:solidFill>
                  <a:schemeClr val="tx1"/>
                </a:solidFill>
                <a:latin typeface="+mn-lt"/>
                <a:ea typeface="+mn-ea"/>
                <a:cs typeface="+mn-cs"/>
              </a:rPr>
              <a:t>deoxyhemoglobin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Hemoglobin, which is composed of two α chains and two β chains, functions as a pair of αβ dimers. (A) A ribbon diagram. (B) A space-filling model. [Drawn from 1A3N.pdb.]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393216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7.7 Oxygen binding by myoglobin.</a:t>
            </a:r>
            <a:r>
              <a:rPr lang="en-US" sz="1200" b="0" i="0" u="none" strike="noStrike" kern="1200" baseline="0" dirty="0">
                <a:solidFill>
                  <a:schemeClr val="tx1"/>
                </a:solidFill>
                <a:latin typeface="+mn-lt"/>
                <a:ea typeface="+mn-ea"/>
                <a:cs typeface="+mn-cs"/>
              </a:rPr>
              <a:t> Half the myoglobin molecules have bound oxygen when the oxygen partial pressure is 2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417217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7.8 Oxygen binding by hemoglobin.</a:t>
            </a:r>
            <a:r>
              <a:rPr lang="en-US" sz="1200" b="0" i="0" u="none" strike="noStrike" kern="1200" baseline="0" dirty="0">
                <a:solidFill>
                  <a:schemeClr val="tx1"/>
                </a:solidFill>
                <a:latin typeface="+mn-lt"/>
                <a:ea typeface="+mn-ea"/>
                <a:cs typeface="+mn-cs"/>
              </a:rPr>
              <a:t> This curve, obtained for hemoglobin in red blood cells, is shaped somewhat like an “S,” indicating that distinct, but interacting, oxygen-binding sites are present in each hemoglobin molecule. Half-saturation for hemoglobin is 26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 For comparison, the binding curve for myoglobin is shown as a dashed black curve.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29</a:t>
            </a:fld>
            <a:endParaRPr lang="en-US" dirty="0"/>
          </a:p>
        </p:txBody>
      </p:sp>
    </p:spTree>
    <p:extLst>
      <p:ext uri="{BB962C8B-B14F-4D97-AF65-F5344CB8AC3E}">
        <p14:creationId xmlns:p14="http://schemas.microsoft.com/office/powerpoint/2010/main" val="204164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7.10 Responding to exercise. </a:t>
            </a:r>
            <a:r>
              <a:rPr lang="en-US" sz="1200" b="0" i="0" u="none" strike="noStrike" kern="1200" baseline="0" dirty="0">
                <a:solidFill>
                  <a:schemeClr val="tx1"/>
                </a:solidFill>
                <a:latin typeface="+mn-lt"/>
                <a:ea typeface="+mn-ea"/>
                <a:cs typeface="+mn-cs"/>
              </a:rPr>
              <a:t>The drop in oxygen concentration from 40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 in resting tissues to 20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 in exercising tissues corresponds to the steepest part of the observed oxygen-binding curve. As shown here, hemoglobin is very effective in providing oxygen to exercising tissues.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30</a:t>
            </a:fld>
            <a:endParaRPr lang="en-US" dirty="0"/>
          </a:p>
        </p:txBody>
      </p:sp>
    </p:spTree>
    <p:extLst>
      <p:ext uri="{BB962C8B-B14F-4D97-AF65-F5344CB8AC3E}">
        <p14:creationId xmlns:p14="http://schemas.microsoft.com/office/powerpoint/2010/main" val="120412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9/9/21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556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73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659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94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90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059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849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628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88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33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98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70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9/9/21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18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9/9/21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9/9/21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9/9/21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9/9/21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9/9/21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9/9/21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9/9/21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9/9/21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9/9/21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626511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7</a:t>
            </a:r>
          </a:p>
          <a:p>
            <a:pPr defTabSz="914400">
              <a:buFontTx/>
              <a:buNone/>
            </a:pPr>
            <a:r>
              <a:rPr lang="en-US" altLang="en-US" sz="2800" b="1" dirty="0">
                <a:solidFill>
                  <a:srgbClr val="843C0C"/>
                </a:solidFill>
              </a:rPr>
              <a:t>Hemoglobin: Portrait of a Protein </a:t>
            </a:r>
            <a:r>
              <a:rPr lang="en-US" altLang="en-US" sz="2800" b="1">
                <a:solidFill>
                  <a:srgbClr val="843C0C"/>
                </a:solidFill>
              </a:rPr>
              <a:t>in Action</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5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A902A-7F7C-E14F-8135-42C9B2DA78A1}"/>
              </a:ext>
            </a:extLst>
          </p:cNvPr>
          <p:cNvPicPr>
            <a:picLocks noChangeAspect="1"/>
          </p:cNvPicPr>
          <p:nvPr/>
        </p:nvPicPr>
        <p:blipFill>
          <a:blip r:embed="rId2"/>
          <a:stretch>
            <a:fillRect/>
          </a:stretch>
        </p:blipFill>
        <p:spPr>
          <a:xfrm>
            <a:off x="1905000" y="1004888"/>
            <a:ext cx="5334000" cy="4848225"/>
          </a:xfrm>
          <a:prstGeom prst="rect">
            <a:avLst/>
          </a:prstGeom>
        </p:spPr>
      </p:pic>
    </p:spTree>
    <p:extLst>
      <p:ext uri="{BB962C8B-B14F-4D97-AF65-F5344CB8AC3E}">
        <p14:creationId xmlns:p14="http://schemas.microsoft.com/office/powerpoint/2010/main" val="204202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8F917BD4-7078-0442-ACBC-50D4A53ABE7B}"/>
              </a:ext>
            </a:extLst>
          </p:cNvPr>
          <p:cNvSpPr txBox="1">
            <a:spLocks noChangeArrowheads="1"/>
          </p:cNvSpPr>
          <p:nvPr/>
        </p:nvSpPr>
        <p:spPr bwMode="auto">
          <a:xfrm>
            <a:off x="486392" y="1509437"/>
            <a:ext cx="8180355" cy="4616648"/>
          </a:xfrm>
          <a:prstGeom prst="rect">
            <a:avLst/>
          </a:prstGeom>
          <a:noFill/>
          <a:ln w="38100">
            <a:noFill/>
            <a:miter lim="800000"/>
            <a:headEnd/>
            <a:tailEnd/>
          </a:ln>
          <a:effectLst/>
        </p:spPr>
        <p:txBody>
          <a:bodyPr wrap="square">
            <a:spAutoFit/>
          </a:bodyPr>
          <a:lstStyle/>
          <a:p>
            <a:pPr>
              <a:spcBef>
                <a:spcPct val="50000"/>
              </a:spcBef>
            </a:pPr>
            <a:r>
              <a:rPr lang="en-US" sz="2800" dirty="0">
                <a:latin typeface="Arial"/>
                <a:cs typeface="Arial"/>
              </a:rPr>
              <a:t>18 </a:t>
            </a:r>
            <a:r>
              <a:rPr lang="en-US" sz="2800" dirty="0" err="1">
                <a:latin typeface="Arial"/>
                <a:cs typeface="Arial"/>
              </a:rPr>
              <a:t>kDa</a:t>
            </a:r>
            <a:r>
              <a:rPr lang="en-US" sz="2800" dirty="0">
                <a:latin typeface="Arial"/>
                <a:cs typeface="Arial"/>
              </a:rPr>
              <a:t> monomeric protein, 153 amino acids</a:t>
            </a:r>
          </a:p>
          <a:p>
            <a:pPr>
              <a:spcBef>
                <a:spcPct val="50000"/>
              </a:spcBef>
            </a:pPr>
            <a:r>
              <a:rPr lang="en-US" sz="2800" dirty="0">
                <a:latin typeface="Arial"/>
                <a:cs typeface="Arial"/>
              </a:rPr>
              <a:t>The rate of O</a:t>
            </a:r>
            <a:r>
              <a:rPr lang="en-US" sz="2800" baseline="-25000" dirty="0">
                <a:latin typeface="Arial"/>
                <a:cs typeface="Arial"/>
              </a:rPr>
              <a:t>2</a:t>
            </a:r>
            <a:r>
              <a:rPr lang="en-US" sz="2800" dirty="0">
                <a:latin typeface="Arial"/>
                <a:cs typeface="Arial"/>
              </a:rPr>
              <a:t> diffusion from capillaries to tissue is slow because of the solubility of oxygen.</a:t>
            </a:r>
          </a:p>
          <a:p>
            <a:pPr>
              <a:spcBef>
                <a:spcPct val="50000"/>
              </a:spcBef>
            </a:pPr>
            <a:r>
              <a:rPr lang="en-US" sz="2800" dirty="0">
                <a:latin typeface="Arial"/>
                <a:cs typeface="Arial"/>
              </a:rPr>
              <a:t>Myoglobin increases the solubility of oxygen by binding it and moving it form capillaries to muscle tissue.</a:t>
            </a:r>
          </a:p>
          <a:p>
            <a:pPr>
              <a:spcBef>
                <a:spcPct val="50000"/>
              </a:spcBef>
            </a:pPr>
            <a:r>
              <a:rPr lang="en-US" sz="2800" dirty="0">
                <a:latin typeface="Arial"/>
                <a:cs typeface="Arial"/>
              </a:rPr>
              <a:t>Oxygen storage is also a function because Myoglobin concentrations are 10-30 fold greater in whales and seals than in land mammals</a:t>
            </a:r>
          </a:p>
        </p:txBody>
      </p:sp>
      <p:sp>
        <p:nvSpPr>
          <p:cNvPr id="5" name="Rectangle 2">
            <a:extLst>
              <a:ext uri="{FF2B5EF4-FFF2-40B4-BE49-F238E27FC236}">
                <a16:creationId xmlns:a16="http://schemas.microsoft.com/office/drawing/2014/main" id="{7E74EEF8-7F38-564D-846E-D50DBF1FC387}"/>
              </a:ext>
            </a:extLst>
          </p:cNvPr>
          <p:cNvSpPr txBox="1">
            <a:spLocks noChangeArrowheads="1"/>
          </p:cNvSpPr>
          <p:nvPr/>
        </p:nvSpPr>
        <p:spPr>
          <a:xfrm>
            <a:off x="894347" y="255151"/>
            <a:ext cx="7772400" cy="762000"/>
          </a:xfrm>
          <a:prstGeom prst="rect">
            <a:avLst/>
          </a:prstGeom>
          <a:noFill/>
          <a:ln w="38100">
            <a:no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latin typeface="Arial"/>
                <a:cs typeface="Arial"/>
              </a:rPr>
              <a:t>Myoglobin</a:t>
            </a:r>
          </a:p>
        </p:txBody>
      </p:sp>
    </p:spTree>
    <p:extLst>
      <p:ext uri="{BB962C8B-B14F-4D97-AF65-F5344CB8AC3E}">
        <p14:creationId xmlns:p14="http://schemas.microsoft.com/office/powerpoint/2010/main" val="4209646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SOURCES\CH_07\07_041.JPG">
            <a:extLst>
              <a:ext uri="{FF2B5EF4-FFF2-40B4-BE49-F238E27FC236}">
                <a16:creationId xmlns:a16="http://schemas.microsoft.com/office/drawing/2014/main" id="{DBA56B22-0CB3-0A4E-9E2C-7BD3D18CB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4" y="1580899"/>
            <a:ext cx="4678363" cy="502443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9458FF5-8E2D-E446-819A-3A82040B0428}"/>
              </a:ext>
            </a:extLst>
          </p:cNvPr>
          <p:cNvSpPr/>
          <p:nvPr/>
        </p:nvSpPr>
        <p:spPr>
          <a:xfrm>
            <a:off x="5434263" y="2033338"/>
            <a:ext cx="3505200" cy="3483005"/>
          </a:xfrm>
          <a:prstGeom prst="rect">
            <a:avLst/>
          </a:prstGeom>
        </p:spPr>
        <p:txBody>
          <a:bodyPr wrap="square">
            <a:spAutoFit/>
          </a:bodyPr>
          <a:lstStyle/>
          <a:p>
            <a:pPr>
              <a:lnSpc>
                <a:spcPct val="90000"/>
              </a:lnSpc>
              <a:spcBef>
                <a:spcPct val="50000"/>
              </a:spcBef>
            </a:pPr>
            <a:r>
              <a:rPr lang="en-US" sz="2000" dirty="0"/>
              <a:t>153 amino acid residues</a:t>
            </a:r>
          </a:p>
          <a:p>
            <a:pPr>
              <a:lnSpc>
                <a:spcPct val="90000"/>
              </a:lnSpc>
              <a:spcBef>
                <a:spcPct val="50000"/>
              </a:spcBef>
            </a:pPr>
            <a:r>
              <a:rPr lang="en-US" sz="2000" dirty="0"/>
              <a:t>121 residues are in an a helix.  Helices are named A, B, C, …F. </a:t>
            </a:r>
          </a:p>
          <a:p>
            <a:pPr>
              <a:lnSpc>
                <a:spcPct val="90000"/>
              </a:lnSpc>
              <a:spcBef>
                <a:spcPct val="50000"/>
              </a:spcBef>
            </a:pPr>
            <a:r>
              <a:rPr lang="en-US" sz="2000" dirty="0" err="1"/>
              <a:t>Heme</a:t>
            </a:r>
            <a:r>
              <a:rPr lang="en-US" sz="2000" dirty="0"/>
              <a:t> group is wedged in a hydrophobic pocket b/w helices E and F (~</a:t>
            </a:r>
            <a:r>
              <a:rPr lang="en-US" sz="2000" dirty="0" err="1"/>
              <a:t>aa</a:t>
            </a:r>
            <a:r>
              <a:rPr lang="en-US" sz="2000" dirty="0"/>
              <a:t> 58-94)</a:t>
            </a:r>
          </a:p>
          <a:p>
            <a:pPr>
              <a:lnSpc>
                <a:spcPct val="90000"/>
              </a:lnSpc>
              <a:spcBef>
                <a:spcPct val="50000"/>
              </a:spcBef>
            </a:pPr>
            <a:endParaRPr lang="en-US" sz="2000" dirty="0"/>
          </a:p>
          <a:p>
            <a:pPr>
              <a:lnSpc>
                <a:spcPct val="90000"/>
              </a:lnSpc>
              <a:spcBef>
                <a:spcPct val="50000"/>
              </a:spcBef>
            </a:pPr>
            <a:r>
              <a:rPr lang="en-US" sz="2000" dirty="0"/>
              <a:t>The </a:t>
            </a:r>
            <a:r>
              <a:rPr lang="en-US" sz="2000" b="1" dirty="0"/>
              <a:t>Proximal His</a:t>
            </a:r>
            <a:r>
              <a:rPr lang="en-US" sz="2000" dirty="0"/>
              <a:t> (His F8 or His93) is the 5</a:t>
            </a:r>
            <a:r>
              <a:rPr lang="en-US" sz="2000" baseline="30000" dirty="0"/>
              <a:t>th</a:t>
            </a:r>
            <a:r>
              <a:rPr lang="en-US" sz="2000" dirty="0"/>
              <a:t> ligand coordinating the Fe(II)</a:t>
            </a:r>
          </a:p>
        </p:txBody>
      </p:sp>
      <p:sp>
        <p:nvSpPr>
          <p:cNvPr id="8" name="Rectangle 2">
            <a:extLst>
              <a:ext uri="{FF2B5EF4-FFF2-40B4-BE49-F238E27FC236}">
                <a16:creationId xmlns:a16="http://schemas.microsoft.com/office/drawing/2014/main" id="{9D9D56C4-D6C9-FC40-85CC-6DEB7D99ED13}"/>
              </a:ext>
            </a:extLst>
          </p:cNvPr>
          <p:cNvSpPr txBox="1">
            <a:spLocks noChangeArrowheads="1"/>
          </p:cNvSpPr>
          <p:nvPr/>
        </p:nvSpPr>
        <p:spPr>
          <a:xfrm>
            <a:off x="176463" y="356937"/>
            <a:ext cx="8686800" cy="762000"/>
          </a:xfrm>
          <a:prstGeom prst="rect">
            <a:avLst/>
          </a:prstGeom>
          <a:noFill/>
          <a:ln w="38100">
            <a:no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latin typeface="Arial"/>
                <a:cs typeface="Arial"/>
              </a:rPr>
              <a:t>The Structure of Myoglobin</a:t>
            </a:r>
            <a:endParaRPr lang="en-US" dirty="0">
              <a:solidFill>
                <a:schemeClr val="tx1"/>
              </a:solidFill>
              <a:latin typeface="Arial"/>
              <a:cs typeface="Arial"/>
            </a:endParaRPr>
          </a:p>
        </p:txBody>
      </p:sp>
    </p:spTree>
    <p:extLst>
      <p:ext uri="{BB962C8B-B14F-4D97-AF65-F5344CB8AC3E}">
        <p14:creationId xmlns:p14="http://schemas.microsoft.com/office/powerpoint/2010/main" val="218954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Structure of Myoglobin</a:t>
            </a:r>
          </a:p>
        </p:txBody>
      </p:sp>
      <p:pic>
        <p:nvPicPr>
          <p:cNvPr id="9" name="Picture 2" descr="A ribbon diagram of myoglob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77161" y="1624188"/>
            <a:ext cx="6205259" cy="461806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9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The Structure of Myoglobin Prevents the Release of Reactive Oxygen Species</a:t>
            </a:r>
          </a:p>
        </p:txBody>
      </p:sp>
      <p:sp>
        <p:nvSpPr>
          <p:cNvPr id="4" name="Content Placeholder 3"/>
          <p:cNvSpPr>
            <a:spLocks noGrp="1"/>
          </p:cNvSpPr>
          <p:nvPr>
            <p:ph idx="1"/>
          </p:nvPr>
        </p:nvSpPr>
        <p:spPr>
          <a:xfrm>
            <a:off x="457200" y="1600200"/>
            <a:ext cx="8229600" cy="4979952"/>
          </a:xfrm>
        </p:spPr>
        <p:txBody>
          <a:bodyPr>
            <a:normAutofit/>
          </a:bodyPr>
          <a:lstStyle/>
          <a:p>
            <a:pPr>
              <a:spcBef>
                <a:spcPts val="624"/>
              </a:spcBef>
              <a:spcAft>
                <a:spcPts val="1200"/>
              </a:spcAft>
            </a:pPr>
            <a:r>
              <a:rPr lang="en-US" sz="2000" dirty="0">
                <a:latin typeface="Arial" panose="020B0604020202020204" pitchFamily="34" charset="0"/>
                <a:cs typeface="Arial" panose="020B0604020202020204" pitchFamily="34" charset="0"/>
              </a:rPr>
              <a:t>The interaction between iron and oxygen exists as resonance structures, one with Fe</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another with Fe</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superoxide ion (O</a:t>
            </a:r>
            <a:r>
              <a:rPr lang="en-US" sz="2000" baseline="-25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p>
          <a:p>
            <a:pPr>
              <a:spcBef>
                <a:spcPts val="624"/>
              </a:spcBef>
              <a:spcAft>
                <a:spcPts val="1200"/>
              </a:spcAft>
            </a:pPr>
            <a:r>
              <a:rPr lang="en-US" sz="2000" dirty="0">
                <a:latin typeface="Arial" panose="020B0604020202020204" pitchFamily="34" charset="0"/>
                <a:cs typeface="Arial" panose="020B0604020202020204" pitchFamily="34" charset="0"/>
              </a:rPr>
              <a:t>There are two reasons why it is critical that oxygen be released only in the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(not in the superoxide) state:</a:t>
            </a:r>
          </a:p>
          <a:p>
            <a:pPr lvl="1">
              <a:spcBef>
                <a:spcPts val="624"/>
              </a:spcBef>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Superoxide is very reactive and can quickly bind to and harm other cellular molecules.</a:t>
            </a:r>
          </a:p>
          <a:p>
            <a:pPr lvl="1">
              <a:spcBef>
                <a:spcPts val="624"/>
              </a:spcBef>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The iron ion would be left in the ferric (Fe</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state, preventing it from binding additional oxygen. Myoglobin in this state is called </a:t>
            </a:r>
            <a:r>
              <a:rPr lang="en-US" sz="1800" dirty="0" err="1">
                <a:latin typeface="Arial" panose="020B0604020202020204" pitchFamily="34" charset="0"/>
                <a:cs typeface="Arial" panose="020B0604020202020204" pitchFamily="34" charset="0"/>
              </a:rPr>
              <a:t>metmyoglobin</a:t>
            </a:r>
            <a:r>
              <a:rPr lang="en-US" sz="1800" dirty="0">
                <a:latin typeface="Arial" panose="020B0604020202020204" pitchFamily="34" charset="0"/>
                <a:cs typeface="Arial" panose="020B0604020202020204" pitchFamily="34" charset="0"/>
              </a:rPr>
              <a:t>.</a:t>
            </a:r>
          </a:p>
          <a:p>
            <a:pPr>
              <a:spcBef>
                <a:spcPts val="624"/>
              </a:spcBef>
              <a:spcAft>
                <a:spcPts val="1200"/>
              </a:spcAft>
            </a:pPr>
            <a:r>
              <a:rPr lang="en-US" sz="2000" dirty="0">
                <a:latin typeface="Arial" panose="020B0604020202020204" pitchFamily="34" charset="0"/>
                <a:cs typeface="Arial" panose="020B0604020202020204" pitchFamily="34" charset="0"/>
              </a:rPr>
              <a:t>Features of myoglobin help to prevent superoxide release, including an additional (distal) histidine that donates a hydrogen bond to the bound oxygen molecule.</a:t>
            </a:r>
          </a:p>
        </p:txBody>
      </p:sp>
    </p:spTree>
    <p:extLst>
      <p:ext uri="{BB962C8B-B14F-4D97-AF65-F5344CB8AC3E}">
        <p14:creationId xmlns:p14="http://schemas.microsoft.com/office/powerpoint/2010/main" val="142314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Iron–oxygen Bonding</a:t>
            </a:r>
          </a:p>
        </p:txBody>
      </p:sp>
      <p:pic>
        <p:nvPicPr>
          <p:cNvPr id="9" name="Picture 2" descr="A diagram shows the two resonance structures of iron and oxygen in myoglobin.&#10;A double headed arrow indicates resonance between the two structures. On the left side of the arrow, ferrous ion is single bonded to an oxygen atom, which is further bonded to the second oxygen atom by a double bond. On the right side of the arrow, ferric ion is single bonded to the first oxygen atom,  which is bonded to second oxygen atom via a delocalized double bond and the second oxygen atom carries a negative charge. The oxygen molecule bonded to ferric ion is labeled as superoxide 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78197" y="3041580"/>
            <a:ext cx="7003186" cy="1819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8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EFCC9428-8F2D-3F42-9F87-61173B9C2F16}"/>
              </a:ext>
            </a:extLst>
          </p:cNvPr>
          <p:cNvSpPr txBox="1">
            <a:spLocks noChangeArrowheads="1"/>
          </p:cNvSpPr>
          <p:nvPr/>
        </p:nvSpPr>
        <p:spPr bwMode="auto">
          <a:xfrm>
            <a:off x="762000" y="909424"/>
            <a:ext cx="7620000" cy="4678204"/>
          </a:xfrm>
          <a:prstGeom prst="rect">
            <a:avLst/>
          </a:prstGeom>
          <a:noFill/>
          <a:ln w="3810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dirty="0">
                <a:latin typeface="Arial"/>
                <a:cs typeface="Arial"/>
              </a:rPr>
              <a:t>When Fe(II) goes to Fe(III), oxidized, it produces </a:t>
            </a:r>
            <a:r>
              <a:rPr lang="en-US" sz="3200" dirty="0" err="1">
                <a:latin typeface="Arial"/>
                <a:cs typeface="Arial"/>
              </a:rPr>
              <a:t>methemoglobin</a:t>
            </a:r>
            <a:r>
              <a:rPr lang="en-US" sz="3200" dirty="0">
                <a:latin typeface="Arial"/>
                <a:cs typeface="Arial"/>
              </a:rPr>
              <a:t> which is brown and coordinated with water in the sixth position.  Dried blood and old meat have this brown color.  </a:t>
            </a:r>
          </a:p>
          <a:p>
            <a:pPr>
              <a:spcBef>
                <a:spcPct val="50000"/>
              </a:spcBef>
            </a:pPr>
            <a:endParaRPr lang="en-US" sz="3200" dirty="0">
              <a:latin typeface="Arial"/>
              <a:cs typeface="Arial"/>
            </a:endParaRPr>
          </a:p>
          <a:p>
            <a:pPr>
              <a:spcBef>
                <a:spcPct val="50000"/>
              </a:spcBef>
            </a:pPr>
            <a:r>
              <a:rPr lang="en-US" dirty="0">
                <a:latin typeface="Arial"/>
                <a:cs typeface="Arial"/>
              </a:rPr>
              <a:t>Butchers use ascorbic acid to reduce </a:t>
            </a:r>
            <a:r>
              <a:rPr lang="en-US" dirty="0" err="1">
                <a:latin typeface="Arial"/>
                <a:cs typeface="Arial"/>
              </a:rPr>
              <a:t>methemoglobin</a:t>
            </a:r>
            <a:r>
              <a:rPr lang="en-US" dirty="0">
                <a:latin typeface="Arial"/>
                <a:cs typeface="Arial"/>
              </a:rPr>
              <a:t> to make the meat look fresh!!</a:t>
            </a:r>
          </a:p>
          <a:p>
            <a:pPr>
              <a:spcBef>
                <a:spcPct val="50000"/>
              </a:spcBef>
            </a:pPr>
            <a:r>
              <a:rPr lang="en-US" dirty="0">
                <a:latin typeface="Arial"/>
                <a:cs typeface="Arial"/>
              </a:rPr>
              <a:t>There is an enzyme </a:t>
            </a:r>
            <a:r>
              <a:rPr lang="en-US" dirty="0" err="1">
                <a:latin typeface="Arial"/>
                <a:cs typeface="Arial"/>
              </a:rPr>
              <a:t>methemoglobin</a:t>
            </a:r>
            <a:r>
              <a:rPr lang="en-US" dirty="0">
                <a:latin typeface="Arial"/>
                <a:cs typeface="Arial"/>
              </a:rPr>
              <a:t> </a:t>
            </a:r>
            <a:r>
              <a:rPr lang="en-US" dirty="0" err="1">
                <a:latin typeface="Arial"/>
                <a:cs typeface="Arial"/>
              </a:rPr>
              <a:t>reductase</a:t>
            </a:r>
            <a:r>
              <a:rPr lang="en-US" dirty="0">
                <a:latin typeface="Arial"/>
                <a:cs typeface="Arial"/>
              </a:rPr>
              <a:t> that converts </a:t>
            </a:r>
            <a:r>
              <a:rPr lang="en-US" dirty="0" err="1">
                <a:latin typeface="Arial"/>
                <a:cs typeface="Arial"/>
              </a:rPr>
              <a:t>methemoglobin</a:t>
            </a:r>
            <a:r>
              <a:rPr lang="en-US" dirty="0">
                <a:latin typeface="Arial"/>
                <a:cs typeface="Arial"/>
              </a:rPr>
              <a:t> to regular hemoglobin in the cell.</a:t>
            </a:r>
            <a:endParaRPr lang="en-US" sz="2800" dirty="0">
              <a:latin typeface="Arial"/>
              <a:cs typeface="Arial"/>
            </a:endParaRPr>
          </a:p>
        </p:txBody>
      </p:sp>
    </p:spTree>
    <p:extLst>
      <p:ext uri="{BB962C8B-B14F-4D97-AF65-F5344CB8AC3E}">
        <p14:creationId xmlns:p14="http://schemas.microsoft.com/office/powerpoint/2010/main" val="2044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Stabilizing Bound Oxygen</a:t>
            </a:r>
          </a:p>
        </p:txBody>
      </p:sp>
      <p:pic>
        <p:nvPicPr>
          <p:cNvPr id="9" name="Picture 2" descr="A ball and stick model shows the binding of a distal histidine molecule to an oxygen molecule in myoglobin.&#10;The heme moiety of myoglobin is shown as a planar structure with iron at the center and oxygen molecule, bonded to iron, projecting upwards at 90 degrees with respect to the plane of heme. The second oxygen atom of oxygen molecule is hydrogen bonded to hydrogen of histidi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26619" y="1818429"/>
            <a:ext cx="7375550" cy="4458856"/>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9D433C-C38C-AC41-8712-A0E8CDFCA66B}"/>
              </a:ext>
            </a:extLst>
          </p:cNvPr>
          <p:cNvSpPr txBox="1"/>
          <p:nvPr/>
        </p:nvSpPr>
        <p:spPr>
          <a:xfrm>
            <a:off x="2382253" y="2273968"/>
            <a:ext cx="1395663" cy="369332"/>
          </a:xfrm>
          <a:prstGeom prst="rect">
            <a:avLst/>
          </a:prstGeom>
          <a:noFill/>
        </p:spPr>
        <p:txBody>
          <a:bodyPr wrap="square" rtlCol="0">
            <a:spAutoFit/>
          </a:bodyPr>
          <a:lstStyle/>
          <a:p>
            <a:r>
              <a:rPr lang="en-US" dirty="0"/>
              <a:t>H-bond</a:t>
            </a:r>
          </a:p>
        </p:txBody>
      </p:sp>
      <p:cxnSp>
        <p:nvCxnSpPr>
          <p:cNvPr id="5" name="Straight Arrow Connector 4">
            <a:extLst>
              <a:ext uri="{FF2B5EF4-FFF2-40B4-BE49-F238E27FC236}">
                <a16:creationId xmlns:a16="http://schemas.microsoft.com/office/drawing/2014/main" id="{5979E52B-C839-0E4A-96E8-D66C5A842691}"/>
              </a:ext>
            </a:extLst>
          </p:cNvPr>
          <p:cNvCxnSpPr>
            <a:cxnSpLocks/>
          </p:cNvCxnSpPr>
          <p:nvPr/>
        </p:nvCxnSpPr>
        <p:spPr>
          <a:xfrm>
            <a:off x="3043989" y="2643300"/>
            <a:ext cx="1287379" cy="10383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8615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Human Hemoglobin is an Assembly of Four Myoglobin-like Subunits</a:t>
            </a:r>
          </a:p>
        </p:txBody>
      </p:sp>
      <p:sp>
        <p:nvSpPr>
          <p:cNvPr id="3" name="Content Placeholder 2"/>
          <p:cNvSpPr>
            <a:spLocks noGrp="1"/>
          </p:cNvSpPr>
          <p:nvPr>
            <p:ph idx="1"/>
          </p:nvPr>
        </p:nvSpPr>
        <p:spPr/>
        <p:txBody>
          <a:bodyPr>
            <a:normAutofit/>
          </a:bodyPr>
          <a:lstStyle/>
          <a:p>
            <a:pPr>
              <a:spcAft>
                <a:spcPts val="1200"/>
              </a:spcAft>
            </a:pPr>
            <a:r>
              <a:rPr lang="en-US" dirty="0">
                <a:latin typeface="Arial" panose="020B0604020202020204" pitchFamily="34" charset="0"/>
                <a:cs typeface="Arial" panose="020B0604020202020204" pitchFamily="34" charset="0"/>
              </a:rPr>
              <a:t>Hemoglobin consists of four chains: two identical α chains and two identical β chains.</a:t>
            </a:r>
          </a:p>
          <a:p>
            <a:pPr>
              <a:spcAft>
                <a:spcPts val="1200"/>
              </a:spcAft>
            </a:pPr>
            <a:r>
              <a:rPr lang="en-US" dirty="0">
                <a:latin typeface="Arial" panose="020B0604020202020204" pitchFamily="34" charset="0"/>
                <a:cs typeface="Arial" panose="020B0604020202020204" pitchFamily="34" charset="0"/>
              </a:rPr>
              <a:t>Many of the helices in each subunit are arranged in a pattern also found in myoglobin, a structure called the globin fold.</a:t>
            </a:r>
          </a:p>
        </p:txBody>
      </p:sp>
    </p:spTree>
    <p:extLst>
      <p:ext uri="{BB962C8B-B14F-4D97-AF65-F5344CB8AC3E}">
        <p14:creationId xmlns:p14="http://schemas.microsoft.com/office/powerpoint/2010/main" val="141719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5AF7B52-AC7D-A544-8B77-91FD585133F1}"/>
              </a:ext>
            </a:extLst>
          </p:cNvPr>
          <p:cNvSpPr>
            <a:spLocks noGrp="1" noChangeArrowheads="1"/>
          </p:cNvSpPr>
          <p:nvPr>
            <p:ph type="title"/>
          </p:nvPr>
        </p:nvSpPr>
        <p:spPr>
          <a:xfrm>
            <a:off x="906379" y="300789"/>
            <a:ext cx="7772400" cy="762000"/>
          </a:xfrm>
          <a:noFill/>
          <a:ln w="38100">
            <a:noFill/>
            <a:miter lim="800000"/>
            <a:headEnd/>
            <a:tailEnd/>
          </a:ln>
        </p:spPr>
        <p:txBody>
          <a:bodyPr/>
          <a:lstStyle/>
          <a:p>
            <a:r>
              <a:rPr lang="en-US" sz="4000" b="1" dirty="0">
                <a:latin typeface="Arial"/>
                <a:cs typeface="Arial"/>
              </a:rPr>
              <a:t>Hemoglobin</a:t>
            </a:r>
          </a:p>
        </p:txBody>
      </p:sp>
      <p:sp>
        <p:nvSpPr>
          <p:cNvPr id="9" name="Text Box 4">
            <a:extLst>
              <a:ext uri="{FF2B5EF4-FFF2-40B4-BE49-F238E27FC236}">
                <a16:creationId xmlns:a16="http://schemas.microsoft.com/office/drawing/2014/main" id="{3431F19B-BE49-1448-A47B-08FE2FFD6B76}"/>
              </a:ext>
            </a:extLst>
          </p:cNvPr>
          <p:cNvSpPr txBox="1">
            <a:spLocks noChangeArrowheads="1"/>
          </p:cNvSpPr>
          <p:nvPr/>
        </p:nvSpPr>
        <p:spPr bwMode="auto">
          <a:xfrm>
            <a:off x="525379" y="1367589"/>
            <a:ext cx="8534400" cy="4702826"/>
          </a:xfrm>
          <a:prstGeom prst="rect">
            <a:avLst/>
          </a:prstGeom>
          <a:noFill/>
          <a:ln>
            <a:noFill/>
          </a:ln>
          <a:effectLst/>
        </p:spPr>
        <p:txBody>
          <a:bodyPr>
            <a:spAutoFit/>
          </a:bodyPr>
          <a:lstStyle/>
          <a:p>
            <a:pPr>
              <a:spcBef>
                <a:spcPct val="50000"/>
              </a:spcBef>
            </a:pPr>
            <a:r>
              <a:rPr lang="en-US" sz="2800" dirty="0">
                <a:latin typeface="Symbol" charset="2"/>
                <a:cs typeface="Symbol" charset="2"/>
              </a:rPr>
              <a:t>65 </a:t>
            </a:r>
            <a:r>
              <a:rPr lang="en-US" sz="2800" dirty="0" err="1">
                <a:latin typeface="Arial"/>
                <a:cs typeface="Arial"/>
              </a:rPr>
              <a:t>kDa</a:t>
            </a:r>
            <a:r>
              <a:rPr lang="en-US" sz="2800" dirty="0">
                <a:latin typeface="Arial"/>
                <a:cs typeface="Arial"/>
              </a:rPr>
              <a:t> </a:t>
            </a:r>
            <a:r>
              <a:rPr lang="en-US" sz="2800" dirty="0" err="1">
                <a:latin typeface="Arial"/>
                <a:cs typeface="Arial"/>
              </a:rPr>
              <a:t>heterotetramer</a:t>
            </a:r>
            <a:r>
              <a:rPr lang="en-US" sz="2800" dirty="0">
                <a:latin typeface="Arial"/>
                <a:cs typeface="Arial"/>
              </a:rPr>
              <a:t> </a:t>
            </a:r>
            <a:r>
              <a:rPr lang="en-US" sz="2800" dirty="0">
                <a:latin typeface="Symbol" charset="2"/>
                <a:cs typeface="Symbol" charset="2"/>
              </a:rPr>
              <a:t>a</a:t>
            </a:r>
            <a:r>
              <a:rPr lang="en-US" sz="2800" baseline="-25000" dirty="0">
                <a:latin typeface="Arial"/>
                <a:cs typeface="Arial"/>
              </a:rPr>
              <a:t>2</a:t>
            </a:r>
            <a:r>
              <a:rPr lang="en-US" sz="2800" dirty="0">
                <a:latin typeface="Arial"/>
                <a:cs typeface="Arial"/>
              </a:rPr>
              <a:t>,</a:t>
            </a:r>
            <a:r>
              <a:rPr lang="en-US" sz="2800" dirty="0">
                <a:latin typeface="Symbol" charset="2"/>
                <a:cs typeface="Symbol" charset="2"/>
              </a:rPr>
              <a:t>b</a:t>
            </a:r>
            <a:r>
              <a:rPr lang="en-US" sz="2800" baseline="-25000" dirty="0">
                <a:latin typeface="Arial"/>
                <a:cs typeface="Arial"/>
              </a:rPr>
              <a:t>2</a:t>
            </a:r>
            <a:r>
              <a:rPr lang="en-US" sz="2800" dirty="0">
                <a:latin typeface="Arial"/>
                <a:cs typeface="Arial"/>
              </a:rPr>
              <a:t> dimer </a:t>
            </a:r>
          </a:p>
          <a:p>
            <a:pPr marL="914400" lvl="1" indent="-457200">
              <a:spcBef>
                <a:spcPct val="50000"/>
              </a:spcBef>
              <a:buFont typeface="Arial"/>
              <a:buChar char="•"/>
            </a:pPr>
            <a:r>
              <a:rPr lang="en-US" sz="2800" dirty="0">
                <a:latin typeface="Arial"/>
                <a:cs typeface="Arial"/>
              </a:rPr>
              <a:t>Each subunit is structurally similar to myoglobin</a:t>
            </a:r>
          </a:p>
          <a:p>
            <a:pPr>
              <a:lnSpc>
                <a:spcPct val="80000"/>
              </a:lnSpc>
              <a:spcBef>
                <a:spcPct val="50000"/>
              </a:spcBef>
              <a:buFontTx/>
              <a:buChar char="•"/>
            </a:pPr>
            <a:r>
              <a:rPr lang="en-US" sz="2800" dirty="0">
                <a:latin typeface="Arial"/>
                <a:cs typeface="Arial"/>
              </a:rPr>
              <a:t>Transports oxygen from lungs to tissues.</a:t>
            </a:r>
          </a:p>
          <a:p>
            <a:pPr>
              <a:lnSpc>
                <a:spcPct val="80000"/>
              </a:lnSpc>
              <a:spcBef>
                <a:spcPct val="50000"/>
              </a:spcBef>
              <a:buFontTx/>
              <a:buChar char="•"/>
            </a:pPr>
            <a:r>
              <a:rPr lang="en-US" sz="2800" dirty="0">
                <a:latin typeface="Arial"/>
                <a:cs typeface="Arial"/>
              </a:rPr>
              <a:t>O</a:t>
            </a:r>
            <a:r>
              <a:rPr lang="en-US" sz="2800" baseline="-25000" dirty="0">
                <a:latin typeface="Arial"/>
                <a:cs typeface="Arial"/>
              </a:rPr>
              <a:t>2</a:t>
            </a:r>
            <a:r>
              <a:rPr lang="en-US" sz="2800" dirty="0">
                <a:latin typeface="Arial"/>
                <a:cs typeface="Arial"/>
              </a:rPr>
              <a:t> diffusion alone is too poor for transport in larger animals.</a:t>
            </a:r>
          </a:p>
          <a:p>
            <a:pPr>
              <a:lnSpc>
                <a:spcPct val="80000"/>
              </a:lnSpc>
              <a:spcBef>
                <a:spcPct val="50000"/>
              </a:spcBef>
              <a:buFontTx/>
              <a:buChar char="•"/>
            </a:pPr>
            <a:r>
              <a:rPr lang="en-US" sz="2800" dirty="0">
                <a:latin typeface="Arial"/>
                <a:cs typeface="Arial"/>
              </a:rPr>
              <a:t>Solubility of O</a:t>
            </a:r>
            <a:r>
              <a:rPr lang="en-US" sz="2800" baseline="-25000" dirty="0">
                <a:latin typeface="Arial"/>
                <a:cs typeface="Arial"/>
              </a:rPr>
              <a:t>2</a:t>
            </a:r>
            <a:r>
              <a:rPr lang="en-US" sz="2800" dirty="0">
                <a:latin typeface="Arial"/>
                <a:cs typeface="Arial"/>
              </a:rPr>
              <a:t> is low in plasma i.e. 10</a:t>
            </a:r>
            <a:r>
              <a:rPr lang="en-US" sz="2800" baseline="30000" dirty="0">
                <a:latin typeface="Arial"/>
                <a:cs typeface="Arial"/>
              </a:rPr>
              <a:t>-4</a:t>
            </a:r>
            <a:r>
              <a:rPr lang="en-US" sz="2800" dirty="0">
                <a:latin typeface="Arial"/>
                <a:cs typeface="Arial"/>
              </a:rPr>
              <a:t> M.</a:t>
            </a:r>
          </a:p>
          <a:p>
            <a:pPr>
              <a:spcBef>
                <a:spcPct val="50000"/>
              </a:spcBef>
              <a:buFontTx/>
              <a:buChar char="•"/>
            </a:pPr>
            <a:r>
              <a:rPr lang="en-US" sz="2800" dirty="0">
                <a:latin typeface="Arial"/>
                <a:cs typeface="Arial"/>
              </a:rPr>
              <a:t>But bound to hemoglobin, [O</a:t>
            </a:r>
            <a:r>
              <a:rPr lang="en-US" sz="2800" baseline="-25000" dirty="0">
                <a:latin typeface="Arial"/>
                <a:cs typeface="Arial"/>
              </a:rPr>
              <a:t>2</a:t>
            </a:r>
            <a:r>
              <a:rPr lang="en-US" sz="2800" dirty="0">
                <a:latin typeface="Arial"/>
                <a:cs typeface="Arial"/>
              </a:rPr>
              <a:t>] = 0.01 M or nearly that of air</a:t>
            </a:r>
          </a:p>
        </p:txBody>
      </p:sp>
    </p:spTree>
    <p:extLst>
      <p:ext uri="{BB962C8B-B14F-4D97-AF65-F5344CB8AC3E}">
        <p14:creationId xmlns:p14="http://schemas.microsoft.com/office/powerpoint/2010/main" val="230355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CHAPTER 7</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Hemoglobin: Portrait of a Protein in Action</a:t>
            </a:r>
            <a:endParaRPr lang="en-US" dirty="0">
              <a:solidFill>
                <a:srgbClr val="843C0C"/>
              </a:solidFill>
              <a:effectLst/>
              <a:latin typeface="Arial" panose="020B0604020202020204" pitchFamily="34" charset="0"/>
              <a:cs typeface="Arial" panose="020B0604020202020204" pitchFamily="34" charset="0"/>
            </a:endParaRPr>
          </a:p>
        </p:txBody>
      </p:sp>
      <p:pic>
        <p:nvPicPr>
          <p:cNvPr id="6" name="Picture 2" descr="An electron micrograph of red blood cells is shown.&#10;A 3d arrangement of a polypeptide chain with the position of the heme group highlighted within it is show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21003" y="1848006"/>
            <a:ext cx="8228104" cy="46535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Quaternary Structure of Deoxyhemoglobin</a:t>
            </a:r>
          </a:p>
        </p:txBody>
      </p:sp>
      <p:pic>
        <p:nvPicPr>
          <p:cNvPr id="9" name="Picture 2" descr="A ribbon diagram and a space-filling model illustrate the quaternary structure of deoxyhemoglobin. &#10;A) A ribbon diagram of deoxyhemoglobin shows the four polypeptide chains of hemoglobin labeled as alpha 1, beta 1, alpha 2, and beta 2. Alpha chains and beta chains are diagonally opposite each other. Each polypeptide chain has a heme group, depicted by a ball and stick model. B) The space-filling model of deoxyhemoglobin shows the two heme groups on the surface of the beta chains. The gap at the center is very smal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87444" y="1843120"/>
            <a:ext cx="7599037" cy="43729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0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2778" y="1052137"/>
            <a:ext cx="7531769" cy="3977722"/>
            <a:chOff x="381000" y="914400"/>
            <a:chExt cx="8299450" cy="3675355"/>
          </a:xfrm>
        </p:grpSpPr>
        <p:pic>
          <p:nvPicPr>
            <p:cNvPr id="3" name="Picture 2" descr="voet4e_tab_10_01_01"/>
            <p:cNvPicPr>
              <a:picLocks noChangeAspect="1" noChangeArrowheads="1"/>
            </p:cNvPicPr>
            <p:nvPr/>
          </p:nvPicPr>
          <p:blipFill rotWithShape="1">
            <a:blip r:embed="rId2">
              <a:extLst>
                <a:ext uri="{28A0092B-C50C-407E-A947-70E740481C1C}">
                  <a14:useLocalDpi xmlns:a14="http://schemas.microsoft.com/office/drawing/2010/main" val="0"/>
                </a:ext>
              </a:extLst>
            </a:blip>
            <a:srcRect b="17652"/>
            <a:stretch/>
          </p:blipFill>
          <p:spPr bwMode="auto">
            <a:xfrm>
              <a:off x="381000" y="914400"/>
              <a:ext cx="8299450" cy="1771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2" descr="voet4e_tab_10_01_02"/>
            <p:cNvPicPr>
              <a:picLocks noChangeAspect="1" noChangeArrowheads="1"/>
            </p:cNvPicPr>
            <p:nvPr/>
          </p:nvPicPr>
          <p:blipFill rotWithShape="1">
            <a:blip r:embed="rId3">
              <a:extLst>
                <a:ext uri="{28A0092B-C50C-407E-A947-70E740481C1C}">
                  <a14:useLocalDpi xmlns:a14="http://schemas.microsoft.com/office/drawing/2010/main" val="0"/>
                </a:ext>
              </a:extLst>
            </a:blip>
            <a:srcRect t="10614"/>
            <a:stretch/>
          </p:blipFill>
          <p:spPr bwMode="auto">
            <a:xfrm>
              <a:off x="381000" y="2667000"/>
              <a:ext cx="8299450" cy="1922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5" name="TextBox 4"/>
          <p:cNvSpPr txBox="1"/>
          <p:nvPr/>
        </p:nvSpPr>
        <p:spPr>
          <a:xfrm>
            <a:off x="1423988" y="5360101"/>
            <a:ext cx="6229350" cy="507831"/>
          </a:xfrm>
          <a:prstGeom prst="rect">
            <a:avLst/>
          </a:prstGeom>
          <a:noFill/>
        </p:spPr>
        <p:txBody>
          <a:bodyPr wrap="square" rtlCol="0">
            <a:spAutoFit/>
          </a:bodyPr>
          <a:lstStyle/>
          <a:p>
            <a:r>
              <a:rPr lang="en-US" sz="1350" dirty="0"/>
              <a:t>Divergent or Convergent Evolution?</a:t>
            </a:r>
          </a:p>
          <a:p>
            <a:r>
              <a:rPr lang="en-US" sz="1350" dirty="0"/>
              <a:t>Why?</a:t>
            </a:r>
          </a:p>
        </p:txBody>
      </p:sp>
      <p:sp>
        <p:nvSpPr>
          <p:cNvPr id="6" name="TextBox 5"/>
          <p:cNvSpPr txBox="1"/>
          <p:nvPr/>
        </p:nvSpPr>
        <p:spPr>
          <a:xfrm>
            <a:off x="3481388" y="4902901"/>
            <a:ext cx="4343400" cy="253916"/>
          </a:xfrm>
          <a:prstGeom prst="rect">
            <a:avLst/>
          </a:prstGeom>
          <a:noFill/>
        </p:spPr>
        <p:txBody>
          <a:bodyPr wrap="square" rtlCol="0">
            <a:spAutoFit/>
          </a:bodyPr>
          <a:lstStyle/>
          <a:p>
            <a:r>
              <a:rPr lang="en-US" sz="1050" dirty="0">
                <a:solidFill>
                  <a:srgbClr val="FF0000"/>
                </a:solidFill>
              </a:rPr>
              <a:t>Average of &lt;30% Sequence Identity b/w myoglobin and other proteins</a:t>
            </a:r>
          </a:p>
        </p:txBody>
      </p:sp>
    </p:spTree>
    <p:extLst>
      <p:ext uri="{BB962C8B-B14F-4D97-AF65-F5344CB8AC3E}">
        <p14:creationId xmlns:p14="http://schemas.microsoft.com/office/powerpoint/2010/main" val="47980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750" y="1143001"/>
            <a:ext cx="6229350" cy="784830"/>
          </a:xfrm>
          <a:prstGeom prst="rect">
            <a:avLst/>
          </a:prstGeom>
          <a:noFill/>
        </p:spPr>
        <p:txBody>
          <a:bodyPr wrap="square" rtlCol="0">
            <a:spAutoFit/>
          </a:bodyPr>
          <a:lstStyle/>
          <a:p>
            <a:r>
              <a:rPr lang="en-US" sz="2250" b="1" dirty="0"/>
              <a:t>Divergent or Convergent Evolution?</a:t>
            </a:r>
          </a:p>
          <a:p>
            <a:r>
              <a:rPr lang="en-US" sz="2250" b="1" dirty="0"/>
              <a:t>Does this Help?</a:t>
            </a:r>
          </a:p>
        </p:txBody>
      </p:sp>
      <p:grpSp>
        <p:nvGrpSpPr>
          <p:cNvPr id="10" name="Group 9"/>
          <p:cNvGrpSpPr/>
          <p:nvPr/>
        </p:nvGrpSpPr>
        <p:grpSpPr>
          <a:xfrm>
            <a:off x="551330" y="2074208"/>
            <a:ext cx="8229599" cy="3505326"/>
            <a:chOff x="304800" y="2514600"/>
            <a:chExt cx="8153400" cy="2971800"/>
          </a:xfrm>
        </p:grpSpPr>
        <p:sp>
          <p:nvSpPr>
            <p:cNvPr id="9" name="Rectangle 8"/>
            <p:cNvSpPr/>
            <p:nvPr/>
          </p:nvSpPr>
          <p:spPr bwMode="auto">
            <a:xfrm>
              <a:off x="304800" y="2514600"/>
              <a:ext cx="8153400" cy="29718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latin typeface="Times New Roman" charset="0"/>
                <a:ea typeface="ＭＳ Ｐゴシック" charset="0"/>
              </a:endParaRPr>
            </a:p>
          </p:txBody>
        </p:sp>
        <p:pic>
          <p:nvPicPr>
            <p:cNvPr id="7" name="Picture 6" descr="alphasubunit_myoglobinstrucalign.jpg"/>
            <p:cNvPicPr>
              <a:picLocks noChangeAspect="1"/>
            </p:cNvPicPr>
            <p:nvPr/>
          </p:nvPicPr>
          <p:blipFill rotWithShape="1">
            <a:blip r:embed="rId2">
              <a:extLst>
                <a:ext uri="{28A0092B-C50C-407E-A947-70E740481C1C}">
                  <a14:useLocalDpi xmlns:a14="http://schemas.microsoft.com/office/drawing/2010/main" val="0"/>
                </a:ext>
              </a:extLst>
            </a:blip>
            <a:srcRect l="8167" t="7249" r="8497" b="11374"/>
            <a:stretch/>
          </p:blipFill>
          <p:spPr>
            <a:xfrm>
              <a:off x="457200" y="2590800"/>
              <a:ext cx="3810084" cy="2815198"/>
            </a:xfrm>
            <a:prstGeom prst="rect">
              <a:avLst/>
            </a:prstGeom>
          </p:spPr>
        </p:pic>
        <p:pic>
          <p:nvPicPr>
            <p:cNvPr id="8" name="Picture 7" descr="betasubunit_myoglobinstrucalign.jpg"/>
            <p:cNvPicPr>
              <a:picLocks noChangeAspect="1"/>
            </p:cNvPicPr>
            <p:nvPr/>
          </p:nvPicPr>
          <p:blipFill rotWithShape="1">
            <a:blip r:embed="rId3">
              <a:extLst>
                <a:ext uri="{28A0092B-C50C-407E-A947-70E740481C1C}">
                  <a14:useLocalDpi xmlns:a14="http://schemas.microsoft.com/office/drawing/2010/main" val="0"/>
                </a:ext>
              </a:extLst>
            </a:blip>
            <a:srcRect l="8388" t="8699" r="7746" b="10158"/>
            <a:stretch/>
          </p:blipFill>
          <p:spPr>
            <a:xfrm>
              <a:off x="4419600" y="2590800"/>
              <a:ext cx="3834352" cy="2807108"/>
            </a:xfrm>
            <a:prstGeom prst="rect">
              <a:avLst/>
            </a:prstGeom>
          </p:spPr>
        </p:pic>
      </p:grpSp>
      <p:cxnSp>
        <p:nvCxnSpPr>
          <p:cNvPr id="12" name="Straight Connector 11"/>
          <p:cNvCxnSpPr/>
          <p:nvPr/>
        </p:nvCxnSpPr>
        <p:spPr bwMode="auto">
          <a:xfrm>
            <a:off x="4514850" y="2743200"/>
            <a:ext cx="0" cy="222885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4289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750" y="1143001"/>
            <a:ext cx="6229350" cy="784830"/>
          </a:xfrm>
          <a:prstGeom prst="rect">
            <a:avLst/>
          </a:prstGeom>
          <a:noFill/>
        </p:spPr>
        <p:txBody>
          <a:bodyPr wrap="square" rtlCol="0">
            <a:spAutoFit/>
          </a:bodyPr>
          <a:lstStyle/>
          <a:p>
            <a:r>
              <a:rPr lang="en-US" sz="2250" b="1" dirty="0"/>
              <a:t>Divergent or Convergent Evolution?</a:t>
            </a:r>
          </a:p>
          <a:p>
            <a:r>
              <a:rPr lang="en-US" sz="2250" b="1" dirty="0"/>
              <a:t>How about this?</a:t>
            </a:r>
          </a:p>
        </p:txBody>
      </p:sp>
      <p:pic>
        <p:nvPicPr>
          <p:cNvPr id="2" name="Picture 1"/>
          <p:cNvPicPr>
            <a:picLocks noChangeAspect="1"/>
          </p:cNvPicPr>
          <p:nvPr/>
        </p:nvPicPr>
        <p:blipFill>
          <a:blip r:embed="rId2"/>
          <a:stretch>
            <a:fillRect/>
          </a:stretch>
        </p:blipFill>
        <p:spPr>
          <a:xfrm>
            <a:off x="3143251" y="2286000"/>
            <a:ext cx="2900093" cy="3105150"/>
          </a:xfrm>
          <a:prstGeom prst="rect">
            <a:avLst/>
          </a:prstGeom>
        </p:spPr>
      </p:pic>
      <p:sp>
        <p:nvSpPr>
          <p:cNvPr id="3" name="TextBox 2"/>
          <p:cNvSpPr txBox="1"/>
          <p:nvPr/>
        </p:nvSpPr>
        <p:spPr>
          <a:xfrm>
            <a:off x="3371850" y="5372101"/>
            <a:ext cx="2914650" cy="161583"/>
          </a:xfrm>
          <a:prstGeom prst="rect">
            <a:avLst/>
          </a:prstGeom>
          <a:noFill/>
        </p:spPr>
        <p:txBody>
          <a:bodyPr wrap="square" rtlCol="0">
            <a:spAutoFit/>
          </a:bodyPr>
          <a:lstStyle/>
          <a:p>
            <a:r>
              <a:rPr lang="en-US" sz="450" dirty="0"/>
              <a:t>http://</a:t>
            </a:r>
            <a:r>
              <a:rPr lang="en-US" sz="450" dirty="0" err="1"/>
              <a:t>www.muhlenberg.edu</a:t>
            </a:r>
            <a:r>
              <a:rPr lang="en-US" sz="450" dirty="0"/>
              <a:t>/main/academics/biology/courses/bio152/</a:t>
            </a:r>
            <a:r>
              <a:rPr lang="en-US" sz="450" dirty="0" err="1"/>
              <a:t>bioinformatics_lab</a:t>
            </a:r>
            <a:r>
              <a:rPr lang="en-US" sz="450" dirty="0"/>
              <a:t>/</a:t>
            </a:r>
            <a:r>
              <a:rPr lang="en-US" sz="450" dirty="0" err="1"/>
              <a:t>beta_globin_info.html</a:t>
            </a:r>
            <a:endParaRPr lang="en-US" sz="450" dirty="0"/>
          </a:p>
        </p:txBody>
      </p:sp>
    </p:spTree>
    <p:extLst>
      <p:ext uri="{BB962C8B-B14F-4D97-AF65-F5344CB8AC3E}">
        <p14:creationId xmlns:p14="http://schemas.microsoft.com/office/powerpoint/2010/main" val="376749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Section 7.2 Hemoglobin Binds Oxygen Cooperatively</a:t>
            </a:r>
          </a:p>
        </p:txBody>
      </p:sp>
      <p:sp>
        <p:nvSpPr>
          <p:cNvPr id="3" name="Content Placeholder 2"/>
          <p:cNvSpPr>
            <a:spLocks noGrp="1"/>
          </p:cNvSpPr>
          <p:nvPr>
            <p:ph idx="1"/>
          </p:nvPr>
        </p:nvSpPr>
        <p:spPr>
          <a:xfrm>
            <a:off x="457200" y="1600200"/>
            <a:ext cx="8229600" cy="4944669"/>
          </a:xfrm>
        </p:spPr>
        <p:txBody>
          <a:bodyPr>
            <a:normAutofit/>
          </a:bodyPr>
          <a:lstStyle/>
          <a:p>
            <a:pPr>
              <a:spcBef>
                <a:spcPts val="624"/>
              </a:spcBef>
              <a:spcAft>
                <a:spcPts val="1200"/>
              </a:spcAft>
            </a:pPr>
            <a:r>
              <a:rPr lang="en-US" sz="2200" dirty="0">
                <a:latin typeface="Arial" panose="020B0604020202020204" pitchFamily="34" charset="0"/>
                <a:cs typeface="Arial" panose="020B0604020202020204" pitchFamily="34" charset="0"/>
              </a:rPr>
              <a:t>An oxygen binding curve is a plot of the fractional saturation versus the oxygen concentration, which is shown as partial pressure (in units of </a:t>
            </a:r>
            <a:r>
              <a:rPr lang="en-US" sz="2200" dirty="0" err="1">
                <a:latin typeface="Arial" panose="020B0604020202020204" pitchFamily="34" charset="0"/>
                <a:cs typeface="Arial" panose="020B0604020202020204" pitchFamily="34" charset="0"/>
              </a:rPr>
              <a:t>torr</a:t>
            </a:r>
            <a:r>
              <a:rPr lang="en-US" sz="2200" dirty="0">
                <a:latin typeface="Arial" panose="020B0604020202020204" pitchFamily="34" charset="0"/>
                <a:cs typeface="Arial" panose="020B0604020202020204" pitchFamily="34" charset="0"/>
              </a:rPr>
              <a:t>).</a:t>
            </a:r>
          </a:p>
          <a:p>
            <a:pPr lvl="1">
              <a:spcBef>
                <a:spcPts val="624"/>
              </a:spcBef>
              <a:spcAft>
                <a:spcPts val="1200"/>
              </a:spcAft>
              <a:buFont typeface="Arial" panose="020B0604020202020204" pitchFamily="34" charset="0"/>
              <a:buChar char="–"/>
            </a:pPr>
            <a:r>
              <a:rPr lang="en-US" sz="2000" dirty="0" err="1">
                <a:latin typeface="Arial" panose="020B0604020202020204" pitchFamily="34" charset="0"/>
                <a:cs typeface="Arial" panose="020B0604020202020204" pitchFamily="34" charset="0"/>
              </a:rPr>
              <a:t>Torr</a:t>
            </a:r>
            <a:r>
              <a:rPr lang="en-US" sz="2000" dirty="0">
                <a:latin typeface="Arial" panose="020B0604020202020204" pitchFamily="34" charset="0"/>
                <a:cs typeface="Arial" panose="020B0604020202020204" pitchFamily="34" charset="0"/>
              </a:rPr>
              <a:t> is a unit of pressure equal to that exerted by a column of mercury 1 mm high at 0°C and standard gravity (1 mm Hg).</a:t>
            </a:r>
          </a:p>
          <a:p>
            <a:pPr>
              <a:spcBef>
                <a:spcPts val="624"/>
              </a:spcBef>
              <a:spcAft>
                <a:spcPts val="1200"/>
              </a:spcAft>
            </a:pPr>
            <a:r>
              <a:rPr lang="en-US" sz="2200" dirty="0">
                <a:latin typeface="Arial" panose="020B0604020202020204" pitchFamily="34" charset="0"/>
                <a:cs typeface="Arial" panose="020B0604020202020204" pitchFamily="34" charset="0"/>
              </a:rPr>
              <a:t>Myoglobin displays a hyperbolic oxygen binding curve, while hemoglobin exhibits a sigmoid curve, indicating that O</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binding and release is </a:t>
            </a:r>
            <a:r>
              <a:rPr lang="en-US" sz="2200" i="1" dirty="0">
                <a:latin typeface="Arial" panose="020B0604020202020204" pitchFamily="34" charset="0"/>
                <a:cs typeface="Arial" panose="020B0604020202020204" pitchFamily="34" charset="0"/>
              </a:rPr>
              <a:t>cooperative</a:t>
            </a:r>
            <a:r>
              <a:rPr lang="en-US" sz="2200" dirty="0">
                <a:latin typeface="Arial" panose="020B0604020202020204" pitchFamily="34" charset="0"/>
                <a:cs typeface="Arial" panose="020B0604020202020204" pitchFamily="34" charset="0"/>
              </a:rPr>
              <a:t>.</a:t>
            </a:r>
          </a:p>
          <a:p>
            <a:pPr>
              <a:spcBef>
                <a:spcPts val="624"/>
              </a:spcBef>
              <a:spcAft>
                <a:spcPts val="1200"/>
              </a:spcAft>
            </a:pPr>
            <a:r>
              <a:rPr lang="en-US" sz="2200" dirty="0">
                <a:latin typeface="Arial" panose="020B0604020202020204" pitchFamily="34" charset="0"/>
                <a:cs typeface="Arial" panose="020B0604020202020204" pitchFamily="34" charset="0"/>
              </a:rPr>
              <a:t>The cooperativity allows hemoglobin to bind oxygen in the lungs, where it is plentiful, and release oxygen at the tissues, where it is scarce.</a:t>
            </a:r>
          </a:p>
        </p:txBody>
      </p:sp>
    </p:spTree>
    <p:extLst>
      <p:ext uri="{BB962C8B-B14F-4D97-AF65-F5344CB8AC3E}">
        <p14:creationId xmlns:p14="http://schemas.microsoft.com/office/powerpoint/2010/main" val="4167732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92611FD-2C0D-1B4A-85A1-AAD93A71F9E5}"/>
              </a:ext>
            </a:extLst>
          </p:cNvPr>
          <p:cNvSpPr>
            <a:spLocks noGrp="1" noChangeArrowheads="1"/>
          </p:cNvSpPr>
          <p:nvPr>
            <p:ph type="title"/>
          </p:nvPr>
        </p:nvSpPr>
        <p:spPr>
          <a:xfrm>
            <a:off x="496887" y="235742"/>
            <a:ext cx="7772400" cy="914400"/>
          </a:xfrm>
          <a:noFill/>
          <a:ln>
            <a:solidFill>
              <a:srgbClr val="FFFFFF"/>
            </a:solidFill>
          </a:ln>
        </p:spPr>
        <p:txBody>
          <a:bodyPr/>
          <a:lstStyle/>
          <a:p>
            <a:r>
              <a:rPr lang="en-US" sz="4000" b="1" dirty="0">
                <a:latin typeface="Arial"/>
                <a:cs typeface="Arial"/>
              </a:rPr>
              <a:t>O</a:t>
            </a:r>
            <a:r>
              <a:rPr lang="en-US" sz="4000" b="1" baseline="-25000" dirty="0">
                <a:latin typeface="Arial"/>
                <a:cs typeface="Arial"/>
              </a:rPr>
              <a:t>2</a:t>
            </a:r>
            <a:r>
              <a:rPr lang="en-US" sz="4000" b="1" dirty="0">
                <a:latin typeface="Arial"/>
                <a:cs typeface="Arial"/>
              </a:rPr>
              <a:t> binding to Myoglobin</a:t>
            </a:r>
          </a:p>
        </p:txBody>
      </p:sp>
      <p:graphicFrame>
        <p:nvGraphicFramePr>
          <p:cNvPr id="9" name="Object 5">
            <a:extLst>
              <a:ext uri="{FF2B5EF4-FFF2-40B4-BE49-F238E27FC236}">
                <a16:creationId xmlns:a16="http://schemas.microsoft.com/office/drawing/2014/main" id="{3ECFD8D0-BCBB-F842-AC82-2CFB000113F5}"/>
              </a:ext>
            </a:extLst>
          </p:cNvPr>
          <p:cNvGraphicFramePr>
            <a:graphicFrameLocks noChangeAspect="1"/>
          </p:cNvGraphicFramePr>
          <p:nvPr>
            <p:extLst>
              <p:ext uri="{D42A27DB-BD31-4B8C-83A1-F6EECF244321}">
                <p14:modId xmlns:p14="http://schemas.microsoft.com/office/powerpoint/2010/main" val="2176066625"/>
              </p:ext>
            </p:extLst>
          </p:nvPr>
        </p:nvGraphicFramePr>
        <p:xfrm>
          <a:off x="211137" y="2674143"/>
          <a:ext cx="3695700" cy="1509713"/>
        </p:xfrm>
        <a:graphic>
          <a:graphicData uri="http://schemas.openxmlformats.org/presentationml/2006/ole">
            <mc:AlternateContent xmlns:mc="http://schemas.openxmlformats.org/markup-compatibility/2006">
              <mc:Choice xmlns:v="urn:schemas-microsoft-com:vml" Requires="v">
                <p:oleObj spid="_x0000_s1039" name="Equation" r:id="rId3" imgW="1054100" imgH="431800" progId="Equation.3">
                  <p:embed/>
                </p:oleObj>
              </mc:Choice>
              <mc:Fallback>
                <p:oleObj name="Equation" r:id="rId3" imgW="1054100" imgH="431800" progId="Equation.3">
                  <p:embed/>
                  <p:pic>
                    <p:nvPicPr>
                      <p:cNvPr id="8197" name="Object 5"/>
                      <p:cNvPicPr>
                        <a:picLocks noChangeAspect="1" noChangeArrowheads="1"/>
                      </p:cNvPicPr>
                      <p:nvPr/>
                    </p:nvPicPr>
                    <p:blipFill>
                      <a:blip r:embed="rId4"/>
                      <a:srcRect/>
                      <a:stretch>
                        <a:fillRect/>
                      </a:stretch>
                    </p:blipFill>
                    <p:spPr bwMode="auto">
                      <a:xfrm>
                        <a:off x="211137" y="2674143"/>
                        <a:ext cx="3695700" cy="1509713"/>
                      </a:xfrm>
                      <a:prstGeom prst="rect">
                        <a:avLst/>
                      </a:prstGeom>
                      <a:solidFill>
                        <a:srgbClr val="FFFFFF"/>
                      </a:solidFill>
                      <a:ln>
                        <a:noFill/>
                      </a:ln>
                      <a:effectLst/>
                    </p:spPr>
                  </p:pic>
                </p:oleObj>
              </mc:Fallback>
            </mc:AlternateContent>
          </a:graphicData>
        </a:graphic>
      </p:graphicFrame>
      <p:graphicFrame>
        <p:nvGraphicFramePr>
          <p:cNvPr id="10" name="Object 6">
            <a:extLst>
              <a:ext uri="{FF2B5EF4-FFF2-40B4-BE49-F238E27FC236}">
                <a16:creationId xmlns:a16="http://schemas.microsoft.com/office/drawing/2014/main" id="{3330A2C0-B5D3-5A4A-8483-BEA04414A343}"/>
              </a:ext>
            </a:extLst>
          </p:cNvPr>
          <p:cNvGraphicFramePr>
            <a:graphicFrameLocks noChangeAspect="1"/>
          </p:cNvGraphicFramePr>
          <p:nvPr>
            <p:extLst>
              <p:ext uri="{D42A27DB-BD31-4B8C-83A1-F6EECF244321}">
                <p14:modId xmlns:p14="http://schemas.microsoft.com/office/powerpoint/2010/main" val="4055020520"/>
              </p:ext>
            </p:extLst>
          </p:nvPr>
        </p:nvGraphicFramePr>
        <p:xfrm>
          <a:off x="0" y="5341143"/>
          <a:ext cx="6940550" cy="1298575"/>
        </p:xfrm>
        <a:graphic>
          <a:graphicData uri="http://schemas.openxmlformats.org/presentationml/2006/ole">
            <mc:AlternateContent xmlns:mc="http://schemas.openxmlformats.org/markup-compatibility/2006">
              <mc:Choice xmlns:v="urn:schemas-microsoft-com:vml" Requires="v">
                <p:oleObj spid="_x0000_s1040" name="Equation" r:id="rId5" imgW="2298700" imgH="431800" progId="Equation.3">
                  <p:embed/>
                </p:oleObj>
              </mc:Choice>
              <mc:Fallback>
                <p:oleObj name="Equation" r:id="rId5" imgW="2298700" imgH="431800" progId="Equation.3">
                  <p:embed/>
                  <p:pic>
                    <p:nvPicPr>
                      <p:cNvPr id="8198" name="Object 6"/>
                      <p:cNvPicPr>
                        <a:picLocks noChangeAspect="1" noChangeArrowheads="1"/>
                      </p:cNvPicPr>
                      <p:nvPr/>
                    </p:nvPicPr>
                    <p:blipFill>
                      <a:blip r:embed="rId6"/>
                      <a:srcRect/>
                      <a:stretch>
                        <a:fillRect/>
                      </a:stretch>
                    </p:blipFill>
                    <p:spPr bwMode="auto">
                      <a:xfrm>
                        <a:off x="0" y="5341143"/>
                        <a:ext cx="6940550" cy="1298575"/>
                      </a:xfrm>
                      <a:prstGeom prst="rect">
                        <a:avLst/>
                      </a:prstGeom>
                      <a:solidFill>
                        <a:srgbClr val="FFFFFF"/>
                      </a:solidFill>
                      <a:ln>
                        <a:noFill/>
                      </a:ln>
                      <a:effectLst/>
                    </p:spPr>
                  </p:pic>
                </p:oleObj>
              </mc:Fallback>
            </mc:AlternateContent>
          </a:graphicData>
        </a:graphic>
      </p:graphicFrame>
      <p:sp>
        <p:nvSpPr>
          <p:cNvPr id="11" name="Text Box 7">
            <a:extLst>
              <a:ext uri="{FF2B5EF4-FFF2-40B4-BE49-F238E27FC236}">
                <a16:creationId xmlns:a16="http://schemas.microsoft.com/office/drawing/2014/main" id="{F6C8BA9B-D54E-E14C-A5C1-669B2991254D}"/>
              </a:ext>
            </a:extLst>
          </p:cNvPr>
          <p:cNvSpPr txBox="1">
            <a:spLocks noChangeArrowheads="1"/>
          </p:cNvSpPr>
          <p:nvPr/>
        </p:nvSpPr>
        <p:spPr bwMode="auto">
          <a:xfrm>
            <a:off x="4306887" y="1378743"/>
            <a:ext cx="44958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t>We can calculate the dissociation constant, K</a:t>
            </a:r>
            <a:r>
              <a:rPr lang="en-US" sz="2800" b="1" baseline="-25000" dirty="0"/>
              <a:t>D</a:t>
            </a:r>
            <a:endParaRPr lang="en-US" baseline="-25000" dirty="0"/>
          </a:p>
        </p:txBody>
      </p:sp>
      <p:sp>
        <p:nvSpPr>
          <p:cNvPr id="12" name="Text Box 8">
            <a:extLst>
              <a:ext uri="{FF2B5EF4-FFF2-40B4-BE49-F238E27FC236}">
                <a16:creationId xmlns:a16="http://schemas.microsoft.com/office/drawing/2014/main" id="{E5E5FE42-A0A7-474D-A1E4-A658B48FF08B}"/>
              </a:ext>
            </a:extLst>
          </p:cNvPr>
          <p:cNvSpPr txBox="1">
            <a:spLocks noChangeArrowheads="1"/>
          </p:cNvSpPr>
          <p:nvPr/>
        </p:nvSpPr>
        <p:spPr bwMode="auto">
          <a:xfrm>
            <a:off x="268287" y="4274343"/>
            <a:ext cx="8458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t>Fractional Saturation</a:t>
            </a:r>
            <a:r>
              <a:rPr lang="en-US" sz="2800" dirty="0"/>
              <a:t> solve for [MbO</a:t>
            </a:r>
            <a:r>
              <a:rPr lang="en-US" sz="2800" baseline="-25000" dirty="0"/>
              <a:t>2</a:t>
            </a:r>
            <a:r>
              <a:rPr lang="en-US" sz="2800" dirty="0"/>
              <a:t>] and plug in </a:t>
            </a:r>
            <a:endParaRPr lang="en-US" dirty="0"/>
          </a:p>
        </p:txBody>
      </p:sp>
      <p:sp>
        <p:nvSpPr>
          <p:cNvPr id="13" name="Freeform 9">
            <a:extLst>
              <a:ext uri="{FF2B5EF4-FFF2-40B4-BE49-F238E27FC236}">
                <a16:creationId xmlns:a16="http://schemas.microsoft.com/office/drawing/2014/main" id="{83C0FCE1-D706-F74D-9900-CDB3D63104CC}"/>
              </a:ext>
            </a:extLst>
          </p:cNvPr>
          <p:cNvSpPr>
            <a:spLocks/>
          </p:cNvSpPr>
          <p:nvPr/>
        </p:nvSpPr>
        <p:spPr bwMode="auto">
          <a:xfrm>
            <a:off x="3925887" y="3131342"/>
            <a:ext cx="1600200" cy="1219200"/>
          </a:xfrm>
          <a:custGeom>
            <a:avLst/>
            <a:gdLst>
              <a:gd name="T0" fmla="*/ 1008 w 1008"/>
              <a:gd name="T1" fmla="*/ 768 h 768"/>
              <a:gd name="T2" fmla="*/ 624 w 1008"/>
              <a:gd name="T3" fmla="*/ 144 h 768"/>
              <a:gd name="T4" fmla="*/ 0 w 1008"/>
              <a:gd name="T5" fmla="*/ 0 h 768"/>
            </a:gdLst>
            <a:ahLst/>
            <a:cxnLst>
              <a:cxn ang="0">
                <a:pos x="T0" y="T1"/>
              </a:cxn>
              <a:cxn ang="0">
                <a:pos x="T2" y="T3"/>
              </a:cxn>
              <a:cxn ang="0">
                <a:pos x="T4" y="T5"/>
              </a:cxn>
            </a:cxnLst>
            <a:rect l="0" t="0" r="r" b="b"/>
            <a:pathLst>
              <a:path w="1008" h="768">
                <a:moveTo>
                  <a:pt x="1008" y="768"/>
                </a:moveTo>
                <a:cubicBezTo>
                  <a:pt x="900" y="520"/>
                  <a:pt x="792" y="272"/>
                  <a:pt x="624" y="144"/>
                </a:cubicBezTo>
                <a:cubicBezTo>
                  <a:pt x="456" y="16"/>
                  <a:pt x="228" y="8"/>
                  <a:pt x="0" y="0"/>
                </a:cubicBezTo>
              </a:path>
            </a:pathLst>
          </a:custGeom>
          <a:noFill/>
          <a:ln w="28575" cmpd="sng">
            <a:solidFill>
              <a:schemeClr val="tx1"/>
            </a:solidFill>
            <a:round/>
            <a:headEnd type="arrow" w="med" len="med"/>
            <a:tailEnd type="arrow"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4" name="Freeform 10">
            <a:extLst>
              <a:ext uri="{FF2B5EF4-FFF2-40B4-BE49-F238E27FC236}">
                <a16:creationId xmlns:a16="http://schemas.microsoft.com/office/drawing/2014/main" id="{880C6970-6AB7-EA4E-875C-128D73AD50FC}"/>
              </a:ext>
            </a:extLst>
          </p:cNvPr>
          <p:cNvSpPr>
            <a:spLocks/>
          </p:cNvSpPr>
          <p:nvPr/>
        </p:nvSpPr>
        <p:spPr bwMode="auto">
          <a:xfrm>
            <a:off x="2478087" y="4718842"/>
            <a:ext cx="6845300" cy="584200"/>
          </a:xfrm>
          <a:custGeom>
            <a:avLst/>
            <a:gdLst>
              <a:gd name="T0" fmla="*/ 3504 w 4312"/>
              <a:gd name="T1" fmla="*/ 8 h 368"/>
              <a:gd name="T2" fmla="*/ 3744 w 4312"/>
              <a:gd name="T3" fmla="*/ 56 h 368"/>
              <a:gd name="T4" fmla="*/ 3792 w 4312"/>
              <a:gd name="T5" fmla="*/ 344 h 368"/>
              <a:gd name="T6" fmla="*/ 624 w 4312"/>
              <a:gd name="T7" fmla="*/ 200 h 368"/>
              <a:gd name="T8" fmla="*/ 48 w 4312"/>
              <a:gd name="T9" fmla="*/ 344 h 368"/>
            </a:gdLst>
            <a:ahLst/>
            <a:cxnLst>
              <a:cxn ang="0">
                <a:pos x="T0" y="T1"/>
              </a:cxn>
              <a:cxn ang="0">
                <a:pos x="T2" y="T3"/>
              </a:cxn>
              <a:cxn ang="0">
                <a:pos x="T4" y="T5"/>
              </a:cxn>
              <a:cxn ang="0">
                <a:pos x="T6" y="T7"/>
              </a:cxn>
              <a:cxn ang="0">
                <a:pos x="T8" y="T9"/>
              </a:cxn>
            </a:cxnLst>
            <a:rect l="0" t="0" r="r" b="b"/>
            <a:pathLst>
              <a:path w="4312" h="368">
                <a:moveTo>
                  <a:pt x="3504" y="8"/>
                </a:moveTo>
                <a:cubicBezTo>
                  <a:pt x="3600" y="4"/>
                  <a:pt x="3696" y="0"/>
                  <a:pt x="3744" y="56"/>
                </a:cubicBezTo>
                <a:cubicBezTo>
                  <a:pt x="3792" y="112"/>
                  <a:pt x="4312" y="320"/>
                  <a:pt x="3792" y="344"/>
                </a:cubicBezTo>
                <a:cubicBezTo>
                  <a:pt x="3272" y="368"/>
                  <a:pt x="1248" y="200"/>
                  <a:pt x="624" y="200"/>
                </a:cubicBezTo>
                <a:cubicBezTo>
                  <a:pt x="0" y="200"/>
                  <a:pt x="24" y="272"/>
                  <a:pt x="48" y="344"/>
                </a:cubicBezTo>
              </a:path>
            </a:pathLst>
          </a:custGeom>
          <a:noFill/>
          <a:ln w="28575" cmpd="sng">
            <a:solidFill>
              <a:schemeClr val="tx1"/>
            </a:solidFill>
            <a:round/>
            <a:headEnd type="none" w="med" len="med"/>
            <a:tailEnd type="arrow"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highlight>
                <a:srgbClr val="000000"/>
              </a:highlight>
            </a:endParaRPr>
          </a:p>
        </p:txBody>
      </p:sp>
      <p:sp>
        <p:nvSpPr>
          <p:cNvPr id="15" name="Freeform 11">
            <a:extLst>
              <a:ext uri="{FF2B5EF4-FFF2-40B4-BE49-F238E27FC236}">
                <a16:creationId xmlns:a16="http://schemas.microsoft.com/office/drawing/2014/main" id="{AEA52FC3-DCFC-F94E-8FBE-C355BC414A38}"/>
              </a:ext>
            </a:extLst>
          </p:cNvPr>
          <p:cNvSpPr>
            <a:spLocks/>
          </p:cNvSpPr>
          <p:nvPr/>
        </p:nvSpPr>
        <p:spPr bwMode="auto">
          <a:xfrm>
            <a:off x="3062287" y="5264942"/>
            <a:ext cx="5422900" cy="1460500"/>
          </a:xfrm>
          <a:custGeom>
            <a:avLst/>
            <a:gdLst>
              <a:gd name="T0" fmla="*/ 2992 w 3416"/>
              <a:gd name="T1" fmla="*/ 0 h 920"/>
              <a:gd name="T2" fmla="*/ 2992 w 3416"/>
              <a:gd name="T3" fmla="*/ 768 h 920"/>
              <a:gd name="T4" fmla="*/ 448 w 3416"/>
              <a:gd name="T5" fmla="*/ 912 h 920"/>
              <a:gd name="T6" fmla="*/ 304 w 3416"/>
              <a:gd name="T7" fmla="*/ 768 h 920"/>
            </a:gdLst>
            <a:ahLst/>
            <a:cxnLst>
              <a:cxn ang="0">
                <a:pos x="T0" y="T1"/>
              </a:cxn>
              <a:cxn ang="0">
                <a:pos x="T2" y="T3"/>
              </a:cxn>
              <a:cxn ang="0">
                <a:pos x="T4" y="T5"/>
              </a:cxn>
              <a:cxn ang="0">
                <a:pos x="T6" y="T7"/>
              </a:cxn>
            </a:cxnLst>
            <a:rect l="0" t="0" r="r" b="b"/>
            <a:pathLst>
              <a:path w="3416" h="920">
                <a:moveTo>
                  <a:pt x="2992" y="0"/>
                </a:moveTo>
                <a:cubicBezTo>
                  <a:pt x="3204" y="308"/>
                  <a:pt x="3416" y="616"/>
                  <a:pt x="2992" y="768"/>
                </a:cubicBezTo>
                <a:cubicBezTo>
                  <a:pt x="2568" y="920"/>
                  <a:pt x="896" y="912"/>
                  <a:pt x="448" y="912"/>
                </a:cubicBezTo>
                <a:cubicBezTo>
                  <a:pt x="0" y="912"/>
                  <a:pt x="328" y="792"/>
                  <a:pt x="304" y="768"/>
                </a:cubicBezTo>
              </a:path>
            </a:pathLst>
          </a:custGeom>
          <a:noFill/>
          <a:ln w="28575" cmpd="sng">
            <a:solidFill>
              <a:schemeClr val="tx1"/>
            </a:solidFill>
            <a:round/>
            <a:headEnd type="none" w="med" len="med"/>
            <a:tailEnd type="arrow"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highlight>
                <a:srgbClr val="000000"/>
              </a:highlight>
            </a:endParaRPr>
          </a:p>
        </p:txBody>
      </p:sp>
      <p:sp>
        <p:nvSpPr>
          <p:cNvPr id="16" name="TextBox 15">
            <a:extLst>
              <a:ext uri="{FF2B5EF4-FFF2-40B4-BE49-F238E27FC236}">
                <a16:creationId xmlns:a16="http://schemas.microsoft.com/office/drawing/2014/main" id="{826A5142-7B8E-D64D-855D-CC0826AED810}"/>
              </a:ext>
            </a:extLst>
          </p:cNvPr>
          <p:cNvSpPr txBox="1"/>
          <p:nvPr/>
        </p:nvSpPr>
        <p:spPr>
          <a:xfrm>
            <a:off x="211137" y="1378743"/>
            <a:ext cx="3409950" cy="584775"/>
          </a:xfrm>
          <a:prstGeom prst="rect">
            <a:avLst/>
          </a:prstGeom>
          <a:solidFill>
            <a:schemeClr val="bg1"/>
          </a:solidFill>
        </p:spPr>
        <p:txBody>
          <a:bodyPr wrap="square" rtlCol="0">
            <a:spAutoFit/>
          </a:bodyPr>
          <a:lstStyle/>
          <a:p>
            <a:r>
              <a:rPr lang="en-US" sz="3200" dirty="0"/>
              <a:t>MbO</a:t>
            </a:r>
            <a:r>
              <a:rPr lang="en-US" sz="3200" baseline="-25000" dirty="0"/>
              <a:t>2</a:t>
            </a:r>
            <a:r>
              <a:rPr lang="en-US" sz="3200" dirty="0"/>
              <a:t> &lt;-&gt; Mb + O</a:t>
            </a:r>
            <a:r>
              <a:rPr lang="en-US" sz="3200" baseline="-25000" dirty="0"/>
              <a:t>2</a:t>
            </a:r>
          </a:p>
        </p:txBody>
      </p:sp>
    </p:spTree>
    <p:extLst>
      <p:ext uri="{BB962C8B-B14F-4D97-AF65-F5344CB8AC3E}">
        <p14:creationId xmlns:p14="http://schemas.microsoft.com/office/powerpoint/2010/main" val="3070279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95E9FB2-D0DA-5B4C-A20D-5E46EC2E4E4E}"/>
              </a:ext>
            </a:extLst>
          </p:cNvPr>
          <p:cNvSpPr>
            <a:spLocks noGrp="1" noChangeArrowheads="1"/>
          </p:cNvSpPr>
          <p:nvPr>
            <p:ph type="title"/>
          </p:nvPr>
        </p:nvSpPr>
        <p:spPr>
          <a:xfrm>
            <a:off x="954506" y="264695"/>
            <a:ext cx="7772400" cy="914400"/>
          </a:xfrm>
          <a:noFill/>
          <a:ln>
            <a:noFill/>
          </a:ln>
        </p:spPr>
        <p:txBody>
          <a:bodyPr/>
          <a:lstStyle/>
          <a:p>
            <a:r>
              <a:rPr lang="en-US" sz="4000" b="1" dirty="0"/>
              <a:t>O</a:t>
            </a:r>
            <a:r>
              <a:rPr lang="en-US" sz="4000" b="1" baseline="-25000" dirty="0"/>
              <a:t>2</a:t>
            </a:r>
            <a:r>
              <a:rPr lang="en-US" sz="4000" b="1" dirty="0"/>
              <a:t> binding to Myoglobin</a:t>
            </a:r>
          </a:p>
        </p:txBody>
      </p:sp>
      <p:graphicFrame>
        <p:nvGraphicFramePr>
          <p:cNvPr id="3" name="Object 6">
            <a:extLst>
              <a:ext uri="{FF2B5EF4-FFF2-40B4-BE49-F238E27FC236}">
                <a16:creationId xmlns:a16="http://schemas.microsoft.com/office/drawing/2014/main" id="{851AC7EE-A9AE-2C48-BC96-C0FE687ECD70}"/>
              </a:ext>
            </a:extLst>
          </p:cNvPr>
          <p:cNvGraphicFramePr>
            <a:graphicFrameLocks noChangeAspect="1"/>
          </p:cNvGraphicFramePr>
          <p:nvPr>
            <p:extLst>
              <p:ext uri="{D42A27DB-BD31-4B8C-83A1-F6EECF244321}">
                <p14:modId xmlns:p14="http://schemas.microsoft.com/office/powerpoint/2010/main" val="1640474447"/>
              </p:ext>
            </p:extLst>
          </p:nvPr>
        </p:nvGraphicFramePr>
        <p:xfrm>
          <a:off x="2097507" y="2779296"/>
          <a:ext cx="5983287" cy="3616325"/>
        </p:xfrm>
        <a:graphic>
          <a:graphicData uri="http://schemas.openxmlformats.org/presentationml/2006/ole">
            <mc:AlternateContent xmlns:mc="http://schemas.openxmlformats.org/markup-compatibility/2006">
              <mc:Choice xmlns:v="urn:schemas-microsoft-com:vml" Requires="v">
                <p:oleObj spid="_x0000_s2056" name="Equation" r:id="rId3" imgW="2552700" imgH="1549400" progId="Equation.3">
                  <p:embed/>
                </p:oleObj>
              </mc:Choice>
              <mc:Fallback>
                <p:oleObj name="Equation" r:id="rId3" imgW="2552700" imgH="1549400" progId="Equation.3">
                  <p:embed/>
                  <p:pic>
                    <p:nvPicPr>
                      <p:cNvPr id="8198" name="Object 6"/>
                      <p:cNvPicPr>
                        <a:picLocks noChangeAspect="1" noChangeArrowheads="1"/>
                      </p:cNvPicPr>
                      <p:nvPr/>
                    </p:nvPicPr>
                    <p:blipFill>
                      <a:blip r:embed="rId4"/>
                      <a:srcRect/>
                      <a:stretch>
                        <a:fillRect/>
                      </a:stretch>
                    </p:blipFill>
                    <p:spPr bwMode="auto">
                      <a:xfrm>
                        <a:off x="2097507" y="2779296"/>
                        <a:ext cx="5983287" cy="3616325"/>
                      </a:xfrm>
                      <a:prstGeom prst="rect">
                        <a:avLst/>
                      </a:prstGeom>
                      <a:solidFill>
                        <a:srgbClr val="FFFFFF"/>
                      </a:solidFill>
                      <a:ln>
                        <a:noFill/>
                      </a:ln>
                      <a:effectLst/>
                    </p:spPr>
                  </p:pic>
                </p:oleObj>
              </mc:Fallback>
            </mc:AlternateContent>
          </a:graphicData>
        </a:graphic>
      </p:graphicFrame>
      <p:sp>
        <p:nvSpPr>
          <p:cNvPr id="4" name="Text Box 8">
            <a:extLst>
              <a:ext uri="{FF2B5EF4-FFF2-40B4-BE49-F238E27FC236}">
                <a16:creationId xmlns:a16="http://schemas.microsoft.com/office/drawing/2014/main" id="{E36AA82A-3B4C-AB43-901F-C82EF3A4FA3E}"/>
              </a:ext>
            </a:extLst>
          </p:cNvPr>
          <p:cNvSpPr txBox="1">
            <a:spLocks noChangeArrowheads="1"/>
          </p:cNvSpPr>
          <p:nvPr/>
        </p:nvSpPr>
        <p:spPr bwMode="auto">
          <a:xfrm>
            <a:off x="573506" y="1560096"/>
            <a:ext cx="84582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latin typeface="Arial"/>
                <a:cs typeface="Arial"/>
              </a:rPr>
              <a:t>Fractional Saturation, Y</a:t>
            </a:r>
            <a:r>
              <a:rPr lang="en-US" sz="2800" baseline="-25000" dirty="0">
                <a:latin typeface="Arial"/>
                <a:cs typeface="Arial"/>
              </a:rPr>
              <a:t>O2</a:t>
            </a:r>
            <a:r>
              <a:rPr lang="en-US" sz="2800" dirty="0">
                <a:latin typeface="Arial"/>
                <a:cs typeface="Arial"/>
              </a:rPr>
              <a:t>, is the fraction of the O</a:t>
            </a:r>
            <a:r>
              <a:rPr lang="en-US" sz="2800" baseline="-25000" dirty="0">
                <a:latin typeface="Arial"/>
                <a:cs typeface="Arial"/>
              </a:rPr>
              <a:t>2</a:t>
            </a:r>
            <a:r>
              <a:rPr lang="en-US" sz="2800" dirty="0">
                <a:latin typeface="Arial"/>
                <a:cs typeface="Arial"/>
              </a:rPr>
              <a:t> binding sites occupied</a:t>
            </a:r>
            <a:r>
              <a:rPr lang="en-US" sz="2800" b="1" dirty="0">
                <a:latin typeface="Arial"/>
                <a:cs typeface="Arial"/>
              </a:rPr>
              <a:t> </a:t>
            </a:r>
            <a:endParaRPr lang="en-US" baseline="-25000" dirty="0">
              <a:latin typeface="Arial"/>
              <a:cs typeface="Arial"/>
            </a:endParaRPr>
          </a:p>
        </p:txBody>
      </p:sp>
    </p:spTree>
    <p:extLst>
      <p:ext uri="{BB962C8B-B14F-4D97-AF65-F5344CB8AC3E}">
        <p14:creationId xmlns:p14="http://schemas.microsoft.com/office/powerpoint/2010/main" val="11657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25BFCAF-CDCF-E24D-80AE-B3D5847299B4}"/>
              </a:ext>
            </a:extLst>
          </p:cNvPr>
          <p:cNvSpPr>
            <a:spLocks noGrp="1" noChangeArrowheads="1"/>
          </p:cNvSpPr>
          <p:nvPr>
            <p:ph type="title"/>
          </p:nvPr>
        </p:nvSpPr>
        <p:spPr>
          <a:xfrm>
            <a:off x="810126" y="228600"/>
            <a:ext cx="7772400" cy="914400"/>
          </a:xfrm>
          <a:noFill/>
          <a:ln>
            <a:noFill/>
          </a:ln>
        </p:spPr>
        <p:txBody>
          <a:bodyPr/>
          <a:lstStyle/>
          <a:p>
            <a:r>
              <a:rPr lang="en-US" sz="4000" b="1" dirty="0"/>
              <a:t>O</a:t>
            </a:r>
            <a:r>
              <a:rPr lang="en-US" sz="4000" b="1" baseline="-25000" dirty="0"/>
              <a:t>2</a:t>
            </a:r>
            <a:r>
              <a:rPr lang="en-US" sz="4000" b="1" dirty="0"/>
              <a:t> binding to Myoglobin</a:t>
            </a:r>
          </a:p>
        </p:txBody>
      </p:sp>
      <p:graphicFrame>
        <p:nvGraphicFramePr>
          <p:cNvPr id="3" name="Object 6">
            <a:extLst>
              <a:ext uri="{FF2B5EF4-FFF2-40B4-BE49-F238E27FC236}">
                <a16:creationId xmlns:a16="http://schemas.microsoft.com/office/drawing/2014/main" id="{A8DF63B7-891A-CD45-AB69-84C00B52C038}"/>
              </a:ext>
            </a:extLst>
          </p:cNvPr>
          <p:cNvGraphicFramePr>
            <a:graphicFrameLocks noChangeAspect="1"/>
          </p:cNvGraphicFramePr>
          <p:nvPr>
            <p:extLst>
              <p:ext uri="{D42A27DB-BD31-4B8C-83A1-F6EECF244321}">
                <p14:modId xmlns:p14="http://schemas.microsoft.com/office/powerpoint/2010/main" val="2842059499"/>
              </p:ext>
            </p:extLst>
          </p:nvPr>
        </p:nvGraphicFramePr>
        <p:xfrm>
          <a:off x="2786564" y="2713038"/>
          <a:ext cx="4316412" cy="3676650"/>
        </p:xfrm>
        <a:graphic>
          <a:graphicData uri="http://schemas.openxmlformats.org/presentationml/2006/ole">
            <mc:AlternateContent xmlns:mc="http://schemas.openxmlformats.org/markup-compatibility/2006">
              <mc:Choice xmlns:v="urn:schemas-microsoft-com:vml" Requires="v">
                <p:oleObj spid="_x0000_s3080" name="Equation" r:id="rId3" imgW="1841500" imgH="1574800" progId="Equation.3">
                  <p:embed/>
                </p:oleObj>
              </mc:Choice>
              <mc:Fallback>
                <p:oleObj name="Equation" r:id="rId3" imgW="1841500" imgH="1574800" progId="Equation.3">
                  <p:embed/>
                  <p:pic>
                    <p:nvPicPr>
                      <p:cNvPr id="8198" name="Object 6"/>
                      <p:cNvPicPr>
                        <a:picLocks noChangeAspect="1" noChangeArrowheads="1"/>
                      </p:cNvPicPr>
                      <p:nvPr/>
                    </p:nvPicPr>
                    <p:blipFill>
                      <a:blip r:embed="rId4"/>
                      <a:srcRect/>
                      <a:stretch>
                        <a:fillRect/>
                      </a:stretch>
                    </p:blipFill>
                    <p:spPr bwMode="auto">
                      <a:xfrm>
                        <a:off x="2786564" y="2713038"/>
                        <a:ext cx="4316412" cy="3676650"/>
                      </a:xfrm>
                      <a:prstGeom prst="rect">
                        <a:avLst/>
                      </a:prstGeom>
                      <a:solidFill>
                        <a:srgbClr val="FFFFFF"/>
                      </a:solidFill>
                      <a:ln>
                        <a:noFill/>
                      </a:ln>
                      <a:effectLst/>
                    </p:spPr>
                  </p:pic>
                </p:oleObj>
              </mc:Fallback>
            </mc:AlternateContent>
          </a:graphicData>
        </a:graphic>
      </p:graphicFrame>
      <p:sp>
        <p:nvSpPr>
          <p:cNvPr id="4" name="Text Box 8">
            <a:extLst>
              <a:ext uri="{FF2B5EF4-FFF2-40B4-BE49-F238E27FC236}">
                <a16:creationId xmlns:a16="http://schemas.microsoft.com/office/drawing/2014/main" id="{07731224-10A6-BE40-8594-4CC98AB29ECB}"/>
              </a:ext>
            </a:extLst>
          </p:cNvPr>
          <p:cNvSpPr txBox="1">
            <a:spLocks noChangeArrowheads="1"/>
          </p:cNvSpPr>
          <p:nvPr/>
        </p:nvSpPr>
        <p:spPr bwMode="auto">
          <a:xfrm>
            <a:off x="429126" y="1524001"/>
            <a:ext cx="84582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latin typeface="Arial"/>
                <a:cs typeface="Arial"/>
              </a:rPr>
              <a:t>Now, we’ll define p50 as the value of p</a:t>
            </a:r>
            <a:r>
              <a:rPr lang="en-US" sz="2000" baseline="-25000" dirty="0">
                <a:latin typeface="Arial"/>
                <a:cs typeface="Arial"/>
              </a:rPr>
              <a:t>O2</a:t>
            </a:r>
            <a:r>
              <a:rPr lang="en-US" sz="2000" dirty="0">
                <a:latin typeface="Arial"/>
                <a:cs typeface="Arial"/>
              </a:rPr>
              <a:t> when Y</a:t>
            </a:r>
            <a:r>
              <a:rPr lang="en-US" sz="2000" baseline="-25000" dirty="0">
                <a:latin typeface="Arial"/>
                <a:cs typeface="Arial"/>
              </a:rPr>
              <a:t>O2</a:t>
            </a:r>
            <a:r>
              <a:rPr lang="en-US" sz="2000" dirty="0">
                <a:latin typeface="Arial"/>
                <a:cs typeface="Arial"/>
              </a:rPr>
              <a:t> =0.5 or when the pressure of oxygen in the blood when 50 of Mb molecules are bound with oxygen (Try setting Y</a:t>
            </a:r>
            <a:r>
              <a:rPr lang="en-US" sz="2000" baseline="-25000" dirty="0">
                <a:latin typeface="Arial"/>
                <a:cs typeface="Arial"/>
              </a:rPr>
              <a:t>O2</a:t>
            </a:r>
            <a:r>
              <a:rPr lang="en-US" sz="2000" dirty="0">
                <a:latin typeface="Arial"/>
                <a:cs typeface="Arial"/>
              </a:rPr>
              <a:t> equal to 0.5 and solving for K</a:t>
            </a:r>
            <a:r>
              <a:rPr lang="en-US" sz="2000" baseline="-25000" dirty="0">
                <a:latin typeface="Arial"/>
                <a:cs typeface="Arial"/>
              </a:rPr>
              <a:t>D</a:t>
            </a:r>
            <a:r>
              <a:rPr lang="en-US" sz="2000" dirty="0">
                <a:latin typeface="Arial"/>
                <a:cs typeface="Arial"/>
              </a:rPr>
              <a:t>)</a:t>
            </a:r>
            <a:endParaRPr lang="en-US" baseline="-25000" dirty="0">
              <a:latin typeface="Arial"/>
              <a:cs typeface="Arial"/>
            </a:endParaRPr>
          </a:p>
        </p:txBody>
      </p:sp>
    </p:spTree>
    <p:extLst>
      <p:ext uri="{BB962C8B-B14F-4D97-AF65-F5344CB8AC3E}">
        <p14:creationId xmlns:p14="http://schemas.microsoft.com/office/powerpoint/2010/main" val="3060314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Oxygen Binding by Myoglobin</a:t>
            </a:r>
          </a:p>
        </p:txBody>
      </p:sp>
      <p:pic>
        <p:nvPicPr>
          <p:cNvPr id="9" name="Picture 2" descr="A line graph plots the oxygen binding property of myoglobin. &#10;The X axis labeled as partial pressure of oxygen (torr) ranges from 0 to 100, in increments of 25, and Y axis labeled Y (fractional saturation) ranges from 0.0 to 1.0 in increments of 0.5. The curve starts at the origin, travels steeply upward up to around 0.75 fractional saturation when partial pressure of oxygen is 5. The curve then plateaus.  A callout pointing to the vertical line from the point (2, 0) to (2, 0.5) reads, P50 equals 2 torr.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02909" y="1908547"/>
            <a:ext cx="5938180" cy="410421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471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Oxygen Binding by Hemoglobin</a:t>
            </a:r>
          </a:p>
        </p:txBody>
      </p:sp>
      <p:pic>
        <p:nvPicPr>
          <p:cNvPr id="9" name="Picture 2" descr="A line graph compares the oxygen binding property of hemoglobin and myoglobin. &#10;The X axis labeled as partial pressure of oxygen (torr) ranges from 0 to 100 in increments of 25 and Y axis labeled as Y (fractional saturation) ranges from 0.0 to 1.0 in increments of 0.2. The curve for hemoglobin starts at the origin and rises sharply till 0.9 fractional saturation at 50 torr partial pressure of oxygen. After this point, the curve plateaus. A callout pointing to a vertical line on the graph for hemoglobin, from the point (25, 0) to (25, 0.5) reads, P 50 equals 26 torr. The curve for myoglobin starts at the origin and increases till 8 fractional saturation at 10 torr partial pressure of oxygen, and then plateaus. The curve for hemoglobin and myoglobin superimpose on each other after approximately 0.9 fractional saturation and 75 torr partial pressure of oxygen.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0428" y="1902834"/>
            <a:ext cx="5938180" cy="422539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48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Ch.7 Learning Objectives</a:t>
            </a:r>
          </a:p>
        </p:txBody>
      </p:sp>
      <p:sp>
        <p:nvSpPr>
          <p:cNvPr id="4" name="Content Placeholder 3"/>
          <p:cNvSpPr>
            <a:spLocks noGrp="1"/>
          </p:cNvSpPr>
          <p:nvPr>
            <p:ph idx="1"/>
          </p:nvPr>
        </p:nvSpPr>
        <p:spPr>
          <a:xfrm>
            <a:off x="457200" y="1600199"/>
            <a:ext cx="8229600" cy="4962311"/>
          </a:xfrm>
        </p:spPr>
        <p:txBody>
          <a:bodyPr>
            <a:noAutofit/>
          </a:bodyPr>
          <a:lstStyle/>
          <a:p>
            <a:pPr marL="0" indent="0">
              <a:spcBef>
                <a:spcPts val="624"/>
              </a:spcBef>
              <a:spcAft>
                <a:spcPts val="1200"/>
              </a:spcAft>
              <a:buNone/>
            </a:pPr>
            <a:r>
              <a:rPr lang="en-US" sz="2000" i="1" dirty="0">
                <a:latin typeface="Arial" panose="020B0604020202020204" pitchFamily="34" charset="0"/>
                <a:cs typeface="Arial" panose="020B0604020202020204" pitchFamily="34" charset="0"/>
              </a:rPr>
              <a:t>By the end of this chapter, you should be able to:</a:t>
            </a:r>
            <a:endParaRPr lang="en-US" sz="2000" dirty="0">
              <a:latin typeface="Arial" panose="020B0604020202020204" pitchFamily="34" charset="0"/>
              <a:cs typeface="Arial" panose="020B0604020202020204" pitchFamily="34" charset="0"/>
            </a:endParaRP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Explain how the structure of myoglobin changes upon oxygen binding.</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Describe the differences in the oxygen-binding properties of hemoglobin and myoglobin.</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Describe how the cooperative binding of hemoglobin allows for optimal oxygen delivery.</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Explain the differences between the two models for hemoglobin cooperativity.</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Identify the key regulators of hemoglobin function.</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Define the Bohr effect and describe how it explains maximal oxygen delivery to tissues in greatest need.</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Responding to Exercise</a:t>
            </a:r>
          </a:p>
        </p:txBody>
      </p:sp>
      <p:pic>
        <p:nvPicPr>
          <p:cNvPr id="9" name="Picture 2" descr="A line graph shows oxygen delivery by hemoglobin to exercising and resting tissues.&#10;The X axis labeled partial pressure of oxygen (torr) ranges from 0 to 200, in increments of 50 and Y axis labeled Y (fractional saturation) ranges from 0.0 to 1.0 in increments of 0.2. Three vertical lines labeled as, Exercise, Rest, and Lungs, are drawn from the X axis at values 20, 40, and 100 torr partial pressure of oxygen, respectively. The curve starts at the origin, gradually slopes to beyond 40 torr partial pressure of oxygen and approximately 0.9 fractional saturation. The curve then plateaus until the end of the graph. The curve intersects the line labeled exercise at 0.3 fractional saturation, the line labeled Rest at 0.8 fractional saturation, and the line labeled Lungs at 0.9 fractional saturation. The distance between the exercise and rest fractional saturation is given as 45 percent. The distance between rest and lungs fractional saturation is given as 21 percent.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59548" y="1973803"/>
            <a:ext cx="5421029" cy="421143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37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6" descr="E:\SOURCES\CH_09\09_003.JPG">
            <a:extLst>
              <a:ext uri="{FF2B5EF4-FFF2-40B4-BE49-F238E27FC236}">
                <a16:creationId xmlns:a16="http://schemas.microsoft.com/office/drawing/2014/main" id="{C8BFCC18-8D02-8541-80A0-0844E2D6B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42" y="1402696"/>
            <a:ext cx="5257800" cy="495778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D0E9C7-E4EE-1E41-A400-7E0DC59A3D88}"/>
              </a:ext>
            </a:extLst>
          </p:cNvPr>
          <p:cNvSpPr txBox="1"/>
          <p:nvPr/>
        </p:nvSpPr>
        <p:spPr>
          <a:xfrm>
            <a:off x="5883442" y="1478896"/>
            <a:ext cx="3124200" cy="4524315"/>
          </a:xfrm>
          <a:prstGeom prst="rect">
            <a:avLst/>
          </a:prstGeom>
          <a:noFill/>
        </p:spPr>
        <p:txBody>
          <a:bodyPr wrap="square" rtlCol="0">
            <a:spAutoFit/>
          </a:bodyPr>
          <a:lstStyle/>
          <a:p>
            <a:r>
              <a:rPr lang="en-US" dirty="0">
                <a:latin typeface="Arial"/>
                <a:cs typeface="Arial"/>
              </a:rPr>
              <a:t>Normal Artery pO</a:t>
            </a:r>
            <a:r>
              <a:rPr lang="en-US" baseline="-25000" dirty="0">
                <a:latin typeface="Arial"/>
                <a:cs typeface="Arial"/>
              </a:rPr>
              <a:t>2</a:t>
            </a:r>
            <a:r>
              <a:rPr lang="en-US" dirty="0">
                <a:latin typeface="Arial"/>
                <a:cs typeface="Arial"/>
              </a:rPr>
              <a:t>=100 </a:t>
            </a:r>
            <a:r>
              <a:rPr lang="en-US" dirty="0" err="1">
                <a:latin typeface="Arial"/>
                <a:cs typeface="Arial"/>
              </a:rPr>
              <a:t>Torr</a:t>
            </a:r>
            <a:endParaRPr lang="en-US" dirty="0">
              <a:latin typeface="Arial"/>
              <a:cs typeface="Arial"/>
            </a:endParaRPr>
          </a:p>
          <a:p>
            <a:r>
              <a:rPr lang="en-US" dirty="0">
                <a:latin typeface="Arial"/>
                <a:cs typeface="Arial"/>
              </a:rPr>
              <a:t>Normal Vein pO</a:t>
            </a:r>
            <a:r>
              <a:rPr lang="en-US" baseline="-25000" dirty="0">
                <a:latin typeface="Arial"/>
                <a:cs typeface="Arial"/>
              </a:rPr>
              <a:t>2</a:t>
            </a:r>
            <a:r>
              <a:rPr lang="en-US" dirty="0">
                <a:latin typeface="Arial"/>
                <a:cs typeface="Arial"/>
              </a:rPr>
              <a:t> = 30 </a:t>
            </a:r>
            <a:r>
              <a:rPr lang="en-US" dirty="0" err="1">
                <a:latin typeface="Arial"/>
                <a:cs typeface="Arial"/>
              </a:rPr>
              <a:t>Torr</a:t>
            </a:r>
            <a:endParaRPr lang="en-US" dirty="0">
              <a:latin typeface="Arial"/>
              <a:cs typeface="Arial"/>
            </a:endParaRPr>
          </a:p>
          <a:p>
            <a:endParaRPr lang="en-US" dirty="0">
              <a:latin typeface="Arial"/>
              <a:cs typeface="Arial"/>
            </a:endParaRPr>
          </a:p>
          <a:p>
            <a:r>
              <a:rPr lang="en-US" dirty="0">
                <a:latin typeface="Arial"/>
                <a:cs typeface="Arial"/>
              </a:rPr>
              <a:t>We see that  the curve for Mb is very straightforward</a:t>
            </a:r>
          </a:p>
          <a:p>
            <a:endParaRPr lang="en-US" dirty="0">
              <a:latin typeface="Arial"/>
              <a:cs typeface="Arial"/>
            </a:endParaRPr>
          </a:p>
          <a:p>
            <a:r>
              <a:rPr lang="en-US" dirty="0">
                <a:latin typeface="Arial"/>
                <a:cs typeface="Arial"/>
              </a:rPr>
              <a:t>Mb p50 is 2.8 </a:t>
            </a:r>
            <a:r>
              <a:rPr lang="en-US" dirty="0" err="1">
                <a:latin typeface="Arial"/>
                <a:cs typeface="Arial"/>
              </a:rPr>
              <a:t>Torr</a:t>
            </a:r>
            <a:r>
              <a:rPr lang="en-US" dirty="0">
                <a:latin typeface="Arial"/>
                <a:cs typeface="Arial"/>
              </a:rPr>
              <a:t>, so it takes very little O</a:t>
            </a:r>
            <a:r>
              <a:rPr lang="en-US" baseline="-25000" dirty="0">
                <a:latin typeface="Arial"/>
                <a:cs typeface="Arial"/>
              </a:rPr>
              <a:t>2</a:t>
            </a:r>
            <a:r>
              <a:rPr lang="en-US" dirty="0">
                <a:latin typeface="Arial"/>
                <a:cs typeface="Arial"/>
              </a:rPr>
              <a:t> to fill all Mb molecules</a:t>
            </a:r>
          </a:p>
          <a:p>
            <a:endParaRPr lang="en-US" dirty="0">
              <a:latin typeface="Arial"/>
              <a:cs typeface="Arial"/>
            </a:endParaRPr>
          </a:p>
          <a:p>
            <a:r>
              <a:rPr lang="en-US" dirty="0">
                <a:latin typeface="Arial"/>
                <a:cs typeface="Arial"/>
              </a:rPr>
              <a:t>Mb doesn’t release the bound O</a:t>
            </a:r>
            <a:r>
              <a:rPr lang="en-US" baseline="-25000" dirty="0">
                <a:latin typeface="Arial"/>
                <a:cs typeface="Arial"/>
              </a:rPr>
              <a:t>2</a:t>
            </a:r>
            <a:r>
              <a:rPr lang="en-US" dirty="0">
                <a:latin typeface="Arial"/>
                <a:cs typeface="Arial"/>
              </a:rPr>
              <a:t> very readily over physiological pH</a:t>
            </a:r>
          </a:p>
          <a:p>
            <a:endParaRPr lang="en-US" dirty="0">
              <a:latin typeface="Arial"/>
              <a:cs typeface="Arial"/>
            </a:endParaRPr>
          </a:p>
          <a:p>
            <a:r>
              <a:rPr lang="en-US" dirty="0">
                <a:latin typeface="Arial"/>
                <a:cs typeface="Arial"/>
              </a:rPr>
              <a:t>This means that Mb can scavenge O</a:t>
            </a:r>
            <a:r>
              <a:rPr lang="en-US" baseline="-25000" dirty="0">
                <a:latin typeface="Arial"/>
                <a:cs typeface="Arial"/>
              </a:rPr>
              <a:t>2</a:t>
            </a:r>
            <a:r>
              <a:rPr lang="en-US" dirty="0">
                <a:latin typeface="Arial"/>
                <a:cs typeface="Arial"/>
              </a:rPr>
              <a:t> </a:t>
            </a:r>
          </a:p>
        </p:txBody>
      </p:sp>
      <p:sp>
        <p:nvSpPr>
          <p:cNvPr id="7" name="Rectangle 2">
            <a:extLst>
              <a:ext uri="{FF2B5EF4-FFF2-40B4-BE49-F238E27FC236}">
                <a16:creationId xmlns:a16="http://schemas.microsoft.com/office/drawing/2014/main" id="{09440E95-410F-6D4B-86BB-728832895843}"/>
              </a:ext>
            </a:extLst>
          </p:cNvPr>
          <p:cNvSpPr txBox="1">
            <a:spLocks noChangeArrowheads="1"/>
          </p:cNvSpPr>
          <p:nvPr/>
        </p:nvSpPr>
        <p:spPr>
          <a:xfrm>
            <a:off x="701842" y="385010"/>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Myoglobin</a:t>
            </a:r>
          </a:p>
        </p:txBody>
      </p:sp>
    </p:spTree>
    <p:extLst>
      <p:ext uri="{BB962C8B-B14F-4D97-AF65-F5344CB8AC3E}">
        <p14:creationId xmlns:p14="http://schemas.microsoft.com/office/powerpoint/2010/main" val="2708329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6" descr="E:\SOURCES\CH_09\09_003.JPG">
            <a:extLst>
              <a:ext uri="{FF2B5EF4-FFF2-40B4-BE49-F238E27FC236}">
                <a16:creationId xmlns:a16="http://schemas.microsoft.com/office/drawing/2014/main" id="{D314AC4E-BF2E-8E4D-A469-D461C67E2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74" y="1679637"/>
            <a:ext cx="5257800" cy="495778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92A4FF-F742-F84C-A33A-59C5CA1D76C1}"/>
              </a:ext>
            </a:extLst>
          </p:cNvPr>
          <p:cNvSpPr txBox="1"/>
          <p:nvPr/>
        </p:nvSpPr>
        <p:spPr>
          <a:xfrm>
            <a:off x="6047874" y="3584637"/>
            <a:ext cx="2743200" cy="923330"/>
          </a:xfrm>
          <a:prstGeom prst="rect">
            <a:avLst/>
          </a:prstGeom>
          <a:noFill/>
        </p:spPr>
        <p:txBody>
          <a:bodyPr wrap="square" rtlCol="0">
            <a:spAutoFit/>
          </a:bodyPr>
          <a:lstStyle/>
          <a:p>
            <a:r>
              <a:rPr lang="en-US" dirty="0">
                <a:latin typeface="Arial"/>
                <a:cs typeface="Arial"/>
              </a:rPr>
              <a:t>For Myoglobin,</a:t>
            </a:r>
          </a:p>
          <a:p>
            <a:r>
              <a:rPr lang="en-US" dirty="0">
                <a:latin typeface="Arial"/>
                <a:cs typeface="Arial"/>
              </a:rPr>
              <a:t>When pO</a:t>
            </a:r>
            <a:r>
              <a:rPr lang="en-US" baseline="-25000" dirty="0">
                <a:latin typeface="Arial"/>
                <a:cs typeface="Arial"/>
              </a:rPr>
              <a:t>2</a:t>
            </a:r>
            <a:r>
              <a:rPr lang="en-US" dirty="0">
                <a:latin typeface="Arial"/>
                <a:cs typeface="Arial"/>
              </a:rPr>
              <a:t> falls to very low levels, O</a:t>
            </a:r>
            <a:r>
              <a:rPr lang="en-US" baseline="-25000" dirty="0">
                <a:latin typeface="Arial"/>
                <a:cs typeface="Arial"/>
              </a:rPr>
              <a:t>2</a:t>
            </a:r>
            <a:r>
              <a:rPr lang="en-US" dirty="0">
                <a:latin typeface="Arial"/>
                <a:cs typeface="Arial"/>
              </a:rPr>
              <a:t> is released</a:t>
            </a:r>
          </a:p>
        </p:txBody>
      </p:sp>
      <p:sp>
        <p:nvSpPr>
          <p:cNvPr id="8" name="Rectangle 2">
            <a:extLst>
              <a:ext uri="{FF2B5EF4-FFF2-40B4-BE49-F238E27FC236}">
                <a16:creationId xmlns:a16="http://schemas.microsoft.com/office/drawing/2014/main" id="{C4C2FAFC-E435-EF4F-8A9E-EBC28315572B}"/>
              </a:ext>
            </a:extLst>
          </p:cNvPr>
          <p:cNvSpPr txBox="1">
            <a:spLocks noChangeArrowheads="1"/>
          </p:cNvSpPr>
          <p:nvPr/>
        </p:nvSpPr>
        <p:spPr>
          <a:xfrm>
            <a:off x="713874" y="541421"/>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Myoglobin</a:t>
            </a:r>
          </a:p>
        </p:txBody>
      </p:sp>
    </p:spTree>
    <p:extLst>
      <p:ext uri="{BB962C8B-B14F-4D97-AF65-F5344CB8AC3E}">
        <p14:creationId xmlns:p14="http://schemas.microsoft.com/office/powerpoint/2010/main" val="1980477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6" descr="E:\SOURCES\CH_09\09_003.JPG">
            <a:extLst>
              <a:ext uri="{FF2B5EF4-FFF2-40B4-BE49-F238E27FC236}">
                <a16:creationId xmlns:a16="http://schemas.microsoft.com/office/drawing/2014/main" id="{8BCEA618-A3FF-4D44-94C6-B04DC25C3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79" y="1078058"/>
            <a:ext cx="5257800" cy="495778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1F3D8E-CA75-DA48-8371-9465BF974B19}"/>
              </a:ext>
            </a:extLst>
          </p:cNvPr>
          <p:cNvSpPr txBox="1"/>
          <p:nvPr/>
        </p:nvSpPr>
        <p:spPr>
          <a:xfrm>
            <a:off x="6240379" y="1844843"/>
            <a:ext cx="2743200" cy="2862323"/>
          </a:xfrm>
          <a:prstGeom prst="rect">
            <a:avLst/>
          </a:prstGeom>
          <a:noFill/>
        </p:spPr>
        <p:txBody>
          <a:bodyPr wrap="square" rtlCol="0">
            <a:spAutoFit/>
          </a:bodyPr>
          <a:lstStyle/>
          <a:p>
            <a:r>
              <a:rPr lang="en-US" dirty="0">
                <a:latin typeface="Arial"/>
                <a:cs typeface="Arial"/>
              </a:rPr>
              <a:t>Huh?!</a:t>
            </a:r>
          </a:p>
          <a:p>
            <a:endParaRPr lang="en-US" dirty="0">
              <a:latin typeface="Arial"/>
              <a:cs typeface="Arial"/>
            </a:endParaRPr>
          </a:p>
          <a:p>
            <a:r>
              <a:rPr lang="en-US" dirty="0">
                <a:latin typeface="Arial"/>
                <a:cs typeface="Arial"/>
              </a:rPr>
              <a:t>A simple Y</a:t>
            </a:r>
            <a:r>
              <a:rPr lang="en-US" baseline="-25000" dirty="0">
                <a:latin typeface="Arial"/>
                <a:cs typeface="Arial"/>
              </a:rPr>
              <a:t>O2</a:t>
            </a:r>
            <a:r>
              <a:rPr lang="en-US" dirty="0">
                <a:latin typeface="Arial"/>
                <a:cs typeface="Arial"/>
              </a:rPr>
              <a:t> equation cannot describe this sigmoidal curve</a:t>
            </a:r>
          </a:p>
          <a:p>
            <a:endParaRPr lang="en-US" dirty="0">
              <a:latin typeface="Arial"/>
              <a:cs typeface="Arial"/>
            </a:endParaRPr>
          </a:p>
          <a:p>
            <a:r>
              <a:rPr lang="en-US" dirty="0" err="1">
                <a:latin typeface="Arial"/>
                <a:cs typeface="Arial"/>
              </a:rPr>
              <a:t>Hb’s</a:t>
            </a:r>
            <a:r>
              <a:rPr lang="en-US" dirty="0">
                <a:latin typeface="Arial"/>
                <a:cs typeface="Arial"/>
              </a:rPr>
              <a:t> oxygen binding </a:t>
            </a:r>
            <a:r>
              <a:rPr lang="en-US" dirty="0" err="1">
                <a:latin typeface="Arial"/>
                <a:cs typeface="Arial"/>
              </a:rPr>
              <a:t>behaviour</a:t>
            </a:r>
            <a:r>
              <a:rPr lang="en-US" dirty="0">
                <a:latin typeface="Arial"/>
                <a:cs typeface="Arial"/>
              </a:rPr>
              <a:t> changes significantly over physiological pO</a:t>
            </a:r>
            <a:r>
              <a:rPr lang="en-US" baseline="-25000" dirty="0">
                <a:latin typeface="Arial"/>
                <a:cs typeface="Arial"/>
              </a:rPr>
              <a:t>2</a:t>
            </a:r>
          </a:p>
        </p:txBody>
      </p:sp>
      <p:sp>
        <p:nvSpPr>
          <p:cNvPr id="8" name="Rectangle 2">
            <a:extLst>
              <a:ext uri="{FF2B5EF4-FFF2-40B4-BE49-F238E27FC236}">
                <a16:creationId xmlns:a16="http://schemas.microsoft.com/office/drawing/2014/main" id="{F76823E8-84ED-9348-86BE-B53F38D7EA64}"/>
              </a:ext>
            </a:extLst>
          </p:cNvPr>
          <p:cNvSpPr txBox="1">
            <a:spLocks noChangeArrowheads="1"/>
          </p:cNvSpPr>
          <p:nvPr/>
        </p:nvSpPr>
        <p:spPr>
          <a:xfrm>
            <a:off x="906379" y="168442"/>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Hemoglobin</a:t>
            </a:r>
          </a:p>
        </p:txBody>
      </p:sp>
      <p:sp>
        <p:nvSpPr>
          <p:cNvPr id="9" name="TextBox 8">
            <a:extLst>
              <a:ext uri="{FF2B5EF4-FFF2-40B4-BE49-F238E27FC236}">
                <a16:creationId xmlns:a16="http://schemas.microsoft.com/office/drawing/2014/main" id="{C1542B66-9757-F743-A06B-08AA1B3B99D4}"/>
              </a:ext>
            </a:extLst>
          </p:cNvPr>
          <p:cNvSpPr txBox="1"/>
          <p:nvPr/>
        </p:nvSpPr>
        <p:spPr>
          <a:xfrm>
            <a:off x="449179" y="6035842"/>
            <a:ext cx="5257800" cy="584776"/>
          </a:xfrm>
          <a:prstGeom prst="rect">
            <a:avLst/>
          </a:prstGeom>
          <a:noFill/>
        </p:spPr>
        <p:txBody>
          <a:bodyPr wrap="square" rtlCol="0">
            <a:spAutoFit/>
          </a:bodyPr>
          <a:lstStyle/>
          <a:p>
            <a:r>
              <a:rPr lang="en-US" sz="1600" dirty="0">
                <a:latin typeface="Arial"/>
                <a:cs typeface="Arial"/>
              </a:rPr>
              <a:t>Dashed line is the theoretical curve if </a:t>
            </a:r>
            <a:r>
              <a:rPr lang="en-US" sz="1600" dirty="0" err="1">
                <a:latin typeface="Arial"/>
                <a:cs typeface="Arial"/>
              </a:rPr>
              <a:t>Hb</a:t>
            </a:r>
            <a:r>
              <a:rPr lang="en-US" sz="1600" dirty="0">
                <a:latin typeface="Arial"/>
                <a:cs typeface="Arial"/>
              </a:rPr>
              <a:t> had a single p50 value of 26 </a:t>
            </a:r>
            <a:r>
              <a:rPr lang="en-US" sz="1600" dirty="0" err="1">
                <a:latin typeface="Arial"/>
                <a:cs typeface="Arial"/>
              </a:rPr>
              <a:t>Torr</a:t>
            </a:r>
            <a:endParaRPr lang="en-US" sz="1600" dirty="0">
              <a:latin typeface="Arial"/>
              <a:cs typeface="Arial"/>
            </a:endParaRPr>
          </a:p>
        </p:txBody>
      </p:sp>
    </p:spTree>
    <p:extLst>
      <p:ext uri="{BB962C8B-B14F-4D97-AF65-F5344CB8AC3E}">
        <p14:creationId xmlns:p14="http://schemas.microsoft.com/office/powerpoint/2010/main" val="569176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6" descr="E:\SOURCES\CH_09\09_003.JPG">
            <a:extLst>
              <a:ext uri="{FF2B5EF4-FFF2-40B4-BE49-F238E27FC236}">
                <a16:creationId xmlns:a16="http://schemas.microsoft.com/office/drawing/2014/main" id="{AF8CA7E5-BD39-3647-BD89-10C0E54FA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53995"/>
            <a:ext cx="5257800" cy="495778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DEB321-5662-1644-9942-24680F2B59CC}"/>
              </a:ext>
            </a:extLst>
          </p:cNvPr>
          <p:cNvSpPr txBox="1"/>
          <p:nvPr/>
        </p:nvSpPr>
        <p:spPr>
          <a:xfrm>
            <a:off x="6400800" y="1134979"/>
            <a:ext cx="2743200" cy="5262980"/>
          </a:xfrm>
          <a:prstGeom prst="rect">
            <a:avLst/>
          </a:prstGeom>
          <a:noFill/>
        </p:spPr>
        <p:txBody>
          <a:bodyPr wrap="square" rtlCol="0">
            <a:spAutoFit/>
          </a:bodyPr>
          <a:lstStyle/>
          <a:p>
            <a:r>
              <a:rPr lang="en-US" dirty="0">
                <a:latin typeface="Arial"/>
                <a:cs typeface="Arial"/>
              </a:rPr>
              <a:t>Y</a:t>
            </a:r>
            <a:r>
              <a:rPr lang="en-US" baseline="-25000" dirty="0">
                <a:latin typeface="Arial"/>
                <a:cs typeface="Arial"/>
              </a:rPr>
              <a:t>O2</a:t>
            </a:r>
            <a:r>
              <a:rPr lang="en-US" dirty="0">
                <a:latin typeface="Arial"/>
                <a:cs typeface="Arial"/>
              </a:rPr>
              <a:t> for </a:t>
            </a:r>
            <a:r>
              <a:rPr lang="en-US" dirty="0" err="1">
                <a:latin typeface="Arial"/>
                <a:cs typeface="Arial"/>
              </a:rPr>
              <a:t>Hb</a:t>
            </a:r>
            <a:r>
              <a:rPr lang="en-US" dirty="0">
                <a:latin typeface="Arial"/>
                <a:cs typeface="Arial"/>
              </a:rPr>
              <a:t>:</a:t>
            </a:r>
          </a:p>
          <a:p>
            <a:r>
              <a:rPr lang="en-US" dirty="0">
                <a:latin typeface="Arial"/>
                <a:cs typeface="Arial"/>
              </a:rPr>
              <a:t>0.95 @ pO</a:t>
            </a:r>
            <a:r>
              <a:rPr lang="en-US" baseline="-25000" dirty="0">
                <a:latin typeface="Arial"/>
                <a:cs typeface="Arial"/>
              </a:rPr>
              <a:t>2</a:t>
            </a:r>
            <a:r>
              <a:rPr lang="en-US" dirty="0">
                <a:latin typeface="Arial"/>
                <a:cs typeface="Arial"/>
              </a:rPr>
              <a:t> = 100 </a:t>
            </a:r>
            <a:r>
              <a:rPr lang="en-US" dirty="0" err="1">
                <a:latin typeface="Arial"/>
                <a:cs typeface="Arial"/>
              </a:rPr>
              <a:t>Torr</a:t>
            </a:r>
            <a:endParaRPr lang="en-US" dirty="0">
              <a:latin typeface="Arial"/>
              <a:cs typeface="Arial"/>
            </a:endParaRPr>
          </a:p>
          <a:p>
            <a:r>
              <a:rPr lang="en-US" dirty="0">
                <a:latin typeface="Arial"/>
                <a:cs typeface="Arial"/>
              </a:rPr>
              <a:t>0.55 @ pO</a:t>
            </a:r>
            <a:r>
              <a:rPr lang="en-US" baseline="-25000" dirty="0">
                <a:latin typeface="Arial"/>
                <a:cs typeface="Arial"/>
              </a:rPr>
              <a:t>2</a:t>
            </a:r>
            <a:r>
              <a:rPr lang="en-US" dirty="0">
                <a:latin typeface="Arial"/>
                <a:cs typeface="Arial"/>
              </a:rPr>
              <a:t> = 30 </a:t>
            </a:r>
            <a:r>
              <a:rPr lang="en-US" dirty="0" err="1">
                <a:latin typeface="Arial"/>
                <a:cs typeface="Arial"/>
              </a:rPr>
              <a:t>Torr</a:t>
            </a:r>
            <a:endParaRPr lang="en-US" dirty="0">
              <a:latin typeface="Arial"/>
              <a:cs typeface="Arial"/>
            </a:endParaRPr>
          </a:p>
          <a:p>
            <a:endParaRPr lang="en-US" baseline="-25000" dirty="0">
              <a:latin typeface="Arial"/>
              <a:cs typeface="Arial"/>
            </a:endParaRPr>
          </a:p>
          <a:p>
            <a:r>
              <a:rPr lang="en-US" dirty="0" err="1">
                <a:latin typeface="Arial"/>
                <a:cs typeface="Arial"/>
              </a:rPr>
              <a:t>Hb</a:t>
            </a:r>
            <a:r>
              <a:rPr lang="en-US" dirty="0">
                <a:latin typeface="Arial"/>
                <a:cs typeface="Arial"/>
              </a:rPr>
              <a:t> releases O</a:t>
            </a:r>
            <a:r>
              <a:rPr lang="en-US" baseline="-25000" dirty="0">
                <a:latin typeface="Arial"/>
                <a:cs typeface="Arial"/>
              </a:rPr>
              <a:t>2</a:t>
            </a:r>
            <a:r>
              <a:rPr lang="en-US" dirty="0">
                <a:latin typeface="Arial"/>
                <a:cs typeface="Arial"/>
              </a:rPr>
              <a:t> at the same pressure that Mb becomes saturated</a:t>
            </a:r>
          </a:p>
          <a:p>
            <a:endParaRPr lang="en-US" dirty="0">
              <a:latin typeface="Arial"/>
              <a:cs typeface="Arial"/>
            </a:endParaRPr>
          </a:p>
          <a:p>
            <a:r>
              <a:rPr lang="en-US" dirty="0">
                <a:latin typeface="Arial"/>
                <a:cs typeface="Arial"/>
              </a:rPr>
              <a:t>The sigmoidal curve is indicative of </a:t>
            </a:r>
            <a:r>
              <a:rPr lang="en-US" b="1" u="sng" dirty="0" err="1">
                <a:latin typeface="Arial"/>
                <a:cs typeface="Arial"/>
              </a:rPr>
              <a:t>Cooperativity</a:t>
            </a:r>
            <a:endParaRPr lang="en-US" dirty="0">
              <a:latin typeface="Arial"/>
              <a:cs typeface="Arial"/>
            </a:endParaRPr>
          </a:p>
          <a:p>
            <a:pPr marL="285750" indent="-285750">
              <a:buFont typeface="Arial"/>
              <a:buChar char="•"/>
            </a:pPr>
            <a:r>
              <a:rPr lang="en-US" dirty="0">
                <a:latin typeface="Arial"/>
                <a:cs typeface="Arial"/>
              </a:rPr>
              <a:t>The ligand binding sites of </a:t>
            </a:r>
            <a:r>
              <a:rPr lang="en-US" dirty="0" err="1">
                <a:latin typeface="Arial"/>
                <a:cs typeface="Arial"/>
              </a:rPr>
              <a:t>Hb</a:t>
            </a:r>
            <a:r>
              <a:rPr lang="en-US" dirty="0">
                <a:latin typeface="Arial"/>
                <a:cs typeface="Arial"/>
              </a:rPr>
              <a:t> are somehow “talking” to one another and the binding of a ligand in one site affects the binding in the other sites.</a:t>
            </a:r>
          </a:p>
        </p:txBody>
      </p:sp>
      <p:sp>
        <p:nvSpPr>
          <p:cNvPr id="8" name="Rectangle 2">
            <a:extLst>
              <a:ext uri="{FF2B5EF4-FFF2-40B4-BE49-F238E27FC236}">
                <a16:creationId xmlns:a16="http://schemas.microsoft.com/office/drawing/2014/main" id="{25080071-DF73-4841-B9C8-77D251F16923}"/>
              </a:ext>
            </a:extLst>
          </p:cNvPr>
          <p:cNvSpPr txBox="1">
            <a:spLocks noChangeArrowheads="1"/>
          </p:cNvSpPr>
          <p:nvPr/>
        </p:nvSpPr>
        <p:spPr>
          <a:xfrm>
            <a:off x="1066800" y="144379"/>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Hemoglobin</a:t>
            </a:r>
          </a:p>
        </p:txBody>
      </p:sp>
      <p:sp>
        <p:nvSpPr>
          <p:cNvPr id="9" name="TextBox 8">
            <a:extLst>
              <a:ext uri="{FF2B5EF4-FFF2-40B4-BE49-F238E27FC236}">
                <a16:creationId xmlns:a16="http://schemas.microsoft.com/office/drawing/2014/main" id="{4EC28FE6-C8D4-FF47-BD4C-96AC48A96806}"/>
              </a:ext>
            </a:extLst>
          </p:cNvPr>
          <p:cNvSpPr txBox="1"/>
          <p:nvPr/>
        </p:nvSpPr>
        <p:spPr>
          <a:xfrm>
            <a:off x="609600" y="6011779"/>
            <a:ext cx="5257800" cy="584776"/>
          </a:xfrm>
          <a:prstGeom prst="rect">
            <a:avLst/>
          </a:prstGeom>
          <a:noFill/>
        </p:spPr>
        <p:txBody>
          <a:bodyPr wrap="square" rtlCol="0">
            <a:spAutoFit/>
          </a:bodyPr>
          <a:lstStyle/>
          <a:p>
            <a:r>
              <a:rPr lang="en-US" sz="1600" dirty="0">
                <a:latin typeface="Arial"/>
                <a:cs typeface="Arial"/>
              </a:rPr>
              <a:t>Dashed line is the theoretical curve if </a:t>
            </a:r>
            <a:r>
              <a:rPr lang="en-US" sz="1600" dirty="0" err="1">
                <a:latin typeface="Arial"/>
                <a:cs typeface="Arial"/>
              </a:rPr>
              <a:t>Hb</a:t>
            </a:r>
            <a:r>
              <a:rPr lang="en-US" sz="1600" dirty="0">
                <a:latin typeface="Arial"/>
                <a:cs typeface="Arial"/>
              </a:rPr>
              <a:t> had a single p50 of 26 </a:t>
            </a:r>
            <a:r>
              <a:rPr lang="en-US" sz="1600" dirty="0" err="1">
                <a:latin typeface="Arial"/>
                <a:cs typeface="Arial"/>
              </a:rPr>
              <a:t>Torr</a:t>
            </a:r>
            <a:endParaRPr lang="en-US" sz="1600" dirty="0">
              <a:latin typeface="Arial"/>
              <a:cs typeface="Arial"/>
            </a:endParaRPr>
          </a:p>
        </p:txBody>
      </p:sp>
    </p:spTree>
    <p:extLst>
      <p:ext uri="{BB962C8B-B14F-4D97-AF65-F5344CB8AC3E}">
        <p14:creationId xmlns:p14="http://schemas.microsoft.com/office/powerpoint/2010/main" val="1523906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Oxygen Binding Markedly Changes the Quaternary Structure of Hemoglobin</a:t>
            </a:r>
          </a:p>
        </p:txBody>
      </p:sp>
      <p:sp>
        <p:nvSpPr>
          <p:cNvPr id="3" name="Content Placeholder 2"/>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quaternary structure of deoxyhemoglobin is referred to as the T state, while that of oxyhemoglobin is the R state.</a:t>
            </a:r>
          </a:p>
          <a:p>
            <a:pPr>
              <a:spcBef>
                <a:spcPts val="624"/>
              </a:spcBef>
              <a:spcAft>
                <a:spcPts val="1200"/>
              </a:spcAft>
            </a:pPr>
            <a:r>
              <a:rPr lang="en-US" dirty="0">
                <a:latin typeface="Arial" panose="020B0604020202020204" pitchFamily="34" charset="0"/>
                <a:cs typeface="Arial" panose="020B0604020202020204" pitchFamily="34" charset="0"/>
              </a:rPr>
              <a:t>The hemoglobin tetramer can be thought of as two αβ dimers. The α</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dimer rotates 15 degrees relative to the α</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dimer on oxygen binding.</a:t>
            </a:r>
          </a:p>
          <a:p>
            <a:pPr>
              <a:spcBef>
                <a:spcPts val="624"/>
              </a:spcBef>
              <a:spcAft>
                <a:spcPts val="1200"/>
              </a:spcAft>
            </a:pPr>
            <a:r>
              <a:rPr lang="en-US" dirty="0">
                <a:latin typeface="Arial" panose="020B0604020202020204" pitchFamily="34" charset="0"/>
                <a:cs typeface="Arial" panose="020B0604020202020204" pitchFamily="34" charset="0"/>
              </a:rPr>
              <a:t>This structure alteration, conversion from the T state to the R state, facilitates oxygen binding.</a:t>
            </a:r>
          </a:p>
        </p:txBody>
      </p:sp>
    </p:spTree>
    <p:extLst>
      <p:ext uri="{BB962C8B-B14F-4D97-AF65-F5344CB8AC3E}">
        <p14:creationId xmlns:p14="http://schemas.microsoft.com/office/powerpoint/2010/main" val="1844413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Quaternary Structural Changes on Oxygen Binding by Hemoglobin</a:t>
            </a:r>
          </a:p>
        </p:txBody>
      </p:sp>
      <p:pic>
        <p:nvPicPr>
          <p:cNvPr id="9" name="Picture 2" descr="Space-filling models of deoxyhemoglobin and oxyhemoglobin show the structural changes that occur on addition of an oxygen molecule. &#10;Space-filling models of deoxyhemoglobin and oxyhemoglobin show four subunits, two alpha and two beta subunits arranged alternately. The subunits in deoxyhemoglobin form a very thick ring, with a small gap at the center. Two heme groups can be seen on the surface of the beta subunits. In deoxyhemoglobin, an arrow indicates the rotation of one alpha beta dimer at 15 degrees in relation to the other. The Oxyhemoglobin formed has the four subunits appearing to be more tightly packed, and the gap at the center is almost completely closed 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88104" y="1912037"/>
            <a:ext cx="8275614" cy="398518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49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2" descr="media1.mp4">
            <a:hlinkClick r:id="" action="ppaction://media"/>
            <a:extLst>
              <a:ext uri="{FF2B5EF4-FFF2-40B4-BE49-F238E27FC236}">
                <a16:creationId xmlns:a16="http://schemas.microsoft.com/office/drawing/2014/main" id="{C0308EF5-5715-FD45-8B28-701E11BCD4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450" y="0"/>
            <a:ext cx="9055100" cy="6858000"/>
          </a:xfrm>
          <a:prstGeom prst="rect">
            <a:avLst/>
          </a:prstGeom>
        </p:spPr>
      </p:pic>
    </p:spTree>
    <p:extLst>
      <p:ext uri="{BB962C8B-B14F-4D97-AF65-F5344CB8AC3E}">
        <p14:creationId xmlns:p14="http://schemas.microsoft.com/office/powerpoint/2010/main" val="32061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dia2.mp4">
            <a:hlinkClick r:id="" action="ppaction://media"/>
            <a:extLst>
              <a:ext uri="{FF2B5EF4-FFF2-40B4-BE49-F238E27FC236}">
                <a16:creationId xmlns:a16="http://schemas.microsoft.com/office/drawing/2014/main" id="{79282FEE-2EDD-A840-9070-7E1E470211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1" y="0"/>
            <a:ext cx="8745537" cy="6858000"/>
          </a:xfrm>
          <a:prstGeom prst="rect">
            <a:avLst/>
          </a:prstGeom>
        </p:spPr>
      </p:pic>
    </p:spTree>
    <p:extLst>
      <p:ext uri="{BB962C8B-B14F-4D97-AF65-F5344CB8AC3E}">
        <p14:creationId xmlns:p14="http://schemas.microsoft.com/office/powerpoint/2010/main" val="321220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dia3.mp4">
            <a:hlinkClick r:id="" action="ppaction://media"/>
            <a:extLst>
              <a:ext uri="{FF2B5EF4-FFF2-40B4-BE49-F238E27FC236}">
                <a16:creationId xmlns:a16="http://schemas.microsoft.com/office/drawing/2014/main" id="{288FA86D-8589-AD48-9244-C1DED3AA89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1" y="0"/>
            <a:ext cx="8745537" cy="6858000"/>
          </a:xfrm>
          <a:prstGeom prst="rect">
            <a:avLst/>
          </a:prstGeom>
        </p:spPr>
      </p:pic>
    </p:spTree>
    <p:extLst>
      <p:ext uri="{BB962C8B-B14F-4D97-AF65-F5344CB8AC3E}">
        <p14:creationId xmlns:p14="http://schemas.microsoft.com/office/powerpoint/2010/main" val="274368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Ch.7 Outline</a:t>
            </a:r>
          </a:p>
        </p:txBody>
      </p:sp>
      <p:sp>
        <p:nvSpPr>
          <p:cNvPr id="3" name="Content Placeholder 2"/>
          <p:cNvSpPr>
            <a:spLocks noGrp="1"/>
          </p:cNvSpPr>
          <p:nvPr>
            <p:ph idx="1"/>
          </p:nvPr>
        </p:nvSpPr>
        <p:spPr>
          <a:xfrm>
            <a:off x="457200" y="1417637"/>
            <a:ext cx="8229600" cy="5352157"/>
          </a:xfrm>
        </p:spPr>
        <p:txBody>
          <a:bodyPr>
            <a:normAutofit/>
          </a:bodyPr>
          <a:lstStyle/>
          <a:p>
            <a:pPr>
              <a:spcBef>
                <a:spcPts val="624"/>
              </a:spcBef>
              <a:spcAft>
                <a:spcPts val="1200"/>
              </a:spcAft>
            </a:pPr>
            <a:r>
              <a:rPr lang="en-US" b="1" dirty="0">
                <a:latin typeface="Arial" panose="020B0604020202020204" pitchFamily="34" charset="0"/>
                <a:cs typeface="Arial" panose="020B0604020202020204" pitchFamily="34" charset="0"/>
              </a:rPr>
              <a:t>7.1 Binding of Oxygen by </a:t>
            </a:r>
            <a:r>
              <a:rPr lang="en-US" b="1" dirty="0" err="1">
                <a:latin typeface="Arial" panose="020B0604020202020204" pitchFamily="34" charset="0"/>
                <a:cs typeface="Arial" panose="020B0604020202020204" pitchFamily="34" charset="0"/>
              </a:rPr>
              <a:t>Heme</a:t>
            </a:r>
            <a:r>
              <a:rPr lang="en-US" b="1" dirty="0">
                <a:latin typeface="Arial" panose="020B0604020202020204" pitchFamily="34" charset="0"/>
                <a:cs typeface="Arial" panose="020B0604020202020204" pitchFamily="34" charset="0"/>
              </a:rPr>
              <a:t> Iron</a:t>
            </a:r>
          </a:p>
          <a:p>
            <a:pPr>
              <a:spcBef>
                <a:spcPts val="624"/>
              </a:spcBef>
              <a:spcAft>
                <a:spcPts val="1200"/>
              </a:spcAft>
            </a:pPr>
            <a:r>
              <a:rPr lang="en-US" b="1" dirty="0">
                <a:latin typeface="Arial" panose="020B0604020202020204" pitchFamily="34" charset="0"/>
                <a:cs typeface="Arial" panose="020B0604020202020204" pitchFamily="34" charset="0"/>
              </a:rPr>
              <a:t>7.2 Hemoglobin Binds Oxygen Cooperatively</a:t>
            </a:r>
          </a:p>
          <a:p>
            <a:pPr>
              <a:spcBef>
                <a:spcPts val="624"/>
              </a:spcBef>
              <a:spcAft>
                <a:spcPts val="1200"/>
              </a:spcAft>
            </a:pPr>
            <a:r>
              <a:rPr lang="en-US" b="1" dirty="0">
                <a:latin typeface="Arial" panose="020B0604020202020204" pitchFamily="34" charset="0"/>
                <a:cs typeface="Arial" panose="020B0604020202020204" pitchFamily="34" charset="0"/>
              </a:rPr>
              <a:t>7.3 Hydrogen Ions and Carbon Dioxide Promote the Release of Oxygen: The Bohr Effect</a:t>
            </a:r>
          </a:p>
        </p:txBody>
      </p:sp>
    </p:spTree>
    <p:extLst>
      <p:ext uri="{BB962C8B-B14F-4D97-AF65-F5344CB8AC3E}">
        <p14:creationId xmlns:p14="http://schemas.microsoft.com/office/powerpoint/2010/main" val="185003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solidFill>
                  <a:srgbClr val="843C0C"/>
                </a:solidFill>
                <a:latin typeface="Arial" panose="020B0604020202020204" pitchFamily="34" charset="0"/>
                <a:cs typeface="Arial" panose="020B0604020202020204" pitchFamily="34" charset="0"/>
              </a:rPr>
              <a:t>Hemoglobin Cooperativity can be Potentially Explained by Several Models</a:t>
            </a:r>
          </a:p>
        </p:txBody>
      </p:sp>
      <p:sp>
        <p:nvSpPr>
          <p:cNvPr id="4" name="Content Placeholder 3"/>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Hemoglobin cooperativity incorporates aspects of both the </a:t>
            </a:r>
            <a:r>
              <a:rPr lang="en-US" i="1" dirty="0">
                <a:latin typeface="Arial" panose="020B0604020202020204" pitchFamily="34" charset="0"/>
                <a:cs typeface="Arial" panose="020B0604020202020204" pitchFamily="34" charset="0"/>
              </a:rPr>
              <a:t>concerted</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sequential</a:t>
            </a:r>
            <a:r>
              <a:rPr lang="en-US" dirty="0">
                <a:latin typeface="Arial" panose="020B0604020202020204" pitchFamily="34" charset="0"/>
                <a:cs typeface="Arial" panose="020B0604020202020204" pitchFamily="34" charset="0"/>
              </a:rPr>
              <a:t> models of </a:t>
            </a:r>
            <a:r>
              <a:rPr lang="en-US" dirty="0" err="1">
                <a:latin typeface="Arial" panose="020B0604020202020204" pitchFamily="34" charset="0"/>
                <a:cs typeface="Arial" panose="020B0604020202020204" pitchFamily="34" charset="0"/>
              </a:rPr>
              <a:t>allostery</a:t>
            </a:r>
            <a:r>
              <a:rPr lang="en-US" dirty="0">
                <a:latin typeface="Arial" panose="020B0604020202020204" pitchFamily="34" charset="0"/>
                <a:cs typeface="Arial" panose="020B0604020202020204" pitchFamily="34" charset="0"/>
              </a:rPr>
              <a:t>.</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It is concerted in that in hemoglobin with three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bound, the remaining subunit is in the R state.</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It is sequential in that in hemoglobin with one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bound, the remaining subunits are in the T state.</a:t>
            </a:r>
          </a:p>
        </p:txBody>
      </p:sp>
    </p:spTree>
    <p:extLst>
      <p:ext uri="{BB962C8B-B14F-4D97-AF65-F5344CB8AC3E}">
        <p14:creationId xmlns:p14="http://schemas.microsoft.com/office/powerpoint/2010/main" val="411743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Concerted Model</a:t>
            </a:r>
          </a:p>
        </p:txBody>
      </p:sp>
      <p:pic>
        <p:nvPicPr>
          <p:cNvPr id="9" name="Picture 2" descr="A schematic explains the equilibria in hemoglobin in its R and T states, with different numbers of oxygen atoms bound to it. &#10;Hemoglobin in its T state is represented by a grid of four squares, each representing a subunit and hemoglobin in its R state is represented by a four circles in the same arrangement as that for T state. For each state, number of oxygen molecules present varies from zero to four, which are occupied in five different oxygen binding states. The five square grids representing the T state are shown above the five groups of circles representing the R state. Two one-sided arrows indicate the equilibria between the R and T states and between the oxygen binding levels of T and R states. Two one-sided arrows indicating the T state equilibrium are known as KT and they are shown between the five different oxygen binding levels of T state. The equilibrium favors towards the left side for T state. The arrows indicating the R state equilibrium is known as K R and is shown between the five different oxygen binding levels of R state. The equilibrium favors towards the right side for R state. When zero and one oxygen molecule are bound in two different levels of T and R state, the equilibrium, shown by two one-sided arrows, strongly favors the T state. When two oxygen molecules are bound in one level of T and R state, an equilibrium is attained. When three and four oxygen molecules are bound in two different levels of T and R states, the equilibrium strongly favors R st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035" y="1979239"/>
            <a:ext cx="8032777" cy="39360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996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T-to-R Transition</a:t>
            </a:r>
          </a:p>
        </p:txBody>
      </p:sp>
      <p:pic>
        <p:nvPicPr>
          <p:cNvPr id="9" name="Picture 2" descr="A graph compares the binding curves for hemoglobin in its T state and R state to the observed binding curve for hemoglobin.&#10;A graph shows two curves and a linear line labeled as R-binding state, Observed hemoglobin-binding curve, and T-state binding curve, respectively. The X axis labeled partial pressure of oxygen (torr) ranges from zero to 200 in increments of 50 and Y axis labeled Y (fractional saturation) ranges from zero to 1.0 in increments of 0.2. The curve for R-state binding starts at the origin and steeply increases to around 0.9 torr partial pressure of oxygen and 0.8 fractional saturation, and then attains a plateau. The curve for Observed hemoglobin-binding curve starts at the origin and increases till approximately 50 torr partial pressure of oxygen and 0.8 fractional saturation, and attains a plateau. The line T-state binding curve starts at the origin and gradually slopes to around 200 torr partial pressure of oxygen and 0.4 fractional saturation.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36579" y="1706194"/>
            <a:ext cx="6597319" cy="43443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963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Sequential Model</a:t>
            </a:r>
          </a:p>
        </p:txBody>
      </p:sp>
      <p:pic>
        <p:nvPicPr>
          <p:cNvPr id="9" name="Picture 2" descr="A schematic diagram illustrates the sequential model of ligand binding, using hemoglobin as an example, in five sequential steps.&#10;A grid of four squares with no oxygen molecules is shown. In the first step, an oxygen molecule binds to one of the subunits, which then adopts a circular shape. The two adjacent subunits are shown as squares with curved edges. Equilibrium between these states is shown by two one-sided arrows and is labeled as K subscript 1. The equilibrium favors the left side. In second step, the second oxygen molecule binds to one of subunits, which adopts a circular shape and the adjacent subunits are shown as squares with curved edges. The equilibrium between this step and the previous step is labeled K2, and favors the state with only one oxygen atom bound. In third step, the third oxygen molecule binds to one of the subunits, which then adopts a circular shape and the adjacent subunit is shown as square with curved edge. The equilibrium between this step and the previous step is labeled K subscript 3, and equilibrium is maintained between this step and the previous step. In the final step, fourth oxygen molecule binds to a subunit and adopts a circular shape. The equilibrium between this step and the previous step is labeled K4, and the state with four oxygen molecules is favor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86769" y="3097487"/>
            <a:ext cx="8358940" cy="138302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493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solidFill>
                  <a:srgbClr val="843C0C"/>
                </a:solidFill>
                <a:latin typeface="Arial" panose="020B0604020202020204" pitchFamily="34" charset="0"/>
                <a:cs typeface="Arial" panose="020B0604020202020204" pitchFamily="34" charset="0"/>
              </a:rPr>
              <a:t>Structural Changes at the </a:t>
            </a:r>
            <a:r>
              <a:rPr lang="en-US" sz="3000" dirty="0" err="1">
                <a:solidFill>
                  <a:srgbClr val="843C0C"/>
                </a:solidFill>
                <a:latin typeface="Arial" panose="020B0604020202020204" pitchFamily="34" charset="0"/>
                <a:cs typeface="Arial" panose="020B0604020202020204" pitchFamily="34" charset="0"/>
              </a:rPr>
              <a:t>Heme</a:t>
            </a:r>
            <a:r>
              <a:rPr lang="en-US" sz="3000" dirty="0">
                <a:solidFill>
                  <a:srgbClr val="843C0C"/>
                </a:solidFill>
                <a:latin typeface="Arial" panose="020B0604020202020204" pitchFamily="34" charset="0"/>
                <a:cs typeface="Arial" panose="020B0604020202020204" pitchFamily="34" charset="0"/>
              </a:rPr>
              <a:t> Groups are Transmitted to the 𝛂</a:t>
            </a:r>
            <a:r>
              <a:rPr lang="en-US" sz="3000" baseline="-25000" dirty="0">
                <a:solidFill>
                  <a:srgbClr val="843C0C"/>
                </a:solidFill>
                <a:latin typeface="Arial" panose="020B0604020202020204" pitchFamily="34" charset="0"/>
                <a:cs typeface="Arial" panose="020B0604020202020204" pitchFamily="34" charset="0"/>
              </a:rPr>
              <a:t>1</a:t>
            </a:r>
            <a:r>
              <a:rPr lang="en-US" sz="3000" dirty="0">
                <a:solidFill>
                  <a:srgbClr val="843C0C"/>
                </a:solidFill>
                <a:latin typeface="Arial" panose="020B0604020202020204" pitchFamily="34" charset="0"/>
                <a:cs typeface="Arial" panose="020B0604020202020204" pitchFamily="34" charset="0"/>
              </a:rPr>
              <a:t>𝛃</a:t>
            </a:r>
            <a:r>
              <a:rPr lang="en-US" sz="3000" baseline="-25000" dirty="0">
                <a:solidFill>
                  <a:srgbClr val="843C0C"/>
                </a:solidFill>
                <a:latin typeface="Arial" panose="020B0604020202020204" pitchFamily="34" charset="0"/>
                <a:cs typeface="Arial" panose="020B0604020202020204" pitchFamily="34" charset="0"/>
              </a:rPr>
              <a:t>1</a:t>
            </a:r>
            <a:r>
              <a:rPr lang="en-US" sz="3000" dirty="0">
                <a:solidFill>
                  <a:srgbClr val="843C0C"/>
                </a:solidFill>
                <a:latin typeface="Arial" panose="020B0604020202020204" pitchFamily="34" charset="0"/>
                <a:cs typeface="Arial" panose="020B0604020202020204" pitchFamily="34" charset="0"/>
              </a:rPr>
              <a:t>-𝛂</a:t>
            </a:r>
            <a:r>
              <a:rPr lang="en-US" sz="3000" baseline="-25000" dirty="0">
                <a:solidFill>
                  <a:srgbClr val="843C0C"/>
                </a:solidFill>
                <a:latin typeface="Arial" panose="020B0604020202020204" pitchFamily="34" charset="0"/>
                <a:cs typeface="Arial" panose="020B0604020202020204" pitchFamily="34" charset="0"/>
              </a:rPr>
              <a:t>2</a:t>
            </a:r>
            <a:r>
              <a:rPr lang="en-US" sz="3000" dirty="0">
                <a:solidFill>
                  <a:srgbClr val="843C0C"/>
                </a:solidFill>
                <a:latin typeface="Arial" panose="020B0604020202020204" pitchFamily="34" charset="0"/>
                <a:cs typeface="Arial" panose="020B0604020202020204" pitchFamily="34" charset="0"/>
              </a:rPr>
              <a:t>𝛃</a:t>
            </a:r>
            <a:r>
              <a:rPr lang="en-US" sz="3000" baseline="-25000" dirty="0">
                <a:solidFill>
                  <a:srgbClr val="843C0C"/>
                </a:solidFill>
                <a:latin typeface="Arial" panose="020B0604020202020204" pitchFamily="34" charset="0"/>
                <a:cs typeface="Arial" panose="020B0604020202020204" pitchFamily="34" charset="0"/>
              </a:rPr>
              <a:t>2</a:t>
            </a:r>
            <a:r>
              <a:rPr lang="en-US" sz="3000" dirty="0">
                <a:solidFill>
                  <a:srgbClr val="843C0C"/>
                </a:solidFill>
                <a:latin typeface="Arial" panose="020B0604020202020204" pitchFamily="34" charset="0"/>
                <a:cs typeface="Arial" panose="020B0604020202020204" pitchFamily="34" charset="0"/>
              </a:rPr>
              <a:t> Interface</a:t>
            </a:r>
          </a:p>
        </p:txBody>
      </p:sp>
      <p:sp>
        <p:nvSpPr>
          <p:cNvPr id="4" name="Content Placeholder 3"/>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transition from deoxyhemoglobin (T state) to oxyhemoglobin (R state) occurs upon oxygen binding.</a:t>
            </a:r>
          </a:p>
          <a:p>
            <a:pPr>
              <a:spcBef>
                <a:spcPts val="624"/>
              </a:spcBef>
              <a:spcAft>
                <a:spcPts val="1200"/>
              </a:spcAft>
            </a:pPr>
            <a:r>
              <a:rPr lang="en-US" dirty="0">
                <a:latin typeface="Arial" panose="020B0604020202020204" pitchFamily="34" charset="0"/>
                <a:cs typeface="Arial" panose="020B0604020202020204" pitchFamily="34" charset="0"/>
              </a:rPr>
              <a:t>The iron ion moves into the plane of the </a:t>
            </a:r>
            <a:r>
              <a:rPr lang="en-US" dirty="0" err="1">
                <a:latin typeface="Arial" panose="020B0604020202020204" pitchFamily="34" charset="0"/>
                <a:cs typeface="Arial" panose="020B0604020202020204" pitchFamily="34" charset="0"/>
              </a:rPr>
              <a:t>heme</a:t>
            </a:r>
            <a:r>
              <a:rPr lang="en-US" dirty="0">
                <a:latin typeface="Arial" panose="020B0604020202020204" pitchFamily="34" charset="0"/>
                <a:cs typeface="Arial" panose="020B0604020202020204" pitchFamily="34" charset="0"/>
              </a:rPr>
              <a:t> when oxygen binds. The proximal histidine, which is a member of an α-helix, moves with the iron.</a:t>
            </a:r>
          </a:p>
          <a:p>
            <a:pPr>
              <a:spcBef>
                <a:spcPts val="624"/>
              </a:spcBef>
              <a:spcAft>
                <a:spcPts val="1200"/>
              </a:spcAft>
            </a:pPr>
            <a:r>
              <a:rPr lang="en-US" dirty="0">
                <a:latin typeface="Arial" panose="020B0604020202020204" pitchFamily="34" charset="0"/>
                <a:cs typeface="Arial" panose="020B0604020202020204" pitchFamily="34" charset="0"/>
              </a:rPr>
              <a:t>The resulting structural change is communicated to the other subunits so that the two αβ dimers rotate with respect to one another, resulting in the formation of the R state.</a:t>
            </a:r>
          </a:p>
        </p:txBody>
      </p:sp>
    </p:spTree>
    <p:extLst>
      <p:ext uri="{BB962C8B-B14F-4D97-AF65-F5344CB8AC3E}">
        <p14:creationId xmlns:p14="http://schemas.microsoft.com/office/powerpoint/2010/main" val="3985779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pic>
        <p:nvPicPr>
          <p:cNvPr id="9" name="Picture 2" descr="A ribbon diagram and a ball and stick model show the movement of the iron-associated histidine residue in hemoglobin on binding of oxygen.&#10;An alpha helix linked to the iron associated histidine from oxyhemoglobin is shown as a ribbon diagram. The helix is arranged horizontally, with the histidine, the iron molecule and the porphyrin ring protruding upwards from the helix, shown as a ball and stick model. The histidine residue can be identified by its five-membered ring. The porphyrin ring is shown in side view, as a single plane.  A similar diagram for deoxyhemoglobin is shown, and the diagrams for oxyhemoglobin and deoxyhemoglobin are superimposed on each other. The alpha 1 beta 1-alpha 2 beta 2 interface is shown as a curve in front of the superimposed alpha helices, to the left. In the diagram for oxyhemoglobin, the alpha helix is shifted very slightly to the left, and the five-membered ring in the histidine is moved upwards compared to its position in deoxyhemoglobin, towards the plane of the porphyrin r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42152" y="1969488"/>
            <a:ext cx="6403293" cy="432984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219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pic>
        <p:nvPicPr>
          <p:cNvPr id="5" name="Picture 2" descr="E:\SOURCES\CH_09\09_015.JPG">
            <a:extLst>
              <a:ext uri="{FF2B5EF4-FFF2-40B4-BE49-F238E27FC236}">
                <a16:creationId xmlns:a16="http://schemas.microsoft.com/office/drawing/2014/main" id="{35CCD1FC-ECDF-7445-8454-62F788FDD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323475"/>
            <a:ext cx="5941907" cy="504501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A65260A-F6BE-0D4B-BB11-B940B1AB1B1D}"/>
              </a:ext>
            </a:extLst>
          </p:cNvPr>
          <p:cNvSpPr/>
          <p:nvPr/>
        </p:nvSpPr>
        <p:spPr>
          <a:xfrm>
            <a:off x="228600" y="1583824"/>
            <a:ext cx="2819400" cy="4524315"/>
          </a:xfrm>
          <a:prstGeom prst="rect">
            <a:avLst/>
          </a:prstGeom>
        </p:spPr>
        <p:txBody>
          <a:bodyPr wrap="square">
            <a:spAutoFit/>
          </a:bodyPr>
          <a:lstStyle/>
          <a:p>
            <a:pPr>
              <a:spcBef>
                <a:spcPct val="50000"/>
              </a:spcBef>
            </a:pPr>
            <a:r>
              <a:rPr lang="en-US" sz="2400" dirty="0">
                <a:latin typeface="Arial"/>
                <a:cs typeface="Arial"/>
              </a:rPr>
              <a:t>The proximal His in </a:t>
            </a:r>
            <a:r>
              <a:rPr lang="en-US" sz="2400" dirty="0" err="1">
                <a:latin typeface="Arial"/>
                <a:cs typeface="Arial"/>
              </a:rPr>
              <a:t>Hb</a:t>
            </a:r>
            <a:r>
              <a:rPr lang="en-US" sz="2400" dirty="0">
                <a:latin typeface="Arial"/>
                <a:cs typeface="Arial"/>
              </a:rPr>
              <a:t> (His87) is tightly packed in a pocket</a:t>
            </a:r>
          </a:p>
          <a:p>
            <a:pPr>
              <a:spcBef>
                <a:spcPct val="50000"/>
              </a:spcBef>
            </a:pPr>
            <a:endParaRPr lang="en-US" sz="2400" dirty="0">
              <a:latin typeface="Arial"/>
              <a:cs typeface="Arial"/>
            </a:endParaRPr>
          </a:p>
          <a:p>
            <a:pPr>
              <a:spcBef>
                <a:spcPct val="50000"/>
              </a:spcBef>
            </a:pPr>
            <a:r>
              <a:rPr lang="en-US" sz="2400" dirty="0">
                <a:latin typeface="Arial"/>
                <a:cs typeface="Arial"/>
              </a:rPr>
              <a:t>This restricts its motion until it is pulled and even then, it has to move with its neighbors</a:t>
            </a:r>
          </a:p>
        </p:txBody>
      </p:sp>
    </p:spTree>
    <p:extLst>
      <p:ext uri="{BB962C8B-B14F-4D97-AF65-F5344CB8AC3E}">
        <p14:creationId xmlns:p14="http://schemas.microsoft.com/office/powerpoint/2010/main" val="2709950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sp>
        <p:nvSpPr>
          <p:cNvPr id="5" name="Text Box 3">
            <a:extLst>
              <a:ext uri="{FF2B5EF4-FFF2-40B4-BE49-F238E27FC236}">
                <a16:creationId xmlns:a16="http://schemas.microsoft.com/office/drawing/2014/main" id="{E3A6101A-EFCD-F041-B516-AC0B13FB3011}"/>
              </a:ext>
            </a:extLst>
          </p:cNvPr>
          <p:cNvSpPr txBox="1">
            <a:spLocks noChangeArrowheads="1"/>
          </p:cNvSpPr>
          <p:nvPr/>
        </p:nvSpPr>
        <p:spPr bwMode="auto">
          <a:xfrm>
            <a:off x="199056" y="1167063"/>
            <a:ext cx="3581400" cy="5509200"/>
          </a:xfrm>
          <a:prstGeom prst="rect">
            <a:avLst/>
          </a:prstGeom>
          <a:noFill/>
          <a:ln>
            <a:noFill/>
          </a:ln>
          <a:effectLst/>
          <a:extLst>
            <a:ext uri="{909E8E84-426E-40dd-AFC4-6F175D3DCCD1}">
              <a14:hiddenFill xmlns="" xmlns:a14="http://schemas.microsoft.com/office/drawing/2010/main">
                <a:solidFill>
                  <a:srgbClr val="FFCC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spcBef>
                <a:spcPct val="50000"/>
              </a:spcBef>
              <a:buAutoNum type="arabicParenR"/>
            </a:pPr>
            <a:r>
              <a:rPr lang="en-US" sz="2200" dirty="0">
                <a:latin typeface="Arial"/>
                <a:cs typeface="Arial"/>
              </a:rPr>
              <a:t>The movement of the Fe(II) into the plane of the </a:t>
            </a:r>
            <a:r>
              <a:rPr lang="en-US" sz="2200" dirty="0" err="1">
                <a:latin typeface="Arial"/>
                <a:cs typeface="Arial"/>
              </a:rPr>
              <a:t>heme</a:t>
            </a:r>
            <a:r>
              <a:rPr lang="en-US" sz="2200" dirty="0">
                <a:latin typeface="Arial"/>
                <a:cs typeface="Arial"/>
              </a:rPr>
              <a:t> ring upon oxygen binding triggers the T-state to R-state transition</a:t>
            </a:r>
          </a:p>
          <a:p>
            <a:pPr marL="457200" indent="-457200">
              <a:spcBef>
                <a:spcPct val="50000"/>
              </a:spcBef>
              <a:buFont typeface="Arial"/>
              <a:buChar char="•"/>
            </a:pPr>
            <a:r>
              <a:rPr lang="en-US" sz="2200" dirty="0">
                <a:latin typeface="Arial"/>
                <a:cs typeface="Arial"/>
              </a:rPr>
              <a:t>His87 (F8) is pulled by the by the Fe(II) a distance of 0.6</a:t>
            </a:r>
            <a:r>
              <a:rPr lang="en-US" sz="2200" dirty="0"/>
              <a:t>Å </a:t>
            </a:r>
            <a:r>
              <a:rPr lang="en-US" sz="2200" dirty="0">
                <a:latin typeface="Arial"/>
                <a:cs typeface="Arial"/>
              </a:rPr>
              <a:t>(compared to only 0.3Å in Mb)</a:t>
            </a:r>
          </a:p>
          <a:p>
            <a:pPr marL="457200" indent="-457200">
              <a:spcBef>
                <a:spcPct val="50000"/>
              </a:spcBef>
              <a:buFont typeface="Arial"/>
              <a:buChar char="•"/>
            </a:pPr>
            <a:r>
              <a:rPr lang="en-US" sz="2200" dirty="0">
                <a:latin typeface="Arial"/>
                <a:cs typeface="Arial"/>
              </a:rPr>
              <a:t>This tilts the F-Helix and translates it 1</a:t>
            </a:r>
            <a:r>
              <a:rPr lang="en-US" sz="2200" dirty="0"/>
              <a:t>Å </a:t>
            </a:r>
            <a:r>
              <a:rPr lang="en-US" sz="2200" dirty="0">
                <a:latin typeface="Arial"/>
                <a:cs typeface="Arial"/>
              </a:rPr>
              <a:t>across the plane of the helix</a:t>
            </a:r>
          </a:p>
        </p:txBody>
      </p:sp>
      <p:pic>
        <p:nvPicPr>
          <p:cNvPr id="6" name="Picture 5" descr="iron_displacement_ono2binding.jpg">
            <a:extLst>
              <a:ext uri="{FF2B5EF4-FFF2-40B4-BE49-F238E27FC236}">
                <a16:creationId xmlns:a16="http://schemas.microsoft.com/office/drawing/2014/main" id="{892825FE-A914-4C44-BD14-AA1F88895A5E}"/>
              </a:ext>
            </a:extLst>
          </p:cNvPr>
          <p:cNvPicPr>
            <a:picLocks noChangeAspect="1"/>
          </p:cNvPicPr>
          <p:nvPr/>
        </p:nvPicPr>
        <p:blipFill rotWithShape="1">
          <a:blip r:embed="rId3">
            <a:extLst>
              <a:ext uri="{28A0092B-C50C-407E-A947-70E740481C1C}">
                <a14:useLocalDpi xmlns:a14="http://schemas.microsoft.com/office/drawing/2010/main" val="0"/>
              </a:ext>
            </a:extLst>
          </a:blip>
          <a:srcRect l="12668" t="8105" r="6238" b="10441"/>
          <a:stretch/>
        </p:blipFill>
        <p:spPr>
          <a:xfrm>
            <a:off x="4237656" y="2081464"/>
            <a:ext cx="4449144" cy="3381473"/>
          </a:xfrm>
          <a:prstGeom prst="rect">
            <a:avLst/>
          </a:prstGeom>
        </p:spPr>
      </p:pic>
    </p:spTree>
    <p:extLst>
      <p:ext uri="{BB962C8B-B14F-4D97-AF65-F5344CB8AC3E}">
        <p14:creationId xmlns:p14="http://schemas.microsoft.com/office/powerpoint/2010/main" val="327497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sp>
        <p:nvSpPr>
          <p:cNvPr id="5" name="Text Box 3">
            <a:extLst>
              <a:ext uri="{FF2B5EF4-FFF2-40B4-BE49-F238E27FC236}">
                <a16:creationId xmlns:a16="http://schemas.microsoft.com/office/drawing/2014/main" id="{29A660F7-3B4D-4B44-8D30-C87CA56A0196}"/>
              </a:ext>
            </a:extLst>
          </p:cNvPr>
          <p:cNvSpPr txBox="1">
            <a:spLocks noChangeArrowheads="1"/>
          </p:cNvSpPr>
          <p:nvPr/>
        </p:nvSpPr>
        <p:spPr bwMode="auto">
          <a:xfrm>
            <a:off x="457200" y="4207042"/>
            <a:ext cx="8534400" cy="2462212"/>
          </a:xfrm>
          <a:prstGeom prst="rect">
            <a:avLst/>
          </a:prstGeom>
          <a:noFill/>
          <a:ln>
            <a:noFill/>
          </a:ln>
          <a:effectLst/>
          <a:extLst>
            <a:ext uri="{909E8E84-426E-40dd-AFC4-6F175D3DCCD1}">
              <a14:hiddenFill xmlns="" xmlns:a14="http://schemas.microsoft.com/office/drawing/2010/main">
                <a:solidFill>
                  <a:srgbClr val="FFCC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200" dirty="0">
                <a:latin typeface="Arial"/>
                <a:cs typeface="Arial"/>
              </a:rPr>
              <a:t>The T-state is stabilized by </a:t>
            </a:r>
            <a:r>
              <a:rPr lang="en-US" sz="2200" b="1" dirty="0">
                <a:latin typeface="Arial"/>
                <a:cs typeface="Arial"/>
              </a:rPr>
              <a:t>Salt Bridges</a:t>
            </a:r>
            <a:endParaRPr lang="en-US" sz="2200" dirty="0">
              <a:latin typeface="Arial"/>
              <a:cs typeface="Arial"/>
            </a:endParaRPr>
          </a:p>
          <a:p>
            <a:pPr marL="342900" indent="-342900">
              <a:spcBef>
                <a:spcPct val="50000"/>
              </a:spcBef>
              <a:buFont typeface="Arial"/>
              <a:buChar char="•"/>
            </a:pPr>
            <a:r>
              <a:rPr lang="en-US" sz="2200" dirty="0">
                <a:latin typeface="Arial"/>
                <a:cs typeface="Arial"/>
              </a:rPr>
              <a:t>This helps stabilize the state since the protein is actually more stable in the R-state</a:t>
            </a:r>
          </a:p>
          <a:p>
            <a:pPr marL="342900" indent="-342900">
              <a:spcBef>
                <a:spcPct val="50000"/>
              </a:spcBef>
              <a:buFont typeface="Arial"/>
              <a:buChar char="•"/>
            </a:pPr>
            <a:r>
              <a:rPr lang="en-US" sz="2200" dirty="0">
                <a:latin typeface="Arial"/>
                <a:cs typeface="Arial"/>
              </a:rPr>
              <a:t>The C-termini of the subunits (R141</a:t>
            </a:r>
            <a:r>
              <a:rPr lang="en-US" sz="2200" dirty="0">
                <a:latin typeface="Symbol" charset="2"/>
                <a:cs typeface="Symbol" charset="2"/>
              </a:rPr>
              <a:t>a</a:t>
            </a:r>
            <a:r>
              <a:rPr lang="en-US" sz="2200" dirty="0">
                <a:latin typeface="Arial"/>
                <a:cs typeface="Arial"/>
              </a:rPr>
              <a:t> and H146</a:t>
            </a:r>
            <a:r>
              <a:rPr lang="en-US" sz="2200" dirty="0">
                <a:latin typeface="Symbol" charset="2"/>
                <a:cs typeface="Symbol" charset="2"/>
              </a:rPr>
              <a:t>b</a:t>
            </a:r>
            <a:r>
              <a:rPr lang="en-US" sz="2200" dirty="0">
                <a:latin typeface="Arial"/>
                <a:cs typeface="Arial"/>
              </a:rPr>
              <a:t>) are free to move in the R-state but in the T-state they are secured by these bridges</a:t>
            </a:r>
          </a:p>
        </p:txBody>
      </p:sp>
      <p:pic>
        <p:nvPicPr>
          <p:cNvPr id="6" name="Picture 2" descr="voet4e_fig_10_18">
            <a:extLst>
              <a:ext uri="{FF2B5EF4-FFF2-40B4-BE49-F238E27FC236}">
                <a16:creationId xmlns:a16="http://schemas.microsoft.com/office/drawing/2014/main" id="{9D6A6B65-122C-1E43-9551-68D7B977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35242"/>
            <a:ext cx="5330825" cy="2574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8349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23"/>
            <a:ext cx="8229600" cy="138303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2,3-Bisphosphoglycerate in Red Cells is Crucial in Determining the Oxygen Affinity of Hemoglobin</a:t>
            </a:r>
          </a:p>
        </p:txBody>
      </p:sp>
      <p:sp>
        <p:nvSpPr>
          <p:cNvPr id="4" name="Content Placeholder 3"/>
          <p:cNvSpPr>
            <a:spLocks noGrp="1"/>
          </p:cNvSpPr>
          <p:nvPr>
            <p:ph idx="1"/>
          </p:nvPr>
        </p:nvSpPr>
        <p:spPr>
          <a:xfrm>
            <a:off x="457200" y="1698290"/>
            <a:ext cx="8339328" cy="1961803"/>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2, 3-Bisphosphoglycerate (2,3-BPG) stabilizes the T state of hemoglobin and thus facilitates the release of oxygen.</a:t>
            </a:r>
          </a:p>
          <a:p>
            <a:pPr>
              <a:spcBef>
                <a:spcPts val="624"/>
              </a:spcBef>
              <a:spcAft>
                <a:spcPts val="1200"/>
              </a:spcAft>
            </a:pPr>
            <a:r>
              <a:rPr lang="en-US" dirty="0">
                <a:latin typeface="Arial" panose="020B0604020202020204" pitchFamily="34" charset="0"/>
                <a:cs typeface="Arial" panose="020B0604020202020204" pitchFamily="34" charset="0"/>
              </a:rPr>
              <a:t>2, 3-BPG binds to a pocket in the hemoglobin tetramer that exists only when hemoglobin is in the T state.</a:t>
            </a:r>
          </a:p>
        </p:txBody>
      </p:sp>
      <p:pic>
        <p:nvPicPr>
          <p:cNvPr id="9" name="Picture 2" descr="The skeletal formula of 2, 3-bisphosphoglycerate, or 2, 3-B P G.&#10;The skeletal formula of 2, 3-bisphosphoglycerate, or 2, 3-B P G. 2, 3-bisphosphoglycerate has a central carbon atom, which is linked to a hydrogen atom, two carbon atoms and an oxygen atom. The oxygen atom is bonded to a phosphorus atom, which is bonded to three more oxygen atoms, with delocalized double bonds between three oxygen atoms and the phosphorus atom. There is a net negative charge of minus two between the oxygen bonded to the phosphorus atom. One of the carbon atoms bonded to the central carbon has two oxygen atoms bonded to it via a delocalized double bond. There is a net negative charge of minus one between the oxygen atoms. The other carbon bonded to the central carbon is linked to an oxygen atom. The oxygen atom is linked to a phosphorus atom, which is in turn linked to three more oxygen atoms in the same arrangement as the other phosphorus atom, with a net charge of minus two between the oxygen atoms bonded to the phosphorus atom."/>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402394" y="4328480"/>
            <a:ext cx="8113105" cy="203565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5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25730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A Comparison of Myoglobin and Hemoglobin Illuminates Some Key Aspects of Protein Structure and Function</a:t>
            </a: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Hemoglobin is a red blood cell protein that transports oxygen from the lungs to the tissues.</a:t>
            </a:r>
          </a:p>
          <a:p>
            <a:pPr>
              <a:spcBef>
                <a:spcPts val="624"/>
              </a:spcBef>
              <a:spcAft>
                <a:spcPts val="1200"/>
              </a:spcAft>
            </a:pPr>
            <a:r>
              <a:rPr lang="en-US" dirty="0">
                <a:latin typeface="Arial" panose="020B0604020202020204" pitchFamily="34" charset="0"/>
                <a:cs typeface="Arial" panose="020B0604020202020204" pitchFamily="34" charset="0"/>
              </a:rPr>
              <a:t>Hemoglobin is an allosteric protein that displays cooperativity in oxygen binding and release.</a:t>
            </a:r>
          </a:p>
          <a:p>
            <a:pPr>
              <a:spcBef>
                <a:spcPts val="624"/>
              </a:spcBef>
              <a:spcAft>
                <a:spcPts val="1200"/>
              </a:spcAft>
            </a:pPr>
            <a:r>
              <a:rPr lang="en-US" dirty="0">
                <a:latin typeface="Arial" panose="020B0604020202020204" pitchFamily="34" charset="0"/>
                <a:cs typeface="Arial" panose="020B0604020202020204" pitchFamily="34" charset="0"/>
              </a:rPr>
              <a:t>Myoglobin binds oxygen in muscle cells. The binding of oxygen by myoglobin is not cooperative.</a:t>
            </a:r>
          </a:p>
          <a:p>
            <a:pPr>
              <a:spcBef>
                <a:spcPts val="624"/>
              </a:spcBef>
              <a:spcAft>
                <a:spcPts val="1200"/>
              </a:spcAft>
            </a:pPr>
            <a:r>
              <a:rPr lang="en-US" dirty="0">
                <a:latin typeface="Arial" panose="020B0604020202020204" pitchFamily="34" charset="0"/>
                <a:cs typeface="Arial" panose="020B0604020202020204" pitchFamily="34" charset="0"/>
              </a:rPr>
              <a:t>Oxygen binding is measured as a function of the partial pressure of oxygen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27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Oxygen Binding by Pure Hemoglobin Compared with Hemoglobin in Red Blood Cells</a:t>
            </a:r>
          </a:p>
        </p:txBody>
      </p:sp>
      <p:pic>
        <p:nvPicPr>
          <p:cNvPr id="9" name="Picture 2" descr="A graph compares the oxygen binding capacity of hemoglobin in red blood cells to the oxygen binding capacity of purified hemoglobin.&#10;The X axis labeled partial pressure of oxygen (torr) ranges from 0 to 200 in increments of 50 and Y axis labeled Y (fractional saturation) ranges from 0.0 to 1.0 in increments of 0.2.  A vertical line drawn from 20 torr partial pressure of oxygen is labeled Tissues and another vertical line drawn from 100 torr partial pressure of oxygen is labeled Lungs. The curve for Hemoglobin (in red cells with 2,3 BPG) starts at the origin, gradually slopes upward to around 75 torr partial pressure of oxygen and 0.9 fractional saturation, after which it plateaus.  The curve intersects the vertical line labeled Tissues at 0.3 fractional saturation and vertical line labeled Lungs at 0.9 fractional saturation. The distance from fractional saturation in tissues and lungs is given as 66 percent. The second curve starts at the origin and gradually slopes upward to around 20 torr partial pressure of oxygen and 0.8 fractional saturation, intersecting the vertical line labeled Tissues. The curve then plateaus almost merging with the curve for hemoglobin toward the end. The distance from fractional saturation in tissues and lungs is given as 8 percen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61221" y="2074757"/>
            <a:ext cx="5673715" cy="413756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84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Mode of Binding of 2,3-BPG to Human Deoxyhemoglobin</a:t>
            </a:r>
          </a:p>
        </p:txBody>
      </p:sp>
      <p:pic>
        <p:nvPicPr>
          <p:cNvPr id="9" name="Picture 2" descr="A space-filling model of hemoglobin is shown, with the 2, 3- B P G molecule at the center. Ball and stick models of amino acids in beta 1 subunit are shown.&#10;Beta 1 and beta 2 are labeled in the space-filling model of hemoglobin. Ball and stick models of  the following amino acids under beta1 subunit is shown: Histidine 143, Lysine 82, Histidine 2,from left to right, and under beta 2, following amino acids are shown as ball and stick models: Histidine 2, Lysine 2, Histidine 143, from right to lef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37520" y="1929385"/>
            <a:ext cx="8323394" cy="36784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8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Fetal Hemoglobin</a:t>
            </a:r>
          </a:p>
        </p:txBody>
      </p:sp>
      <p:sp>
        <p:nvSpPr>
          <p:cNvPr id="4" name="Content Placeholder 3"/>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Fetal hemoglobin must </a:t>
            </a:r>
            <a:r>
              <a:rPr lang="en-US" i="1" dirty="0">
                <a:latin typeface="Arial" panose="020B0604020202020204" pitchFamily="34" charset="0"/>
                <a:cs typeface="Arial" panose="020B0604020202020204" pitchFamily="34" charset="0"/>
              </a:rPr>
              <a:t>bind</a:t>
            </a:r>
            <a:r>
              <a:rPr lang="en-US" dirty="0">
                <a:latin typeface="Arial" panose="020B0604020202020204" pitchFamily="34" charset="0"/>
                <a:cs typeface="Arial" panose="020B0604020202020204" pitchFamily="34" charset="0"/>
              </a:rPr>
              <a:t> oxygen at the same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which the mother’s hemoglobin is </a:t>
            </a:r>
            <a:r>
              <a:rPr lang="en-US" i="1" dirty="0">
                <a:latin typeface="Arial" panose="020B0604020202020204" pitchFamily="34" charset="0"/>
                <a:cs typeface="Arial" panose="020B0604020202020204" pitchFamily="34" charset="0"/>
              </a:rPr>
              <a:t>releasing</a:t>
            </a:r>
            <a:r>
              <a:rPr lang="en-US" dirty="0">
                <a:latin typeface="Arial" panose="020B0604020202020204" pitchFamily="34" charset="0"/>
                <a:cs typeface="Arial" panose="020B0604020202020204" pitchFamily="34" charset="0"/>
              </a:rPr>
              <a:t> oxygen.</a:t>
            </a:r>
          </a:p>
          <a:p>
            <a:pPr>
              <a:spcBef>
                <a:spcPts val="624"/>
              </a:spcBef>
              <a:spcAft>
                <a:spcPts val="1200"/>
              </a:spcAft>
            </a:pPr>
            <a:r>
              <a:rPr lang="en-US" dirty="0">
                <a:latin typeface="Arial" panose="020B0604020202020204" pitchFamily="34" charset="0"/>
                <a:cs typeface="Arial" panose="020B0604020202020204" pitchFamily="34" charset="0"/>
              </a:rPr>
              <a:t>In fetal hemoglobin, the β chain is replaced with a γ chain.</a:t>
            </a:r>
          </a:p>
          <a:p>
            <a:pPr>
              <a:spcBef>
                <a:spcPts val="624"/>
              </a:spcBef>
              <a:spcAft>
                <a:spcPts val="1200"/>
              </a:spcAft>
            </a:pPr>
            <a:r>
              <a:rPr lang="en-US" dirty="0">
                <a:latin typeface="Arial" panose="020B0604020202020204" pitchFamily="34" charset="0"/>
                <a:cs typeface="Arial" panose="020B0604020202020204" pitchFamily="34" charset="0"/>
              </a:rPr>
              <a:t>The fetal α</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γ</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hemoglobin does not bind 2,3-BPG as well as adult hemoglobin does. The reduced affinity for 2,3-BPG results in fetal hemoglobin having a </a:t>
            </a:r>
            <a:r>
              <a:rPr lang="en-US" i="1" dirty="0">
                <a:latin typeface="Arial" panose="020B0604020202020204" pitchFamily="34" charset="0"/>
                <a:cs typeface="Arial" panose="020B0604020202020204" pitchFamily="34" charset="0"/>
              </a:rPr>
              <a:t>higher</a:t>
            </a:r>
            <a:r>
              <a:rPr lang="en-US" dirty="0">
                <a:latin typeface="Arial" panose="020B0604020202020204" pitchFamily="34" charset="0"/>
                <a:cs typeface="Arial" panose="020B0604020202020204" pitchFamily="34" charset="0"/>
              </a:rPr>
              <a:t> affinity for oxygen, binding oxygen when the mother’s hemoglobin is releasing oxygen.</a:t>
            </a:r>
          </a:p>
        </p:txBody>
      </p:sp>
    </p:spTree>
    <p:extLst>
      <p:ext uri="{BB962C8B-B14F-4D97-AF65-F5344CB8AC3E}">
        <p14:creationId xmlns:p14="http://schemas.microsoft.com/office/powerpoint/2010/main" val="4276899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Oxygen Affinity of Fetal Red Blood Cells</a:t>
            </a:r>
          </a:p>
        </p:txBody>
      </p:sp>
      <p:pic>
        <p:nvPicPr>
          <p:cNvPr id="9" name="Picture 2" descr="A graph with two curves representing oxygen affinity of fetal and maternal red cells plots partial pressure of oxygen in torr against fractional saturation.&#10;The X axis labeled as partial pressure of oxygen (torr) ranges scale from 0 to 100, in increments of 50 and Y axis labeled Y (fractional saturation) ranges from 0 point 0 to 1.0 in increments of 0.2. The curve of maternal red cells starts at the origin, gradually slopes upward to around 45 torr partial pressure of oxygen and 0.8 fractional saturation, after which it plateaus. The curve for fetal red cells starts at the origin, gradually slopes upward to around 25 torr partial pressure of oxygen and 0.8 fractional saturation, after which it plateaus, almost merging with the first curve toward the end. An upward arrow pointing from the maternal red cells curve to the fetal red cells curve reads oxygen flows from maternal oxyhemoglobin to fetal deoxyhemoglobin.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31630" y="2001073"/>
            <a:ext cx="6118113" cy="412036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82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Carbon Monoxide can Disrupt Oxygen Transport by Hemoglobin</a:t>
            </a:r>
          </a:p>
        </p:txBody>
      </p:sp>
      <p:sp>
        <p:nvSpPr>
          <p:cNvPr id="3" name="Content Placeholder 2"/>
          <p:cNvSpPr>
            <a:spLocks noGrp="1"/>
          </p:cNvSpPr>
          <p:nvPr>
            <p:ph idx="1"/>
          </p:nvPr>
        </p:nvSpPr>
        <p:spPr/>
        <p:txBody>
          <a:bodyPr>
            <a:normAutofit fontScale="77500" lnSpcReduction="20000"/>
          </a:bodyPr>
          <a:lstStyle/>
          <a:p>
            <a:pPr>
              <a:lnSpc>
                <a:spcPct val="120000"/>
              </a:lnSpc>
              <a:spcBef>
                <a:spcPts val="624"/>
              </a:spcBef>
              <a:spcAft>
                <a:spcPts val="1200"/>
              </a:spcAft>
            </a:pPr>
            <a:r>
              <a:rPr lang="en-US" sz="2800" dirty="0">
                <a:latin typeface="Arial" panose="020B0604020202020204" pitchFamily="34" charset="0"/>
                <a:cs typeface="Arial" panose="020B0604020202020204" pitchFamily="34" charset="0"/>
              </a:rPr>
              <a:t>Carbon monoxide is extremely harmful for two reasons:</a:t>
            </a:r>
          </a:p>
          <a:p>
            <a:pPr lvl="1">
              <a:lnSpc>
                <a:spcPct val="120000"/>
              </a:lnSpc>
              <a:spcBef>
                <a:spcPts val="624"/>
              </a:spcBef>
              <a:spcAft>
                <a:spcPts val="1200"/>
              </a:spcAft>
              <a:buFont typeface="+mj-lt"/>
              <a:buAutoNum type="arabicPeriod"/>
            </a:pPr>
            <a:r>
              <a:rPr lang="en-US" sz="2600" dirty="0">
                <a:latin typeface="Arial" panose="020B0604020202020204" pitchFamily="34" charset="0"/>
                <a:cs typeface="Arial" panose="020B0604020202020204" pitchFamily="34" charset="0"/>
              </a:rPr>
              <a:t>Carbon monoxide binds to hemoglobin about 200-fold more tightly than does oxygen, so even at low partial pressures in the blood, carbon monoxide will displace oxygen from hemoglobin, preventing its delivery.</a:t>
            </a:r>
          </a:p>
          <a:p>
            <a:pPr lvl="1">
              <a:lnSpc>
                <a:spcPct val="120000"/>
              </a:lnSpc>
              <a:spcBef>
                <a:spcPts val="624"/>
              </a:spcBef>
              <a:spcAft>
                <a:spcPts val="1200"/>
              </a:spcAft>
              <a:buFont typeface="+mj-lt"/>
              <a:buAutoNum type="arabicPeriod"/>
            </a:pPr>
            <a:r>
              <a:rPr lang="en-US" sz="2600" dirty="0">
                <a:latin typeface="Arial" panose="020B0604020202020204" pitchFamily="34" charset="0"/>
                <a:cs typeface="Arial" panose="020B0604020202020204" pitchFamily="34" charset="0"/>
              </a:rPr>
              <a:t>Carbon monoxide bound to one site in hemoglobin will shift the oxygen saturation curve of the remaining sites to the left, forcing the tetramer into the R state. The increased affinity for oxygen prevents its delivery to tissues.</a:t>
            </a:r>
          </a:p>
          <a:p>
            <a:pPr>
              <a:lnSpc>
                <a:spcPct val="120000"/>
              </a:lnSpc>
              <a:spcBef>
                <a:spcPts val="624"/>
              </a:spcBef>
              <a:spcAft>
                <a:spcPts val="1200"/>
              </a:spcAft>
            </a:pPr>
            <a:r>
              <a:rPr lang="en-US" sz="2800" dirty="0">
                <a:latin typeface="Arial" panose="020B0604020202020204" pitchFamily="34" charset="0"/>
                <a:cs typeface="Arial" panose="020B0604020202020204" pitchFamily="34" charset="0"/>
              </a:rPr>
              <a:t>Peripheral tissues are thus deprived of oxygen.</a:t>
            </a:r>
          </a:p>
        </p:txBody>
      </p:sp>
    </p:spTree>
    <p:extLst>
      <p:ext uri="{BB962C8B-B14F-4D97-AF65-F5344CB8AC3E}">
        <p14:creationId xmlns:p14="http://schemas.microsoft.com/office/powerpoint/2010/main" val="1168698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25730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Section 7.3 Hydrogen Ions and Carbon Dioxide Promote the Release of Oxygen: The Bohr Effect</a:t>
            </a:r>
          </a:p>
        </p:txBody>
      </p:sp>
      <p:sp>
        <p:nvSpPr>
          <p:cNvPr id="3" name="Content Placeholder 2"/>
          <p:cNvSpPr>
            <a:spLocks noGrp="1"/>
          </p:cNvSpPr>
          <p:nvPr>
            <p:ph idx="1"/>
          </p:nvPr>
        </p:nvSpPr>
        <p:spPr/>
        <p:txBody>
          <a:bodyPr/>
          <a:lstStyle/>
          <a:p>
            <a:pPr>
              <a:spcBef>
                <a:spcPts val="624"/>
              </a:spcBef>
              <a:spcAft>
                <a:spcPts val="1500"/>
              </a:spcAft>
            </a:pPr>
            <a:r>
              <a:rPr lang="en-US" dirty="0">
                <a:latin typeface="Arial" panose="020B0604020202020204" pitchFamily="34" charset="0"/>
                <a:cs typeface="Arial" panose="020B0604020202020204" pitchFamily="34" charset="0"/>
              </a:rPr>
              <a:t>Carbon dioxide and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produced by actively respiring tissues, enhance oxygen release by hemoglobin. Carbon dioxide and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are thus allosteric effectors of hemoglobin.</a:t>
            </a:r>
          </a:p>
          <a:p>
            <a:pPr>
              <a:spcBef>
                <a:spcPts val="624"/>
              </a:spcBef>
              <a:spcAft>
                <a:spcPts val="1500"/>
              </a:spcAft>
            </a:pPr>
            <a:r>
              <a:rPr lang="en-US" dirty="0">
                <a:latin typeface="Arial" panose="020B0604020202020204" pitchFamily="34" charset="0"/>
                <a:cs typeface="Arial" panose="020B0604020202020204" pitchFamily="34" charset="0"/>
              </a:rPr>
              <a:t>At lower pH, ionic bonds form that stabilize the T state.</a:t>
            </a:r>
          </a:p>
          <a:p>
            <a:pPr>
              <a:spcBef>
                <a:spcPts val="624"/>
              </a:spcBef>
              <a:spcAft>
                <a:spcPts val="1500"/>
              </a:spcAft>
            </a:pPr>
            <a:r>
              <a:rPr lang="en-US" dirty="0">
                <a:latin typeface="Arial" panose="020B0604020202020204" pitchFamily="34" charset="0"/>
                <a:cs typeface="Arial" panose="020B0604020202020204" pitchFamily="34" charset="0"/>
              </a:rPr>
              <a:t>The stimulation of oxygen release by carbon dioxide and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called the </a:t>
            </a:r>
            <a:r>
              <a:rPr lang="en-US" i="1" dirty="0">
                <a:latin typeface="Arial" panose="020B0604020202020204" pitchFamily="34" charset="0"/>
                <a:cs typeface="Arial" panose="020B0604020202020204" pitchFamily="34" charset="0"/>
              </a:rPr>
              <a:t>Bohr effect</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845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B3E39921-2EF3-C640-AE5E-350BAFBB75F9}"/>
              </a:ext>
            </a:extLst>
          </p:cNvPr>
          <p:cNvSpPr txBox="1">
            <a:spLocks noChangeArrowheads="1"/>
          </p:cNvSpPr>
          <p:nvPr/>
        </p:nvSpPr>
        <p:spPr bwMode="auto">
          <a:xfrm>
            <a:off x="284748" y="1002633"/>
            <a:ext cx="3048000" cy="5478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dirty="0" err="1">
                <a:latin typeface="Arial"/>
                <a:cs typeface="Arial"/>
              </a:rPr>
              <a:t>Hb</a:t>
            </a:r>
            <a:r>
              <a:rPr lang="en-US" sz="2000" dirty="0">
                <a:latin typeface="Arial"/>
                <a:cs typeface="Arial"/>
              </a:rPr>
              <a:t> also has a role to play in regulating CO</a:t>
            </a:r>
            <a:r>
              <a:rPr lang="en-US" sz="2000" baseline="-25000" dirty="0">
                <a:latin typeface="Arial"/>
                <a:cs typeface="Arial"/>
              </a:rPr>
              <a:t>2</a:t>
            </a:r>
            <a:r>
              <a:rPr lang="en-US" sz="2000" dirty="0">
                <a:latin typeface="Arial"/>
                <a:cs typeface="Arial"/>
              </a:rPr>
              <a:t> levels in the blood</a:t>
            </a:r>
          </a:p>
          <a:p>
            <a:pPr>
              <a:spcBef>
                <a:spcPct val="50000"/>
              </a:spcBef>
            </a:pPr>
            <a:r>
              <a:rPr lang="en-US" sz="2000" dirty="0">
                <a:latin typeface="Arial"/>
                <a:cs typeface="Arial"/>
              </a:rPr>
              <a:t>When </a:t>
            </a:r>
            <a:r>
              <a:rPr lang="en-US" sz="2000" dirty="0" err="1">
                <a:latin typeface="Arial"/>
                <a:cs typeface="Arial"/>
              </a:rPr>
              <a:t>Hb</a:t>
            </a:r>
            <a:r>
              <a:rPr lang="en-US" sz="2000" dirty="0">
                <a:latin typeface="Arial"/>
                <a:cs typeface="Arial"/>
              </a:rPr>
              <a:t> binds to O</a:t>
            </a:r>
            <a:r>
              <a:rPr lang="en-US" sz="2000" baseline="-25000" dirty="0">
                <a:latin typeface="Arial"/>
                <a:cs typeface="Arial"/>
              </a:rPr>
              <a:t>2</a:t>
            </a:r>
            <a:r>
              <a:rPr lang="en-US" sz="2000" dirty="0">
                <a:latin typeface="Arial"/>
                <a:cs typeface="Arial"/>
              </a:rPr>
              <a:t>, it undergoes a conformational change that exposes some amino acid side chains to solvent, specifically His146. </a:t>
            </a:r>
          </a:p>
          <a:p>
            <a:pPr marL="457200" indent="-457200">
              <a:spcBef>
                <a:spcPct val="50000"/>
              </a:spcBef>
              <a:buFont typeface="Arial"/>
              <a:buChar char="•"/>
            </a:pPr>
            <a:r>
              <a:rPr lang="en-US" sz="2000" dirty="0">
                <a:latin typeface="Arial"/>
                <a:cs typeface="Arial"/>
              </a:rPr>
              <a:t>The His146 residue is normally involved in a salt-bridge with Asp94 </a:t>
            </a:r>
          </a:p>
          <a:p>
            <a:pPr marL="457200" indent="-457200">
              <a:spcBef>
                <a:spcPct val="50000"/>
              </a:spcBef>
              <a:buFont typeface="Arial"/>
              <a:buChar char="•"/>
            </a:pPr>
            <a:r>
              <a:rPr lang="en-US" sz="2000" dirty="0">
                <a:latin typeface="Arial"/>
                <a:cs typeface="Arial"/>
              </a:rPr>
              <a:t>His146 swings out and deprotonates</a:t>
            </a:r>
          </a:p>
        </p:txBody>
      </p:sp>
      <p:pic>
        <p:nvPicPr>
          <p:cNvPr id="9" name="Picture 8" descr="Bohr_effect_saltbridge.jpg">
            <a:extLst>
              <a:ext uri="{FF2B5EF4-FFF2-40B4-BE49-F238E27FC236}">
                <a16:creationId xmlns:a16="http://schemas.microsoft.com/office/drawing/2014/main" id="{B4D82E38-0C10-FA40-B9C1-970BA7EC2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148" y="1764632"/>
            <a:ext cx="5486400" cy="4151376"/>
          </a:xfrm>
          <a:prstGeom prst="rect">
            <a:avLst/>
          </a:prstGeom>
        </p:spPr>
      </p:pic>
      <p:sp>
        <p:nvSpPr>
          <p:cNvPr id="10" name="TextBox 9">
            <a:extLst>
              <a:ext uri="{FF2B5EF4-FFF2-40B4-BE49-F238E27FC236}">
                <a16:creationId xmlns:a16="http://schemas.microsoft.com/office/drawing/2014/main" id="{CAC3983A-08A5-074C-ACA4-CD900CA286F1}"/>
              </a:ext>
            </a:extLst>
          </p:cNvPr>
          <p:cNvSpPr txBox="1"/>
          <p:nvPr/>
        </p:nvSpPr>
        <p:spPr>
          <a:xfrm>
            <a:off x="4170948" y="5955633"/>
            <a:ext cx="4343400" cy="276999"/>
          </a:xfrm>
          <a:prstGeom prst="rect">
            <a:avLst/>
          </a:prstGeom>
          <a:noFill/>
        </p:spPr>
        <p:txBody>
          <a:bodyPr wrap="square" rtlCol="0">
            <a:spAutoFit/>
          </a:bodyPr>
          <a:lstStyle/>
          <a:p>
            <a:r>
              <a:rPr lang="en-US" sz="1200" dirty="0"/>
              <a:t>His146 (</a:t>
            </a:r>
            <a:r>
              <a:rPr lang="en-US" sz="1200" dirty="0" err="1"/>
              <a:t>oxyHb</a:t>
            </a:r>
            <a:r>
              <a:rPr lang="en-US" sz="1200" dirty="0"/>
              <a:t>) </a:t>
            </a:r>
            <a:r>
              <a:rPr lang="en-US" sz="1200" dirty="0" err="1"/>
              <a:t>pKa</a:t>
            </a:r>
            <a:r>
              <a:rPr lang="en-US" sz="1200" dirty="0"/>
              <a:t>=6.27           His146 (</a:t>
            </a:r>
            <a:r>
              <a:rPr lang="en-US" sz="1200" dirty="0" err="1"/>
              <a:t>deoxyHb</a:t>
            </a:r>
            <a:r>
              <a:rPr lang="en-US" sz="1200" dirty="0"/>
              <a:t>) </a:t>
            </a:r>
            <a:r>
              <a:rPr lang="en-US" sz="1200" dirty="0" err="1"/>
              <a:t>pKa</a:t>
            </a:r>
            <a:r>
              <a:rPr lang="en-US" sz="1200" dirty="0"/>
              <a:t>=7.40</a:t>
            </a:r>
          </a:p>
        </p:txBody>
      </p:sp>
      <p:sp>
        <p:nvSpPr>
          <p:cNvPr id="11" name="TextBox 10">
            <a:extLst>
              <a:ext uri="{FF2B5EF4-FFF2-40B4-BE49-F238E27FC236}">
                <a16:creationId xmlns:a16="http://schemas.microsoft.com/office/drawing/2014/main" id="{21DE6491-F0C6-8E47-9647-A7A5AD392E46}"/>
              </a:ext>
            </a:extLst>
          </p:cNvPr>
          <p:cNvSpPr txBox="1"/>
          <p:nvPr/>
        </p:nvSpPr>
        <p:spPr>
          <a:xfrm>
            <a:off x="4704348" y="1459833"/>
            <a:ext cx="3048000" cy="276999"/>
          </a:xfrm>
          <a:prstGeom prst="rect">
            <a:avLst/>
          </a:prstGeom>
          <a:noFill/>
        </p:spPr>
        <p:txBody>
          <a:bodyPr wrap="square" rtlCol="0">
            <a:spAutoFit/>
          </a:bodyPr>
          <a:lstStyle/>
          <a:p>
            <a:r>
              <a:rPr lang="en-US" sz="1200" dirty="0" err="1"/>
              <a:t>deoxyHb</a:t>
            </a:r>
            <a:r>
              <a:rPr lang="en-US" sz="1200" dirty="0"/>
              <a:t> = 2DHB	</a:t>
            </a:r>
            <a:r>
              <a:rPr lang="en-US" sz="1200" dirty="0" err="1"/>
              <a:t>oxyHb</a:t>
            </a:r>
            <a:r>
              <a:rPr lang="en-US" sz="1200" dirty="0"/>
              <a:t> = 2MHB</a:t>
            </a:r>
          </a:p>
        </p:txBody>
      </p:sp>
      <p:sp>
        <p:nvSpPr>
          <p:cNvPr id="12" name="Title 1">
            <a:extLst>
              <a:ext uri="{FF2B5EF4-FFF2-40B4-BE49-F238E27FC236}">
                <a16:creationId xmlns:a16="http://schemas.microsoft.com/office/drawing/2014/main" id="{B640B956-F466-F84C-B677-1E403CFADC9C}"/>
              </a:ext>
            </a:extLst>
          </p:cNvPr>
          <p:cNvSpPr>
            <a:spLocks noGrp="1"/>
          </p:cNvSpPr>
          <p:nvPr>
            <p:ph type="title"/>
          </p:nvPr>
        </p:nvSpPr>
        <p:spPr>
          <a:xfrm>
            <a:off x="457200" y="217488"/>
            <a:ext cx="8229600" cy="724504"/>
          </a:xfrm>
        </p:spPr>
        <p:txBody>
          <a:bodyPr>
            <a:noAutofit/>
          </a:bodyPr>
          <a:lstStyle/>
          <a:p>
            <a:r>
              <a:rPr lang="en-US" sz="3000" dirty="0">
                <a:solidFill>
                  <a:srgbClr val="843C0C"/>
                </a:solidFill>
                <a:latin typeface="Arial" panose="020B0604020202020204" pitchFamily="34" charset="0"/>
                <a:cs typeface="Arial" panose="020B0604020202020204" pitchFamily="34" charset="0"/>
              </a:rPr>
              <a:t>Section 7.3 The Bohr Effect</a:t>
            </a:r>
          </a:p>
        </p:txBody>
      </p:sp>
    </p:spTree>
    <p:extLst>
      <p:ext uri="{BB962C8B-B14F-4D97-AF65-F5344CB8AC3E}">
        <p14:creationId xmlns:p14="http://schemas.microsoft.com/office/powerpoint/2010/main" val="877715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Effect of pH on the Oxygen Affinity of Hemoglobin</a:t>
            </a:r>
          </a:p>
        </p:txBody>
      </p:sp>
      <p:pic>
        <p:nvPicPr>
          <p:cNvPr id="9" name="Picture 2" descr="A graph shows the oxygen affinity curves for hemoglobin at different pH values.&#10;A graph shows two curves, which represent oxygen affinity of hemoglobin at pH values of 7.2 and 7.4. The X axis labeled as partial pressure of oxygen (torr) ranges from 0 to 100 and Y axis labeled Y (fractional saturation) ranges from 0 to 1.0 in increments of 0.2. Two vertical lines, labeled as Tissues and Lungs, start from the horizontal axis at values of 20 and 100, torr partial pressure of oxygen respectively. The curve for the pH 7.4 starts at the origin and rises steadily till point 0.9 fractional saturation and 90 torr partial pressure of oxygen, after which it plateaus. This curve intersects the line labeled Tissues at approximately 0.2 fractional saturation and the line labeled Lungs at 1 fractional saturation. The distance between the fractional saturation between tissue and lung is given as 66 percent. The curve for pH 7.2 starts at the origin and rises steadily till the point 0.9 fractional saturation at 90 torr partial pressure of oxygen. After this point, it almost merges with the other curve. This curve intersects the line labeled Tissue at 0.3 fractional saturation and the line labeled lungs at 1 fractional saturation. The distance between the fractional saturation in tissue and lungs is given as 66 percent. All data in the graph are approximate.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1688" y="1880865"/>
            <a:ext cx="5963132" cy="439730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360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Chemical Basis of the Bohr Effect</a:t>
            </a:r>
          </a:p>
        </p:txBody>
      </p:sp>
      <p:pic>
        <p:nvPicPr>
          <p:cNvPr id="9" name="Picture 2" descr="Ball and stick models of three amino acid residues of deoxyhemoglobin and the salt bridges formed between then are shown.&#10;Amino acid residue, Lysine 40 is present in the alpha 1 subunit and amino acid residues, Histidine 146 and Aspartate 94 are present in the beta 1 subunit. The three amino acids are roughly arranged in a L formation with lysine 40 at the top left of the arrangement, histidine 146 at the bottom left, and aspartate 94 at the bottom right. An added proton in the imidazole ring of histidine 146 forms a hydrogen bond with the oxygen atom of carboxyl group in aspartate 94. The carboxyl end of asparate 94 carries a negative charge and the imidazole ring of histidine 146 carries a positive charge. The C terminus of histidine 146 carries a negative charge and the N terminus of lysine 40 carries a positive charge.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43012" y="1892513"/>
            <a:ext cx="5421029" cy="44105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027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Carbon Dioxide and pH</a:t>
            </a:r>
          </a:p>
        </p:txBody>
      </p:sp>
      <p:pic>
        <p:nvPicPr>
          <p:cNvPr id="9" name="Picture 2" descr="A schematic diagram illustrates the diffusion of carbon dioxide from tissues into red blood cells, and a reaction shows the different molecules that are formed from carbon dioxide inside the red blood cells.&#10;Tissues shown in the left side are labeled as body tissue and a thin layer of cell walls and a red blood cell are labeled as blood capillary. Carbon dioxide moves from the tissue, through the capillary wall, into the red blood cell. In the red blood cell, carbon dioxide reacts with water to form carbonic acid, which disassociates to release bicarbonate ion and hydrogen ion. Half-headed arrows indicate equilibrium between the reaction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17475" y="2014700"/>
            <a:ext cx="7375550" cy="402973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34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1" y="274638"/>
            <a:ext cx="8919883" cy="1143000"/>
          </a:xfrm>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Section 7.1 Binding of Oxygen by </a:t>
            </a:r>
            <a:r>
              <a:rPr lang="en-US" dirty="0" err="1">
                <a:solidFill>
                  <a:srgbClr val="843C0C"/>
                </a:solidFill>
                <a:latin typeface="Arial" panose="020B0604020202020204" pitchFamily="34" charset="0"/>
                <a:cs typeface="Arial" panose="020B0604020202020204" pitchFamily="34" charset="0"/>
              </a:rPr>
              <a:t>Heme</a:t>
            </a:r>
            <a:r>
              <a:rPr lang="en-US" dirty="0">
                <a:solidFill>
                  <a:srgbClr val="843C0C"/>
                </a:solidFill>
                <a:latin typeface="Arial" panose="020B0604020202020204" pitchFamily="34" charset="0"/>
                <a:cs typeface="Arial" panose="020B0604020202020204" pitchFamily="34" charset="0"/>
              </a:rPr>
              <a:t> Iron</a:t>
            </a:r>
          </a:p>
        </p:txBody>
      </p:sp>
      <p:sp>
        <p:nvSpPr>
          <p:cNvPr id="3" name="Content Placeholder 2"/>
          <p:cNvSpPr>
            <a:spLocks noGrp="1"/>
          </p:cNvSpPr>
          <p:nvPr>
            <p:ph idx="1"/>
          </p:nvPr>
        </p:nvSpPr>
        <p:spPr>
          <a:xfrm>
            <a:off x="457200" y="1600200"/>
            <a:ext cx="8229600" cy="4609487"/>
          </a:xfrm>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The ability of myoglobin and hemoglobin to bind oxygen depends on the presence of a </a:t>
            </a:r>
            <a:r>
              <a:rPr lang="en-US" i="1" dirty="0" err="1">
                <a:latin typeface="Arial" panose="020B0604020202020204" pitchFamily="34" charset="0"/>
                <a:cs typeface="Arial" panose="020B0604020202020204" pitchFamily="34" charset="0"/>
              </a:rPr>
              <a:t>heme</a:t>
            </a:r>
            <a:r>
              <a:rPr lang="en-US" dirty="0">
                <a:latin typeface="Arial" panose="020B0604020202020204" pitchFamily="34" charset="0"/>
                <a:cs typeface="Arial" panose="020B0604020202020204" pitchFamily="34" charset="0"/>
              </a:rPr>
              <a:t> group, which consists of an organic component called </a:t>
            </a:r>
            <a:r>
              <a:rPr lang="en-US" dirty="0" err="1">
                <a:latin typeface="Arial" panose="020B0604020202020204" pitchFamily="34" charset="0"/>
                <a:cs typeface="Arial" panose="020B0604020202020204" pitchFamily="34" charset="0"/>
              </a:rPr>
              <a:t>protoporphyrin</a:t>
            </a:r>
            <a:r>
              <a:rPr lang="en-US" dirty="0">
                <a:latin typeface="Arial" panose="020B0604020202020204" pitchFamily="34" charset="0"/>
                <a:cs typeface="Arial" panose="020B0604020202020204" pitchFamily="34" charset="0"/>
              </a:rPr>
              <a:t> and a central iron ion.</a:t>
            </a:r>
          </a:p>
          <a:p>
            <a:pPr>
              <a:spcBef>
                <a:spcPts val="624"/>
              </a:spcBef>
              <a:spcAft>
                <a:spcPts val="1200"/>
              </a:spcAft>
            </a:pPr>
            <a:r>
              <a:rPr lang="en-US" dirty="0">
                <a:latin typeface="Arial" panose="020B0604020202020204" pitchFamily="34" charset="0"/>
                <a:cs typeface="Arial" panose="020B0604020202020204" pitchFamily="34" charset="0"/>
              </a:rPr>
              <a:t>The iron must be in the ferrous (Fe</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form, the only form that can bind oxygen.</a:t>
            </a:r>
          </a:p>
        </p:txBody>
      </p:sp>
    </p:spTree>
    <p:extLst>
      <p:ext uri="{BB962C8B-B14F-4D97-AF65-F5344CB8AC3E}">
        <p14:creationId xmlns:p14="http://schemas.microsoft.com/office/powerpoint/2010/main" val="1124890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Some Carbon Dioxide Reacts to Form Carbamate</a:t>
            </a:r>
          </a:p>
        </p:txBody>
      </p:sp>
      <p:sp>
        <p:nvSpPr>
          <p:cNvPr id="4" name="Content Placeholder 3"/>
          <p:cNvSpPr>
            <a:spLocks noGrp="1"/>
          </p:cNvSpPr>
          <p:nvPr>
            <p:ph idx="1"/>
          </p:nvPr>
        </p:nvSpPr>
        <p:spPr>
          <a:xfrm>
            <a:off x="457200" y="1600200"/>
            <a:ext cx="8229600" cy="2679192"/>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Some carbon dioxide reacts with amino terminal groups on hemoglobin, forming carbamate.</a:t>
            </a:r>
          </a:p>
          <a:p>
            <a:pPr>
              <a:spcBef>
                <a:spcPts val="624"/>
              </a:spcBef>
              <a:spcAft>
                <a:spcPts val="1200"/>
              </a:spcAft>
            </a:pPr>
            <a:r>
              <a:rPr lang="en-US" dirty="0">
                <a:latin typeface="Arial" panose="020B0604020202020204" pitchFamily="34" charset="0"/>
                <a:cs typeface="Arial" panose="020B0604020202020204" pitchFamily="34" charset="0"/>
              </a:rPr>
              <a:t>The carbamate forms salt bridges that stabilize the T state.</a:t>
            </a:r>
          </a:p>
          <a:p>
            <a:pPr>
              <a:spcBef>
                <a:spcPts val="624"/>
              </a:spcBef>
              <a:spcAft>
                <a:spcPts val="1200"/>
              </a:spcAft>
            </a:pPr>
            <a:r>
              <a:rPr lang="en-US" dirty="0">
                <a:latin typeface="Arial" panose="020B0604020202020204" pitchFamily="34" charset="0"/>
                <a:cs typeface="Arial" panose="020B0604020202020204" pitchFamily="34" charset="0"/>
              </a:rPr>
              <a:t>However, most carbon dioxide is carried to the lungs in the blood as bicarbonate ion.</a:t>
            </a:r>
          </a:p>
        </p:txBody>
      </p:sp>
      <p:pic>
        <p:nvPicPr>
          <p:cNvPr id="9" name="Picture 2" descr="An equilibrium reaction shows carbon dioxide react with the terminal amino group of hemoglobin to yield carbamate anion and hydrogen io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69380" y="4715280"/>
            <a:ext cx="8113105" cy="12685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803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Carbon Dioxide Effects</a:t>
            </a:r>
          </a:p>
        </p:txBody>
      </p:sp>
      <p:pic>
        <p:nvPicPr>
          <p:cNvPr id="9" name="Picture 2" descr="A line graph shows the effect of carbon dioxide at different pH values on oxygen affinity of hemoglobin.&#10;The X axis labeled partial pressure of oxygen (torr) ranges from 0 to 100 and Y axis labeled Y (fractional saturation) ranges from 0 to 1.0 in increments of 0.2. Two vertical lines, labeled as tissues and lungs, pass through X-axis at values 20 and 100 torr partial pressure of oxygen, respectively. The first curve for pH 7.4 with no carbon dioxide, starts from the origin and rises steeply up to 80 torr partial pressure of oxygen and 0.9 fractional saturation, after which it plateaus. The curve intersects the vertical line labeled Tissues at approximately 0.3 fractional saturation and the line Lungs at 1.0 fractional saturation. The second curve for pH 7.2 with no carbon dioxide, below the curve for pH 7.7, starts from the origin, rises steeply to around 85 torr partial pressure of oxygen and 0.9 fractional saturation. The curve then plateaus. The curve intersects the vertical line labeled Tissues at approximately 0.2 fractional saturation and the line Lungs at 1.0 fractional saturation. The distance between the fractional saturation of tissues and lungs is given as 77 percent. The curve for pH 7.2, 40 torr carbon dioxide, below the curve for pH 7.2, reaches a maximum of 70 torr partial pressure of oxygen at 0.85 fractional saturation, and then plateaus. The curve intersects the vertical line labeled Tissues at approximately 0.1 fractional saturation and the line Lungs at 0.9 fractional saturation. The distance between the fractional saturation of tissues and lungs is given as 88 percent. The plateaus of the three curves almost merge toward the end of the graph.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52229" y="1812813"/>
            <a:ext cx="5056291" cy="45334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342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Transport of CO</a:t>
            </a:r>
            <a:r>
              <a:rPr lang="en-US" baseline="-25000" dirty="0">
                <a:solidFill>
                  <a:srgbClr val="843C0C"/>
                </a:solidFill>
                <a:latin typeface="Arial" panose="020B0604020202020204" pitchFamily="34" charset="0"/>
                <a:cs typeface="Arial" panose="020B0604020202020204" pitchFamily="34" charset="0"/>
              </a:rPr>
              <a:t>2</a:t>
            </a:r>
            <a:r>
              <a:rPr lang="en-US" dirty="0">
                <a:solidFill>
                  <a:srgbClr val="843C0C"/>
                </a:solidFill>
                <a:latin typeface="Arial" panose="020B0604020202020204" pitchFamily="34" charset="0"/>
                <a:cs typeface="Arial" panose="020B0604020202020204" pitchFamily="34" charset="0"/>
              </a:rPr>
              <a:t> from Tissues to Lungs</a:t>
            </a:r>
          </a:p>
        </p:txBody>
      </p:sp>
      <p:pic>
        <p:nvPicPr>
          <p:cNvPr id="9" name="Picture 2" descr="A two-part illustration describes the process of carbon dioxide transfer from tissue to the red blood cell, and from the RBC to the alveolus in the lungs.&#10;The first part of the illustration shows carbon dioxide produced by the tissue cells move into the red blood cells in the blood capillary, by passing through the endothelium. In the red blood cells, a few molecules of carbon dioxide bond to hemoglobin while a few other molecules in equilibrium with water to form hydrogen ion and bicarbonate ion. Chlorine ions move into the RBC from the blood and bicarbonate ions move out. The second part of the illustration shows red blood cells in capillary near the alveolus. Chlorine ions move out of the cells while bicarbonate ions enter the red blood cells. A reversible reaction shows hydrogen ion and bicarbonate ion bond to form carbon dioxide and water. Hemoglobin releases oxygen that travels into the alveolu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7188" y="2190107"/>
            <a:ext cx="7953245" cy="378863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16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anose="020B0604020202020204" pitchFamily="34" charset="0"/>
                <a:cs typeface="Arial" panose="020B0604020202020204" pitchFamily="34" charset="0"/>
              </a:rPr>
              <a:t>The Position of the Iron Changes Depending on Whether Oxygen is Bound</a:t>
            </a: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The iron lies in the middle of the </a:t>
            </a:r>
            <a:r>
              <a:rPr lang="en-US" dirty="0" err="1">
                <a:latin typeface="Arial" panose="020B0604020202020204" pitchFamily="34" charset="0"/>
                <a:cs typeface="Arial" panose="020B0604020202020204" pitchFamily="34" charset="0"/>
              </a:rPr>
              <a:t>protoporphyrin</a:t>
            </a:r>
            <a:r>
              <a:rPr lang="en-US" dirty="0">
                <a:latin typeface="Arial" panose="020B0604020202020204" pitchFamily="34" charset="0"/>
                <a:cs typeface="Arial" panose="020B0604020202020204" pitchFamily="34" charset="0"/>
              </a:rPr>
              <a:t> bound to four </a:t>
            </a:r>
            <a:r>
              <a:rPr lang="en-US" dirty="0" err="1">
                <a:latin typeface="Arial" panose="020B0604020202020204" pitchFamily="34" charset="0"/>
                <a:cs typeface="Arial" panose="020B0604020202020204" pitchFamily="34" charset="0"/>
              </a:rPr>
              <a:t>nitrogens</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a:latin typeface="Arial" panose="020B0604020202020204" pitchFamily="34" charset="0"/>
                <a:cs typeface="Arial" panose="020B0604020202020204" pitchFamily="34" charset="0"/>
              </a:rPr>
              <a:t>Iron can form two additional bonds, at the fifth and sixth coordination sites.</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The fifth coordination site is occupied by an imidazole ring of a histidine called the proximal histidine.</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The sixth coordination site binds oxygen. Upon oxygen binding, the iron moves into the plane of the </a:t>
            </a:r>
            <a:r>
              <a:rPr lang="en-US" dirty="0" err="1">
                <a:latin typeface="Arial" panose="020B0604020202020204" pitchFamily="34" charset="0"/>
                <a:cs typeface="Arial" panose="020B0604020202020204" pitchFamily="34" charset="0"/>
              </a:rPr>
              <a:t>protoporphyrin</a:t>
            </a:r>
            <a:r>
              <a:rPr lang="en-US" dirty="0">
                <a:latin typeface="Arial" panose="020B0604020202020204" pitchFamily="34" charset="0"/>
                <a:cs typeface="Arial" panose="020B0604020202020204" pitchFamily="34" charset="0"/>
              </a:rPr>
              <a:t> ring.</a:t>
            </a:r>
          </a:p>
        </p:txBody>
      </p:sp>
    </p:spTree>
    <p:extLst>
      <p:ext uri="{BB962C8B-B14F-4D97-AF65-F5344CB8AC3E}">
        <p14:creationId xmlns:p14="http://schemas.microsoft.com/office/powerpoint/2010/main" val="730796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0B2A1-B666-2C4C-8754-BEB45320400B}"/>
              </a:ext>
            </a:extLst>
          </p:cNvPr>
          <p:cNvPicPr>
            <a:picLocks noChangeAspect="1"/>
          </p:cNvPicPr>
          <p:nvPr/>
        </p:nvPicPr>
        <p:blipFill>
          <a:blip r:embed="rId2"/>
          <a:stretch>
            <a:fillRect/>
          </a:stretch>
        </p:blipFill>
        <p:spPr>
          <a:xfrm>
            <a:off x="2624138" y="1004888"/>
            <a:ext cx="3895725" cy="4848225"/>
          </a:xfrm>
          <a:prstGeom prst="rect">
            <a:avLst/>
          </a:prstGeom>
        </p:spPr>
      </p:pic>
    </p:spTree>
    <p:extLst>
      <p:ext uri="{BB962C8B-B14F-4D97-AF65-F5344CB8AC3E}">
        <p14:creationId xmlns:p14="http://schemas.microsoft.com/office/powerpoint/2010/main" val="426349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90B476-7C15-CC4C-8376-736423B2C6D2}"/>
              </a:ext>
            </a:extLst>
          </p:cNvPr>
          <p:cNvPicPr>
            <a:picLocks noChangeAspect="1"/>
          </p:cNvPicPr>
          <p:nvPr/>
        </p:nvPicPr>
        <p:blipFill>
          <a:blip r:embed="rId2"/>
          <a:stretch>
            <a:fillRect/>
          </a:stretch>
        </p:blipFill>
        <p:spPr>
          <a:xfrm>
            <a:off x="0" y="857250"/>
            <a:ext cx="9144000" cy="5143500"/>
          </a:xfrm>
          <a:prstGeom prst="rect">
            <a:avLst/>
          </a:prstGeom>
        </p:spPr>
      </p:pic>
      <p:pic>
        <p:nvPicPr>
          <p:cNvPr id="4" name="Picture 3">
            <a:extLst>
              <a:ext uri="{FF2B5EF4-FFF2-40B4-BE49-F238E27FC236}">
                <a16:creationId xmlns:a16="http://schemas.microsoft.com/office/drawing/2014/main" id="{A3D2AB42-7AB4-7C4E-A82F-3C07EEE0C3DB}"/>
              </a:ext>
            </a:extLst>
          </p:cNvPr>
          <p:cNvPicPr>
            <a:picLocks noChangeAspect="1"/>
          </p:cNvPicPr>
          <p:nvPr/>
        </p:nvPicPr>
        <p:blipFill>
          <a:blip r:embed="rId3"/>
          <a:stretch>
            <a:fillRect/>
          </a:stretch>
        </p:blipFill>
        <p:spPr>
          <a:xfrm>
            <a:off x="1371600" y="1624013"/>
            <a:ext cx="6400800" cy="3609975"/>
          </a:xfrm>
          <a:prstGeom prst="rect">
            <a:avLst/>
          </a:prstGeom>
        </p:spPr>
      </p:pic>
      <p:sp>
        <p:nvSpPr>
          <p:cNvPr id="5" name="TextBox 4">
            <a:extLst>
              <a:ext uri="{FF2B5EF4-FFF2-40B4-BE49-F238E27FC236}">
                <a16:creationId xmlns:a16="http://schemas.microsoft.com/office/drawing/2014/main" id="{8C5BCA25-CED3-5143-9EF2-13F699C8B50B}"/>
              </a:ext>
            </a:extLst>
          </p:cNvPr>
          <p:cNvSpPr txBox="1"/>
          <p:nvPr/>
        </p:nvSpPr>
        <p:spPr>
          <a:xfrm>
            <a:off x="3453063" y="3540358"/>
            <a:ext cx="1732548" cy="400110"/>
          </a:xfrm>
          <a:prstGeom prst="rect">
            <a:avLst/>
          </a:prstGeom>
          <a:noFill/>
        </p:spPr>
        <p:txBody>
          <a:bodyPr wrap="square" rtlCol="0">
            <a:spAutoFit/>
          </a:bodyPr>
          <a:lstStyle/>
          <a:p>
            <a:r>
              <a:rPr lang="en-US" sz="2000" b="1" dirty="0"/>
              <a:t>Proximal His</a:t>
            </a:r>
          </a:p>
        </p:txBody>
      </p:sp>
      <p:cxnSp>
        <p:nvCxnSpPr>
          <p:cNvPr id="6" name="Straight Arrow Connector 5">
            <a:extLst>
              <a:ext uri="{FF2B5EF4-FFF2-40B4-BE49-F238E27FC236}">
                <a16:creationId xmlns:a16="http://schemas.microsoft.com/office/drawing/2014/main" id="{27E87F07-F017-1E4C-A673-56BF43EED93C}"/>
              </a:ext>
            </a:extLst>
          </p:cNvPr>
          <p:cNvCxnSpPr/>
          <p:nvPr/>
        </p:nvCxnSpPr>
        <p:spPr>
          <a:xfrm flipH="1">
            <a:off x="3236495" y="3404937"/>
            <a:ext cx="98658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CF74AE0-5B6E-2B44-9730-BADA451FD388}"/>
              </a:ext>
            </a:extLst>
          </p:cNvPr>
          <p:cNvCxnSpPr/>
          <p:nvPr/>
        </p:nvCxnSpPr>
        <p:spPr>
          <a:xfrm>
            <a:off x="4355432" y="4138863"/>
            <a:ext cx="83017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9015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7812</TotalTime>
  <Words>3671</Words>
  <Application>Microsoft Macintosh PowerPoint</Application>
  <PresentationFormat>On-screen Show (4:3)</PresentationFormat>
  <Paragraphs>241</Paragraphs>
  <Slides>62</Slides>
  <Notes>28</Notes>
  <HiddenSlides>0</HiddenSlides>
  <MMClips>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1" baseType="lpstr">
      <vt:lpstr>Arial</vt:lpstr>
      <vt:lpstr>Calibri</vt:lpstr>
      <vt:lpstr>Calibri Light</vt:lpstr>
      <vt:lpstr>Georgia</vt:lpstr>
      <vt:lpstr>Symbol</vt:lpstr>
      <vt:lpstr>Times New Roman</vt:lpstr>
      <vt:lpstr>Office Theme</vt:lpstr>
      <vt:lpstr>1_Office Theme</vt:lpstr>
      <vt:lpstr>Equation</vt:lpstr>
      <vt:lpstr>PowerPoint Presentation</vt:lpstr>
      <vt:lpstr>CHAPTER 7 Hemoglobin: Portrait of a Protein in Action</vt:lpstr>
      <vt:lpstr>Ch.7 Learning Objectives</vt:lpstr>
      <vt:lpstr>Ch.7 Outline</vt:lpstr>
      <vt:lpstr>A Comparison of Myoglobin and Hemoglobin Illuminates Some Key Aspects of Protein Structure and Function</vt:lpstr>
      <vt:lpstr>Section 7.1 Binding of Oxygen by Heme Iron</vt:lpstr>
      <vt:lpstr>The Position of the Iron Changes Depending on Whether Oxygen is Bound</vt:lpstr>
      <vt:lpstr>PowerPoint Presentation</vt:lpstr>
      <vt:lpstr>PowerPoint Presentation</vt:lpstr>
      <vt:lpstr>PowerPoint Presentation</vt:lpstr>
      <vt:lpstr>PowerPoint Presentation</vt:lpstr>
      <vt:lpstr>PowerPoint Presentation</vt:lpstr>
      <vt:lpstr>Structure of Myoglobin</vt:lpstr>
      <vt:lpstr>The Structure of Myoglobin Prevents the Release of Reactive Oxygen Species</vt:lpstr>
      <vt:lpstr>Iron–oxygen Bonding</vt:lpstr>
      <vt:lpstr>PowerPoint Presentation</vt:lpstr>
      <vt:lpstr>Stabilizing Bound Oxygen</vt:lpstr>
      <vt:lpstr>Human Hemoglobin is an Assembly of Four Myoglobin-like Subunits</vt:lpstr>
      <vt:lpstr>Hemoglobin</vt:lpstr>
      <vt:lpstr>Quaternary Structure of Deoxyhemoglobin</vt:lpstr>
      <vt:lpstr>PowerPoint Presentation</vt:lpstr>
      <vt:lpstr>PowerPoint Presentation</vt:lpstr>
      <vt:lpstr>PowerPoint Presentation</vt:lpstr>
      <vt:lpstr>Section 7.2 Hemoglobin Binds Oxygen Cooperatively</vt:lpstr>
      <vt:lpstr>O2 binding to Myoglobin</vt:lpstr>
      <vt:lpstr>O2 binding to Myoglobin</vt:lpstr>
      <vt:lpstr>O2 binding to Myoglobin</vt:lpstr>
      <vt:lpstr>Oxygen Binding by Myoglobin</vt:lpstr>
      <vt:lpstr>Oxygen Binding by Hemoglobin</vt:lpstr>
      <vt:lpstr>Responding to Exercise</vt:lpstr>
      <vt:lpstr>PowerPoint Presentation</vt:lpstr>
      <vt:lpstr>PowerPoint Presentation</vt:lpstr>
      <vt:lpstr>PowerPoint Presentation</vt:lpstr>
      <vt:lpstr>PowerPoint Presentation</vt:lpstr>
      <vt:lpstr>Oxygen Binding Markedly Changes the Quaternary Structure of Hemoglobin</vt:lpstr>
      <vt:lpstr>Quaternary Structural Changes on Oxygen Binding by Hemoglobin</vt:lpstr>
      <vt:lpstr>PowerPoint Presentation</vt:lpstr>
      <vt:lpstr>PowerPoint Presentation</vt:lpstr>
      <vt:lpstr>PowerPoint Presentation</vt:lpstr>
      <vt:lpstr>Hemoglobin Cooperativity can be Potentially Explained by Several Models</vt:lpstr>
      <vt:lpstr>Concerted Model</vt:lpstr>
      <vt:lpstr>T-to-R Transition</vt:lpstr>
      <vt:lpstr>Sequential Model</vt:lpstr>
      <vt:lpstr>Structural Changes at the Heme Groups are Transmitted to the 𝛂1𝛃1-𝛂2𝛃2 Interface</vt:lpstr>
      <vt:lpstr>Conformational Changes in Hemoglobin</vt:lpstr>
      <vt:lpstr>Conformational Changes in Hemoglobin</vt:lpstr>
      <vt:lpstr>Conformational Changes in Hemoglobin</vt:lpstr>
      <vt:lpstr>Conformational Changes in Hemoglobin</vt:lpstr>
      <vt:lpstr>2,3-Bisphosphoglycerate in Red Cells is Crucial in Determining the Oxygen Affinity of Hemoglobin</vt:lpstr>
      <vt:lpstr>Oxygen Binding by Pure Hemoglobin Compared with Hemoglobin in Red Blood Cells</vt:lpstr>
      <vt:lpstr>Mode of Binding of 2,3-BPG to Human Deoxyhemoglobin</vt:lpstr>
      <vt:lpstr>Fetal Hemoglobin</vt:lpstr>
      <vt:lpstr>Oxygen Affinity of Fetal Red Blood Cells</vt:lpstr>
      <vt:lpstr>Carbon Monoxide can Disrupt Oxygen Transport by Hemoglobin</vt:lpstr>
      <vt:lpstr>Section 7.3 Hydrogen Ions and Carbon Dioxide Promote the Release of Oxygen: The Bohr Effect</vt:lpstr>
      <vt:lpstr>Section 7.3 The Bohr Effect</vt:lpstr>
      <vt:lpstr>Effect of pH on the Oxygen Affinity of Hemoglobin</vt:lpstr>
      <vt:lpstr>Chemical Basis of the Bohr Effect</vt:lpstr>
      <vt:lpstr>Carbon Dioxide and pH</vt:lpstr>
      <vt:lpstr>Some Carbon Dioxide Reacts to Form Carbamate</vt:lpstr>
      <vt:lpstr>Carbon Dioxide Effects</vt:lpstr>
      <vt:lpstr>Transport of CO2 from Tissues to Lungs</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Hemoglobin: Portrait of a Protein in Action</dc:title>
  <dc:creator>Berg</dc:creator>
  <cp:lastModifiedBy>Hurlbert, Jason C.</cp:lastModifiedBy>
  <cp:revision>886</cp:revision>
  <dcterms:created xsi:type="dcterms:W3CDTF">2015-05-20T13:49:30Z</dcterms:created>
  <dcterms:modified xsi:type="dcterms:W3CDTF">2021-09-09T13:25:39Z</dcterms:modified>
</cp:coreProperties>
</file>