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06" r:id="rId2"/>
    <p:sldId id="407" r:id="rId3"/>
    <p:sldId id="316" r:id="rId4"/>
    <p:sldId id="317" r:id="rId5"/>
    <p:sldId id="318" r:id="rId6"/>
    <p:sldId id="411" r:id="rId7"/>
    <p:sldId id="412" r:id="rId8"/>
    <p:sldId id="319" r:id="rId9"/>
    <p:sldId id="439" r:id="rId10"/>
    <p:sldId id="440" r:id="rId11"/>
    <p:sldId id="408" r:id="rId12"/>
    <p:sldId id="441" r:id="rId13"/>
    <p:sldId id="442" r:id="rId14"/>
    <p:sldId id="414" r:id="rId15"/>
    <p:sldId id="32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2" autoAdjust="0"/>
    <p:restoredTop sz="86479" autoAdjust="0"/>
  </p:normalViewPr>
  <p:slideViewPr>
    <p:cSldViewPr snapToGrid="0" snapToObjects="1">
      <p:cViewPr varScale="1">
        <p:scale>
          <a:sx n="106" d="100"/>
          <a:sy n="106" d="100"/>
        </p:scale>
        <p:origin x="13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11/8/22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a:t>
            </a:fld>
            <a:endParaRPr lang="en-US" dirty="0"/>
          </a:p>
        </p:txBody>
      </p:sp>
    </p:spTree>
    <p:extLst>
      <p:ext uri="{BB962C8B-B14F-4D97-AF65-F5344CB8AC3E}">
        <p14:creationId xmlns:p14="http://schemas.microsoft.com/office/powerpoint/2010/main" val="28492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4.27 RNA Polymerase. </a:t>
            </a:r>
            <a:r>
              <a:rPr lang="en-US" dirty="0"/>
              <a:t>This large enzyme comprises many subunits, including β</a:t>
            </a:r>
            <a:r>
              <a:rPr lang="en-US" baseline="0" dirty="0"/>
              <a:t> </a:t>
            </a:r>
            <a:r>
              <a:rPr lang="en-US" dirty="0"/>
              <a:t>(red) and β’ (yellow), which form a “claw” that holds the DNA to be transcribed. </a:t>
            </a:r>
            <a:r>
              <a:rPr lang="en-US" i="1" dirty="0"/>
              <a:t>Notice</a:t>
            </a:r>
            <a:r>
              <a:rPr lang="en-US" dirty="0"/>
              <a:t> that the</a:t>
            </a:r>
            <a:r>
              <a:rPr lang="en-US" baseline="0" dirty="0"/>
              <a:t> </a:t>
            </a:r>
            <a:r>
              <a:rPr lang="en-US" dirty="0"/>
              <a:t>active site includes a Mg</a:t>
            </a:r>
            <a:r>
              <a:rPr lang="en-US" baseline="30000" dirty="0"/>
              <a:t>2+</a:t>
            </a:r>
            <a:r>
              <a:rPr lang="en-US" dirty="0"/>
              <a:t>ion (green) at the center of the structure. The curved tubes making</a:t>
            </a:r>
            <a:r>
              <a:rPr lang="en-US" baseline="0" dirty="0"/>
              <a:t> </a:t>
            </a:r>
            <a:r>
              <a:rPr lang="en-US" dirty="0"/>
              <a:t>up the protein in the image represent the backbone of the polypeptide chain. [Drawn from 1L9Z.</a:t>
            </a:r>
            <a:r>
              <a:rPr lang="en-US" baseline="0" dirty="0"/>
              <a:t> </a:t>
            </a:r>
            <a:r>
              <a:rPr lang="en-US" dirty="0" err="1"/>
              <a:t>pdb</a:t>
            </a:r>
            <a:r>
              <a:rPr lang="en-US"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78739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68499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4.30 Promoter sites for</a:t>
            </a:r>
            <a:r>
              <a:rPr lang="en-US" b="1" baseline="0" dirty="0"/>
              <a:t> </a:t>
            </a:r>
            <a:r>
              <a:rPr lang="en-US" b="1" dirty="0"/>
              <a:t>transcription in (A) prokaryotes and</a:t>
            </a:r>
            <a:r>
              <a:rPr lang="en-US" b="1" baseline="0" dirty="0"/>
              <a:t> </a:t>
            </a:r>
            <a:r>
              <a:rPr lang="en-US" b="1" dirty="0"/>
              <a:t>(B) eukaryotes. </a:t>
            </a:r>
            <a:r>
              <a:rPr lang="en-US" dirty="0"/>
              <a:t>Consensus sequences are</a:t>
            </a:r>
            <a:r>
              <a:rPr lang="en-US" baseline="0" dirty="0"/>
              <a:t> </a:t>
            </a:r>
            <a:r>
              <a:rPr lang="en-US" dirty="0"/>
              <a:t>shown. The first nucleotide to be</a:t>
            </a:r>
            <a:r>
              <a:rPr lang="en-US" baseline="0" dirty="0"/>
              <a:t> </a:t>
            </a:r>
            <a:r>
              <a:rPr lang="en-US" dirty="0"/>
              <a:t>transcribed is</a:t>
            </a:r>
            <a:r>
              <a:rPr lang="en-US" baseline="0" dirty="0"/>
              <a:t> </a:t>
            </a:r>
            <a:r>
              <a:rPr lang="en-US" dirty="0"/>
              <a:t>numbered +1. The adjacent nucleotide on the</a:t>
            </a:r>
            <a:r>
              <a:rPr lang="en-US" baseline="0" dirty="0"/>
              <a:t> </a:t>
            </a:r>
            <a:r>
              <a:rPr lang="en-US" dirty="0"/>
              <a:t>5</a:t>
            </a:r>
            <a:r>
              <a:rPr lang="en-US" sz="1200" kern="1200" dirty="0">
                <a:solidFill>
                  <a:schemeClr val="tx1"/>
                </a:solidFill>
                <a:effectLst/>
                <a:latin typeface="+mn-lt"/>
                <a:ea typeface="+mn-ea"/>
                <a:cs typeface="+mn-cs"/>
                <a:sym typeface="Symbol"/>
              </a:rPr>
              <a:t></a:t>
            </a:r>
            <a:r>
              <a:rPr lang="en-US" dirty="0"/>
              <a:t> side is numbered −1. The sequences</a:t>
            </a:r>
            <a:r>
              <a:rPr lang="en-US" baseline="0" dirty="0"/>
              <a:t> </a:t>
            </a:r>
            <a:r>
              <a:rPr lang="en-US" dirty="0"/>
              <a:t>shown are those of the coding strand of DNA.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41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4.28 Transcription mechanism of the chain-elongation reaction catalyzed by RNA polymerase. </a:t>
            </a:r>
            <a:r>
              <a:rPr lang="en-US" sz="1200" b="0" i="0" u="none" strike="noStrike" kern="1200" baseline="0" dirty="0">
                <a:solidFill>
                  <a:schemeClr val="tx1"/>
                </a:solidFill>
                <a:latin typeface="+mn-lt"/>
                <a:ea typeface="+mn-ea"/>
                <a:cs typeface="+mn-cs"/>
              </a:rPr>
              <a:t>[Source: J. L. </a:t>
            </a:r>
            <a:r>
              <a:rPr lang="en-US" sz="1200" b="0" i="0" u="none" strike="noStrike" kern="1200" baseline="0" dirty="0" err="1">
                <a:solidFill>
                  <a:schemeClr val="tx1"/>
                </a:solidFill>
                <a:latin typeface="+mn-lt"/>
                <a:ea typeface="+mn-ea"/>
                <a:cs typeface="+mn-cs"/>
              </a:rPr>
              <a:t>Tymoczko</a:t>
            </a:r>
            <a:r>
              <a:rPr lang="en-US" sz="1200" b="0" i="0" u="none" strike="noStrike" kern="1200" baseline="0" dirty="0">
                <a:solidFill>
                  <a:schemeClr val="tx1"/>
                </a:solidFill>
                <a:latin typeface="+mn-lt"/>
                <a:ea typeface="+mn-ea"/>
                <a:cs typeface="+mn-cs"/>
              </a:rPr>
              <a:t>, J. Berg, and L. </a:t>
            </a:r>
            <a:r>
              <a:rPr lang="en-US" sz="1200" b="0" i="0" u="none" strike="noStrike" kern="1200" baseline="0" dirty="0" err="1">
                <a:solidFill>
                  <a:schemeClr val="tx1"/>
                </a:solidFill>
                <a:latin typeface="+mn-lt"/>
                <a:ea typeface="+mn-ea"/>
                <a:cs typeface="+mn-cs"/>
              </a:rPr>
              <a:t>Stryer</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Biochemistry: A Short Course</a:t>
            </a:r>
            <a:r>
              <a:rPr lang="en-US" sz="1200" b="0" i="0" u="none" strike="noStrike" kern="1200" baseline="0" dirty="0">
                <a:solidFill>
                  <a:schemeClr val="tx1"/>
                </a:solidFill>
                <a:latin typeface="+mn-lt"/>
                <a:ea typeface="+mn-ea"/>
                <a:cs typeface="+mn-cs"/>
              </a:rPr>
              <a:t>, 2nd ed. (W. H. Freeman and Company, 2013), Fig. 36.3.]</a:t>
            </a: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96881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4.31 Base sequence of the 3’ end</a:t>
            </a:r>
            <a:r>
              <a:rPr lang="en-US" b="1" baseline="0" dirty="0"/>
              <a:t> </a:t>
            </a:r>
            <a:r>
              <a:rPr lang="en-US" b="1" dirty="0"/>
              <a:t>of an mRNA transcript in </a:t>
            </a:r>
            <a:r>
              <a:rPr lang="en-US" b="1" i="1" dirty="0"/>
              <a:t>E. coli</a:t>
            </a:r>
            <a:r>
              <a:rPr lang="en-US" b="1" dirty="0"/>
              <a:t>. </a:t>
            </a:r>
            <a:r>
              <a:rPr lang="en-US" dirty="0"/>
              <a:t>A stable</a:t>
            </a:r>
            <a:r>
              <a:rPr lang="en-US" baseline="0" dirty="0"/>
              <a:t> </a:t>
            </a:r>
            <a:r>
              <a:rPr lang="en-US" dirty="0"/>
              <a:t>hairpin structure is followed by a sequence of</a:t>
            </a:r>
            <a:r>
              <a:rPr lang="en-US" baseline="0" dirty="0"/>
              <a:t> </a:t>
            </a:r>
            <a:r>
              <a:rPr lang="en-US" dirty="0"/>
              <a:t>uridine (U) residues.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57492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3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11/8/22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sz="3200" dirty="0">
                <a:solidFill>
                  <a:srgbClr val="843C0C"/>
                </a:solidFill>
                <a:latin typeface="Arial" pitchFamily="34" charset="0"/>
                <a:cs typeface="Arial" pitchFamily="34" charset="0"/>
              </a:rPr>
              <a:t>All Cellular RNA is Synthesized by RNA Polymerases</a:t>
            </a:r>
            <a:endParaRPr lang="en-US" sz="3200" dirty="0">
              <a:solidFill>
                <a:srgbClr val="843C0C"/>
              </a:solidFill>
            </a:endParaRPr>
          </a:p>
        </p:txBody>
      </p:sp>
      <p:sp>
        <p:nvSpPr>
          <p:cNvPr id="3" name="Content Placeholder 2"/>
          <p:cNvSpPr>
            <a:spLocks noGrp="1"/>
          </p:cNvSpPr>
          <p:nvPr>
            <p:ph idx="1"/>
          </p:nvPr>
        </p:nvSpPr>
        <p:spPr>
          <a:xfrm>
            <a:off x="457199" y="1729507"/>
            <a:ext cx="8229601" cy="4194215"/>
          </a:xfrm>
        </p:spPr>
        <p:txBody>
          <a:bodyPr>
            <a:noAutofit/>
          </a:bodyPr>
          <a:lstStyle/>
          <a:p>
            <a:pPr>
              <a:spcBef>
                <a:spcPts val="624"/>
              </a:spcBef>
              <a:spcAft>
                <a:spcPts val="600"/>
              </a:spcAft>
              <a:defRPr/>
            </a:pPr>
            <a:r>
              <a:rPr lang="en-US" sz="2200" dirty="0">
                <a:latin typeface="Arial" panose="020B0604020202020204" pitchFamily="34" charset="0"/>
                <a:cs typeface="Arial" panose="020B0604020202020204" pitchFamily="34" charset="0"/>
              </a:rPr>
              <a:t>Synthesis of RNA from a DNA template (transcription) is catalyzed by RNA polymerase, which has the following requirements:</a:t>
            </a:r>
          </a:p>
          <a:p>
            <a:pPr lvl="1">
              <a:spcBef>
                <a:spcPts val="624"/>
              </a:spcBef>
              <a:spcAft>
                <a:spcPts val="600"/>
              </a:spcAft>
              <a:buFontTx/>
              <a:buAutoNum type="arabicPeriod"/>
              <a:defRPr/>
            </a:pPr>
            <a:r>
              <a:rPr lang="en-US" sz="2000" dirty="0">
                <a:latin typeface="Arial" panose="020B0604020202020204" pitchFamily="34" charset="0"/>
                <a:cs typeface="Arial" panose="020B0604020202020204" pitchFamily="34" charset="0"/>
              </a:rPr>
              <a:t>A DNA template. The sequence of the newly synthesized RNA is complementary to the DNA template. The DNA strand that has the same sequence as the RNA product (with T instead of U) is called the coding strand.</a:t>
            </a:r>
          </a:p>
          <a:p>
            <a:pPr lvl="1">
              <a:spcBef>
                <a:spcPts val="624"/>
              </a:spcBef>
              <a:spcAft>
                <a:spcPts val="600"/>
              </a:spcAft>
              <a:buFontTx/>
              <a:buAutoNum type="arabicPeriod"/>
              <a:defRPr/>
            </a:pPr>
            <a:r>
              <a:rPr lang="en-US" sz="2000" dirty="0">
                <a:latin typeface="Arial" panose="020B0604020202020204" pitchFamily="34" charset="0"/>
                <a:cs typeface="Arial" panose="020B0604020202020204" pitchFamily="34" charset="0"/>
              </a:rPr>
              <a:t>Activated precursors in the form of the four </a:t>
            </a:r>
            <a:r>
              <a:rPr lang="en-US" sz="2000" dirty="0" err="1">
                <a:latin typeface="Arial" panose="020B0604020202020204" pitchFamily="34" charset="0"/>
                <a:cs typeface="Arial" panose="020B0604020202020204" pitchFamily="34" charset="0"/>
              </a:rPr>
              <a:t>ribonucleoside</a:t>
            </a:r>
            <a:r>
              <a:rPr lang="en-US" sz="2000" dirty="0">
                <a:latin typeface="Arial" panose="020B0604020202020204" pitchFamily="34" charset="0"/>
                <a:cs typeface="Arial" panose="020B0604020202020204" pitchFamily="34" charset="0"/>
              </a:rPr>
              <a:t> triphosphates</a:t>
            </a:r>
          </a:p>
          <a:p>
            <a:pPr lvl="1">
              <a:spcBef>
                <a:spcPts val="624"/>
              </a:spcBef>
              <a:spcAft>
                <a:spcPts val="600"/>
              </a:spcAft>
              <a:buFont typeface="+mj-lt"/>
              <a:buAutoNum type="arabicPeriod"/>
              <a:defRPr/>
            </a:pPr>
            <a:r>
              <a:rPr lang="en-US" sz="2000" dirty="0">
                <a:latin typeface="Arial" panose="020B0604020202020204" pitchFamily="34" charset="0"/>
                <a:cs typeface="Arial" panose="020B0604020202020204" pitchFamily="34" charset="0"/>
              </a:rPr>
              <a:t>Divalent metal ions, usually Mg</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or Mn</a:t>
            </a:r>
            <a:r>
              <a:rPr lang="en-US" sz="2000" baseline="30000" dirty="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p>
            <a:pPr>
              <a:spcBef>
                <a:spcPts val="624"/>
              </a:spcBef>
              <a:spcAft>
                <a:spcPts val="600"/>
              </a:spcAft>
              <a:defRPr/>
            </a:pPr>
            <a:r>
              <a:rPr lang="en-US" sz="2200" dirty="0">
                <a:latin typeface="Arial" panose="020B0604020202020204" pitchFamily="34" charset="0"/>
                <a:cs typeface="Arial" panose="020B0604020202020204" pitchFamily="34" charset="0"/>
              </a:rPr>
              <a:t>RNA polymerase catalyzes the following reaction:</a:t>
            </a:r>
          </a:p>
        </p:txBody>
      </p:sp>
      <p:pic>
        <p:nvPicPr>
          <p:cNvPr id="6" name="Picture Placeholder 5" descr="A reversible reaction in equilibrium shows the formation of an extra R N A residue and pyrophosphate. (R N A) subscript lowercase N residues react with ribonucleoside triphosphate, which results in the formation of (R N A) subscript lowercase N plus 1 residues and pyrophosphate."/>
          <p:cNvPicPr>
            <a:picLocks noGrp="1" noChangeAspect="1"/>
          </p:cNvPicPr>
          <p:nvPr>
            <p:ph type="pic" sz="quarter" idx="14"/>
          </p:nvPr>
        </p:nvPicPr>
        <p:blipFill>
          <a:blip r:embed="rId3"/>
          <a:stretch>
            <a:fillRect/>
          </a:stretch>
        </p:blipFill>
        <p:spPr>
          <a:xfrm>
            <a:off x="226957" y="6134715"/>
            <a:ext cx="8459843" cy="470835"/>
          </a:xfrm>
          <a:prstGeom prst="rect">
            <a:avLst/>
          </a:prstGeom>
        </p:spPr>
      </p:pic>
    </p:spTree>
    <p:extLst>
      <p:ext uri="{BB962C8B-B14F-4D97-AF65-F5344CB8AC3E}">
        <p14:creationId xmlns:p14="http://schemas.microsoft.com/office/powerpoint/2010/main" val="206955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523220"/>
          </a:xfrm>
          <a:prstGeom prst="rect">
            <a:avLst/>
          </a:prstGeom>
          <a:noFill/>
        </p:spPr>
        <p:txBody>
          <a:bodyPr wrap="square" rtlCol="0">
            <a:spAutoFit/>
          </a:bodyPr>
          <a:lstStyle/>
          <a:p>
            <a:pPr algn="ctr"/>
            <a:r>
              <a:rPr lang="en-US" sz="2800" dirty="0">
                <a:solidFill>
                  <a:srgbClr val="843C0C"/>
                </a:solidFill>
                <a:latin typeface="Arial"/>
                <a:cs typeface="Arial"/>
              </a:rPr>
              <a:t>Structure of </a:t>
            </a:r>
            <a:r>
              <a:rPr lang="en-US" sz="2800" i="1" dirty="0">
                <a:solidFill>
                  <a:srgbClr val="843C0C"/>
                </a:solidFill>
                <a:latin typeface="Arial"/>
                <a:cs typeface="Arial"/>
              </a:rPr>
              <a:t>E. coli</a:t>
            </a:r>
            <a:r>
              <a:rPr lang="en-US" sz="2800" dirty="0">
                <a:solidFill>
                  <a:srgbClr val="843C0C"/>
                </a:solidFill>
                <a:latin typeface="Arial"/>
                <a:cs typeface="Arial"/>
              </a:rPr>
              <a:t> RNAP and Mechanism</a:t>
            </a:r>
          </a:p>
        </p:txBody>
      </p:sp>
      <p:pic>
        <p:nvPicPr>
          <p:cNvPr id="3" name="Picture 2" descr="RNAP_Holoenzyme.jpg"/>
          <p:cNvPicPr>
            <a:picLocks noChangeAspect="1"/>
          </p:cNvPicPr>
          <p:nvPr/>
        </p:nvPicPr>
        <p:blipFill rotWithShape="1">
          <a:blip r:embed="rId2">
            <a:extLst>
              <a:ext uri="{28A0092B-C50C-407E-A947-70E740481C1C}">
                <a14:useLocalDpi xmlns:a14="http://schemas.microsoft.com/office/drawing/2010/main" val="0"/>
              </a:ext>
            </a:extLst>
          </a:blip>
          <a:srcRect t="8262" b="18550"/>
          <a:stretch/>
        </p:blipFill>
        <p:spPr>
          <a:xfrm>
            <a:off x="1143000" y="1828800"/>
            <a:ext cx="6508127" cy="2743200"/>
          </a:xfrm>
          <a:prstGeom prst="rect">
            <a:avLst/>
          </a:prstGeom>
        </p:spPr>
      </p:pic>
      <p:pic>
        <p:nvPicPr>
          <p:cNvPr id="4" name="Picture 3" descr="RNAP_Mechanism.jpg"/>
          <p:cNvPicPr>
            <a:picLocks noChangeAspect="1"/>
          </p:cNvPicPr>
          <p:nvPr/>
        </p:nvPicPr>
        <p:blipFill rotWithShape="1">
          <a:blip r:embed="rId3">
            <a:extLst>
              <a:ext uri="{28A0092B-C50C-407E-A947-70E740481C1C}">
                <a14:useLocalDpi xmlns:a14="http://schemas.microsoft.com/office/drawing/2010/main" val="0"/>
              </a:ext>
            </a:extLst>
          </a:blip>
          <a:srcRect l="5021" t="9095" r="49164" b="40577"/>
          <a:stretch/>
        </p:blipFill>
        <p:spPr>
          <a:xfrm>
            <a:off x="1676400" y="990600"/>
            <a:ext cx="5560566" cy="4963450"/>
          </a:xfrm>
          <a:prstGeom prst="rect">
            <a:avLst/>
          </a:prstGeom>
        </p:spPr>
      </p:pic>
      <p:pic>
        <p:nvPicPr>
          <p:cNvPr id="7" name="Picture 6" descr="RNAP_Mechanism.jpg"/>
          <p:cNvPicPr>
            <a:picLocks noChangeAspect="1"/>
          </p:cNvPicPr>
          <p:nvPr/>
        </p:nvPicPr>
        <p:blipFill rotWithShape="1">
          <a:blip r:embed="rId3">
            <a:extLst>
              <a:ext uri="{28A0092B-C50C-407E-A947-70E740481C1C}">
                <a14:useLocalDpi xmlns:a14="http://schemas.microsoft.com/office/drawing/2010/main" val="0"/>
              </a:ext>
            </a:extLst>
          </a:blip>
          <a:srcRect l="52241" t="5491" b="42019"/>
          <a:stretch/>
        </p:blipFill>
        <p:spPr>
          <a:xfrm>
            <a:off x="1600200" y="914400"/>
            <a:ext cx="5791200" cy="5172045"/>
          </a:xfrm>
          <a:prstGeom prst="rect">
            <a:avLst/>
          </a:prstGeom>
        </p:spPr>
      </p:pic>
    </p:spTree>
    <p:extLst>
      <p:ext uri="{BB962C8B-B14F-4D97-AF65-F5344CB8AC3E}">
        <p14:creationId xmlns:p14="http://schemas.microsoft.com/office/powerpoint/2010/main" val="11228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2"/>
            <a:ext cx="8229600" cy="1521333"/>
          </a:xfrm>
        </p:spPr>
        <p:txBody>
          <a:bodyPr>
            <a:noAutofit/>
          </a:bodyPr>
          <a:lstStyle/>
          <a:p>
            <a:r>
              <a:rPr lang="en-US" sz="3200" dirty="0">
                <a:solidFill>
                  <a:srgbClr val="843C0C"/>
                </a:solidFill>
                <a:latin typeface="Arial" pitchFamily="34" charset="0"/>
                <a:cs typeface="Arial" pitchFamily="34" charset="0"/>
              </a:rPr>
              <a:t>Transcription Mechanism of the Chain-Elongation Reaction Catalyzed by RNA Polymerase</a:t>
            </a:r>
            <a:endParaRPr lang="en-US" sz="3200" dirty="0">
              <a:solidFill>
                <a:srgbClr val="843C0C"/>
              </a:solidFill>
            </a:endParaRPr>
          </a:p>
        </p:txBody>
      </p:sp>
      <p:sp>
        <p:nvSpPr>
          <p:cNvPr id="3" name="Content Placeholder 2"/>
          <p:cNvSpPr>
            <a:spLocks noGrp="1"/>
          </p:cNvSpPr>
          <p:nvPr>
            <p:ph idx="1"/>
          </p:nvPr>
        </p:nvSpPr>
        <p:spPr>
          <a:xfrm>
            <a:off x="399878" y="1679711"/>
            <a:ext cx="8413819" cy="884583"/>
          </a:xfrm>
        </p:spPr>
        <p:txBody>
          <a:bodyPr>
            <a:noAutofit/>
          </a:bodyPr>
          <a:lstStyle/>
          <a:p>
            <a:pPr>
              <a:spcBef>
                <a:spcPts val="624"/>
              </a:spcBef>
              <a:spcAft>
                <a:spcPts val="600"/>
              </a:spcAft>
            </a:pPr>
            <a:r>
              <a:rPr lang="en-US" dirty="0">
                <a:latin typeface="Arial" pitchFamily="34" charset="0"/>
                <a:cs typeface="Arial" pitchFamily="34" charset="0"/>
              </a:rPr>
              <a:t>The reaction is driven thermodynamically by the hydrolysis of pyrophosphate.</a:t>
            </a:r>
          </a:p>
        </p:txBody>
      </p:sp>
      <p:pic>
        <p:nvPicPr>
          <p:cNvPr id="8" name="Picture Placeholder 7" descr="An illustration shows the formation of a phosphodiester bridge in a reaction catalyzed by R N A polymerases. The illustration has two sections. The first part shows a D N A template strand and a R N A product. The D N A template strand has a 3 prime end, a 5 prime end and two bases. The R N A product has two nucleotides, two bases and a triphosphate group. The two bases of the R N A product pair with the bases of the D N A template strand. Two curly arrows indicate the nucleophilic attack by the 3 prime hydroxyl group on the innermost phosphorous atom of the triphosphate group. An arrow indicates the direction of strand growth, which is from 5 prime end to 3 prime end.&#10;The other part shows the release of a pyrophosphate molecule through a phosphodiester bridge, followed by hydrolysis which yields two orthophosphate ions. The resultant R N A product has a phosphate group, two nucleotides, and two bases that pair with the two bases of a D N A template stra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99489" y="2758464"/>
            <a:ext cx="7375550" cy="3882221"/>
          </a:xfrm>
          <a:prstGeom prst="rect">
            <a:avLst/>
          </a:prstGeom>
        </p:spPr>
      </p:pic>
    </p:spTree>
    <p:extLst>
      <p:ext uri="{BB962C8B-B14F-4D97-AF65-F5344CB8AC3E}">
        <p14:creationId xmlns:p14="http://schemas.microsoft.com/office/powerpoint/2010/main" val="348240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523220"/>
          </a:xfrm>
          <a:prstGeom prst="rect">
            <a:avLst/>
          </a:prstGeom>
          <a:noFill/>
        </p:spPr>
        <p:txBody>
          <a:bodyPr wrap="square" rtlCol="0">
            <a:spAutoFit/>
          </a:bodyPr>
          <a:lstStyle/>
          <a:p>
            <a:pPr algn="ctr"/>
            <a:r>
              <a:rPr lang="en-US" sz="2800" dirty="0">
                <a:solidFill>
                  <a:srgbClr val="843C0C"/>
                </a:solidFill>
                <a:latin typeface="Arial"/>
                <a:cs typeface="Arial"/>
              </a:rPr>
              <a:t>Structure of </a:t>
            </a:r>
            <a:r>
              <a:rPr lang="en-US" sz="2800" i="1" dirty="0">
                <a:solidFill>
                  <a:srgbClr val="843C0C"/>
                </a:solidFill>
                <a:latin typeface="Arial"/>
                <a:cs typeface="Arial"/>
              </a:rPr>
              <a:t>E. coli</a:t>
            </a:r>
            <a:r>
              <a:rPr lang="en-US" sz="2800" dirty="0">
                <a:solidFill>
                  <a:srgbClr val="843C0C"/>
                </a:solidFill>
                <a:latin typeface="Arial"/>
                <a:cs typeface="Arial"/>
              </a:rPr>
              <a:t> RNAP and Mode of Action</a:t>
            </a:r>
          </a:p>
        </p:txBody>
      </p:sp>
      <p:grpSp>
        <p:nvGrpSpPr>
          <p:cNvPr id="10" name="Group 9"/>
          <p:cNvGrpSpPr/>
          <p:nvPr/>
        </p:nvGrpSpPr>
        <p:grpSpPr>
          <a:xfrm>
            <a:off x="381000" y="838200"/>
            <a:ext cx="6656832" cy="5536692"/>
            <a:chOff x="381000" y="838200"/>
            <a:chExt cx="6656832" cy="5536692"/>
          </a:xfrm>
        </p:grpSpPr>
        <p:pic>
          <p:nvPicPr>
            <p:cNvPr id="5" name="Picture 4" descr="Transcription_Elongation_RN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6656832" cy="5536692"/>
            </a:xfrm>
            <a:prstGeom prst="rect">
              <a:avLst/>
            </a:prstGeom>
          </p:spPr>
        </p:pic>
        <p:sp>
          <p:nvSpPr>
            <p:cNvPr id="8" name="Oval 7"/>
            <p:cNvSpPr/>
            <p:nvPr/>
          </p:nvSpPr>
          <p:spPr bwMode="auto">
            <a:xfrm>
              <a:off x="4343400" y="3657600"/>
              <a:ext cx="2133600" cy="19050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grpSp>
      <p:sp>
        <p:nvSpPr>
          <p:cNvPr id="9" name="TextBox 8"/>
          <p:cNvSpPr txBox="1"/>
          <p:nvPr/>
        </p:nvSpPr>
        <p:spPr>
          <a:xfrm>
            <a:off x="7391400" y="2362200"/>
            <a:ext cx="1600200" cy="1477328"/>
          </a:xfrm>
          <a:prstGeom prst="rect">
            <a:avLst/>
          </a:prstGeom>
          <a:noFill/>
        </p:spPr>
        <p:txBody>
          <a:bodyPr wrap="square" rtlCol="0">
            <a:spAutoFit/>
          </a:bodyPr>
          <a:lstStyle/>
          <a:p>
            <a:r>
              <a:rPr lang="en-US" dirty="0"/>
              <a:t>See? The sense strand going over the surface of the protein</a:t>
            </a:r>
          </a:p>
        </p:txBody>
      </p:sp>
    </p:spTree>
    <p:extLst>
      <p:ext uri="{BB962C8B-B14F-4D97-AF65-F5344CB8AC3E}">
        <p14:creationId xmlns:p14="http://schemas.microsoft.com/office/powerpoint/2010/main" val="229688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523220"/>
          </a:xfrm>
          <a:prstGeom prst="rect">
            <a:avLst/>
          </a:prstGeom>
          <a:noFill/>
        </p:spPr>
        <p:txBody>
          <a:bodyPr wrap="square" rtlCol="0">
            <a:spAutoFit/>
          </a:bodyPr>
          <a:lstStyle/>
          <a:p>
            <a:pPr algn="ctr"/>
            <a:r>
              <a:rPr lang="en-US" sz="2800" dirty="0">
                <a:solidFill>
                  <a:srgbClr val="843C0C"/>
                </a:solidFill>
                <a:latin typeface="Arial"/>
                <a:cs typeface="Arial"/>
              </a:rPr>
              <a:t>Termination of Transcription</a:t>
            </a:r>
          </a:p>
        </p:txBody>
      </p:sp>
      <p:sp>
        <p:nvSpPr>
          <p:cNvPr id="9" name="TextBox 8"/>
          <p:cNvSpPr txBox="1"/>
          <p:nvPr/>
        </p:nvSpPr>
        <p:spPr>
          <a:xfrm>
            <a:off x="7239000" y="2362200"/>
            <a:ext cx="1752600" cy="1477328"/>
          </a:xfrm>
          <a:prstGeom prst="rect">
            <a:avLst/>
          </a:prstGeom>
          <a:noFill/>
        </p:spPr>
        <p:txBody>
          <a:bodyPr wrap="square" rtlCol="0">
            <a:spAutoFit/>
          </a:bodyPr>
          <a:lstStyle/>
          <a:p>
            <a:r>
              <a:rPr lang="en-US" dirty="0"/>
              <a:t>Two methods:  Rho independent and Rho-dependent </a:t>
            </a:r>
          </a:p>
        </p:txBody>
      </p:sp>
      <p:pic>
        <p:nvPicPr>
          <p:cNvPr id="3" name="Picture 2" descr="Transcription_Termination.jpg"/>
          <p:cNvPicPr>
            <a:picLocks noChangeAspect="1"/>
          </p:cNvPicPr>
          <p:nvPr/>
        </p:nvPicPr>
        <p:blipFill rotWithShape="1">
          <a:blip r:embed="rId2">
            <a:extLst>
              <a:ext uri="{28A0092B-C50C-407E-A947-70E740481C1C}">
                <a14:useLocalDpi xmlns:a14="http://schemas.microsoft.com/office/drawing/2010/main" val="0"/>
              </a:ext>
            </a:extLst>
          </a:blip>
          <a:srcRect b="1029"/>
          <a:stretch/>
        </p:blipFill>
        <p:spPr>
          <a:xfrm>
            <a:off x="457200" y="914400"/>
            <a:ext cx="6615684" cy="5524961"/>
          </a:xfrm>
          <a:prstGeom prst="rect">
            <a:avLst/>
          </a:prstGeom>
        </p:spPr>
      </p:pic>
    </p:spTree>
    <p:extLst>
      <p:ext uri="{BB962C8B-B14F-4D97-AF65-F5344CB8AC3E}">
        <p14:creationId xmlns:p14="http://schemas.microsoft.com/office/powerpoint/2010/main" val="3424940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A Hairpin Structure at the 3’ End of an </a:t>
            </a:r>
            <a:r>
              <a:rPr lang="en-US" i="1" dirty="0">
                <a:solidFill>
                  <a:srgbClr val="843C0C"/>
                </a:solidFill>
                <a:latin typeface="Arial" pitchFamily="34" charset="0"/>
                <a:cs typeface="Arial" pitchFamily="34" charset="0"/>
              </a:rPr>
              <a:t>E. coli </a:t>
            </a:r>
            <a:r>
              <a:rPr lang="en-US" dirty="0">
                <a:solidFill>
                  <a:srgbClr val="843C0C"/>
                </a:solidFill>
                <a:latin typeface="Arial" pitchFamily="34" charset="0"/>
                <a:cs typeface="Arial" pitchFamily="34" charset="0"/>
              </a:rPr>
              <a:t>mRNA Transcript</a:t>
            </a:r>
            <a:endParaRPr lang="en-US" dirty="0">
              <a:solidFill>
                <a:srgbClr val="843C0C"/>
              </a:solidFill>
            </a:endParaRPr>
          </a:p>
        </p:txBody>
      </p:sp>
      <p:pic>
        <p:nvPicPr>
          <p:cNvPr id="7" name="Picture Placeholder 6" descr="A schematic representation of the base sequence of the three prime ends of an m R N A transcript in E. coli. A strand of R N A forms a stem-loop or a hairpin structure. There are unpaired bases either side of the hairpin at the five prime and three prime ends of the strand. The bases at the three prime end of the strand that follows the hairpin structure are a sequence of uridine base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477853" y="1816347"/>
            <a:ext cx="5963132" cy="4592018"/>
          </a:xfrm>
          <a:prstGeom prst="rect">
            <a:avLst/>
          </a:prstGeom>
        </p:spPr>
      </p:pic>
    </p:spTree>
    <p:extLst>
      <p:ext uri="{BB962C8B-B14F-4D97-AF65-F5344CB8AC3E}">
        <p14:creationId xmlns:p14="http://schemas.microsoft.com/office/powerpoint/2010/main" val="100900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523220"/>
          </a:xfrm>
          <a:prstGeom prst="rect">
            <a:avLst/>
          </a:prstGeom>
          <a:noFill/>
        </p:spPr>
        <p:txBody>
          <a:bodyPr wrap="square" rtlCol="0">
            <a:spAutoFit/>
          </a:bodyPr>
          <a:lstStyle/>
          <a:p>
            <a:pPr algn="ctr"/>
            <a:r>
              <a:rPr lang="en-US" sz="2800" dirty="0">
                <a:solidFill>
                  <a:srgbClr val="843C0C"/>
                </a:solidFill>
                <a:latin typeface="Arial"/>
                <a:cs typeface="Arial"/>
              </a:rPr>
              <a:t>Rho-Dependent Termination of Transcription</a:t>
            </a:r>
          </a:p>
        </p:txBody>
      </p:sp>
      <p:sp>
        <p:nvSpPr>
          <p:cNvPr id="9" name="TextBox 8"/>
          <p:cNvSpPr txBox="1"/>
          <p:nvPr/>
        </p:nvSpPr>
        <p:spPr>
          <a:xfrm>
            <a:off x="6324600" y="2438400"/>
            <a:ext cx="2362200" cy="1477328"/>
          </a:xfrm>
          <a:prstGeom prst="rect">
            <a:avLst/>
          </a:prstGeom>
          <a:noFill/>
        </p:spPr>
        <p:txBody>
          <a:bodyPr wrap="square" rtlCol="0">
            <a:spAutoFit/>
          </a:bodyPr>
          <a:lstStyle/>
          <a:p>
            <a:r>
              <a:rPr lang="en-US" dirty="0"/>
              <a:t>The Rho protein is a helicase that loads onto DNA at specific sites (Rho Utilization Sites, RUT)</a:t>
            </a:r>
          </a:p>
        </p:txBody>
      </p:sp>
      <p:pic>
        <p:nvPicPr>
          <p:cNvPr id="5" name="Picture 2" descr="voet4e_fig_31_2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3457"/>
            <a:ext cx="5257800" cy="5556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descr="voet4e_fig_31_2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5181600" cy="5564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291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3824"/>
            <a:ext cx="8229600" cy="944628"/>
          </a:xfrm>
        </p:spPr>
        <p:txBody>
          <a:bodyPr>
            <a:noAutofit/>
          </a:bodyPr>
          <a:lstStyle/>
          <a:p>
            <a:r>
              <a:rPr lang="en-US" dirty="0">
                <a:solidFill>
                  <a:srgbClr val="843C0C"/>
                </a:solidFill>
                <a:latin typeface="Arial" pitchFamily="34" charset="0"/>
                <a:cs typeface="Arial" pitchFamily="34" charset="0"/>
              </a:rPr>
              <a:t>RNA Polymerase</a:t>
            </a:r>
            <a:endParaRPr lang="en-US" dirty="0">
              <a:solidFill>
                <a:srgbClr val="843C0C"/>
              </a:solidFill>
            </a:endParaRPr>
          </a:p>
        </p:txBody>
      </p:sp>
      <p:sp>
        <p:nvSpPr>
          <p:cNvPr id="3" name="Content Placeholder 2"/>
          <p:cNvSpPr>
            <a:spLocks noGrp="1"/>
          </p:cNvSpPr>
          <p:nvPr>
            <p:ph idx="1"/>
          </p:nvPr>
        </p:nvSpPr>
        <p:spPr>
          <a:xfrm>
            <a:off x="397565" y="1540565"/>
            <a:ext cx="8497957" cy="2117035"/>
          </a:xfrm>
        </p:spPr>
        <p:txBody>
          <a:bodyPr>
            <a:noAutofit/>
          </a:bodyPr>
          <a:lstStyle/>
          <a:p>
            <a:pPr>
              <a:spcBef>
                <a:spcPts val="624"/>
              </a:spcBef>
              <a:spcAft>
                <a:spcPts val="600"/>
              </a:spcAft>
            </a:pPr>
            <a:r>
              <a:rPr lang="en-US" dirty="0">
                <a:latin typeface="Arial" pitchFamily="34" charset="0"/>
                <a:cs typeface="Arial" pitchFamily="34" charset="0"/>
              </a:rPr>
              <a:t>RNA polymerase initiates and elongates the RNA product, with the chain growing in the 5’-to-3’  direction.</a:t>
            </a:r>
          </a:p>
          <a:p>
            <a:pPr>
              <a:spcBef>
                <a:spcPts val="624"/>
              </a:spcBef>
              <a:spcAft>
                <a:spcPts val="600"/>
              </a:spcAft>
            </a:pPr>
            <a:r>
              <a:rPr lang="en-US" dirty="0">
                <a:latin typeface="Arial" pitchFamily="34" charset="0"/>
                <a:cs typeface="Arial" pitchFamily="34" charset="0"/>
              </a:rPr>
              <a:t>No primer is needed. The 3’ OH of the growing chain attacks the innermost phosphoryl (α) group of the incoming </a:t>
            </a:r>
            <a:r>
              <a:rPr lang="en-US" dirty="0" err="1">
                <a:latin typeface="Arial" pitchFamily="34" charset="0"/>
                <a:cs typeface="Arial" pitchFamily="34" charset="0"/>
              </a:rPr>
              <a:t>ribonucleoside</a:t>
            </a:r>
            <a:r>
              <a:rPr lang="en-US" dirty="0">
                <a:latin typeface="Arial" pitchFamily="34" charset="0"/>
                <a:cs typeface="Arial" pitchFamily="34" charset="0"/>
              </a:rPr>
              <a:t> triphosphate.</a:t>
            </a:r>
          </a:p>
        </p:txBody>
      </p:sp>
      <p:pic>
        <p:nvPicPr>
          <p:cNvPr id="7" name="Picture Placeholder 6" descr="An illustration of a protein shows long, coiled, and folded tubes in different colors representing polypeptide chains. A magnesium ion is seen in one of the chain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165328" y="3772447"/>
            <a:ext cx="4765587" cy="2868017"/>
          </a:xfrm>
          <a:prstGeom prst="rect">
            <a:avLst/>
          </a:prstGeom>
        </p:spPr>
      </p:pic>
    </p:spTree>
    <p:extLst>
      <p:ext uri="{BB962C8B-B14F-4D97-AF65-F5344CB8AC3E}">
        <p14:creationId xmlns:p14="http://schemas.microsoft.com/office/powerpoint/2010/main" val="136945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7696200" cy="615553"/>
          </a:xfrm>
          <a:prstGeom prst="rect">
            <a:avLst/>
          </a:prstGeom>
          <a:noFill/>
        </p:spPr>
        <p:txBody>
          <a:bodyPr wrap="square" rtlCol="0">
            <a:spAutoFit/>
          </a:bodyPr>
          <a:lstStyle/>
          <a:p>
            <a:pPr algn="ctr"/>
            <a:r>
              <a:rPr lang="en-US" sz="3400" b="1" dirty="0">
                <a:solidFill>
                  <a:srgbClr val="843C0C"/>
                </a:solidFill>
                <a:latin typeface="Arial"/>
                <a:cs typeface="Arial"/>
              </a:rPr>
              <a:t>RNA Polymerase</a:t>
            </a:r>
          </a:p>
        </p:txBody>
      </p:sp>
      <p:sp>
        <p:nvSpPr>
          <p:cNvPr id="3" name="TextBox 2"/>
          <p:cNvSpPr txBox="1"/>
          <p:nvPr/>
        </p:nvSpPr>
        <p:spPr>
          <a:xfrm>
            <a:off x="304800" y="1752600"/>
            <a:ext cx="3352800" cy="4093428"/>
          </a:xfrm>
          <a:prstGeom prst="rect">
            <a:avLst/>
          </a:prstGeom>
          <a:noFill/>
        </p:spPr>
        <p:txBody>
          <a:bodyPr wrap="square" rtlCol="0">
            <a:spAutoFit/>
          </a:bodyPr>
          <a:lstStyle/>
          <a:p>
            <a:r>
              <a:rPr lang="en-US" dirty="0">
                <a:latin typeface="Arial"/>
                <a:cs typeface="Arial"/>
              </a:rPr>
              <a:t>RNA Polymerase (RNAP)</a:t>
            </a:r>
          </a:p>
          <a:p>
            <a:endParaRPr lang="en-US" dirty="0">
              <a:latin typeface="Arial"/>
              <a:cs typeface="Arial"/>
            </a:endParaRPr>
          </a:p>
          <a:p>
            <a:r>
              <a:rPr lang="en-US" sz="1600" dirty="0">
                <a:latin typeface="Arial"/>
                <a:cs typeface="Arial"/>
              </a:rPr>
              <a:t>PDB ID Codes:</a:t>
            </a:r>
          </a:p>
          <a:p>
            <a:r>
              <a:rPr lang="en-US" sz="1600" dirty="0">
                <a:latin typeface="Arial"/>
                <a:cs typeface="Arial"/>
              </a:rPr>
              <a:t>2O5I:  Crystal structure of the </a:t>
            </a:r>
            <a:r>
              <a:rPr lang="en-US" sz="1600" i="1" dirty="0" err="1">
                <a:latin typeface="Arial"/>
                <a:cs typeface="Arial"/>
              </a:rPr>
              <a:t>Thermus</a:t>
            </a:r>
            <a:r>
              <a:rPr lang="en-US" sz="1600" i="1" dirty="0">
                <a:latin typeface="Arial"/>
                <a:cs typeface="Arial"/>
              </a:rPr>
              <a:t> </a:t>
            </a:r>
            <a:r>
              <a:rPr lang="en-US" sz="1600" i="1" dirty="0" err="1">
                <a:latin typeface="Arial"/>
                <a:cs typeface="Arial"/>
              </a:rPr>
              <a:t>thermophilus</a:t>
            </a:r>
            <a:r>
              <a:rPr lang="en-US" sz="1600" i="1" dirty="0">
                <a:latin typeface="Arial"/>
                <a:cs typeface="Arial"/>
              </a:rPr>
              <a:t> </a:t>
            </a:r>
            <a:r>
              <a:rPr lang="en-US" sz="1600" dirty="0">
                <a:latin typeface="Arial"/>
                <a:cs typeface="Arial"/>
              </a:rPr>
              <a:t>RNA polymerase elongation complex</a:t>
            </a:r>
          </a:p>
          <a:p>
            <a:endParaRPr lang="en-US" sz="1600" dirty="0">
              <a:latin typeface="Arial"/>
              <a:cs typeface="Arial"/>
            </a:endParaRPr>
          </a:p>
          <a:p>
            <a:r>
              <a:rPr lang="en-US" sz="1600" dirty="0">
                <a:latin typeface="Arial"/>
                <a:cs typeface="Arial"/>
              </a:rPr>
              <a:t>1L9Z:  </a:t>
            </a:r>
            <a:r>
              <a:rPr lang="en-US" sz="1600" i="1" dirty="0" err="1">
                <a:latin typeface="Arial"/>
                <a:cs typeface="Arial"/>
              </a:rPr>
              <a:t>Thermus</a:t>
            </a:r>
            <a:r>
              <a:rPr lang="en-US" sz="1600" i="1" dirty="0">
                <a:latin typeface="Arial"/>
                <a:cs typeface="Arial"/>
              </a:rPr>
              <a:t> </a:t>
            </a:r>
            <a:r>
              <a:rPr lang="en-US" sz="1600" i="1" dirty="0" err="1">
                <a:latin typeface="Arial"/>
                <a:cs typeface="Arial"/>
              </a:rPr>
              <a:t>aquaticus</a:t>
            </a:r>
            <a:r>
              <a:rPr lang="en-US" sz="1600" i="1" dirty="0">
                <a:latin typeface="Arial"/>
                <a:cs typeface="Arial"/>
              </a:rPr>
              <a:t> </a:t>
            </a:r>
            <a:r>
              <a:rPr lang="en-US" sz="1600" dirty="0">
                <a:latin typeface="Arial"/>
                <a:cs typeface="Arial"/>
              </a:rPr>
              <a:t>RNA Polymerase Holoenzyme/Fork-Junction Promoter DNA Complex at 6.5 A Resolution</a:t>
            </a:r>
          </a:p>
          <a:p>
            <a:r>
              <a:rPr lang="en-US" sz="1600" dirty="0">
                <a:latin typeface="Arial"/>
                <a:cs typeface="Arial"/>
              </a:rPr>
              <a:t>  </a:t>
            </a:r>
          </a:p>
          <a:p>
            <a:r>
              <a:rPr lang="en-US" sz="1600" dirty="0">
                <a:latin typeface="Arial"/>
                <a:cs typeface="Arial"/>
              </a:rPr>
              <a:t>2A69:  Crystal structure of the </a:t>
            </a:r>
            <a:r>
              <a:rPr lang="en-US" sz="1600" i="1" dirty="0" err="1">
                <a:latin typeface="Arial"/>
                <a:cs typeface="Arial"/>
              </a:rPr>
              <a:t>Thermus</a:t>
            </a:r>
            <a:r>
              <a:rPr lang="en-US" sz="1600" i="1" dirty="0">
                <a:latin typeface="Arial"/>
                <a:cs typeface="Arial"/>
              </a:rPr>
              <a:t> </a:t>
            </a:r>
            <a:r>
              <a:rPr lang="en-US" sz="1600" i="1" dirty="0" err="1">
                <a:latin typeface="Arial"/>
                <a:cs typeface="Arial"/>
              </a:rPr>
              <a:t>Thermophilus</a:t>
            </a:r>
            <a:r>
              <a:rPr lang="en-US" sz="1600" i="1" dirty="0">
                <a:latin typeface="Arial"/>
                <a:cs typeface="Arial"/>
              </a:rPr>
              <a:t> </a:t>
            </a:r>
            <a:r>
              <a:rPr lang="en-US" sz="1600" dirty="0">
                <a:latin typeface="Arial"/>
                <a:cs typeface="Arial"/>
              </a:rPr>
              <a:t>RNA polymerase </a:t>
            </a:r>
            <a:r>
              <a:rPr lang="en-US" sz="1600" dirty="0" err="1">
                <a:latin typeface="Arial"/>
                <a:cs typeface="Arial"/>
              </a:rPr>
              <a:t>holoenzyme</a:t>
            </a:r>
            <a:r>
              <a:rPr lang="en-US" sz="1600" dirty="0">
                <a:latin typeface="Arial"/>
                <a:cs typeface="Arial"/>
              </a:rPr>
              <a:t> in complex with antibiotic </a:t>
            </a:r>
            <a:r>
              <a:rPr lang="en-US" sz="1600" dirty="0" err="1">
                <a:latin typeface="Arial"/>
                <a:cs typeface="Arial"/>
              </a:rPr>
              <a:t>rifapentin</a:t>
            </a:r>
            <a:endParaRPr lang="en-US" sz="1600" dirty="0">
              <a:latin typeface="Arial"/>
              <a:cs typeface="Arial"/>
            </a:endParaRPr>
          </a:p>
        </p:txBody>
      </p:sp>
      <p:pic>
        <p:nvPicPr>
          <p:cNvPr id="4" name="Picture 2" descr="voet4e_fig_31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692602" cy="4452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8382000" y="6096000"/>
            <a:ext cx="533400" cy="276999"/>
          </a:xfrm>
          <a:prstGeom prst="rect">
            <a:avLst/>
          </a:prstGeom>
          <a:noFill/>
        </p:spPr>
        <p:txBody>
          <a:bodyPr wrap="square" rtlCol="0">
            <a:spAutoFit/>
          </a:bodyPr>
          <a:lstStyle/>
          <a:p>
            <a:r>
              <a:rPr lang="en-US" sz="1200" dirty="0"/>
              <a:t>2O5I</a:t>
            </a:r>
          </a:p>
        </p:txBody>
      </p:sp>
    </p:spTree>
    <p:extLst>
      <p:ext uri="{BB962C8B-B14F-4D97-AF65-F5344CB8AC3E}">
        <p14:creationId xmlns:p14="http://schemas.microsoft.com/office/powerpoint/2010/main" val="147901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7696200" cy="615553"/>
          </a:xfrm>
          <a:prstGeom prst="rect">
            <a:avLst/>
          </a:prstGeom>
          <a:noFill/>
        </p:spPr>
        <p:txBody>
          <a:bodyPr wrap="square" rtlCol="0">
            <a:spAutoFit/>
          </a:bodyPr>
          <a:lstStyle/>
          <a:p>
            <a:pPr algn="ctr"/>
            <a:r>
              <a:rPr lang="en-US" sz="3400" b="1" dirty="0">
                <a:solidFill>
                  <a:srgbClr val="843C0C"/>
                </a:solidFill>
                <a:latin typeface="Arial"/>
                <a:cs typeface="Arial"/>
              </a:rPr>
              <a:t>RNA Polymerase</a:t>
            </a:r>
          </a:p>
        </p:txBody>
      </p:sp>
      <p:sp>
        <p:nvSpPr>
          <p:cNvPr id="3" name="TextBox 2"/>
          <p:cNvSpPr txBox="1"/>
          <p:nvPr/>
        </p:nvSpPr>
        <p:spPr>
          <a:xfrm>
            <a:off x="1828800" y="5486400"/>
            <a:ext cx="6400800" cy="3108544"/>
          </a:xfrm>
          <a:prstGeom prst="rect">
            <a:avLst/>
          </a:prstGeom>
          <a:noFill/>
        </p:spPr>
        <p:txBody>
          <a:bodyPr wrap="square" numCol="2" rtlCol="0">
            <a:spAutoFit/>
          </a:bodyPr>
          <a:lstStyle/>
          <a:p>
            <a:r>
              <a:rPr lang="en-US" sz="1400" dirty="0">
                <a:latin typeface="Arial"/>
                <a:cs typeface="Arial"/>
              </a:rPr>
              <a:t>The </a:t>
            </a:r>
            <a:r>
              <a:rPr lang="en-US" sz="1400" b="1" u="sng" dirty="0">
                <a:latin typeface="Arial"/>
                <a:cs typeface="Arial"/>
              </a:rPr>
              <a:t>Holoenzyme</a:t>
            </a:r>
            <a:r>
              <a:rPr lang="en-US" sz="1400" dirty="0">
                <a:latin typeface="Arial"/>
                <a:cs typeface="Arial"/>
              </a:rPr>
              <a:t> (1IW7) </a:t>
            </a:r>
          </a:p>
          <a:p>
            <a:r>
              <a:rPr lang="en-US" sz="1400" dirty="0">
                <a:latin typeface="Arial"/>
                <a:cs typeface="Arial"/>
              </a:rPr>
              <a:t>(The initial assembly on the promoter)</a:t>
            </a:r>
          </a:p>
          <a:p>
            <a:pPr marL="285750" indent="-285750">
              <a:buFont typeface="Arial"/>
              <a:buChar char="•"/>
            </a:pPr>
            <a:r>
              <a:rPr lang="en-US" sz="1400" dirty="0">
                <a:latin typeface="Arial"/>
                <a:cs typeface="Arial"/>
              </a:rPr>
              <a:t>459 </a:t>
            </a:r>
            <a:r>
              <a:rPr lang="en-US" sz="1400" dirty="0" err="1">
                <a:latin typeface="Arial"/>
                <a:cs typeface="Arial"/>
              </a:rPr>
              <a:t>kDa</a:t>
            </a:r>
            <a:endParaRPr lang="en-US" sz="1400" dirty="0">
              <a:latin typeface="Arial"/>
              <a:cs typeface="Arial"/>
            </a:endParaRPr>
          </a:p>
          <a:p>
            <a:pPr marL="285750" indent="-285750">
              <a:buFont typeface="Arial"/>
              <a:buChar char="•"/>
            </a:pPr>
            <a:r>
              <a:rPr lang="en-US" sz="1400" dirty="0">
                <a:latin typeface="Symbol" charset="2"/>
                <a:cs typeface="Symbol" charset="2"/>
              </a:rPr>
              <a:t>a</a:t>
            </a:r>
            <a:r>
              <a:rPr lang="en-US" sz="1400" baseline="-25000" dirty="0">
                <a:latin typeface="Symbol" charset="2"/>
                <a:cs typeface="Symbol" charset="2"/>
              </a:rPr>
              <a:t>2</a:t>
            </a:r>
            <a:r>
              <a:rPr lang="en-US" sz="1400" dirty="0">
                <a:latin typeface="Symbol" charset="2"/>
                <a:cs typeface="Symbol" charset="2"/>
              </a:rPr>
              <a:t>bb’ws </a:t>
            </a:r>
            <a:r>
              <a:rPr lang="en-US" sz="1400" dirty="0">
                <a:latin typeface="Arial"/>
                <a:cs typeface="Arial"/>
              </a:rPr>
              <a:t>subunits</a:t>
            </a:r>
          </a:p>
          <a:p>
            <a:pPr marL="285750" indent="-285750">
              <a:buFont typeface="Arial"/>
              <a:buChar char="•"/>
            </a:pPr>
            <a:endParaRPr lang="en-US" sz="1400" dirty="0">
              <a:latin typeface="Arial"/>
              <a:cs typeface="Arial"/>
            </a:endParaRPr>
          </a:p>
          <a:p>
            <a:pPr marL="285750" indent="-285750">
              <a:buFont typeface="Arial"/>
              <a:buChar char="•"/>
            </a:pPr>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r>
              <a:rPr lang="en-US" sz="1400" dirty="0">
                <a:latin typeface="Arial"/>
                <a:cs typeface="Arial"/>
              </a:rPr>
              <a:t>The </a:t>
            </a:r>
            <a:r>
              <a:rPr lang="en-US" sz="1400" b="1" u="sng" dirty="0">
                <a:latin typeface="Arial"/>
                <a:cs typeface="Arial"/>
              </a:rPr>
              <a:t>Core Enzyme</a:t>
            </a:r>
            <a:r>
              <a:rPr lang="en-US" sz="1400" dirty="0">
                <a:latin typeface="Arial"/>
                <a:cs typeface="Arial"/>
              </a:rPr>
              <a:t> (2A69)</a:t>
            </a:r>
            <a:endParaRPr lang="en-US" sz="1400" b="1" u="sng" dirty="0">
              <a:latin typeface="Arial"/>
              <a:cs typeface="Arial"/>
            </a:endParaRPr>
          </a:p>
          <a:p>
            <a:r>
              <a:rPr lang="en-US" sz="1400" dirty="0">
                <a:latin typeface="Arial"/>
                <a:cs typeface="Arial"/>
              </a:rPr>
              <a:t>(The functional assembly)</a:t>
            </a:r>
          </a:p>
          <a:p>
            <a:pPr marL="342900" indent="-342900">
              <a:buFont typeface="Arial"/>
              <a:buChar char="•"/>
            </a:pPr>
            <a:r>
              <a:rPr lang="en-US" sz="1400" dirty="0">
                <a:latin typeface="Arial"/>
                <a:cs typeface="Arial"/>
              </a:rPr>
              <a:t>389 </a:t>
            </a:r>
            <a:r>
              <a:rPr lang="en-US" sz="1400" dirty="0" err="1">
                <a:latin typeface="Arial"/>
                <a:cs typeface="Arial"/>
              </a:rPr>
              <a:t>kDa</a:t>
            </a:r>
            <a:endParaRPr lang="en-US" sz="1400" dirty="0">
              <a:latin typeface="Arial"/>
              <a:cs typeface="Arial"/>
            </a:endParaRPr>
          </a:p>
          <a:p>
            <a:pPr marL="342900" indent="-342900">
              <a:buFont typeface="Arial"/>
              <a:buChar char="•"/>
            </a:pPr>
            <a:r>
              <a:rPr lang="en-US" sz="1400" dirty="0">
                <a:latin typeface="Symbol" charset="2"/>
                <a:cs typeface="Symbol" charset="2"/>
              </a:rPr>
              <a:t>a</a:t>
            </a:r>
            <a:r>
              <a:rPr lang="en-US" sz="1400" baseline="-25000" dirty="0">
                <a:latin typeface="Symbol" charset="2"/>
                <a:cs typeface="Symbol" charset="2"/>
              </a:rPr>
              <a:t>2</a:t>
            </a:r>
            <a:r>
              <a:rPr lang="en-US" sz="1400" dirty="0">
                <a:latin typeface="Symbol" charset="2"/>
                <a:cs typeface="Symbol" charset="2"/>
              </a:rPr>
              <a:t>bb’w </a:t>
            </a:r>
            <a:r>
              <a:rPr lang="en-US" sz="1400" dirty="0">
                <a:latin typeface="Arial"/>
                <a:cs typeface="Arial"/>
              </a:rPr>
              <a:t>subunits</a:t>
            </a:r>
          </a:p>
          <a:p>
            <a:pPr marL="800100" lvl="1" indent="-342900">
              <a:buFont typeface="Arial"/>
              <a:buChar char="•"/>
            </a:pPr>
            <a:r>
              <a:rPr lang="en-US" sz="1400" dirty="0">
                <a:latin typeface="Arial"/>
                <a:cs typeface="Arial"/>
              </a:rPr>
              <a:t>Note no sigma!</a:t>
            </a:r>
          </a:p>
        </p:txBody>
      </p:sp>
      <p:grpSp>
        <p:nvGrpSpPr>
          <p:cNvPr id="12" name="Group 11"/>
          <p:cNvGrpSpPr/>
          <p:nvPr/>
        </p:nvGrpSpPr>
        <p:grpSpPr>
          <a:xfrm>
            <a:off x="1447800" y="609600"/>
            <a:ext cx="6125168" cy="4800600"/>
            <a:chOff x="0" y="609600"/>
            <a:chExt cx="6125168" cy="4800600"/>
          </a:xfrm>
        </p:grpSpPr>
        <p:pic>
          <p:nvPicPr>
            <p:cNvPr id="11" name="Picture 10" descr="RNAP_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6125168" cy="4800600"/>
            </a:xfrm>
            <a:prstGeom prst="rect">
              <a:avLst/>
            </a:prstGeom>
          </p:spPr>
        </p:pic>
        <p:sp>
          <p:nvSpPr>
            <p:cNvPr id="7" name="TextBox 6"/>
            <p:cNvSpPr txBox="1"/>
            <p:nvPr/>
          </p:nvSpPr>
          <p:spPr>
            <a:xfrm>
              <a:off x="5562600" y="5105400"/>
              <a:ext cx="533400" cy="276999"/>
            </a:xfrm>
            <a:prstGeom prst="rect">
              <a:avLst/>
            </a:prstGeom>
            <a:noFill/>
          </p:spPr>
          <p:txBody>
            <a:bodyPr wrap="square" rtlCol="0">
              <a:spAutoFit/>
            </a:bodyPr>
            <a:lstStyle/>
            <a:p>
              <a:r>
                <a:rPr lang="en-US" sz="1200" dirty="0"/>
                <a:t>2A69</a:t>
              </a:r>
            </a:p>
          </p:txBody>
        </p:sp>
      </p:grpSp>
      <p:grpSp>
        <p:nvGrpSpPr>
          <p:cNvPr id="15" name="Group 14"/>
          <p:cNvGrpSpPr/>
          <p:nvPr/>
        </p:nvGrpSpPr>
        <p:grpSpPr>
          <a:xfrm>
            <a:off x="1905000" y="609600"/>
            <a:ext cx="5334000" cy="4836018"/>
            <a:chOff x="2209800" y="609600"/>
            <a:chExt cx="5334000" cy="4836018"/>
          </a:xfrm>
        </p:grpSpPr>
        <p:pic>
          <p:nvPicPr>
            <p:cNvPr id="13" name="Picture 2" descr="voet4e_fig_3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9600"/>
              <a:ext cx="5334000" cy="4836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 name="TextBox 13"/>
            <p:cNvSpPr txBox="1"/>
            <p:nvPr/>
          </p:nvSpPr>
          <p:spPr>
            <a:xfrm>
              <a:off x="6858000" y="5105400"/>
              <a:ext cx="533400" cy="276999"/>
            </a:xfrm>
            <a:prstGeom prst="rect">
              <a:avLst/>
            </a:prstGeom>
            <a:noFill/>
          </p:spPr>
          <p:txBody>
            <a:bodyPr wrap="square" rtlCol="0">
              <a:spAutoFit/>
            </a:bodyPr>
            <a:lstStyle/>
            <a:p>
              <a:r>
                <a:rPr lang="en-US" sz="1200" dirty="0"/>
                <a:t>1IW7</a:t>
              </a:r>
            </a:p>
          </p:txBody>
        </p:sp>
      </p:grpSp>
      <p:grpSp>
        <p:nvGrpSpPr>
          <p:cNvPr id="5" name="Group 4"/>
          <p:cNvGrpSpPr/>
          <p:nvPr/>
        </p:nvGrpSpPr>
        <p:grpSpPr>
          <a:xfrm>
            <a:off x="1828800" y="1054688"/>
            <a:ext cx="5419865" cy="4748624"/>
            <a:chOff x="1828800" y="609600"/>
            <a:chExt cx="5419865" cy="4748624"/>
          </a:xfrm>
        </p:grpSpPr>
        <p:pic>
          <p:nvPicPr>
            <p:cNvPr id="4" name="Picture 3" descr="2O5I_DNA_RNAbound.png"/>
            <p:cNvPicPr>
              <a:picLocks noChangeAspect="1"/>
            </p:cNvPicPr>
            <p:nvPr/>
          </p:nvPicPr>
          <p:blipFill rotWithShape="1">
            <a:blip r:embed="rId4">
              <a:extLst>
                <a:ext uri="{28A0092B-C50C-407E-A947-70E740481C1C}">
                  <a14:useLocalDpi xmlns:a14="http://schemas.microsoft.com/office/drawing/2010/main" val="0"/>
                </a:ext>
              </a:extLst>
            </a:blip>
            <a:srcRect l="9458" t="12546" r="16454" b="4630"/>
            <a:stretch/>
          </p:blipFill>
          <p:spPr>
            <a:xfrm>
              <a:off x="1828800" y="609600"/>
              <a:ext cx="5419865" cy="4748624"/>
            </a:xfrm>
            <a:prstGeom prst="rect">
              <a:avLst/>
            </a:prstGeom>
          </p:spPr>
        </p:pic>
        <p:sp>
          <p:nvSpPr>
            <p:cNvPr id="16" name="TextBox 15"/>
            <p:cNvSpPr txBox="1"/>
            <p:nvPr/>
          </p:nvSpPr>
          <p:spPr>
            <a:xfrm>
              <a:off x="6629400" y="4953000"/>
              <a:ext cx="533400" cy="276999"/>
            </a:xfrm>
            <a:prstGeom prst="rect">
              <a:avLst/>
            </a:prstGeom>
            <a:noFill/>
          </p:spPr>
          <p:txBody>
            <a:bodyPr wrap="square" rtlCol="0">
              <a:spAutoFit/>
            </a:bodyPr>
            <a:lstStyle/>
            <a:p>
              <a:r>
                <a:rPr lang="en-US" sz="1200" dirty="0"/>
                <a:t>2O5I</a:t>
              </a:r>
            </a:p>
          </p:txBody>
        </p:sp>
      </p:grpSp>
      <p:cxnSp>
        <p:nvCxnSpPr>
          <p:cNvPr id="8" name="Straight Arrow Connector 7">
            <a:extLst>
              <a:ext uri="{FF2B5EF4-FFF2-40B4-BE49-F238E27FC236}">
                <a16:creationId xmlns:a16="http://schemas.microsoft.com/office/drawing/2014/main" id="{5D70C462-4313-9B4F-ABD0-E4E571BDD036}"/>
              </a:ext>
            </a:extLst>
          </p:cNvPr>
          <p:cNvCxnSpPr/>
          <p:nvPr/>
        </p:nvCxnSpPr>
        <p:spPr>
          <a:xfrm flipH="1">
            <a:off x="7162800" y="5105400"/>
            <a:ext cx="1066800" cy="127413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3FE6CA3-1545-0245-9C8A-E7F5862E0548}"/>
              </a:ext>
            </a:extLst>
          </p:cNvPr>
          <p:cNvSpPr txBox="1"/>
          <p:nvPr/>
        </p:nvSpPr>
        <p:spPr>
          <a:xfrm>
            <a:off x="7162800" y="4115422"/>
            <a:ext cx="1981200" cy="923330"/>
          </a:xfrm>
          <a:prstGeom prst="rect">
            <a:avLst/>
          </a:prstGeom>
          <a:noFill/>
        </p:spPr>
        <p:txBody>
          <a:bodyPr wrap="square" rtlCol="0">
            <a:spAutoFit/>
          </a:bodyPr>
          <a:lstStyle/>
          <a:p>
            <a:r>
              <a:rPr lang="en-US" dirty="0"/>
              <a:t>Sigma subunits are critical to start transcription</a:t>
            </a:r>
          </a:p>
        </p:txBody>
      </p:sp>
    </p:spTree>
    <p:extLst>
      <p:ext uri="{BB962C8B-B14F-4D97-AF65-F5344CB8AC3E}">
        <p14:creationId xmlns:p14="http://schemas.microsoft.com/office/powerpoint/2010/main" val="15486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96200" cy="553998"/>
          </a:xfrm>
          <a:prstGeom prst="rect">
            <a:avLst/>
          </a:prstGeom>
          <a:noFill/>
        </p:spPr>
        <p:txBody>
          <a:bodyPr wrap="square" rtlCol="0">
            <a:spAutoFit/>
          </a:bodyPr>
          <a:lstStyle/>
          <a:p>
            <a:pPr algn="ctr"/>
            <a:r>
              <a:rPr lang="en-US" sz="3000" dirty="0">
                <a:solidFill>
                  <a:srgbClr val="843C0C"/>
                </a:solidFill>
                <a:latin typeface="Arial"/>
                <a:cs typeface="Arial"/>
              </a:rPr>
              <a:t>Sigma Subunits are Promoter Specific</a:t>
            </a:r>
          </a:p>
        </p:txBody>
      </p:sp>
      <p:pic>
        <p:nvPicPr>
          <p:cNvPr id="4" name="Picture 3" descr="Sigma_Factors.jpg"/>
          <p:cNvPicPr>
            <a:picLocks noChangeAspect="1"/>
          </p:cNvPicPr>
          <p:nvPr/>
        </p:nvPicPr>
        <p:blipFill rotWithShape="1">
          <a:blip r:embed="rId2">
            <a:extLst>
              <a:ext uri="{28A0092B-C50C-407E-A947-70E740481C1C}">
                <a14:useLocalDpi xmlns:a14="http://schemas.microsoft.com/office/drawing/2010/main" val="0"/>
              </a:ext>
            </a:extLst>
          </a:blip>
          <a:srcRect r="4561"/>
          <a:stretch/>
        </p:blipFill>
        <p:spPr>
          <a:xfrm>
            <a:off x="457200" y="1600200"/>
            <a:ext cx="7888470" cy="2832100"/>
          </a:xfrm>
          <a:prstGeom prst="rect">
            <a:avLst/>
          </a:prstGeom>
        </p:spPr>
      </p:pic>
      <p:sp>
        <p:nvSpPr>
          <p:cNvPr id="5" name="TextBox 4"/>
          <p:cNvSpPr txBox="1"/>
          <p:nvPr/>
        </p:nvSpPr>
        <p:spPr>
          <a:xfrm>
            <a:off x="457200" y="4724400"/>
            <a:ext cx="7772400" cy="369332"/>
          </a:xfrm>
          <a:prstGeom prst="rect">
            <a:avLst/>
          </a:prstGeom>
          <a:noFill/>
        </p:spPr>
        <p:txBody>
          <a:bodyPr wrap="square" rtlCol="0">
            <a:spAutoFit/>
          </a:bodyPr>
          <a:lstStyle/>
          <a:p>
            <a:r>
              <a:rPr lang="en-US" dirty="0">
                <a:solidFill>
                  <a:srgbClr val="843C0C"/>
                </a:solidFill>
                <a:latin typeface="Arial"/>
                <a:cs typeface="Arial"/>
              </a:rPr>
              <a:t>The most prevalent is </a:t>
            </a:r>
            <a:r>
              <a:rPr lang="en-US" dirty="0">
                <a:solidFill>
                  <a:srgbClr val="843C0C"/>
                </a:solidFill>
                <a:latin typeface="Symbol" charset="2"/>
                <a:cs typeface="Symbol" charset="2"/>
              </a:rPr>
              <a:t>s</a:t>
            </a:r>
            <a:r>
              <a:rPr lang="en-US" baseline="30000" dirty="0">
                <a:solidFill>
                  <a:srgbClr val="843C0C"/>
                </a:solidFill>
              </a:rPr>
              <a:t>70</a:t>
            </a:r>
          </a:p>
        </p:txBody>
      </p:sp>
    </p:spTree>
    <p:extLst>
      <p:ext uri="{BB962C8B-B14F-4D97-AF65-F5344CB8AC3E}">
        <p14:creationId xmlns:p14="http://schemas.microsoft.com/office/powerpoint/2010/main" val="19958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Transcription Begins Near Promoter Sites and Ends at Terminator Sites</a:t>
            </a:r>
            <a:endParaRPr lang="en-US" sz="32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dirty="0">
                <a:latin typeface="Arial" panose="020B0604020202020204" pitchFamily="34" charset="0"/>
                <a:cs typeface="Arial" panose="020B0604020202020204" pitchFamily="34" charset="0"/>
              </a:rPr>
              <a:t>Promoters are specific DNA sequences that direct RNA polymerase to the proper initiation site.</a:t>
            </a:r>
          </a:p>
          <a:p>
            <a:r>
              <a:rPr lang="en-US" dirty="0">
                <a:latin typeface="Arial" panose="020B0604020202020204" pitchFamily="34" charset="0"/>
                <a:cs typeface="Arial" panose="020B0604020202020204" pitchFamily="34" charset="0"/>
              </a:rPr>
              <a:t>There are often variations in the sequence of a promoter for different genes. The average of such variation is called the consensus sequence.</a:t>
            </a:r>
          </a:p>
        </p:txBody>
      </p:sp>
    </p:spTree>
    <p:extLst>
      <p:ext uri="{BB962C8B-B14F-4D97-AF65-F5344CB8AC3E}">
        <p14:creationId xmlns:p14="http://schemas.microsoft.com/office/powerpoint/2010/main" val="65944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Promoter Sites for Transcription in Prokaryotes and Eukaryotes</a:t>
            </a:r>
            <a:endParaRPr lang="en-US" dirty="0">
              <a:solidFill>
                <a:srgbClr val="843C0C"/>
              </a:solidFill>
            </a:endParaRPr>
          </a:p>
        </p:txBody>
      </p:sp>
      <p:pic>
        <p:nvPicPr>
          <p:cNvPr id="6" name="Picture Placeholder 5" descr="Two schematic diagrams show the relative positions and consensus sequences of prokaryotic and eukaryotic promoter sites. The D N A templates are shown as horizontal lines with boxes highlighting promoter sites and the start of the D N A to be transcribed. &#10;The positions of the sequences along the prokaryotic strand are as follows: The sequence T T G A C A is shown towards the left of the strand, at position minus 35. It is labeled as the minus 35 region. A little further to the right, the sequence T A T A A T is shown, at position minus 10. It is labeled as the Pribnow box. At the far right of the strand is the start of the D N A to be transcribed as R N A, at position plus one. An arrow indicates the start of R N A transcription from this site. &#10;The positions of the sequences along the eukaryotic strand are as follows: The sequence G G N C A A T C T is shown towards the left of the strand, at position minus 75. It is labeled as the C A A T box, which is sometimes present. A little further to the right, the sequence T A T A A A is shown, at position minus 25. It is labeled as the T A T A box (hogness box). At the far right of the strand is the start of the D N A to be transcribed as R N A, at position plus one. An arrow indicates the start of R N A transcription from this sit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51210" y="1983801"/>
            <a:ext cx="8261130" cy="4296089"/>
          </a:xfrm>
          <a:prstGeom prst="rect">
            <a:avLst/>
          </a:prstGeom>
        </p:spPr>
      </p:pic>
    </p:spTree>
    <p:extLst>
      <p:ext uri="{BB962C8B-B14F-4D97-AF65-F5344CB8AC3E}">
        <p14:creationId xmlns:p14="http://schemas.microsoft.com/office/powerpoint/2010/main" val="81695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1015663"/>
          </a:xfrm>
          <a:prstGeom prst="rect">
            <a:avLst/>
          </a:prstGeom>
          <a:noFill/>
        </p:spPr>
        <p:txBody>
          <a:bodyPr wrap="square" rtlCol="0">
            <a:spAutoFit/>
          </a:bodyPr>
          <a:lstStyle/>
          <a:p>
            <a:pPr algn="ctr"/>
            <a:r>
              <a:rPr lang="en-US" sz="3000" dirty="0">
                <a:solidFill>
                  <a:srgbClr val="843C0C"/>
                </a:solidFill>
                <a:latin typeface="Arial"/>
                <a:cs typeface="Arial"/>
              </a:rPr>
              <a:t>Promoters:  </a:t>
            </a:r>
          </a:p>
          <a:p>
            <a:pPr algn="ctr"/>
            <a:r>
              <a:rPr lang="en-US" sz="3000" dirty="0">
                <a:solidFill>
                  <a:srgbClr val="843C0C"/>
                </a:solidFill>
                <a:latin typeface="Arial"/>
                <a:cs typeface="Arial"/>
              </a:rPr>
              <a:t>RNAP Binds to Specific Sites on the DNA</a:t>
            </a:r>
          </a:p>
        </p:txBody>
      </p:sp>
      <p:sp>
        <p:nvSpPr>
          <p:cNvPr id="5" name="TextBox 4"/>
          <p:cNvSpPr txBox="1"/>
          <p:nvPr/>
        </p:nvSpPr>
        <p:spPr>
          <a:xfrm>
            <a:off x="609600" y="5410200"/>
            <a:ext cx="7772400" cy="1323439"/>
          </a:xfrm>
          <a:prstGeom prst="rect">
            <a:avLst/>
          </a:prstGeom>
          <a:noFill/>
        </p:spPr>
        <p:txBody>
          <a:bodyPr wrap="square" rtlCol="0">
            <a:spAutoFit/>
          </a:bodyPr>
          <a:lstStyle/>
          <a:p>
            <a:r>
              <a:rPr lang="en-US" sz="2000" dirty="0">
                <a:latin typeface="Arial"/>
                <a:cs typeface="Arial"/>
              </a:rPr>
              <a:t>DNA is a duplex:</a:t>
            </a:r>
          </a:p>
          <a:p>
            <a:r>
              <a:rPr lang="en-US" sz="2000" u="sng" dirty="0">
                <a:latin typeface="Arial"/>
                <a:cs typeface="Arial"/>
              </a:rPr>
              <a:t>Antisense Strand</a:t>
            </a:r>
            <a:r>
              <a:rPr lang="en-US" sz="2000" dirty="0">
                <a:latin typeface="Arial"/>
                <a:cs typeface="Arial"/>
              </a:rPr>
              <a:t>: Strand that is transcribed</a:t>
            </a:r>
          </a:p>
          <a:p>
            <a:r>
              <a:rPr lang="en-US" sz="2000" u="sng" dirty="0">
                <a:latin typeface="Arial"/>
                <a:cs typeface="Arial"/>
              </a:rPr>
              <a:t>Sense Strand</a:t>
            </a:r>
            <a:r>
              <a:rPr lang="en-US" sz="2000" dirty="0">
                <a:latin typeface="Arial"/>
                <a:cs typeface="Arial"/>
              </a:rPr>
              <a:t>:  The coding strand, has the same sequence as the transcribed mRNA </a:t>
            </a:r>
            <a:endParaRPr lang="en-US" sz="2000" u="sng" dirty="0"/>
          </a:p>
        </p:txBody>
      </p:sp>
      <p:pic>
        <p:nvPicPr>
          <p:cNvPr id="6" name="Picture 2" descr="voet4e_fig_31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629400" cy="4068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3251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696200" cy="1015663"/>
          </a:xfrm>
          <a:prstGeom prst="rect">
            <a:avLst/>
          </a:prstGeom>
          <a:noFill/>
        </p:spPr>
        <p:txBody>
          <a:bodyPr wrap="square" rtlCol="0">
            <a:spAutoFit/>
          </a:bodyPr>
          <a:lstStyle/>
          <a:p>
            <a:pPr algn="ctr"/>
            <a:r>
              <a:rPr lang="en-US" sz="3000" dirty="0">
                <a:solidFill>
                  <a:srgbClr val="843C0C"/>
                </a:solidFill>
                <a:latin typeface="Arial"/>
                <a:cs typeface="Arial"/>
              </a:rPr>
              <a:t>Promoters:  </a:t>
            </a:r>
          </a:p>
          <a:p>
            <a:pPr algn="ctr"/>
            <a:r>
              <a:rPr lang="en-US" sz="3000" dirty="0">
                <a:solidFill>
                  <a:srgbClr val="843C0C"/>
                </a:solidFill>
                <a:latin typeface="Arial"/>
                <a:cs typeface="Arial"/>
              </a:rPr>
              <a:t>RNAP Binds to Specific Sites on the DNA</a:t>
            </a:r>
          </a:p>
        </p:txBody>
      </p:sp>
      <p:sp>
        <p:nvSpPr>
          <p:cNvPr id="5" name="TextBox 4"/>
          <p:cNvSpPr txBox="1"/>
          <p:nvPr/>
        </p:nvSpPr>
        <p:spPr>
          <a:xfrm>
            <a:off x="4953000" y="1219200"/>
            <a:ext cx="3962400" cy="5632311"/>
          </a:xfrm>
          <a:prstGeom prst="rect">
            <a:avLst/>
          </a:prstGeom>
          <a:noFill/>
        </p:spPr>
        <p:txBody>
          <a:bodyPr wrap="square" rtlCol="0">
            <a:spAutoFit/>
          </a:bodyPr>
          <a:lstStyle/>
          <a:p>
            <a:r>
              <a:rPr lang="en-US" sz="2000" dirty="0">
                <a:latin typeface="Arial"/>
                <a:cs typeface="Arial"/>
              </a:rPr>
              <a:t>Promoters are 40bp sequences BEFORE the transcriptional start site (+1 site)</a:t>
            </a:r>
          </a:p>
          <a:p>
            <a:endParaRPr lang="en-US" sz="2000" dirty="0">
              <a:latin typeface="Arial"/>
              <a:cs typeface="Arial"/>
            </a:endParaRPr>
          </a:p>
          <a:p>
            <a:r>
              <a:rPr lang="en-US" sz="2000" dirty="0">
                <a:latin typeface="Arial"/>
                <a:cs typeface="Arial"/>
              </a:rPr>
              <a:t>There is some variation in the -35 region, and almost none in the </a:t>
            </a:r>
            <a:r>
              <a:rPr lang="en-US" sz="2000" dirty="0" err="1">
                <a:latin typeface="Arial"/>
                <a:cs typeface="Arial"/>
              </a:rPr>
              <a:t>Pribnow</a:t>
            </a:r>
            <a:r>
              <a:rPr lang="en-US" sz="2000" dirty="0">
                <a:latin typeface="Arial"/>
                <a:cs typeface="Arial"/>
              </a:rPr>
              <a:t> box</a:t>
            </a:r>
          </a:p>
          <a:p>
            <a:endParaRPr lang="en-US" sz="2000" dirty="0">
              <a:latin typeface="Arial"/>
              <a:cs typeface="Arial"/>
            </a:endParaRPr>
          </a:p>
          <a:p>
            <a:r>
              <a:rPr lang="en-US" sz="2000" dirty="0">
                <a:latin typeface="Arial"/>
                <a:cs typeface="Arial"/>
              </a:rPr>
              <a:t>The distance between the -35 and -10 regions is </a:t>
            </a:r>
            <a:r>
              <a:rPr lang="en-US" sz="2000" b="1" u="sng" dirty="0">
                <a:latin typeface="Arial"/>
                <a:cs typeface="Arial"/>
              </a:rPr>
              <a:t>ABSOLUTELY CRITICAL</a:t>
            </a:r>
            <a:endParaRPr lang="en-US" sz="2000" dirty="0">
              <a:latin typeface="Arial"/>
              <a:cs typeface="Arial"/>
            </a:endParaRPr>
          </a:p>
          <a:p>
            <a:pPr marL="342900" indent="-342900">
              <a:buFont typeface="Arial"/>
              <a:buChar char="•"/>
            </a:pPr>
            <a:r>
              <a:rPr lang="en-US" sz="2000" dirty="0">
                <a:latin typeface="Arial"/>
                <a:cs typeface="Arial"/>
              </a:rPr>
              <a:t>Mutation changes the affinity of RNAP for the DNA</a:t>
            </a:r>
          </a:p>
          <a:p>
            <a:pPr marL="800100" lvl="1" indent="-342900">
              <a:buFont typeface="Arial"/>
              <a:buChar char="•"/>
            </a:pPr>
            <a:r>
              <a:rPr lang="en-US" sz="2000" dirty="0">
                <a:latin typeface="Arial"/>
                <a:cs typeface="Arial"/>
              </a:rPr>
              <a:t>Normally 1x10</a:t>
            </a:r>
            <a:r>
              <a:rPr lang="en-US" sz="2000" baseline="30000" dirty="0">
                <a:latin typeface="Arial"/>
                <a:cs typeface="Arial"/>
              </a:rPr>
              <a:t>-14</a:t>
            </a:r>
            <a:r>
              <a:rPr lang="en-US" sz="2000" dirty="0">
                <a:latin typeface="Arial"/>
                <a:cs typeface="Arial"/>
              </a:rPr>
              <a:t> M</a:t>
            </a:r>
          </a:p>
          <a:p>
            <a:endParaRPr lang="en-US" sz="2000" dirty="0">
              <a:latin typeface="Arial"/>
              <a:cs typeface="Arial"/>
            </a:endParaRPr>
          </a:p>
          <a:p>
            <a:r>
              <a:rPr lang="en-US" sz="2000" dirty="0">
                <a:latin typeface="Arial"/>
                <a:cs typeface="Arial"/>
              </a:rPr>
              <a:t>Binding of RNAP to the promoter “melts” the DNA through the </a:t>
            </a:r>
            <a:r>
              <a:rPr lang="en-US" sz="2000" dirty="0" err="1">
                <a:latin typeface="Arial"/>
                <a:cs typeface="Arial"/>
              </a:rPr>
              <a:t>Pribnow</a:t>
            </a:r>
            <a:r>
              <a:rPr lang="en-US" sz="2000" dirty="0">
                <a:latin typeface="Arial"/>
                <a:cs typeface="Arial"/>
              </a:rPr>
              <a:t> box</a:t>
            </a:r>
            <a:endParaRPr lang="en-US" sz="2000" dirty="0"/>
          </a:p>
        </p:txBody>
      </p:sp>
      <p:pic>
        <p:nvPicPr>
          <p:cNvPr id="6" name="Picture 2" descr="voet4e_fig_31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469969"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5392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3436</TotalTime>
  <Words>775</Words>
  <Application>Microsoft Macintosh PowerPoint</Application>
  <PresentationFormat>On-screen Show (4:3)</PresentationFormat>
  <Paragraphs>85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Symbol</vt:lpstr>
      <vt:lpstr>Times New Roman</vt:lpstr>
      <vt:lpstr>Office Theme</vt:lpstr>
      <vt:lpstr>All Cellular RNA is Synthesized by RNA Polymerases</vt:lpstr>
      <vt:lpstr>RNA Polymerase</vt:lpstr>
      <vt:lpstr>PowerPoint Presentation</vt:lpstr>
      <vt:lpstr>PowerPoint Presentation</vt:lpstr>
      <vt:lpstr>PowerPoint Presentation</vt:lpstr>
      <vt:lpstr>Transcription Begins Near Promoter Sites and Ends at Terminator Sites</vt:lpstr>
      <vt:lpstr>Promoter Sites for Transcription in Prokaryotes and Eukaryotes</vt:lpstr>
      <vt:lpstr>PowerPoint Presentation</vt:lpstr>
      <vt:lpstr>PowerPoint Presentation</vt:lpstr>
      <vt:lpstr>PowerPoint Presentation</vt:lpstr>
      <vt:lpstr>Transcription Mechanism of the Chain-Elongation Reaction Catalyzed by RNA Polymerase</vt:lpstr>
      <vt:lpstr>PowerPoint Presentation</vt:lpstr>
      <vt:lpstr>PowerPoint Presentation</vt:lpstr>
      <vt:lpstr>A Hairpin Structure at the 3’ End of an E. coli mRNA Transcript</vt:lpstr>
      <vt:lpstr>PowerPoint Presentation</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DNA, RNA, and the Flow of Genetic Information</dc:title>
  <dc:creator>Berg</dc:creator>
  <cp:lastModifiedBy>Hurlbert, Jason C.</cp:lastModifiedBy>
  <cp:revision>259</cp:revision>
  <dcterms:created xsi:type="dcterms:W3CDTF">2015-05-20T13:49:30Z</dcterms:created>
  <dcterms:modified xsi:type="dcterms:W3CDTF">2022-11-08T19:53:26Z</dcterms:modified>
</cp:coreProperties>
</file>