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529" r:id="rId2"/>
    <p:sldId id="485" r:id="rId3"/>
    <p:sldId id="528" r:id="rId4"/>
    <p:sldId id="487" r:id="rId5"/>
    <p:sldId id="492" r:id="rId6"/>
    <p:sldId id="526" r:id="rId7"/>
    <p:sldId id="402" r:id="rId8"/>
    <p:sldId id="541" r:id="rId9"/>
    <p:sldId id="561" r:id="rId10"/>
    <p:sldId id="532" r:id="rId11"/>
    <p:sldId id="511" r:id="rId12"/>
    <p:sldId id="531" r:id="rId13"/>
    <p:sldId id="558" r:id="rId14"/>
    <p:sldId id="489" r:id="rId15"/>
    <p:sldId id="522" r:id="rId16"/>
    <p:sldId id="523" r:id="rId17"/>
    <p:sldId id="530" r:id="rId18"/>
    <p:sldId id="508" r:id="rId19"/>
    <p:sldId id="517" r:id="rId20"/>
    <p:sldId id="486" r:id="rId21"/>
    <p:sldId id="518" r:id="rId22"/>
    <p:sldId id="525" r:id="rId23"/>
    <p:sldId id="562" r:id="rId24"/>
    <p:sldId id="534" r:id="rId25"/>
    <p:sldId id="535" r:id="rId26"/>
    <p:sldId id="536" r:id="rId27"/>
    <p:sldId id="537" r:id="rId28"/>
    <p:sldId id="560" r:id="rId29"/>
    <p:sldId id="559" r:id="rId30"/>
    <p:sldId id="497" r:id="rId31"/>
    <p:sldId id="563" r:id="rId32"/>
    <p:sldId id="502" r:id="rId33"/>
    <p:sldId id="564" r:id="rId34"/>
    <p:sldId id="565" r:id="rId35"/>
    <p:sldId id="538" r:id="rId36"/>
    <p:sldId id="542" r:id="rId37"/>
    <p:sldId id="539" r:id="rId38"/>
    <p:sldId id="540" r:id="rId39"/>
    <p:sldId id="55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p" initials="i" lastIdx="8" clrIdx="0"/>
  <p:cmAuthor id="1" name="ce" initials="ce" lastIdx="6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3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62" autoAdjust="0"/>
    <p:restoredTop sz="86479" autoAdjust="0"/>
  </p:normalViewPr>
  <p:slideViewPr>
    <p:cSldViewPr snapToGrid="0" snapToObjects="1">
      <p:cViewPr varScale="1">
        <p:scale>
          <a:sx n="106" d="100"/>
          <a:sy n="106" d="100"/>
        </p:scale>
        <p:origin x="13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7BB6C-5C51-414B-903D-DE25067B214F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DCDAC-7B3A-7D46-A8AA-8684AD4EB5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0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01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3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05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82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86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61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92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1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81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78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03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90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61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59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87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5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FIGURE 4.25 Strand-elongation reaction.</a:t>
            </a:r>
            <a:r>
              <a:rPr lang="en-US" dirty="0"/>
              <a:t> DNA polymerases catalyze the formation of a</a:t>
            </a:r>
            <a:r>
              <a:rPr lang="en-US" baseline="0" dirty="0"/>
              <a:t> </a:t>
            </a:r>
            <a:r>
              <a:rPr lang="en-US" dirty="0"/>
              <a:t>phosphodiester bridge.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[Source: J. L.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Tymoczko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Berg, and L.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Stryer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Biochemistry: A Short Course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2nd ed. (W. H. Freeman and Company, 2013), Fig. 34.2.]</a:t>
            </a: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CDAC-7B3A-7D46-A8AA-8684AD4EB5A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75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8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61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1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33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76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370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54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068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3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83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40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37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41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44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63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FIGURE 4.25 Strand-elongation reaction.</a:t>
            </a:r>
            <a:r>
              <a:rPr lang="en-US" dirty="0"/>
              <a:t> DNA polymerases catalyze the formation of a</a:t>
            </a:r>
            <a:r>
              <a:rPr lang="en-US" baseline="0" dirty="0"/>
              <a:t> </a:t>
            </a:r>
            <a:r>
              <a:rPr lang="en-US" dirty="0"/>
              <a:t>phosphodiester bridge.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[Source: J. L.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Tymoczko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Berg, and L.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Stryer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Biochemistry: A Short Course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2nd ed. (W. H. Freeman and Company, 2013), Fig. 34.2.]</a:t>
            </a: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DCDAC-7B3A-7D46-A8AA-8684AD4EB5A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0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85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3168E-C082-43F3-9227-9C1545DA6A4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3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2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76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37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7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g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556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3590925"/>
            <a:ext cx="3697288" cy="80645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505325" y="3590925"/>
            <a:ext cx="4087813" cy="8064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2138363" y="4572281"/>
            <a:ext cx="3979862" cy="73977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457200" y="5473700"/>
            <a:ext cx="8229600" cy="69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833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3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70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98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9775" y="2433638"/>
            <a:ext cx="3643313" cy="20574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13300" y="2433638"/>
            <a:ext cx="3644900" cy="2165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1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9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40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45F91-5FA9-F04A-B756-81A3260582FA}" type="datetimeFigureOut">
              <a:rPr lang="en-US" smtClean="0"/>
              <a:t>11/8/22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D48D7-CD68-2043-B24D-37312725B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0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Georgia"/>
        </a:defRPr>
      </a:lvl1pPr>
      <a:lvl2pPr marL="914400" indent="-4572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1440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Overall Requirements of DNA Replication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0668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 background experiments helped give a set of rules for DNA replication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DNA replication is semi-conservative</a:t>
            </a:r>
          </a:p>
          <a:p>
            <a:pPr marL="342900" indent="-342900">
              <a:buAutoNum type="arabicParenR"/>
            </a:pPr>
            <a:r>
              <a:rPr lang="en-US" dirty="0"/>
              <a:t>DNA replication begins and proceeds </a:t>
            </a:r>
            <a:r>
              <a:rPr lang="en-US" dirty="0" err="1"/>
              <a:t>Bidirectionally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DNA synthesis proceeds in a 5’</a:t>
            </a:r>
            <a:r>
              <a:rPr lang="en-US" dirty="0">
                <a:sym typeface="Wingdings"/>
              </a:rPr>
              <a:t>3’ direction and is </a:t>
            </a:r>
            <a:r>
              <a:rPr lang="en-US" dirty="0" err="1">
                <a:sym typeface="Wingdings"/>
              </a:rPr>
              <a:t>semidiscontinuous</a:t>
            </a:r>
            <a:endParaRPr lang="en-US" dirty="0">
              <a:sym typeface="Wingdings"/>
            </a:endParaRPr>
          </a:p>
          <a:p>
            <a:pPr marL="800100" lvl="1" indent="-342900">
              <a:buFont typeface="Arial"/>
              <a:buChar char="•"/>
            </a:pPr>
            <a:r>
              <a:rPr lang="en-US" dirty="0">
                <a:sym typeface="Wingdings"/>
              </a:rPr>
              <a:t>If replication is bidirectional (see #2) and always happens in a 5’3’ direction, how is this possible?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>
                <a:sym typeface="Wingdings"/>
              </a:rPr>
              <a:t>One strand is synthesized in short pieces called Okazaki fragments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ym typeface="Wingdings"/>
              </a:rPr>
              <a:t>Leading strand:  Continuous 5’3’ synthesis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ym typeface="Wingdings"/>
              </a:rPr>
              <a:t>Lagging strand:  Opposite direction of replication fork, where Okazaki fragments are found</a:t>
            </a:r>
          </a:p>
          <a:p>
            <a:r>
              <a:rPr lang="en-US" dirty="0">
                <a:sym typeface="Wingdings"/>
              </a:rPr>
              <a:t>4)  DNA is synthesized by DNA polymerases</a:t>
            </a:r>
            <a:endParaRPr lang="en-US" dirty="0"/>
          </a:p>
        </p:txBody>
      </p:sp>
      <p:pic>
        <p:nvPicPr>
          <p:cNvPr id="4" name="Picture 3" descr="DNA_ReplicationDirecti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6745" r="47520" b="73592"/>
          <a:stretch/>
        </p:blipFill>
        <p:spPr>
          <a:xfrm>
            <a:off x="2971800" y="4419600"/>
            <a:ext cx="3625033" cy="23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56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DNA Replication is a very complex process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Must unwind helix and energy is normally required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pyrophosphatase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driven)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ssDNA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tends to form intra-strand base pairs that can halt the process (cruciform structures)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single enzyme can realistically only catalyze a limited number of different types of reactions (replication complexes are typically among the most complex enzymatic associations that exist in any organism)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Safeguards have evolved to recognize and prevent errors and to repair most of those that do occur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Circularity in prokaryotes and largely linear molecules in eukaryotes in concert with the great size of the genomes of many organisms add physical constraints to replication systems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 particular mode of replication is suitable for all organisms (or viruses)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Replication is always, invariably a double-stranded event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03363" y="255588"/>
            <a:ext cx="6248400" cy="3937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DNA Replication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1440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553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90600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2286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 do we need in a DNA Polymerase?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4572000"/>
            <a:ext cx="152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8200" y="985421"/>
            <a:ext cx="7696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DNA Polymerases require a template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Template DNA binding site</a:t>
            </a:r>
          </a:p>
          <a:p>
            <a:pPr marL="1257300" lvl="2" indent="-342900">
              <a:buFont typeface="Arial"/>
              <a:buChar char="•"/>
            </a:pPr>
            <a:r>
              <a:rPr lang="en-US" sz="2400" dirty="0"/>
              <a:t>Single Strand or Double Strand?</a:t>
            </a:r>
          </a:p>
          <a:p>
            <a:pPr marL="1257300" lvl="2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AutoNum type="arabicParenR" startAt="2"/>
            </a:pPr>
            <a:r>
              <a:rPr lang="en-US" sz="2400" dirty="0"/>
              <a:t>DNA Polymerases require an existing 3’-OH to join NTPs</a:t>
            </a:r>
          </a:p>
          <a:p>
            <a:pPr marL="342900" indent="-342900">
              <a:buAutoNum type="arabicParenR" startAt="2"/>
            </a:pPr>
            <a:endParaRPr lang="en-US" sz="2400" dirty="0"/>
          </a:p>
          <a:p>
            <a:pPr marL="342900" indent="-342900">
              <a:buAutoNum type="arabicParenR" startAt="2"/>
            </a:pPr>
            <a:r>
              <a:rPr lang="en-US" sz="2400" dirty="0"/>
              <a:t>Must have room for growing </a:t>
            </a:r>
            <a:r>
              <a:rPr lang="en-US" sz="2400" dirty="0" err="1"/>
              <a:t>dsDNA</a:t>
            </a:r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400" dirty="0" err="1"/>
              <a:t>dNTP</a:t>
            </a:r>
            <a:r>
              <a:rPr lang="en-US" sz="2400" dirty="0"/>
              <a:t> binding site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Mechanism to differentiate between the 4 possible </a:t>
            </a:r>
            <a:r>
              <a:rPr lang="en-US" sz="2400" dirty="0" err="1"/>
              <a:t>dNTPs</a:t>
            </a:r>
            <a:endParaRPr lang="en-US" sz="2400" dirty="0"/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AutoNum type="arabicParenR" startAt="4"/>
            </a:pPr>
            <a:r>
              <a:rPr lang="en-US" sz="2400" dirty="0" err="1"/>
              <a:t>Processivity</a:t>
            </a:r>
            <a:r>
              <a:rPr lang="en-US" sz="2400" dirty="0"/>
              <a:t> </a:t>
            </a:r>
            <a:r>
              <a:rPr lang="en-US" sz="2400" dirty="0" err="1"/>
              <a:t>vs</a:t>
            </a:r>
            <a:r>
              <a:rPr lang="en-US" sz="2400" dirty="0"/>
              <a:t> Fidelity (Speed vs. Accuracy)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/>
              <a:t>Self Correcting?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Viral Polymerase vs. Human Polymerase</a:t>
            </a:r>
          </a:p>
        </p:txBody>
      </p:sp>
    </p:spTree>
    <p:extLst>
      <p:ext uri="{BB962C8B-B14F-4D97-AF65-F5344CB8AC3E}">
        <p14:creationId xmlns:p14="http://schemas.microsoft.com/office/powerpoint/2010/main" val="1547028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90600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2286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 do we need in a DNA Polymerase?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762000"/>
            <a:ext cx="76962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respect to the template and 3’-OH requirement:</a:t>
            </a:r>
          </a:p>
          <a:p>
            <a:pPr marL="400050" indent="-400050">
              <a:buAutoNum type="romanLcParenR"/>
            </a:pPr>
            <a:r>
              <a:rPr lang="en-US" dirty="0"/>
              <a:t>DNA Polymerases cannot simply start making new DNA strands!  Why is this important?</a:t>
            </a:r>
          </a:p>
          <a:p>
            <a:r>
              <a:rPr lang="en-US" dirty="0"/>
              <a:t>ii)  RNA polymerases don’t have the 3’-OH requirement, so they make the RNA primers that DNA Polymerases build upon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RNA Polymerases don’t have as much fidelity but it can start with just template and some nucleotides</a:t>
            </a:r>
          </a:p>
          <a:p>
            <a:endParaRPr lang="en-US" dirty="0"/>
          </a:p>
          <a:p>
            <a:r>
              <a:rPr lang="en-US" dirty="0"/>
              <a:t>DNA Polymerase </a:t>
            </a:r>
            <a:r>
              <a:rPr lang="en-US" b="1" u="sng" dirty="0"/>
              <a:t>HAS</a:t>
            </a:r>
            <a:r>
              <a:rPr lang="en-US" dirty="0"/>
              <a:t> Fidelity </a:t>
            </a:r>
            <a:r>
              <a:rPr lang="en-US" b="1" u="sng" dirty="0"/>
              <a:t>AND</a:t>
            </a:r>
            <a:r>
              <a:rPr lang="en-US" dirty="0"/>
              <a:t> </a:t>
            </a:r>
            <a:r>
              <a:rPr lang="en-US" dirty="0" err="1"/>
              <a:t>Processivity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polymerase binds to the template strand, adds nucleotides to the growing strand and proceeds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Faster polymerase have higher rates of </a:t>
            </a:r>
            <a:r>
              <a:rPr lang="en-US" b="1" dirty="0" err="1"/>
              <a:t>Processivity</a:t>
            </a:r>
            <a:r>
              <a:rPr lang="en-US" dirty="0"/>
              <a:t> or they add more nucleotides before they dissociate from the template strand (yes, they just fall off!)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Given the importance of DNA to the organism, it isn’t surprising that DNA polymerases must have fidelity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Your average DNA Polymerase makes a mistake every 1,000-10,000 bases added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The active site of a DNA Polymerase ensures that even though the wrong nucleotide might be added, it won’t fit into the active site and the growing strand swings down to a nuclease domain </a:t>
            </a:r>
            <a:r>
              <a:rPr lang="en-US" sz="1200" dirty="0"/>
              <a:t>(in some polymerases)</a:t>
            </a:r>
          </a:p>
        </p:txBody>
      </p:sp>
    </p:spTree>
    <p:extLst>
      <p:ext uri="{BB962C8B-B14F-4D97-AF65-F5344CB8AC3E}">
        <p14:creationId xmlns:p14="http://schemas.microsoft.com/office/powerpoint/2010/main" val="1345123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66700" y="223619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DNA Polymerases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1455" y="1129634"/>
            <a:ext cx="6632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E. coli </a:t>
            </a:r>
            <a:r>
              <a:rPr lang="en-US" sz="2400" dirty="0"/>
              <a:t>has three major DNA polymerases</a:t>
            </a:r>
            <a:endParaRPr lang="en-US" sz="2400" i="1" dirty="0"/>
          </a:p>
        </p:txBody>
      </p:sp>
      <p:pic>
        <p:nvPicPr>
          <p:cNvPr id="6" name="Picture 2" descr="voet4e_tab_30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81970"/>
            <a:ext cx="3162300" cy="245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35exonuclease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65619" r="9699" b="10146"/>
          <a:stretch/>
        </p:blipFill>
        <p:spPr>
          <a:xfrm>
            <a:off x="4191000" y="2334370"/>
            <a:ext cx="4419600" cy="2149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462037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DNA Pol III is the principal replicative polymerase in </a:t>
            </a:r>
            <a:r>
              <a:rPr lang="en-US" i="1" dirty="0"/>
              <a:t>E. coli.  </a:t>
            </a:r>
            <a:r>
              <a:rPr lang="en-US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97608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aqDNAPolI_Over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28800"/>
            <a:ext cx="8893860" cy="48768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8199437" cy="15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533400" y="255588"/>
            <a:ext cx="80772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latin typeface="Arial" pitchFamily="34" charset="0"/>
                <a:cs typeface="Arial" pitchFamily="34" charset="0"/>
              </a:rPr>
              <a:t>E. coli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DNA Polymerase 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4191000"/>
            <a:ext cx="24669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Palm Domain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~22 Å x 30 Å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Ideal shape to bind B-DNA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Lined with basic amino acids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0" y="2133600"/>
            <a:ext cx="190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Thumb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Guides newly formed DNA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Responsible for </a:t>
            </a:r>
            <a:r>
              <a:rPr lang="en-US" sz="1400" dirty="0" err="1"/>
              <a:t>processivity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12174" y="685800"/>
            <a:ext cx="6698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 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3209E1"/>
                </a:solidFill>
              </a:rPr>
              <a:t>3’</a:t>
            </a:r>
            <a:r>
              <a:rPr lang="en-US" dirty="0">
                <a:solidFill>
                  <a:srgbClr val="3209E1"/>
                </a:solidFill>
                <a:sym typeface="Wingdings" pitchFamily="2" charset="2"/>
              </a:rPr>
              <a:t> 5’ </a:t>
            </a:r>
            <a:r>
              <a:rPr lang="en-US" dirty="0">
                <a:sym typeface="Wingdings" pitchFamily="2" charset="2"/>
              </a:rPr>
              <a:t>and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5’  3’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exonuclease</a:t>
            </a:r>
            <a:r>
              <a:rPr lang="en-US" dirty="0">
                <a:sym typeface="Wingdings" pitchFamily="2" charset="2"/>
              </a:rPr>
              <a:t> activity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Small N-terminal domain contains the 5’3’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exonuclease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activity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sym typeface="Wingdings" pitchFamily="2" charset="2"/>
              </a:rPr>
              <a:t>Completely independent from active site or 3’  5 site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25908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Fingers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Contains </a:t>
            </a:r>
            <a:r>
              <a:rPr lang="en-US" sz="1400" dirty="0" err="1"/>
              <a:t>dNTP</a:t>
            </a:r>
            <a:r>
              <a:rPr lang="en-US" sz="1400" dirty="0"/>
              <a:t> binding site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Close in on </a:t>
            </a:r>
            <a:r>
              <a:rPr lang="en-US" sz="1400" dirty="0" err="1"/>
              <a:t>dNTP</a:t>
            </a:r>
            <a:r>
              <a:rPr lang="en-US" sz="1400" dirty="0"/>
              <a:t>/Growing Strand once successful Watson-Crick base pairing made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724400" y="3505200"/>
            <a:ext cx="16764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099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255588"/>
            <a:ext cx="80772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3’ 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" pitchFamily="2" charset="2"/>
              </a:rPr>
              <a:t> 5’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Exonuclease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4572000"/>
            <a:ext cx="152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506" y="977045"/>
            <a:ext cx="4285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structure of </a:t>
            </a:r>
            <a:r>
              <a:rPr lang="en-US" i="1" dirty="0"/>
              <a:t>E. coli</a:t>
            </a:r>
            <a:r>
              <a:rPr lang="en-US" dirty="0"/>
              <a:t> Pol I has been solved with DNA bound in the 3’</a:t>
            </a:r>
            <a:r>
              <a:rPr lang="en-US" dirty="0">
                <a:sym typeface="Wingdings" pitchFamily="2" charset="2"/>
              </a:rPr>
              <a:t>5’ </a:t>
            </a:r>
            <a:r>
              <a:rPr lang="en-US" dirty="0" err="1">
                <a:sym typeface="Wingdings" pitchFamily="2" charset="2"/>
              </a:rPr>
              <a:t>exonuclease</a:t>
            </a:r>
            <a:r>
              <a:rPr lang="en-US" dirty="0">
                <a:sym typeface="Wingdings" pitchFamily="2" charset="2"/>
              </a:rPr>
              <a:t> active site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Growing strand peels away from active site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/>
              <a:t>The base pair closest to the polymerization active site is significantly weakened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29" y="1182666"/>
            <a:ext cx="4571999" cy="34655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010400" y="3773466"/>
            <a:ext cx="1066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1849" y="4800600"/>
            <a:ext cx="259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Exonuclease</a:t>
            </a:r>
            <a:r>
              <a:rPr lang="en-US" dirty="0">
                <a:solidFill>
                  <a:srgbClr val="FF0000"/>
                </a:solidFill>
              </a:rPr>
              <a:t> site (Zn</a:t>
            </a:r>
            <a:r>
              <a:rPr lang="en-US" baseline="30000" dirty="0">
                <a:solidFill>
                  <a:srgbClr val="FF0000"/>
                </a:solidFill>
              </a:rPr>
              <a:t>2+</a:t>
            </a:r>
            <a:r>
              <a:rPr lang="en-US" dirty="0">
                <a:solidFill>
                  <a:srgbClr val="FF0000"/>
                </a:solidFill>
              </a:rPr>
              <a:t> activated mechanism)</a:t>
            </a:r>
          </a:p>
        </p:txBody>
      </p:sp>
      <p:cxnSp>
        <p:nvCxnSpPr>
          <p:cNvPr id="11" name="Straight Arrow Connector 10"/>
          <p:cNvCxnSpPr>
            <a:stCxn id="7" idx="0"/>
            <a:endCxn id="6" idx="4"/>
          </p:cNvCxnSpPr>
          <p:nvPr/>
        </p:nvCxnSpPr>
        <p:spPr>
          <a:xfrm flipH="1" flipV="1">
            <a:off x="7543800" y="4459266"/>
            <a:ext cx="304125" cy="3413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4116366"/>
            <a:ext cx="4041413" cy="27622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95600" y="4116366"/>
            <a:ext cx="1271319" cy="1007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00400" y="5029200"/>
            <a:ext cx="1237129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78759" y="5446931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Which bond will be cleaved?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63353" y="5951587"/>
            <a:ext cx="322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NEED 3’-hydroxyl for elongation</a:t>
            </a:r>
          </a:p>
        </p:txBody>
      </p:sp>
    </p:spTree>
    <p:extLst>
      <p:ext uri="{BB962C8B-B14F-4D97-AF65-F5344CB8AC3E}">
        <p14:creationId xmlns:p14="http://schemas.microsoft.com/office/powerpoint/2010/main" val="37068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66" y="3909986"/>
            <a:ext cx="7162800" cy="2929586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255588"/>
            <a:ext cx="80772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latin typeface="Arial" pitchFamily="34" charset="0"/>
                <a:cs typeface="Arial" pitchFamily="34" charset="0"/>
              </a:rPr>
              <a:t>Model for Proofreading in DNA Polymerases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4572000"/>
            <a:ext cx="152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59" y="903334"/>
            <a:ext cx="5831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>
                <a:sym typeface="Wingdings" pitchFamily="2" charset="2"/>
              </a:rPr>
              <a:t>dNTPs</a:t>
            </a:r>
            <a:r>
              <a:rPr lang="en-US" dirty="0">
                <a:sym typeface="Wingdings" pitchFamily="2" charset="2"/>
              </a:rPr>
              <a:t> are in rapid equilibrium at active site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ym typeface="Wingdings" pitchFamily="2" charset="2"/>
              </a:rPr>
              <a:t>When reaction occurs, proper base pair will form a strong tight bonding pair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rgbClr val="FF0000"/>
              </a:solidFill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When an error occurs, the base pair is not as tight, resulting in increased favorability for the growing chain to be positioned at the 3’5’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exonuclease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03325"/>
            <a:ext cx="3059331" cy="23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4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55588"/>
            <a:ext cx="80772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latin typeface="Arial" pitchFamily="34" charset="0"/>
                <a:cs typeface="Arial" pitchFamily="34" charset="0"/>
              </a:rPr>
              <a:t>Model for Proofreading in DNA Polymerases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1440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 descr="35exonuclease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4135" r="41946" b="35982"/>
          <a:stretch/>
        </p:blipFill>
        <p:spPr>
          <a:xfrm>
            <a:off x="838199" y="990600"/>
            <a:ext cx="3276601" cy="5380676"/>
          </a:xfrm>
          <a:prstGeom prst="rect">
            <a:avLst/>
          </a:prstGeom>
        </p:spPr>
      </p:pic>
      <p:pic>
        <p:nvPicPr>
          <p:cNvPr id="3" name="Picture 2" descr="base_pairrecognition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2" t="3753" r="2483" b="49376"/>
          <a:stretch/>
        </p:blipFill>
        <p:spPr>
          <a:xfrm rot="10800000">
            <a:off x="5029200" y="1066800"/>
            <a:ext cx="3437950" cy="4337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54864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Incorrect pairing causes a clash and the chains separate.   The growing chain swings out and into the </a:t>
            </a:r>
            <a:r>
              <a:rPr lang="en-US" dirty="0" err="1"/>
              <a:t>exonuclease</a:t>
            </a:r>
            <a:r>
              <a:rPr lang="en-US" dirty="0"/>
              <a:t> site</a:t>
            </a:r>
          </a:p>
        </p:txBody>
      </p:sp>
    </p:spTree>
    <p:extLst>
      <p:ext uri="{BB962C8B-B14F-4D97-AF65-F5344CB8AC3E}">
        <p14:creationId xmlns:p14="http://schemas.microsoft.com/office/powerpoint/2010/main" val="3992594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kln_Klenow_Editing.jpg"/>
          <p:cNvPicPr>
            <a:picLocks noChangeAspect="1"/>
          </p:cNvPicPr>
          <p:nvPr/>
        </p:nvPicPr>
        <p:blipFill>
          <a:blip r:embed="rId3" cstate="print"/>
          <a:srcRect l="16667" t="10008" r="12500" b="13931"/>
          <a:stretch>
            <a:fillRect/>
          </a:stretch>
        </p:blipFill>
        <p:spPr>
          <a:xfrm>
            <a:off x="1600200" y="2057400"/>
            <a:ext cx="6136105" cy="4572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8351837" cy="15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255588"/>
            <a:ext cx="91440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latin typeface="Arial" pitchFamily="34" charset="0"/>
                <a:cs typeface="Arial" pitchFamily="34" charset="0"/>
              </a:rPr>
              <a:t>3’-&gt;5’ </a:t>
            </a:r>
            <a:r>
              <a:rPr lang="en-US" sz="2800" noProof="0" dirty="0" err="1">
                <a:latin typeface="Arial" pitchFamily="34" charset="0"/>
                <a:cs typeface="Arial" pitchFamily="34" charset="0"/>
              </a:rPr>
              <a:t>Exonuclease</a:t>
            </a:r>
            <a:r>
              <a:rPr lang="en-US" sz="2800" noProof="0" dirty="0">
                <a:latin typeface="Arial" pitchFamily="34" charset="0"/>
                <a:cs typeface="Arial" pitchFamily="34" charset="0"/>
              </a:rPr>
              <a:t> Mechanism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4572000"/>
            <a:ext cx="152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1454" y="762000"/>
            <a:ext cx="8099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structure of </a:t>
            </a:r>
            <a:r>
              <a:rPr lang="en-US" i="1" dirty="0"/>
              <a:t>E. coli</a:t>
            </a:r>
            <a:r>
              <a:rPr lang="en-US" dirty="0"/>
              <a:t> Pol I has been solved with DNA bound in the 3’</a:t>
            </a:r>
            <a:r>
              <a:rPr lang="en-US" dirty="0">
                <a:sym typeface="Wingdings" pitchFamily="2" charset="2"/>
              </a:rPr>
              <a:t>5’ </a:t>
            </a:r>
            <a:r>
              <a:rPr lang="en-US" dirty="0" err="1">
                <a:sym typeface="Wingdings" pitchFamily="2" charset="2"/>
              </a:rPr>
              <a:t>exonuclease</a:t>
            </a:r>
            <a:r>
              <a:rPr lang="en-US" dirty="0">
                <a:sym typeface="Wingdings" pitchFamily="2" charset="2"/>
              </a:rPr>
              <a:t> site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Growing strand peels away from active site</a:t>
            </a:r>
            <a:endParaRPr lang="en-US" dirty="0"/>
          </a:p>
        </p:txBody>
      </p:sp>
      <p:pic>
        <p:nvPicPr>
          <p:cNvPr id="18" name="Picture 17" descr="KlenowFragment_exonucleases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2286000"/>
            <a:ext cx="5930056" cy="4114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3400" y="762000"/>
            <a:ext cx="8099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Tyr 423 activates a water molecule which then serves as a </a:t>
            </a:r>
            <a:r>
              <a:rPr lang="en-US" dirty="0" err="1"/>
              <a:t>nucleophile</a:t>
            </a:r>
            <a:r>
              <a:rPr lang="en-US" dirty="0"/>
              <a:t> to begin the cleavage of the base from the strand</a:t>
            </a:r>
          </a:p>
        </p:txBody>
      </p:sp>
    </p:spTree>
    <p:extLst>
      <p:ext uri="{BB962C8B-B14F-4D97-AF65-F5344CB8AC3E}">
        <p14:creationId xmlns:p14="http://schemas.microsoft.com/office/powerpoint/2010/main" val="210191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8351837" cy="15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255588"/>
            <a:ext cx="91440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3’-&gt;5’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Exonuclease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Mechanism</a:t>
            </a:r>
          </a:p>
        </p:txBody>
      </p:sp>
      <p:sp>
        <p:nvSpPr>
          <p:cNvPr id="4" name="Rectangle 3"/>
          <p:cNvSpPr/>
          <p:nvPr/>
        </p:nvSpPr>
        <p:spPr>
          <a:xfrm>
            <a:off x="2743200" y="4572000"/>
            <a:ext cx="152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3400" y="1258669"/>
            <a:ext cx="8099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Tyr 423 activates a water molecule which then serves as a </a:t>
            </a:r>
            <a:r>
              <a:rPr lang="en-US" dirty="0" err="1"/>
              <a:t>nucleophile</a:t>
            </a:r>
            <a:r>
              <a:rPr lang="en-US" dirty="0"/>
              <a:t> to begin the cleavage of the base from the strand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676" t="28354" r="49296" b="41883"/>
          <a:stretch>
            <a:fillRect/>
          </a:stretch>
        </p:blipFill>
        <p:spPr bwMode="auto">
          <a:xfrm>
            <a:off x="3505200" y="2362200"/>
            <a:ext cx="5410200" cy="330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KlenowFragment_exonucleasesite.jpg"/>
          <p:cNvPicPr>
            <a:picLocks noChangeAspect="1"/>
          </p:cNvPicPr>
          <p:nvPr/>
        </p:nvPicPr>
        <p:blipFill>
          <a:blip r:embed="rId4" cstate="print"/>
          <a:srcRect l="24764" t="14643" r="22410" b="27683"/>
          <a:stretch>
            <a:fillRect/>
          </a:stretch>
        </p:blipFill>
        <p:spPr>
          <a:xfrm>
            <a:off x="588264" y="3048000"/>
            <a:ext cx="2916936" cy="2209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33800" y="6172200"/>
            <a:ext cx="5257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Freemont et al.  (1988).  </a:t>
            </a:r>
            <a:r>
              <a:rPr lang="en-US" sz="800" dirty="0" err="1"/>
              <a:t>Cocrystal</a:t>
            </a:r>
            <a:r>
              <a:rPr lang="en-US" sz="800" dirty="0"/>
              <a:t> structure of an editing complex of </a:t>
            </a:r>
            <a:r>
              <a:rPr lang="en-US" sz="800" dirty="0" err="1"/>
              <a:t>Klenow</a:t>
            </a:r>
            <a:r>
              <a:rPr lang="en-US" sz="800" dirty="0"/>
              <a:t> fragment with DNA.  PNAS </a:t>
            </a:r>
            <a:r>
              <a:rPr lang="en-US" sz="800" b="1" dirty="0"/>
              <a:t>85</a:t>
            </a:r>
            <a:r>
              <a:rPr lang="en-US" sz="800" dirty="0"/>
              <a:t>:  8924-8928.</a:t>
            </a:r>
          </a:p>
        </p:txBody>
      </p:sp>
    </p:spTree>
    <p:extLst>
      <p:ext uri="{BB962C8B-B14F-4D97-AF65-F5344CB8AC3E}">
        <p14:creationId xmlns:p14="http://schemas.microsoft.com/office/powerpoint/2010/main" val="408307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Semi-discontinuous Replication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1002268"/>
            <a:ext cx="506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DNA’s 2 strands are replicated at the same time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95600" y="1750244"/>
            <a:ext cx="5655316" cy="2873375"/>
            <a:chOff x="487363" y="1774825"/>
            <a:chExt cx="5655316" cy="2873375"/>
          </a:xfrm>
        </p:grpSpPr>
        <p:sp>
          <p:nvSpPr>
            <p:cNvPr id="4" name="Rectangle 3"/>
            <p:cNvSpPr/>
            <p:nvPr/>
          </p:nvSpPr>
          <p:spPr>
            <a:xfrm>
              <a:off x="2743200" y="4572000"/>
              <a:ext cx="1524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voet4e_fig_30_0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44" y="1774825"/>
              <a:ext cx="5630735" cy="283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87363" y="3192462"/>
              <a:ext cx="3094037" cy="693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81400" y="3539331"/>
              <a:ext cx="152400" cy="346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8233" y="2305100"/>
            <a:ext cx="2504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DNA Polymerase synthesizes DNA in the </a:t>
            </a:r>
          </a:p>
          <a:p>
            <a:pPr algn="ctr"/>
            <a:r>
              <a:rPr lang="en-US" dirty="0"/>
              <a:t>5’ </a:t>
            </a:r>
            <a:r>
              <a:rPr lang="en-US" dirty="0">
                <a:sym typeface="Wingdings" pitchFamily="2" charset="2"/>
              </a:rPr>
              <a:t> 3’  direction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1163" y="3733800"/>
            <a:ext cx="2408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 how does the other strand elongate?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257800" y="3781425"/>
            <a:ext cx="6096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357687" y="3790950"/>
            <a:ext cx="6096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429000" y="3781425"/>
            <a:ext cx="609600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01879" y="3514750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5’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62400" y="3529062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18099" y="3507423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3’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0" y="5029200"/>
            <a:ext cx="7547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‘Lagging Strand’ is synthesized as small fragments (1000 – 2000 </a:t>
            </a:r>
            <a:r>
              <a:rPr lang="en-US" dirty="0" err="1"/>
              <a:t>nuclotides</a:t>
            </a:r>
            <a:r>
              <a:rPr lang="en-US" dirty="0"/>
              <a:t> in bacteria or 100-200 </a:t>
            </a:r>
            <a:r>
              <a:rPr lang="en-US" dirty="0" err="1"/>
              <a:t>nt</a:t>
            </a:r>
            <a:r>
              <a:rPr lang="en-US" dirty="0"/>
              <a:t> in eukaryotes) called </a:t>
            </a:r>
            <a:r>
              <a:rPr lang="en-US" b="1" dirty="0"/>
              <a:t>Okazaki fragments</a:t>
            </a:r>
            <a:r>
              <a:rPr lang="en-US" dirty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Okazaki fragments</a:t>
            </a:r>
            <a:r>
              <a:rPr lang="en-US" dirty="0"/>
              <a:t> are combined by a DNA </a:t>
            </a:r>
            <a:r>
              <a:rPr lang="en-US" dirty="0" err="1"/>
              <a:t>Ligase</a:t>
            </a:r>
            <a:r>
              <a:rPr lang="en-US" dirty="0"/>
              <a:t> after the RNA primers are cut out by the 5’-3’ </a:t>
            </a:r>
            <a:r>
              <a:rPr lang="en-US" dirty="0" err="1"/>
              <a:t>exonuclease</a:t>
            </a:r>
            <a:r>
              <a:rPr lang="en-US" dirty="0"/>
              <a:t> activity of DNA </a:t>
            </a:r>
            <a:r>
              <a:rPr lang="en-US" dirty="0" err="1"/>
              <a:t>PolI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5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8275637" cy="15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Taq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DNA Polymerase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4572000"/>
            <a:ext cx="152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voet4e_fig_30_0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00" y="1600200"/>
            <a:ext cx="3532381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838200"/>
            <a:ext cx="7156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domains were identified: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Polymerase Domain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5’</a:t>
            </a:r>
            <a:r>
              <a:rPr lang="en-US" dirty="0">
                <a:sym typeface="Wingdings"/>
              </a:rPr>
              <a:t>3’ </a:t>
            </a:r>
            <a:r>
              <a:rPr lang="en-US" dirty="0" err="1"/>
              <a:t>Exonuclease</a:t>
            </a:r>
            <a:r>
              <a:rPr lang="en-US" dirty="0"/>
              <a:t> Domain</a:t>
            </a:r>
          </a:p>
        </p:txBody>
      </p:sp>
      <p:sp>
        <p:nvSpPr>
          <p:cNvPr id="5" name="Oval 4"/>
          <p:cNvSpPr/>
          <p:nvPr/>
        </p:nvSpPr>
        <p:spPr>
          <a:xfrm>
            <a:off x="5247391" y="3581400"/>
            <a:ext cx="2438400" cy="2514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34201" y="2362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N-terminal domain contains 5’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</a:rPr>
              <a:t> 3’ </a:t>
            </a:r>
            <a:r>
              <a:rPr lang="en-US" dirty="0" err="1">
                <a:solidFill>
                  <a:srgbClr val="FF0000"/>
                </a:solidFill>
              </a:rPr>
              <a:t>exonuclease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76600" y="1524000"/>
            <a:ext cx="3124200" cy="2819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8200" y="2667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C-terminal domain contains polymerase activity</a:t>
            </a:r>
          </a:p>
        </p:txBody>
      </p:sp>
    </p:spTree>
    <p:extLst>
      <p:ext uri="{BB962C8B-B14F-4D97-AF65-F5344CB8AC3E}">
        <p14:creationId xmlns:p14="http://schemas.microsoft.com/office/powerpoint/2010/main" val="210090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1163" y="684213"/>
            <a:ext cx="8351837" cy="15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Taq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DNA Polymerase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5" name="Picture 24" descr="Klentaq_Overview.jpg"/>
          <p:cNvPicPr>
            <a:picLocks noChangeAspect="1"/>
          </p:cNvPicPr>
          <p:nvPr/>
        </p:nvPicPr>
        <p:blipFill>
          <a:blip r:embed="rId3" cstate="print"/>
          <a:srcRect l="30556" r="27778"/>
          <a:stretch>
            <a:fillRect/>
          </a:stretch>
        </p:blipFill>
        <p:spPr>
          <a:xfrm>
            <a:off x="4648200" y="1143000"/>
            <a:ext cx="4343400" cy="51715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9600" y="25908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Notice the same Finger and Thumb domains as </a:t>
            </a:r>
            <a:r>
              <a:rPr lang="en-US" i="1" dirty="0"/>
              <a:t>E. coli </a:t>
            </a:r>
            <a:r>
              <a:rPr lang="en-US" dirty="0"/>
              <a:t>DNA </a:t>
            </a:r>
            <a:r>
              <a:rPr lang="en-US" dirty="0" err="1"/>
              <a:t>PolI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Same function, same domains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Evidence of evolutionary conservation of function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Taq</a:t>
            </a:r>
            <a:r>
              <a:rPr lang="en-US" dirty="0"/>
              <a:t> DNA Pol has no 3’-&gt;5’ </a:t>
            </a:r>
            <a:r>
              <a:rPr lang="en-US" dirty="0" err="1"/>
              <a:t>exonuclease</a:t>
            </a:r>
            <a:r>
              <a:rPr lang="en-US" dirty="0"/>
              <a:t> activity though…</a:t>
            </a:r>
          </a:p>
        </p:txBody>
      </p:sp>
      <p:pic>
        <p:nvPicPr>
          <p:cNvPr id="29" name="Picture 28" descr="Klentaq_Overview_rear.jpg"/>
          <p:cNvPicPr>
            <a:picLocks noChangeAspect="1"/>
          </p:cNvPicPr>
          <p:nvPr/>
        </p:nvPicPr>
        <p:blipFill>
          <a:blip r:embed="rId4" cstate="print"/>
          <a:srcRect l="34722" r="25000" b="5207"/>
          <a:stretch>
            <a:fillRect/>
          </a:stretch>
        </p:blipFill>
        <p:spPr>
          <a:xfrm>
            <a:off x="4572000" y="1066800"/>
            <a:ext cx="437261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1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1163" y="684213"/>
            <a:ext cx="8351837" cy="15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latin typeface="Arial" pitchFamily="34" charset="0"/>
                <a:cs typeface="Arial" pitchFamily="34" charset="0"/>
              </a:rPr>
              <a:t>E. coli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Taq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DNA Polymerase Superposition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9600" y="25908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Notice the same Finger and Thumb domains as </a:t>
            </a:r>
            <a:r>
              <a:rPr lang="en-US" i="1" dirty="0"/>
              <a:t>E. coli </a:t>
            </a:r>
            <a:r>
              <a:rPr lang="en-US" dirty="0"/>
              <a:t>DNA </a:t>
            </a:r>
            <a:r>
              <a:rPr lang="en-US" dirty="0" err="1"/>
              <a:t>PolI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Same function, same domains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Evidence of evolutionary conservation of function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Taq</a:t>
            </a:r>
            <a:r>
              <a:rPr lang="en-US" dirty="0"/>
              <a:t> DNA Pol has no 3’-&gt;5’ </a:t>
            </a:r>
            <a:r>
              <a:rPr lang="en-US" dirty="0" err="1"/>
              <a:t>exonuclease</a:t>
            </a:r>
            <a:r>
              <a:rPr lang="en-US" dirty="0"/>
              <a:t> activity though…</a:t>
            </a:r>
          </a:p>
        </p:txBody>
      </p:sp>
      <p:pic>
        <p:nvPicPr>
          <p:cNvPr id="8" name="Picture 7" descr="Taq_Klenow_superposition.jpg"/>
          <p:cNvPicPr>
            <a:picLocks noChangeAspect="1"/>
          </p:cNvPicPr>
          <p:nvPr/>
        </p:nvPicPr>
        <p:blipFill>
          <a:blip r:embed="rId3" cstate="print"/>
          <a:srcRect l="34722" r="27778"/>
          <a:stretch>
            <a:fillRect/>
          </a:stretch>
        </p:blipFill>
        <p:spPr>
          <a:xfrm>
            <a:off x="4114800" y="877372"/>
            <a:ext cx="4572000" cy="568282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343400" y="1524000"/>
            <a:ext cx="1828800" cy="25908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72200" y="1143000"/>
            <a:ext cx="1981200" cy="2590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76800" y="4114800"/>
            <a:ext cx="3200400" cy="22098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31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90600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2286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DNA Pol III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7620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subunits and </a:t>
            </a:r>
            <a:r>
              <a:rPr lang="en-US" sz="2400" dirty="0" err="1"/>
              <a:t>protomers</a:t>
            </a:r>
            <a:r>
              <a:rPr lang="en-US" sz="2400" dirty="0"/>
              <a:t> required for function</a:t>
            </a:r>
          </a:p>
        </p:txBody>
      </p:sp>
      <p:pic>
        <p:nvPicPr>
          <p:cNvPr id="5" name="Picture 4" descr="DNAPolIII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5488" r="11068" b="57473"/>
          <a:stretch/>
        </p:blipFill>
        <p:spPr>
          <a:xfrm>
            <a:off x="533400" y="1524000"/>
            <a:ext cx="7784118" cy="44958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000" y="2438400"/>
            <a:ext cx="8117435" cy="3141448"/>
            <a:chOff x="381000" y="2438400"/>
            <a:chExt cx="8117435" cy="3141448"/>
          </a:xfrm>
        </p:grpSpPr>
        <p:pic>
          <p:nvPicPr>
            <p:cNvPr id="8" name="Picture 7" descr="DNAPolIII.tif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" t="54416" r="8787" b="19748"/>
            <a:stretch/>
          </p:blipFill>
          <p:spPr>
            <a:xfrm>
              <a:off x="381000" y="2438400"/>
              <a:ext cx="8117435" cy="3141448"/>
            </a:xfrm>
            <a:prstGeom prst="rect">
              <a:avLst/>
            </a:prstGeom>
          </p:spPr>
        </p:pic>
        <p:sp>
          <p:nvSpPr>
            <p:cNvPr id="11" name="Bent Arrow 10"/>
            <p:cNvSpPr/>
            <p:nvPr/>
          </p:nvSpPr>
          <p:spPr>
            <a:xfrm rot="11970241">
              <a:off x="3874955" y="4595600"/>
              <a:ext cx="2406289" cy="803290"/>
            </a:xfrm>
            <a:prstGeom prst="bentArrow">
              <a:avLst>
                <a:gd name="adj1" fmla="val 16816"/>
                <a:gd name="adj2" fmla="val 29630"/>
                <a:gd name="adj3" fmla="val 25000"/>
                <a:gd name="adj4" fmla="val 4375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9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AD419-2AC2-C546-AC77-9B708B494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6850"/>
            <a:ext cx="4521200" cy="646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4CF1D-646E-0247-B579-AB6A0754D071}"/>
              </a:ext>
            </a:extLst>
          </p:cNvPr>
          <p:cNvSpPr txBox="1"/>
          <p:nvPr/>
        </p:nvSpPr>
        <p:spPr>
          <a:xfrm>
            <a:off x="990600" y="762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Metal Ions in Addition Reaction</a:t>
            </a:r>
          </a:p>
        </p:txBody>
      </p:sp>
    </p:spTree>
    <p:extLst>
      <p:ext uri="{BB962C8B-B14F-4D97-AF65-F5344CB8AC3E}">
        <p14:creationId xmlns:p14="http://schemas.microsoft.com/office/powerpoint/2010/main" val="2912586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FEF92-F6F7-9641-B41D-4E1E3A08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949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C4267-CE24-4A42-B7A8-C556E6CD875C}"/>
              </a:ext>
            </a:extLst>
          </p:cNvPr>
          <p:cNvSpPr txBox="1"/>
          <p:nvPr/>
        </p:nvSpPr>
        <p:spPr>
          <a:xfrm>
            <a:off x="990600" y="762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Fidelity, Minor groove hydrogen bonding</a:t>
            </a:r>
          </a:p>
        </p:txBody>
      </p:sp>
    </p:spTree>
    <p:extLst>
      <p:ext uri="{BB962C8B-B14F-4D97-AF65-F5344CB8AC3E}">
        <p14:creationId xmlns:p14="http://schemas.microsoft.com/office/powerpoint/2010/main" val="743254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4147E-8A8D-F74D-8CD7-E83E82919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534400" cy="412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B256A-1070-EB41-BF3D-716E7CECBE2B}"/>
              </a:ext>
            </a:extLst>
          </p:cNvPr>
          <p:cNvSpPr txBox="1"/>
          <p:nvPr/>
        </p:nvSpPr>
        <p:spPr>
          <a:xfrm>
            <a:off x="990600" y="762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Fidelity, O-Helix</a:t>
            </a:r>
          </a:p>
        </p:txBody>
      </p:sp>
    </p:spTree>
    <p:extLst>
      <p:ext uri="{BB962C8B-B14F-4D97-AF65-F5344CB8AC3E}">
        <p14:creationId xmlns:p14="http://schemas.microsoft.com/office/powerpoint/2010/main" val="1294115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67705-756B-D841-AC2F-79F1DE741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62000"/>
            <a:ext cx="8382000" cy="6041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D0BD7C-47BD-2049-88BF-3CCAD7959114}"/>
              </a:ext>
            </a:extLst>
          </p:cNvPr>
          <p:cNvSpPr txBox="1"/>
          <p:nvPr/>
        </p:nvSpPr>
        <p:spPr>
          <a:xfrm>
            <a:off x="990600" y="762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Fidelity, O-Helix</a:t>
            </a:r>
          </a:p>
        </p:txBody>
      </p:sp>
    </p:spTree>
    <p:extLst>
      <p:ext uri="{BB962C8B-B14F-4D97-AF65-F5344CB8AC3E}">
        <p14:creationId xmlns:p14="http://schemas.microsoft.com/office/powerpoint/2010/main" val="71334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" y="28575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843C0C"/>
                </a:solidFill>
                <a:latin typeface="Arial" pitchFamily="34" charset="0"/>
                <a:cs typeface="Arial" pitchFamily="34" charset="0"/>
              </a:rPr>
              <a:t>You absolutely MUST know the next slide in order to understand all subsequent slides.</a:t>
            </a:r>
            <a:br>
              <a:rPr lang="en-US" dirty="0">
                <a:solidFill>
                  <a:srgbClr val="843C0C"/>
                </a:solidFill>
                <a:latin typeface="Arial" pitchFamily="34" charset="0"/>
                <a:cs typeface="Arial" pitchFamily="34" charset="0"/>
              </a:rPr>
            </a:br>
            <a:br>
              <a:rPr lang="en-US" dirty="0">
                <a:solidFill>
                  <a:srgbClr val="843C0C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843C0C"/>
                </a:solidFill>
                <a:latin typeface="Arial" pitchFamily="34" charset="0"/>
                <a:cs typeface="Arial" pitchFamily="34" charset="0"/>
              </a:rPr>
              <a:t>The next slide would make a very easy and straightforward test/final exam question</a:t>
            </a:r>
            <a:br>
              <a:rPr lang="en-US" dirty="0">
                <a:solidFill>
                  <a:srgbClr val="843C0C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843C0C"/>
                </a:solidFill>
                <a:latin typeface="Arial" pitchFamily="34" charset="0"/>
                <a:cs typeface="Arial" pitchFamily="34" charset="0"/>
              </a:rPr>
              <a:t>All nucleic acid biosynthesis is the same chemical reaction mechanism, just different enzymatic machinery</a:t>
            </a:r>
            <a:endParaRPr lang="en-US" dirty="0">
              <a:solidFill>
                <a:srgbClr val="843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40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The Big Picture (in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E.coli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96" y="990600"/>
            <a:ext cx="4873408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88015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Topoisomerase: relieves topological strain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0808" y="1143000"/>
            <a:ext cx="285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Helicase - unwinds </a:t>
            </a:r>
            <a:r>
              <a:rPr lang="en-US" dirty="0" err="1"/>
              <a:t>dsDNA</a:t>
            </a:r>
            <a:r>
              <a:rPr lang="en-US" dirty="0"/>
              <a:t> at replication fork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1" y="2209800"/>
            <a:ext cx="2090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Primase</a:t>
            </a:r>
            <a:r>
              <a:rPr lang="en-US" dirty="0"/>
              <a:t>: synthesizes RNA primers for lagging strand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507" y="4195970"/>
            <a:ext cx="21632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DNA Polymerase III : elongate primed DNA from 5’</a:t>
            </a:r>
            <a:r>
              <a:rPr lang="en-US" dirty="0">
                <a:sym typeface="Wingdings" pitchFamily="2" charset="2"/>
              </a:rPr>
              <a:t>3’</a:t>
            </a:r>
          </a:p>
          <a:p>
            <a:pPr algn="ctr"/>
            <a:endParaRPr lang="en-US" dirty="0">
              <a:sym typeface="Wingdings" pitchFamily="2" charset="2"/>
            </a:endParaRPr>
          </a:p>
          <a:p>
            <a:pPr algn="ctr"/>
            <a:r>
              <a:rPr lang="en-US" dirty="0">
                <a:sym typeface="Wingdings" pitchFamily="2" charset="2"/>
              </a:rPr>
              <a:t>3’5’ </a:t>
            </a:r>
            <a:r>
              <a:rPr lang="en-US" dirty="0" err="1">
                <a:sym typeface="Wingdings" pitchFamily="2" charset="2"/>
              </a:rPr>
              <a:t>exonuclease</a:t>
            </a:r>
            <a:r>
              <a:rPr lang="en-US" dirty="0">
                <a:sym typeface="Wingdings" pitchFamily="2" charset="2"/>
              </a:rPr>
              <a:t> activity limits errors</a:t>
            </a:r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04936" y="2370772"/>
            <a:ext cx="2493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 III elongates lagging strand until strained.  It then releases the template and rebinds at a new primed location.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9440" y="2047606"/>
            <a:ext cx="204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SSB:  keeps </a:t>
            </a:r>
            <a:r>
              <a:rPr lang="en-US" dirty="0" err="1"/>
              <a:t>ssDNA</a:t>
            </a:r>
            <a:r>
              <a:rPr lang="en-US" dirty="0"/>
              <a:t> from </a:t>
            </a:r>
            <a:r>
              <a:rPr lang="en-US" dirty="0" err="1"/>
              <a:t>reannealing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04936" y="4334470"/>
            <a:ext cx="2493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 I: closes any gaps in lagging strand and replaces RNA primer; 5’</a:t>
            </a:r>
            <a:r>
              <a:rPr lang="en-US" dirty="0">
                <a:sym typeface="Wingdings" pitchFamily="2" charset="2"/>
              </a:rPr>
              <a:t>3’ </a:t>
            </a:r>
            <a:r>
              <a:rPr lang="en-US" dirty="0" err="1">
                <a:sym typeface="Wingdings" pitchFamily="2" charset="2"/>
              </a:rPr>
              <a:t>exonuclease</a:t>
            </a:r>
            <a:r>
              <a:rPr lang="en-US" dirty="0">
                <a:sym typeface="Wingdings" pitchFamily="2" charset="2"/>
              </a:rPr>
              <a:t> activity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92051" y="5791200"/>
            <a:ext cx="249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Ligase: seals off backbone nicks</a:t>
            </a:r>
          </a:p>
        </p:txBody>
      </p:sp>
    </p:spTree>
    <p:extLst>
      <p:ext uri="{BB962C8B-B14F-4D97-AF65-F5344CB8AC3E}">
        <p14:creationId xmlns:p14="http://schemas.microsoft.com/office/powerpoint/2010/main" val="226613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latin typeface="Arial" pitchFamily="34" charset="0"/>
                <a:cs typeface="Arial" pitchFamily="34" charset="0"/>
              </a:rPr>
              <a:t>Adding Bases to the Growing Strand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 descr="dna_synthesi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8" r="8787" b="30380"/>
          <a:stretch/>
        </p:blipFill>
        <p:spPr>
          <a:xfrm>
            <a:off x="3276600" y="3788622"/>
            <a:ext cx="5696357" cy="2688377"/>
          </a:xfrm>
          <a:prstGeom prst="rect">
            <a:avLst/>
          </a:prstGeom>
        </p:spPr>
      </p:pic>
      <p:pic>
        <p:nvPicPr>
          <p:cNvPr id="3" name="Picture 2" descr="dna_synthesi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t="4458" r="56396" b="63990"/>
          <a:stretch/>
        </p:blipFill>
        <p:spPr>
          <a:xfrm>
            <a:off x="457200" y="914400"/>
            <a:ext cx="3048000" cy="3104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1981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general chemistry for all polymerases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5181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DNA Pol I</a:t>
            </a:r>
          </a:p>
        </p:txBody>
      </p:sp>
    </p:spTree>
    <p:extLst>
      <p:ext uri="{BB962C8B-B14F-4D97-AF65-F5344CB8AC3E}">
        <p14:creationId xmlns:p14="http://schemas.microsoft.com/office/powerpoint/2010/main" val="3747501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585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Formation of the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Replisome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 descr="replisome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6631" r="10494" b="75421"/>
          <a:stretch/>
        </p:blipFill>
        <p:spPr>
          <a:xfrm>
            <a:off x="1066800" y="914400"/>
            <a:ext cx="6685946" cy="1828800"/>
          </a:xfrm>
          <a:prstGeom prst="rect">
            <a:avLst/>
          </a:prstGeom>
        </p:spPr>
      </p:pic>
      <p:pic>
        <p:nvPicPr>
          <p:cNvPr id="5" name="Picture 4" descr="replisome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61389" r="11538" b="6717"/>
          <a:stretch/>
        </p:blipFill>
        <p:spPr>
          <a:xfrm>
            <a:off x="1219200" y="3508597"/>
            <a:ext cx="6241378" cy="3120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2782669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 all comes down to a sequence (or a set of them!)  </a:t>
            </a:r>
          </a:p>
          <a:p>
            <a:pPr algn="ctr"/>
            <a:r>
              <a:rPr lang="en-US" dirty="0"/>
              <a:t>We call this the </a:t>
            </a:r>
            <a:r>
              <a:rPr lang="en-US" b="1" u="sng" dirty="0"/>
              <a:t>Origin of Replication</a:t>
            </a:r>
            <a:r>
              <a:rPr lang="en-US" dirty="0"/>
              <a:t>, </a:t>
            </a:r>
            <a:r>
              <a:rPr lang="en-US" b="1" i="1" dirty="0" err="1"/>
              <a:t>oriC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96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Formation of the Replication Fork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8" y="836352"/>
            <a:ext cx="7009777" cy="3888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495" y="4648200"/>
            <a:ext cx="883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4 </a:t>
            </a:r>
            <a:r>
              <a:rPr lang="en-US" dirty="0" err="1"/>
              <a:t>DnaA</a:t>
            </a:r>
            <a:r>
              <a:rPr lang="en-US" dirty="0"/>
              <a:t> proteins bind to the </a:t>
            </a:r>
            <a:r>
              <a:rPr lang="en-US" i="1" dirty="0" err="1"/>
              <a:t>oriC</a:t>
            </a:r>
            <a:r>
              <a:rPr lang="en-US" dirty="0"/>
              <a:t> region (recognizes 9 nucleotide segments)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Additional </a:t>
            </a:r>
            <a:r>
              <a:rPr lang="en-US" dirty="0" err="1"/>
              <a:t>DnaA</a:t>
            </a:r>
            <a:r>
              <a:rPr lang="en-US" dirty="0"/>
              <a:t> monomers bind forming a histone like complex of tightly wound DNA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melting of a 13bp repeats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DnaB</a:t>
            </a:r>
            <a:r>
              <a:rPr lang="en-US" dirty="0"/>
              <a:t> (6 subunit helicase) binds and unwinds the DNA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Topoisomerase functions downstream to relieve stress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Single Strand DNA binding proteins prevent the </a:t>
            </a:r>
            <a:r>
              <a:rPr lang="en-US" dirty="0" err="1"/>
              <a:t>ssDNA</a:t>
            </a:r>
            <a:r>
              <a:rPr lang="en-US" dirty="0"/>
              <a:t> from </a:t>
            </a:r>
            <a:r>
              <a:rPr lang="en-US" dirty="0" err="1"/>
              <a:t>reannealing</a:t>
            </a:r>
            <a:endParaRPr lang="en-US" dirty="0"/>
          </a:p>
        </p:txBody>
      </p:sp>
      <p:pic>
        <p:nvPicPr>
          <p:cNvPr id="11" name="Picture 2" descr="voet4e_fig_30_29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87" y="1208133"/>
            <a:ext cx="2980343" cy="194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510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Formation of the Replication Fork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2" descr="voet4e_fig_30_29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2980343" cy="194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268" y="3516966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DnaA</a:t>
            </a:r>
            <a:r>
              <a:rPr lang="en-US" dirty="0"/>
              <a:t> helical filament – 8 monomers per turn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953000" y="914400"/>
            <a:ext cx="3761304" cy="2696164"/>
            <a:chOff x="487363" y="820802"/>
            <a:chExt cx="3761304" cy="2696164"/>
          </a:xfrm>
        </p:grpSpPr>
        <p:pic>
          <p:nvPicPr>
            <p:cNvPr id="13" name="Picture 2" descr="voet4e_fig_30_29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63" y="1243666"/>
              <a:ext cx="3761304" cy="2273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990600" y="990600"/>
              <a:ext cx="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3200" y="990600"/>
              <a:ext cx="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0600" y="1181100"/>
              <a:ext cx="1752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506064" y="820802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178 Å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24400" y="4244876"/>
            <a:ext cx="419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en-US" sz="1200" b="1" dirty="0"/>
              <a:t>ATP-bound </a:t>
            </a:r>
            <a:r>
              <a:rPr lang="en-US" sz="1200" b="1" dirty="0" err="1"/>
              <a:t>DnaA</a:t>
            </a:r>
            <a:r>
              <a:rPr lang="en-US" sz="1200" b="1" dirty="0"/>
              <a:t> molecules sit on 3 of the 5 </a:t>
            </a:r>
            <a:r>
              <a:rPr lang="en-US" sz="1200" b="1" dirty="0" err="1"/>
              <a:t>DnaA</a:t>
            </a:r>
            <a:r>
              <a:rPr lang="en-US" sz="1200" b="1" dirty="0"/>
              <a:t> boxes of the origin.</a:t>
            </a:r>
          </a:p>
          <a:p>
            <a:pPr marL="228600" indent="-228600">
              <a:buAutoNum type="arabicParenR"/>
            </a:pPr>
            <a:r>
              <a:rPr lang="en-US" sz="1200" b="1" dirty="0"/>
              <a:t>They recruit additional </a:t>
            </a:r>
            <a:r>
              <a:rPr lang="en-US" sz="1200" b="1" dirty="0" err="1"/>
              <a:t>DnaA</a:t>
            </a:r>
            <a:r>
              <a:rPr lang="en-US" sz="1200" b="1" dirty="0"/>
              <a:t> molecules to occupy the remaining boxes</a:t>
            </a:r>
          </a:p>
          <a:p>
            <a:pPr marL="228600" indent="-228600">
              <a:buAutoNum type="arabicParenR"/>
            </a:pPr>
            <a:r>
              <a:rPr lang="en-US" sz="1200" b="1" dirty="0"/>
              <a:t>This introduces positive supercoiling into the DNA, causing the DNA to unwind </a:t>
            </a:r>
          </a:p>
          <a:p>
            <a:pPr marL="228600" indent="-228600">
              <a:buFont typeface="Arial"/>
              <a:buChar char="•"/>
            </a:pPr>
            <a:r>
              <a:rPr lang="en-US" sz="1200" b="1" dirty="0"/>
              <a:t>The ATPase domain of </a:t>
            </a:r>
            <a:r>
              <a:rPr lang="en-US" sz="1200" b="1" dirty="0" err="1"/>
              <a:t>DnaA</a:t>
            </a:r>
            <a:r>
              <a:rPr lang="en-US" sz="1200" b="1" dirty="0"/>
              <a:t> may actively unwind DNA as a function of ATP hydrolysis</a:t>
            </a:r>
          </a:p>
          <a:p>
            <a:pPr marL="228600" indent="-228600"/>
            <a:r>
              <a:rPr lang="en-US" sz="1200" b="1" dirty="0"/>
              <a:t>4)  The </a:t>
            </a:r>
            <a:r>
              <a:rPr lang="en-US" sz="1200" b="1" i="1" dirty="0" err="1"/>
              <a:t>oriC</a:t>
            </a:r>
            <a:r>
              <a:rPr lang="en-US" sz="1200" b="1" dirty="0" err="1"/>
              <a:t>-DnaA</a:t>
            </a:r>
            <a:r>
              <a:rPr lang="en-US" sz="1200" b="1" dirty="0"/>
              <a:t> complex recruits </a:t>
            </a:r>
            <a:r>
              <a:rPr lang="en-US" sz="1200" b="1" dirty="0" err="1"/>
              <a:t>DnaB-DnaC</a:t>
            </a:r>
            <a:r>
              <a:rPr lang="en-US" sz="1200" b="1" dirty="0"/>
              <a:t> </a:t>
            </a:r>
            <a:r>
              <a:rPr lang="en-US" sz="1200" b="1" dirty="0" err="1"/>
              <a:t>hexamers</a:t>
            </a:r>
            <a:r>
              <a:rPr lang="en-US" sz="1200" b="1" dirty="0"/>
              <a:t> to actively separate the DNA helix (</a:t>
            </a:r>
            <a:r>
              <a:rPr lang="en-US" sz="1200" b="1" dirty="0" err="1"/>
              <a:t>DnaB</a:t>
            </a:r>
            <a:r>
              <a:rPr lang="en-US" sz="1200" b="1" dirty="0"/>
              <a:t> is a helicase, </a:t>
            </a:r>
            <a:r>
              <a:rPr lang="en-US" sz="1200" b="1" dirty="0" err="1"/>
              <a:t>DnaC</a:t>
            </a:r>
            <a:r>
              <a:rPr lang="en-US" sz="1200" b="1" dirty="0"/>
              <a:t> is a loading protein that places </a:t>
            </a:r>
            <a:r>
              <a:rPr lang="en-US" sz="1200" b="1" dirty="0" err="1"/>
              <a:t>DnaB</a:t>
            </a:r>
            <a:r>
              <a:rPr lang="en-US" sz="1200" b="1" dirty="0"/>
              <a:t> onto the strand)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838200" y="3962400"/>
            <a:ext cx="3657600" cy="2667000"/>
            <a:chOff x="838200" y="3962400"/>
            <a:chExt cx="3657600" cy="2667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267200"/>
              <a:ext cx="3657600" cy="2083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3657600" y="411480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43200" y="396240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00200" y="411480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810000" y="617220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95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Formation of the Replication Fork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5" name="Picture 2" descr="voet4e_fig_30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2100"/>
            <a:ext cx="8531225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276600" y="2590800"/>
            <a:ext cx="914400" cy="21336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542907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DNA </a:t>
            </a:r>
            <a:r>
              <a:rPr lang="en-US" dirty="0" err="1"/>
              <a:t>Gyrase</a:t>
            </a:r>
            <a:r>
              <a:rPr lang="en-US" dirty="0"/>
              <a:t> (Topoisomerase II)</a:t>
            </a:r>
          </a:p>
          <a:p>
            <a:r>
              <a:rPr lang="en-US" dirty="0"/>
              <a:t>Crucial to deal with the supercoiling and twisting that the strands would do as they are unwound</a:t>
            </a:r>
          </a:p>
        </p:txBody>
      </p:sp>
      <p:sp>
        <p:nvSpPr>
          <p:cNvPr id="5" name="Up Arrow 4"/>
          <p:cNvSpPr/>
          <p:nvPr/>
        </p:nvSpPr>
        <p:spPr>
          <a:xfrm>
            <a:off x="3657600" y="4800600"/>
            <a:ext cx="228600" cy="609600"/>
          </a:xfrm>
          <a:prstGeom prst="up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98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585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Formation of the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Replisome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 descr="replisome2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r="14073" b="51072"/>
          <a:stretch/>
        </p:blipFill>
        <p:spPr>
          <a:xfrm>
            <a:off x="1219200" y="990600"/>
            <a:ext cx="6817209" cy="45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62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585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We’re loaded and primed, let’s replicate!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 descr="dna_synthesis_leadingandlaggingstrands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t="5487" r="4376" b="23978"/>
          <a:stretch/>
        </p:blipFill>
        <p:spPr>
          <a:xfrm>
            <a:off x="1676400" y="783770"/>
            <a:ext cx="5855633" cy="60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18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585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We’re loaded and primed, let’s replicate!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voet4e_fig_30_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800725" cy="521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762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look…</a:t>
            </a:r>
          </a:p>
        </p:txBody>
      </p:sp>
    </p:spTree>
    <p:extLst>
      <p:ext uri="{BB962C8B-B14F-4D97-AF65-F5344CB8AC3E}">
        <p14:creationId xmlns:p14="http://schemas.microsoft.com/office/powerpoint/2010/main" val="2585526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585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Sealing the Nicks in the Lagging Strand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 descr="dna_ligase_mechanism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5716" r="5744" b="50043"/>
          <a:stretch/>
        </p:blipFill>
        <p:spPr>
          <a:xfrm>
            <a:off x="914400" y="914400"/>
            <a:ext cx="7481553" cy="51890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6248400"/>
            <a:ext cx="335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Reaction Catalyzed by DNA ligase</a:t>
            </a:r>
          </a:p>
        </p:txBody>
      </p:sp>
    </p:spTree>
    <p:extLst>
      <p:ext uri="{BB962C8B-B14F-4D97-AF65-F5344CB8AC3E}">
        <p14:creationId xmlns:p14="http://schemas.microsoft.com/office/powerpoint/2010/main" val="1132279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585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Finishing the Job:  Termination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 descr="dna_ligase_mechanism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t="68019" r="45445" b="3972"/>
          <a:stretch/>
        </p:blipFill>
        <p:spPr>
          <a:xfrm>
            <a:off x="533400" y="1600200"/>
            <a:ext cx="4634036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1447800"/>
            <a:ext cx="327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Ter</a:t>
            </a:r>
            <a:r>
              <a:rPr lang="en-US" dirty="0"/>
              <a:t> sequences serve as binding sites for the </a:t>
            </a:r>
            <a:r>
              <a:rPr lang="en-US" b="1" u="sng" dirty="0"/>
              <a:t>Terminus Utilization Substance</a:t>
            </a:r>
            <a:r>
              <a:rPr lang="en-US" dirty="0"/>
              <a:t> (</a:t>
            </a:r>
            <a:r>
              <a:rPr lang="en-US" b="1" dirty="0" err="1"/>
              <a:t>Tus</a:t>
            </a:r>
            <a:r>
              <a:rPr lang="en-US" b="1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Tus</a:t>
            </a:r>
            <a:r>
              <a:rPr lang="en-US" dirty="0"/>
              <a:t>/</a:t>
            </a:r>
            <a:r>
              <a:rPr lang="en-US" dirty="0" err="1"/>
              <a:t>Ter</a:t>
            </a:r>
            <a:r>
              <a:rPr lang="en-US" dirty="0"/>
              <a:t> complex halts a polymerase in its tracks and replication stops.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No, we don’t really know how the </a:t>
            </a:r>
            <a:r>
              <a:rPr lang="en-US" dirty="0" err="1"/>
              <a:t>Ter</a:t>
            </a:r>
            <a:r>
              <a:rPr lang="en-US" dirty="0"/>
              <a:t> sequences are replicated!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It is assumed that some DNA polymerase finishes the job and seals the DNA strands after they split.</a:t>
            </a:r>
          </a:p>
        </p:txBody>
      </p:sp>
    </p:spTree>
    <p:extLst>
      <p:ext uri="{BB962C8B-B14F-4D97-AF65-F5344CB8AC3E}">
        <p14:creationId xmlns:p14="http://schemas.microsoft.com/office/powerpoint/2010/main" val="3850364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D9B91-D2CC-094E-B3C9-613483F7709C}"/>
              </a:ext>
            </a:extLst>
          </p:cNvPr>
          <p:cNvSpPr txBox="1"/>
          <p:nvPr/>
        </p:nvSpPr>
        <p:spPr>
          <a:xfrm>
            <a:off x="2209800" y="27432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=I9ArIJWYZHI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58255-8853-8646-8C87-88A4908BC651}"/>
              </a:ext>
            </a:extLst>
          </p:cNvPr>
          <p:cNvSpPr txBox="1"/>
          <p:nvPr/>
        </p:nvSpPr>
        <p:spPr>
          <a:xfrm>
            <a:off x="381000" y="228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Trombone Model of DNA Replication by DNA </a:t>
            </a:r>
            <a:r>
              <a:rPr lang="en-US" dirty="0" err="1"/>
              <a:t>PolIII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1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oet4e_fig_30_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52" y="3779120"/>
            <a:ext cx="2392221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5850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10D6D-DC0B-4C34-8958-0AF2E03EEE4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Adding Bases to the Growing Strand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4572000"/>
            <a:ext cx="1524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7352"/>
            <a:ext cx="2826108" cy="3643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3044" y="1002268"/>
            <a:ext cx="469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will a </a:t>
            </a:r>
            <a:r>
              <a:rPr lang="en-US" dirty="0" err="1">
                <a:solidFill>
                  <a:srgbClr val="0070C0"/>
                </a:solidFill>
              </a:rPr>
              <a:t>dNTP</a:t>
            </a:r>
            <a:r>
              <a:rPr lang="en-US" dirty="0"/>
              <a:t> be added to the existing chain?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3639" y="3779120"/>
            <a:ext cx="3714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might the reaction be activated?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3166A-C7DA-8A45-8B87-32F26A7EC268}"/>
              </a:ext>
            </a:extLst>
          </p:cNvPr>
          <p:cNvSpPr txBox="1"/>
          <p:nvPr/>
        </p:nvSpPr>
        <p:spPr>
          <a:xfrm>
            <a:off x="4017103" y="4316766"/>
            <a:ext cx="315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Metal ions! (A and B below)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A71CB0-C682-D54A-911B-F20534B7A93F}"/>
              </a:ext>
            </a:extLst>
          </p:cNvPr>
          <p:cNvCxnSpPr>
            <a:cxnSpLocks/>
          </p:cNvCxnSpPr>
          <p:nvPr/>
        </p:nvCxnSpPr>
        <p:spPr>
          <a:xfrm>
            <a:off x="5434149" y="4719263"/>
            <a:ext cx="1854925" cy="8455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2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5850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Requirement for Priming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641" y="1002268"/>
            <a:ext cx="712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This model of DNA replication requires a 3’ OH for strand elongation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1" y="2057400"/>
            <a:ext cx="2826108" cy="364329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057400" y="3879048"/>
            <a:ext cx="382295" cy="388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9871" y="4283784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Nucleophile</a:t>
            </a:r>
          </a:p>
        </p:txBody>
      </p:sp>
      <p:cxnSp>
        <p:nvCxnSpPr>
          <p:cNvPr id="11" name="Straight Arrow Connector 10"/>
          <p:cNvCxnSpPr>
            <a:endCxn id="2" idx="2"/>
          </p:cNvCxnSpPr>
          <p:nvPr/>
        </p:nvCxnSpPr>
        <p:spPr>
          <a:xfrm flipV="1">
            <a:off x="1524000" y="4073124"/>
            <a:ext cx="533400" cy="1940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29200" y="3200400"/>
            <a:ext cx="3280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89797" y="317827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30072" y="320071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5’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029200" y="2971800"/>
            <a:ext cx="9906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89797" y="262244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2387" y="4099118"/>
            <a:ext cx="4403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of Okazaki fragments indicated that the 5’ end was always composed of RNA  1</a:t>
            </a:r>
            <a:r>
              <a:rPr lang="en-US" dirty="0">
                <a:sym typeface="Wingdings" pitchFamily="2" charset="2"/>
              </a:rPr>
              <a:t>60 nucleotides in length</a:t>
            </a:r>
          </a:p>
          <a:p>
            <a:pPr algn="ctr"/>
            <a:endParaRPr lang="en-US" dirty="0">
              <a:sym typeface="Wingdings" pitchFamily="2" charset="2"/>
            </a:endParaRPr>
          </a:p>
          <a:p>
            <a:pPr algn="ctr"/>
            <a:r>
              <a:rPr lang="en-US" dirty="0">
                <a:sym typeface="Wingdings" pitchFamily="2" charset="2"/>
              </a:rPr>
              <a:t>These will have to be replaced at some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85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8123237" cy="158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Polymerization Reaction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2" name="Picture 21" descr="reaction_mechanis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14400"/>
            <a:ext cx="8147407" cy="555646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88355" y="6673334"/>
            <a:ext cx="30556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http://wiki.cstl.semo.edu/agathman/GetFile.aspx?File=DNA%20polymerase/nucleophilic.gif</a:t>
            </a:r>
          </a:p>
        </p:txBody>
      </p:sp>
    </p:spTree>
    <p:extLst>
      <p:ext uri="{BB962C8B-B14F-4D97-AF65-F5344CB8AC3E}">
        <p14:creationId xmlns:p14="http://schemas.microsoft.com/office/powerpoint/2010/main" val="1678139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843C0C"/>
                </a:solidFill>
                <a:latin typeface="Arial" pitchFamily="34" charset="0"/>
                <a:cs typeface="Arial" pitchFamily="34" charset="0"/>
              </a:rPr>
              <a:t>Strand Elongation is Driven by Pyrophosphate Hydrolysis</a:t>
            </a:r>
            <a:endParaRPr lang="en-US" dirty="0">
              <a:solidFill>
                <a:srgbClr val="843C0C"/>
              </a:solidFill>
            </a:endParaRPr>
          </a:p>
        </p:txBody>
      </p:sp>
      <p:pic>
        <p:nvPicPr>
          <p:cNvPr id="7" name="Picture Placeholder 6" descr="An illustration shows the formation of a phosphodiester bridge in a reaction catalyzed by D N A polymerases. The illustration has two sections. The first part shows a D N A template strand and a primer strand. The D N A template strand has a 3 prime end, a 5 prime end, and two bases. The primer strand has two nucleotides, two bases, and a deoxynucleoside triphosphate group. The two bases of the primer strand pair with the bases of the D N A template strand. Two curved arrows indicate the nucleophilic attack by the 3 prime hydroxyl groups on the innermost phosphorous atom of deoxynucleoside triphosphate. An arrow indicates the direction of strand growth, which is from 5 prime end to 3 prime end. The other part shows the release of a pyrophosphate molecule through a phosphodiester bridge, followed by hydrolysis which yields two orthophosphate ions. The resultant primer strand has a phosphate group, two nucleotides, and two bases that pair with the two bases of a D N A template strand.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" y="1943031"/>
            <a:ext cx="8194236" cy="455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04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87363" y="684213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Formation of the Replication Fork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5" name="Picture 2" descr="voet4e_fig_30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2100"/>
            <a:ext cx="8531225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276600" y="2590800"/>
            <a:ext cx="914400" cy="21336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542907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DNA </a:t>
            </a:r>
            <a:r>
              <a:rPr lang="en-US" dirty="0" err="1"/>
              <a:t>Gyrase</a:t>
            </a:r>
            <a:r>
              <a:rPr lang="en-US" dirty="0"/>
              <a:t> (Topoisomerase II)</a:t>
            </a:r>
          </a:p>
          <a:p>
            <a:r>
              <a:rPr lang="en-US" dirty="0"/>
              <a:t>Crucial to deal with the supercoiling and twisting that the strands would do as they are unwound</a:t>
            </a:r>
          </a:p>
        </p:txBody>
      </p:sp>
      <p:sp>
        <p:nvSpPr>
          <p:cNvPr id="5" name="Up Arrow 4"/>
          <p:cNvSpPr/>
          <p:nvPr/>
        </p:nvSpPr>
        <p:spPr>
          <a:xfrm>
            <a:off x="3657600" y="4800600"/>
            <a:ext cx="228600" cy="609600"/>
          </a:xfrm>
          <a:prstGeom prst="up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7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275104" y="290513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Forms of DNA Helices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85850" y="685800"/>
            <a:ext cx="71437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04800" y="255588"/>
            <a:ext cx="8610600" cy="393700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Formation of the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Replisome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1" descr="replisome2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r="14073" b="51072"/>
          <a:stretch/>
        </p:blipFill>
        <p:spPr>
          <a:xfrm>
            <a:off x="1219200" y="990600"/>
            <a:ext cx="6817209" cy="45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10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2058</Words>
  <Application>Microsoft Macintosh PowerPoint</Application>
  <PresentationFormat>On-screen Show (4:3)</PresentationFormat>
  <Paragraphs>264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Strand Elongation is Driven by Pyrophosphate Hydrolysis</vt:lpstr>
      <vt:lpstr>PowerPoint Presentation</vt:lpstr>
      <vt:lpstr>PowerPoint Presentation</vt:lpstr>
      <vt:lpstr>DNA Replication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absolutely MUST know the next slide in order to understand all subsequent slides.  The next slide would make a very easy and straightforward test/final exam question All nucleic acid biosynthesis is the same chemical reaction mechanism, just different enzymatic machinery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Carleton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 DNA, RNA, and the Flow of Genetic Information</dc:title>
  <dc:creator>Berg</dc:creator>
  <cp:lastModifiedBy>Hurlbert, Jason C.</cp:lastModifiedBy>
  <cp:revision>259</cp:revision>
  <dcterms:created xsi:type="dcterms:W3CDTF">2015-05-20T13:49:30Z</dcterms:created>
  <dcterms:modified xsi:type="dcterms:W3CDTF">2022-11-08T19:52:24Z</dcterms:modified>
</cp:coreProperties>
</file>