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
  </p:notesMasterIdLst>
  <p:handoutMasterIdLst>
    <p:handoutMasterId r:id="rId21"/>
  </p:handoutMasterIdLst>
  <p:sldIdLst>
    <p:sldId id="408" r:id="rId2"/>
    <p:sldId id="287" r:id="rId3"/>
    <p:sldId id="440" r:id="rId4"/>
    <p:sldId id="289" r:id="rId5"/>
    <p:sldId id="461" r:id="rId6"/>
    <p:sldId id="441" r:id="rId7"/>
    <p:sldId id="442" r:id="rId8"/>
    <p:sldId id="443" r:id="rId9"/>
    <p:sldId id="444" r:id="rId10"/>
    <p:sldId id="291" r:id="rId11"/>
    <p:sldId id="292" r:id="rId12"/>
    <p:sldId id="293" r:id="rId13"/>
    <p:sldId id="298" r:id="rId14"/>
    <p:sldId id="445" r:id="rId15"/>
    <p:sldId id="446" r:id="rId16"/>
    <p:sldId id="447" r:id="rId17"/>
    <p:sldId id="448" r:id="rId18"/>
    <p:sldId id="1494" r:id="rId19"/>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2606"/>
  </p:normalViewPr>
  <p:slideViewPr>
    <p:cSldViewPr>
      <p:cViewPr varScale="1">
        <p:scale>
          <a:sx n="101" d="100"/>
          <a:sy n="101" d="100"/>
        </p:scale>
        <p:origin x="196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88E3F589-71E0-7F4F-9661-5BABE64BD078}"/>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DF6ED27B-5182-E744-B8BE-019390DEFCD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E723E500-D616-2341-BB62-6E3CAA8AD77E}"/>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C50BA527-5AC4-D94B-A4F9-945B646FFE1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smtClean="0">
                <a:latin typeface="Times" charset="0"/>
                <a:ea typeface="ＭＳ Ｐゴシック" charset="-128"/>
              </a:defRPr>
            </a:lvl1pPr>
          </a:lstStyle>
          <a:p>
            <a:pPr>
              <a:defRPr/>
            </a:pPr>
            <a:fld id="{6FDF8BB0-259F-A14C-84B7-641D0E053577}"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26310E72-8BD1-F844-914B-9F74BEC0DA01}"/>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30051" name="Rectangle 3">
            <a:extLst>
              <a:ext uri="{FF2B5EF4-FFF2-40B4-BE49-F238E27FC236}">
                <a16:creationId xmlns:a16="http://schemas.microsoft.com/office/drawing/2014/main" id="{A576408E-F9BC-4F4C-A1A2-482ECE2685DF}"/>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6388" name="Rectangle 4">
            <a:extLst>
              <a:ext uri="{FF2B5EF4-FFF2-40B4-BE49-F238E27FC236}">
                <a16:creationId xmlns:a16="http://schemas.microsoft.com/office/drawing/2014/main" id="{4B73436B-2210-764D-A9DE-0CAD3FDE4918}"/>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3" name="Rectangle 5">
            <a:extLst>
              <a:ext uri="{FF2B5EF4-FFF2-40B4-BE49-F238E27FC236}">
                <a16:creationId xmlns:a16="http://schemas.microsoft.com/office/drawing/2014/main" id="{8C0F914D-DD2A-5B47-BD97-103FB3E7A189}"/>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a:extLst>
              <a:ext uri="{FF2B5EF4-FFF2-40B4-BE49-F238E27FC236}">
                <a16:creationId xmlns:a16="http://schemas.microsoft.com/office/drawing/2014/main" id="{E0127800-EC61-7643-8738-D494AD8A83CA}"/>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30055" name="Rectangle 7">
            <a:extLst>
              <a:ext uri="{FF2B5EF4-FFF2-40B4-BE49-F238E27FC236}">
                <a16:creationId xmlns:a16="http://schemas.microsoft.com/office/drawing/2014/main" id="{43BC0BD7-45F0-0D47-904E-95DF50214F94}"/>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Times" charset="0"/>
                <a:ea typeface="ＭＳ Ｐゴシック" charset="-128"/>
              </a:defRPr>
            </a:lvl1pPr>
          </a:lstStyle>
          <a:p>
            <a:pPr>
              <a:defRPr/>
            </a:pPr>
            <a:fld id="{C52E3363-8C27-5646-8386-4F9313125AC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C1618736-31E5-AF4B-AB50-1AC4A4812E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7203585-3433-6F4A-834C-49D3CCAC383C}" type="slidenum">
              <a:rPr lang="en-US" altLang="en-US" sz="1200"/>
              <a:pPr/>
              <a:t>1</a:t>
            </a:fld>
            <a:endParaRPr lang="en-US" altLang="en-US" sz="1200"/>
          </a:p>
        </p:txBody>
      </p:sp>
      <p:sp>
        <p:nvSpPr>
          <p:cNvPr id="19458" name="Rectangle 2">
            <a:extLst>
              <a:ext uri="{FF2B5EF4-FFF2-40B4-BE49-F238E27FC236}">
                <a16:creationId xmlns:a16="http://schemas.microsoft.com/office/drawing/2014/main" id="{BF5B0CA9-1ED0-8448-9254-B8ED5983E18F}"/>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D77C8FDA-C18D-3849-B408-93E1FAAF4AA4}"/>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27B773BE-7889-5B43-B2BF-3D0E7F7F291E}" type="slidenum">
              <a:rPr lang="en-US" sz="1200" smtClean="0"/>
              <a:pPr>
                <a:defRPr/>
              </a:pPr>
              <a:t>11</a:t>
            </a:fld>
            <a:endParaRPr lang="en-US" sz="1200" dirty="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3399704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784F62E2-62B1-7649-976F-12EB10392A57}" type="slidenum">
              <a:rPr lang="en-US" sz="1200" smtClean="0"/>
              <a:pPr>
                <a:defRPr/>
              </a:pPr>
              <a:t>12</a:t>
            </a:fld>
            <a:endParaRPr lang="en-US" sz="1200" dirty="0"/>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pPr algn="just"/>
            <a:r>
              <a:rPr lang="en-US" sz="1200" b="1" i="0" u="none" strike="noStrike" kern="1200" baseline="0" dirty="0">
                <a:solidFill>
                  <a:schemeClr val="tx1"/>
                </a:solidFill>
                <a:latin typeface="+mn-lt"/>
                <a:ea typeface="+mn-ea"/>
                <a:cs typeface="+mn-cs"/>
              </a:rPr>
              <a:t>FIGURE 14.22 Insulin signaling. </a:t>
            </a:r>
            <a:r>
              <a:rPr lang="en-US" sz="1200" b="0" i="0" u="none" strike="noStrike" kern="1200" baseline="0" dirty="0">
                <a:solidFill>
                  <a:schemeClr val="tx1"/>
                </a:solidFill>
                <a:latin typeface="+mn-lt"/>
                <a:ea typeface="+mn-ea"/>
                <a:cs typeface="+mn-cs"/>
              </a:rPr>
              <a:t>The binding of insulin results in the cross-phosphorylation and activation of the insulin receptor. Phosphorylated sites on the receptor act as binding sites for insulin receptor substrates such as IRS-1. The lipid kinase phosphoinositide 3-kinase binds to phosphorylated sites on IRS-1 through its regulatory domain, then converts PIP</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into PIP</a:t>
            </a:r>
            <a:r>
              <a:rPr lang="en-US" sz="1200" b="0" i="0" u="none" strike="noStrike" kern="1200" baseline="-25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Binding to PIP</a:t>
            </a:r>
            <a:r>
              <a:rPr lang="en-US" sz="1200" b="0" i="0" u="none" strike="noStrike" kern="1200" baseline="-25000" dirty="0">
                <a:solidFill>
                  <a:schemeClr val="tx1"/>
                </a:solidFill>
                <a:latin typeface="+mn-lt"/>
                <a:ea typeface="+mn-ea"/>
                <a:cs typeface="+mn-cs"/>
              </a:rPr>
              <a:t>3 </a:t>
            </a:r>
            <a:r>
              <a:rPr lang="en-US" sz="1200" b="0" i="0" u="none" strike="noStrike" kern="1200" baseline="0" dirty="0">
                <a:solidFill>
                  <a:schemeClr val="tx1"/>
                </a:solidFill>
                <a:latin typeface="+mn-lt"/>
                <a:ea typeface="+mn-ea"/>
                <a:cs typeface="+mn-cs"/>
              </a:rPr>
              <a:t>activates PIP</a:t>
            </a:r>
            <a:r>
              <a:rPr lang="en-US" sz="1200" b="0" i="0" u="none" strike="noStrike" kern="1200" baseline="-25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-dependent protein kinase (PDK1), which phosphorylates and activates kinases such as Akt1. Activated Akt1 can then diffuse throughout the cell to continue the signal-transduction pathway.</a:t>
            </a:r>
            <a:endParaRPr lang="en-US" dirty="0">
              <a:ea typeface="MS PGothic" charset="0"/>
            </a:endParaRPr>
          </a:p>
        </p:txBody>
      </p:sp>
    </p:spTree>
    <p:extLst>
      <p:ext uri="{BB962C8B-B14F-4D97-AF65-F5344CB8AC3E}">
        <p14:creationId xmlns:p14="http://schemas.microsoft.com/office/powerpoint/2010/main" val="2835372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140F7DD9-865E-F740-823A-3DC50945508F}" type="slidenum">
              <a:rPr lang="en-US" sz="1200" smtClean="0"/>
              <a:pPr>
                <a:defRPr/>
              </a:pPr>
              <a:t>13</a:t>
            </a:fld>
            <a:endParaRPr lang="en-US" sz="1200" dirty="0"/>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14.26 Insulin signaling pathway</a:t>
            </a:r>
            <a:r>
              <a:rPr lang="en-US" sz="1200" b="0" i="0" u="none" strike="noStrike" kern="1200" baseline="0" dirty="0">
                <a:solidFill>
                  <a:schemeClr val="tx1"/>
                </a:solidFill>
                <a:latin typeface="+mn-lt"/>
                <a:ea typeface="+mn-ea"/>
                <a:cs typeface="+mn-cs"/>
              </a:rPr>
              <a:t>. Key steps in the signal transduction pathway initiated by the binding of insulin to the insulin receptor.</a:t>
            </a:r>
            <a:endParaRPr lang="en-US" dirty="0">
              <a:ea typeface="ＭＳ Ｐゴシック" charset="0"/>
              <a:cs typeface="+mn-cs"/>
            </a:endParaRPr>
          </a:p>
        </p:txBody>
      </p:sp>
    </p:spTree>
    <p:extLst>
      <p:ext uri="{BB962C8B-B14F-4D97-AF65-F5344CB8AC3E}">
        <p14:creationId xmlns:p14="http://schemas.microsoft.com/office/powerpoint/2010/main" val="322274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F5B92FBA-19F2-C043-A5DE-D2B00F020A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7877A3F-F217-5E4B-AF6D-D1F0854CA480}" type="slidenum">
              <a:rPr lang="en-US" altLang="en-US" sz="1200"/>
              <a:pPr/>
              <a:t>14</a:t>
            </a:fld>
            <a:endParaRPr lang="en-US" altLang="en-US" sz="1200"/>
          </a:p>
        </p:txBody>
      </p:sp>
      <p:sp>
        <p:nvSpPr>
          <p:cNvPr id="95234" name="Rectangle 2">
            <a:extLst>
              <a:ext uri="{FF2B5EF4-FFF2-40B4-BE49-F238E27FC236}">
                <a16:creationId xmlns:a16="http://schemas.microsoft.com/office/drawing/2014/main" id="{CD979248-67A7-8648-BE60-230E63490948}"/>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ED89B760-C522-C346-98FE-20F11B23A557}"/>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07A545DA-4A16-0B40-8657-92379621A1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E61FD7C-435A-F343-86FF-14D9DD1B8B26}" type="slidenum">
              <a:rPr lang="en-US" altLang="en-US" sz="1200"/>
              <a:pPr/>
              <a:t>15</a:t>
            </a:fld>
            <a:endParaRPr lang="en-US" altLang="en-US" sz="1200"/>
          </a:p>
        </p:txBody>
      </p:sp>
      <p:sp>
        <p:nvSpPr>
          <p:cNvPr id="97282" name="Rectangle 2">
            <a:extLst>
              <a:ext uri="{FF2B5EF4-FFF2-40B4-BE49-F238E27FC236}">
                <a16:creationId xmlns:a16="http://schemas.microsoft.com/office/drawing/2014/main" id="{4E3F9F5C-7468-2E42-87E9-8489D766ACCE}"/>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622A0DD3-058D-164D-8965-8F8FA48C32DD}"/>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18D1C1A5-2DC8-E441-9DAF-8974C72364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849AE1D-74C3-8143-83A1-7162C7B68460}" type="slidenum">
              <a:rPr lang="en-US" altLang="en-US" sz="1200"/>
              <a:pPr/>
              <a:t>16</a:t>
            </a:fld>
            <a:endParaRPr lang="en-US" altLang="en-US" sz="1200"/>
          </a:p>
        </p:txBody>
      </p:sp>
      <p:sp>
        <p:nvSpPr>
          <p:cNvPr id="99330" name="Rectangle 2">
            <a:extLst>
              <a:ext uri="{FF2B5EF4-FFF2-40B4-BE49-F238E27FC236}">
                <a16:creationId xmlns:a16="http://schemas.microsoft.com/office/drawing/2014/main" id="{4E1C98FC-A1CA-6742-BF89-F34A6D7E9CD8}"/>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C1F94C6C-9B21-D14F-9F0D-960AB68AA4C4}"/>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4C2A46DE-54A4-EC45-8A13-DC0EF40915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D38424A-9DAD-A74E-8DF9-8DDC3FB00B23}" type="slidenum">
              <a:rPr lang="en-US" altLang="en-US" sz="1200"/>
              <a:pPr/>
              <a:t>17</a:t>
            </a:fld>
            <a:endParaRPr lang="en-US" altLang="en-US" sz="1200"/>
          </a:p>
        </p:txBody>
      </p:sp>
      <p:sp>
        <p:nvSpPr>
          <p:cNvPr id="101378" name="Rectangle 2">
            <a:extLst>
              <a:ext uri="{FF2B5EF4-FFF2-40B4-BE49-F238E27FC236}">
                <a16:creationId xmlns:a16="http://schemas.microsoft.com/office/drawing/2014/main" id="{8052739A-E850-7540-9EC0-2C8C722948B6}"/>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3F67871C-9C71-AD46-AABE-4231B9D18726}"/>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17D40C8E-DD03-2E4D-87B3-B5DA687228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B537255-822D-6146-8298-5E2D1768E498}" type="slidenum">
              <a:rPr lang="en-US" altLang="en-US" sz="1200"/>
              <a:pPr/>
              <a:t>3</a:t>
            </a:fld>
            <a:endParaRPr lang="en-US" altLang="en-US" sz="1200"/>
          </a:p>
        </p:txBody>
      </p:sp>
      <p:sp>
        <p:nvSpPr>
          <p:cNvPr id="84994" name="Rectangle 2">
            <a:extLst>
              <a:ext uri="{FF2B5EF4-FFF2-40B4-BE49-F238E27FC236}">
                <a16:creationId xmlns:a16="http://schemas.microsoft.com/office/drawing/2014/main" id="{CF9D40AF-EE8B-CA4C-8381-7D64DC0A49AB}"/>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4E387A43-F52F-1E46-AF9C-B39C04021CD2}"/>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B1B980DF-B5FB-E240-99F0-91C15EBFBC20}" type="slidenum">
              <a:rPr lang="en-US" sz="1200" smtClean="0"/>
              <a:pPr>
                <a:defRPr/>
              </a:pPr>
              <a:t>4</a:t>
            </a:fld>
            <a:endParaRPr lang="en-US" sz="1200" dirty="0"/>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14.20 The insulin receptor. </a:t>
            </a:r>
            <a:r>
              <a:rPr lang="en-US" sz="1200" b="0" i="0" u="none" strike="noStrike" kern="1200" baseline="0" dirty="0">
                <a:solidFill>
                  <a:schemeClr val="tx1"/>
                </a:solidFill>
                <a:latin typeface="+mn-lt"/>
                <a:ea typeface="+mn-ea"/>
                <a:cs typeface="+mn-cs"/>
              </a:rPr>
              <a:t>The receptor consists of two units, each of which consists of an α subunit and a β subunit linked by a disulfide bond. Two α subunits, which lie outside the cell, come together to form a binding site for insulin. Each β subunit lies primarily inside the cell and includes a protein kinase domain.</a:t>
            </a:r>
            <a:endParaRPr lang="en-US" dirty="0">
              <a:ea typeface="MS PGothic" charset="0"/>
            </a:endParaRPr>
          </a:p>
        </p:txBody>
      </p:sp>
    </p:spTree>
    <p:extLst>
      <p:ext uri="{BB962C8B-B14F-4D97-AF65-F5344CB8AC3E}">
        <p14:creationId xmlns:p14="http://schemas.microsoft.com/office/powerpoint/2010/main" val="3579216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B1B980DF-B5FB-E240-99F0-91C15EBFBC20}" type="slidenum">
              <a:rPr lang="en-US" sz="1200" smtClean="0"/>
              <a:pPr>
                <a:defRPr/>
              </a:pPr>
              <a:t>5</a:t>
            </a:fld>
            <a:endParaRPr lang="en-US" sz="1200" dirty="0"/>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14.20 The insulin receptor. </a:t>
            </a:r>
            <a:r>
              <a:rPr lang="en-US" sz="1200" b="0" i="0" u="none" strike="noStrike" kern="1200" baseline="0" dirty="0">
                <a:solidFill>
                  <a:schemeClr val="tx1"/>
                </a:solidFill>
                <a:latin typeface="+mn-lt"/>
                <a:ea typeface="+mn-ea"/>
                <a:cs typeface="+mn-cs"/>
              </a:rPr>
              <a:t>The receptor consists of two units, each of which consists of an α subunit and a β subunit linked by a disulfide bond. Two α subunits, which lie outside the cell, come together to form a binding site for insulin. Each β subunit lies primarily inside the cell and includes a protein kinase domain.</a:t>
            </a:r>
            <a:endParaRPr lang="en-US" dirty="0">
              <a:ea typeface="MS PGothic" charset="0"/>
            </a:endParaRPr>
          </a:p>
        </p:txBody>
      </p:sp>
    </p:spTree>
    <p:extLst>
      <p:ext uri="{BB962C8B-B14F-4D97-AF65-F5344CB8AC3E}">
        <p14:creationId xmlns:p14="http://schemas.microsoft.com/office/powerpoint/2010/main" val="333837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2473355B-6DC4-4841-A490-5F8E49762F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CD7F6E7-D4BB-0D4E-BFD2-F99195F27F71}" type="slidenum">
              <a:rPr lang="en-US" altLang="en-US" sz="1200"/>
              <a:pPr/>
              <a:t>6</a:t>
            </a:fld>
            <a:endParaRPr lang="en-US" altLang="en-US" sz="1200"/>
          </a:p>
        </p:txBody>
      </p:sp>
      <p:sp>
        <p:nvSpPr>
          <p:cNvPr id="87042" name="Rectangle 2">
            <a:extLst>
              <a:ext uri="{FF2B5EF4-FFF2-40B4-BE49-F238E27FC236}">
                <a16:creationId xmlns:a16="http://schemas.microsoft.com/office/drawing/2014/main" id="{AC1CB755-2816-754D-B270-4C5AF7CA7620}"/>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4D80032F-71DC-A943-B084-A39F9215CC0A}"/>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A933D958-F830-1C44-9353-C39E11F946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E393840-BCB6-6E4A-A04B-6EF9DDDCC6B8}" type="slidenum">
              <a:rPr lang="en-US" altLang="en-US" sz="1200"/>
              <a:pPr/>
              <a:t>7</a:t>
            </a:fld>
            <a:endParaRPr lang="en-US" altLang="en-US" sz="1200"/>
          </a:p>
        </p:txBody>
      </p:sp>
      <p:sp>
        <p:nvSpPr>
          <p:cNvPr id="89090" name="Rectangle 2">
            <a:extLst>
              <a:ext uri="{FF2B5EF4-FFF2-40B4-BE49-F238E27FC236}">
                <a16:creationId xmlns:a16="http://schemas.microsoft.com/office/drawing/2014/main" id="{333F3A15-D527-E440-B3D0-85FF1D76EEBE}"/>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0C6A871B-C02E-3545-ABFB-B9DB6CEE2E29}"/>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8E27F70E-6FBB-B14D-AFA6-418FAFE16B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631C063-FD82-E84F-A72C-3A13B0904F4C}" type="slidenum">
              <a:rPr lang="en-US" altLang="en-US" sz="1200"/>
              <a:pPr/>
              <a:t>8</a:t>
            </a:fld>
            <a:endParaRPr lang="en-US" altLang="en-US" sz="1200"/>
          </a:p>
        </p:txBody>
      </p:sp>
      <p:sp>
        <p:nvSpPr>
          <p:cNvPr id="91138" name="Rectangle 2">
            <a:extLst>
              <a:ext uri="{FF2B5EF4-FFF2-40B4-BE49-F238E27FC236}">
                <a16:creationId xmlns:a16="http://schemas.microsoft.com/office/drawing/2014/main" id="{B57F4BE5-8F8A-D744-86ED-B4E98BD6A2A2}"/>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D3AB4583-2BE0-E34B-8412-66416418818B}"/>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7F7B2199-B783-8B48-A5D5-3B9D55BB5A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F6BC2A2-151C-994B-9F0D-25F49DCD3EEC}" type="slidenum">
              <a:rPr lang="en-US" altLang="en-US" sz="1200"/>
              <a:pPr/>
              <a:t>9</a:t>
            </a:fld>
            <a:endParaRPr lang="en-US" altLang="en-US" sz="1200"/>
          </a:p>
        </p:txBody>
      </p:sp>
      <p:sp>
        <p:nvSpPr>
          <p:cNvPr id="93186" name="Rectangle 2">
            <a:extLst>
              <a:ext uri="{FF2B5EF4-FFF2-40B4-BE49-F238E27FC236}">
                <a16:creationId xmlns:a16="http://schemas.microsoft.com/office/drawing/2014/main" id="{669C63A3-E283-5640-A3C6-AF508C87242F}"/>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69FCB517-BAA8-ED47-A23C-12084D48E3F6}"/>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E69B04A2-0A58-7846-B8F9-E6DB7BED5538}" type="slidenum">
              <a:rPr lang="en-US" sz="1200" smtClean="0"/>
              <a:pPr>
                <a:defRPr/>
              </a:pPr>
              <a:t>10</a:t>
            </a:fld>
            <a:endParaRPr lang="en-US" sz="1200" dirty="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14.21 Activation of the insulin receptor by phosphorylation</a:t>
            </a:r>
            <a:r>
              <a:rPr lang="en-US" sz="1200" b="0" i="0" u="none" strike="noStrike" kern="1200" baseline="0" dirty="0">
                <a:solidFill>
                  <a:schemeClr val="tx1"/>
                </a:solidFill>
                <a:latin typeface="+mn-lt"/>
                <a:ea typeface="+mn-ea"/>
                <a:cs typeface="+mn-cs"/>
              </a:rPr>
              <a:t>. The activation loop is shown in red in this model of the protein kinase domain of the β subunit of the insulin receptor. The unphosphorylated structure on the left is not catalytically active.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when three tyrosine residues in the activation loop are phosphorylated, the activation loop swings across the structure and the kinase structure adopts a more compact conformation. This conformation is catalytically active. [Drawn from 1IRK.pdb and 1IR3.pdb.]</a:t>
            </a:r>
            <a:endParaRPr lang="en-US" dirty="0">
              <a:ea typeface="MS PGothic" charset="0"/>
            </a:endParaRPr>
          </a:p>
        </p:txBody>
      </p:sp>
    </p:spTree>
    <p:extLst>
      <p:ext uri="{BB962C8B-B14F-4D97-AF65-F5344CB8AC3E}">
        <p14:creationId xmlns:p14="http://schemas.microsoft.com/office/powerpoint/2010/main" val="3777435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9BC67423-5825-D046-A75A-27F305FB47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46D674-E0BD-3043-BEDF-037F494077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50923F-60B4-114C-8942-DA220194388F}"/>
              </a:ext>
            </a:extLst>
          </p:cNvPr>
          <p:cNvSpPr>
            <a:spLocks noGrp="1" noChangeArrowheads="1"/>
          </p:cNvSpPr>
          <p:nvPr>
            <p:ph type="sldNum" sz="quarter" idx="12"/>
          </p:nvPr>
        </p:nvSpPr>
        <p:spPr>
          <a:ln/>
        </p:spPr>
        <p:txBody>
          <a:bodyPr/>
          <a:lstStyle>
            <a:lvl1pPr>
              <a:defRPr/>
            </a:lvl1pPr>
          </a:lstStyle>
          <a:p>
            <a:pPr>
              <a:defRPr/>
            </a:pPr>
            <a:fld id="{28EC3034-D9E9-484C-85F0-CF856108240B}" type="slidenum">
              <a:rPr lang="en-US" altLang="en-US"/>
              <a:pPr>
                <a:defRPr/>
              </a:pPr>
              <a:t>‹#›</a:t>
            </a:fld>
            <a:endParaRPr lang="en-US" altLang="en-US"/>
          </a:p>
        </p:txBody>
      </p:sp>
    </p:spTree>
    <p:extLst>
      <p:ext uri="{BB962C8B-B14F-4D97-AF65-F5344CB8AC3E}">
        <p14:creationId xmlns:p14="http://schemas.microsoft.com/office/powerpoint/2010/main" val="1573665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7960EFC1-D4F9-8B4C-8DEE-D9C627B2EE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F6ABE8-BAB1-5845-9B39-3B006E35F1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D82F149-CDC6-1C40-834B-09DA63FC8203}"/>
              </a:ext>
            </a:extLst>
          </p:cNvPr>
          <p:cNvSpPr>
            <a:spLocks noGrp="1" noChangeArrowheads="1"/>
          </p:cNvSpPr>
          <p:nvPr>
            <p:ph type="sldNum" sz="quarter" idx="12"/>
          </p:nvPr>
        </p:nvSpPr>
        <p:spPr>
          <a:ln/>
        </p:spPr>
        <p:txBody>
          <a:bodyPr/>
          <a:lstStyle>
            <a:lvl1pPr>
              <a:defRPr/>
            </a:lvl1pPr>
          </a:lstStyle>
          <a:p>
            <a:pPr>
              <a:defRPr/>
            </a:pPr>
            <a:fld id="{F279FC69-468A-DD46-A45C-BC62BA7582D6}" type="slidenum">
              <a:rPr lang="en-US" altLang="en-US"/>
              <a:pPr>
                <a:defRPr/>
              </a:pPr>
              <a:t>‹#›</a:t>
            </a:fld>
            <a:endParaRPr lang="en-US" altLang="en-US"/>
          </a:p>
        </p:txBody>
      </p:sp>
    </p:spTree>
    <p:extLst>
      <p:ext uri="{BB962C8B-B14F-4D97-AF65-F5344CB8AC3E}">
        <p14:creationId xmlns:p14="http://schemas.microsoft.com/office/powerpoint/2010/main" val="2362573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7013D7E5-65DC-B94D-A352-ED694ECA18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97C075-786E-8448-991D-4CA3128A3D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561DF4-DE18-AD43-A62B-8599804B8C2B}"/>
              </a:ext>
            </a:extLst>
          </p:cNvPr>
          <p:cNvSpPr>
            <a:spLocks noGrp="1" noChangeArrowheads="1"/>
          </p:cNvSpPr>
          <p:nvPr>
            <p:ph type="sldNum" sz="quarter" idx="12"/>
          </p:nvPr>
        </p:nvSpPr>
        <p:spPr>
          <a:ln/>
        </p:spPr>
        <p:txBody>
          <a:bodyPr/>
          <a:lstStyle>
            <a:lvl1pPr>
              <a:defRPr/>
            </a:lvl1pPr>
          </a:lstStyle>
          <a:p>
            <a:pPr>
              <a:defRPr/>
            </a:pPr>
            <a:fld id="{2CFA582A-FBF0-BF4C-A33E-775BF1DC98C8}" type="slidenum">
              <a:rPr lang="en-US" altLang="en-US"/>
              <a:pPr>
                <a:defRPr/>
              </a:pPr>
              <a:t>‹#›</a:t>
            </a:fld>
            <a:endParaRPr lang="en-US" altLang="en-US"/>
          </a:p>
        </p:txBody>
      </p:sp>
    </p:spTree>
    <p:extLst>
      <p:ext uri="{BB962C8B-B14F-4D97-AF65-F5344CB8AC3E}">
        <p14:creationId xmlns:p14="http://schemas.microsoft.com/office/powerpoint/2010/main" val="4184750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8AB535C-9F5F-9040-B5ED-FAEA812873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A10C959-9B13-7945-8BAF-B6DA83B689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847A0AC-E127-5944-BFCE-CD17DD211CD3}"/>
              </a:ext>
            </a:extLst>
          </p:cNvPr>
          <p:cNvSpPr>
            <a:spLocks noGrp="1" noChangeArrowheads="1"/>
          </p:cNvSpPr>
          <p:nvPr>
            <p:ph type="sldNum" sz="quarter" idx="12"/>
          </p:nvPr>
        </p:nvSpPr>
        <p:spPr>
          <a:ln/>
        </p:spPr>
        <p:txBody>
          <a:bodyPr/>
          <a:lstStyle>
            <a:lvl1pPr>
              <a:defRPr/>
            </a:lvl1pPr>
          </a:lstStyle>
          <a:p>
            <a:pPr>
              <a:defRPr/>
            </a:pPr>
            <a:fld id="{467DC0C3-5FEE-4241-B5C7-5D440F5A14EB}" type="slidenum">
              <a:rPr lang="en-US" altLang="en-US"/>
              <a:pPr>
                <a:defRPr/>
              </a:pPr>
              <a:t>‹#›</a:t>
            </a:fld>
            <a:endParaRPr lang="en-US" altLang="en-US"/>
          </a:p>
        </p:txBody>
      </p:sp>
    </p:spTree>
    <p:extLst>
      <p:ext uri="{BB962C8B-B14F-4D97-AF65-F5344CB8AC3E}">
        <p14:creationId xmlns:p14="http://schemas.microsoft.com/office/powerpoint/2010/main" val="840361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1143000"/>
          </a:xfrm>
        </p:spPr>
        <p:txBody>
          <a:bodyPr/>
          <a:lstStyle/>
          <a:p>
            <a:r>
              <a:rPr lang="ga-IE"/>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317D2D6B-8A0D-3B40-9AB8-79696AD2C64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3DBB86C-35A3-B240-91EC-24A12A8ABF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95C651D-1E61-4947-8CFC-CA9246016850}"/>
              </a:ext>
            </a:extLst>
          </p:cNvPr>
          <p:cNvSpPr>
            <a:spLocks noGrp="1" noChangeArrowheads="1"/>
          </p:cNvSpPr>
          <p:nvPr>
            <p:ph type="sldNum" sz="quarter" idx="12"/>
          </p:nvPr>
        </p:nvSpPr>
        <p:spPr>
          <a:ln/>
        </p:spPr>
        <p:txBody>
          <a:bodyPr/>
          <a:lstStyle>
            <a:lvl1pPr>
              <a:defRPr/>
            </a:lvl1pPr>
          </a:lstStyle>
          <a:p>
            <a:pPr>
              <a:defRPr/>
            </a:pPr>
            <a:fld id="{FB289404-77ED-8E4C-B7B9-AE29D74DB9A0}" type="slidenum">
              <a:rPr lang="en-US" altLang="en-US"/>
              <a:pPr>
                <a:defRPr/>
              </a:pPr>
              <a:t>‹#›</a:t>
            </a:fld>
            <a:endParaRPr lang="en-US" altLang="en-US"/>
          </a:p>
        </p:txBody>
      </p:sp>
    </p:spTree>
    <p:extLst>
      <p:ext uri="{BB962C8B-B14F-4D97-AF65-F5344CB8AC3E}">
        <p14:creationId xmlns:p14="http://schemas.microsoft.com/office/powerpoint/2010/main" val="2403871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ga-IE"/>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318B58AC-E7EF-EB48-AD87-4FBDC0527E4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A46651-4119-F84D-BD9A-8BEABCD6B7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FED6852-6C4D-6B49-974B-7806B0305B0A}"/>
              </a:ext>
            </a:extLst>
          </p:cNvPr>
          <p:cNvSpPr>
            <a:spLocks noGrp="1" noChangeArrowheads="1"/>
          </p:cNvSpPr>
          <p:nvPr>
            <p:ph type="sldNum" sz="quarter" idx="12"/>
          </p:nvPr>
        </p:nvSpPr>
        <p:spPr>
          <a:ln/>
        </p:spPr>
        <p:txBody>
          <a:bodyPr/>
          <a:lstStyle>
            <a:lvl1pPr>
              <a:defRPr/>
            </a:lvl1pPr>
          </a:lstStyle>
          <a:p>
            <a:pPr>
              <a:defRPr/>
            </a:pPr>
            <a:fld id="{6B60CCF9-183B-624C-8702-14211BD30540}" type="slidenum">
              <a:rPr lang="en-US" altLang="en-US"/>
              <a:pPr>
                <a:defRPr/>
              </a:pPr>
              <a:t>‹#›</a:t>
            </a:fld>
            <a:endParaRPr lang="en-US" altLang="en-US"/>
          </a:p>
        </p:txBody>
      </p:sp>
    </p:spTree>
    <p:extLst>
      <p:ext uri="{BB962C8B-B14F-4D97-AF65-F5344CB8AC3E}">
        <p14:creationId xmlns:p14="http://schemas.microsoft.com/office/powerpoint/2010/main" val="3169651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F791C801-BE3F-5945-B3C5-59F7DC4567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39DD14-91D0-3D41-900B-1B4711EAF9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75A2243-B738-5146-8BC9-C9A386B0AAFB}"/>
              </a:ext>
            </a:extLst>
          </p:cNvPr>
          <p:cNvSpPr>
            <a:spLocks noGrp="1" noChangeArrowheads="1"/>
          </p:cNvSpPr>
          <p:nvPr>
            <p:ph type="sldNum" sz="quarter" idx="12"/>
          </p:nvPr>
        </p:nvSpPr>
        <p:spPr>
          <a:ln/>
        </p:spPr>
        <p:txBody>
          <a:bodyPr/>
          <a:lstStyle>
            <a:lvl1pPr>
              <a:defRPr/>
            </a:lvl1pPr>
          </a:lstStyle>
          <a:p>
            <a:pPr>
              <a:defRPr/>
            </a:pPr>
            <a:fld id="{BE6B3E89-849F-6643-960B-D3B5625C2989}" type="slidenum">
              <a:rPr lang="en-US" altLang="en-US"/>
              <a:pPr>
                <a:defRPr/>
              </a:pPr>
              <a:t>‹#›</a:t>
            </a:fld>
            <a:endParaRPr lang="en-US" altLang="en-US"/>
          </a:p>
        </p:txBody>
      </p:sp>
    </p:spTree>
    <p:extLst>
      <p:ext uri="{BB962C8B-B14F-4D97-AF65-F5344CB8AC3E}">
        <p14:creationId xmlns:p14="http://schemas.microsoft.com/office/powerpoint/2010/main" val="769540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DEE2E411-53E6-D045-BA4B-C9420C33DE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F2796B-60CE-C045-B11A-3F97A4CD2D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ECE8F8-BC4A-6E42-A125-B4459D430023}"/>
              </a:ext>
            </a:extLst>
          </p:cNvPr>
          <p:cNvSpPr>
            <a:spLocks noGrp="1" noChangeArrowheads="1"/>
          </p:cNvSpPr>
          <p:nvPr>
            <p:ph type="sldNum" sz="quarter" idx="12"/>
          </p:nvPr>
        </p:nvSpPr>
        <p:spPr>
          <a:ln/>
        </p:spPr>
        <p:txBody>
          <a:bodyPr/>
          <a:lstStyle>
            <a:lvl1pPr>
              <a:defRPr/>
            </a:lvl1pPr>
          </a:lstStyle>
          <a:p>
            <a:pPr>
              <a:defRPr/>
            </a:pPr>
            <a:fld id="{8950B780-2475-EE42-A576-7894A7540A88}" type="slidenum">
              <a:rPr lang="en-US" altLang="en-US"/>
              <a:pPr>
                <a:defRPr/>
              </a:pPr>
              <a:t>‹#›</a:t>
            </a:fld>
            <a:endParaRPr lang="en-US" altLang="en-US"/>
          </a:p>
        </p:txBody>
      </p:sp>
    </p:spTree>
    <p:extLst>
      <p:ext uri="{BB962C8B-B14F-4D97-AF65-F5344CB8AC3E}">
        <p14:creationId xmlns:p14="http://schemas.microsoft.com/office/powerpoint/2010/main" val="3485021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328B4DC9-A5F8-D745-AB0D-724A23ECB46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500961-46A8-2B4D-A1E2-35C387A005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A45E86-B732-CB47-8978-158BCB4DD4C3}"/>
              </a:ext>
            </a:extLst>
          </p:cNvPr>
          <p:cNvSpPr>
            <a:spLocks noGrp="1" noChangeArrowheads="1"/>
          </p:cNvSpPr>
          <p:nvPr>
            <p:ph type="sldNum" sz="quarter" idx="12"/>
          </p:nvPr>
        </p:nvSpPr>
        <p:spPr>
          <a:ln/>
        </p:spPr>
        <p:txBody>
          <a:bodyPr/>
          <a:lstStyle>
            <a:lvl1pPr>
              <a:defRPr/>
            </a:lvl1pPr>
          </a:lstStyle>
          <a:p>
            <a:pPr>
              <a:defRPr/>
            </a:pPr>
            <a:fld id="{76338142-2702-7147-B4CB-94812D7B5299}" type="slidenum">
              <a:rPr lang="en-US" altLang="en-US"/>
              <a:pPr>
                <a:defRPr/>
              </a:pPr>
              <a:t>‹#›</a:t>
            </a:fld>
            <a:endParaRPr lang="en-US" altLang="en-US"/>
          </a:p>
        </p:txBody>
      </p:sp>
    </p:spTree>
    <p:extLst>
      <p:ext uri="{BB962C8B-B14F-4D97-AF65-F5344CB8AC3E}">
        <p14:creationId xmlns:p14="http://schemas.microsoft.com/office/powerpoint/2010/main" val="3401607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C487E317-85A1-4749-92DE-13E19BF6C49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41C2CAA-C4F2-6542-81F2-848C434142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EB13C3A-ABD8-EA45-9FD1-3EBAEB055E30}"/>
              </a:ext>
            </a:extLst>
          </p:cNvPr>
          <p:cNvSpPr>
            <a:spLocks noGrp="1" noChangeArrowheads="1"/>
          </p:cNvSpPr>
          <p:nvPr>
            <p:ph type="sldNum" sz="quarter" idx="12"/>
          </p:nvPr>
        </p:nvSpPr>
        <p:spPr>
          <a:ln/>
        </p:spPr>
        <p:txBody>
          <a:bodyPr/>
          <a:lstStyle>
            <a:lvl1pPr>
              <a:defRPr/>
            </a:lvl1pPr>
          </a:lstStyle>
          <a:p>
            <a:pPr>
              <a:defRPr/>
            </a:pPr>
            <a:fld id="{B7F871AD-A2AD-1F4B-A654-07FE10D0A72A}" type="slidenum">
              <a:rPr lang="en-US" altLang="en-US"/>
              <a:pPr>
                <a:defRPr/>
              </a:pPr>
              <a:t>‹#›</a:t>
            </a:fld>
            <a:endParaRPr lang="en-US" altLang="en-US"/>
          </a:p>
        </p:txBody>
      </p:sp>
    </p:spTree>
    <p:extLst>
      <p:ext uri="{BB962C8B-B14F-4D97-AF65-F5344CB8AC3E}">
        <p14:creationId xmlns:p14="http://schemas.microsoft.com/office/powerpoint/2010/main" val="1286706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a:extLst>
              <a:ext uri="{FF2B5EF4-FFF2-40B4-BE49-F238E27FC236}">
                <a16:creationId xmlns:a16="http://schemas.microsoft.com/office/drawing/2014/main" id="{2ABBE385-A327-DF43-9FFC-AB7B35A7268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42500A4-A92A-184B-AC1B-EAE8353B28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3C8C9AB-A1A1-2346-A493-24DA7AB56589}"/>
              </a:ext>
            </a:extLst>
          </p:cNvPr>
          <p:cNvSpPr>
            <a:spLocks noGrp="1" noChangeArrowheads="1"/>
          </p:cNvSpPr>
          <p:nvPr>
            <p:ph type="sldNum" sz="quarter" idx="12"/>
          </p:nvPr>
        </p:nvSpPr>
        <p:spPr>
          <a:ln/>
        </p:spPr>
        <p:txBody>
          <a:bodyPr/>
          <a:lstStyle>
            <a:lvl1pPr>
              <a:defRPr/>
            </a:lvl1pPr>
          </a:lstStyle>
          <a:p>
            <a:pPr>
              <a:defRPr/>
            </a:pPr>
            <a:fld id="{E0FB9C72-BB97-C84D-AC47-37F4FD8BD97C}" type="slidenum">
              <a:rPr lang="en-US" altLang="en-US"/>
              <a:pPr>
                <a:defRPr/>
              </a:pPr>
              <a:t>‹#›</a:t>
            </a:fld>
            <a:endParaRPr lang="en-US" altLang="en-US"/>
          </a:p>
        </p:txBody>
      </p:sp>
    </p:spTree>
    <p:extLst>
      <p:ext uri="{BB962C8B-B14F-4D97-AF65-F5344CB8AC3E}">
        <p14:creationId xmlns:p14="http://schemas.microsoft.com/office/powerpoint/2010/main" val="300381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0AD34A1-0D60-AD4C-AA91-2E613A4EB0D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AD5906E-D717-D440-AD67-DD46BE4E55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06AB41F-587B-174E-AFDA-856299FEFE25}"/>
              </a:ext>
            </a:extLst>
          </p:cNvPr>
          <p:cNvSpPr>
            <a:spLocks noGrp="1" noChangeArrowheads="1"/>
          </p:cNvSpPr>
          <p:nvPr>
            <p:ph type="sldNum" sz="quarter" idx="12"/>
          </p:nvPr>
        </p:nvSpPr>
        <p:spPr>
          <a:ln/>
        </p:spPr>
        <p:txBody>
          <a:bodyPr/>
          <a:lstStyle>
            <a:lvl1pPr>
              <a:defRPr/>
            </a:lvl1pPr>
          </a:lstStyle>
          <a:p>
            <a:pPr>
              <a:defRPr/>
            </a:pPr>
            <a:fld id="{77D8A62C-DEFA-EB46-AB46-47BF1FBD3F19}" type="slidenum">
              <a:rPr lang="en-US" altLang="en-US"/>
              <a:pPr>
                <a:defRPr/>
              </a:pPr>
              <a:t>‹#›</a:t>
            </a:fld>
            <a:endParaRPr lang="en-US" altLang="en-US"/>
          </a:p>
        </p:txBody>
      </p:sp>
    </p:spTree>
    <p:extLst>
      <p:ext uri="{BB962C8B-B14F-4D97-AF65-F5344CB8AC3E}">
        <p14:creationId xmlns:p14="http://schemas.microsoft.com/office/powerpoint/2010/main" val="3497454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8209CFF-5C79-6440-8484-0D6DCF68A72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F547F7-3507-7341-A3F1-DF8FE925D4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DFBA2F-3864-C147-A6F0-95BD74A13DAD}"/>
              </a:ext>
            </a:extLst>
          </p:cNvPr>
          <p:cNvSpPr>
            <a:spLocks noGrp="1" noChangeArrowheads="1"/>
          </p:cNvSpPr>
          <p:nvPr>
            <p:ph type="sldNum" sz="quarter" idx="12"/>
          </p:nvPr>
        </p:nvSpPr>
        <p:spPr>
          <a:ln/>
        </p:spPr>
        <p:txBody>
          <a:bodyPr/>
          <a:lstStyle>
            <a:lvl1pPr>
              <a:defRPr/>
            </a:lvl1pPr>
          </a:lstStyle>
          <a:p>
            <a:pPr>
              <a:defRPr/>
            </a:pPr>
            <a:fld id="{365C8DA0-677A-4444-BBC6-87A4B706EB50}" type="slidenum">
              <a:rPr lang="en-US" altLang="en-US"/>
              <a:pPr>
                <a:defRPr/>
              </a:pPr>
              <a:t>‹#›</a:t>
            </a:fld>
            <a:endParaRPr lang="en-US" altLang="en-US"/>
          </a:p>
        </p:txBody>
      </p:sp>
    </p:spTree>
    <p:extLst>
      <p:ext uri="{BB962C8B-B14F-4D97-AF65-F5344CB8AC3E}">
        <p14:creationId xmlns:p14="http://schemas.microsoft.com/office/powerpoint/2010/main" val="3094478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F56AD075-F9AF-0442-9765-040A388E79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CC881B-3868-FF42-8A52-826FBF13A8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965A1F0-0AB2-B840-9730-4ADEF6D1F5E4}"/>
              </a:ext>
            </a:extLst>
          </p:cNvPr>
          <p:cNvSpPr>
            <a:spLocks noGrp="1" noChangeArrowheads="1"/>
          </p:cNvSpPr>
          <p:nvPr>
            <p:ph type="sldNum" sz="quarter" idx="12"/>
          </p:nvPr>
        </p:nvSpPr>
        <p:spPr>
          <a:ln/>
        </p:spPr>
        <p:txBody>
          <a:bodyPr/>
          <a:lstStyle>
            <a:lvl1pPr>
              <a:defRPr/>
            </a:lvl1pPr>
          </a:lstStyle>
          <a:p>
            <a:pPr>
              <a:defRPr/>
            </a:pPr>
            <a:fld id="{C9128D00-E669-284E-88B9-6F17D67B2569}" type="slidenum">
              <a:rPr lang="en-US" altLang="en-US"/>
              <a:pPr>
                <a:defRPr/>
              </a:pPr>
              <a:t>‹#›</a:t>
            </a:fld>
            <a:endParaRPr lang="en-US" altLang="en-US"/>
          </a:p>
        </p:txBody>
      </p:sp>
    </p:spTree>
    <p:extLst>
      <p:ext uri="{BB962C8B-B14F-4D97-AF65-F5344CB8AC3E}">
        <p14:creationId xmlns:p14="http://schemas.microsoft.com/office/powerpoint/2010/main" val="3633272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FD33BDF-F2BD-2141-A947-37147DAEE213}"/>
              </a:ext>
            </a:extLst>
          </p:cNvPr>
          <p:cNvSpPr>
            <a:spLocks noGrp="1" noChangeArrowheads="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3E7803D-4C0A-A144-8C71-C6728F8E301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9A4DCB3-B9E6-434B-952B-69AB1DEFEA7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E9631BD8-F12B-CB4A-92C0-E8683486320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75B26077-11B6-5945-9764-FDF0926BACE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Calibri" charset="0"/>
                <a:ea typeface="ＭＳ Ｐゴシック" charset="-128"/>
              </a:defRPr>
            </a:lvl1pPr>
          </a:lstStyle>
          <a:p>
            <a:pPr>
              <a:defRPr/>
            </a:pPr>
            <a:fld id="{3A8FDE71-D062-2444-BC4C-21052B79DEE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000" b="1">
          <a:solidFill>
            <a:srgbClr val="2FB0DC"/>
          </a:solidFill>
          <a:latin typeface="Calibri" pitchFamily="34" charset="0"/>
          <a:ea typeface="ＭＳ Ｐゴシック"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ＭＳ Ｐゴシック"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ＭＳ Ｐゴシック"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ＭＳ Ｐゴシック"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ＭＳ Ｐゴシック"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CEAAA721-B29F-A643-A300-4E7DFB781A6E}"/>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9pPr>
          </a:lstStyle>
          <a:p>
            <a:pPr algn="ctr" eaLnBrk="1" hangingPunct="1">
              <a:spcBef>
                <a:spcPct val="0"/>
              </a:spcBef>
              <a:buFontTx/>
              <a:buNone/>
            </a:pPr>
            <a:r>
              <a:rPr lang="en-US" altLang="en-US" sz="4000" b="1" dirty="0">
                <a:solidFill>
                  <a:srgbClr val="843C0B"/>
                </a:solidFill>
              </a:rPr>
              <a:t>Chapter 14:  </a:t>
            </a:r>
            <a:r>
              <a:rPr lang="en-US" altLang="en-US" sz="4000" b="1" dirty="0" err="1">
                <a:solidFill>
                  <a:srgbClr val="843C0B"/>
                </a:solidFill>
              </a:rPr>
              <a:t>Biosignaling</a:t>
            </a:r>
            <a:endParaRPr lang="en-US" altLang="en-US" sz="4000" b="1" dirty="0">
              <a:solidFill>
                <a:srgbClr val="843C0B"/>
              </a:solidFill>
            </a:endParaRPr>
          </a:p>
        </p:txBody>
      </p:sp>
      <p:sp>
        <p:nvSpPr>
          <p:cNvPr id="18434" name="Line 4">
            <a:extLst>
              <a:ext uri="{FF2B5EF4-FFF2-40B4-BE49-F238E27FC236}">
                <a16:creationId xmlns:a16="http://schemas.microsoft.com/office/drawing/2014/main" id="{152C68F9-5C60-C047-80EB-E92785695523}"/>
              </a:ext>
            </a:extLst>
          </p:cNvPr>
          <p:cNvSpPr>
            <a:spLocks noChangeShapeType="1"/>
          </p:cNvSpPr>
          <p:nvPr/>
        </p:nvSpPr>
        <p:spPr bwMode="auto">
          <a:xfrm>
            <a:off x="457200" y="685800"/>
            <a:ext cx="8229600" cy="0"/>
          </a:xfrm>
          <a:prstGeom prst="line">
            <a:avLst/>
          </a:prstGeom>
          <a:noFill/>
          <a:ln w="57150" cmpd="thinThick">
            <a:solidFill>
              <a:srgbClr val="843C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5" name="TextBox 1">
            <a:extLst>
              <a:ext uri="{FF2B5EF4-FFF2-40B4-BE49-F238E27FC236}">
                <a16:creationId xmlns:a16="http://schemas.microsoft.com/office/drawing/2014/main" id="{818BC842-87C6-434E-A297-86A12BC9955E}"/>
              </a:ext>
            </a:extLst>
          </p:cNvPr>
          <p:cNvSpPr txBox="1">
            <a:spLocks noChangeArrowheads="1"/>
          </p:cNvSpPr>
          <p:nvPr/>
        </p:nvSpPr>
        <p:spPr bwMode="auto">
          <a:xfrm>
            <a:off x="228600" y="1447800"/>
            <a:ext cx="8763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FontTx/>
              <a:buNone/>
            </a:pPr>
            <a:r>
              <a:rPr lang="en-US" altLang="en-US" sz="2400" dirty="0">
                <a:latin typeface="Times" pitchFamily="2" charset="0"/>
              </a:rPr>
              <a:t>How does the cell recognize and respond to the environment around it?</a:t>
            </a:r>
          </a:p>
          <a:p>
            <a:pPr>
              <a:spcBef>
                <a:spcPct val="0"/>
              </a:spcBef>
              <a:buFontTx/>
              <a:buNone/>
            </a:pPr>
            <a:endParaRPr lang="en-US" altLang="en-US" sz="2400" dirty="0">
              <a:latin typeface="Times" pitchFamily="2" charset="0"/>
            </a:endParaRPr>
          </a:p>
          <a:p>
            <a:pPr>
              <a:spcBef>
                <a:spcPct val="0"/>
              </a:spcBef>
              <a:buFontTx/>
              <a:buNone/>
            </a:pPr>
            <a:r>
              <a:rPr lang="en-US" altLang="en-US" sz="2400" dirty="0">
                <a:latin typeface="Times" pitchFamily="2" charset="0"/>
              </a:rPr>
              <a:t>To answer this, we need to understand </a:t>
            </a:r>
            <a:r>
              <a:rPr lang="en-US" altLang="en-US" sz="2400" b="1" u="sng" dirty="0">
                <a:latin typeface="Times" pitchFamily="2" charset="0"/>
              </a:rPr>
              <a:t>Signal Transduction</a:t>
            </a:r>
            <a:r>
              <a:rPr lang="en-US" altLang="en-US" sz="2400" dirty="0">
                <a:latin typeface="Times" pitchFamily="2" charset="0"/>
              </a:rPr>
              <a:t>:  The conversion of information into a chemical signal that can elicit an effect.</a:t>
            </a:r>
          </a:p>
          <a:p>
            <a:pPr>
              <a:spcBef>
                <a:spcPct val="0"/>
              </a:spcBef>
              <a:buFontTx/>
              <a:buNone/>
            </a:pPr>
            <a:endParaRPr lang="en-US" altLang="en-US" sz="2400" dirty="0">
              <a:latin typeface="Times" pitchFamily="2" charset="0"/>
            </a:endParaRPr>
          </a:p>
          <a:p>
            <a:pPr>
              <a:spcBef>
                <a:spcPct val="0"/>
              </a:spcBef>
              <a:buFontTx/>
              <a:buNone/>
            </a:pPr>
            <a:r>
              <a:rPr lang="en-US" altLang="en-US" sz="2400" dirty="0">
                <a:latin typeface="Times" pitchFamily="2" charset="0"/>
              </a:rPr>
              <a:t>We will use all of the vocabulary, chemical principles and concepts we have covered to date to help us understand.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4_21.jpg"/>
          <p:cNvPicPr>
            <a:picLocks noChangeAspect="1"/>
          </p:cNvPicPr>
          <p:nvPr/>
        </p:nvPicPr>
        <p:blipFill>
          <a:blip r:embed="rId3"/>
          <a:stretch>
            <a:fillRect/>
          </a:stretch>
        </p:blipFill>
        <p:spPr>
          <a:xfrm>
            <a:off x="101729" y="1295400"/>
            <a:ext cx="8940542" cy="5032248"/>
          </a:xfrm>
          <a:prstGeom prst="rect">
            <a:avLst/>
          </a:prstGeom>
        </p:spPr>
      </p:pic>
      <p:sp>
        <p:nvSpPr>
          <p:cNvPr id="2" name="TextBox 1">
            <a:extLst>
              <a:ext uri="{FF2B5EF4-FFF2-40B4-BE49-F238E27FC236}">
                <a16:creationId xmlns:a16="http://schemas.microsoft.com/office/drawing/2014/main" id="{A35860C0-A7FC-9640-9704-2B25CDEA698F}"/>
              </a:ext>
            </a:extLst>
          </p:cNvPr>
          <p:cNvSpPr txBox="1"/>
          <p:nvPr/>
        </p:nvSpPr>
        <p:spPr>
          <a:xfrm>
            <a:off x="533400" y="377952"/>
            <a:ext cx="7696200" cy="461665"/>
          </a:xfrm>
          <a:prstGeom prst="rect">
            <a:avLst/>
          </a:prstGeom>
          <a:noFill/>
        </p:spPr>
        <p:txBody>
          <a:bodyPr wrap="square" rtlCol="0">
            <a:spAutoFit/>
          </a:bodyPr>
          <a:lstStyle/>
          <a:p>
            <a:r>
              <a:rPr lang="en-US" dirty="0"/>
              <a:t>Here’s a static view of the motion of the activation loop</a:t>
            </a:r>
          </a:p>
        </p:txBody>
      </p:sp>
    </p:spTree>
    <p:extLst>
      <p:ext uri="{BB962C8B-B14F-4D97-AF65-F5344CB8AC3E}">
        <p14:creationId xmlns:p14="http://schemas.microsoft.com/office/powerpoint/2010/main" val="4041823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76400"/>
            <a:ext cx="61214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3"/>
          <p:cNvSpPr txBox="1">
            <a:spLocks noChangeArrowheads="1"/>
          </p:cNvSpPr>
          <p:nvPr/>
        </p:nvSpPr>
        <p:spPr bwMode="auto">
          <a:xfrm>
            <a:off x="701964" y="2095500"/>
            <a:ext cx="79486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The activated kinase of the insulin receptor phosphorylates insulin-receptor substrates (IRSs), which starts a signal transduction pathway that  increases glucose uptake by cells, and stimulates enzymes that convert glucose into glycogen.</a:t>
            </a:r>
          </a:p>
        </p:txBody>
      </p:sp>
      <p:pic>
        <p:nvPicPr>
          <p:cNvPr id="2" name="Picture 1"/>
          <p:cNvPicPr>
            <a:picLocks noChangeAspect="1"/>
          </p:cNvPicPr>
          <p:nvPr/>
        </p:nvPicPr>
        <p:blipFill>
          <a:blip r:embed="rId4"/>
          <a:stretch>
            <a:fillRect/>
          </a:stretch>
        </p:blipFill>
        <p:spPr>
          <a:xfrm>
            <a:off x="1206500" y="418749"/>
            <a:ext cx="6718300" cy="927100"/>
          </a:xfrm>
          <a:prstGeom prst="rect">
            <a:avLst/>
          </a:prstGeom>
        </p:spPr>
      </p:pic>
      <p:sp>
        <p:nvSpPr>
          <p:cNvPr id="3" name="TextBox 2">
            <a:extLst>
              <a:ext uri="{FF2B5EF4-FFF2-40B4-BE49-F238E27FC236}">
                <a16:creationId xmlns:a16="http://schemas.microsoft.com/office/drawing/2014/main" id="{CCA92A9A-952F-CC42-9F61-F979FB093683}"/>
              </a:ext>
            </a:extLst>
          </p:cNvPr>
          <p:cNvSpPr txBox="1"/>
          <p:nvPr/>
        </p:nvSpPr>
        <p:spPr>
          <a:xfrm>
            <a:off x="1022350" y="3200400"/>
            <a:ext cx="7086600" cy="3416320"/>
          </a:xfrm>
          <a:prstGeom prst="rect">
            <a:avLst/>
          </a:prstGeom>
          <a:noFill/>
        </p:spPr>
        <p:txBody>
          <a:bodyPr wrap="square" rtlCol="0">
            <a:spAutoFit/>
          </a:bodyPr>
          <a:lstStyle/>
          <a:p>
            <a:r>
              <a:rPr lang="en-US" dirty="0"/>
              <a:t>The textbook describes what happens in somatic cells other than adipocytes and hepatocytes:  They take in glucose</a:t>
            </a:r>
          </a:p>
          <a:p>
            <a:endParaRPr lang="en-US" dirty="0"/>
          </a:p>
          <a:p>
            <a:r>
              <a:rPr lang="en-US" dirty="0"/>
              <a:t>Hepatocytes and Adipocytes are different because they need to store energy, so they don’t just take in glucose, they need to upregulate the enzymes necessary to change their proteomes, not just activate GLUT transporters</a:t>
            </a:r>
          </a:p>
        </p:txBody>
      </p:sp>
    </p:spTree>
    <p:extLst>
      <p:ext uri="{BB962C8B-B14F-4D97-AF65-F5344CB8AC3E}">
        <p14:creationId xmlns:p14="http://schemas.microsoft.com/office/powerpoint/2010/main" val="2601158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14.22.jpg"/>
          <p:cNvPicPr>
            <a:picLocks noChangeAspect="1"/>
          </p:cNvPicPr>
          <p:nvPr/>
        </p:nvPicPr>
        <p:blipFill>
          <a:blip r:embed="rId3"/>
          <a:stretch>
            <a:fillRect/>
          </a:stretch>
        </p:blipFill>
        <p:spPr>
          <a:xfrm>
            <a:off x="609600" y="830997"/>
            <a:ext cx="7667244" cy="5795234"/>
          </a:xfrm>
          <a:prstGeom prst="rect">
            <a:avLst/>
          </a:prstGeom>
        </p:spPr>
      </p:pic>
      <p:sp>
        <p:nvSpPr>
          <p:cNvPr id="2" name="TextBox 1">
            <a:extLst>
              <a:ext uri="{FF2B5EF4-FFF2-40B4-BE49-F238E27FC236}">
                <a16:creationId xmlns:a16="http://schemas.microsoft.com/office/drawing/2014/main" id="{27DF925E-C563-6149-B9A8-E1699F3C77E8}"/>
              </a:ext>
            </a:extLst>
          </p:cNvPr>
          <p:cNvSpPr txBox="1"/>
          <p:nvPr/>
        </p:nvSpPr>
        <p:spPr>
          <a:xfrm>
            <a:off x="3400044" y="34636"/>
            <a:ext cx="5410200" cy="830997"/>
          </a:xfrm>
          <a:prstGeom prst="rect">
            <a:avLst/>
          </a:prstGeom>
          <a:noFill/>
        </p:spPr>
        <p:txBody>
          <a:bodyPr wrap="square" rtlCol="0">
            <a:spAutoFit/>
          </a:bodyPr>
          <a:lstStyle/>
          <a:p>
            <a:r>
              <a:rPr lang="en-US" dirty="0"/>
              <a:t>In somatic cells (other than hepatocytes and adipocytes)</a:t>
            </a:r>
          </a:p>
        </p:txBody>
      </p:sp>
    </p:spTree>
    <p:extLst>
      <p:ext uri="{BB962C8B-B14F-4D97-AF65-F5344CB8AC3E}">
        <p14:creationId xmlns:p14="http://schemas.microsoft.com/office/powerpoint/2010/main" val="2604324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14.26.jpg"/>
          <p:cNvPicPr>
            <a:picLocks noChangeAspect="1"/>
          </p:cNvPicPr>
          <p:nvPr/>
        </p:nvPicPr>
        <p:blipFill>
          <a:blip r:embed="rId3"/>
          <a:stretch>
            <a:fillRect/>
          </a:stretch>
        </p:blipFill>
        <p:spPr>
          <a:xfrm>
            <a:off x="1066800" y="225552"/>
            <a:ext cx="2584704" cy="6406896"/>
          </a:xfrm>
          <a:prstGeom prst="rect">
            <a:avLst/>
          </a:prstGeom>
        </p:spPr>
      </p:pic>
      <p:sp>
        <p:nvSpPr>
          <p:cNvPr id="4" name="TextBox 3">
            <a:extLst>
              <a:ext uri="{FF2B5EF4-FFF2-40B4-BE49-F238E27FC236}">
                <a16:creationId xmlns:a16="http://schemas.microsoft.com/office/drawing/2014/main" id="{029B5C4B-01AE-B54B-A6F7-2C16D6D8DE84}"/>
              </a:ext>
            </a:extLst>
          </p:cNvPr>
          <p:cNvSpPr txBox="1"/>
          <p:nvPr/>
        </p:nvSpPr>
        <p:spPr>
          <a:xfrm>
            <a:off x="3429000" y="225552"/>
            <a:ext cx="5410200" cy="830997"/>
          </a:xfrm>
          <a:prstGeom prst="rect">
            <a:avLst/>
          </a:prstGeom>
          <a:noFill/>
        </p:spPr>
        <p:txBody>
          <a:bodyPr wrap="square" rtlCol="0">
            <a:spAutoFit/>
          </a:bodyPr>
          <a:lstStyle/>
          <a:p>
            <a:r>
              <a:rPr lang="en-US" dirty="0"/>
              <a:t>In somatic cells (other than hepatocytes and adipocytes)</a:t>
            </a:r>
          </a:p>
        </p:txBody>
      </p:sp>
    </p:spTree>
    <p:extLst>
      <p:ext uri="{BB962C8B-B14F-4D97-AF65-F5344CB8AC3E}">
        <p14:creationId xmlns:p14="http://schemas.microsoft.com/office/powerpoint/2010/main" val="3486688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B57D499F-B139-3444-8104-16E9FA4ADF0E}"/>
              </a:ext>
            </a:extLst>
          </p:cNvPr>
          <p:cNvSpPr txBox="1">
            <a:spLocks noChangeArrowheads="1"/>
          </p:cNvSpPr>
          <p:nvPr/>
        </p:nvSpPr>
        <p:spPr bwMode="auto">
          <a:xfrm>
            <a:off x="14288" y="0"/>
            <a:ext cx="912971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9pPr>
          </a:lstStyle>
          <a:p>
            <a:pPr algn="ctr" eaLnBrk="1" hangingPunct="1">
              <a:spcBef>
                <a:spcPct val="0"/>
              </a:spcBef>
              <a:buFontTx/>
              <a:buNone/>
            </a:pPr>
            <a:r>
              <a:rPr lang="en-US" altLang="en-US" sz="3400" b="1" dirty="0">
                <a:solidFill>
                  <a:srgbClr val="843C0B"/>
                </a:solidFill>
              </a:rPr>
              <a:t>What Happens when INSR Activates IRS-1 In Hepatocytes and Adipocytes?</a:t>
            </a:r>
          </a:p>
        </p:txBody>
      </p:sp>
      <p:sp>
        <p:nvSpPr>
          <p:cNvPr id="2" name="TextBox 1">
            <a:extLst>
              <a:ext uri="{FF2B5EF4-FFF2-40B4-BE49-F238E27FC236}">
                <a16:creationId xmlns:a16="http://schemas.microsoft.com/office/drawing/2014/main" id="{3476CC13-BA39-024E-871D-EAB900C93169}"/>
              </a:ext>
            </a:extLst>
          </p:cNvPr>
          <p:cNvSpPr txBox="1"/>
          <p:nvPr/>
        </p:nvSpPr>
        <p:spPr>
          <a:xfrm>
            <a:off x="304800" y="1143000"/>
            <a:ext cx="8534400" cy="2308225"/>
          </a:xfrm>
          <a:prstGeom prst="rect">
            <a:avLst/>
          </a:prstGeom>
          <a:noFill/>
        </p:spPr>
        <p:txBody>
          <a:bodyPr>
            <a:spAutoFit/>
          </a:bodyPr>
          <a:lstStyle/>
          <a:p>
            <a:pPr>
              <a:defRPr/>
            </a:pPr>
            <a:r>
              <a:rPr lang="en-US" dirty="0">
                <a:latin typeface="Times" charset="0"/>
                <a:ea typeface="ＭＳ Ｐゴシック" charset="0"/>
                <a:cs typeface="ＭＳ Ｐゴシック" charset="0"/>
              </a:rPr>
              <a:t>IRS-1 binds to </a:t>
            </a:r>
            <a:r>
              <a:rPr lang="en-US" u="sng" dirty="0">
                <a:latin typeface="Times" charset="0"/>
                <a:ea typeface="ＭＳ Ｐゴシック" charset="0"/>
                <a:cs typeface="ＭＳ Ｐゴシック" charset="0"/>
              </a:rPr>
              <a:t>Grb2</a:t>
            </a:r>
          </a:p>
          <a:p>
            <a:pPr>
              <a:defRPr/>
            </a:pPr>
            <a:r>
              <a:rPr lang="en-US" dirty="0">
                <a:latin typeface="Times" charset="0"/>
                <a:ea typeface="ＭＳ Ｐゴシック" charset="0"/>
                <a:cs typeface="ＭＳ Ｐゴシック" charset="0"/>
              </a:rPr>
              <a:t>Grb2 has an important structural domain:  the </a:t>
            </a:r>
            <a:r>
              <a:rPr lang="en-US" b="1" u="sng" dirty="0">
                <a:latin typeface="Times" charset="0"/>
                <a:ea typeface="ＭＳ Ｐゴシック" charset="0"/>
                <a:cs typeface="ＭＳ Ｐゴシック" charset="0"/>
              </a:rPr>
              <a:t>SH2</a:t>
            </a:r>
            <a:r>
              <a:rPr lang="en-US" dirty="0">
                <a:latin typeface="Times" charset="0"/>
                <a:ea typeface="ＭＳ Ｐゴシック" charset="0"/>
                <a:cs typeface="ＭＳ Ｐゴシック" charset="0"/>
              </a:rPr>
              <a:t> domain</a:t>
            </a:r>
          </a:p>
          <a:p>
            <a:pPr marL="342900" indent="-342900">
              <a:buFont typeface="Arial"/>
              <a:buChar char="•"/>
              <a:defRPr/>
            </a:pPr>
            <a:r>
              <a:rPr lang="en-US" dirty="0" err="1">
                <a:latin typeface="Times" charset="0"/>
                <a:ea typeface="ＭＳ Ｐゴシック" charset="0"/>
                <a:cs typeface="ＭＳ Ｐゴシック" charset="0"/>
              </a:rPr>
              <a:t>Src</a:t>
            </a:r>
            <a:r>
              <a:rPr lang="en-US" dirty="0">
                <a:latin typeface="Times" charset="0"/>
                <a:ea typeface="ＭＳ Ｐゴシック" charset="0"/>
                <a:cs typeface="ＭＳ Ｐゴシック" charset="0"/>
              </a:rPr>
              <a:t> Homology Domain 2</a:t>
            </a:r>
          </a:p>
          <a:p>
            <a:pPr marL="342900" indent="-342900">
              <a:buFont typeface="Arial"/>
              <a:buChar char="•"/>
              <a:defRPr/>
            </a:pPr>
            <a:r>
              <a:rPr lang="en-US" dirty="0">
                <a:latin typeface="Times" charset="0"/>
                <a:ea typeface="ＭＳ Ｐゴシック" charset="0"/>
                <a:cs typeface="ＭＳ Ｐゴシック" charset="0"/>
              </a:rPr>
              <a:t>Binds to Tyr-PO</a:t>
            </a:r>
            <a:r>
              <a:rPr lang="en-US" baseline="-25000" dirty="0">
                <a:latin typeface="Times" charset="0"/>
                <a:ea typeface="ＭＳ Ｐゴシック" charset="0"/>
                <a:cs typeface="ＭＳ Ｐゴシック" charset="0"/>
              </a:rPr>
              <a:t>3</a:t>
            </a:r>
            <a:r>
              <a:rPr lang="en-US" dirty="0">
                <a:latin typeface="Times" charset="0"/>
                <a:ea typeface="ＭＳ Ｐゴシック" charset="0"/>
                <a:cs typeface="ＭＳ Ｐゴシック" charset="0"/>
              </a:rPr>
              <a:t> residues</a:t>
            </a:r>
          </a:p>
          <a:p>
            <a:pPr marL="342900" indent="-342900">
              <a:buFont typeface="Arial"/>
              <a:buChar char="•"/>
              <a:defRPr/>
            </a:pPr>
            <a:r>
              <a:rPr lang="en-US" dirty="0">
                <a:latin typeface="Times" charset="0"/>
                <a:ea typeface="ＭＳ Ｐゴシック" charset="0"/>
                <a:cs typeface="ＭＳ Ｐゴシック" charset="0"/>
              </a:rPr>
              <a:t>Large </a:t>
            </a:r>
            <a:r>
              <a:rPr lang="en-US" dirty="0">
                <a:latin typeface="Symbol" charset="2"/>
                <a:ea typeface="ＭＳ Ｐゴシック" charset="0"/>
                <a:cs typeface="Symbol" charset="2"/>
              </a:rPr>
              <a:t>b</a:t>
            </a:r>
            <a:r>
              <a:rPr lang="en-US" dirty="0">
                <a:latin typeface="Times" charset="0"/>
                <a:ea typeface="ＭＳ Ｐゴシック" charset="0"/>
                <a:cs typeface="ＭＳ Ｐゴシック" charset="0"/>
              </a:rPr>
              <a:t>-sheet flanked by </a:t>
            </a:r>
            <a:r>
              <a:rPr lang="en-US" dirty="0">
                <a:latin typeface="Symbol" charset="2"/>
                <a:ea typeface="ＭＳ Ｐゴシック" charset="0"/>
                <a:cs typeface="Symbol" charset="2"/>
              </a:rPr>
              <a:t>a</a:t>
            </a:r>
            <a:r>
              <a:rPr lang="en-US" dirty="0">
                <a:latin typeface="Times" charset="0"/>
                <a:ea typeface="ＭＳ Ｐゴシック" charset="0"/>
                <a:cs typeface="ＭＳ Ｐゴシック" charset="0"/>
              </a:rPr>
              <a:t>-helices</a:t>
            </a:r>
          </a:p>
          <a:p>
            <a:pPr>
              <a:defRPr/>
            </a:pPr>
            <a:endParaRPr lang="en-US" dirty="0">
              <a:latin typeface="Times" charset="0"/>
              <a:ea typeface="ＭＳ Ｐゴシック" charset="0"/>
              <a:cs typeface="ＭＳ Ｐゴシック" charset="0"/>
            </a:endParaRPr>
          </a:p>
        </p:txBody>
      </p:sp>
      <p:pic>
        <p:nvPicPr>
          <p:cNvPr id="3" name="Picture 2" descr="SH2_image.jpg">
            <a:extLst>
              <a:ext uri="{FF2B5EF4-FFF2-40B4-BE49-F238E27FC236}">
                <a16:creationId xmlns:a16="http://schemas.microsoft.com/office/drawing/2014/main" id="{EE77806E-443A-C944-9566-C2E000912616}"/>
              </a:ext>
            </a:extLst>
          </p:cNvPr>
          <p:cNvPicPr>
            <a:picLocks noChangeAspect="1"/>
          </p:cNvPicPr>
          <p:nvPr/>
        </p:nvPicPr>
        <p:blipFill>
          <a:blip r:embed="rId3">
            <a:extLst>
              <a:ext uri="{28A0092B-C50C-407E-A947-70E740481C1C}">
                <a14:useLocalDpi xmlns:a14="http://schemas.microsoft.com/office/drawing/2010/main" val="0"/>
              </a:ext>
            </a:extLst>
          </a:blip>
          <a:srcRect l="17262" t="8995" r="15773" b="7756"/>
          <a:stretch>
            <a:fillRect/>
          </a:stretch>
        </p:blipFill>
        <p:spPr bwMode="auto">
          <a:xfrm>
            <a:off x="5168900" y="2895600"/>
            <a:ext cx="37687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1520C03-B0C6-7548-8069-1EAF09E17DB9}"/>
              </a:ext>
            </a:extLst>
          </p:cNvPr>
          <p:cNvSpPr txBox="1"/>
          <p:nvPr/>
        </p:nvSpPr>
        <p:spPr>
          <a:xfrm>
            <a:off x="304800" y="3352800"/>
            <a:ext cx="4572000" cy="3416300"/>
          </a:xfrm>
          <a:prstGeom prst="rect">
            <a:avLst/>
          </a:prstGeom>
          <a:noFill/>
        </p:spPr>
        <p:txBody>
          <a:bodyPr>
            <a:spAutoFit/>
          </a:bodyPr>
          <a:lstStyle/>
          <a:p>
            <a:pPr>
              <a:defRPr/>
            </a:pPr>
            <a:r>
              <a:rPr lang="en-US" dirty="0">
                <a:latin typeface="Times" charset="0"/>
                <a:ea typeface="ＭＳ Ｐゴシック" charset="0"/>
                <a:cs typeface="ＭＳ Ｐゴシック" charset="0"/>
              </a:rPr>
              <a:t>Grb2 is an adapter protein that also has a unique structural domain:  the </a:t>
            </a:r>
            <a:r>
              <a:rPr lang="en-US" b="1" u="sng" dirty="0">
                <a:latin typeface="Times" charset="0"/>
                <a:ea typeface="ＭＳ Ｐゴシック" charset="0"/>
                <a:cs typeface="ＭＳ Ｐゴシック" charset="0"/>
              </a:rPr>
              <a:t>SH3</a:t>
            </a:r>
            <a:r>
              <a:rPr lang="en-US" dirty="0">
                <a:latin typeface="Times" charset="0"/>
                <a:ea typeface="ＭＳ Ｐゴシック" charset="0"/>
                <a:cs typeface="ＭＳ Ｐゴシック" charset="0"/>
              </a:rPr>
              <a:t> domain</a:t>
            </a:r>
          </a:p>
          <a:p>
            <a:pPr marL="342900" indent="-342900">
              <a:buFont typeface="Arial"/>
              <a:buChar char="•"/>
              <a:defRPr/>
            </a:pPr>
            <a:r>
              <a:rPr lang="en-US" dirty="0" err="1">
                <a:latin typeface="Times" charset="0"/>
                <a:ea typeface="ＭＳ Ｐゴシック" charset="0"/>
                <a:cs typeface="ＭＳ Ｐゴシック" charset="0"/>
              </a:rPr>
              <a:t>Src</a:t>
            </a:r>
            <a:r>
              <a:rPr lang="en-US" dirty="0">
                <a:latin typeface="Times" charset="0"/>
                <a:ea typeface="ＭＳ Ｐゴシック" charset="0"/>
                <a:cs typeface="ＭＳ Ｐゴシック" charset="0"/>
              </a:rPr>
              <a:t> Homology Domain 3</a:t>
            </a:r>
          </a:p>
          <a:p>
            <a:pPr marL="342900" indent="-342900">
              <a:buFont typeface="Arial"/>
              <a:buChar char="•"/>
              <a:defRPr/>
            </a:pPr>
            <a:r>
              <a:rPr lang="en-US" dirty="0">
                <a:latin typeface="Times" charset="0"/>
                <a:ea typeface="ＭＳ Ｐゴシック" charset="0"/>
                <a:cs typeface="ＭＳ Ｐゴシック" charset="0"/>
              </a:rPr>
              <a:t>Binds Proline-rich sequences in Tyr-PO</a:t>
            </a:r>
            <a:r>
              <a:rPr lang="en-US" baseline="-25000" dirty="0">
                <a:latin typeface="Times" charset="0"/>
                <a:ea typeface="ＭＳ Ｐゴシック" charset="0"/>
                <a:cs typeface="ＭＳ Ｐゴシック" charset="0"/>
              </a:rPr>
              <a:t>3</a:t>
            </a:r>
            <a:r>
              <a:rPr lang="en-US" dirty="0">
                <a:latin typeface="Times" charset="0"/>
                <a:ea typeface="ＭＳ Ｐゴシック" charset="0"/>
                <a:cs typeface="ＭＳ Ｐゴシック" charset="0"/>
              </a:rPr>
              <a:t> proteins</a:t>
            </a:r>
          </a:p>
          <a:p>
            <a:pPr marL="342900" indent="-342900">
              <a:buFont typeface="Arial"/>
              <a:buChar char="•"/>
              <a:defRPr/>
            </a:pPr>
            <a:r>
              <a:rPr lang="en-US" dirty="0">
                <a:latin typeface="Times" charset="0"/>
                <a:ea typeface="ＭＳ Ｐゴシック" charset="0"/>
                <a:cs typeface="ＭＳ Ｐゴシック" charset="0"/>
              </a:rPr>
              <a:t>X-P-p-X-P motif in substrate where X is a hydrophobic residue in the binding pockets</a:t>
            </a:r>
          </a:p>
        </p:txBody>
      </p:sp>
      <p:pic>
        <p:nvPicPr>
          <p:cNvPr id="7" name="Picture 6" descr="SH3_image.jpg">
            <a:extLst>
              <a:ext uri="{FF2B5EF4-FFF2-40B4-BE49-F238E27FC236}">
                <a16:creationId xmlns:a16="http://schemas.microsoft.com/office/drawing/2014/main" id="{DA44B4CD-D8FF-3E4A-A479-198CADAA5F4F}"/>
              </a:ext>
            </a:extLst>
          </p:cNvPr>
          <p:cNvPicPr>
            <a:picLocks noChangeAspect="1"/>
          </p:cNvPicPr>
          <p:nvPr/>
        </p:nvPicPr>
        <p:blipFill>
          <a:blip r:embed="rId4">
            <a:extLst>
              <a:ext uri="{28A0092B-C50C-407E-A947-70E740481C1C}">
                <a14:useLocalDpi xmlns:a14="http://schemas.microsoft.com/office/drawing/2010/main" val="0"/>
              </a:ext>
            </a:extLst>
          </a:blip>
          <a:srcRect l="12302" t="11130" b="11720"/>
          <a:stretch>
            <a:fillRect/>
          </a:stretch>
        </p:blipFill>
        <p:spPr bwMode="auto">
          <a:xfrm>
            <a:off x="5149850" y="3505200"/>
            <a:ext cx="376555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DA531654-DCC5-1447-9AA6-9446611FFE1D}"/>
              </a:ext>
            </a:extLst>
          </p:cNvPr>
          <p:cNvSpPr txBox="1">
            <a:spLocks noChangeArrowheads="1"/>
          </p:cNvSpPr>
          <p:nvPr/>
        </p:nvSpPr>
        <p:spPr bwMode="auto">
          <a:xfrm>
            <a:off x="14288" y="0"/>
            <a:ext cx="912971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9pPr>
          </a:lstStyle>
          <a:p>
            <a:pPr algn="ctr" eaLnBrk="1" hangingPunct="1">
              <a:spcBef>
                <a:spcPct val="0"/>
              </a:spcBef>
              <a:buFontTx/>
              <a:buNone/>
            </a:pPr>
            <a:r>
              <a:rPr lang="en-US" altLang="en-US" sz="3400" b="1" dirty="0">
                <a:solidFill>
                  <a:srgbClr val="843C0B"/>
                </a:solidFill>
              </a:rPr>
              <a:t>What Happens when INSR Activates IRS-1?</a:t>
            </a:r>
          </a:p>
        </p:txBody>
      </p:sp>
      <p:sp>
        <p:nvSpPr>
          <p:cNvPr id="96258" name="Line 4">
            <a:extLst>
              <a:ext uri="{FF2B5EF4-FFF2-40B4-BE49-F238E27FC236}">
                <a16:creationId xmlns:a16="http://schemas.microsoft.com/office/drawing/2014/main" id="{19FE44CA-D833-D247-A6D9-E6846A58A733}"/>
              </a:ext>
            </a:extLst>
          </p:cNvPr>
          <p:cNvSpPr>
            <a:spLocks noChangeShapeType="1"/>
          </p:cNvSpPr>
          <p:nvPr/>
        </p:nvSpPr>
        <p:spPr bwMode="auto">
          <a:xfrm>
            <a:off x="457200" y="685800"/>
            <a:ext cx="8229600" cy="0"/>
          </a:xfrm>
          <a:prstGeom prst="line">
            <a:avLst/>
          </a:prstGeom>
          <a:noFill/>
          <a:ln w="57150" cmpd="thinThick">
            <a:solidFill>
              <a:srgbClr val="843C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259" name="TextBox 1">
            <a:extLst>
              <a:ext uri="{FF2B5EF4-FFF2-40B4-BE49-F238E27FC236}">
                <a16:creationId xmlns:a16="http://schemas.microsoft.com/office/drawing/2014/main" id="{1A80D71E-050E-504E-909A-ED4D0346202C}"/>
              </a:ext>
            </a:extLst>
          </p:cNvPr>
          <p:cNvSpPr txBox="1">
            <a:spLocks noChangeArrowheads="1"/>
          </p:cNvSpPr>
          <p:nvPr/>
        </p:nvSpPr>
        <p:spPr bwMode="auto">
          <a:xfrm>
            <a:off x="304800" y="1143000"/>
            <a:ext cx="2667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FontTx/>
              <a:buNone/>
            </a:pPr>
            <a:r>
              <a:rPr lang="en-US" altLang="en-US" sz="2400">
                <a:latin typeface="Times" pitchFamily="2" charset="0"/>
              </a:rPr>
              <a:t>Grb2 binds to Sos via its SH3 domain and Sos binds to the </a:t>
            </a:r>
            <a:r>
              <a:rPr lang="en-US" altLang="en-US" sz="2400" b="1" u="sng">
                <a:latin typeface="Times" pitchFamily="2" charset="0"/>
              </a:rPr>
              <a:t>Ras</a:t>
            </a:r>
            <a:r>
              <a:rPr lang="en-US" altLang="en-US" sz="2400">
                <a:latin typeface="Times" pitchFamily="2" charset="0"/>
              </a:rPr>
              <a:t> protein which causes it to bind GTP and release GDP</a:t>
            </a:r>
          </a:p>
          <a:p>
            <a:pPr>
              <a:spcBef>
                <a:spcPct val="0"/>
              </a:spcBef>
              <a:buFontTx/>
              <a:buNone/>
            </a:pPr>
            <a:endParaRPr lang="en-US" altLang="en-US" sz="2400">
              <a:latin typeface="Times" pitchFamily="2" charset="0"/>
            </a:endParaRPr>
          </a:p>
          <a:p>
            <a:pPr>
              <a:spcBef>
                <a:spcPct val="0"/>
              </a:spcBef>
              <a:buFontTx/>
              <a:buNone/>
            </a:pPr>
            <a:r>
              <a:rPr lang="en-US" altLang="en-US" sz="2400">
                <a:latin typeface="Times" pitchFamily="2" charset="0"/>
              </a:rPr>
              <a:t>Ras is a G-Protein that is activated by binding GTP.  It then binds and actiavtes </a:t>
            </a:r>
            <a:r>
              <a:rPr lang="en-US" altLang="en-US" sz="2400" b="1" u="sng">
                <a:latin typeface="Times" pitchFamily="2" charset="0"/>
              </a:rPr>
              <a:t>Raf-1</a:t>
            </a:r>
          </a:p>
          <a:p>
            <a:pPr>
              <a:spcBef>
                <a:spcPct val="0"/>
              </a:spcBef>
              <a:buFontTx/>
              <a:buNone/>
            </a:pPr>
            <a:endParaRPr lang="en-US" altLang="en-US" sz="2400">
              <a:latin typeface="Times" pitchFamily="2" charset="0"/>
            </a:endParaRPr>
          </a:p>
          <a:p>
            <a:pPr>
              <a:spcBef>
                <a:spcPct val="0"/>
              </a:spcBef>
              <a:buFontTx/>
              <a:buNone/>
            </a:pPr>
            <a:r>
              <a:rPr lang="en-US" altLang="en-US" sz="2400">
                <a:latin typeface="Times" pitchFamily="2" charset="0"/>
              </a:rPr>
              <a:t>Raf-1 is a kinase</a:t>
            </a:r>
          </a:p>
        </p:txBody>
      </p:sp>
      <p:pic>
        <p:nvPicPr>
          <p:cNvPr id="96260" name="Picture 2" descr="figure_12_15">
            <a:extLst>
              <a:ext uri="{FF2B5EF4-FFF2-40B4-BE49-F238E27FC236}">
                <a16:creationId xmlns:a16="http://schemas.microsoft.com/office/drawing/2014/main" id="{38CD3C07-AF9D-164D-A458-AD40D02F1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909638"/>
            <a:ext cx="5086350" cy="594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CEA9FB98-141D-8841-A46E-EDA5401B42E8}"/>
              </a:ext>
            </a:extLst>
          </p:cNvPr>
          <p:cNvSpPr txBox="1">
            <a:spLocks noChangeArrowheads="1"/>
          </p:cNvSpPr>
          <p:nvPr/>
        </p:nvSpPr>
        <p:spPr bwMode="auto">
          <a:xfrm>
            <a:off x="14288" y="0"/>
            <a:ext cx="912971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9pPr>
          </a:lstStyle>
          <a:p>
            <a:pPr algn="ctr" eaLnBrk="1" hangingPunct="1">
              <a:spcBef>
                <a:spcPct val="0"/>
              </a:spcBef>
              <a:buFontTx/>
              <a:buNone/>
            </a:pPr>
            <a:r>
              <a:rPr lang="en-US" altLang="en-US" sz="3400" b="1" dirty="0">
                <a:solidFill>
                  <a:srgbClr val="843C0B"/>
                </a:solidFill>
              </a:rPr>
              <a:t>What Happens when INSR Activates IRS-1?</a:t>
            </a:r>
          </a:p>
        </p:txBody>
      </p:sp>
      <p:sp>
        <p:nvSpPr>
          <p:cNvPr id="98306" name="Line 4">
            <a:extLst>
              <a:ext uri="{FF2B5EF4-FFF2-40B4-BE49-F238E27FC236}">
                <a16:creationId xmlns:a16="http://schemas.microsoft.com/office/drawing/2014/main" id="{CFFC4C18-F354-D742-B207-33B57DDCC793}"/>
              </a:ext>
            </a:extLst>
          </p:cNvPr>
          <p:cNvSpPr>
            <a:spLocks noChangeShapeType="1"/>
          </p:cNvSpPr>
          <p:nvPr/>
        </p:nvSpPr>
        <p:spPr bwMode="auto">
          <a:xfrm>
            <a:off x="457200" y="685800"/>
            <a:ext cx="8229600" cy="0"/>
          </a:xfrm>
          <a:prstGeom prst="line">
            <a:avLst/>
          </a:prstGeom>
          <a:noFill/>
          <a:ln w="57150" cmpd="thinThick">
            <a:solidFill>
              <a:srgbClr val="843C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07" name="TextBox 1">
            <a:extLst>
              <a:ext uri="{FF2B5EF4-FFF2-40B4-BE49-F238E27FC236}">
                <a16:creationId xmlns:a16="http://schemas.microsoft.com/office/drawing/2014/main" id="{69A1020F-E872-EB40-AD4E-357A0AFBA2C8}"/>
              </a:ext>
            </a:extLst>
          </p:cNvPr>
          <p:cNvSpPr txBox="1">
            <a:spLocks noChangeArrowheads="1"/>
          </p:cNvSpPr>
          <p:nvPr/>
        </p:nvSpPr>
        <p:spPr bwMode="auto">
          <a:xfrm>
            <a:off x="304800" y="1143000"/>
            <a:ext cx="32766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FontTx/>
              <a:buNone/>
            </a:pPr>
            <a:r>
              <a:rPr lang="en-US" altLang="en-US" sz="2400">
                <a:latin typeface="Times" pitchFamily="2" charset="0"/>
              </a:rPr>
              <a:t>Raf-1 phosphorylates </a:t>
            </a:r>
            <a:r>
              <a:rPr lang="en-US" altLang="en-US" sz="2400" b="1" u="sng">
                <a:latin typeface="Times" pitchFamily="2" charset="0"/>
              </a:rPr>
              <a:t>MEK</a:t>
            </a:r>
            <a:endParaRPr lang="en-US" altLang="en-US" sz="2400">
              <a:latin typeface="Times" pitchFamily="2" charset="0"/>
            </a:endParaRPr>
          </a:p>
          <a:p>
            <a:pPr>
              <a:spcBef>
                <a:spcPct val="0"/>
              </a:spcBef>
              <a:buFontTx/>
              <a:buNone/>
            </a:pPr>
            <a:endParaRPr lang="en-US" altLang="en-US" sz="2400">
              <a:latin typeface="Times" pitchFamily="2" charset="0"/>
            </a:endParaRPr>
          </a:p>
          <a:p>
            <a:pPr>
              <a:spcBef>
                <a:spcPct val="0"/>
              </a:spcBef>
              <a:buFontTx/>
              <a:buNone/>
            </a:pPr>
            <a:r>
              <a:rPr lang="en-US" altLang="en-US" sz="2400">
                <a:latin typeface="Times" pitchFamily="2" charset="0"/>
              </a:rPr>
              <a:t>MEK or MAP Kinase Kinase, phosphorylates </a:t>
            </a:r>
            <a:r>
              <a:rPr lang="en-US" altLang="en-US" sz="2400" b="1" u="sng">
                <a:latin typeface="Times" pitchFamily="2" charset="0"/>
              </a:rPr>
              <a:t>ERK</a:t>
            </a:r>
            <a:r>
              <a:rPr lang="en-US" altLang="en-US" sz="2400">
                <a:latin typeface="Times" pitchFamily="2" charset="0"/>
              </a:rPr>
              <a:t> which then enters the nucleus and phosphorylates transcription factors responsible for cell division.</a:t>
            </a:r>
          </a:p>
          <a:p>
            <a:pPr>
              <a:spcBef>
                <a:spcPct val="0"/>
              </a:spcBef>
              <a:buFontTx/>
              <a:buNone/>
            </a:pPr>
            <a:endParaRPr lang="en-US" altLang="en-US" sz="2400">
              <a:latin typeface="Times" pitchFamily="2" charset="0"/>
            </a:endParaRPr>
          </a:p>
          <a:p>
            <a:pPr>
              <a:spcBef>
                <a:spcPct val="0"/>
              </a:spcBef>
              <a:buFontTx/>
              <a:buNone/>
            </a:pPr>
            <a:r>
              <a:rPr lang="en-US" altLang="en-US" sz="2400">
                <a:latin typeface="Times" pitchFamily="2" charset="0"/>
              </a:rPr>
              <a:t>Insulin has just stimulated cell division!</a:t>
            </a:r>
          </a:p>
        </p:txBody>
      </p:sp>
      <p:pic>
        <p:nvPicPr>
          <p:cNvPr id="98308" name="Picture 2" descr="figure_12_15">
            <a:extLst>
              <a:ext uri="{FF2B5EF4-FFF2-40B4-BE49-F238E27FC236}">
                <a16:creationId xmlns:a16="http://schemas.microsoft.com/office/drawing/2014/main" id="{B03E9AE4-37AC-1C4B-8AE4-D4F211F3D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909638"/>
            <a:ext cx="5086350" cy="594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3A603777-1A69-F544-A65B-0ACAEB6F3D1A}"/>
              </a:ext>
            </a:extLst>
          </p:cNvPr>
          <p:cNvSpPr txBox="1">
            <a:spLocks noChangeArrowheads="1"/>
          </p:cNvSpPr>
          <p:nvPr/>
        </p:nvSpPr>
        <p:spPr bwMode="auto">
          <a:xfrm>
            <a:off x="14288" y="0"/>
            <a:ext cx="912971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9pPr>
          </a:lstStyle>
          <a:p>
            <a:pPr algn="ctr" eaLnBrk="1" hangingPunct="1">
              <a:spcBef>
                <a:spcPct val="0"/>
              </a:spcBef>
              <a:buFontTx/>
              <a:buNone/>
            </a:pPr>
            <a:r>
              <a:rPr lang="en-US" altLang="en-US" sz="3400" b="1" dirty="0">
                <a:solidFill>
                  <a:srgbClr val="2FB0DC"/>
                </a:solidFill>
              </a:rPr>
              <a:t>What Happens when INSR Activates IRS-1?</a:t>
            </a:r>
          </a:p>
        </p:txBody>
      </p:sp>
      <p:sp>
        <p:nvSpPr>
          <p:cNvPr id="100354" name="Line 4">
            <a:extLst>
              <a:ext uri="{FF2B5EF4-FFF2-40B4-BE49-F238E27FC236}">
                <a16:creationId xmlns:a16="http://schemas.microsoft.com/office/drawing/2014/main" id="{B398A505-E8CE-924F-9075-562DCD7AEDCF}"/>
              </a:ext>
            </a:extLst>
          </p:cNvPr>
          <p:cNvSpPr>
            <a:spLocks noChangeShapeType="1"/>
          </p:cNvSpPr>
          <p:nvPr/>
        </p:nvSpPr>
        <p:spPr bwMode="auto">
          <a:xfrm>
            <a:off x="457200" y="685800"/>
            <a:ext cx="8229600" cy="0"/>
          </a:xfrm>
          <a:prstGeom prst="line">
            <a:avLst/>
          </a:prstGeom>
          <a:noFill/>
          <a:ln w="57150" cmpd="thinThick">
            <a:solidFill>
              <a:srgbClr val="843C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55" name="TextBox 1">
            <a:extLst>
              <a:ext uri="{FF2B5EF4-FFF2-40B4-BE49-F238E27FC236}">
                <a16:creationId xmlns:a16="http://schemas.microsoft.com/office/drawing/2014/main" id="{DE890604-BD25-2542-BB21-3A02E447FA30}"/>
              </a:ext>
            </a:extLst>
          </p:cNvPr>
          <p:cNvSpPr txBox="1">
            <a:spLocks noChangeArrowheads="1"/>
          </p:cNvSpPr>
          <p:nvPr/>
        </p:nvSpPr>
        <p:spPr bwMode="auto">
          <a:xfrm>
            <a:off x="304800" y="2133600"/>
            <a:ext cx="3276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FontTx/>
              <a:buNone/>
            </a:pPr>
            <a:r>
              <a:rPr lang="en-US" altLang="en-US" sz="2400">
                <a:latin typeface="Times" pitchFamily="2" charset="0"/>
              </a:rPr>
              <a:t>NOTE:  See all the multiple phosphorylation events in the cytoplasmic proteins involved in the pathway?</a:t>
            </a:r>
          </a:p>
          <a:p>
            <a:pPr>
              <a:spcBef>
                <a:spcPct val="0"/>
              </a:spcBef>
              <a:buFontTx/>
              <a:buNone/>
            </a:pPr>
            <a:endParaRPr lang="en-US" altLang="en-US" sz="2400">
              <a:latin typeface="Times" pitchFamily="2" charset="0"/>
            </a:endParaRPr>
          </a:p>
          <a:p>
            <a:pPr>
              <a:spcBef>
                <a:spcPct val="0"/>
              </a:spcBef>
              <a:buFontTx/>
              <a:buNone/>
            </a:pPr>
            <a:r>
              <a:rPr lang="en-US" altLang="en-US" sz="2400">
                <a:latin typeface="Times" pitchFamily="2" charset="0"/>
              </a:rPr>
              <a:t>Why?</a:t>
            </a:r>
          </a:p>
        </p:txBody>
      </p:sp>
      <p:pic>
        <p:nvPicPr>
          <p:cNvPr id="100356" name="Picture 2" descr="figure_12_15">
            <a:extLst>
              <a:ext uri="{FF2B5EF4-FFF2-40B4-BE49-F238E27FC236}">
                <a16:creationId xmlns:a16="http://schemas.microsoft.com/office/drawing/2014/main" id="{FEB5FDB4-CC74-944E-A7F2-E58178C65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909638"/>
            <a:ext cx="5086350" cy="594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Insulin Signaling is Terminated by the Action of Phosphatases</a:t>
            </a:r>
          </a:p>
        </p:txBody>
      </p:sp>
      <p:sp>
        <p:nvSpPr>
          <p:cNvPr id="4" name="Content Placeholder 3"/>
          <p:cNvSpPr>
            <a:spLocks noGrp="1"/>
          </p:cNvSpPr>
          <p:nvPr>
            <p:ph idx="1"/>
          </p:nvPr>
        </p:nvSpPr>
        <p:spPr>
          <a:xfrm>
            <a:off x="685800" y="1371600"/>
            <a:ext cx="7772400" cy="4114800"/>
          </a:xfrm>
        </p:spPr>
        <p:txBody>
          <a:bodyPr>
            <a:noAutofit/>
          </a:bodyPr>
          <a:lstStyle/>
          <a:p>
            <a:pPr>
              <a:spcBef>
                <a:spcPts val="624"/>
              </a:spcBef>
              <a:spcAft>
                <a:spcPts val="1200"/>
              </a:spcAft>
            </a:pPr>
            <a:r>
              <a:rPr lang="en-US" sz="2000" dirty="0">
                <a:latin typeface="Arial" panose="020B0604020202020204" pitchFamily="34" charset="0"/>
                <a:cs typeface="Arial" panose="020B0604020202020204" pitchFamily="34" charset="0"/>
              </a:rPr>
              <a:t>In insulin signaling, three classes of enzymes are of particular importance in shutting off the signaling pathway:</a:t>
            </a:r>
          </a:p>
          <a:p>
            <a:pPr lvl="1">
              <a:spcBef>
                <a:spcPts val="624"/>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Protein tyrosine phosphatases that remove phosphoryl groups from tyrosine residues on the insulin receptor and the IRS adaptor proteins</a:t>
            </a:r>
          </a:p>
          <a:p>
            <a:pPr lvl="1">
              <a:spcBef>
                <a:spcPts val="624"/>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Lipid phosphatases that hydrolyze PIP</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to PIP</a:t>
            </a:r>
            <a:r>
              <a:rPr lang="en-US" sz="2400" baseline="-25000" dirty="0">
                <a:latin typeface="Arial" panose="020B0604020202020204" pitchFamily="34" charset="0"/>
                <a:cs typeface="Arial" panose="020B0604020202020204" pitchFamily="34" charset="0"/>
              </a:rPr>
              <a:t>2</a:t>
            </a:r>
          </a:p>
          <a:p>
            <a:pPr lvl="1">
              <a:spcBef>
                <a:spcPts val="624"/>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Protein serine phosphatases that remove phosphoryl groups from activated protein kinases such as </a:t>
            </a:r>
            <a:r>
              <a:rPr lang="en-US" sz="2400" dirty="0" err="1">
                <a:latin typeface="Arial" panose="020B0604020202020204" pitchFamily="34" charset="0"/>
                <a:cs typeface="Arial" panose="020B0604020202020204" pitchFamily="34" charset="0"/>
              </a:rPr>
              <a:t>Akt</a:t>
            </a:r>
            <a:endParaRPr lang="en-US" sz="2400" dirty="0">
              <a:latin typeface="Arial" panose="020B0604020202020204" pitchFamily="34" charset="0"/>
              <a:cs typeface="Arial" panose="020B0604020202020204" pitchFamily="34" charset="0"/>
            </a:endParaRPr>
          </a:p>
          <a:p>
            <a:pPr>
              <a:spcBef>
                <a:spcPts val="624"/>
              </a:spcBef>
              <a:spcAft>
                <a:spcPts val="1200"/>
              </a:spcAft>
            </a:pPr>
            <a:r>
              <a:rPr lang="en-US" sz="2000" dirty="0">
                <a:latin typeface="Arial" panose="020B0604020202020204" pitchFamily="34" charset="0"/>
                <a:cs typeface="Arial" panose="020B0604020202020204" pitchFamily="34" charset="0"/>
              </a:rPr>
              <a:t>Many of these phosphatases are activated or recruited as part of the response to insulin so that binding of the initial signal also creates the conditions necessary for eventually terminating the response.</a:t>
            </a:r>
          </a:p>
        </p:txBody>
      </p:sp>
    </p:spTree>
    <p:extLst>
      <p:ext uri="{BB962C8B-B14F-4D97-AF65-F5344CB8AC3E}">
        <p14:creationId xmlns:p14="http://schemas.microsoft.com/office/powerpoint/2010/main" val="832548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092762"/>
            <a:ext cx="487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Box 3"/>
          <p:cNvSpPr txBox="1">
            <a:spLocks noChangeArrowheads="1"/>
          </p:cNvSpPr>
          <p:nvPr/>
        </p:nvSpPr>
        <p:spPr bwMode="auto">
          <a:xfrm>
            <a:off x="33338" y="1763852"/>
            <a:ext cx="85217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Some growth factors and hormones, such as insulin, bind to receptors that are tyrosine kinases, called receptor tyrosine kinases (RTK).  Upon growth factor or hormone binding, some of these receptors form dimers. The insulin receptor exists as a dimer even in the absence of insulin.</a:t>
            </a:r>
          </a:p>
          <a:p>
            <a:endParaRPr lang="en-US" sz="1800" dirty="0"/>
          </a:p>
          <a:p>
            <a:r>
              <a:rPr lang="en-US" sz="1800" dirty="0"/>
              <a:t>The insulin receptor hormone binding site is composed of two α subunits that are outside the cell while the kinase activity resides in two β subunits inside the cell.</a:t>
            </a:r>
          </a:p>
        </p:txBody>
      </p:sp>
      <p:pic>
        <p:nvPicPr>
          <p:cNvPr id="6" name="Picture 5" descr="unnumbered_14_p408.jpg"/>
          <p:cNvPicPr>
            <a:picLocks noChangeAspect="1"/>
          </p:cNvPicPr>
          <p:nvPr/>
        </p:nvPicPr>
        <p:blipFill>
          <a:blip r:embed="rId3"/>
          <a:stretch>
            <a:fillRect/>
          </a:stretch>
        </p:blipFill>
        <p:spPr>
          <a:xfrm>
            <a:off x="2010859" y="4140405"/>
            <a:ext cx="4585901" cy="2584483"/>
          </a:xfrm>
          <a:prstGeom prst="rect">
            <a:avLst/>
          </a:prstGeom>
        </p:spPr>
      </p:pic>
      <p:pic>
        <p:nvPicPr>
          <p:cNvPr id="2" name="Picture 1"/>
          <p:cNvPicPr>
            <a:picLocks noChangeAspect="1"/>
          </p:cNvPicPr>
          <p:nvPr/>
        </p:nvPicPr>
        <p:blipFill>
          <a:blip r:embed="rId4"/>
          <a:stretch>
            <a:fillRect/>
          </a:stretch>
        </p:blipFill>
        <p:spPr>
          <a:xfrm>
            <a:off x="1206500" y="165662"/>
            <a:ext cx="6718300" cy="927100"/>
          </a:xfrm>
          <a:prstGeom prst="rect">
            <a:avLst/>
          </a:prstGeom>
        </p:spPr>
      </p:pic>
    </p:spTree>
    <p:extLst>
      <p:ext uri="{BB962C8B-B14F-4D97-AF65-F5344CB8AC3E}">
        <p14:creationId xmlns:p14="http://schemas.microsoft.com/office/powerpoint/2010/main" val="2393029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a:extLst>
              <a:ext uri="{FF2B5EF4-FFF2-40B4-BE49-F238E27FC236}">
                <a16:creationId xmlns:a16="http://schemas.microsoft.com/office/drawing/2014/main" id="{A708E74D-C6D8-A748-9A52-FF081E4DB68C}"/>
              </a:ext>
            </a:extLst>
          </p:cNvPr>
          <p:cNvSpPr txBox="1">
            <a:spLocks noChangeArrowheads="1"/>
          </p:cNvSpPr>
          <p:nvPr/>
        </p:nvSpPr>
        <p:spPr bwMode="auto">
          <a:xfrm>
            <a:off x="14288" y="0"/>
            <a:ext cx="912971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9pPr>
          </a:lstStyle>
          <a:p>
            <a:pPr algn="ctr" eaLnBrk="1" hangingPunct="1">
              <a:spcBef>
                <a:spcPct val="0"/>
              </a:spcBef>
              <a:buFontTx/>
              <a:buNone/>
            </a:pPr>
            <a:r>
              <a:rPr lang="en-US" altLang="en-US" sz="3600" b="1" dirty="0">
                <a:solidFill>
                  <a:srgbClr val="843C0B"/>
                </a:solidFill>
              </a:rPr>
              <a:t>Receptor Tyrosine Kinases</a:t>
            </a:r>
          </a:p>
        </p:txBody>
      </p:sp>
      <p:sp>
        <p:nvSpPr>
          <p:cNvPr id="83970" name="Line 4">
            <a:extLst>
              <a:ext uri="{FF2B5EF4-FFF2-40B4-BE49-F238E27FC236}">
                <a16:creationId xmlns:a16="http://schemas.microsoft.com/office/drawing/2014/main" id="{72FA7BB8-1F25-B642-825E-FC5E07D5B868}"/>
              </a:ext>
            </a:extLst>
          </p:cNvPr>
          <p:cNvSpPr>
            <a:spLocks noChangeShapeType="1"/>
          </p:cNvSpPr>
          <p:nvPr/>
        </p:nvSpPr>
        <p:spPr bwMode="auto">
          <a:xfrm>
            <a:off x="457200" y="685800"/>
            <a:ext cx="8229600" cy="0"/>
          </a:xfrm>
          <a:prstGeom prst="line">
            <a:avLst/>
          </a:prstGeom>
          <a:noFill/>
          <a:ln w="57150" cmpd="thinThick">
            <a:solidFill>
              <a:srgbClr val="843C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79" name="TextBox 1">
            <a:extLst>
              <a:ext uri="{FF2B5EF4-FFF2-40B4-BE49-F238E27FC236}">
                <a16:creationId xmlns:a16="http://schemas.microsoft.com/office/drawing/2014/main" id="{83A5327E-A64C-5B4C-B04C-FBDF9E9E7C30}"/>
              </a:ext>
            </a:extLst>
          </p:cNvPr>
          <p:cNvSpPr txBox="1">
            <a:spLocks noChangeArrowheads="1"/>
          </p:cNvSpPr>
          <p:nvPr/>
        </p:nvSpPr>
        <p:spPr bwMode="auto">
          <a:xfrm>
            <a:off x="4876800" y="1676400"/>
            <a:ext cx="36576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FontTx/>
              <a:buNone/>
            </a:pPr>
            <a:r>
              <a:rPr lang="en-US" altLang="en-US" sz="2400">
                <a:latin typeface="Times" pitchFamily="2" charset="0"/>
              </a:rPr>
              <a:t>Large family of Proteins</a:t>
            </a:r>
          </a:p>
          <a:p>
            <a:pPr>
              <a:spcBef>
                <a:spcPct val="0"/>
              </a:spcBef>
              <a:buFontTx/>
              <a:buNone/>
            </a:pPr>
            <a:endParaRPr lang="en-US" altLang="en-US" sz="2400">
              <a:latin typeface="Times" pitchFamily="2" charset="0"/>
            </a:endParaRPr>
          </a:p>
          <a:p>
            <a:pPr>
              <a:spcBef>
                <a:spcPct val="0"/>
              </a:spcBef>
              <a:buFontTx/>
              <a:buNone/>
            </a:pPr>
            <a:r>
              <a:rPr lang="en-US" altLang="en-US" sz="2400">
                <a:latin typeface="Times" pitchFamily="2" charset="0"/>
              </a:rPr>
              <a:t>Fundamentally different from GPCRs b/c they not only _____ on the _____ side, but also possess a _______ domain on the ________ side that ___________ in target proteins</a:t>
            </a:r>
          </a:p>
        </p:txBody>
      </p:sp>
      <p:pic>
        <p:nvPicPr>
          <p:cNvPr id="83972" name="Picture 3" descr="figure 12-14ab">
            <a:extLst>
              <a:ext uri="{FF2B5EF4-FFF2-40B4-BE49-F238E27FC236}">
                <a16:creationId xmlns:a16="http://schemas.microsoft.com/office/drawing/2014/main" id="{015DE2A5-2251-D942-A1A0-C5AD22D91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3833813"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a:extLst>
              <a:ext uri="{FF2B5EF4-FFF2-40B4-BE49-F238E27FC236}">
                <a16:creationId xmlns:a16="http://schemas.microsoft.com/office/drawing/2014/main" id="{1DEE4295-773C-234C-A90B-F6E6F319A523}"/>
              </a:ext>
            </a:extLst>
          </p:cNvPr>
          <p:cNvSpPr txBox="1">
            <a:spLocks noChangeArrowheads="1"/>
          </p:cNvSpPr>
          <p:nvPr/>
        </p:nvSpPr>
        <p:spPr bwMode="auto">
          <a:xfrm>
            <a:off x="4876800" y="1676400"/>
            <a:ext cx="36576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FontTx/>
              <a:buNone/>
            </a:pPr>
            <a:r>
              <a:rPr lang="en-US" altLang="en-US" sz="2400">
                <a:latin typeface="Times" pitchFamily="2" charset="0"/>
              </a:rPr>
              <a:t>Large family of Proteins</a:t>
            </a:r>
          </a:p>
          <a:p>
            <a:pPr>
              <a:spcBef>
                <a:spcPct val="0"/>
              </a:spcBef>
              <a:buFontTx/>
              <a:buNone/>
            </a:pPr>
            <a:endParaRPr lang="en-US" altLang="en-US" sz="2400">
              <a:latin typeface="Times" pitchFamily="2" charset="0"/>
            </a:endParaRPr>
          </a:p>
          <a:p>
            <a:pPr>
              <a:spcBef>
                <a:spcPct val="0"/>
              </a:spcBef>
              <a:buFontTx/>
              <a:buNone/>
            </a:pPr>
            <a:r>
              <a:rPr lang="en-US" altLang="en-US" sz="2400">
                <a:latin typeface="Times" pitchFamily="2" charset="0"/>
              </a:rPr>
              <a:t>Fundamentally different from GPCRs b/c they not only </a:t>
            </a:r>
            <a:r>
              <a:rPr lang="en-US" altLang="en-US" sz="2400">
                <a:solidFill>
                  <a:srgbClr val="FF0000"/>
                </a:solidFill>
                <a:latin typeface="Times" pitchFamily="2" charset="0"/>
              </a:rPr>
              <a:t>Bind Ligands</a:t>
            </a:r>
            <a:r>
              <a:rPr lang="en-US" altLang="en-US" sz="2400">
                <a:latin typeface="Times" pitchFamily="2" charset="0"/>
              </a:rPr>
              <a:t> on the </a:t>
            </a:r>
            <a:r>
              <a:rPr lang="en-US" altLang="en-US" sz="2400">
                <a:solidFill>
                  <a:srgbClr val="FF0000"/>
                </a:solidFill>
                <a:latin typeface="Times" pitchFamily="2" charset="0"/>
              </a:rPr>
              <a:t>Extracellular </a:t>
            </a:r>
            <a:r>
              <a:rPr lang="en-US" altLang="en-US" sz="2400">
                <a:latin typeface="Times" pitchFamily="2" charset="0"/>
              </a:rPr>
              <a:t>side, but also possess a </a:t>
            </a:r>
            <a:r>
              <a:rPr lang="en-US" altLang="en-US" sz="2400">
                <a:solidFill>
                  <a:srgbClr val="FF0000"/>
                </a:solidFill>
                <a:latin typeface="Times" pitchFamily="2" charset="0"/>
              </a:rPr>
              <a:t>Kinase</a:t>
            </a:r>
            <a:r>
              <a:rPr lang="en-US" altLang="en-US" sz="2400">
                <a:latin typeface="Times" pitchFamily="2" charset="0"/>
              </a:rPr>
              <a:t> domain on the </a:t>
            </a:r>
            <a:r>
              <a:rPr lang="en-US" altLang="en-US" sz="2400">
                <a:solidFill>
                  <a:srgbClr val="FF0000"/>
                </a:solidFill>
                <a:latin typeface="Times" pitchFamily="2" charset="0"/>
              </a:rPr>
              <a:t>Cytosolic</a:t>
            </a:r>
            <a:r>
              <a:rPr lang="en-US" altLang="en-US" sz="2400">
                <a:latin typeface="Times" pitchFamily="2" charset="0"/>
              </a:rPr>
              <a:t> side that </a:t>
            </a:r>
            <a:r>
              <a:rPr lang="en-US" altLang="en-US" sz="2400">
                <a:solidFill>
                  <a:srgbClr val="FF0000"/>
                </a:solidFill>
                <a:latin typeface="Times" pitchFamily="2" charset="0"/>
              </a:rPr>
              <a:t>phosphorylates tyrosines</a:t>
            </a:r>
            <a:r>
              <a:rPr lang="en-US" altLang="en-US" sz="2400">
                <a:latin typeface="Times" pitchFamily="2" charset="0"/>
              </a:rPr>
              <a:t> in target proteins</a:t>
            </a:r>
          </a:p>
        </p:txBody>
      </p:sp>
      <p:sp>
        <p:nvSpPr>
          <p:cNvPr id="83974" name="Oval 1">
            <a:extLst>
              <a:ext uri="{FF2B5EF4-FFF2-40B4-BE49-F238E27FC236}">
                <a16:creationId xmlns:a16="http://schemas.microsoft.com/office/drawing/2014/main" id="{919897D8-CF59-7445-A319-E4D6E036CB01}"/>
              </a:ext>
            </a:extLst>
          </p:cNvPr>
          <p:cNvSpPr>
            <a:spLocks noChangeArrowheads="1"/>
          </p:cNvSpPr>
          <p:nvPr/>
        </p:nvSpPr>
        <p:spPr bwMode="auto">
          <a:xfrm>
            <a:off x="1905000" y="4191000"/>
            <a:ext cx="2362200" cy="17526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FontTx/>
              <a:buNone/>
            </a:pPr>
            <a:endParaRPr lang="en-US" altLang="en-US" sz="2400">
              <a:latin typeface="Times" pitchFamily="2" charset="0"/>
            </a:endParaRPr>
          </a:p>
        </p:txBody>
      </p:sp>
      <p:sp>
        <p:nvSpPr>
          <p:cNvPr id="83975" name="Oval 7">
            <a:extLst>
              <a:ext uri="{FF2B5EF4-FFF2-40B4-BE49-F238E27FC236}">
                <a16:creationId xmlns:a16="http://schemas.microsoft.com/office/drawing/2014/main" id="{3E77554A-4A4D-FE40-87E7-CC16F61C9454}"/>
              </a:ext>
            </a:extLst>
          </p:cNvPr>
          <p:cNvSpPr>
            <a:spLocks noChangeArrowheads="1"/>
          </p:cNvSpPr>
          <p:nvPr/>
        </p:nvSpPr>
        <p:spPr bwMode="auto">
          <a:xfrm>
            <a:off x="2209800" y="2438400"/>
            <a:ext cx="1752600" cy="19812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FontTx/>
              <a:buNone/>
            </a:pPr>
            <a:endParaRPr lang="en-US" altLang="en-US" sz="2400">
              <a:latin typeface="Times" pitchFamily="2" charset="0"/>
            </a:endParaRPr>
          </a:p>
        </p:txBody>
      </p:sp>
      <p:sp>
        <p:nvSpPr>
          <p:cNvPr id="3" name="TextBox 2">
            <a:extLst>
              <a:ext uri="{FF2B5EF4-FFF2-40B4-BE49-F238E27FC236}">
                <a16:creationId xmlns:a16="http://schemas.microsoft.com/office/drawing/2014/main" id="{F0D78D64-EDF5-8C44-A83E-3E20FCCDF07A}"/>
              </a:ext>
            </a:extLst>
          </p:cNvPr>
          <p:cNvSpPr txBox="1"/>
          <p:nvPr/>
        </p:nvSpPr>
        <p:spPr>
          <a:xfrm>
            <a:off x="76200" y="4648200"/>
            <a:ext cx="1905000" cy="1077913"/>
          </a:xfrm>
          <a:prstGeom prst="rect">
            <a:avLst/>
          </a:prstGeom>
          <a:noFill/>
        </p:spPr>
        <p:txBody>
          <a:bodyPr>
            <a:spAutoFit/>
          </a:bodyPr>
          <a:lstStyle/>
          <a:p>
            <a:pPr>
              <a:defRPr/>
            </a:pPr>
            <a:r>
              <a:rPr lang="en-US" sz="1600" dirty="0">
                <a:latin typeface="Symbol" charset="2"/>
                <a:ea typeface="ＭＳ Ｐゴシック" charset="0"/>
                <a:cs typeface="Symbol" charset="2"/>
              </a:rPr>
              <a:t>b</a:t>
            </a:r>
            <a:r>
              <a:rPr lang="en-US" sz="1600" dirty="0">
                <a:latin typeface="Times" charset="0"/>
                <a:ea typeface="ＭＳ Ｐゴシック" charset="0"/>
                <a:cs typeface="ＭＳ Ｐゴシック" charset="0"/>
              </a:rPr>
              <a:t>-subunit</a:t>
            </a:r>
          </a:p>
          <a:p>
            <a:pPr marL="342900" indent="-342900">
              <a:buFont typeface="Arial"/>
              <a:buChar char="•"/>
              <a:defRPr/>
            </a:pPr>
            <a:r>
              <a:rPr lang="en-US" sz="1600" dirty="0" err="1">
                <a:latin typeface="Times" charset="0"/>
                <a:ea typeface="ＭＳ Ｐゴシック" charset="0"/>
                <a:cs typeface="ＭＳ Ｐゴシック" charset="0"/>
              </a:rPr>
              <a:t>Transmembrane</a:t>
            </a:r>
            <a:r>
              <a:rPr lang="en-US" sz="1600" dirty="0">
                <a:latin typeface="Times" charset="0"/>
                <a:ea typeface="ＭＳ Ｐゴシック" charset="0"/>
                <a:cs typeface="ＭＳ Ｐゴシック" charset="0"/>
              </a:rPr>
              <a:t> helix and kinase domain</a:t>
            </a:r>
          </a:p>
        </p:txBody>
      </p:sp>
      <p:sp>
        <p:nvSpPr>
          <p:cNvPr id="10" name="TextBox 9">
            <a:extLst>
              <a:ext uri="{FF2B5EF4-FFF2-40B4-BE49-F238E27FC236}">
                <a16:creationId xmlns:a16="http://schemas.microsoft.com/office/drawing/2014/main" id="{94428BA1-F2C9-DD49-B862-13F3C6ED6849}"/>
              </a:ext>
            </a:extLst>
          </p:cNvPr>
          <p:cNvSpPr txBox="1"/>
          <p:nvPr/>
        </p:nvSpPr>
        <p:spPr>
          <a:xfrm>
            <a:off x="3962400" y="2286000"/>
            <a:ext cx="1905000" cy="830263"/>
          </a:xfrm>
          <a:prstGeom prst="rect">
            <a:avLst/>
          </a:prstGeom>
          <a:noFill/>
        </p:spPr>
        <p:txBody>
          <a:bodyPr>
            <a:spAutoFit/>
          </a:bodyPr>
          <a:lstStyle/>
          <a:p>
            <a:pPr>
              <a:defRPr/>
            </a:pPr>
            <a:r>
              <a:rPr lang="en-US" sz="1600" dirty="0">
                <a:latin typeface="Symbol" charset="2"/>
                <a:ea typeface="ＭＳ Ｐゴシック" charset="0"/>
                <a:cs typeface="Symbol" charset="2"/>
              </a:rPr>
              <a:t>a</a:t>
            </a:r>
            <a:r>
              <a:rPr lang="en-US" sz="1600" dirty="0">
                <a:latin typeface="Times" charset="0"/>
                <a:ea typeface="ＭＳ Ｐゴシック" charset="0"/>
                <a:cs typeface="ＭＳ Ｐゴシック" charset="0"/>
              </a:rPr>
              <a:t>-subunit</a:t>
            </a:r>
          </a:p>
          <a:p>
            <a:pPr marL="342900" indent="-342900">
              <a:buFont typeface="Arial"/>
              <a:buChar char="•"/>
              <a:defRPr/>
            </a:pPr>
            <a:r>
              <a:rPr lang="en-US" sz="1600" dirty="0">
                <a:latin typeface="Times" charset="0"/>
                <a:ea typeface="ＭＳ Ｐゴシック" charset="0"/>
                <a:cs typeface="ＭＳ Ｐゴシック" charset="0"/>
              </a:rPr>
              <a:t>Insulin binding domain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4579"/>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2457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24579" grpId="1"/>
      <p:bldP spid="6" grpId="0"/>
      <p:bldP spid="6" grpId="1"/>
      <p:bldP spid="3"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4_20.jpg"/>
          <p:cNvPicPr>
            <a:picLocks noChangeAspect="1"/>
          </p:cNvPicPr>
          <p:nvPr/>
        </p:nvPicPr>
        <p:blipFill>
          <a:blip r:embed="rId3"/>
          <a:stretch>
            <a:fillRect/>
          </a:stretch>
        </p:blipFill>
        <p:spPr>
          <a:xfrm>
            <a:off x="3962400" y="192024"/>
            <a:ext cx="4480560" cy="6473952"/>
          </a:xfrm>
          <a:prstGeom prst="rect">
            <a:avLst/>
          </a:prstGeom>
          <a:solidFill>
            <a:schemeClr val="tx1"/>
          </a:solidFill>
          <a:ln>
            <a:solidFill>
              <a:schemeClr val="tx1"/>
            </a:solidFill>
          </a:ln>
        </p:spPr>
      </p:pic>
      <p:sp>
        <p:nvSpPr>
          <p:cNvPr id="2" name="TextBox 1">
            <a:extLst>
              <a:ext uri="{FF2B5EF4-FFF2-40B4-BE49-F238E27FC236}">
                <a16:creationId xmlns:a16="http://schemas.microsoft.com/office/drawing/2014/main" id="{54E92BE5-9475-6743-A8EA-B037F50EA181}"/>
              </a:ext>
            </a:extLst>
          </p:cNvPr>
          <p:cNvSpPr txBox="1"/>
          <p:nvPr/>
        </p:nvSpPr>
        <p:spPr>
          <a:xfrm>
            <a:off x="228600" y="2286000"/>
            <a:ext cx="2286000" cy="2677656"/>
          </a:xfrm>
          <a:prstGeom prst="rect">
            <a:avLst/>
          </a:prstGeom>
          <a:noFill/>
        </p:spPr>
        <p:txBody>
          <a:bodyPr wrap="square" rtlCol="0">
            <a:spAutoFit/>
          </a:bodyPr>
          <a:lstStyle/>
          <a:p>
            <a:r>
              <a:rPr lang="en-US" dirty="0"/>
              <a:t>The extracellular alpha subunit is joined to the transmembrane beta-subunit by a single disulfide bond</a:t>
            </a:r>
          </a:p>
        </p:txBody>
      </p:sp>
      <p:cxnSp>
        <p:nvCxnSpPr>
          <p:cNvPr id="6" name="Straight Arrow Connector 5">
            <a:extLst>
              <a:ext uri="{FF2B5EF4-FFF2-40B4-BE49-F238E27FC236}">
                <a16:creationId xmlns:a16="http://schemas.microsoft.com/office/drawing/2014/main" id="{897A90D4-6766-EE46-9431-A47C90CF50D3}"/>
              </a:ext>
            </a:extLst>
          </p:cNvPr>
          <p:cNvCxnSpPr>
            <a:cxnSpLocks/>
          </p:cNvCxnSpPr>
          <p:nvPr/>
        </p:nvCxnSpPr>
        <p:spPr bwMode="auto">
          <a:xfrm>
            <a:off x="3810000" y="1981200"/>
            <a:ext cx="1524000" cy="53340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919717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E92BE5-9475-6743-A8EA-B037F50EA181}"/>
              </a:ext>
            </a:extLst>
          </p:cNvPr>
          <p:cNvSpPr txBox="1"/>
          <p:nvPr/>
        </p:nvSpPr>
        <p:spPr>
          <a:xfrm>
            <a:off x="609600" y="1219200"/>
            <a:ext cx="2286000" cy="4154984"/>
          </a:xfrm>
          <a:prstGeom prst="rect">
            <a:avLst/>
          </a:prstGeom>
          <a:noFill/>
        </p:spPr>
        <p:txBody>
          <a:bodyPr wrap="square" rtlCol="0">
            <a:spAutoFit/>
          </a:bodyPr>
          <a:lstStyle/>
          <a:p>
            <a:r>
              <a:rPr lang="en-US" dirty="0"/>
              <a:t>The key to the function of the receptor lies in the addition of phosphates to </a:t>
            </a:r>
            <a:r>
              <a:rPr lang="en-US" dirty="0" err="1"/>
              <a:t>tyrosines</a:t>
            </a:r>
            <a:r>
              <a:rPr lang="en-US" dirty="0"/>
              <a:t> in a specific part of the beta-subunit of the protein, the </a:t>
            </a:r>
            <a:r>
              <a:rPr lang="en-US" u="sng" dirty="0"/>
              <a:t>Activation Loop</a:t>
            </a:r>
          </a:p>
        </p:txBody>
      </p:sp>
      <p:pic>
        <p:nvPicPr>
          <p:cNvPr id="5" name="Picture 4" descr="unnumbered_14_p408.jpg">
            <a:extLst>
              <a:ext uri="{FF2B5EF4-FFF2-40B4-BE49-F238E27FC236}">
                <a16:creationId xmlns:a16="http://schemas.microsoft.com/office/drawing/2014/main" id="{E665DBC9-CDDD-9F4B-8CC9-D048B030E1E3}"/>
              </a:ext>
            </a:extLst>
          </p:cNvPr>
          <p:cNvPicPr>
            <a:picLocks noChangeAspect="1"/>
          </p:cNvPicPr>
          <p:nvPr/>
        </p:nvPicPr>
        <p:blipFill>
          <a:blip r:embed="rId3"/>
          <a:stretch>
            <a:fillRect/>
          </a:stretch>
        </p:blipFill>
        <p:spPr>
          <a:xfrm>
            <a:off x="2846163" y="2853099"/>
            <a:ext cx="5618987" cy="3166701"/>
          </a:xfrm>
          <a:prstGeom prst="rect">
            <a:avLst/>
          </a:prstGeom>
        </p:spPr>
      </p:pic>
      <p:sp>
        <p:nvSpPr>
          <p:cNvPr id="4" name="TextBox 3">
            <a:extLst>
              <a:ext uri="{FF2B5EF4-FFF2-40B4-BE49-F238E27FC236}">
                <a16:creationId xmlns:a16="http://schemas.microsoft.com/office/drawing/2014/main" id="{8AC6CB2B-71A7-8A4C-8A3A-808426F495BE}"/>
              </a:ext>
            </a:extLst>
          </p:cNvPr>
          <p:cNvSpPr txBox="1"/>
          <p:nvPr/>
        </p:nvSpPr>
        <p:spPr>
          <a:xfrm>
            <a:off x="6220693" y="635588"/>
            <a:ext cx="2362200" cy="1569660"/>
          </a:xfrm>
          <a:prstGeom prst="rect">
            <a:avLst/>
          </a:prstGeom>
          <a:noFill/>
        </p:spPr>
        <p:txBody>
          <a:bodyPr wrap="square" rtlCol="0">
            <a:spAutoFit/>
          </a:bodyPr>
          <a:lstStyle/>
          <a:p>
            <a:r>
              <a:rPr lang="en-US" dirty="0"/>
              <a:t>Large Negative Charge Cloud Associated with Phosphate group</a:t>
            </a:r>
          </a:p>
        </p:txBody>
      </p:sp>
    </p:spTree>
    <p:extLst>
      <p:ext uri="{BB962C8B-B14F-4D97-AF65-F5344CB8AC3E}">
        <p14:creationId xmlns:p14="http://schemas.microsoft.com/office/powerpoint/2010/main" val="2753987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A6496884-B81E-244D-930F-636289E42EA7}"/>
              </a:ext>
            </a:extLst>
          </p:cNvPr>
          <p:cNvSpPr txBox="1">
            <a:spLocks noChangeArrowheads="1"/>
          </p:cNvSpPr>
          <p:nvPr/>
        </p:nvSpPr>
        <p:spPr bwMode="auto">
          <a:xfrm>
            <a:off x="14288" y="0"/>
            <a:ext cx="912971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9pPr>
          </a:lstStyle>
          <a:p>
            <a:pPr algn="ctr" eaLnBrk="1" hangingPunct="1">
              <a:spcBef>
                <a:spcPct val="0"/>
              </a:spcBef>
              <a:buFontTx/>
              <a:buNone/>
            </a:pPr>
            <a:r>
              <a:rPr lang="en-US" altLang="en-US" sz="3400" b="1" dirty="0">
                <a:solidFill>
                  <a:srgbClr val="843C0B"/>
                </a:solidFill>
              </a:rPr>
              <a:t>Receptor Tyrosine Kinases:  How do They Work?</a:t>
            </a:r>
          </a:p>
        </p:txBody>
      </p:sp>
      <p:sp>
        <p:nvSpPr>
          <p:cNvPr id="86018" name="Line 4">
            <a:extLst>
              <a:ext uri="{FF2B5EF4-FFF2-40B4-BE49-F238E27FC236}">
                <a16:creationId xmlns:a16="http://schemas.microsoft.com/office/drawing/2014/main" id="{2C9B9FC5-A592-3F46-BC8A-DE340BC339FB}"/>
              </a:ext>
            </a:extLst>
          </p:cNvPr>
          <p:cNvSpPr>
            <a:spLocks noChangeShapeType="1"/>
          </p:cNvSpPr>
          <p:nvPr/>
        </p:nvSpPr>
        <p:spPr bwMode="auto">
          <a:xfrm>
            <a:off x="457200" y="685800"/>
            <a:ext cx="8229600" cy="0"/>
          </a:xfrm>
          <a:prstGeom prst="line">
            <a:avLst/>
          </a:prstGeom>
          <a:noFill/>
          <a:ln w="57150" cmpd="thinThick">
            <a:solidFill>
              <a:srgbClr val="843C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19" name="TextBox 1">
            <a:extLst>
              <a:ext uri="{FF2B5EF4-FFF2-40B4-BE49-F238E27FC236}">
                <a16:creationId xmlns:a16="http://schemas.microsoft.com/office/drawing/2014/main" id="{4057B39D-E51A-944E-8914-93F87A3B33E6}"/>
              </a:ext>
            </a:extLst>
          </p:cNvPr>
          <p:cNvSpPr txBox="1">
            <a:spLocks noChangeArrowheads="1"/>
          </p:cNvSpPr>
          <p:nvPr/>
        </p:nvSpPr>
        <p:spPr bwMode="auto">
          <a:xfrm>
            <a:off x="4876800" y="1676400"/>
            <a:ext cx="36576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FontTx/>
              <a:buNone/>
            </a:pPr>
            <a:r>
              <a:rPr lang="en-US" altLang="en-US" sz="2400">
                <a:latin typeface="Times" pitchFamily="2" charset="0"/>
              </a:rPr>
              <a:t>Example Protein:  Insulin Receptor Tyrosine Kinase (INSR) (</a:t>
            </a:r>
            <a:r>
              <a:rPr lang="en-US" altLang="en-US" sz="2400">
                <a:latin typeface="Symbol" pitchFamily="2" charset="2"/>
              </a:rPr>
              <a:t>ab</a:t>
            </a:r>
            <a:r>
              <a:rPr lang="en-US" altLang="en-US" sz="2400">
                <a:latin typeface="Times" pitchFamily="2" charset="0"/>
              </a:rPr>
              <a:t> heterotetramer)</a:t>
            </a:r>
          </a:p>
          <a:p>
            <a:pPr>
              <a:spcBef>
                <a:spcPct val="0"/>
              </a:spcBef>
              <a:buFontTx/>
              <a:buNone/>
            </a:pPr>
            <a:endParaRPr lang="en-US" altLang="en-US" sz="2400">
              <a:latin typeface="Times" pitchFamily="2" charset="0"/>
            </a:endParaRPr>
          </a:p>
          <a:p>
            <a:pPr>
              <a:spcBef>
                <a:spcPct val="0"/>
              </a:spcBef>
              <a:buFontTx/>
              <a:buNone/>
            </a:pPr>
            <a:r>
              <a:rPr lang="en-US" altLang="en-US" sz="2400">
                <a:latin typeface="Times" pitchFamily="2" charset="0"/>
              </a:rPr>
              <a:t>1)  Insulin binding to the receptor causes a conformational shift that promotes triple autophosphorylation of the other </a:t>
            </a:r>
            <a:r>
              <a:rPr lang="en-US" altLang="en-US" sz="2400">
                <a:latin typeface="Symbol" pitchFamily="2" charset="2"/>
              </a:rPr>
              <a:t>b</a:t>
            </a:r>
            <a:r>
              <a:rPr lang="en-US" altLang="en-US" sz="2400">
                <a:latin typeface="Times" pitchFamily="2" charset="0"/>
              </a:rPr>
              <a:t>-subunit</a:t>
            </a:r>
          </a:p>
        </p:txBody>
      </p:sp>
      <p:pic>
        <p:nvPicPr>
          <p:cNvPr id="86020" name="Picture 2" descr="figure_12_14c">
            <a:extLst>
              <a:ext uri="{FF2B5EF4-FFF2-40B4-BE49-F238E27FC236}">
                <a16:creationId xmlns:a16="http://schemas.microsoft.com/office/drawing/2014/main" id="{D8DB0912-3888-6E42-9699-F69F1951E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4479925"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14A3A68A-33D0-C240-84ED-270A8FB15800}"/>
              </a:ext>
            </a:extLst>
          </p:cNvPr>
          <p:cNvSpPr txBox="1">
            <a:spLocks noChangeArrowheads="1"/>
          </p:cNvSpPr>
          <p:nvPr/>
        </p:nvSpPr>
        <p:spPr bwMode="auto">
          <a:xfrm>
            <a:off x="14288" y="0"/>
            <a:ext cx="912971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9pPr>
          </a:lstStyle>
          <a:p>
            <a:pPr algn="ctr" eaLnBrk="1" hangingPunct="1">
              <a:spcBef>
                <a:spcPct val="0"/>
              </a:spcBef>
              <a:buFontTx/>
              <a:buNone/>
            </a:pPr>
            <a:r>
              <a:rPr lang="en-US" altLang="en-US" sz="3400" b="1" dirty="0">
                <a:solidFill>
                  <a:srgbClr val="843C0B"/>
                </a:solidFill>
              </a:rPr>
              <a:t>Receptor Tyrosine Kinases:  How do They Work?</a:t>
            </a:r>
          </a:p>
        </p:txBody>
      </p:sp>
      <p:sp>
        <p:nvSpPr>
          <p:cNvPr id="88066" name="Line 4">
            <a:extLst>
              <a:ext uri="{FF2B5EF4-FFF2-40B4-BE49-F238E27FC236}">
                <a16:creationId xmlns:a16="http://schemas.microsoft.com/office/drawing/2014/main" id="{90974383-B4E1-6F4E-961E-52D6924CB918}"/>
              </a:ext>
            </a:extLst>
          </p:cNvPr>
          <p:cNvSpPr>
            <a:spLocks noChangeShapeType="1"/>
          </p:cNvSpPr>
          <p:nvPr/>
        </p:nvSpPr>
        <p:spPr bwMode="auto">
          <a:xfrm>
            <a:off x="457200" y="685800"/>
            <a:ext cx="8229600" cy="0"/>
          </a:xfrm>
          <a:prstGeom prst="line">
            <a:avLst/>
          </a:prstGeom>
          <a:noFill/>
          <a:ln w="57150" cmpd="thinThick">
            <a:solidFill>
              <a:srgbClr val="843C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7" name="TextBox 1">
            <a:extLst>
              <a:ext uri="{FF2B5EF4-FFF2-40B4-BE49-F238E27FC236}">
                <a16:creationId xmlns:a16="http://schemas.microsoft.com/office/drawing/2014/main" id="{3A780DDD-4766-C546-A481-50743CEF6060}"/>
              </a:ext>
            </a:extLst>
          </p:cNvPr>
          <p:cNvSpPr txBox="1">
            <a:spLocks noChangeArrowheads="1"/>
          </p:cNvSpPr>
          <p:nvPr/>
        </p:nvSpPr>
        <p:spPr bwMode="auto">
          <a:xfrm>
            <a:off x="4800600" y="1676400"/>
            <a:ext cx="4114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FontTx/>
              <a:buAutoNum type="arabicParenR" startAt="2"/>
            </a:pPr>
            <a:r>
              <a:rPr lang="en-US" altLang="en-US" sz="2400">
                <a:latin typeface="Times" pitchFamily="2" charset="0"/>
              </a:rPr>
              <a:t>This </a:t>
            </a:r>
            <a:r>
              <a:rPr lang="en-US" altLang="en-US" sz="2400" b="1" u="sng">
                <a:latin typeface="Times" pitchFamily="2" charset="0"/>
              </a:rPr>
              <a:t>Autophosphorylation</a:t>
            </a:r>
            <a:r>
              <a:rPr lang="en-US" altLang="en-US" sz="2400">
                <a:latin typeface="Times" pitchFamily="2" charset="0"/>
              </a:rPr>
              <a:t> triggers movement of the </a:t>
            </a:r>
            <a:r>
              <a:rPr lang="en-US" altLang="en-US" sz="2400" b="1" u="sng">
                <a:latin typeface="Times" pitchFamily="2" charset="0"/>
              </a:rPr>
              <a:t>Activation Loop</a:t>
            </a:r>
            <a:r>
              <a:rPr lang="en-US" altLang="en-US" sz="2400">
                <a:latin typeface="Times" pitchFamily="2" charset="0"/>
              </a:rPr>
              <a:t> which exposes the substrate binding site of the </a:t>
            </a:r>
            <a:r>
              <a:rPr lang="en-US" altLang="en-US" sz="2400">
                <a:latin typeface="Symbol" pitchFamily="2" charset="2"/>
              </a:rPr>
              <a:t>b</a:t>
            </a:r>
            <a:r>
              <a:rPr lang="en-US" altLang="en-US" sz="2400">
                <a:latin typeface="Times" pitchFamily="2" charset="0"/>
              </a:rPr>
              <a:t>-subunits</a:t>
            </a:r>
          </a:p>
          <a:p>
            <a:pPr>
              <a:spcBef>
                <a:spcPct val="0"/>
              </a:spcBef>
              <a:buFontTx/>
              <a:buAutoNum type="arabicParenR" startAt="2"/>
            </a:pPr>
            <a:r>
              <a:rPr lang="en-US" altLang="en-US" sz="2400">
                <a:latin typeface="Times" pitchFamily="2" charset="0"/>
              </a:rPr>
              <a:t>Once activated, INSR binds and phosphorylates </a:t>
            </a:r>
            <a:r>
              <a:rPr lang="en-US" altLang="en-US" sz="2400" u="sng">
                <a:latin typeface="Times" pitchFamily="2" charset="0"/>
              </a:rPr>
              <a:t>Insulin Receptor Subtrate-1</a:t>
            </a:r>
            <a:r>
              <a:rPr lang="en-US" altLang="en-US" sz="2400">
                <a:latin typeface="Times" pitchFamily="2" charset="0"/>
              </a:rPr>
              <a:t> (IRS-1), which then serves as the core for a multiprotein complex</a:t>
            </a:r>
          </a:p>
        </p:txBody>
      </p:sp>
      <p:pic>
        <p:nvPicPr>
          <p:cNvPr id="88068" name="Picture 2" descr="figure_12_14d">
            <a:extLst>
              <a:ext uri="{FF2B5EF4-FFF2-40B4-BE49-F238E27FC236}">
                <a16:creationId xmlns:a16="http://schemas.microsoft.com/office/drawing/2014/main" id="{8DE0EF91-7D4B-CE4A-851B-B27F33D3C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1524000"/>
            <a:ext cx="482758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B6761859-DF42-D14F-9BEC-92E76572902F}"/>
              </a:ext>
            </a:extLst>
          </p:cNvPr>
          <p:cNvSpPr txBox="1">
            <a:spLocks noChangeArrowheads="1"/>
          </p:cNvSpPr>
          <p:nvPr/>
        </p:nvSpPr>
        <p:spPr bwMode="auto">
          <a:xfrm>
            <a:off x="14288" y="0"/>
            <a:ext cx="912971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9pPr>
          </a:lstStyle>
          <a:p>
            <a:pPr algn="ctr" eaLnBrk="1" hangingPunct="1">
              <a:spcBef>
                <a:spcPct val="0"/>
              </a:spcBef>
              <a:buFontTx/>
              <a:buNone/>
            </a:pPr>
            <a:r>
              <a:rPr lang="en-US" altLang="en-US" sz="3400" b="1" dirty="0">
                <a:solidFill>
                  <a:srgbClr val="843C0B"/>
                </a:solidFill>
              </a:rPr>
              <a:t>Receptor Tyrosine Kinases:  How do They Work?</a:t>
            </a:r>
          </a:p>
        </p:txBody>
      </p:sp>
      <p:sp>
        <p:nvSpPr>
          <p:cNvPr id="90114" name="Line 4">
            <a:extLst>
              <a:ext uri="{FF2B5EF4-FFF2-40B4-BE49-F238E27FC236}">
                <a16:creationId xmlns:a16="http://schemas.microsoft.com/office/drawing/2014/main" id="{50B928D3-7E54-0645-BE0C-9C564710C530}"/>
              </a:ext>
            </a:extLst>
          </p:cNvPr>
          <p:cNvSpPr>
            <a:spLocks noChangeShapeType="1"/>
          </p:cNvSpPr>
          <p:nvPr/>
        </p:nvSpPr>
        <p:spPr bwMode="auto">
          <a:xfrm>
            <a:off x="457200" y="685800"/>
            <a:ext cx="8229600" cy="0"/>
          </a:xfrm>
          <a:prstGeom prst="line">
            <a:avLst/>
          </a:prstGeom>
          <a:noFill/>
          <a:ln w="57150" cmpd="thinThick">
            <a:solidFill>
              <a:srgbClr val="843C0B"/>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90115" name="Group 7">
            <a:extLst>
              <a:ext uri="{FF2B5EF4-FFF2-40B4-BE49-F238E27FC236}">
                <a16:creationId xmlns:a16="http://schemas.microsoft.com/office/drawing/2014/main" id="{48FEB6A5-E684-1E46-92AD-4CFBDE8A87A6}"/>
              </a:ext>
            </a:extLst>
          </p:cNvPr>
          <p:cNvGrpSpPr>
            <a:grpSpLocks/>
          </p:cNvGrpSpPr>
          <p:nvPr/>
        </p:nvGrpSpPr>
        <p:grpSpPr bwMode="auto">
          <a:xfrm>
            <a:off x="1371600" y="914400"/>
            <a:ext cx="6781800" cy="5562600"/>
            <a:chOff x="1371600" y="914400"/>
            <a:chExt cx="6781800" cy="5562600"/>
          </a:xfrm>
        </p:grpSpPr>
        <p:pic>
          <p:nvPicPr>
            <p:cNvPr id="90116" name="Picture 2" descr="1IR3_Image.jpg">
              <a:extLst>
                <a:ext uri="{FF2B5EF4-FFF2-40B4-BE49-F238E27FC236}">
                  <a16:creationId xmlns:a16="http://schemas.microsoft.com/office/drawing/2014/main" id="{E660D998-AD41-0B40-9776-C359881B8C11}"/>
                </a:ext>
              </a:extLst>
            </p:cNvPr>
            <p:cNvPicPr>
              <a:picLocks noChangeAspect="1"/>
            </p:cNvPicPr>
            <p:nvPr/>
          </p:nvPicPr>
          <p:blipFill>
            <a:blip r:embed="rId3">
              <a:extLst>
                <a:ext uri="{28A0092B-C50C-407E-A947-70E740481C1C}">
                  <a14:useLocalDpi xmlns:a14="http://schemas.microsoft.com/office/drawing/2010/main" val="0"/>
                </a:ext>
              </a:extLst>
            </a:blip>
            <a:srcRect l="6770" t="8253" r="2869"/>
            <a:stretch>
              <a:fillRect/>
            </a:stretch>
          </p:blipFill>
          <p:spPr bwMode="auto">
            <a:xfrm>
              <a:off x="1371600" y="914400"/>
              <a:ext cx="6735989"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Box 5">
              <a:extLst>
                <a:ext uri="{FF2B5EF4-FFF2-40B4-BE49-F238E27FC236}">
                  <a16:creationId xmlns:a16="http://schemas.microsoft.com/office/drawing/2014/main" id="{0645EDBF-AE18-EE49-9198-970E12538F39}"/>
                </a:ext>
              </a:extLst>
            </p:cNvPr>
            <p:cNvSpPr txBox="1">
              <a:spLocks noChangeArrowheads="1"/>
            </p:cNvSpPr>
            <p:nvPr/>
          </p:nvSpPr>
          <p:spPr bwMode="auto">
            <a:xfrm>
              <a:off x="6324600" y="4724400"/>
              <a:ext cx="1828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9pPr>
            </a:lstStyle>
            <a:p>
              <a:pPr>
                <a:spcBef>
                  <a:spcPct val="0"/>
                </a:spcBef>
                <a:buFontTx/>
                <a:buNone/>
              </a:pPr>
              <a:r>
                <a:rPr lang="en-US" altLang="en-US" sz="1800">
                  <a:latin typeface="Times" pitchFamily="2" charset="0"/>
                </a:rPr>
                <a:t>Activation Loop w/ Tyr1158, Tyr1162 and Tyr1163</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IRK_Activationloop.mov">
            <a:hlinkClick r:id="" action="ppaction://media"/>
            <a:extLst>
              <a:ext uri="{FF2B5EF4-FFF2-40B4-BE49-F238E27FC236}">
                <a16:creationId xmlns:a16="http://schemas.microsoft.com/office/drawing/2014/main" id="{AE68BABE-9C02-244E-9F87-F7D1B6EAF3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5600" y="0"/>
            <a:ext cx="84328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4037</TotalTime>
  <Words>1168</Words>
  <Application>Microsoft Macintosh PowerPoint</Application>
  <PresentationFormat>On-screen Show (4:3)</PresentationFormat>
  <Paragraphs>92</Paragraphs>
  <Slides>18</Slides>
  <Notes>16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Symbol</vt:lpstr>
      <vt:lpstr>Times</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Insulin Signaling is Terminated by the Action of Phosphatases</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Membranes and Signaling</dc:title>
  <dc:subject>Biochemistry</dc:subject>
  <dc:creator>Dr. Kalju Kahn</dc:creator>
  <dc:description>Original content based on Lehninger's 4th Edition</dc:description>
  <cp:lastModifiedBy>Hurlbert, Jason C.</cp:lastModifiedBy>
  <cp:revision>150</cp:revision>
  <dcterms:created xsi:type="dcterms:W3CDTF">2008-08-27T14:03:25Z</dcterms:created>
  <dcterms:modified xsi:type="dcterms:W3CDTF">2022-10-03T12:08:35Z</dcterms:modified>
</cp:coreProperties>
</file>