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8"/>
  </p:notesMasterIdLst>
  <p:sldIdLst>
    <p:sldId id="872" r:id="rId3"/>
    <p:sldId id="653"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808" r:id="rId32"/>
    <p:sldId id="809" r:id="rId33"/>
    <p:sldId id="810" r:id="rId34"/>
    <p:sldId id="811" r:id="rId35"/>
    <p:sldId id="812" r:id="rId36"/>
    <p:sldId id="81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5"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6667" autoAdjust="0"/>
  </p:normalViewPr>
  <p:slideViewPr>
    <p:cSldViewPr snapToGrid="0" snapToObjects="1">
      <p:cViewPr varScale="1">
        <p:scale>
          <a:sx n="96" d="100"/>
          <a:sy n="96" d="100"/>
        </p:scale>
        <p:origin x="2680" y="176"/>
      </p:cViewPr>
      <p:guideLst>
        <p:guide orient="horz" pos="2160"/>
        <p:guide pos="2880"/>
      </p:guideLst>
    </p:cSldViewPr>
  </p:slideViewPr>
  <p:outlineViewPr>
    <p:cViewPr>
      <p:scale>
        <a:sx n="33" d="100"/>
        <a:sy n="33" d="100"/>
      </p:scale>
      <p:origin x="0" y="-437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10/31/22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a:ea typeface="ＭＳ Ｐゴシック" panose="020B0600070205080204" pitchFamily="34" charset="-128"/>
              </a:rPr>
              <a:t>Corresponding Chapters: 1, 2, 8, 9, 10</a:t>
            </a:r>
          </a:p>
          <a:p>
            <a:pPr marL="228600" indent="-228600" eaLnBrk="1" hangingPunct="1">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0317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30.6 Translocation. </a:t>
            </a:r>
            <a:r>
              <a:rPr lang="en-US" sz="1200" b="0" i="0" u="none" strike="noStrike" kern="1200" baseline="0" dirty="0">
                <a:solidFill>
                  <a:schemeClr val="tx1"/>
                </a:solidFill>
                <a:latin typeface="+mn-lt"/>
                <a:ea typeface="+mn-ea"/>
                <a:cs typeface="+mn-cs"/>
              </a:rPr>
              <a:t>After nucleotide addition, the RNA–DNA hybrid can translocate through the RNA polymerase, bringing a new DNA base into position to base-pair with an incoming nucleoside triphosphate.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1745362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30.7 RNA–DNA hybrid separation. </a:t>
            </a:r>
            <a:r>
              <a:rPr lang="en-US" sz="1200" b="0" i="0" u="none" strike="noStrike" kern="1200" baseline="0" dirty="0">
                <a:solidFill>
                  <a:schemeClr val="tx1"/>
                </a:solidFill>
                <a:latin typeface="+mn-lt"/>
                <a:ea typeface="+mn-ea"/>
                <a:cs typeface="+mn-cs"/>
              </a:rPr>
              <a:t>A structure within RNA polymerase forces the separation of the RNA–DNA hybrid.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DNA strand exits in one direction and the RNA product exits in another. [Drawn from 1I6H.pdb.]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134224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420591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30.8 Backtracking. </a:t>
            </a:r>
            <a:r>
              <a:rPr lang="en-US" sz="1200" b="0" i="0" u="none" strike="noStrike" kern="1200" baseline="0" dirty="0">
                <a:solidFill>
                  <a:schemeClr val="tx1"/>
                </a:solidFill>
                <a:latin typeface="+mn-lt"/>
                <a:ea typeface="+mn-ea"/>
                <a:cs typeface="+mn-cs"/>
              </a:rPr>
              <a:t>The RNA–DNA hybrid can occasionally backtrack within the RNA polymerase. In the backtracked position, hydrolysis can take place, producing a configuration equivalent to that after translocation. Backtracking is more likely if a mismatched base is added, facilitating proofreading.</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225136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47542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30.9 Bacterial promoter sequences. </a:t>
            </a:r>
            <a:r>
              <a:rPr lang="en-US" sz="1200" b="0" i="0" u="none" strike="noStrike" kern="1200" baseline="0" dirty="0">
                <a:solidFill>
                  <a:schemeClr val="tx1"/>
                </a:solidFill>
                <a:latin typeface="+mn-lt"/>
                <a:ea typeface="+mn-ea"/>
                <a:cs typeface="+mn-cs"/>
              </a:rPr>
              <a:t>A comparison of five sequences from prokaryotic promoters reveals a recurring sequence of TATAAT centered on position −10. The −10 consensus sequence (in red) was deduced from a large number of promoter sequences. The sequences are from the (A) </a:t>
            </a:r>
            <a:r>
              <a:rPr lang="en-US" sz="1200" b="0" i="1" u="none" strike="noStrike" kern="1200" baseline="0" dirty="0" err="1">
                <a:solidFill>
                  <a:schemeClr val="tx1"/>
                </a:solidFill>
                <a:latin typeface="+mn-lt"/>
                <a:ea typeface="+mn-ea"/>
                <a:cs typeface="+mn-cs"/>
              </a:rPr>
              <a:t>uvrD</a:t>
            </a:r>
            <a:r>
              <a:rPr lang="en-US" sz="1200" b="0" i="0" u="none" strike="noStrike" kern="1200" baseline="0" dirty="0">
                <a:solidFill>
                  <a:schemeClr val="tx1"/>
                </a:solidFill>
                <a:latin typeface="+mn-lt"/>
                <a:ea typeface="+mn-ea"/>
                <a:cs typeface="+mn-cs"/>
              </a:rPr>
              <a:t>, (B) </a:t>
            </a:r>
            <a:r>
              <a:rPr lang="en-US" sz="1200" b="0" i="1" u="none" strike="noStrike" kern="1200" baseline="0" dirty="0" err="1">
                <a:solidFill>
                  <a:schemeClr val="tx1"/>
                </a:solidFill>
                <a:latin typeface="+mn-lt"/>
                <a:ea typeface="+mn-ea"/>
                <a:cs typeface="+mn-cs"/>
              </a:rPr>
              <a:t>uncI</a:t>
            </a:r>
            <a:r>
              <a:rPr lang="en-US" sz="1200" b="0" i="0" u="none" strike="noStrike" kern="1200" baseline="0" dirty="0">
                <a:solidFill>
                  <a:schemeClr val="tx1"/>
                </a:solidFill>
                <a:latin typeface="+mn-lt"/>
                <a:ea typeface="+mn-ea"/>
                <a:cs typeface="+mn-cs"/>
              </a:rPr>
              <a:t>, and (C) </a:t>
            </a:r>
            <a:r>
              <a:rPr lang="en-US" sz="1200" b="0" i="1" u="none" strike="noStrike" kern="1200" baseline="0" dirty="0" err="1">
                <a:solidFill>
                  <a:schemeClr val="tx1"/>
                </a:solidFill>
                <a:latin typeface="+mn-lt"/>
                <a:ea typeface="+mn-ea"/>
                <a:cs typeface="+mn-cs"/>
              </a:rPr>
              <a:t>trp</a:t>
            </a:r>
            <a:r>
              <a:rPr lang="en-US" sz="1200" b="0" i="0" u="none" strike="noStrike" kern="1200" baseline="0" dirty="0">
                <a:solidFill>
                  <a:schemeClr val="tx1"/>
                </a:solidFill>
                <a:latin typeface="+mn-lt"/>
                <a:ea typeface="+mn-ea"/>
                <a:cs typeface="+mn-cs"/>
              </a:rPr>
              <a:t> operons of </a:t>
            </a:r>
            <a:r>
              <a:rPr lang="en-US" sz="1200" b="0" i="1" u="none" strike="noStrike" kern="1200" baseline="0" dirty="0">
                <a:solidFill>
                  <a:schemeClr val="tx1"/>
                </a:solidFill>
                <a:latin typeface="+mn-lt"/>
                <a:ea typeface="+mn-ea"/>
                <a:cs typeface="+mn-cs"/>
              </a:rPr>
              <a:t>E. coli</a:t>
            </a:r>
            <a:r>
              <a:rPr lang="en-US" sz="1200" b="0" i="0" u="none" strike="noStrike" kern="1200" baseline="0" dirty="0">
                <a:solidFill>
                  <a:schemeClr val="tx1"/>
                </a:solidFill>
                <a:latin typeface="+mn-lt"/>
                <a:ea typeface="+mn-ea"/>
                <a:cs typeface="+mn-cs"/>
              </a:rPr>
              <a:t>, from (D) λ phage, and from (E) ϕX174 phage.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377504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4207625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30.10 RNA polymerase </a:t>
            </a:r>
            <a:r>
              <a:rPr lang="en-US" sz="1200" b="1" i="0" u="none" strike="noStrike" kern="1200" baseline="0" dirty="0" err="1">
                <a:solidFill>
                  <a:schemeClr val="tx1"/>
                </a:solidFill>
                <a:latin typeface="+mn-lt"/>
                <a:ea typeface="+mn-ea"/>
                <a:cs typeface="+mn-cs"/>
              </a:rPr>
              <a:t>holoenzyme</a:t>
            </a:r>
            <a:r>
              <a:rPr lang="en-US" sz="1200" b="1" i="0" u="none" strike="noStrike" kern="1200" baseline="0" dirty="0">
                <a:solidFill>
                  <a:schemeClr val="tx1"/>
                </a:solidFill>
                <a:latin typeface="+mn-lt"/>
                <a:ea typeface="+mn-ea"/>
                <a:cs typeface="+mn-cs"/>
              </a:rPr>
              <a:t> complex.</a:t>
            </a:r>
            <a:r>
              <a:rPr lang="en-US" sz="1200" b="0" i="0" u="none" strike="noStrike" kern="1200" baseline="0" dirty="0">
                <a:solidFill>
                  <a:schemeClr val="tx1"/>
                </a:solidFill>
                <a:latin typeface="+mn-lt"/>
                <a:ea typeface="+mn-ea"/>
                <a:cs typeface="+mn-cs"/>
              </a:rPr>
              <a:t> Notice that the σ subunit (blue) of the bacterial RNA polymerase </a:t>
            </a:r>
            <a:r>
              <a:rPr lang="en-US" sz="1200" b="0" i="0" u="none" strike="noStrike" kern="1200" baseline="0" dirty="0" err="1">
                <a:solidFill>
                  <a:schemeClr val="tx1"/>
                </a:solidFill>
                <a:latin typeface="+mn-lt"/>
                <a:ea typeface="+mn-ea"/>
                <a:cs typeface="+mn-cs"/>
              </a:rPr>
              <a:t>holoenzyme</a:t>
            </a:r>
            <a:r>
              <a:rPr lang="en-US" sz="1200" b="0" i="0" u="none" strike="noStrike" kern="1200" baseline="0" dirty="0">
                <a:solidFill>
                  <a:schemeClr val="tx1"/>
                </a:solidFill>
                <a:latin typeface="+mn-lt"/>
                <a:ea typeface="+mn-ea"/>
                <a:cs typeface="+mn-cs"/>
              </a:rPr>
              <a:t> makes sequence-specific contacts with the −10 (green) and −35 promoter elements (yellow). The active site of the polymerase is revealed by bound metal ion (purple). [Drawn from 1L9Z.pdb].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356761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30.11 Alternative promoter sequences.</a:t>
            </a:r>
            <a:r>
              <a:rPr lang="en-US" sz="1200" b="0" i="0" u="none" strike="noStrike" kern="1200" baseline="0" dirty="0">
                <a:solidFill>
                  <a:schemeClr val="tx1"/>
                </a:solidFill>
                <a:latin typeface="+mn-lt"/>
                <a:ea typeface="+mn-ea"/>
                <a:cs typeface="+mn-cs"/>
              </a:rPr>
              <a:t> A comparison of the consensus sequences of standard, heat-shock, and nitrogen-starvation promoters of </a:t>
            </a:r>
            <a:r>
              <a:rPr lang="en-US" sz="1200" b="0" i="1" u="none" strike="noStrike" kern="1200" baseline="0" dirty="0">
                <a:solidFill>
                  <a:schemeClr val="tx1"/>
                </a:solidFill>
                <a:latin typeface="+mn-lt"/>
                <a:ea typeface="+mn-ea"/>
                <a:cs typeface="+mn-cs"/>
              </a:rPr>
              <a:t>E. coli</a:t>
            </a:r>
            <a:r>
              <a:rPr lang="en-US" sz="1200" b="0" i="0" u="none" strike="noStrike" kern="1200" baseline="0" dirty="0">
                <a:solidFill>
                  <a:schemeClr val="tx1"/>
                </a:solidFill>
                <a:latin typeface="+mn-lt"/>
                <a:ea typeface="+mn-ea"/>
                <a:cs typeface="+mn-cs"/>
              </a:rPr>
              <a:t>. These promoters are recognized by σ</a:t>
            </a:r>
            <a:r>
              <a:rPr lang="en-US" sz="1200" b="0" i="0" u="none" strike="noStrike" kern="1200" baseline="30000" dirty="0">
                <a:solidFill>
                  <a:schemeClr val="tx1"/>
                </a:solidFill>
                <a:latin typeface="+mn-lt"/>
                <a:ea typeface="+mn-ea"/>
                <a:cs typeface="+mn-cs"/>
              </a:rPr>
              <a:t>70</a:t>
            </a:r>
            <a:r>
              <a:rPr lang="en-US" sz="1200" b="0" i="0" u="none" strike="noStrike" kern="1200" baseline="0" dirty="0">
                <a:solidFill>
                  <a:schemeClr val="tx1"/>
                </a:solidFill>
                <a:latin typeface="+mn-lt"/>
                <a:ea typeface="+mn-ea"/>
                <a:cs typeface="+mn-cs"/>
              </a:rPr>
              <a:t>, σ</a:t>
            </a:r>
            <a:r>
              <a:rPr lang="en-US" sz="1200" b="0" i="0" u="none" strike="noStrike" kern="1200" baseline="30000" dirty="0">
                <a:solidFill>
                  <a:schemeClr val="tx1"/>
                </a:solidFill>
                <a:latin typeface="+mn-lt"/>
                <a:ea typeface="+mn-ea"/>
                <a:cs typeface="+mn-cs"/>
              </a:rPr>
              <a:t>32</a:t>
            </a:r>
            <a:r>
              <a:rPr lang="en-US" sz="1200" b="0" i="0" u="none" strike="noStrike" kern="1200" baseline="0" dirty="0">
                <a:solidFill>
                  <a:schemeClr val="tx1"/>
                </a:solidFill>
                <a:latin typeface="+mn-lt"/>
                <a:ea typeface="+mn-ea"/>
                <a:cs typeface="+mn-cs"/>
              </a:rPr>
              <a:t>, and σ</a:t>
            </a:r>
            <a:r>
              <a:rPr lang="en-US" sz="1200" b="0" i="0" u="none" strike="noStrike" kern="1200" baseline="30000" dirty="0">
                <a:solidFill>
                  <a:schemeClr val="tx1"/>
                </a:solidFill>
                <a:latin typeface="+mn-lt"/>
                <a:ea typeface="+mn-ea"/>
                <a:cs typeface="+mn-cs"/>
              </a:rPr>
              <a:t>54</a:t>
            </a:r>
            <a:r>
              <a:rPr lang="en-US" sz="1200" b="0" i="0" u="none" strike="noStrike" kern="1200" baseline="0" dirty="0">
                <a:solidFill>
                  <a:schemeClr val="tx1"/>
                </a:solidFill>
                <a:latin typeface="+mn-lt"/>
                <a:ea typeface="+mn-ea"/>
                <a:cs typeface="+mn-cs"/>
              </a:rPr>
              <a:t>, respectively.</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164369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306535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RNA synthesis is a key step in the expression of genetic information. For eukaryotic cells, the initial RNA transcript (the mRNA precursor) is often spliced, removing introns that do not encode protein sequences. Often, the same pre-mRNA is spliced differently in different cell types or at different developmental stages. In the image at the left, proteins associated with RNA splicing (stained with a fluorescent antibody) highlight regions of the newt genome that are being actively transcribed. [(Left) SPL/Science Source.]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30.12 DNA unwinding. </a:t>
            </a:r>
            <a:r>
              <a:rPr lang="en-US" sz="1200" b="0" i="0" u="none" strike="noStrike" kern="1200" baseline="0" dirty="0">
                <a:solidFill>
                  <a:schemeClr val="tx1"/>
                </a:solidFill>
                <a:latin typeface="+mn-lt"/>
                <a:ea typeface="+mn-ea"/>
                <a:cs typeface="+mn-cs"/>
              </a:rPr>
              <a:t>The transition from the closed promoter complex to the open promoter complex requires the unwinding of approximately 17 base pairs of DNA.</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2737679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3818986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30.13 Transcription bubble. </a:t>
            </a:r>
            <a:r>
              <a:rPr lang="en-US" sz="1200" b="0" i="0" u="none" strike="noStrike" kern="1200" baseline="0" dirty="0">
                <a:solidFill>
                  <a:schemeClr val="tx1"/>
                </a:solidFill>
                <a:latin typeface="+mn-lt"/>
                <a:ea typeface="+mn-ea"/>
                <a:cs typeface="+mn-cs"/>
              </a:rPr>
              <a:t>A schematic representation of a transcription bubble in the elongation of an RNA transcript. Duplex DNA is unwound at the forward end of RNA polymerase and rewound at its rear end. The RNA–DNA hybrid rotates during elongation.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322060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1249657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30.14 Termination signal.</a:t>
            </a:r>
            <a:r>
              <a:rPr lang="en-US" sz="1200" b="0" i="0" u="none" strike="noStrike" kern="1200" baseline="0" dirty="0">
                <a:solidFill>
                  <a:schemeClr val="tx1"/>
                </a:solidFill>
                <a:latin typeface="+mn-lt"/>
                <a:ea typeface="+mn-ea"/>
                <a:cs typeface="+mn-cs"/>
              </a:rPr>
              <a:t> A termination signal found at the 3</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end of an mRNA transcript consists of a series of bases that form a stable stem-loop structure and a series of U residues.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886513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4000310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30.15 </a:t>
            </a:r>
            <a:r>
              <a:rPr lang="en-US" sz="1200" b="1" i="0" u="none" strike="noStrike" kern="1200" baseline="0" dirty="0" err="1">
                <a:solidFill>
                  <a:schemeClr val="tx1"/>
                </a:solidFill>
                <a:latin typeface="+mn-lt"/>
                <a:ea typeface="+mn-ea"/>
                <a:cs typeface="+mn-cs"/>
              </a:rPr>
              <a:t>Riboswitch</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 The 5</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-end of an mRNA that encodes proteins engaged in the production of </a:t>
            </a:r>
            <a:r>
              <a:rPr lang="en-US" sz="1200" b="0" i="0" u="none" strike="noStrike" kern="1200" baseline="0" dirty="0" err="1">
                <a:solidFill>
                  <a:schemeClr val="tx1"/>
                </a:solidFill>
                <a:latin typeface="+mn-lt"/>
                <a:ea typeface="+mn-ea"/>
                <a:cs typeface="+mn-cs"/>
              </a:rPr>
              <a:t>flavin</a:t>
            </a:r>
            <a:r>
              <a:rPr lang="en-US" sz="1200" b="0" i="0" u="none" strike="noStrike" kern="1200" baseline="0" dirty="0">
                <a:solidFill>
                  <a:schemeClr val="tx1"/>
                </a:solidFill>
                <a:latin typeface="+mn-lt"/>
                <a:ea typeface="+mn-ea"/>
                <a:cs typeface="+mn-cs"/>
              </a:rPr>
              <a:t> mononucleotide (FMN) folds to form a structure that is stabilized by binding FMN. This structure includes a terminator that leads to premature termination of the mRNA. At lower concentrations of FMN, an alternative structure that lacks the terminator is formed, leading to the production of full-length mRNA. (B) The three-dimensional structure of a related FMN-binding </a:t>
            </a:r>
            <a:r>
              <a:rPr lang="en-US" sz="1200" b="0" i="0" u="none" strike="noStrike" kern="1200" baseline="0" dirty="0" err="1">
                <a:solidFill>
                  <a:schemeClr val="tx1"/>
                </a:solidFill>
                <a:latin typeface="+mn-lt"/>
                <a:ea typeface="+mn-ea"/>
                <a:cs typeface="+mn-cs"/>
              </a:rPr>
              <a:t>riboswitch</a:t>
            </a:r>
            <a:r>
              <a:rPr lang="en-US" sz="1200" b="0" i="0" u="none" strike="noStrike" kern="1200" baseline="0" dirty="0">
                <a:solidFill>
                  <a:schemeClr val="tx1"/>
                </a:solidFill>
                <a:latin typeface="+mn-lt"/>
                <a:ea typeface="+mn-ea"/>
                <a:cs typeface="+mn-cs"/>
              </a:rPr>
              <a:t> bound to FMN. The blue and yellow stretches correspond to regions highlighted in the same colors in part A.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how the yellow strand contacts the bound FMN, stabilizing the structure. [Drawn from 3F2Q.pdb].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564061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71675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1" i="0" u="none" strike="noStrike" kern="1200" baseline="0" dirty="0">
                <a:solidFill>
                  <a:schemeClr val="tx1"/>
                </a:solidFill>
                <a:latin typeface="+mn-lt"/>
                <a:ea typeface="+mn-ea"/>
                <a:cs typeface="+mn-cs"/>
              </a:rPr>
              <a:t>FIGURE 30.16 Effect of ρ protein on the size of RNA transcripts</a:t>
            </a:r>
            <a:r>
              <a:rPr lang="en-US" sz="1200" b="0" i="0" u="none" strike="noStrike" kern="1200" baseline="0" dirty="0">
                <a:solidFill>
                  <a:schemeClr val="tx1"/>
                </a:solidFill>
                <a:latin typeface="+mn-lt"/>
                <a:ea typeface="+mn-ea"/>
                <a:cs typeface="+mn-cs"/>
              </a:rPr>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2923161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30.17 Mechanism for the termination of transcription by ρ protein</a:t>
            </a:r>
            <a:r>
              <a:rPr lang="en-US" sz="1200" b="0" i="0" u="none" strike="noStrike" kern="1200" baseline="0" dirty="0">
                <a:solidFill>
                  <a:schemeClr val="tx1"/>
                </a:solidFill>
                <a:latin typeface="+mn-lt"/>
                <a:ea typeface="+mn-ea"/>
                <a:cs typeface="+mn-cs"/>
              </a:rPr>
              <a:t>. This protein is an ATP-dependent helicase that binds the nascent RNA chain and pulls it away from RNA polymerase and the DNA template.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44785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30.1 RNA polymerase structures. </a:t>
            </a:r>
            <a:r>
              <a:rPr lang="en-US" sz="1200" b="0" i="0" u="none" strike="noStrike" kern="1200" baseline="0" dirty="0">
                <a:solidFill>
                  <a:schemeClr val="tx1"/>
                </a:solidFill>
                <a:latin typeface="+mn-lt"/>
                <a:ea typeface="+mn-ea"/>
                <a:cs typeface="+mn-cs"/>
              </a:rPr>
              <a:t>The three-dimensional structures of RNA polymerases from a prokaryote (</a:t>
            </a:r>
            <a:r>
              <a:rPr lang="en-US" sz="1200" b="0" i="1" u="none" strike="noStrike" kern="1200" baseline="0" dirty="0" err="1">
                <a:solidFill>
                  <a:schemeClr val="tx1"/>
                </a:solidFill>
                <a:latin typeface="+mn-lt"/>
                <a:ea typeface="+mn-ea"/>
                <a:cs typeface="+mn-cs"/>
              </a:rPr>
              <a:t>Thermus</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aquaticus</a:t>
            </a:r>
            <a:r>
              <a:rPr lang="en-US" sz="1200" b="0" i="0" u="none" strike="noStrike" kern="1200" baseline="0" dirty="0">
                <a:solidFill>
                  <a:schemeClr val="tx1"/>
                </a:solidFill>
                <a:latin typeface="+mn-lt"/>
                <a:ea typeface="+mn-ea"/>
                <a:cs typeface="+mn-cs"/>
              </a:rPr>
              <a:t>) and a eukaryote (</a:t>
            </a:r>
            <a:r>
              <a:rPr lang="en-US" sz="1200" b="0" i="1" u="none" strike="noStrike" kern="1200" baseline="0" dirty="0">
                <a:solidFill>
                  <a:schemeClr val="tx1"/>
                </a:solidFill>
                <a:latin typeface="+mn-lt"/>
                <a:ea typeface="+mn-ea"/>
                <a:cs typeface="+mn-cs"/>
              </a:rPr>
              <a:t>Saccharomyces </a:t>
            </a:r>
            <a:r>
              <a:rPr lang="en-US" sz="1200" b="0" i="1" u="none" strike="noStrike" kern="1200" baseline="0" dirty="0" err="1">
                <a:solidFill>
                  <a:schemeClr val="tx1"/>
                </a:solidFill>
                <a:latin typeface="+mn-lt"/>
                <a:ea typeface="+mn-ea"/>
                <a:cs typeface="+mn-cs"/>
              </a:rPr>
              <a:t>cerevisiae</a:t>
            </a:r>
            <a:r>
              <a:rPr lang="en-US" sz="1200" b="0" i="0" u="none" strike="noStrike" kern="1200" baseline="0" dirty="0">
                <a:solidFill>
                  <a:schemeClr val="tx1"/>
                </a:solidFill>
                <a:latin typeface="+mn-lt"/>
                <a:ea typeface="+mn-ea"/>
                <a:cs typeface="+mn-cs"/>
              </a:rPr>
              <a:t>). The two largest subunits for each structure are shown in dark red and dark blue.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both structures contain a central metal ion (green) in their active sites, near a large cleft on the right. The similarity of these structures reveals that these enzymes have the same evolutionary origin and have many mechanistic features in common. [Drawn from 1I6V.pdb and 1I6H.pdb.]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76591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30.2 RNA polymerase active site. </a:t>
            </a:r>
            <a:r>
              <a:rPr lang="en-US" sz="1200" b="0" i="0" u="none" strike="noStrike" kern="1200" baseline="0" dirty="0">
                <a:solidFill>
                  <a:schemeClr val="tx1"/>
                </a:solidFill>
                <a:latin typeface="+mn-lt"/>
                <a:ea typeface="+mn-ea"/>
                <a:cs typeface="+mn-cs"/>
              </a:rPr>
              <a:t>A model of the transition state for </a:t>
            </a:r>
            <a:r>
              <a:rPr lang="en-US" sz="1200" b="0" i="0" u="none" strike="noStrike" kern="1200" baseline="0" dirty="0" err="1">
                <a:solidFill>
                  <a:schemeClr val="tx1"/>
                </a:solidFill>
                <a:latin typeface="+mn-lt"/>
                <a:ea typeface="+mn-ea"/>
                <a:cs typeface="+mn-cs"/>
              </a:rPr>
              <a:t>phosphodiester</a:t>
            </a:r>
            <a:r>
              <a:rPr lang="en-US" sz="1200" b="0" i="0" u="none" strike="noStrike" kern="1200" baseline="0" dirty="0">
                <a:solidFill>
                  <a:schemeClr val="tx1"/>
                </a:solidFill>
                <a:latin typeface="+mn-lt"/>
                <a:ea typeface="+mn-ea"/>
                <a:cs typeface="+mn-cs"/>
              </a:rPr>
              <a:t>-bond formation in the active site of RNA polymerase. The 3</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-hydroxyl group of the growing RNA chain attacks the α-</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of the incoming nucleoside triphosphate, resulting in the release of pyrophosphate. This transition state is structurally similar to that in the active site of DNA polymerase (Figure 29.5).</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132569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30.3 Transcription bubble. </a:t>
            </a:r>
            <a:r>
              <a:rPr lang="en-US" sz="1200" b="0" i="0" u="none" strike="noStrike" kern="1200" baseline="0" dirty="0">
                <a:solidFill>
                  <a:schemeClr val="tx1"/>
                </a:solidFill>
                <a:latin typeface="+mn-lt"/>
                <a:ea typeface="+mn-ea"/>
                <a:cs typeface="+mn-cs"/>
              </a:rPr>
              <a:t>RNA polymerase separates a region of the double helix to form a structure called the “transcription bubble.” The red (template) and blue (</a:t>
            </a:r>
            <a:r>
              <a:rPr lang="en-US" sz="1200" b="0" i="0" u="none" strike="noStrike" kern="1200" baseline="0" dirty="0" err="1">
                <a:solidFill>
                  <a:schemeClr val="tx1"/>
                </a:solidFill>
                <a:latin typeface="+mn-lt"/>
                <a:ea typeface="+mn-ea"/>
                <a:cs typeface="+mn-cs"/>
              </a:rPr>
              <a:t>nontemplate</a:t>
            </a:r>
            <a:r>
              <a:rPr lang="en-US" sz="1200" b="0" i="0" u="none" strike="noStrike" kern="1200" baseline="0" dirty="0">
                <a:solidFill>
                  <a:schemeClr val="tx1"/>
                </a:solidFill>
                <a:latin typeface="+mn-lt"/>
                <a:ea typeface="+mn-ea"/>
                <a:cs typeface="+mn-cs"/>
              </a:rPr>
              <a:t>) strands of DNA are shown along with the RNA molecule being synthesized (shown in green). The position of the active site magnesium is indicated. The DNA enters from the left and exits at the bottom.</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348997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30.4 Template and coding strands. </a:t>
            </a:r>
            <a:r>
              <a:rPr lang="en-US" sz="1200" b="0" i="0" u="none" strike="noStrike" kern="1200" baseline="0" dirty="0">
                <a:solidFill>
                  <a:schemeClr val="tx1"/>
                </a:solidFill>
                <a:latin typeface="+mn-lt"/>
                <a:ea typeface="+mn-ea"/>
                <a:cs typeface="+mn-cs"/>
              </a:rPr>
              <a:t>The template, or antisense (−), strand is complementary in sequence to the RNA transcript.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286869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31058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30.5 Elongation mechanism. </a:t>
            </a:r>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ribonucleoside</a:t>
            </a:r>
            <a:r>
              <a:rPr lang="en-US" sz="1200" b="0" i="0" u="none" strike="noStrike" kern="1200" baseline="0" dirty="0">
                <a:solidFill>
                  <a:schemeClr val="tx1"/>
                </a:solidFill>
                <a:latin typeface="+mn-lt"/>
                <a:ea typeface="+mn-ea"/>
                <a:cs typeface="+mn-cs"/>
              </a:rPr>
              <a:t> triphosphate binds adjacent to the growing RNA chain and forms a Watson–Crick base pair with a base on the DNA template strand. The 3</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-hydroxyl group at the end of the RNA chain attacks the newly bound nucleotide and forms a new </a:t>
            </a:r>
            <a:r>
              <a:rPr lang="en-US" sz="1200" b="0" i="0" u="none" strike="noStrike" kern="1200" baseline="0" dirty="0" err="1">
                <a:solidFill>
                  <a:schemeClr val="tx1"/>
                </a:solidFill>
                <a:latin typeface="+mn-lt"/>
                <a:ea typeface="+mn-ea"/>
                <a:cs typeface="+mn-cs"/>
              </a:rPr>
              <a:t>phosphodiester</a:t>
            </a:r>
            <a:r>
              <a:rPr lang="en-US" sz="1200" b="0" i="0" u="none" strike="noStrike" kern="1200" baseline="0" dirty="0">
                <a:solidFill>
                  <a:schemeClr val="tx1"/>
                </a:solidFill>
                <a:latin typeface="+mn-lt"/>
                <a:ea typeface="+mn-ea"/>
                <a:cs typeface="+mn-cs"/>
              </a:rPr>
              <a:t> bond, releasing pyrophosphate.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133779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739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27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69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986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944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32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277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97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21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52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23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10/31/22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10/31/22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047419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30</a:t>
            </a:r>
          </a:p>
          <a:p>
            <a:pPr defTabSz="914400">
              <a:buFontTx/>
              <a:buNone/>
            </a:pPr>
            <a:r>
              <a:rPr lang="en-US" altLang="en-US" sz="2800" b="1" dirty="0">
                <a:solidFill>
                  <a:srgbClr val="843C0C"/>
                </a:solidFill>
              </a:rPr>
              <a:t>RNA Synthesis and Processing</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610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Transcription Bubble (1/2)</a:t>
            </a:r>
          </a:p>
        </p:txBody>
      </p:sp>
      <p:pic>
        <p:nvPicPr>
          <p:cNvPr id="6" name="Picture Placeholder 5" descr="An illustration shows the structure of a transcription bubble. The illustration shows that a large R N A polymerase contains a template D N A strand that enters from the left and bends downward at almost 90 degrees to exit at the bottom. An R N A strand can be seen at the center, where the D N A curves, and extends out to the right. The active site, Mg 2 positive, is present at the center where the R N A and D N A come togeth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16433" y="1600778"/>
            <a:ext cx="5511134" cy="508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2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8" y="274638"/>
            <a:ext cx="8420582" cy="1143000"/>
          </a:xfrm>
        </p:spPr>
        <p:txBody>
          <a:bodyPr>
            <a:noAutofit/>
          </a:bodyPr>
          <a:lstStyle/>
          <a:p>
            <a:r>
              <a:rPr lang="en-US" dirty="0">
                <a:solidFill>
                  <a:srgbClr val="843C0C"/>
                </a:solidFill>
              </a:rPr>
              <a:t>RNA Chains are Formed </a:t>
            </a:r>
            <a:r>
              <a:rPr lang="en-US" i="1" dirty="0">
                <a:solidFill>
                  <a:srgbClr val="843C0C"/>
                </a:solidFill>
              </a:rPr>
              <a:t>de novo </a:t>
            </a:r>
            <a:r>
              <a:rPr lang="en-US" dirty="0">
                <a:solidFill>
                  <a:srgbClr val="843C0C"/>
                </a:solidFill>
              </a:rPr>
              <a:t>and Grow in the 5′-to-3′ Direction (1/2)</a:t>
            </a:r>
          </a:p>
        </p:txBody>
      </p:sp>
      <p:sp>
        <p:nvSpPr>
          <p:cNvPr id="3" name="Content Placeholder 2"/>
          <p:cNvSpPr>
            <a:spLocks noGrp="1"/>
          </p:cNvSpPr>
          <p:nvPr>
            <p:ph idx="1"/>
          </p:nvPr>
        </p:nvSpPr>
        <p:spPr>
          <a:xfrm>
            <a:off x="457200" y="1647499"/>
            <a:ext cx="8229600" cy="3523592"/>
          </a:xfrm>
        </p:spPr>
        <p:txBody>
          <a:bodyPr>
            <a:noAutofit/>
          </a:bodyPr>
          <a:lstStyle/>
          <a:p>
            <a:pPr>
              <a:spcAft>
                <a:spcPts val="1200"/>
              </a:spcAft>
            </a:pPr>
            <a:r>
              <a:rPr lang="en-US" sz="2400" dirty="0"/>
              <a:t>The template or antisense (−) strand is complementary to the sequence of the RNA transcript. The coding or sense (+) strand of DNA has the same sequence as the transcript, with T in place of U.</a:t>
            </a:r>
          </a:p>
          <a:p>
            <a:pPr>
              <a:spcAft>
                <a:spcPts val="1200"/>
              </a:spcAft>
            </a:pPr>
            <a:r>
              <a:rPr lang="en-US" sz="2400" dirty="0"/>
              <a:t>The first nucleotide to be transcribed is denoted as +1. The nucleotide immediately preceding it is denoted as –1.</a:t>
            </a:r>
          </a:p>
          <a:p>
            <a:pPr>
              <a:spcAft>
                <a:spcPts val="1200"/>
              </a:spcAft>
            </a:pPr>
            <a:r>
              <a:rPr lang="en-US" sz="2400" dirty="0"/>
              <a:t>The 5′</a:t>
            </a:r>
            <a:r>
              <a:rPr lang="en-US" sz="2400" dirty="0">
                <a:sym typeface="Symbol" charset="0"/>
              </a:rPr>
              <a:t> </a:t>
            </a:r>
            <a:r>
              <a:rPr lang="en-US" sz="2400" dirty="0"/>
              <a:t>end of the transcript is usually </a:t>
            </a:r>
            <a:r>
              <a:rPr lang="en-US" sz="2400" dirty="0" err="1"/>
              <a:t>pppG</a:t>
            </a:r>
            <a:r>
              <a:rPr lang="en-US" sz="2400" dirty="0"/>
              <a:t> or </a:t>
            </a:r>
            <a:r>
              <a:rPr lang="en-US" sz="2400" dirty="0" err="1"/>
              <a:t>pppA</a:t>
            </a:r>
            <a:r>
              <a:rPr lang="en-US" sz="2400" dirty="0"/>
              <a:t>.</a:t>
            </a:r>
          </a:p>
        </p:txBody>
      </p:sp>
      <p:pic>
        <p:nvPicPr>
          <p:cNvPr id="8" name="Picture Placeholder 7" descr="An illustration shows the structure of a nucleotide. The molecule has a central five-membered sugar ring with O at the left top vertex, A or G bonded to the top vertex, O H bonded to the lower right vertex, O at the bottom vertex that is further bonded, and C H 2 bonded to 3 phosphate groups bonded to the left side vertex. The phosphate groups have minus 1 charge except for the terminal phosphate group has the charge of minus 2. The O that is further bonded is attached to a P that has delocalized double bonds and to two oxygen atoms with a charge of minus 1 and a single bond to O that is further bonded to another five-membered sugar ring with similar structure. The ring has O at the top left vertex, a base bonded to the top vertex, an O that is further bonded at the right side vertex, and an O H at the bottom vertex. The phosphate chain is labeled “Tag on the 5-prime en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991034" y="5207056"/>
            <a:ext cx="5161933" cy="154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0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Template and Coding Strands</a:t>
            </a:r>
          </a:p>
        </p:txBody>
      </p:sp>
      <p:pic>
        <p:nvPicPr>
          <p:cNvPr id="5" name="Picture Placeholder 4" descr="An illustration shows the sequences of nucleotides in an RNA transcript, a template or antisense negative strand, and a coding or sense positive strand. The RNA transcript sequence is A A C G U A G G G U C A C A U C. The sequence of the template strand from the start site is T T G C A T C C C A G T G T A G. The sequence of the coding strand from the start site is A A C G T A G G G C A C A T C. The nucleotides after the start site are labeled positive 1 and 2 and before the start site are labeled negative 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3751650"/>
            <a:ext cx="8079303" cy="73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5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2" y="274638"/>
            <a:ext cx="8385858" cy="1143000"/>
          </a:xfrm>
        </p:spPr>
        <p:txBody>
          <a:bodyPr>
            <a:noAutofit/>
          </a:bodyPr>
          <a:lstStyle/>
          <a:p>
            <a:r>
              <a:rPr lang="en-US" dirty="0">
                <a:solidFill>
                  <a:srgbClr val="843C0C"/>
                </a:solidFill>
              </a:rPr>
              <a:t>RNA Chains are Formed </a:t>
            </a:r>
            <a:r>
              <a:rPr lang="en-US" i="1" dirty="0">
                <a:solidFill>
                  <a:srgbClr val="843C0C"/>
                </a:solidFill>
              </a:rPr>
              <a:t>de novo </a:t>
            </a:r>
            <a:r>
              <a:rPr lang="en-US" dirty="0">
                <a:solidFill>
                  <a:srgbClr val="843C0C"/>
                </a:solidFill>
              </a:rPr>
              <a:t>and Grow in the 5′-to-3′ Direction (2/2)</a:t>
            </a:r>
            <a:endParaRPr lang="en-US" dirty="0"/>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200" dirty="0"/>
              <a:t>Elongation occurs when a </a:t>
            </a:r>
            <a:r>
              <a:rPr lang="en-US" sz="2200" dirty="0" err="1"/>
              <a:t>ribonucleoside</a:t>
            </a:r>
            <a:r>
              <a:rPr lang="en-US" sz="2200" dirty="0"/>
              <a:t> triphosphate base-pairs with a nucleotide on the DNA template. The 3′-hydroxyl group of the last nucleotide in the chain attacks the α-</a:t>
            </a:r>
            <a:r>
              <a:rPr lang="en-US" sz="2200" dirty="0" err="1"/>
              <a:t>phosphoryl</a:t>
            </a:r>
            <a:r>
              <a:rPr lang="en-US" sz="2200" dirty="0"/>
              <a:t> group of the incoming nucleoside triphosphate, reforming a </a:t>
            </a:r>
            <a:r>
              <a:rPr lang="en-US" sz="2200" dirty="0" err="1"/>
              <a:t>phosphodiester</a:t>
            </a:r>
            <a:r>
              <a:rPr lang="en-US" sz="2200" dirty="0"/>
              <a:t> linkage and releasing </a:t>
            </a:r>
            <a:r>
              <a:rPr lang="en-US" sz="2200" dirty="0" err="1"/>
              <a:t>PP</a:t>
            </a:r>
            <a:r>
              <a:rPr lang="en-US" sz="2200" baseline="-25000" dirty="0" err="1"/>
              <a:t>i</a:t>
            </a:r>
            <a:r>
              <a:rPr lang="en-US" sz="2200" dirty="0"/>
              <a:t>.</a:t>
            </a:r>
          </a:p>
          <a:p>
            <a:pPr>
              <a:spcAft>
                <a:spcPts val="1200"/>
              </a:spcAft>
            </a:pPr>
            <a:r>
              <a:rPr lang="en-US" sz="2200" dirty="0"/>
              <a:t>For another nucleotide to become incorporated into the transcript, translocation must occur. The transcription bubble must move to allow the next nucleotide to base-pair with the DNA template.</a:t>
            </a:r>
          </a:p>
          <a:p>
            <a:pPr>
              <a:spcAft>
                <a:spcPts val="1200"/>
              </a:spcAft>
            </a:pPr>
            <a:r>
              <a:rPr lang="en-US" sz="2200" dirty="0"/>
              <a:t>As the bubble moves, the RNA product exits the enzyme and the transcribed DNA rejoins its partner.</a:t>
            </a:r>
          </a:p>
        </p:txBody>
      </p:sp>
    </p:spTree>
    <p:extLst>
      <p:ext uri="{BB962C8B-B14F-4D97-AF65-F5344CB8AC3E}">
        <p14:creationId xmlns:p14="http://schemas.microsoft.com/office/powerpoint/2010/main" val="92495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Elongation Mechanism</a:t>
            </a:r>
          </a:p>
        </p:txBody>
      </p:sp>
      <p:pic>
        <p:nvPicPr>
          <p:cNvPr id="6" name="Picture Placeholder 5" descr="An illustration shows the mechanism of elongation. A short strand of R N A and a long strand of D N A are connected to each other. A metal active site is at the short end of R N A. When a nucleotide is introduced, it binds to the metal active site. This step is reversible. After nucleotide addition and the removal of P P subscript i, the nucleotide attaches itself to the R N A strand and bonds with the D N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91952" y="3240563"/>
            <a:ext cx="8160096" cy="129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Translocation</a:t>
            </a:r>
          </a:p>
        </p:txBody>
      </p:sp>
      <p:pic>
        <p:nvPicPr>
          <p:cNvPr id="5" name="Picture Placeholder 4" descr="An illustration shows the mechanism of translocation. A nucleotide is attached to the active site (metal) below the current R N A strand and is bonded to a D N A molecule. With the binding of a nucleotide, then the addition of the nucleotide and the removal of P P subscript i, the nucleotide attaches itself to the R N A strand. The strand is pushed upward, resulting in translocation and leaving a metal active site under the nucleotid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41262" y="2984715"/>
            <a:ext cx="8061477" cy="194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03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RNA–DNA Hybrid Separation</a:t>
            </a:r>
          </a:p>
        </p:txBody>
      </p:sp>
      <p:pic>
        <p:nvPicPr>
          <p:cNvPr id="6" name="Picture Placeholder 5" descr="An illustration shows complex D N A and R N A attached to the enzymes. The DNA exits in one direction and the R N A exits in the other dire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832105"/>
            <a:ext cx="5963132" cy="477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1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RNA Polymerases Backtrack and Correct Errors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RNA polymerase can backtrack, especially if the incorporated nucleotide does not base-pair with the template.</a:t>
            </a:r>
          </a:p>
          <a:p>
            <a:pPr>
              <a:spcAft>
                <a:spcPts val="1200"/>
              </a:spcAft>
            </a:pPr>
            <a:r>
              <a:rPr lang="en-US" dirty="0"/>
              <a:t>When the enzyme backtracks, the </a:t>
            </a:r>
            <a:r>
              <a:rPr lang="en-US" dirty="0" err="1"/>
              <a:t>misincorporated</a:t>
            </a:r>
            <a:r>
              <a:rPr lang="en-US" dirty="0"/>
              <a:t> nucleotide is hydrolyzed.</a:t>
            </a:r>
          </a:p>
          <a:p>
            <a:pPr>
              <a:spcAft>
                <a:spcPts val="1200"/>
              </a:spcAft>
            </a:pPr>
            <a:r>
              <a:rPr lang="en-US" dirty="0"/>
              <a:t>In essence, the RNA polymerase proofreads its product.</a:t>
            </a:r>
          </a:p>
        </p:txBody>
      </p:sp>
    </p:spTree>
    <p:extLst>
      <p:ext uri="{BB962C8B-B14F-4D97-AF65-F5344CB8AC3E}">
        <p14:creationId xmlns:p14="http://schemas.microsoft.com/office/powerpoint/2010/main" val="62541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Backtracking</a:t>
            </a:r>
          </a:p>
        </p:txBody>
      </p:sp>
      <p:pic>
        <p:nvPicPr>
          <p:cNvPr id="5" name="Picture Placeholder 4" descr="An illustration shows the mechanism of backtracking. An RNA strand, with a nucleotide in the active site (metal), forms a link with DNA. After a reversible backtracking process, the RNA strand is pushed downward, past the metal site. Addition of water and hydrolysis excises a portion of RNA strand and the attached nucleotide is removed from the active 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2831244"/>
            <a:ext cx="8068851" cy="151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55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52" y="274638"/>
            <a:ext cx="8311896" cy="1143000"/>
          </a:xfrm>
        </p:spPr>
        <p:txBody>
          <a:bodyPr>
            <a:noAutofit/>
          </a:bodyPr>
          <a:lstStyle/>
          <a:p>
            <a:r>
              <a:rPr lang="en-US" sz="2800" dirty="0">
                <a:solidFill>
                  <a:srgbClr val="843C0C"/>
                </a:solidFill>
              </a:rPr>
              <a:t>RNA Polymerase Binds to Promoter Sites on the DNA Template to Initiate Transcription (1/2)</a:t>
            </a:r>
          </a:p>
        </p:txBody>
      </p:sp>
      <p:sp>
        <p:nvSpPr>
          <p:cNvPr id="3" name="Content Placeholder 2"/>
          <p:cNvSpPr>
            <a:spLocks noGrp="1"/>
          </p:cNvSpPr>
          <p:nvPr>
            <p:ph idx="1"/>
          </p:nvPr>
        </p:nvSpPr>
        <p:spPr>
          <a:xfrm>
            <a:off x="457200" y="1647499"/>
            <a:ext cx="8229600" cy="3523592"/>
          </a:xfrm>
        </p:spPr>
        <p:txBody>
          <a:bodyPr>
            <a:noAutofit/>
          </a:bodyPr>
          <a:lstStyle/>
          <a:p>
            <a:pPr>
              <a:spcAft>
                <a:spcPts val="1200"/>
              </a:spcAft>
            </a:pPr>
            <a:r>
              <a:rPr lang="en-US" sz="2400" dirty="0"/>
              <a:t>In </a:t>
            </a:r>
            <a:r>
              <a:rPr lang="en-US" sz="2400" i="1" dirty="0"/>
              <a:t>E. coli</a:t>
            </a:r>
            <a:r>
              <a:rPr lang="en-US" sz="2400" dirty="0"/>
              <a:t>, the core RNA polymerase has the subunit composition of α</a:t>
            </a:r>
            <a:r>
              <a:rPr lang="en-US" sz="2400" baseline="-25000" dirty="0"/>
              <a:t>2</a:t>
            </a:r>
            <a:r>
              <a:rPr lang="en-US" sz="2400" dirty="0"/>
              <a:t>ββ</a:t>
            </a:r>
            <a:r>
              <a:rPr lang="en-US" sz="2400" dirty="0">
                <a:sym typeface="Symbol" charset="0"/>
              </a:rPr>
              <a:t></a:t>
            </a:r>
            <a:r>
              <a:rPr lang="en-US" sz="2400" dirty="0"/>
              <a:t>ω.</a:t>
            </a:r>
          </a:p>
          <a:p>
            <a:pPr>
              <a:spcAft>
                <a:spcPts val="1200"/>
              </a:spcAft>
            </a:pPr>
            <a:r>
              <a:rPr lang="en-US" sz="2400" dirty="0"/>
              <a:t>The </a:t>
            </a:r>
            <a:r>
              <a:rPr lang="en-US" sz="2400" dirty="0" err="1"/>
              <a:t>holoenzyme</a:t>
            </a:r>
            <a:r>
              <a:rPr lang="en-US" sz="2400" dirty="0"/>
              <a:t> is formed when the σ subunit joins the core enzyme. The role of the σ subunit is to identify promoters.</a:t>
            </a:r>
          </a:p>
          <a:p>
            <a:pPr>
              <a:spcAft>
                <a:spcPts val="1200"/>
              </a:spcAft>
            </a:pPr>
            <a:r>
              <a:rPr lang="en-US" sz="2400" dirty="0"/>
              <a:t>Common promoters in </a:t>
            </a:r>
            <a:r>
              <a:rPr lang="en-US" sz="2400" i="1" dirty="0"/>
              <a:t>E. coli </a:t>
            </a:r>
            <a:r>
              <a:rPr lang="en-US" sz="2400" dirty="0"/>
              <a:t>are the −10 sequence and the –35 sequence, together called the core promoter.</a:t>
            </a:r>
          </a:p>
        </p:txBody>
      </p:sp>
      <p:pic>
        <p:nvPicPr>
          <p:cNvPr id="6" name="Picture Placeholder 5" descr="An illustration shows the sequence between the 5-prime end and the start site. The sequence in the negative 35 region is as follows: T T G A C A. The sequence in the negative 10 region is as follows: T A T A A T."/>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34132" y="5522786"/>
            <a:ext cx="8875736" cy="62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1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rmAutofit/>
          </a:bodyPr>
          <a:lstStyle/>
          <a:p>
            <a:r>
              <a:rPr lang="en-US" dirty="0">
                <a:solidFill>
                  <a:srgbClr val="843C0C"/>
                </a:solidFill>
                <a:latin typeface="Arial" panose="020B0604020202020204" pitchFamily="34" charset="0"/>
                <a:cs typeface="Arial" panose="020B0604020202020204" pitchFamily="34" charset="0"/>
              </a:rPr>
              <a:t>CHAPTER 30</a:t>
            </a:r>
            <a:br>
              <a:rPr lang="en-US" dirty="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RNA Synthesis and Processing</a:t>
            </a:r>
          </a:p>
        </p:txBody>
      </p:sp>
      <p:pic>
        <p:nvPicPr>
          <p:cNvPr id="7" name="Picture 2" descr="A micrograph shows intense networks formed due to splicing as many yellow threads extending from a central threa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37776" y="1832895"/>
            <a:ext cx="3400380" cy="46799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n illustration shows that mRNA precursor splits into excised intron and mRNA."/>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4382425" y="3242712"/>
            <a:ext cx="4559566" cy="264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2800" dirty="0">
                <a:solidFill>
                  <a:srgbClr val="843C0C"/>
                </a:solidFill>
              </a:rPr>
              <a:t>RNA Polymerase Binds to Promoter Sites on the DNA Template to Initiate Transcription (2/2)</a:t>
            </a:r>
            <a:endParaRPr lang="en-US" sz="2800" dirty="0"/>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Promoter sequences may vary from the average or consensus sequence. Generally, the more similar a promoter sequence is to the consensus, the more effective the promoter is.</a:t>
            </a:r>
          </a:p>
          <a:p>
            <a:pPr>
              <a:spcAft>
                <a:spcPts val="1200"/>
              </a:spcAft>
            </a:pPr>
            <a:r>
              <a:rPr lang="en-US" dirty="0"/>
              <a:t>Another promoter is the upstream (UP) element, located 40 to 60 nucleotides upstream of the core promoter.</a:t>
            </a:r>
          </a:p>
        </p:txBody>
      </p:sp>
    </p:spTree>
    <p:extLst>
      <p:ext uri="{BB962C8B-B14F-4D97-AF65-F5344CB8AC3E}">
        <p14:creationId xmlns:p14="http://schemas.microsoft.com/office/powerpoint/2010/main" val="266907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Bacterial Promoter Sequences</a:t>
            </a:r>
          </a:p>
        </p:txBody>
      </p:sp>
      <p:pic>
        <p:nvPicPr>
          <p:cNvPr id="6" name="Picture Placeholder 5" descr="An illustration shows the sequences of five strands, A through E. The sequence is from the 5-prime end to the 3-prime end. Transcription starts at the 3-prime end. Nucleotides between positions 3 and 8 of all strands are colored green and labeled negative 10. A. G A T A T A A T G A G C A A A. B. C G T A T A A T T T G A C C A. C. G T T A A C T A G T A C G C A. D. G T G A T A C T G A G C A C A. E. G T T T T C A T G C C T C C A. A sequence for the portion negative 10 is as follows: T A T A A 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35930" y="1980632"/>
            <a:ext cx="7872140" cy="418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6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Sigma Subunits of RNA Polymerase Recognize Promoter Sites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The σ subunit of the </a:t>
            </a:r>
            <a:r>
              <a:rPr lang="en-US" sz="2400" dirty="0" err="1"/>
              <a:t>holoenzyme</a:t>
            </a:r>
            <a:r>
              <a:rPr lang="en-US" sz="2400" dirty="0"/>
              <a:t> is responsible for recognizing the promoter sequence.</a:t>
            </a:r>
          </a:p>
          <a:p>
            <a:pPr>
              <a:spcAft>
                <a:spcPts val="1200"/>
              </a:spcAft>
            </a:pPr>
            <a:r>
              <a:rPr lang="en-US" sz="2400" dirty="0"/>
              <a:t>Once the promoter is located, transcription begins. When the nascent chain is 9 or 10 nucleotides long, σ is released. After release, it will assist another enzyme to find the promoter.</a:t>
            </a:r>
          </a:p>
          <a:p>
            <a:pPr>
              <a:spcAft>
                <a:spcPts val="1200"/>
              </a:spcAft>
            </a:pPr>
            <a:r>
              <a:rPr lang="en-US" sz="2400" i="1" dirty="0"/>
              <a:t>E. coli </a:t>
            </a:r>
            <a:r>
              <a:rPr lang="en-US" sz="2400" dirty="0"/>
              <a:t>has seven distinct σ subunits that recognize different promoters.</a:t>
            </a:r>
          </a:p>
        </p:txBody>
      </p:sp>
    </p:spTree>
    <p:extLst>
      <p:ext uri="{BB962C8B-B14F-4D97-AF65-F5344CB8AC3E}">
        <p14:creationId xmlns:p14="http://schemas.microsoft.com/office/powerpoint/2010/main" val="312337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RNA Polymerase Holoenzyme Complex</a:t>
            </a:r>
          </a:p>
        </p:txBody>
      </p:sp>
      <p:pic>
        <p:nvPicPr>
          <p:cNvPr id="5" name="Picture Placeholder 4" descr="An illustration shows dense coils of an enzyme, surrounding a metal ion. The alpha subunit, negative 35 elements, and negative 10 elements are at the base of enzy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16433" y="1798478"/>
            <a:ext cx="5511134" cy="462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1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Alternative Promoter Sequences</a:t>
            </a:r>
          </a:p>
        </p:txBody>
      </p:sp>
      <p:pic>
        <p:nvPicPr>
          <p:cNvPr id="6" name="Picture Placeholder 5" descr="An illustration shows the sequences of standard, heat-shock, and nitrogen-starvation promoters in the negative 35 and negative 10 regions. The negative 35 region is closer to the 5-prime end and negative 10 regions are closer to the 3-prime end. The sequence of standard promoter in the negative 35 region is T T G A C A and in the negative 10 region is T A T A A T. The sequence of heat-shock promoter in the negative 35 region is T N N C N C N C T T G A A and in the negative 10 region is C C C A T N T. The sequence of the nitrogen-starvation promoter in the negative 35 region is C T G G G N A and in the negative 10 region is T T G C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4132" y="2917538"/>
            <a:ext cx="8875736" cy="134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4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RNA Polymerases Must Unwind the Template Double Helix for Transcription to Take Place</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000" dirty="0"/>
              <a:t>RNA polymerase can identify promoter sites on double helical DNA, but the DNA must be unwound for transcription to occur.</a:t>
            </a:r>
          </a:p>
          <a:p>
            <a:pPr>
              <a:spcAft>
                <a:spcPts val="1200"/>
              </a:spcAft>
            </a:pPr>
            <a:r>
              <a:rPr lang="en-US" sz="2000" dirty="0"/>
              <a:t>Transition from the closed promoter to the open promoter requires unwinding of approximately 17 base pairs of DNA.</a:t>
            </a:r>
          </a:p>
          <a:p>
            <a:pPr>
              <a:spcAft>
                <a:spcPts val="1200"/>
              </a:spcAft>
            </a:pPr>
            <a:r>
              <a:rPr lang="en-US" sz="2000" dirty="0"/>
              <a:t>The free energy necessary to break the bonds between these ~17 </a:t>
            </a:r>
            <a:r>
              <a:rPr lang="en-US" sz="2000" dirty="0" err="1"/>
              <a:t>bp</a:t>
            </a:r>
            <a:r>
              <a:rPr lang="en-US" sz="2000" dirty="0"/>
              <a:t> is derived from additional favorable contacts when DNA distorts to wrap around the RNA polymerase and from interactions between the single-stranded DNA regions and other parts of the polymerase.</a:t>
            </a:r>
          </a:p>
          <a:p>
            <a:pPr>
              <a:spcAft>
                <a:spcPts val="1200"/>
              </a:spcAft>
            </a:pPr>
            <a:r>
              <a:rPr lang="en-US" sz="2000" dirty="0"/>
              <a:t>These interactions stabilize the open promoter complex and help to pull the template strand into the enzyme’s active site.</a:t>
            </a:r>
          </a:p>
          <a:p>
            <a:pPr>
              <a:spcAft>
                <a:spcPts val="1200"/>
              </a:spcAft>
            </a:pPr>
            <a:r>
              <a:rPr lang="en-US" sz="2000" dirty="0"/>
              <a:t>The −10 element is unwound, whereas the −35 element remains in double-helical form.</a:t>
            </a:r>
          </a:p>
        </p:txBody>
      </p:sp>
    </p:spTree>
    <p:extLst>
      <p:ext uri="{BB962C8B-B14F-4D97-AF65-F5344CB8AC3E}">
        <p14:creationId xmlns:p14="http://schemas.microsoft.com/office/powerpoint/2010/main" val="2647189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Unwinding</a:t>
            </a:r>
          </a:p>
        </p:txBody>
      </p:sp>
      <p:pic>
        <p:nvPicPr>
          <p:cNvPr id="5" name="Picture Placeholder 4" descr="An illustration shows the transition from a closed to an open complex. In a closed complex, the wound DNA strand and the enzyme are separate from each other. In an open complex, the strand passes through the enzyme and is unwound within the enzy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35930" y="2531567"/>
            <a:ext cx="7872140" cy="267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Elongation Takes Place at Transcription Bubbles that Move Along the DNA Template</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Once the DNA is unwound, elongation can take place.</a:t>
            </a:r>
          </a:p>
          <a:p>
            <a:pPr>
              <a:spcAft>
                <a:spcPts val="1200"/>
              </a:spcAft>
            </a:pPr>
            <a:r>
              <a:rPr lang="en-US" sz="2400" dirty="0"/>
              <a:t>The region containing the RNA polymerase, the DNA, and the RNA product is called the transcription bubble.</a:t>
            </a:r>
          </a:p>
          <a:p>
            <a:pPr>
              <a:spcAft>
                <a:spcPts val="1200"/>
              </a:spcAft>
            </a:pPr>
            <a:r>
              <a:rPr lang="en-US" sz="2400" dirty="0"/>
              <a:t>The transcription bubble moves along the DNA as DNA is unwound and then rewound, while the RNA product is extruded from the complex.</a:t>
            </a:r>
          </a:p>
          <a:p>
            <a:pPr>
              <a:spcAft>
                <a:spcPts val="1200"/>
              </a:spcAft>
            </a:pPr>
            <a:r>
              <a:rPr lang="en-US" sz="2400" dirty="0"/>
              <a:t>A RNA–DNA hybrid helix of approximately 8 nucleotides is an intermediate in RNA synthesis.</a:t>
            </a:r>
          </a:p>
          <a:p>
            <a:pPr>
              <a:spcAft>
                <a:spcPts val="1200"/>
              </a:spcAft>
            </a:pPr>
            <a:r>
              <a:rPr lang="en-US" sz="2400" dirty="0"/>
              <a:t>Transcription occurs at the rate of about 50 nucleotides per second.</a:t>
            </a:r>
          </a:p>
        </p:txBody>
      </p:sp>
    </p:spTree>
    <p:extLst>
      <p:ext uri="{BB962C8B-B14F-4D97-AF65-F5344CB8AC3E}">
        <p14:creationId xmlns:p14="http://schemas.microsoft.com/office/powerpoint/2010/main" val="4173557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Transcription Bubble (2/2)</a:t>
            </a:r>
          </a:p>
        </p:txBody>
      </p:sp>
      <p:pic>
        <p:nvPicPr>
          <p:cNvPr id="6" name="Picture Placeholder 5" descr="An illustration shows the actions that occur when an R N A polymerase moves through along a D N A strand. The template strand, running 3 prime to 5 prime, and the coding strand, running 5 prime-3 prime, are wound together. When the polymerase passes through the D N A, the strands are unwound. The template strand winds with the 5 prime to 3 prime R N A strand, forming R N A-D N A hybrid helix within the polymer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1837692"/>
            <a:ext cx="8068851" cy="385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Sequences within the Newly Transcribed RNA Signal Termination</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Elongation continues until a termination signal is detected.</a:t>
            </a:r>
          </a:p>
          <a:p>
            <a:pPr>
              <a:spcAft>
                <a:spcPts val="1200"/>
              </a:spcAft>
            </a:pPr>
            <a:r>
              <a:rPr lang="en-US" sz="2400" dirty="0"/>
              <a:t>The simplest stop signal is the transcribed product of a segment of palindromic DNA.</a:t>
            </a:r>
          </a:p>
          <a:p>
            <a:pPr>
              <a:spcAft>
                <a:spcPts val="1200"/>
              </a:spcAft>
            </a:pPr>
            <a:r>
              <a:rPr lang="en-US" sz="2400" dirty="0"/>
              <a:t>The RNA complement of the DNA stop signal forms a hairpin structure, followed by several uracil residues.</a:t>
            </a:r>
          </a:p>
          <a:p>
            <a:pPr>
              <a:spcAft>
                <a:spcPts val="1200"/>
              </a:spcAft>
            </a:pPr>
            <a:r>
              <a:rPr lang="en-US" sz="2400" dirty="0"/>
              <a:t>Upon synthesis of the hairpin, the polymerase stalls, the RNA product is released, and the DNA double helix reforms.</a:t>
            </a:r>
          </a:p>
        </p:txBody>
      </p:sp>
    </p:spTree>
    <p:extLst>
      <p:ext uri="{BB962C8B-B14F-4D97-AF65-F5344CB8AC3E}">
        <p14:creationId xmlns:p14="http://schemas.microsoft.com/office/powerpoint/2010/main" val="141530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Ch.30 Learning Objectives</a:t>
            </a:r>
          </a:p>
        </p:txBody>
      </p:sp>
      <p:sp>
        <p:nvSpPr>
          <p:cNvPr id="4" name="Content Placeholder 3"/>
          <p:cNvSpPr>
            <a:spLocks noGrp="1"/>
          </p:cNvSpPr>
          <p:nvPr>
            <p:ph idx="1"/>
          </p:nvPr>
        </p:nvSpPr>
        <p:spPr>
          <a:xfrm>
            <a:off x="457200" y="1521370"/>
            <a:ext cx="8229600" cy="5257800"/>
          </a:xfrm>
        </p:spPr>
        <p:txBody>
          <a:bodyPr>
            <a:noAutofit/>
          </a:bodyPr>
          <a:lstStyle/>
          <a:p>
            <a:pPr marL="0" indent="0">
              <a:lnSpc>
                <a:spcPct val="110000"/>
              </a:lnSpc>
              <a:spcBef>
                <a:spcPts val="624"/>
              </a:spcBef>
              <a:spcAft>
                <a:spcPts val="1200"/>
              </a:spcAft>
              <a:buNone/>
            </a:pPr>
            <a:r>
              <a:rPr lang="en-US" sz="2200" i="1" dirty="0"/>
              <a:t>By the end of this chapter, you should be able to:</a:t>
            </a:r>
            <a:endParaRPr lang="en-US" sz="2200" dirty="0"/>
          </a:p>
          <a:p>
            <a:pPr marL="457200" indent="-457200">
              <a:buFont typeface="+mj-lt"/>
              <a:buAutoNum type="arabicPeriod"/>
            </a:pPr>
            <a:r>
              <a:rPr lang="en-US" sz="2200" b="1" dirty="0"/>
              <a:t>Discuss the primary function of RNA polymerases, the reaction that they catalyze and its chemical mechanism.</a:t>
            </a:r>
          </a:p>
          <a:p>
            <a:pPr marL="457200" indent="-457200">
              <a:buFont typeface="+mj-lt"/>
              <a:buAutoNum type="arabicPeriod"/>
            </a:pPr>
            <a:r>
              <a:rPr lang="en-US" sz="2200" b="1" dirty="0"/>
              <a:t>Describe transcription, including the processes of initiation, elongation, and termination.</a:t>
            </a:r>
          </a:p>
          <a:p>
            <a:pPr marL="457200" indent="-457200">
              <a:buFont typeface="+mj-lt"/>
              <a:buAutoNum type="arabicPeriod"/>
            </a:pPr>
            <a:r>
              <a:rPr lang="en-US" sz="2200" b="1" dirty="0"/>
              <a:t>Discuss the regulation of transcription in eukaryotes, including the roles of transcription factors and enhancers.</a:t>
            </a:r>
          </a:p>
          <a:p>
            <a:pPr marL="457200" indent="-457200">
              <a:buFont typeface="+mj-lt"/>
              <a:buAutoNum type="arabicPeriod"/>
            </a:pPr>
            <a:r>
              <a:rPr lang="en-US" sz="2200" b="1" dirty="0"/>
              <a:t>Discuss the roles of RNA polymerases I, II, and III in producing ribosomal, transfer, and messenger RNAs.</a:t>
            </a:r>
          </a:p>
          <a:p>
            <a:pPr marL="457200" indent="-457200">
              <a:buFont typeface="+mj-lt"/>
              <a:buAutoNum type="arabicPeriod"/>
            </a:pPr>
            <a:r>
              <a:rPr lang="en-US" sz="2200" b="1" dirty="0"/>
              <a:t>Describe the process of RNA splicing, including the roles of the </a:t>
            </a:r>
            <a:r>
              <a:rPr lang="en-US" sz="2200" b="1" dirty="0" err="1"/>
              <a:t>spliceosome</a:t>
            </a:r>
            <a:r>
              <a:rPr lang="en-US" sz="2200" b="1" dirty="0"/>
              <a:t> and self-splicing RNA molecules.</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Termination Signal</a:t>
            </a:r>
          </a:p>
        </p:txBody>
      </p:sp>
      <p:pic>
        <p:nvPicPr>
          <p:cNvPr id="8" name="Picture Placeholder 7" descr="An illustration shows a looped nucleotide strand, with the termination signal highlighted at the tail end. The loop is from the 5-prime end to the 3-prime end. The nucleotide sequence along a horizontal line is U A A U C C C A C A. The strand moves upward with the following sequence: G C C G C C A. The strand loops with the following sequence: G U U C G G C. The strand then moves downward with the following sequence: C U G G C G G C. The strand continues along a horizontal path with the following sequence: A U U U U. The last four sequences are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1675795"/>
            <a:ext cx="8068851" cy="430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61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Some Messenger RNAs Directly Sense Metabolite Concentrations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Some mRNA molecules can form special secondary structures, called </a:t>
            </a:r>
            <a:r>
              <a:rPr lang="en-US" sz="2400" dirty="0" err="1"/>
              <a:t>riboswitches</a:t>
            </a:r>
            <a:r>
              <a:rPr lang="en-US" sz="2400" dirty="0"/>
              <a:t>, that bind to small molecules.</a:t>
            </a:r>
          </a:p>
          <a:p>
            <a:pPr>
              <a:spcAft>
                <a:spcPts val="1200"/>
              </a:spcAft>
            </a:pPr>
            <a:r>
              <a:rPr lang="en-US" sz="2400" dirty="0"/>
              <a:t>Such binding can lead to the termination of RNA synthesis.</a:t>
            </a:r>
          </a:p>
          <a:p>
            <a:pPr>
              <a:spcAft>
                <a:spcPts val="1200"/>
              </a:spcAft>
            </a:pPr>
            <a:r>
              <a:rPr lang="en-US" sz="2400" dirty="0"/>
              <a:t>For example: when abundant, </a:t>
            </a:r>
            <a:r>
              <a:rPr lang="en-US" sz="2400" dirty="0" err="1"/>
              <a:t>flavin</a:t>
            </a:r>
            <a:r>
              <a:rPr lang="en-US" sz="2400" dirty="0"/>
              <a:t> mononucleotide (FMN) binds to a </a:t>
            </a:r>
            <a:r>
              <a:rPr lang="en-US" sz="2400" dirty="0" err="1"/>
              <a:t>riboswitch</a:t>
            </a:r>
            <a:r>
              <a:rPr lang="en-US" sz="2400" dirty="0"/>
              <a:t> on an mRNA encoding an enzyme required for de novo FMN synthesis. Binding of FMN to the mRNA terminates synthesis of the mRNA.</a:t>
            </a:r>
          </a:p>
        </p:txBody>
      </p:sp>
    </p:spTree>
    <p:extLst>
      <p:ext uri="{BB962C8B-B14F-4D97-AF65-F5344CB8AC3E}">
        <p14:creationId xmlns:p14="http://schemas.microsoft.com/office/powerpoint/2010/main" val="376800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Riboswitch</a:t>
            </a:r>
            <a:endParaRPr lang="en-US" dirty="0">
              <a:solidFill>
                <a:srgbClr val="843C0C"/>
              </a:solidFill>
            </a:endParaRPr>
          </a:p>
        </p:txBody>
      </p:sp>
      <p:pic>
        <p:nvPicPr>
          <p:cNvPr id="5" name="Picture Placeholder 4" descr="Two illustrations, A and B, show the formation of terminator and m R N A and an F M N molecule. There are two illustrations showing a long nucleotide strand. The strands are colored blue, yellow, and red. When F M N is high, the terminator is formed, and the full m R N A molecule is not produced. The lower portions of the yellow and blue regions are wound, while the red portion is wound with other nucleotides. When F M N is low, the terminator is disrupted, and the full m R N A molecule is produced. The upper portion of the blue region is wound with the lower portion of the red region, while the yellow region does not wind with other molecules. B. An illustration shows a flavin mononucleotide at the center of an enzyme, adjacent to winding blue and yellow stran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367941"/>
            <a:ext cx="8079303" cy="318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45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i="1" dirty="0">
                <a:solidFill>
                  <a:srgbClr val="843C0C"/>
                </a:solidFill>
              </a:rPr>
              <a:t>rho </a:t>
            </a:r>
            <a:r>
              <a:rPr lang="en-US" dirty="0">
                <a:solidFill>
                  <a:srgbClr val="843C0C"/>
                </a:solidFill>
              </a:rPr>
              <a:t>Protein Helps to Terminate the Transcription of Some Genes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Another type of termination signal requires the protein rho (ρ).</a:t>
            </a:r>
          </a:p>
          <a:p>
            <a:pPr>
              <a:spcAft>
                <a:spcPts val="1200"/>
              </a:spcAft>
            </a:pPr>
            <a:r>
              <a:rPr lang="en-US" dirty="0"/>
              <a:t>Rho binds to a particular sequence on the RNA product and uses the energy of ATP hydrolysis to chase down the polymerase in the transcription bubble.</a:t>
            </a:r>
          </a:p>
          <a:p>
            <a:pPr>
              <a:spcAft>
                <a:spcPts val="1200"/>
              </a:spcAft>
            </a:pPr>
            <a:r>
              <a:rPr lang="en-US" dirty="0"/>
              <a:t>Contact with rho causes the transcription bubble to dissociate.</a:t>
            </a:r>
          </a:p>
        </p:txBody>
      </p:sp>
    </p:spTree>
    <p:extLst>
      <p:ext uri="{BB962C8B-B14F-4D97-AF65-F5344CB8AC3E}">
        <p14:creationId xmlns:p14="http://schemas.microsoft.com/office/powerpoint/2010/main" val="2009788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Effect of ρ Protein on the Size of RNA Transcripts</a:t>
            </a:r>
          </a:p>
        </p:txBody>
      </p:sp>
      <p:pic>
        <p:nvPicPr>
          <p:cNvPr id="6" name="Picture Placeholder 5" descr="An illustration shows the change in size of R N A transcript when proteins are added at different periods to a D N A template. In a D N A template, protein is added at three periods after initiation. When no protein is added, the transcript was the longest and yielded a 23 S species. When protein was added at the start of the synthesis, the transcript was the shortest and yielded a 10 S species. When protein was added 30 seconds later, the transcript was longer than the previous one and yielded a 13 S species. When protein was added 2 minutes later, the transcript was longer than the previous one and yielded a 17 S speci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2460367"/>
            <a:ext cx="8068851" cy="305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95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Mechanism for the Termination of Transcription by ρ Protein</a:t>
            </a:r>
          </a:p>
        </p:txBody>
      </p:sp>
      <p:pic>
        <p:nvPicPr>
          <p:cNvPr id="5" name="Picture Placeholder 4" descr="An illustration shows the mechanism for the termination of transcription by the R H O protein. A T P and water react with protein site, releasing A D P and P subscript i. The protein site releases the R N A strand, which winds with the template D N A strand within the R N A polymer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40877" y="1920055"/>
            <a:ext cx="6062247" cy="468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2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Ch.30 Outline</a:t>
            </a: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b="1" dirty="0"/>
              <a:t>30.1 RNA Polymerases Catalyze Transcription</a:t>
            </a:r>
          </a:p>
          <a:p>
            <a:pPr>
              <a:spcAft>
                <a:spcPts val="1200"/>
              </a:spcAft>
            </a:pPr>
            <a:r>
              <a:rPr lang="en-US" b="1" dirty="0"/>
              <a:t>30.2 Transcription in Eukaryotes Is Highly Regulated</a:t>
            </a:r>
          </a:p>
          <a:p>
            <a:pPr>
              <a:spcAft>
                <a:spcPts val="1200"/>
              </a:spcAft>
            </a:pPr>
            <a:r>
              <a:rPr lang="en-US" b="1" dirty="0"/>
              <a:t>30.3 The Transcription Products of Eukaryotic Polymerases Are Processed</a:t>
            </a:r>
          </a:p>
          <a:p>
            <a:pPr>
              <a:spcAft>
                <a:spcPts val="1200"/>
              </a:spcAft>
            </a:pPr>
            <a:r>
              <a:rPr lang="en-US" b="1" dirty="0"/>
              <a:t>30.4 The Discovery of Catalytic RNA Was Revealing in Regard to Both Mechanism and Evolution</a:t>
            </a:r>
          </a:p>
        </p:txBody>
      </p:sp>
    </p:spTree>
    <p:extLst>
      <p:ext uri="{BB962C8B-B14F-4D97-AF65-F5344CB8AC3E}">
        <p14:creationId xmlns:p14="http://schemas.microsoft.com/office/powerpoint/2010/main" val="364736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RNA Synthesis Comprises Three Stages: Initiation, Elongation, and Termination</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defRPr/>
            </a:pPr>
            <a:r>
              <a:rPr lang="en-US" sz="2000" dirty="0"/>
              <a:t>RNA polymerase is the enzyme that catalyzes the synthesis of RNA (i.e., transcription).</a:t>
            </a:r>
          </a:p>
          <a:p>
            <a:pPr>
              <a:spcAft>
                <a:spcPts val="1200"/>
              </a:spcAft>
              <a:defRPr/>
            </a:pPr>
            <a:r>
              <a:rPr lang="en-US" sz="2000" dirty="0"/>
              <a:t>During transcription, RNA polymerases perform the following functions:</a:t>
            </a:r>
          </a:p>
          <a:p>
            <a:pPr lvl="1">
              <a:spcAft>
                <a:spcPts val="1200"/>
              </a:spcAft>
              <a:buFontTx/>
              <a:buAutoNum type="arabicPeriod"/>
              <a:defRPr/>
            </a:pPr>
            <a:r>
              <a:rPr lang="en-US" sz="1800" dirty="0"/>
              <a:t>Search for and bind to promoter sequences, initiation sites for RNA synthesis</a:t>
            </a:r>
          </a:p>
          <a:p>
            <a:pPr lvl="1">
              <a:spcAft>
                <a:spcPts val="1200"/>
              </a:spcAft>
              <a:buFontTx/>
              <a:buAutoNum type="arabicPeriod"/>
              <a:defRPr/>
            </a:pPr>
            <a:r>
              <a:rPr lang="en-US" sz="1800" dirty="0"/>
              <a:t>Unwind a short stretch of the double helix DNA to reveal the bases to be transcribed</a:t>
            </a:r>
          </a:p>
          <a:p>
            <a:pPr lvl="1">
              <a:spcAft>
                <a:spcPts val="1200"/>
              </a:spcAft>
              <a:buFontTx/>
              <a:buAutoNum type="arabicPeriod"/>
              <a:defRPr/>
            </a:pPr>
            <a:r>
              <a:rPr lang="en-US" sz="1800" dirty="0"/>
              <a:t>Select the </a:t>
            </a:r>
            <a:r>
              <a:rPr lang="en-US" sz="1800" dirty="0" err="1"/>
              <a:t>ribonucleoside</a:t>
            </a:r>
            <a:r>
              <a:rPr lang="en-US" sz="1800" dirty="0"/>
              <a:t> triphosphate that corresponds to the DNA template and catalyze the formation of a </a:t>
            </a:r>
            <a:r>
              <a:rPr lang="en-US" sz="1800" dirty="0" err="1"/>
              <a:t>phosphodiester</a:t>
            </a:r>
            <a:r>
              <a:rPr lang="en-US" sz="1800" dirty="0"/>
              <a:t> linkage</a:t>
            </a:r>
          </a:p>
          <a:p>
            <a:pPr lvl="1">
              <a:spcAft>
                <a:spcPts val="1200"/>
              </a:spcAft>
              <a:buFontTx/>
              <a:buAutoNum type="arabicPeriod"/>
              <a:defRPr/>
            </a:pPr>
            <a:r>
              <a:rPr lang="en-US" sz="1800" dirty="0"/>
              <a:t>Detect termination signals that halt transcription</a:t>
            </a:r>
          </a:p>
          <a:p>
            <a:pPr lvl="1">
              <a:spcAft>
                <a:spcPts val="1200"/>
              </a:spcAft>
              <a:buFontTx/>
              <a:buAutoNum type="arabicPeriod"/>
              <a:defRPr/>
            </a:pPr>
            <a:r>
              <a:rPr lang="en-US" sz="1800" dirty="0"/>
              <a:t>Interact with other proteins that regulate the process of transcription</a:t>
            </a:r>
          </a:p>
        </p:txBody>
      </p:sp>
    </p:spTree>
    <p:extLst>
      <p:ext uri="{BB962C8B-B14F-4D97-AF65-F5344CB8AC3E}">
        <p14:creationId xmlns:p14="http://schemas.microsoft.com/office/powerpoint/2010/main" val="113946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RNA Polymerase Structures</a:t>
            </a:r>
          </a:p>
        </p:txBody>
      </p:sp>
      <p:pic>
        <p:nvPicPr>
          <p:cNvPr id="6" name="Picture Placeholder 5" descr="An illustration shows the RNA polymerase structure of prokaryotes and eukaryotes. The illustration has three-dimensional structures of RNA polymerases from a prokaryote (Thermus aquaticus) and a eukaryote (Saccharomyces cerevisiae). The two largest subunits for each structure are shown in dark red and dark blue. Notice that both structures contain a central metal ion (green) in their active sites, near a large cleft on the right. The similarity of these structures reveals that these enzymes have the same evolutionary origin and have many mechanistic features in comm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358883"/>
            <a:ext cx="8079303" cy="374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5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Section 30.1 RNA Polymerases Catalyze Transcription</a:t>
            </a:r>
          </a:p>
        </p:txBody>
      </p:sp>
      <p:sp>
        <p:nvSpPr>
          <p:cNvPr id="3" name="Content Placeholder 2"/>
          <p:cNvSpPr>
            <a:spLocks noGrp="1"/>
          </p:cNvSpPr>
          <p:nvPr>
            <p:ph idx="1"/>
          </p:nvPr>
        </p:nvSpPr>
        <p:spPr>
          <a:xfrm>
            <a:off x="457200" y="1554858"/>
            <a:ext cx="8229600" cy="1564760"/>
          </a:xfrm>
        </p:spPr>
        <p:txBody>
          <a:bodyPr>
            <a:normAutofit/>
          </a:bodyPr>
          <a:lstStyle/>
          <a:p>
            <a:r>
              <a:rPr lang="en-US" sz="2400" dirty="0"/>
              <a:t>RNA polymerases catalyze the </a:t>
            </a:r>
            <a:r>
              <a:rPr lang="en-US" sz="2400" dirty="0" err="1"/>
              <a:t>nucleophilic</a:t>
            </a:r>
            <a:r>
              <a:rPr lang="en-US" sz="2400" dirty="0"/>
              <a:t> attack of the 3</a:t>
            </a:r>
            <a:r>
              <a:rPr lang="en-US" sz="2400" dirty="0">
                <a:sym typeface="Symbol" charset="0"/>
              </a:rPr>
              <a:t></a:t>
            </a:r>
            <a:r>
              <a:rPr lang="en-US" sz="2400" dirty="0"/>
              <a:t>-hydroxyl group of the last nucleotide in the chain on the α </a:t>
            </a:r>
            <a:r>
              <a:rPr lang="en-US" sz="2400" dirty="0" err="1"/>
              <a:t>phosphoryl</a:t>
            </a:r>
            <a:r>
              <a:rPr lang="en-US" sz="2400" dirty="0"/>
              <a:t> group of the incoming nucleoside triphosphate.</a:t>
            </a:r>
          </a:p>
        </p:txBody>
      </p:sp>
      <p:pic>
        <p:nvPicPr>
          <p:cNvPr id="8" name="Picture Placeholder 7" descr="An illustration shows the reversible reaction involving N T P and R N A. N T P has a five-membered ring with an oxygen atom at the left side vertex. The upper right and lower right vertices are bonded to hydroxyl groups and the lower left vertex is bonded to N. The upper left vertex is bonded to C H 2 that is further bonded to O, which is bonded to P that is bonded to 2 O with partial double bonds and a minus 1 charge and to an O that is further bonded to 2 phosphate groups. The first phosphate group has minus 1 and the terminal phosphate group has the charge of minus 2. All of the preceding structures are highlighted in pink. A strand of D N A has 3 prime, then 8 Ns, then 5 prime. A strand of R N A directly above it has 5 prime, then 4 Ns, then an O H at the 3 prime end with an arrow pointing to the first phosphate adjacent to the sugar. An arrow goes from the bond connecting this P to two phosphate groups to the adjacent O. A double headed arrow shows that the reaction is reversible. The product is one strand that is 5 prime, then 4 Ns, then the N that had been bonded to the sugar above a strand that is 3 prime, then 8 Ns, and red highlighted P P subscript i."/>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461100" y="3066629"/>
            <a:ext cx="6879433" cy="15806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4695742"/>
            <a:ext cx="8229600" cy="2072002"/>
          </a:xfrm>
        </p:spPr>
        <p:txBody>
          <a:bodyPr/>
          <a:lstStyle/>
          <a:p>
            <a:pPr>
              <a:spcAft>
                <a:spcPts val="1200"/>
              </a:spcAft>
            </a:pPr>
            <a:r>
              <a:rPr lang="en-US" sz="2400" dirty="0"/>
              <a:t>RNA polymerases, which consist of five subunits in </a:t>
            </a:r>
            <a:r>
              <a:rPr lang="en-US" sz="2400" i="1" dirty="0"/>
              <a:t>E. coli</a:t>
            </a:r>
            <a:r>
              <a:rPr lang="en-US" sz="2400" dirty="0"/>
              <a:t>, require two Mg</a:t>
            </a:r>
            <a:r>
              <a:rPr lang="en-US" sz="2400" baseline="30000" dirty="0"/>
              <a:t>2+</a:t>
            </a:r>
            <a:r>
              <a:rPr lang="en-US" sz="2400" dirty="0"/>
              <a:t> at the active site.</a:t>
            </a:r>
          </a:p>
          <a:p>
            <a:pPr>
              <a:spcAft>
                <a:spcPts val="1200"/>
              </a:spcAft>
            </a:pPr>
            <a:r>
              <a:rPr lang="en-US" sz="2400" dirty="0"/>
              <a:t>RNA synthesis occurs in a complex called the transcription bubble, where approximately 17 bases of the DNA are unwound.</a:t>
            </a:r>
          </a:p>
        </p:txBody>
      </p:sp>
    </p:spTree>
    <p:extLst>
      <p:ext uri="{BB962C8B-B14F-4D97-AF65-F5344CB8AC3E}">
        <p14:creationId xmlns:p14="http://schemas.microsoft.com/office/powerpoint/2010/main" val="358969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rPr>
              <a:t>Subunits of RNA Polymerase from </a:t>
            </a:r>
            <a:r>
              <a:rPr lang="en-US" i="1" dirty="0">
                <a:solidFill>
                  <a:srgbClr val="843C0C"/>
                </a:solidFill>
              </a:rPr>
              <a:t>E. coli</a:t>
            </a:r>
            <a:endParaRPr lang="en-US" dirty="0">
              <a:solidFill>
                <a:srgbClr val="843C0C"/>
              </a:solidFill>
            </a:endParaRPr>
          </a:p>
        </p:txBody>
      </p:sp>
      <p:pic>
        <p:nvPicPr>
          <p:cNvPr id="2050" name="Picture 2" descr="A table describes subunits of R N A polymerase from E. coli. The table has four columns and five rows. The column headers are: subunit; gene; number; and mass in kilodaltons (lowercase K D lowercase A). The data (row-wise) are as follows:&#10;&#10;Row 1: Subunit: alpha; gene: lowercase R P O uppercase A; number: 2; mass: 37 kilodaltons&#10;&#10;Row 2: Subunit: beta; gene: lowercase R P O uppercase B; number: 1; mass: 151 kilodaltons. &#10;&#10;Row 3: Subunit: beta prime; gene: lowercase R P O uppercase C; number: 1; mass: 155 kilodaltons. &#10;&#10;Row 4: Subunit: omega; gene: lowercase R P O uppercase Z; number: 1; mass: 10 kilodaltons. &#10;&#10;Row 5: Subunit: sigma to the power 70; gene: lowercase R P O uppercase D; number: 1; mass: 70 kilodaltons."/>
          <p:cNvPicPr>
            <a:picLocks noGrp="1" noChangeAspect="1" noChangeArrowheads="1"/>
          </p:cNvPicPr>
          <p:nvPr>
            <p:ph type="tbl" sz="quarter" idx="15"/>
          </p:nvPr>
        </p:nvPicPr>
        <p:blipFill>
          <a:blip r:embed="rId2">
            <a:extLst>
              <a:ext uri="{28A0092B-C50C-407E-A947-70E740481C1C}">
                <a14:useLocalDpi xmlns:a14="http://schemas.microsoft.com/office/drawing/2010/main" val="0"/>
              </a:ext>
            </a:extLst>
          </a:blip>
          <a:stretch>
            <a:fillRect/>
          </a:stretch>
        </p:blipFill>
        <p:spPr bwMode="auto">
          <a:xfrm>
            <a:off x="603535" y="1895465"/>
            <a:ext cx="7936930" cy="422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RNA Polymerase Active Site</a:t>
            </a:r>
          </a:p>
        </p:txBody>
      </p:sp>
      <p:pic>
        <p:nvPicPr>
          <p:cNvPr id="5" name="Picture Placeholder 4" descr="An illustration shows a ball-and-stick model of the active site of RNA polymerase. The main subunit consists of M 2 superscript 2 plus, A S P, alpha, beta, and gamma components. There are two branches from the subunit, a growing R N A chain on the left and a ribonucleoside triphosphate on the right. A dotted line shows the connection between the 3 prime hydroxyl group of the growing R N A chain and the alpha phosphoryl group of the incoming nucleoside triphosphate on the right."/>
          <p:cNvPicPr>
            <a:picLocks noGrp="1" noChangeAspect="1"/>
          </p:cNvPicPr>
          <p:nvPr>
            <p:ph type="pic" sz="quarter" idx="13"/>
          </p:nvPr>
        </p:nvPicPr>
        <p:blipFill>
          <a:blip r:embed="rId3"/>
          <a:stretch>
            <a:fillRect/>
          </a:stretch>
        </p:blipFill>
        <p:spPr>
          <a:xfrm>
            <a:off x="2129496" y="1512312"/>
            <a:ext cx="4885008" cy="5141604"/>
          </a:xfrm>
          <a:prstGeom prst="rect">
            <a:avLst/>
          </a:prstGeom>
        </p:spPr>
      </p:pic>
    </p:spTree>
    <p:extLst>
      <p:ext uri="{BB962C8B-B14F-4D97-AF65-F5344CB8AC3E}">
        <p14:creationId xmlns:p14="http://schemas.microsoft.com/office/powerpoint/2010/main" val="3702440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6198</TotalTime>
  <Words>2411</Words>
  <Application>Microsoft Macintosh PowerPoint</Application>
  <PresentationFormat>On-screen Show (4:3)</PresentationFormat>
  <Paragraphs>142</Paragraphs>
  <Slides>35</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Georgia</vt:lpstr>
      <vt:lpstr>Office Theme</vt:lpstr>
      <vt:lpstr>1_Office Theme</vt:lpstr>
      <vt:lpstr>PowerPoint Presentation</vt:lpstr>
      <vt:lpstr>CHAPTER 30 RNA Synthesis and Processing</vt:lpstr>
      <vt:lpstr>Ch.30 Learning Objectives</vt:lpstr>
      <vt:lpstr>Ch.30 Outline</vt:lpstr>
      <vt:lpstr>RNA Synthesis Comprises Three Stages: Initiation, Elongation, and Termination</vt:lpstr>
      <vt:lpstr>RNA Polymerase Structures</vt:lpstr>
      <vt:lpstr>Section 30.1 RNA Polymerases Catalyze Transcription</vt:lpstr>
      <vt:lpstr>Subunits of RNA Polymerase from E. coli</vt:lpstr>
      <vt:lpstr>RNA Polymerase Active Site</vt:lpstr>
      <vt:lpstr>Transcription Bubble (1/2)</vt:lpstr>
      <vt:lpstr>RNA Chains are Formed de novo and Grow in the 5′-to-3′ Direction (1/2)</vt:lpstr>
      <vt:lpstr>Template and Coding Strands</vt:lpstr>
      <vt:lpstr>RNA Chains are Formed de novo and Grow in the 5′-to-3′ Direction (2/2)</vt:lpstr>
      <vt:lpstr>Elongation Mechanism</vt:lpstr>
      <vt:lpstr>Translocation</vt:lpstr>
      <vt:lpstr>RNA–DNA Hybrid Separation</vt:lpstr>
      <vt:lpstr>RNA Polymerases Backtrack and Correct Errors</vt:lpstr>
      <vt:lpstr>Backtracking</vt:lpstr>
      <vt:lpstr>RNA Polymerase Binds to Promoter Sites on the DNA Template to Initiate Transcription (1/2)</vt:lpstr>
      <vt:lpstr>RNA Polymerase Binds to Promoter Sites on the DNA Template to Initiate Transcription (2/2)</vt:lpstr>
      <vt:lpstr>Bacterial Promoter Sequences</vt:lpstr>
      <vt:lpstr>Sigma Subunits of RNA Polymerase Recognize Promoter Sites</vt:lpstr>
      <vt:lpstr>RNA Polymerase Holoenzyme Complex</vt:lpstr>
      <vt:lpstr>Alternative Promoter Sequences</vt:lpstr>
      <vt:lpstr>RNA Polymerases Must Unwind the Template Double Helix for Transcription to Take Place</vt:lpstr>
      <vt:lpstr>DNA Unwinding</vt:lpstr>
      <vt:lpstr>Elongation Takes Place at Transcription Bubbles that Move Along the DNA Template</vt:lpstr>
      <vt:lpstr>Transcription Bubble (2/2)</vt:lpstr>
      <vt:lpstr>Sequences within the Newly Transcribed RNA Signal Termination</vt:lpstr>
      <vt:lpstr>Termination Signal</vt:lpstr>
      <vt:lpstr>Some Messenger RNAs Directly Sense Metabolite Concentrations</vt:lpstr>
      <vt:lpstr>Riboswitch</vt:lpstr>
      <vt:lpstr>The rho Protein Helps to Terminate the Transcription of Some Genes</vt:lpstr>
      <vt:lpstr>Effect of ρ Protein on the Size of RNA Transcripts</vt:lpstr>
      <vt:lpstr>Mechanism for the Termination of Transcription by ρ Protein</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RNA Synthesis and Processing</dc:title>
  <dc:creator>Berg</dc:creator>
  <cp:lastModifiedBy>Hurlbert, Jason C.</cp:lastModifiedBy>
  <cp:revision>792</cp:revision>
  <dcterms:created xsi:type="dcterms:W3CDTF">2015-05-20T13:49:30Z</dcterms:created>
  <dcterms:modified xsi:type="dcterms:W3CDTF">2022-10-31T15:33:09Z</dcterms:modified>
</cp:coreProperties>
</file>