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56"/>
  </p:notesMasterIdLst>
  <p:sldIdLst>
    <p:sldId id="873" r:id="rId3"/>
    <p:sldId id="653" r:id="rId4"/>
    <p:sldId id="781" r:id="rId5"/>
    <p:sldId id="782" r:id="rId6"/>
    <p:sldId id="783" r:id="rId7"/>
    <p:sldId id="784" r:id="rId8"/>
    <p:sldId id="785" r:id="rId9"/>
    <p:sldId id="786" r:id="rId10"/>
    <p:sldId id="787" r:id="rId11"/>
    <p:sldId id="788" r:id="rId12"/>
    <p:sldId id="789" r:id="rId13"/>
    <p:sldId id="790" r:id="rId14"/>
    <p:sldId id="791" r:id="rId15"/>
    <p:sldId id="792" r:id="rId16"/>
    <p:sldId id="793" r:id="rId17"/>
    <p:sldId id="794" r:id="rId18"/>
    <p:sldId id="795" r:id="rId19"/>
    <p:sldId id="796" r:id="rId20"/>
    <p:sldId id="797" r:id="rId21"/>
    <p:sldId id="798" r:id="rId22"/>
    <p:sldId id="799" r:id="rId23"/>
    <p:sldId id="800" r:id="rId24"/>
    <p:sldId id="801" r:id="rId25"/>
    <p:sldId id="802" r:id="rId26"/>
    <p:sldId id="803" r:id="rId27"/>
    <p:sldId id="804" r:id="rId28"/>
    <p:sldId id="805" r:id="rId29"/>
    <p:sldId id="806" r:id="rId30"/>
    <p:sldId id="807" r:id="rId31"/>
    <p:sldId id="808" r:id="rId32"/>
    <p:sldId id="809" r:id="rId33"/>
    <p:sldId id="810" r:id="rId34"/>
    <p:sldId id="811" r:id="rId35"/>
    <p:sldId id="812" r:id="rId36"/>
    <p:sldId id="813" r:id="rId37"/>
    <p:sldId id="814" r:id="rId38"/>
    <p:sldId id="815" r:id="rId39"/>
    <p:sldId id="816" r:id="rId40"/>
    <p:sldId id="817" r:id="rId41"/>
    <p:sldId id="818" r:id="rId42"/>
    <p:sldId id="819" r:id="rId43"/>
    <p:sldId id="820" r:id="rId44"/>
    <p:sldId id="821" r:id="rId45"/>
    <p:sldId id="822" r:id="rId46"/>
    <p:sldId id="823" r:id="rId47"/>
    <p:sldId id="824" r:id="rId48"/>
    <p:sldId id="825" r:id="rId49"/>
    <p:sldId id="826" r:id="rId50"/>
    <p:sldId id="827" r:id="rId51"/>
    <p:sldId id="828" r:id="rId52"/>
    <p:sldId id="829" r:id="rId53"/>
    <p:sldId id="830" r:id="rId54"/>
    <p:sldId id="831"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7" clrIdx="1"/>
  <p:cmAuthor id="2" name="BHUVANA" initials="B" lastIdx="1" clrIdx="2">
    <p:extLst>
      <p:ext uri="{19B8F6BF-5375-455C-9EA6-DF929625EA0E}">
        <p15:presenceInfo xmlns:p15="http://schemas.microsoft.com/office/powerpoint/2012/main" userId="BHUV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85986" autoAdjust="0"/>
  </p:normalViewPr>
  <p:slideViewPr>
    <p:cSldViewPr snapToGrid="0" snapToObjects="1">
      <p:cViewPr varScale="1">
        <p:scale>
          <a:sx n="109" d="100"/>
          <a:sy n="109" d="100"/>
        </p:scale>
        <p:origin x="226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10/31/22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dirty="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dirty="0">
                <a:ea typeface="ＭＳ Ｐゴシック" panose="020B0600070205080204" pitchFamily="34" charset="-128"/>
              </a:rPr>
              <a:t>Corresponding Chapters: 1, 2, 8, 9, 10</a:t>
            </a:r>
          </a:p>
          <a:p>
            <a:pPr marL="228600" indent="-228600" eaLnBrk="1" hangingPunct="1">
              <a:spcBef>
                <a:spcPct val="0"/>
              </a:spcBef>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866169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29.4 DNA polymerase structure. </a:t>
            </a:r>
            <a:r>
              <a:rPr lang="en-US" sz="1200" b="0" i="0" u="none" strike="noStrike" kern="1200" baseline="0" dirty="0">
                <a:solidFill>
                  <a:schemeClr val="tx1"/>
                </a:solidFill>
                <a:latin typeface="+mn-lt"/>
                <a:ea typeface="+mn-ea"/>
                <a:cs typeface="+mn-cs"/>
              </a:rPr>
              <a:t>The first DNA polymerase structure determined was that of a fragment of </a:t>
            </a:r>
            <a:r>
              <a:rPr lang="en-US" sz="1200" b="0" i="1" u="none" strike="noStrike" kern="1200" baseline="0" dirty="0">
                <a:solidFill>
                  <a:schemeClr val="tx1"/>
                </a:solidFill>
                <a:latin typeface="+mn-lt"/>
                <a:ea typeface="+mn-ea"/>
                <a:cs typeface="+mn-cs"/>
              </a:rPr>
              <a:t>E. coli </a:t>
            </a:r>
            <a:r>
              <a:rPr lang="en-US" sz="1200" b="0" i="0" u="none" strike="noStrike" kern="1200" baseline="0" dirty="0">
                <a:solidFill>
                  <a:schemeClr val="tx1"/>
                </a:solidFill>
                <a:latin typeface="+mn-lt"/>
                <a:ea typeface="+mn-ea"/>
                <a:cs typeface="+mn-cs"/>
              </a:rPr>
              <a:t>DNA polymerase I called the </a:t>
            </a:r>
            <a:r>
              <a:rPr lang="en-US" sz="1200" b="0" i="0" u="none" strike="noStrike" kern="1200" baseline="0" dirty="0" err="1">
                <a:solidFill>
                  <a:schemeClr val="tx1"/>
                </a:solidFill>
                <a:latin typeface="+mn-lt"/>
                <a:ea typeface="+mn-ea"/>
                <a:cs typeface="+mn-cs"/>
              </a:rPr>
              <a:t>Klenow</a:t>
            </a:r>
            <a:r>
              <a:rPr lang="en-US" sz="1200" b="0" i="0" u="none" strike="noStrike" kern="1200" baseline="0" dirty="0">
                <a:solidFill>
                  <a:schemeClr val="tx1"/>
                </a:solidFill>
                <a:latin typeface="+mn-lt"/>
                <a:ea typeface="+mn-ea"/>
                <a:cs typeface="+mn-cs"/>
              </a:rPr>
              <a:t> fragment.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like other DNA polymerases, the polymerase unit resembles a right hand with fingers (blue), palm (yellow), and thumb (red). The </a:t>
            </a:r>
            <a:r>
              <a:rPr lang="en-US" sz="1200" b="0" i="0" u="none" strike="noStrike" kern="1200" baseline="0" dirty="0" err="1">
                <a:solidFill>
                  <a:schemeClr val="tx1"/>
                </a:solidFill>
                <a:latin typeface="+mn-lt"/>
                <a:ea typeface="+mn-ea"/>
                <a:cs typeface="+mn-cs"/>
              </a:rPr>
              <a:t>Klenow</a:t>
            </a:r>
            <a:r>
              <a:rPr lang="en-US" sz="1200" b="0" i="0" u="none" strike="noStrike" kern="1200" baseline="0" dirty="0">
                <a:solidFill>
                  <a:schemeClr val="tx1"/>
                </a:solidFill>
                <a:latin typeface="+mn-lt"/>
                <a:ea typeface="+mn-ea"/>
                <a:cs typeface="+mn-cs"/>
              </a:rPr>
              <a:t> fragment also includes an </a:t>
            </a:r>
            <a:r>
              <a:rPr lang="en-US" sz="1200" b="0" i="0" u="none" strike="noStrike" kern="1200" baseline="0" dirty="0" err="1">
                <a:solidFill>
                  <a:schemeClr val="tx1"/>
                </a:solidFill>
                <a:latin typeface="+mn-lt"/>
                <a:ea typeface="+mn-ea"/>
                <a:cs typeface="+mn-cs"/>
              </a:rPr>
              <a:t>exonuclease</a:t>
            </a:r>
            <a:r>
              <a:rPr lang="en-US" sz="1200" b="0" i="0" u="none" strike="noStrike" kern="1200" baseline="0" dirty="0">
                <a:solidFill>
                  <a:schemeClr val="tx1"/>
                </a:solidFill>
                <a:latin typeface="+mn-lt"/>
                <a:ea typeface="+mn-ea"/>
                <a:cs typeface="+mn-cs"/>
              </a:rPr>
              <a:t> domain that removes incorrect nucleotide bases. [Drawn from 1DPI.pdb.]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12</a:t>
            </a:fld>
            <a:endParaRPr lang="en-US" dirty="0"/>
          </a:p>
        </p:txBody>
      </p:sp>
    </p:spTree>
    <p:extLst>
      <p:ext uri="{BB962C8B-B14F-4D97-AF65-F5344CB8AC3E}">
        <p14:creationId xmlns:p14="http://schemas.microsoft.com/office/powerpoint/2010/main" val="1544093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13</a:t>
            </a:fld>
            <a:endParaRPr lang="en-US" dirty="0"/>
          </a:p>
        </p:txBody>
      </p:sp>
    </p:spTree>
    <p:extLst>
      <p:ext uri="{BB962C8B-B14F-4D97-AF65-F5344CB8AC3E}">
        <p14:creationId xmlns:p14="http://schemas.microsoft.com/office/powerpoint/2010/main" val="4283188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29.5 DNA polymerase mechanism.</a:t>
            </a:r>
            <a:r>
              <a:rPr lang="en-US" sz="1200" b="0" i="0" u="none" strike="noStrike" kern="1200" baseline="0" dirty="0">
                <a:solidFill>
                  <a:schemeClr val="tx1"/>
                </a:solidFill>
                <a:latin typeface="+mn-lt"/>
                <a:ea typeface="+mn-ea"/>
                <a:cs typeface="+mn-cs"/>
              </a:rPr>
              <a:t> Two metal ions (typically, Mg</a:t>
            </a:r>
            <a:r>
              <a:rPr lang="en-US" sz="1200" b="0" i="0" u="none" strike="noStrike" kern="1200" baseline="30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participate in the DNA polymerase reaction. One metal ion coordinates the </a:t>
            </a:r>
            <a:r>
              <a:rPr lang="en-US" sz="1200" kern="1200" dirty="0">
                <a:solidFill>
                  <a:schemeClr val="tx1"/>
                </a:solidFill>
                <a:effectLst/>
                <a:latin typeface="+mn-lt"/>
                <a:ea typeface="+mn-ea"/>
                <a:cs typeface="+mn-cs"/>
              </a:rPr>
              <a:t>3´</a:t>
            </a:r>
            <a:r>
              <a:rPr lang="en-US" sz="1200" b="0" i="0" u="none" strike="noStrike" kern="1200" baseline="0" dirty="0">
                <a:solidFill>
                  <a:schemeClr val="tx1"/>
                </a:solidFill>
                <a:latin typeface="+mn-lt"/>
                <a:ea typeface="+mn-ea"/>
                <a:cs typeface="+mn-cs"/>
              </a:rPr>
              <a:t>-hydroxyl group of the primer, whereas the other metal ion interacts only with the </a:t>
            </a:r>
            <a:r>
              <a:rPr lang="en-US" sz="1200" b="0" i="0" u="none" strike="noStrike" kern="1200" baseline="0" dirty="0" err="1">
                <a:solidFill>
                  <a:schemeClr val="tx1"/>
                </a:solidFill>
                <a:latin typeface="+mn-lt"/>
                <a:ea typeface="+mn-ea"/>
                <a:cs typeface="+mn-cs"/>
              </a:rPr>
              <a:t>dNTP</a:t>
            </a:r>
            <a:r>
              <a:rPr lang="en-US" sz="1200" b="0" i="0" u="none" strike="noStrike" kern="1200" baseline="0" dirty="0">
                <a:solidFill>
                  <a:schemeClr val="tx1"/>
                </a:solidFill>
                <a:latin typeface="+mn-lt"/>
                <a:ea typeface="+mn-ea"/>
                <a:cs typeface="+mn-cs"/>
              </a:rPr>
              <a:t>. The </a:t>
            </a:r>
            <a:r>
              <a:rPr lang="en-US" sz="1200" b="0" i="0" u="none" strike="noStrike" kern="1200" baseline="0" dirty="0" err="1">
                <a:solidFill>
                  <a:schemeClr val="tx1"/>
                </a:solidFill>
                <a:latin typeface="+mn-lt"/>
                <a:ea typeface="+mn-ea"/>
                <a:cs typeface="+mn-cs"/>
              </a:rPr>
              <a:t>phosphoryl</a:t>
            </a:r>
            <a:r>
              <a:rPr lang="en-US" sz="1200" b="0" i="0" u="none" strike="noStrike" kern="1200" baseline="0" dirty="0">
                <a:solidFill>
                  <a:schemeClr val="tx1"/>
                </a:solidFill>
                <a:latin typeface="+mn-lt"/>
                <a:ea typeface="+mn-ea"/>
                <a:cs typeface="+mn-cs"/>
              </a:rPr>
              <a:t> group of the nucleoside triphosphate bridges between the two metal ions. The hydroxyl group of the primer attacks the </a:t>
            </a:r>
            <a:r>
              <a:rPr lang="en-US" sz="1200" b="0" i="0" u="none" strike="noStrike" kern="1200" baseline="0" dirty="0" err="1">
                <a:solidFill>
                  <a:schemeClr val="tx1"/>
                </a:solidFill>
                <a:latin typeface="+mn-lt"/>
                <a:ea typeface="+mn-ea"/>
                <a:cs typeface="+mn-cs"/>
              </a:rPr>
              <a:t>phosphoryl</a:t>
            </a:r>
            <a:r>
              <a:rPr lang="en-US" sz="1200" b="0" i="0" u="none" strike="noStrike" kern="1200" baseline="0" dirty="0">
                <a:solidFill>
                  <a:schemeClr val="tx1"/>
                </a:solidFill>
                <a:latin typeface="+mn-lt"/>
                <a:ea typeface="+mn-ea"/>
                <a:cs typeface="+mn-cs"/>
              </a:rPr>
              <a:t> group to form a new O—P bond.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14</a:t>
            </a:fld>
            <a:endParaRPr lang="en-US" dirty="0"/>
          </a:p>
        </p:txBody>
      </p:sp>
    </p:spTree>
    <p:extLst>
      <p:ext uri="{BB962C8B-B14F-4D97-AF65-F5344CB8AC3E}">
        <p14:creationId xmlns:p14="http://schemas.microsoft.com/office/powerpoint/2010/main" val="3894056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15</a:t>
            </a:fld>
            <a:endParaRPr lang="en-US" dirty="0"/>
          </a:p>
        </p:txBody>
      </p:sp>
    </p:spTree>
    <p:extLst>
      <p:ext uri="{BB962C8B-B14F-4D97-AF65-F5344CB8AC3E}">
        <p14:creationId xmlns:p14="http://schemas.microsoft.com/office/powerpoint/2010/main" val="3796403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29.6 Shape complementarity. </a:t>
            </a:r>
            <a:r>
              <a:rPr lang="en-US" sz="1200" b="0" i="0" u="none" strike="noStrike" kern="1200" baseline="0" dirty="0">
                <a:solidFill>
                  <a:schemeClr val="tx1"/>
                </a:solidFill>
                <a:latin typeface="+mn-lt"/>
                <a:ea typeface="+mn-ea"/>
                <a:cs typeface="+mn-cs"/>
              </a:rPr>
              <a:t>The base analog on the right has the same shape as adenosine, but groups that form hydrogen bonds between base pairs have been replaced by groups (shown in red) not capable of hydrogen bonding. Nonetheless, studies reveal that, when incorporated into the template strand, this analog directs the insertion of thymidine in DNA replication.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16</a:t>
            </a:fld>
            <a:endParaRPr lang="en-US" dirty="0"/>
          </a:p>
        </p:txBody>
      </p:sp>
    </p:spTree>
    <p:extLst>
      <p:ext uri="{BB962C8B-B14F-4D97-AF65-F5344CB8AC3E}">
        <p14:creationId xmlns:p14="http://schemas.microsoft.com/office/powerpoint/2010/main" val="727439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29.7 Minor-groove interactions.</a:t>
            </a:r>
            <a:r>
              <a:rPr lang="en-US" sz="1200" b="0" i="0" u="none" strike="noStrike" kern="1200" baseline="0" dirty="0">
                <a:solidFill>
                  <a:schemeClr val="tx1"/>
                </a:solidFill>
                <a:latin typeface="+mn-lt"/>
                <a:ea typeface="+mn-ea"/>
                <a:cs typeface="+mn-cs"/>
              </a:rPr>
              <a:t> DNA polymerases donate two hydrogen bonds to base pairs in the minor groove. Hydrogen-bond acceptors are present in these two positions for all Watson–Crick base pairs, including the A—T base pair shown.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17</a:t>
            </a:fld>
            <a:endParaRPr lang="en-US" dirty="0"/>
          </a:p>
        </p:txBody>
      </p:sp>
    </p:spTree>
    <p:extLst>
      <p:ext uri="{BB962C8B-B14F-4D97-AF65-F5344CB8AC3E}">
        <p14:creationId xmlns:p14="http://schemas.microsoft.com/office/powerpoint/2010/main" val="2537652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29.8 Shape selectivity. </a:t>
            </a:r>
            <a:r>
              <a:rPr lang="en-US" sz="1200" b="0" i="0" u="none" strike="noStrike" kern="1200" baseline="0" dirty="0">
                <a:solidFill>
                  <a:schemeClr val="tx1"/>
                </a:solidFill>
                <a:latin typeface="+mn-lt"/>
                <a:ea typeface="+mn-ea"/>
                <a:cs typeface="+mn-cs"/>
              </a:rPr>
              <a:t>The binding of a </a:t>
            </a:r>
            <a:r>
              <a:rPr lang="en-US" sz="1200" b="0" i="0" u="none" strike="noStrike" kern="1200" baseline="0" dirty="0" err="1">
                <a:solidFill>
                  <a:schemeClr val="tx1"/>
                </a:solidFill>
                <a:latin typeface="+mn-lt"/>
                <a:ea typeface="+mn-ea"/>
                <a:cs typeface="+mn-cs"/>
              </a:rPr>
              <a:t>deoxyribonucleoside</a:t>
            </a:r>
            <a:r>
              <a:rPr lang="en-US" sz="1200" b="0" i="0" u="none" strike="noStrike" kern="1200" baseline="0" dirty="0">
                <a:solidFill>
                  <a:schemeClr val="tx1"/>
                </a:solidFill>
                <a:latin typeface="+mn-lt"/>
                <a:ea typeface="+mn-ea"/>
                <a:cs typeface="+mn-cs"/>
              </a:rPr>
              <a:t> triphosphate (</a:t>
            </a:r>
            <a:r>
              <a:rPr lang="en-US" sz="1200" b="0" i="0" u="none" strike="noStrike" kern="1200" baseline="0" dirty="0" err="1">
                <a:solidFill>
                  <a:schemeClr val="tx1"/>
                </a:solidFill>
                <a:latin typeface="+mn-lt"/>
                <a:ea typeface="+mn-ea"/>
                <a:cs typeface="+mn-cs"/>
              </a:rPr>
              <a:t>dNTP</a:t>
            </a:r>
            <a:r>
              <a:rPr lang="en-US" sz="1200" b="0" i="0" u="none" strike="noStrike" kern="1200" baseline="0" dirty="0">
                <a:solidFill>
                  <a:schemeClr val="tx1"/>
                </a:solidFill>
                <a:latin typeface="+mn-lt"/>
                <a:ea typeface="+mn-ea"/>
                <a:cs typeface="+mn-cs"/>
              </a:rPr>
              <a:t>) to DNA polymerase induces a conformational change, generating a tight pocket for the base pair consisting of the </a:t>
            </a:r>
            <a:r>
              <a:rPr lang="en-US" sz="1200" b="0" i="0" u="none" strike="noStrike" kern="1200" baseline="0" dirty="0" err="1">
                <a:solidFill>
                  <a:schemeClr val="tx1"/>
                </a:solidFill>
                <a:latin typeface="+mn-lt"/>
                <a:ea typeface="+mn-ea"/>
                <a:cs typeface="+mn-cs"/>
              </a:rPr>
              <a:t>dNTP</a:t>
            </a:r>
            <a:r>
              <a:rPr lang="en-US" sz="1200" b="0" i="0" u="none" strike="noStrike" kern="1200" baseline="0" dirty="0">
                <a:solidFill>
                  <a:schemeClr val="tx1"/>
                </a:solidFill>
                <a:latin typeface="+mn-lt"/>
                <a:ea typeface="+mn-ea"/>
                <a:cs typeface="+mn-cs"/>
              </a:rPr>
              <a:t> and its partner on the template strand. Such a conformational change is possible only when the </a:t>
            </a:r>
            <a:r>
              <a:rPr lang="en-US" sz="1200" b="0" i="0" u="none" strike="noStrike" kern="1200" baseline="0" dirty="0" err="1">
                <a:solidFill>
                  <a:schemeClr val="tx1"/>
                </a:solidFill>
                <a:latin typeface="+mn-lt"/>
                <a:ea typeface="+mn-ea"/>
                <a:cs typeface="+mn-cs"/>
              </a:rPr>
              <a:t>dNTP</a:t>
            </a:r>
            <a:r>
              <a:rPr lang="en-US" sz="1200" b="0" i="0" u="none" strike="noStrike" kern="1200" baseline="0" dirty="0">
                <a:solidFill>
                  <a:schemeClr val="tx1"/>
                </a:solidFill>
                <a:latin typeface="+mn-lt"/>
                <a:ea typeface="+mn-ea"/>
                <a:cs typeface="+mn-cs"/>
              </a:rPr>
              <a:t> corresponds to the Watson–Crick partner of the template base. [Drawn from 2BDP.pdb and 1T7P.pdb.]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18</a:t>
            </a:fld>
            <a:endParaRPr lang="en-US" dirty="0"/>
          </a:p>
        </p:txBody>
      </p:sp>
    </p:spTree>
    <p:extLst>
      <p:ext uri="{BB962C8B-B14F-4D97-AF65-F5344CB8AC3E}">
        <p14:creationId xmlns:p14="http://schemas.microsoft.com/office/powerpoint/2010/main" val="372342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1803520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29.9 Priming. </a:t>
            </a:r>
            <a:r>
              <a:rPr lang="en-US" sz="1200" b="0" i="0" u="none" strike="noStrike" kern="1200" baseline="0" dirty="0">
                <a:solidFill>
                  <a:schemeClr val="tx1"/>
                </a:solidFill>
                <a:latin typeface="+mn-lt"/>
                <a:ea typeface="+mn-ea"/>
                <a:cs typeface="+mn-cs"/>
              </a:rPr>
              <a:t>DNA replication is primed by a short stretch of RNA that is synthesized by </a:t>
            </a:r>
            <a:r>
              <a:rPr lang="en-US" sz="1200" b="0" i="0" u="none" strike="noStrike" kern="1200" baseline="0" dirty="0" err="1">
                <a:solidFill>
                  <a:schemeClr val="tx1"/>
                </a:solidFill>
                <a:latin typeface="+mn-lt"/>
                <a:ea typeface="+mn-ea"/>
                <a:cs typeface="+mn-cs"/>
              </a:rPr>
              <a:t>primase</a:t>
            </a:r>
            <a:r>
              <a:rPr lang="en-US" sz="1200" b="0" i="0" u="none" strike="noStrike" kern="1200" baseline="0" dirty="0">
                <a:solidFill>
                  <a:schemeClr val="tx1"/>
                </a:solidFill>
                <a:latin typeface="+mn-lt"/>
                <a:ea typeface="+mn-ea"/>
                <a:cs typeface="+mn-cs"/>
              </a:rPr>
              <a:t>, an RNA polymerase. The RNA primer is removed at a later stage of replication.</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20</a:t>
            </a:fld>
            <a:endParaRPr lang="en-US" dirty="0"/>
          </a:p>
        </p:txBody>
      </p:sp>
    </p:spTree>
    <p:extLst>
      <p:ext uri="{BB962C8B-B14F-4D97-AF65-F5344CB8AC3E}">
        <p14:creationId xmlns:p14="http://schemas.microsoft.com/office/powerpoint/2010/main" val="101297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21</a:t>
            </a:fld>
            <a:endParaRPr lang="en-US" dirty="0"/>
          </a:p>
        </p:txBody>
      </p:sp>
    </p:spTree>
    <p:extLst>
      <p:ext uri="{BB962C8B-B14F-4D97-AF65-F5344CB8AC3E}">
        <p14:creationId xmlns:p14="http://schemas.microsoft.com/office/powerpoint/2010/main" val="44667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Faithful copying is essential to the storage of genetic information. With the precision of a careful artisan copying an exemplar, a DNA polymerase (above) copies DNA strands, preserving the precise sequence of bases with very few errors. [(Left) Lou </a:t>
            </a:r>
            <a:r>
              <a:rPr lang="en-US" sz="1200" kern="1200" dirty="0" err="1">
                <a:solidFill>
                  <a:schemeClr val="tx1"/>
                </a:solidFill>
                <a:effectLst/>
                <a:latin typeface="+mn-lt"/>
                <a:ea typeface="+mn-ea"/>
                <a:cs typeface="+mn-cs"/>
              </a:rPr>
              <a:t>Linwei</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Alamy</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29.10 Okazaki fragments.</a:t>
            </a:r>
            <a:r>
              <a:rPr lang="en-US" sz="1200" b="0" i="0" u="none" strike="noStrike" kern="1200" baseline="0" dirty="0">
                <a:solidFill>
                  <a:schemeClr val="tx1"/>
                </a:solidFill>
                <a:latin typeface="+mn-lt"/>
                <a:ea typeface="+mn-ea"/>
                <a:cs typeface="+mn-cs"/>
              </a:rPr>
              <a:t> At a replication fork, both strands are synthesized in the 5</a:t>
            </a:r>
            <a:r>
              <a:rPr lang="en-US" sz="1200" kern="1200" dirty="0">
                <a:solidFill>
                  <a:schemeClr val="tx1"/>
                </a:solidFill>
                <a:effectLst/>
                <a:latin typeface="+mn-lt"/>
                <a:ea typeface="+mn-ea"/>
                <a:cs typeface="+mn-cs"/>
              </a:rPr>
              <a:t>´→</a:t>
            </a:r>
            <a:r>
              <a:rPr lang="en-US" sz="1200" b="0" i="0" u="none" strike="noStrike" kern="1200" baseline="0" dirty="0">
                <a:solidFill>
                  <a:schemeClr val="tx1"/>
                </a:solidFill>
                <a:latin typeface="+mn-lt"/>
                <a:ea typeface="+mn-ea"/>
                <a:cs typeface="+mn-cs"/>
              </a:rPr>
              <a:t> 3</a:t>
            </a:r>
            <a:r>
              <a:rPr lang="en-US" sz="1200" kern="1200" dirty="0">
                <a:solidFill>
                  <a:schemeClr val="tx1"/>
                </a:solidFill>
                <a:effectLst/>
                <a:latin typeface="+mn-lt"/>
                <a:ea typeface="+mn-ea"/>
                <a:cs typeface="+mn-cs"/>
              </a:rPr>
              <a:t>´</a:t>
            </a:r>
            <a:r>
              <a:rPr lang="en-US" sz="1200" b="0" i="0" u="none" strike="noStrike" kern="1200" baseline="0" dirty="0">
                <a:solidFill>
                  <a:schemeClr val="tx1"/>
                </a:solidFill>
                <a:latin typeface="+mn-lt"/>
                <a:ea typeface="+mn-ea"/>
                <a:cs typeface="+mn-cs"/>
              </a:rPr>
              <a:t> direction. The leading strand is synthesized continuously, whereas the lagging strand is synthesized in short pieces termed Okazaki fragments.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22</a:t>
            </a:fld>
            <a:endParaRPr lang="en-US" dirty="0"/>
          </a:p>
        </p:txBody>
      </p:sp>
    </p:spTree>
    <p:extLst>
      <p:ext uri="{BB962C8B-B14F-4D97-AF65-F5344CB8AC3E}">
        <p14:creationId xmlns:p14="http://schemas.microsoft.com/office/powerpoint/2010/main" val="693255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23</a:t>
            </a:fld>
            <a:endParaRPr lang="en-US" dirty="0"/>
          </a:p>
        </p:txBody>
      </p:sp>
    </p:spTree>
    <p:extLst>
      <p:ext uri="{BB962C8B-B14F-4D97-AF65-F5344CB8AC3E}">
        <p14:creationId xmlns:p14="http://schemas.microsoft.com/office/powerpoint/2010/main" val="3303789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29.11 DNA ligase reaction.</a:t>
            </a:r>
            <a:r>
              <a:rPr lang="en-US" sz="1200" b="0" i="0" u="none" strike="noStrike" kern="1200" baseline="0" dirty="0">
                <a:solidFill>
                  <a:schemeClr val="tx1"/>
                </a:solidFill>
                <a:latin typeface="+mn-lt"/>
                <a:ea typeface="+mn-ea"/>
                <a:cs typeface="+mn-cs"/>
              </a:rPr>
              <a:t> DNA ligase catalyzes the joining of one DNA strand with a free 3</a:t>
            </a:r>
            <a:r>
              <a:rPr lang="en-US" sz="1200" kern="1200" dirty="0">
                <a:solidFill>
                  <a:schemeClr val="tx1"/>
                </a:solidFill>
                <a:effectLst/>
                <a:latin typeface="+mn-lt"/>
                <a:ea typeface="+mn-ea"/>
                <a:cs typeface="+mn-cs"/>
              </a:rPr>
              <a:t>´</a:t>
            </a:r>
            <a:r>
              <a:rPr lang="en-US" sz="1200" b="0" i="0" u="none" strike="noStrike" kern="1200" baseline="0" dirty="0">
                <a:solidFill>
                  <a:schemeClr val="tx1"/>
                </a:solidFill>
                <a:latin typeface="+mn-lt"/>
                <a:ea typeface="+mn-ea"/>
                <a:cs typeface="+mn-cs"/>
              </a:rPr>
              <a:t>-hydroxyl group to another with a free 5</a:t>
            </a:r>
            <a:r>
              <a:rPr lang="en-US" sz="1200" kern="1200" dirty="0">
                <a:solidFill>
                  <a:schemeClr val="tx1"/>
                </a:solidFill>
                <a:effectLst/>
                <a:latin typeface="+mn-lt"/>
                <a:ea typeface="+mn-ea"/>
                <a:cs typeface="+mn-cs"/>
              </a:rPr>
              <a:t>´-</a:t>
            </a:r>
            <a:r>
              <a:rPr lang="en-US" sz="1200" b="0" i="0" u="none" strike="noStrike" kern="1200" baseline="0" dirty="0">
                <a:solidFill>
                  <a:schemeClr val="tx1"/>
                </a:solidFill>
                <a:latin typeface="+mn-lt"/>
                <a:ea typeface="+mn-ea"/>
                <a:cs typeface="+mn-cs"/>
              </a:rPr>
              <a:t>phosphoryl group. In eukaryotes and </a:t>
            </a:r>
            <a:r>
              <a:rPr lang="en-US" sz="1200" b="0" i="0" u="none" strike="noStrike" kern="1200" baseline="0" dirty="0" err="1">
                <a:solidFill>
                  <a:schemeClr val="tx1"/>
                </a:solidFill>
                <a:latin typeface="+mn-lt"/>
                <a:ea typeface="+mn-ea"/>
                <a:cs typeface="+mn-cs"/>
              </a:rPr>
              <a:t>archaea</a:t>
            </a:r>
            <a:r>
              <a:rPr lang="en-US" sz="1200" b="0" i="0" u="none" strike="noStrike" kern="1200" baseline="0" dirty="0">
                <a:solidFill>
                  <a:schemeClr val="tx1"/>
                </a:solidFill>
                <a:latin typeface="+mn-lt"/>
                <a:ea typeface="+mn-ea"/>
                <a:cs typeface="+mn-cs"/>
              </a:rPr>
              <a:t>, ATP is cleaved to AMP and </a:t>
            </a:r>
            <a:r>
              <a:rPr lang="en-US" sz="1200" b="0" i="0" u="none" strike="noStrike" kern="1200" baseline="0" dirty="0" err="1">
                <a:solidFill>
                  <a:schemeClr val="tx1"/>
                </a:solidFill>
                <a:latin typeface="+mn-lt"/>
                <a:ea typeface="+mn-ea"/>
                <a:cs typeface="+mn-cs"/>
              </a:rPr>
              <a:t>PP</a:t>
            </a:r>
            <a:r>
              <a:rPr lang="en-US" sz="1200" b="0" i="0" u="none" strike="noStrike" kern="1200" baseline="-2500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to drive this reaction. In bacteria, NAD</a:t>
            </a:r>
            <a:r>
              <a:rPr lang="en-US" sz="1200" b="0" i="0" u="none" strike="noStrike" kern="1200" baseline="3000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is cleaved to AMP and </a:t>
            </a:r>
            <a:r>
              <a:rPr lang="en-US" sz="1200" b="0" i="0" u="none" strike="noStrike" kern="1200" baseline="0" dirty="0" err="1">
                <a:solidFill>
                  <a:schemeClr val="tx1"/>
                </a:solidFill>
                <a:latin typeface="+mn-lt"/>
                <a:ea typeface="+mn-ea"/>
                <a:cs typeface="+mn-cs"/>
              </a:rPr>
              <a:t>nicotinamide</a:t>
            </a:r>
            <a:r>
              <a:rPr lang="en-US" sz="1200" b="0" i="0" u="none" strike="noStrike" kern="1200" baseline="0" dirty="0">
                <a:solidFill>
                  <a:schemeClr val="tx1"/>
                </a:solidFill>
                <a:latin typeface="+mn-lt"/>
                <a:ea typeface="+mn-ea"/>
                <a:cs typeface="+mn-cs"/>
              </a:rPr>
              <a:t> mononucleotide (NMN).</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24</a:t>
            </a:fld>
            <a:endParaRPr lang="en-US" dirty="0"/>
          </a:p>
        </p:txBody>
      </p:sp>
    </p:spTree>
    <p:extLst>
      <p:ext uri="{BB962C8B-B14F-4D97-AF65-F5344CB8AC3E}">
        <p14:creationId xmlns:p14="http://schemas.microsoft.com/office/powerpoint/2010/main" val="525170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2756849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29.12 Helicase structure. </a:t>
            </a:r>
            <a:r>
              <a:rPr lang="en-US" sz="1200" b="0" i="0" u="none" strike="noStrike" kern="1200" baseline="0" dirty="0">
                <a:solidFill>
                  <a:schemeClr val="tx1"/>
                </a:solidFill>
                <a:latin typeface="+mn-lt"/>
                <a:ea typeface="+mn-ea"/>
                <a:cs typeface="+mn-cs"/>
              </a:rPr>
              <a:t>The structure of the </a:t>
            </a:r>
            <a:r>
              <a:rPr lang="en-US" sz="1200" b="0" i="0" u="none" strike="noStrike" kern="1200" baseline="0" dirty="0" err="1">
                <a:solidFill>
                  <a:schemeClr val="tx1"/>
                </a:solidFill>
                <a:latin typeface="+mn-lt"/>
                <a:ea typeface="+mn-ea"/>
                <a:cs typeface="+mn-cs"/>
              </a:rPr>
              <a:t>hexameric</a:t>
            </a:r>
            <a:r>
              <a:rPr lang="en-US" sz="1200" b="0" i="0" u="none" strike="noStrike" kern="1200" baseline="0" dirty="0">
                <a:solidFill>
                  <a:schemeClr val="tx1"/>
                </a:solidFill>
                <a:latin typeface="+mn-lt"/>
                <a:ea typeface="+mn-ea"/>
                <a:cs typeface="+mn-cs"/>
              </a:rPr>
              <a:t> helicase from bacteriophage T7. One of the six subunits is shown in yellow with the P-loop </a:t>
            </a:r>
            <a:r>
              <a:rPr lang="en-US" sz="1200" b="0" i="0" u="none" strike="noStrike" kern="1200" baseline="0" dirty="0" err="1">
                <a:solidFill>
                  <a:schemeClr val="tx1"/>
                </a:solidFill>
                <a:latin typeface="+mn-lt"/>
                <a:ea typeface="+mn-ea"/>
                <a:cs typeface="+mn-cs"/>
              </a:rPr>
              <a:t>NTPase</a:t>
            </a:r>
            <a:r>
              <a:rPr lang="en-US" sz="1200" b="0" i="0" u="none" strike="noStrike" kern="1200" baseline="0" dirty="0">
                <a:solidFill>
                  <a:schemeClr val="tx1"/>
                </a:solidFill>
                <a:latin typeface="+mn-lt"/>
                <a:ea typeface="+mn-ea"/>
                <a:cs typeface="+mn-cs"/>
              </a:rPr>
              <a:t> shown in purple. The loops that participate in DNA binding are highlighted by a yellow oval.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each subunit interacts closely with its neighbors and that the DNA-binding loops line the hole in the center of the structure. [Drawn from 1E0K.pdb.]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26</a:t>
            </a:fld>
            <a:endParaRPr lang="en-US" dirty="0"/>
          </a:p>
        </p:txBody>
      </p:sp>
    </p:spTree>
    <p:extLst>
      <p:ext uri="{BB962C8B-B14F-4D97-AF65-F5344CB8AC3E}">
        <p14:creationId xmlns:p14="http://schemas.microsoft.com/office/powerpoint/2010/main" val="2213040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29.13 Helicase asymmetry. </a:t>
            </a:r>
            <a:r>
              <a:rPr lang="en-US" sz="1200" b="0" i="0" u="none" strike="noStrike" kern="1200" baseline="0" dirty="0">
                <a:solidFill>
                  <a:schemeClr val="tx1"/>
                </a:solidFill>
                <a:latin typeface="+mn-lt"/>
                <a:ea typeface="+mn-ea"/>
                <a:cs typeface="+mn-cs"/>
              </a:rPr>
              <a:t>The structure of the T7 helicase complexes with the ATP analog AMP-PNP is shown. The three classes of helicase subunits are shown in blue, red, and yellow. The rotation relative to the plane of the </a:t>
            </a:r>
            <a:r>
              <a:rPr lang="en-US" sz="1200" b="0" i="0" u="none" strike="noStrike" kern="1200" baseline="0" dirty="0" err="1">
                <a:solidFill>
                  <a:schemeClr val="tx1"/>
                </a:solidFill>
                <a:latin typeface="+mn-lt"/>
                <a:ea typeface="+mn-ea"/>
                <a:cs typeface="+mn-cs"/>
              </a:rPr>
              <a:t>hexamer</a:t>
            </a:r>
            <a:r>
              <a:rPr lang="en-US" sz="1200" b="0" i="0" u="none" strike="noStrike" kern="1200" baseline="0" dirty="0">
                <a:solidFill>
                  <a:schemeClr val="tx1"/>
                </a:solidFill>
                <a:latin typeface="+mn-lt"/>
                <a:ea typeface="+mn-ea"/>
                <a:cs typeface="+mn-cs"/>
              </a:rPr>
              <a:t> is shown for each subunit.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only four of the subunits, those shown in blue and yellow, bind AMP-PNP. [Drawn from 1E0K.pdb.]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27</a:t>
            </a:fld>
            <a:endParaRPr lang="en-US" dirty="0"/>
          </a:p>
        </p:txBody>
      </p:sp>
    </p:spTree>
    <p:extLst>
      <p:ext uri="{BB962C8B-B14F-4D97-AF65-F5344CB8AC3E}">
        <p14:creationId xmlns:p14="http://schemas.microsoft.com/office/powerpoint/2010/main" val="3603659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29.14 Helicase mechanism. </a:t>
            </a:r>
            <a:r>
              <a:rPr lang="en-US" sz="1200" b="0" i="0" u="none" strike="noStrike" kern="1200" baseline="0" dirty="0">
                <a:solidFill>
                  <a:schemeClr val="tx1"/>
                </a:solidFill>
                <a:latin typeface="+mn-lt"/>
                <a:ea typeface="+mn-ea"/>
                <a:cs typeface="+mn-cs"/>
              </a:rPr>
              <a:t>One of the strands of the double helix passes through the hole in the center of the helicase, bound to the loops of two adjacent subunits. Two of the subunits do not contain bound nucleotides. On the binding of ATP to these two subunits and the release of ADP + P</a:t>
            </a:r>
            <a:r>
              <a:rPr lang="en-US" sz="1200" b="0" i="0" u="none" strike="noStrike" kern="1200" baseline="-25000" dirty="0">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 from two other subunits, the helicase </a:t>
            </a:r>
            <a:r>
              <a:rPr lang="en-US" sz="1200" b="0" i="0" u="none" strike="noStrike" kern="1200" baseline="0" dirty="0" err="1">
                <a:solidFill>
                  <a:schemeClr val="tx1"/>
                </a:solidFill>
                <a:latin typeface="+mn-lt"/>
                <a:ea typeface="+mn-ea"/>
                <a:cs typeface="+mn-cs"/>
              </a:rPr>
              <a:t>hexamer</a:t>
            </a:r>
            <a:r>
              <a:rPr lang="en-US" sz="1200" b="0" i="0" u="none" strike="noStrike" kern="1200" baseline="0" dirty="0">
                <a:solidFill>
                  <a:schemeClr val="tx1"/>
                </a:solidFill>
                <a:latin typeface="+mn-lt"/>
                <a:ea typeface="+mn-ea"/>
                <a:cs typeface="+mn-cs"/>
              </a:rPr>
              <a:t> undergoes a conformational change, pulling the DNA through the helicase. The helicase acts as a wedge to force separation of the two strands of DNA.</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1895460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29</a:t>
            </a:fld>
            <a:endParaRPr lang="en-US" dirty="0"/>
          </a:p>
        </p:txBody>
      </p:sp>
    </p:spTree>
    <p:extLst>
      <p:ext uri="{BB962C8B-B14F-4D97-AF65-F5344CB8AC3E}">
        <p14:creationId xmlns:p14="http://schemas.microsoft.com/office/powerpoint/2010/main" val="3680699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29.15 Linking number. </a:t>
            </a:r>
            <a:r>
              <a:rPr lang="en-US" sz="1200" b="0" i="0" u="none" strike="noStrike" kern="1200" baseline="0" dirty="0">
                <a:solidFill>
                  <a:schemeClr val="tx1"/>
                </a:solidFill>
                <a:latin typeface="+mn-lt"/>
                <a:ea typeface="+mn-ea"/>
                <a:cs typeface="+mn-cs"/>
              </a:rPr>
              <a:t>The relations between the linking number </a:t>
            </a:r>
            <a:r>
              <a:rPr lang="en-US" sz="1200" b="0" i="1"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Lk</a:t>
            </a:r>
            <a:r>
              <a:rPr lang="en-US" sz="1200" b="0" i="1"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twisting number </a:t>
            </a:r>
            <a:r>
              <a:rPr lang="en-US" sz="1200" b="0" i="1" u="none" strike="noStrike" kern="1200" baseline="0" dirty="0">
                <a:solidFill>
                  <a:schemeClr val="tx1"/>
                </a:solidFill>
                <a:latin typeface="+mn-lt"/>
                <a:ea typeface="+mn-ea"/>
                <a:cs typeface="+mn-cs"/>
              </a:rPr>
              <a:t>(Tw)</a:t>
            </a:r>
            <a:r>
              <a:rPr lang="en-US" sz="1200" b="0" i="0" u="none" strike="noStrike" kern="1200" baseline="0" dirty="0">
                <a:solidFill>
                  <a:schemeClr val="tx1"/>
                </a:solidFill>
                <a:latin typeface="+mn-lt"/>
                <a:ea typeface="+mn-ea"/>
                <a:cs typeface="+mn-cs"/>
              </a:rPr>
              <a:t>, and writhing number </a:t>
            </a:r>
            <a:r>
              <a:rPr lang="en-US" sz="1200" b="0" i="1"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Wr</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of a circular DNA molecule revealed schematically. [Information from W. </a:t>
            </a:r>
            <a:r>
              <a:rPr lang="en-US" sz="1200" b="0" i="0" u="none" strike="noStrike" kern="1200" baseline="0" dirty="0" err="1">
                <a:solidFill>
                  <a:schemeClr val="tx1"/>
                </a:solidFill>
                <a:latin typeface="+mn-lt"/>
                <a:ea typeface="+mn-ea"/>
                <a:cs typeface="+mn-cs"/>
              </a:rPr>
              <a:t>Saenger</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Principles of Nucleic Acid Structure </a:t>
            </a:r>
            <a:r>
              <a:rPr lang="en-US" sz="1200" b="0" i="0" u="none" strike="noStrike" kern="1200" baseline="0" dirty="0">
                <a:solidFill>
                  <a:schemeClr val="tx1"/>
                </a:solidFill>
                <a:latin typeface="+mn-lt"/>
                <a:ea typeface="+mn-ea"/>
                <a:cs typeface="+mn-cs"/>
              </a:rPr>
              <a:t>(Springer </a:t>
            </a:r>
            <a:r>
              <a:rPr lang="en-US" sz="1200" b="0" i="0" u="none" strike="noStrike" kern="1200" baseline="0" dirty="0" err="1">
                <a:solidFill>
                  <a:schemeClr val="tx1"/>
                </a:solidFill>
                <a:latin typeface="+mn-lt"/>
                <a:ea typeface="+mn-ea"/>
                <a:cs typeface="+mn-cs"/>
              </a:rPr>
              <a:t>Verlag</a:t>
            </a:r>
            <a:r>
              <a:rPr lang="en-US" sz="1200" b="0" i="0" u="none" strike="noStrike" kern="1200" baseline="0" dirty="0">
                <a:solidFill>
                  <a:schemeClr val="tx1"/>
                </a:solidFill>
                <a:latin typeface="+mn-lt"/>
                <a:ea typeface="+mn-ea"/>
                <a:cs typeface="+mn-cs"/>
              </a:rPr>
              <a:t>, 1984), p. 452.]</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30</a:t>
            </a:fld>
            <a:endParaRPr lang="en-US" dirty="0"/>
          </a:p>
        </p:txBody>
      </p:sp>
    </p:spTree>
    <p:extLst>
      <p:ext uri="{BB962C8B-B14F-4D97-AF65-F5344CB8AC3E}">
        <p14:creationId xmlns:p14="http://schemas.microsoft.com/office/powerpoint/2010/main" val="1059209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31</a:t>
            </a:fld>
            <a:endParaRPr lang="en-US" dirty="0"/>
          </a:p>
        </p:txBody>
      </p:sp>
    </p:spTree>
    <p:extLst>
      <p:ext uri="{BB962C8B-B14F-4D97-AF65-F5344CB8AC3E}">
        <p14:creationId xmlns:p14="http://schemas.microsoft.com/office/powerpoint/2010/main" val="45848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a:t>
            </a:fld>
            <a:endParaRPr lang="en-US" dirty="0"/>
          </a:p>
        </p:txBody>
      </p:sp>
    </p:spTree>
    <p:extLst>
      <p:ext uri="{BB962C8B-B14F-4D97-AF65-F5344CB8AC3E}">
        <p14:creationId xmlns:p14="http://schemas.microsoft.com/office/powerpoint/2010/main" val="2127810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29.16 </a:t>
            </a:r>
            <a:r>
              <a:rPr lang="en-US" sz="1200" b="1" i="0" u="none" strike="noStrike" kern="1200" baseline="0" dirty="0" err="1">
                <a:solidFill>
                  <a:schemeClr val="tx1"/>
                </a:solidFill>
                <a:latin typeface="+mn-lt"/>
                <a:ea typeface="+mn-ea"/>
                <a:cs typeface="+mn-cs"/>
              </a:rPr>
              <a:t>Topoisomers</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 electron micrograph showing negatively supercoiled and relaxed DNA. [Courtesy of Dr. Jack Griffith.]</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32</a:t>
            </a:fld>
            <a:endParaRPr lang="en-US" dirty="0"/>
          </a:p>
        </p:txBody>
      </p:sp>
    </p:spTree>
    <p:extLst>
      <p:ext uri="{BB962C8B-B14F-4D97-AF65-F5344CB8AC3E}">
        <p14:creationId xmlns:p14="http://schemas.microsoft.com/office/powerpoint/2010/main" val="3383787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33</a:t>
            </a:fld>
            <a:endParaRPr lang="en-US" dirty="0"/>
          </a:p>
        </p:txBody>
      </p:sp>
    </p:spTree>
    <p:extLst>
      <p:ext uri="{BB962C8B-B14F-4D97-AF65-F5344CB8AC3E}">
        <p14:creationId xmlns:p14="http://schemas.microsoft.com/office/powerpoint/2010/main" val="441248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2256895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29.17 Structure of topoisomerase I. </a:t>
            </a:r>
            <a:r>
              <a:rPr lang="en-US" sz="1200" b="0" i="0" u="none" strike="noStrike" kern="1200" baseline="0" dirty="0">
                <a:solidFill>
                  <a:schemeClr val="tx1"/>
                </a:solidFill>
                <a:latin typeface="+mn-lt"/>
                <a:ea typeface="+mn-ea"/>
                <a:cs typeface="+mn-cs"/>
              </a:rPr>
              <a:t>The structure of a complex between a fragment of human topoisomerase I and DNA is shown.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DNA lies in a central cavity within the enzyme. [Drawn from 1EJ9.pdb.]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35</a:t>
            </a:fld>
            <a:endParaRPr lang="en-US" dirty="0"/>
          </a:p>
        </p:txBody>
      </p:sp>
    </p:spTree>
    <p:extLst>
      <p:ext uri="{BB962C8B-B14F-4D97-AF65-F5344CB8AC3E}">
        <p14:creationId xmlns:p14="http://schemas.microsoft.com/office/powerpoint/2010/main" val="1461671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29.18 Topoisomerase I mechanism. </a:t>
            </a:r>
            <a:r>
              <a:rPr lang="en-US" sz="1200" b="0" i="0" u="none" strike="noStrike" kern="1200" baseline="0" dirty="0">
                <a:solidFill>
                  <a:schemeClr val="tx1"/>
                </a:solidFill>
                <a:latin typeface="+mn-lt"/>
                <a:ea typeface="+mn-ea"/>
                <a:cs typeface="+mn-cs"/>
              </a:rPr>
              <a:t>On binding to DNA, topoisomerase I cleaves one strand of the DNA by means of a tyrosine (Y) residue attacking a </a:t>
            </a:r>
            <a:r>
              <a:rPr lang="en-US" sz="1200" b="0" i="0" u="none" strike="noStrike" kern="1200" baseline="0" dirty="0" err="1">
                <a:solidFill>
                  <a:schemeClr val="tx1"/>
                </a:solidFill>
                <a:latin typeface="+mn-lt"/>
                <a:ea typeface="+mn-ea"/>
                <a:cs typeface="+mn-cs"/>
              </a:rPr>
              <a:t>phosphoryl</a:t>
            </a:r>
            <a:r>
              <a:rPr lang="en-US" sz="1200" b="0" i="0" u="none" strike="noStrike" kern="1200" baseline="0" dirty="0">
                <a:solidFill>
                  <a:schemeClr val="tx1"/>
                </a:solidFill>
                <a:latin typeface="+mn-lt"/>
                <a:ea typeface="+mn-ea"/>
                <a:cs typeface="+mn-cs"/>
              </a:rPr>
              <a:t> group. When the strand has been cleaved, it rotates in a controlled manner around the other strand. The reaction is completed by </a:t>
            </a:r>
            <a:r>
              <a:rPr lang="en-US" sz="1200" b="0" i="0" u="none" strike="noStrike" kern="1200" baseline="0" dirty="0" err="1">
                <a:solidFill>
                  <a:schemeClr val="tx1"/>
                </a:solidFill>
                <a:latin typeface="+mn-lt"/>
                <a:ea typeface="+mn-ea"/>
                <a:cs typeface="+mn-cs"/>
              </a:rPr>
              <a:t>religation</a:t>
            </a:r>
            <a:r>
              <a:rPr lang="en-US" sz="1200" b="0" i="0" u="none" strike="noStrike" kern="1200" baseline="0" dirty="0">
                <a:solidFill>
                  <a:schemeClr val="tx1"/>
                </a:solidFill>
                <a:latin typeface="+mn-lt"/>
                <a:ea typeface="+mn-ea"/>
                <a:cs typeface="+mn-cs"/>
              </a:rPr>
              <a:t> of the cleaved strand. This process results in partial or complete relaxation of a supercoiled plasmid.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36</a:t>
            </a:fld>
            <a:endParaRPr lang="en-US" dirty="0"/>
          </a:p>
        </p:txBody>
      </p:sp>
    </p:spTree>
    <p:extLst>
      <p:ext uri="{BB962C8B-B14F-4D97-AF65-F5344CB8AC3E}">
        <p14:creationId xmlns:p14="http://schemas.microsoft.com/office/powerpoint/2010/main" val="711253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37</a:t>
            </a:fld>
            <a:endParaRPr lang="en-US" dirty="0"/>
          </a:p>
        </p:txBody>
      </p:sp>
    </p:spTree>
    <p:extLst>
      <p:ext uri="{BB962C8B-B14F-4D97-AF65-F5344CB8AC3E}">
        <p14:creationId xmlns:p14="http://schemas.microsoft.com/office/powerpoint/2010/main" val="452636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29.19 Structure of topoisomerase II. </a:t>
            </a:r>
            <a:r>
              <a:rPr lang="en-US" sz="1200" b="0" i="0" u="none" strike="noStrike" kern="1200" baseline="0" dirty="0">
                <a:solidFill>
                  <a:schemeClr val="tx1"/>
                </a:solidFill>
                <a:latin typeface="+mn-lt"/>
                <a:ea typeface="+mn-ea"/>
                <a:cs typeface="+mn-cs"/>
              </a:rPr>
              <a:t>The </a:t>
            </a:r>
            <a:r>
              <a:rPr lang="en-US" sz="1200" b="0" i="0" u="none" strike="noStrike" kern="1200" baseline="0" dirty="0" err="1">
                <a:solidFill>
                  <a:schemeClr val="tx1"/>
                </a:solidFill>
                <a:latin typeface="+mn-lt"/>
                <a:ea typeface="+mn-ea"/>
                <a:cs typeface="+mn-cs"/>
              </a:rPr>
              <a:t>dimeric</a:t>
            </a:r>
            <a:r>
              <a:rPr lang="en-US" sz="1200" b="0" i="0" u="none" strike="noStrike" kern="1200" baseline="0" dirty="0">
                <a:solidFill>
                  <a:schemeClr val="tx1"/>
                </a:solidFill>
                <a:latin typeface="+mn-lt"/>
                <a:ea typeface="+mn-ea"/>
                <a:cs typeface="+mn-cs"/>
              </a:rPr>
              <a:t> structure of a typical topoisomerase II, that from the </a:t>
            </a:r>
            <a:r>
              <a:rPr lang="en-US" sz="1200" b="0" i="0" u="none" strike="noStrike" kern="1200" baseline="0" dirty="0" err="1">
                <a:solidFill>
                  <a:schemeClr val="tx1"/>
                </a:solidFill>
                <a:latin typeface="+mn-lt"/>
                <a:ea typeface="+mn-ea"/>
                <a:cs typeface="+mn-cs"/>
              </a:rPr>
              <a:t>archaeon</a:t>
            </a:r>
            <a:r>
              <a:rPr lang="en-US" sz="1200" b="0" i="0"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Sulfolobus</a:t>
            </a:r>
            <a:r>
              <a:rPr lang="en-US" sz="1200" b="0" i="1"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shibatae</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each half of the enzyme has one domain (shown in yellow) that contains a region for binding a DNA double helix and another domain (shown in green) that contains ATP binding sites. [Drawn from 2ZBK.pdb.]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38</a:t>
            </a:fld>
            <a:endParaRPr lang="en-US" dirty="0"/>
          </a:p>
        </p:txBody>
      </p:sp>
    </p:spTree>
    <p:extLst>
      <p:ext uri="{BB962C8B-B14F-4D97-AF65-F5344CB8AC3E}">
        <p14:creationId xmlns:p14="http://schemas.microsoft.com/office/powerpoint/2010/main" val="278292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29.20 Topoisomerase II mechanism. </a:t>
            </a:r>
            <a:r>
              <a:rPr lang="en-US" sz="1200" b="0" i="0" u="none" strike="noStrike" kern="1200" baseline="0" dirty="0">
                <a:solidFill>
                  <a:schemeClr val="tx1"/>
                </a:solidFill>
                <a:latin typeface="+mn-lt"/>
                <a:ea typeface="+mn-ea"/>
                <a:cs typeface="+mn-cs"/>
              </a:rPr>
              <a:t>Topoisomerase II first binds one DNA duplex termed the G (for gate) segment. The binding of ATP to the two N-terminal domains brings these two domains together. This conformational change leads to the cleavage of both strands of the G segment and the binding of an additional DNA duplex, the T segment. This T segment then moves through the break in the G segment and out the bottom of the enzyme. The hydrolysis of ATP resets the enzyme with the G segment still bound. The orientation of the entering T segment results in the introduction of negative supercoils.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39</a:t>
            </a:fld>
            <a:endParaRPr lang="en-US" dirty="0"/>
          </a:p>
        </p:txBody>
      </p:sp>
    </p:spTree>
    <p:extLst>
      <p:ext uri="{BB962C8B-B14F-4D97-AF65-F5344CB8AC3E}">
        <p14:creationId xmlns:p14="http://schemas.microsoft.com/office/powerpoint/2010/main" val="572284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40</a:t>
            </a:fld>
            <a:endParaRPr lang="en-US" dirty="0"/>
          </a:p>
        </p:txBody>
      </p:sp>
    </p:spTree>
    <p:extLst>
      <p:ext uri="{BB962C8B-B14F-4D97-AF65-F5344CB8AC3E}">
        <p14:creationId xmlns:p14="http://schemas.microsoft.com/office/powerpoint/2010/main" val="37492322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41</a:t>
            </a:fld>
            <a:endParaRPr lang="en-US" dirty="0"/>
          </a:p>
        </p:txBody>
      </p:sp>
    </p:spTree>
    <p:extLst>
      <p:ext uri="{BB962C8B-B14F-4D97-AF65-F5344CB8AC3E}">
        <p14:creationId xmlns:p14="http://schemas.microsoft.com/office/powerpoint/2010/main" val="1772297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29.1 DNA replication. </a:t>
            </a:r>
            <a:r>
              <a:rPr lang="en-US" sz="1200" b="0" i="0" u="none" strike="noStrike" kern="1200" baseline="0" dirty="0">
                <a:solidFill>
                  <a:schemeClr val="tx1"/>
                </a:solidFill>
                <a:latin typeface="+mn-lt"/>
                <a:ea typeface="+mn-ea"/>
                <a:cs typeface="+mn-cs"/>
              </a:rPr>
              <a:t>Each strand of one double helix (shown in blue) acts as a template for the synthesis of a new complementary strand (shown in red).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a:t>
            </a:fld>
            <a:endParaRPr lang="en-US" dirty="0"/>
          </a:p>
        </p:txBody>
      </p:sp>
    </p:spTree>
    <p:extLst>
      <p:ext uri="{BB962C8B-B14F-4D97-AF65-F5344CB8AC3E}">
        <p14:creationId xmlns:p14="http://schemas.microsoft.com/office/powerpoint/2010/main" val="765911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11475749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29.21 Structure of a sliding DNA clamp.</a:t>
            </a:r>
            <a:r>
              <a:rPr lang="en-US" sz="1200" b="0" i="0" u="none" strike="noStrike" kern="1200" baseline="0" dirty="0">
                <a:solidFill>
                  <a:schemeClr val="tx1"/>
                </a:solidFill>
                <a:latin typeface="+mn-lt"/>
                <a:ea typeface="+mn-ea"/>
                <a:cs typeface="+mn-cs"/>
              </a:rPr>
              <a:t> The </a:t>
            </a:r>
            <a:r>
              <a:rPr lang="en-US" sz="1200" b="0" i="0" u="none" strike="noStrike" kern="1200" baseline="0" dirty="0" err="1">
                <a:solidFill>
                  <a:schemeClr val="tx1"/>
                </a:solidFill>
                <a:latin typeface="+mn-lt"/>
                <a:ea typeface="+mn-ea"/>
                <a:cs typeface="+mn-cs"/>
              </a:rPr>
              <a:t>dimeric</a:t>
            </a:r>
            <a:r>
              <a:rPr lang="en-US" sz="1200" b="0" i="0" u="none" strike="noStrike" kern="1200" baseline="0" dirty="0">
                <a:solidFill>
                  <a:schemeClr val="tx1"/>
                </a:solidFill>
                <a:latin typeface="+mn-lt"/>
                <a:ea typeface="+mn-ea"/>
                <a:cs typeface="+mn-cs"/>
              </a:rPr>
              <a:t> β subunit of DNA polymerase III forms a ring that surrounds the DNA duplex.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the central cavity through which the DNA template slides. Clasping the DNA molecule in the ring, the polymerase enzyme is able to move without falling off the DNA substrate. [Drawn from 2POL.pdb.]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43</a:t>
            </a:fld>
            <a:endParaRPr lang="en-US" dirty="0"/>
          </a:p>
        </p:txBody>
      </p:sp>
    </p:spTree>
    <p:extLst>
      <p:ext uri="{BB962C8B-B14F-4D97-AF65-F5344CB8AC3E}">
        <p14:creationId xmlns:p14="http://schemas.microsoft.com/office/powerpoint/2010/main" val="23968469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44</a:t>
            </a:fld>
            <a:endParaRPr lang="en-US" dirty="0"/>
          </a:p>
        </p:txBody>
      </p:sp>
    </p:spTree>
    <p:extLst>
      <p:ext uri="{BB962C8B-B14F-4D97-AF65-F5344CB8AC3E}">
        <p14:creationId xmlns:p14="http://schemas.microsoft.com/office/powerpoint/2010/main" val="23426781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29.22 Replication fork. </a:t>
            </a:r>
            <a:r>
              <a:rPr lang="en-US" sz="1200" b="0" i="0" u="none" strike="noStrike" kern="1200" baseline="0" dirty="0">
                <a:solidFill>
                  <a:schemeClr val="tx1"/>
                </a:solidFill>
                <a:latin typeface="+mn-lt"/>
                <a:ea typeface="+mn-ea"/>
                <a:cs typeface="+mn-cs"/>
              </a:rPr>
              <a:t>A strand schematic view of the arrangement of DNA polymerase III and associated enzymes and proteins present in the replication of DNA. The helicase separates the two strands of the parent double helix, allowing DNA polymerases to use each strand as a template for DNA synthesis. Abbreviation: SSB, single-stranded-binding protein.  </a:t>
            </a:r>
            <a:r>
              <a:rPr lang="en-US" sz="1200" b="1" i="0" u="none" strike="noStrike" kern="1200" baseline="0" dirty="0">
                <a:solidFill>
                  <a:schemeClr val="tx1"/>
                </a:solidFill>
                <a:latin typeface="+mn-lt"/>
                <a:ea typeface="+mn-ea"/>
                <a:cs typeface="+mn-cs"/>
              </a:rPr>
              <a:t>AU: In the chapter, the beginning of the caption reads as “A schematic view,” not A strand schematic view.” Please advise.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45</a:t>
            </a:fld>
            <a:endParaRPr lang="en-US" dirty="0"/>
          </a:p>
        </p:txBody>
      </p:sp>
    </p:spTree>
    <p:extLst>
      <p:ext uri="{BB962C8B-B14F-4D97-AF65-F5344CB8AC3E}">
        <p14:creationId xmlns:p14="http://schemas.microsoft.com/office/powerpoint/2010/main" val="2303822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29.23 DNA polymerase </a:t>
            </a:r>
            <a:r>
              <a:rPr lang="en-US" sz="1200" b="1" i="0" u="none" strike="noStrike" kern="1200" baseline="0" dirty="0" err="1">
                <a:solidFill>
                  <a:schemeClr val="tx1"/>
                </a:solidFill>
                <a:latin typeface="+mn-lt"/>
                <a:ea typeface="+mn-ea"/>
                <a:cs typeface="+mn-cs"/>
              </a:rPr>
              <a:t>holoenzyme</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Each </a:t>
            </a:r>
            <a:r>
              <a:rPr lang="en-US" sz="1200" b="0" i="0" u="none" strike="noStrike" kern="1200" baseline="0" dirty="0" err="1">
                <a:solidFill>
                  <a:schemeClr val="tx1"/>
                </a:solidFill>
                <a:latin typeface="+mn-lt"/>
                <a:ea typeface="+mn-ea"/>
                <a:cs typeface="+mn-cs"/>
              </a:rPr>
              <a:t>holoenzyme</a:t>
            </a:r>
            <a:r>
              <a:rPr lang="en-US" sz="1200" b="0" i="0" u="none" strike="noStrike" kern="1200" baseline="0" dirty="0">
                <a:solidFill>
                  <a:schemeClr val="tx1"/>
                </a:solidFill>
                <a:latin typeface="+mn-lt"/>
                <a:ea typeface="+mn-ea"/>
                <a:cs typeface="+mn-cs"/>
              </a:rPr>
              <a:t> consists of two copies of the polymerase core enzyme, which comprises the α, ε, and θ subunits and two copies of the β subunit, linked to a central structure. The central structure includes the clamp-loader complex and the </a:t>
            </a:r>
            <a:r>
              <a:rPr lang="en-US" sz="1200" b="0" i="0" u="none" strike="noStrike" kern="1200" baseline="0" dirty="0" err="1">
                <a:solidFill>
                  <a:schemeClr val="tx1"/>
                </a:solidFill>
                <a:latin typeface="+mn-lt"/>
                <a:ea typeface="+mn-ea"/>
                <a:cs typeface="+mn-cs"/>
              </a:rPr>
              <a:t>hexameric</a:t>
            </a:r>
            <a:r>
              <a:rPr lang="en-US" sz="1200" b="0" i="0" u="none" strike="noStrike" kern="1200" baseline="0" dirty="0">
                <a:solidFill>
                  <a:schemeClr val="tx1"/>
                </a:solidFill>
                <a:latin typeface="+mn-lt"/>
                <a:ea typeface="+mn-ea"/>
                <a:cs typeface="+mn-cs"/>
              </a:rPr>
              <a:t> helicase </a:t>
            </a:r>
            <a:r>
              <a:rPr lang="en-US" sz="1200" b="0" i="0" u="none" strike="noStrike" kern="1200" baseline="0" dirty="0" err="1">
                <a:solidFill>
                  <a:schemeClr val="tx1"/>
                </a:solidFill>
                <a:latin typeface="+mn-lt"/>
                <a:ea typeface="+mn-ea"/>
                <a:cs typeface="+mn-cs"/>
              </a:rPr>
              <a:t>DnaB</a:t>
            </a:r>
            <a:r>
              <a:rPr lang="en-US" sz="1200" b="0" i="0" u="none" strike="noStrike" kern="1200" baseline="0" dirty="0">
                <a:solidFill>
                  <a:schemeClr val="tx1"/>
                </a:solidFill>
                <a:latin typeface="+mn-lt"/>
                <a:ea typeface="+mn-ea"/>
                <a:cs typeface="+mn-cs"/>
              </a:rPr>
              <a:t>.</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46</a:t>
            </a:fld>
            <a:endParaRPr lang="en-US" dirty="0"/>
          </a:p>
        </p:txBody>
      </p:sp>
    </p:spTree>
    <p:extLst>
      <p:ext uri="{BB962C8B-B14F-4D97-AF65-F5344CB8AC3E}">
        <p14:creationId xmlns:p14="http://schemas.microsoft.com/office/powerpoint/2010/main" val="24862101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28.24 Trombone model.</a:t>
            </a:r>
            <a:r>
              <a:rPr lang="en-US" sz="1200" b="0" i="0" u="none" strike="noStrike" kern="1200" baseline="0" dirty="0">
                <a:solidFill>
                  <a:schemeClr val="tx1"/>
                </a:solidFill>
                <a:latin typeface="+mn-lt"/>
                <a:ea typeface="+mn-ea"/>
                <a:cs typeface="+mn-cs"/>
              </a:rPr>
              <a:t> The replication of the leading and lagging strands is coordinated by the looping out of the lagging strand to form a structure that acts somewhat as a trombone slide, growing as the replication fork moves forward. When the polymerase on the lagging strand reaches a region that has been replicated, the sliding clamp is released and a new loop is formed.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47</a:t>
            </a:fld>
            <a:endParaRPr lang="en-US" dirty="0"/>
          </a:p>
        </p:txBody>
      </p:sp>
    </p:spTree>
    <p:extLst>
      <p:ext uri="{BB962C8B-B14F-4D97-AF65-F5344CB8AC3E}">
        <p14:creationId xmlns:p14="http://schemas.microsoft.com/office/powerpoint/2010/main" val="22735818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42609669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29.25 Origin of replication in </a:t>
            </a:r>
            <a:r>
              <a:rPr lang="en-US" sz="1200" b="1" i="1" u="none" strike="noStrike" kern="1200" baseline="0" dirty="0">
                <a:solidFill>
                  <a:schemeClr val="tx1"/>
                </a:solidFill>
                <a:latin typeface="+mn-lt"/>
                <a:ea typeface="+mn-ea"/>
                <a:cs typeface="+mn-cs"/>
              </a:rPr>
              <a:t>E. coli</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a:t>
            </a:r>
            <a:r>
              <a:rPr lang="en-US" sz="1200" b="0" i="1" u="none" strike="noStrike" kern="1200" baseline="0" dirty="0" err="1">
                <a:solidFill>
                  <a:schemeClr val="tx1"/>
                </a:solidFill>
                <a:latin typeface="+mn-lt"/>
                <a:ea typeface="+mn-ea"/>
                <a:cs typeface="+mn-cs"/>
              </a:rPr>
              <a:t>oriC</a:t>
            </a:r>
            <a:r>
              <a:rPr lang="en-US" sz="1200" b="0" i="0" u="none" strike="noStrike" kern="1200" baseline="0" dirty="0">
                <a:solidFill>
                  <a:schemeClr val="tx1"/>
                </a:solidFill>
                <a:latin typeface="+mn-lt"/>
                <a:ea typeface="+mn-ea"/>
                <a:cs typeface="+mn-cs"/>
              </a:rPr>
              <a:t> locus has a length of 245 </a:t>
            </a:r>
            <a:r>
              <a:rPr lang="en-US" sz="1200" b="0" i="0" u="none" strike="noStrike" kern="1200" baseline="0" dirty="0" err="1">
                <a:solidFill>
                  <a:schemeClr val="tx1"/>
                </a:solidFill>
                <a:latin typeface="+mn-lt"/>
                <a:ea typeface="+mn-ea"/>
                <a:cs typeface="+mn-cs"/>
              </a:rPr>
              <a:t>bp.</a:t>
            </a:r>
            <a:r>
              <a:rPr lang="en-US" sz="1200" b="0" i="0" u="none" strike="noStrike" kern="1200" baseline="0" dirty="0">
                <a:solidFill>
                  <a:schemeClr val="tx1"/>
                </a:solidFill>
                <a:latin typeface="+mn-lt"/>
                <a:ea typeface="+mn-ea"/>
                <a:cs typeface="+mn-cs"/>
              </a:rPr>
              <a:t> It contains a tandem array of three nearly identical 13-nucleotide sequences (green) and five binding sites (yellow) for the </a:t>
            </a:r>
            <a:r>
              <a:rPr lang="en-US" sz="1200" b="0" i="0" u="none" strike="noStrike" kern="1200" baseline="0" dirty="0" err="1">
                <a:solidFill>
                  <a:schemeClr val="tx1"/>
                </a:solidFill>
                <a:latin typeface="+mn-lt"/>
                <a:ea typeface="+mn-ea"/>
                <a:cs typeface="+mn-cs"/>
              </a:rPr>
              <a:t>DnaA</a:t>
            </a:r>
            <a:r>
              <a:rPr lang="en-US" sz="1200" b="0" i="0" u="none" strike="noStrike" kern="1200" baseline="0" dirty="0">
                <a:solidFill>
                  <a:schemeClr val="tx1"/>
                </a:solidFill>
                <a:latin typeface="+mn-lt"/>
                <a:ea typeface="+mn-ea"/>
                <a:cs typeface="+mn-cs"/>
              </a:rPr>
              <a:t> protein.</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49</a:t>
            </a:fld>
            <a:endParaRPr lang="en-US" dirty="0"/>
          </a:p>
        </p:txBody>
      </p:sp>
    </p:spTree>
    <p:extLst>
      <p:ext uri="{BB962C8B-B14F-4D97-AF65-F5344CB8AC3E}">
        <p14:creationId xmlns:p14="http://schemas.microsoft.com/office/powerpoint/2010/main" val="12504852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29.26 Assembly of </a:t>
            </a:r>
            <a:r>
              <a:rPr lang="en-US" sz="1200" b="1" i="0" u="none" strike="noStrike" kern="1200" baseline="0" dirty="0" err="1">
                <a:solidFill>
                  <a:schemeClr val="tx1"/>
                </a:solidFill>
                <a:latin typeface="+mn-lt"/>
                <a:ea typeface="+mn-ea"/>
                <a:cs typeface="+mn-cs"/>
              </a:rPr>
              <a:t>DnaA</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Monomers of </a:t>
            </a:r>
            <a:r>
              <a:rPr lang="en-US" sz="1200" b="0" i="0" u="none" strike="noStrike" kern="1200" baseline="0" dirty="0" err="1">
                <a:solidFill>
                  <a:schemeClr val="tx1"/>
                </a:solidFill>
                <a:latin typeface="+mn-lt"/>
                <a:ea typeface="+mn-ea"/>
                <a:cs typeface="+mn-cs"/>
              </a:rPr>
              <a:t>DnaA</a:t>
            </a:r>
            <a:r>
              <a:rPr lang="en-US" sz="1200" b="0" i="0" u="none" strike="noStrike" kern="1200" baseline="0" dirty="0">
                <a:solidFill>
                  <a:schemeClr val="tx1"/>
                </a:solidFill>
                <a:latin typeface="+mn-lt"/>
                <a:ea typeface="+mn-ea"/>
                <a:cs typeface="+mn-cs"/>
              </a:rPr>
              <a:t> bind to their binding sites (shown in yellow) in </a:t>
            </a:r>
            <a:r>
              <a:rPr lang="en-US" sz="1200" b="0" i="1" u="none" strike="noStrike" kern="1200" baseline="0" dirty="0" err="1">
                <a:solidFill>
                  <a:schemeClr val="tx1"/>
                </a:solidFill>
                <a:latin typeface="+mn-lt"/>
                <a:ea typeface="+mn-ea"/>
                <a:cs typeface="+mn-cs"/>
              </a:rPr>
              <a:t>oriC</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come together to form a complex structure, possibly the cyclic </a:t>
            </a:r>
            <a:r>
              <a:rPr lang="en-US" sz="1200" b="0" i="0" u="none" strike="noStrike" kern="1200" baseline="0" dirty="0" err="1">
                <a:solidFill>
                  <a:schemeClr val="tx1"/>
                </a:solidFill>
                <a:latin typeface="+mn-lt"/>
                <a:ea typeface="+mn-ea"/>
                <a:cs typeface="+mn-cs"/>
              </a:rPr>
              <a:t>hexamer</a:t>
            </a:r>
            <a:r>
              <a:rPr lang="en-US" sz="1200" b="0" i="0" u="none" strike="noStrike" kern="1200" baseline="0" dirty="0">
                <a:solidFill>
                  <a:schemeClr val="tx1"/>
                </a:solidFill>
                <a:latin typeface="+mn-lt"/>
                <a:ea typeface="+mn-ea"/>
                <a:cs typeface="+mn-cs"/>
              </a:rPr>
              <a:t> shown here. This structure marks the origin of replication and favors DNA strand separation in the AT-rich sites (green).</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50</a:t>
            </a:fld>
            <a:endParaRPr lang="en-US" dirty="0"/>
          </a:p>
        </p:txBody>
      </p:sp>
    </p:spTree>
    <p:extLst>
      <p:ext uri="{BB962C8B-B14F-4D97-AF65-F5344CB8AC3E}">
        <p14:creationId xmlns:p14="http://schemas.microsoft.com/office/powerpoint/2010/main" val="32214166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29.27 </a:t>
            </a:r>
            <a:r>
              <a:rPr lang="en-US" sz="1200" b="1" i="0" u="none" strike="noStrike" kern="1200" baseline="0" dirty="0" err="1">
                <a:solidFill>
                  <a:schemeClr val="tx1"/>
                </a:solidFill>
                <a:latin typeface="+mn-lt"/>
                <a:ea typeface="+mn-ea"/>
                <a:cs typeface="+mn-cs"/>
              </a:rPr>
              <a:t>Prepriming</a:t>
            </a:r>
            <a:r>
              <a:rPr lang="en-US" sz="1200" b="1" i="0" u="none" strike="noStrike" kern="1200" baseline="0" dirty="0">
                <a:solidFill>
                  <a:schemeClr val="tx1"/>
                </a:solidFill>
                <a:latin typeface="+mn-lt"/>
                <a:ea typeface="+mn-ea"/>
                <a:cs typeface="+mn-cs"/>
              </a:rPr>
              <a:t> complex. </a:t>
            </a:r>
            <a:r>
              <a:rPr lang="en-US" sz="1200" b="0" i="0" u="none" strike="noStrike" kern="1200" baseline="0" dirty="0">
                <a:solidFill>
                  <a:schemeClr val="tx1"/>
                </a:solidFill>
                <a:latin typeface="+mn-lt"/>
                <a:ea typeface="+mn-ea"/>
                <a:cs typeface="+mn-cs"/>
              </a:rPr>
              <a:t>The AT-rich regions are unwound and trapped by the single-stranded-binding protein (SSB). The </a:t>
            </a:r>
            <a:r>
              <a:rPr lang="en-US" sz="1200" b="0" i="0" u="none" strike="noStrike" kern="1200" baseline="0" dirty="0" err="1">
                <a:solidFill>
                  <a:schemeClr val="tx1"/>
                </a:solidFill>
                <a:latin typeface="+mn-lt"/>
                <a:ea typeface="+mn-ea"/>
                <a:cs typeface="+mn-cs"/>
              </a:rPr>
              <a:t>hexameric</a:t>
            </a:r>
            <a:r>
              <a:rPr lang="en-US" sz="1200" b="0" i="0" u="none" strike="noStrike" kern="1200" baseline="0" dirty="0">
                <a:solidFill>
                  <a:schemeClr val="tx1"/>
                </a:solidFill>
                <a:latin typeface="+mn-lt"/>
                <a:ea typeface="+mn-ea"/>
                <a:cs typeface="+mn-cs"/>
              </a:rPr>
              <a:t> DNA helicase </a:t>
            </a:r>
            <a:r>
              <a:rPr lang="en-US" sz="1200" b="0" i="0" u="none" strike="noStrike" kern="1200" baseline="0" dirty="0" err="1">
                <a:solidFill>
                  <a:schemeClr val="tx1"/>
                </a:solidFill>
                <a:latin typeface="+mn-lt"/>
                <a:ea typeface="+mn-ea"/>
                <a:cs typeface="+mn-cs"/>
              </a:rPr>
              <a:t>DnaB</a:t>
            </a:r>
            <a:r>
              <a:rPr lang="en-US" sz="1200" b="0" i="0" u="none" strike="noStrike" kern="1200" baseline="0" dirty="0">
                <a:solidFill>
                  <a:schemeClr val="tx1"/>
                </a:solidFill>
                <a:latin typeface="+mn-lt"/>
                <a:ea typeface="+mn-ea"/>
                <a:cs typeface="+mn-cs"/>
              </a:rPr>
              <a:t> is loaded on each strand. At this stage, the complex is ready for the synthesis of the RNA primers and assembly of the DNA polymerase III </a:t>
            </a:r>
            <a:r>
              <a:rPr lang="en-US" sz="1200" b="0" i="0" u="none" strike="noStrike" kern="1200" baseline="0" dirty="0" err="1">
                <a:solidFill>
                  <a:schemeClr val="tx1"/>
                </a:solidFill>
                <a:latin typeface="+mn-lt"/>
                <a:ea typeface="+mn-ea"/>
                <a:cs typeface="+mn-cs"/>
              </a:rPr>
              <a:t>holoenzyme</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51</a:t>
            </a:fld>
            <a:endParaRPr lang="en-US" dirty="0"/>
          </a:p>
        </p:txBody>
      </p:sp>
    </p:spTree>
    <p:extLst>
      <p:ext uri="{BB962C8B-B14F-4D97-AF65-F5344CB8AC3E}">
        <p14:creationId xmlns:p14="http://schemas.microsoft.com/office/powerpoint/2010/main" val="588827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29.2 DNA Replication, damage, and repair. </a:t>
            </a:r>
            <a:r>
              <a:rPr lang="en-US" sz="1200" b="0" i="0" u="none" strike="noStrike" kern="1200" baseline="0" dirty="0">
                <a:solidFill>
                  <a:schemeClr val="tx1"/>
                </a:solidFill>
                <a:latin typeface="+mn-lt"/>
                <a:ea typeface="+mn-ea"/>
                <a:cs typeface="+mn-cs"/>
              </a:rPr>
              <a:t>Some errors (shown as a black dot) may arise in the replication processes. Additional defects (shown in yellow), including modified bases, cross-links, and single- and double-strand breaks, are introduced into DNA by subsequent DNA-damaging reactions. Many of the errors are detected and subsequently repaired.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7</a:t>
            </a:fld>
            <a:endParaRPr lang="en-US" dirty="0"/>
          </a:p>
        </p:txBody>
      </p:sp>
    </p:spTree>
    <p:extLst>
      <p:ext uri="{BB962C8B-B14F-4D97-AF65-F5344CB8AC3E}">
        <p14:creationId xmlns:p14="http://schemas.microsoft.com/office/powerpoint/2010/main" val="6765639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52</a:t>
            </a:fld>
            <a:endParaRPr lang="en-US" dirty="0"/>
          </a:p>
        </p:txBody>
      </p:sp>
    </p:spTree>
    <p:extLst>
      <p:ext uri="{BB962C8B-B14F-4D97-AF65-F5344CB8AC3E}">
        <p14:creationId xmlns:p14="http://schemas.microsoft.com/office/powerpoint/2010/main" val="33174103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FIGURE 29.28 Replication termination in </a:t>
            </a:r>
            <a:r>
              <a:rPr lang="en-US" sz="1200" b="1" i="1" kern="1200" dirty="0">
                <a:solidFill>
                  <a:schemeClr val="tx1"/>
                </a:solidFill>
                <a:effectLst/>
                <a:latin typeface="+mn-lt"/>
                <a:ea typeface="+mn-ea"/>
                <a:cs typeface="+mn-cs"/>
              </a:rPr>
              <a:t>E. coli</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E. coli </a:t>
            </a:r>
            <a:r>
              <a:rPr lang="en-US" sz="1200" kern="1200" dirty="0">
                <a:solidFill>
                  <a:schemeClr val="tx1"/>
                </a:solidFill>
                <a:effectLst/>
                <a:latin typeface="+mn-lt"/>
                <a:ea typeface="+mn-ea"/>
                <a:cs typeface="+mn-cs"/>
              </a:rPr>
              <a:t>genome includes 10 </a:t>
            </a:r>
            <a:r>
              <a:rPr lang="en-US" sz="1200" kern="1200" dirty="0" err="1">
                <a:solidFill>
                  <a:schemeClr val="tx1"/>
                </a:solidFill>
                <a:effectLst/>
                <a:latin typeface="+mn-lt"/>
                <a:ea typeface="+mn-ea"/>
                <a:cs typeface="+mn-cs"/>
              </a:rPr>
              <a:t>Ter</a:t>
            </a:r>
            <a:r>
              <a:rPr lang="en-US" sz="1200" kern="1200" dirty="0">
                <a:solidFill>
                  <a:schemeClr val="tx1"/>
                </a:solidFill>
                <a:effectLst/>
                <a:latin typeface="+mn-lt"/>
                <a:ea typeface="+mn-ea"/>
                <a:cs typeface="+mn-cs"/>
              </a:rPr>
              <a:t> sites that bind the termination utilization substance (</a:t>
            </a:r>
            <a:r>
              <a:rPr lang="en-US" sz="1200" kern="1200" dirty="0" err="1">
                <a:solidFill>
                  <a:schemeClr val="tx1"/>
                </a:solidFill>
                <a:effectLst/>
                <a:latin typeface="+mn-lt"/>
                <a:ea typeface="+mn-ea"/>
                <a:cs typeface="+mn-cs"/>
              </a:rPr>
              <a:t>Tus</a:t>
            </a:r>
            <a:r>
              <a:rPr lang="en-US" sz="1200" kern="1200" dirty="0">
                <a:solidFill>
                  <a:schemeClr val="tx1"/>
                </a:solidFill>
                <a:effectLst/>
                <a:latin typeface="+mn-lt"/>
                <a:ea typeface="+mn-ea"/>
                <a:cs typeface="+mn-cs"/>
              </a:rPr>
              <a:t>) protein. The </a:t>
            </a:r>
            <a:r>
              <a:rPr lang="en-US" sz="1200" kern="1200" dirty="0" err="1">
                <a:solidFill>
                  <a:schemeClr val="tx1"/>
                </a:solidFill>
                <a:effectLst/>
                <a:latin typeface="+mn-lt"/>
                <a:ea typeface="+mn-ea"/>
                <a:cs typeface="+mn-cs"/>
              </a:rPr>
              <a:t>Ter-Tus</a:t>
            </a:r>
            <a:r>
              <a:rPr lang="en-US" sz="1200" kern="1200" dirty="0">
                <a:solidFill>
                  <a:schemeClr val="tx1"/>
                </a:solidFill>
                <a:effectLst/>
                <a:latin typeface="+mn-lt"/>
                <a:ea typeface="+mn-ea"/>
                <a:cs typeface="+mn-cs"/>
              </a:rPr>
              <a:t> complexes block incoming replication forks in a unidirectional manner (indicated by the orientation of the triangles representing the </a:t>
            </a:r>
            <a:r>
              <a:rPr lang="en-US" sz="1200" kern="1200" dirty="0" err="1">
                <a:solidFill>
                  <a:schemeClr val="tx1"/>
                </a:solidFill>
                <a:effectLst/>
                <a:latin typeface="+mn-lt"/>
                <a:ea typeface="+mn-ea"/>
                <a:cs typeface="+mn-cs"/>
              </a:rPr>
              <a:t>Ter</a:t>
            </a:r>
            <a:r>
              <a:rPr lang="en-US" sz="1200" kern="1200" dirty="0">
                <a:solidFill>
                  <a:schemeClr val="tx1"/>
                </a:solidFill>
                <a:effectLst/>
                <a:latin typeface="+mn-lt"/>
                <a:ea typeface="+mn-ea"/>
                <a:cs typeface="+mn-cs"/>
              </a:rPr>
              <a:t> sites), facilitating termination of replication after a single cycle.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53</a:t>
            </a:fld>
            <a:endParaRPr lang="en-US" dirty="0"/>
          </a:p>
        </p:txBody>
      </p:sp>
    </p:spTree>
    <p:extLst>
      <p:ext uri="{BB962C8B-B14F-4D97-AF65-F5344CB8AC3E}">
        <p14:creationId xmlns:p14="http://schemas.microsoft.com/office/powerpoint/2010/main" val="244088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29.3 DNA repair in action. </a:t>
            </a:r>
            <a:r>
              <a:rPr lang="en-US" sz="1200" b="0" i="0" u="none" strike="noStrike" kern="1200" baseline="0" dirty="0">
                <a:solidFill>
                  <a:schemeClr val="tx1"/>
                </a:solidFill>
                <a:latin typeface="+mn-lt"/>
                <a:ea typeface="+mn-ea"/>
                <a:cs typeface="+mn-cs"/>
              </a:rPr>
              <a:t>The bacterium </a:t>
            </a:r>
            <a:r>
              <a:rPr lang="en-US" sz="1200" b="0" i="1" u="none" strike="noStrike" kern="1200" baseline="0" dirty="0" err="1">
                <a:solidFill>
                  <a:schemeClr val="tx1"/>
                </a:solidFill>
                <a:latin typeface="+mn-lt"/>
                <a:ea typeface="+mn-ea"/>
                <a:cs typeface="+mn-cs"/>
              </a:rPr>
              <a:t>Deinococcus</a:t>
            </a:r>
            <a:r>
              <a:rPr lang="en-US" sz="1200" b="0" i="1"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radiodurans</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can reassemble its genome over the course of 3 hours after irradiation with gamma rays to fragment the genome into many pieces. To aid analysis, the genomic DNA samples were digested with a restriction enzyme that cuts at only a few sites within the genome. [Adapted from K. </a:t>
            </a:r>
            <a:r>
              <a:rPr lang="en-US" sz="1200" b="0" i="0" u="none" strike="noStrike" kern="1200" baseline="0" dirty="0" err="1">
                <a:solidFill>
                  <a:schemeClr val="tx1"/>
                </a:solidFill>
                <a:latin typeface="+mn-lt"/>
                <a:ea typeface="+mn-ea"/>
                <a:cs typeface="+mn-cs"/>
              </a:rPr>
              <a:t>Zahradka</a:t>
            </a:r>
            <a:r>
              <a:rPr lang="en-US" sz="1200" b="0" i="0" u="none" strike="noStrike" kern="1200" baseline="0" dirty="0">
                <a:solidFill>
                  <a:schemeClr val="tx1"/>
                </a:solidFill>
                <a:latin typeface="+mn-lt"/>
                <a:ea typeface="+mn-ea"/>
                <a:cs typeface="+mn-cs"/>
              </a:rPr>
              <a:t> et al., </a:t>
            </a:r>
            <a:r>
              <a:rPr lang="en-US" sz="1200" b="0" i="1" u="none" strike="noStrike" kern="1200" baseline="0" dirty="0">
                <a:solidFill>
                  <a:schemeClr val="tx1"/>
                </a:solidFill>
                <a:latin typeface="+mn-lt"/>
                <a:ea typeface="+mn-ea"/>
                <a:cs typeface="+mn-cs"/>
              </a:rPr>
              <a:t>Nature</a:t>
            </a:r>
            <a:r>
              <a:rPr lang="en-US" sz="1200" b="0" i="0" u="none" strike="noStrike" kern="1200" baseline="0" dirty="0">
                <a:solidFill>
                  <a:schemeClr val="tx1"/>
                </a:solidFill>
                <a:latin typeface="+mn-lt"/>
                <a:ea typeface="+mn-ea"/>
                <a:cs typeface="+mn-cs"/>
              </a:rPr>
              <a:t> 445:569–573, 2006.]  </a:t>
            </a:r>
            <a:r>
              <a:rPr lang="en-US" sz="1200" b="1" i="0" u="none" strike="noStrike" kern="1200" baseline="0" dirty="0">
                <a:solidFill>
                  <a:schemeClr val="tx1"/>
                </a:solidFill>
                <a:latin typeface="+mn-lt"/>
                <a:ea typeface="+mn-ea"/>
                <a:cs typeface="+mn-cs"/>
              </a:rPr>
              <a:t>AU: Source differs from that shown in the chapter. OK?</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1433969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9</a:t>
            </a:fld>
            <a:endParaRPr lang="en-US" dirty="0"/>
          </a:p>
        </p:txBody>
      </p:sp>
    </p:spTree>
    <p:extLst>
      <p:ext uri="{BB962C8B-B14F-4D97-AF65-F5344CB8AC3E}">
        <p14:creationId xmlns:p14="http://schemas.microsoft.com/office/powerpoint/2010/main" val="569253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4056012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11</a:t>
            </a:fld>
            <a:endParaRPr lang="en-US" dirty="0"/>
          </a:p>
        </p:txBody>
      </p:sp>
    </p:spTree>
    <p:extLst>
      <p:ext uri="{BB962C8B-B14F-4D97-AF65-F5344CB8AC3E}">
        <p14:creationId xmlns:p14="http://schemas.microsoft.com/office/powerpoint/2010/main" val="58045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194659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1855694"/>
          </a:xfrm>
        </p:spPr>
        <p:txBody>
          <a:bodyPr/>
          <a:lstStyle>
            <a:lvl1pPr>
              <a:defRPr sz="26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noAutofit/>
          </a:bodyPr>
          <a:lstStyle>
            <a:lvl1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1pPr>
            <a:lvl2pPr marL="914400" indent="-457200" algn="l" defTabSz="457200" rtl="0" eaLnBrk="1" latinLnBrk="0" hangingPunct="1">
              <a:spcBef>
                <a:spcPct val="20000"/>
              </a:spcBef>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3pPr>
            <a:lvl4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4pPr>
            <a:lvl5pPr algn="l" defTabSz="457200" rtl="0" eaLnBrk="1" latinLnBrk="0" hangingPunct="1">
              <a:spcBef>
                <a:spcPct val="20000"/>
              </a:spcBef>
              <a:defRPr lang="en-US" sz="26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263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595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829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375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698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051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97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6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059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692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274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575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96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10/31/22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10/31/22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12680311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a:solidFill>
                  <a:srgbClr val="843C0C"/>
                </a:solidFill>
              </a:rPr>
              <a:t>Chapter 29</a:t>
            </a:r>
          </a:p>
          <a:p>
            <a:pPr defTabSz="914400">
              <a:buFontTx/>
              <a:buNone/>
            </a:pPr>
            <a:r>
              <a:rPr lang="en-US" altLang="en-US" sz="2800" b="1" dirty="0">
                <a:solidFill>
                  <a:srgbClr val="843C0C"/>
                </a:solidFill>
              </a:rPr>
              <a:t>DNA Replication, Repair, and Recombination</a:t>
            </a: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dirty="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W. H. Freeman and Company</a:t>
            </a: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713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Polymerases Require a Template and a Primer (1/2)</a:t>
            </a:r>
          </a:p>
        </p:txBody>
      </p:sp>
      <p:sp>
        <p:nvSpPr>
          <p:cNvPr id="3" name="Content Placeholder 2"/>
          <p:cNvSpPr>
            <a:spLocks noGrp="1"/>
          </p:cNvSpPr>
          <p:nvPr>
            <p:ph idx="1"/>
          </p:nvPr>
        </p:nvSpPr>
        <p:spPr/>
        <p:txBody>
          <a:bodyPr>
            <a:normAutofit/>
          </a:bodyPr>
          <a:lstStyle/>
          <a:p>
            <a:pPr>
              <a:spcAft>
                <a:spcPts val="1200"/>
              </a:spcAft>
            </a:pPr>
            <a:r>
              <a:rPr lang="en-US" dirty="0"/>
              <a:t>DNA polymerases catalyze the template-directed synthesis of DNA.</a:t>
            </a:r>
          </a:p>
          <a:p>
            <a:pPr>
              <a:spcAft>
                <a:spcPts val="1200"/>
              </a:spcAft>
            </a:pPr>
            <a:r>
              <a:rPr lang="en-US" dirty="0"/>
              <a:t>DNA polymerases cannot begin a strand de novo and thus require a primer.</a:t>
            </a:r>
          </a:p>
          <a:p>
            <a:pPr>
              <a:spcAft>
                <a:spcPts val="1200"/>
              </a:spcAft>
            </a:pPr>
            <a:r>
              <a:rPr lang="en-US" dirty="0"/>
              <a:t>A </a:t>
            </a:r>
            <a:r>
              <a:rPr lang="en-US" i="1" dirty="0"/>
              <a:t>primer</a:t>
            </a:r>
            <a:r>
              <a:rPr lang="en-US" dirty="0"/>
              <a:t> is the initial segment of a polymer to be extended on which elongation depends.</a:t>
            </a:r>
          </a:p>
          <a:p>
            <a:pPr>
              <a:spcAft>
                <a:spcPts val="1200"/>
              </a:spcAft>
            </a:pPr>
            <a:r>
              <a:rPr lang="en-US" dirty="0"/>
              <a:t>A </a:t>
            </a:r>
            <a:r>
              <a:rPr lang="en-US" i="1" dirty="0"/>
              <a:t>template</a:t>
            </a:r>
            <a:r>
              <a:rPr lang="en-US" dirty="0"/>
              <a:t> is a sequence of DNA or RNA that directs the synthesis of a complementary sequence.</a:t>
            </a:r>
          </a:p>
        </p:txBody>
      </p:sp>
    </p:spTree>
    <p:extLst>
      <p:ext uri="{BB962C8B-B14F-4D97-AF65-F5344CB8AC3E}">
        <p14:creationId xmlns:p14="http://schemas.microsoft.com/office/powerpoint/2010/main" val="224324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Polymerases Require a Template and a Primer (2/2)</a:t>
            </a:r>
            <a:endParaRPr lang="en-US" dirty="0"/>
          </a:p>
        </p:txBody>
      </p:sp>
      <p:sp>
        <p:nvSpPr>
          <p:cNvPr id="3" name="Content Placeholder 2"/>
          <p:cNvSpPr>
            <a:spLocks noGrp="1"/>
          </p:cNvSpPr>
          <p:nvPr>
            <p:ph idx="1"/>
          </p:nvPr>
        </p:nvSpPr>
        <p:spPr/>
        <p:txBody>
          <a:bodyPr>
            <a:normAutofit/>
          </a:bodyPr>
          <a:lstStyle/>
          <a:p>
            <a:pPr>
              <a:spcAft>
                <a:spcPts val="1200"/>
              </a:spcAft>
            </a:pPr>
            <a:r>
              <a:rPr lang="en-US" sz="2400" dirty="0"/>
              <a:t>The structures of DNA polymerases are similar in that the region containing the active site approximates the shape of a right hand.</a:t>
            </a:r>
          </a:p>
          <a:p>
            <a:pPr>
              <a:spcAft>
                <a:spcPts val="1200"/>
              </a:spcAft>
            </a:pPr>
            <a:r>
              <a:rPr lang="en-US" sz="2400" dirty="0"/>
              <a:t>The thumb and finger domains wrap around the DNA, positioning it in the active site located in the palm domain.</a:t>
            </a:r>
          </a:p>
          <a:p>
            <a:pPr>
              <a:spcAft>
                <a:spcPts val="1200"/>
              </a:spcAft>
            </a:pPr>
            <a:r>
              <a:rPr lang="en-US" sz="2400" dirty="0"/>
              <a:t>DNA polymerase I from </a:t>
            </a:r>
            <a:r>
              <a:rPr lang="en-US" sz="2400" i="1" dirty="0"/>
              <a:t>E. coli </a:t>
            </a:r>
            <a:r>
              <a:rPr lang="en-US" sz="2400" dirty="0"/>
              <a:t>possesses a 3</a:t>
            </a:r>
            <a:r>
              <a:rPr lang="en-US" sz="2400" dirty="0">
                <a:sym typeface="Symbol" charset="0"/>
              </a:rPr>
              <a:t></a:t>
            </a:r>
            <a:r>
              <a:rPr lang="en-US" sz="2400" dirty="0"/>
              <a:t> </a:t>
            </a:r>
            <a:r>
              <a:rPr lang="en-US" sz="2400" dirty="0">
                <a:sym typeface="Symbol"/>
              </a:rPr>
              <a:t> </a:t>
            </a:r>
            <a:r>
              <a:rPr lang="en-US" sz="2400" dirty="0">
                <a:sym typeface="Wingdings" charset="0"/>
              </a:rPr>
              <a:t>5</a:t>
            </a:r>
            <a:r>
              <a:rPr lang="en-US" sz="2400" dirty="0">
                <a:sym typeface="Symbol" charset="0"/>
              </a:rPr>
              <a:t></a:t>
            </a:r>
            <a:r>
              <a:rPr lang="en-US" sz="2400" dirty="0"/>
              <a:t> </a:t>
            </a:r>
            <a:r>
              <a:rPr lang="en-US" sz="2400" dirty="0">
                <a:sym typeface="Wingdings" charset="0"/>
              </a:rPr>
              <a:t> </a:t>
            </a:r>
            <a:r>
              <a:rPr lang="en-US" sz="2400" dirty="0" err="1">
                <a:sym typeface="Wingdings" charset="0"/>
              </a:rPr>
              <a:t>exonuclease</a:t>
            </a:r>
            <a:r>
              <a:rPr lang="en-US" sz="2400" dirty="0">
                <a:sym typeface="Wingdings" charset="0"/>
              </a:rPr>
              <a:t> activity for proofreading replication.</a:t>
            </a:r>
            <a:endParaRPr lang="en-US" sz="2400" dirty="0"/>
          </a:p>
        </p:txBody>
      </p:sp>
    </p:spTree>
    <p:extLst>
      <p:ext uri="{BB962C8B-B14F-4D97-AF65-F5344CB8AC3E}">
        <p14:creationId xmlns:p14="http://schemas.microsoft.com/office/powerpoint/2010/main" val="1240739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Polymerase Structure</a:t>
            </a:r>
          </a:p>
        </p:txBody>
      </p:sp>
      <p:pic>
        <p:nvPicPr>
          <p:cNvPr id="6" name="Picture 2" descr="A D N A polymerase with multiple helices and four domains is shown in a ribbon structure. The top left domain is labeled Fingers and extends above the middle domain, the middle domain is labeled Palm, and the right hand domain, which extends highest, is labeled Thumb. The bottom region is labeled Exonuclea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31906" y="2004027"/>
            <a:ext cx="4480189" cy="4151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878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Two Bound Metal Ions Participate in the Polymerase Reaction</a:t>
            </a:r>
          </a:p>
        </p:txBody>
      </p:sp>
      <p:sp>
        <p:nvSpPr>
          <p:cNvPr id="3" name="Content Placeholder 2"/>
          <p:cNvSpPr>
            <a:spLocks noGrp="1"/>
          </p:cNvSpPr>
          <p:nvPr>
            <p:ph idx="1"/>
          </p:nvPr>
        </p:nvSpPr>
        <p:spPr/>
        <p:txBody>
          <a:bodyPr>
            <a:normAutofit/>
          </a:bodyPr>
          <a:lstStyle/>
          <a:p>
            <a:pPr>
              <a:spcAft>
                <a:spcPts val="1200"/>
              </a:spcAft>
            </a:pPr>
            <a:r>
              <a:rPr lang="en-US" sz="2400" dirty="0"/>
              <a:t>DNA polymerase requires two bound divalent </a:t>
            </a:r>
            <a:r>
              <a:rPr lang="en-US" sz="2400" dirty="0" err="1"/>
              <a:t>cations</a:t>
            </a:r>
            <a:r>
              <a:rPr lang="en-US" sz="2400" dirty="0"/>
              <a:t>, usually Mg</a:t>
            </a:r>
            <a:r>
              <a:rPr lang="en-US" sz="2400" baseline="30000" dirty="0"/>
              <a:t>2+</a:t>
            </a:r>
            <a:r>
              <a:rPr lang="en-US" sz="2400" dirty="0"/>
              <a:t>, for activity.</a:t>
            </a:r>
          </a:p>
          <a:p>
            <a:pPr>
              <a:spcAft>
                <a:spcPts val="1200"/>
              </a:spcAft>
            </a:pPr>
            <a:r>
              <a:rPr lang="en-US" sz="2400" dirty="0"/>
              <a:t>They are held in place by aspartate residues.</a:t>
            </a:r>
          </a:p>
          <a:p>
            <a:pPr>
              <a:spcAft>
                <a:spcPts val="1200"/>
              </a:spcAft>
            </a:pPr>
            <a:r>
              <a:rPr lang="en-US" sz="2400" dirty="0"/>
              <a:t>They position the 3′OH of the primer and the incoming </a:t>
            </a:r>
            <a:r>
              <a:rPr lang="en-US" sz="2400" dirty="0" err="1"/>
              <a:t>dNTP</a:t>
            </a:r>
            <a:r>
              <a:rPr lang="en-US" sz="2400" dirty="0"/>
              <a:t> and stabilize the transition state.</a:t>
            </a:r>
          </a:p>
        </p:txBody>
      </p:sp>
    </p:spTree>
    <p:extLst>
      <p:ext uri="{BB962C8B-B14F-4D97-AF65-F5344CB8AC3E}">
        <p14:creationId xmlns:p14="http://schemas.microsoft.com/office/powerpoint/2010/main" val="4073884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Polymerase Mechanism</a:t>
            </a:r>
          </a:p>
        </p:txBody>
      </p:sp>
      <p:pic>
        <p:nvPicPr>
          <p:cNvPr id="5" name="Picture 2" descr="A ball-and-stick model is used to show the D N A polymerase reaction mechanism. On the upper left, there is a structure labeled Primer that has a phosphate to the left, a sugar towards the middle, and a pyrimidine base extending above it. On the upper right, there is a structure labeled d N T P that has a phosphate at the bottom, a sugar above, and a purine base above. An arrow points from a hydroxyl group on the primer to a phosphate group on the d N T P above two M 2 plus ions and two structures labeled Asp to show how the primer and the d N T P are joined togeth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6" y="1925144"/>
            <a:ext cx="5421029" cy="446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697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The Specificity of Replication is Dictated by Complementarity of Shape Between Bases</a:t>
            </a:r>
          </a:p>
        </p:txBody>
      </p:sp>
      <p:sp>
        <p:nvSpPr>
          <p:cNvPr id="3" name="Content Placeholder 2"/>
          <p:cNvSpPr>
            <a:spLocks noGrp="1"/>
          </p:cNvSpPr>
          <p:nvPr>
            <p:ph idx="1"/>
          </p:nvPr>
        </p:nvSpPr>
        <p:spPr/>
        <p:txBody>
          <a:bodyPr>
            <a:normAutofit/>
          </a:bodyPr>
          <a:lstStyle/>
          <a:p>
            <a:pPr>
              <a:spcAft>
                <a:spcPts val="1200"/>
              </a:spcAft>
            </a:pPr>
            <a:r>
              <a:rPr lang="en-US" sz="2400" dirty="0"/>
              <a:t>The specificity of replication is determined not only by the correct hydrogen bonding between the incoming </a:t>
            </a:r>
            <a:r>
              <a:rPr lang="en-US" sz="2400" dirty="0" err="1"/>
              <a:t>dNTP</a:t>
            </a:r>
            <a:r>
              <a:rPr lang="en-US" sz="2400" dirty="0"/>
              <a:t> and the DNA template but also by the overall shape of the incoming base.</a:t>
            </a:r>
          </a:p>
          <a:p>
            <a:pPr>
              <a:spcAft>
                <a:spcPts val="1200"/>
              </a:spcAft>
            </a:pPr>
            <a:r>
              <a:rPr lang="en-US" sz="2400" dirty="0"/>
              <a:t>Amino acids of the enzyme form hydrogen bonds with the minor-groove side of the base pair in the active site.</a:t>
            </a:r>
          </a:p>
          <a:p>
            <a:pPr>
              <a:spcAft>
                <a:spcPts val="1200"/>
              </a:spcAft>
            </a:pPr>
            <a:r>
              <a:rPr lang="en-US" sz="2400" dirty="0"/>
              <a:t>Binding of the incoming </a:t>
            </a:r>
            <a:r>
              <a:rPr lang="en-US" sz="2400" dirty="0" err="1"/>
              <a:t>dNTP</a:t>
            </a:r>
            <a:r>
              <a:rPr lang="en-US" sz="2400" dirty="0"/>
              <a:t> induces a structural change in which the finger domain closes over the nucleotide, forming a pocket into which only the correct nucleotide fits.</a:t>
            </a:r>
          </a:p>
        </p:txBody>
      </p:sp>
    </p:spTree>
    <p:extLst>
      <p:ext uri="{BB962C8B-B14F-4D97-AF65-F5344CB8AC3E}">
        <p14:creationId xmlns:p14="http://schemas.microsoft.com/office/powerpoint/2010/main" val="3374293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Shape Complementarity</a:t>
            </a:r>
          </a:p>
        </p:txBody>
      </p:sp>
      <p:pic>
        <p:nvPicPr>
          <p:cNvPr id="6" name="Picture 2" descr="An illustration shows the structure of Adenosine and a Base analog. Adenosine has a five-membered sugar ring with an oxygen atom at the top vertex. The upper right vertex is bonded to a C H 2 that is bonded to an O that is further bonded. The lower right vertex is bonded to an O that is further bonded. The upper right vertex is bonded to nitrogen at the bottom left vertex of a 5-membered ring that is fused with a six-membered ring (the purine base). The five membered ring has N at the top left vertex connected by a double bond to C at the left side vertex, N at the bottom left vertex, and a right side that is shared with the six-membered ring. The six-membered ring has N at the bottom vertex that is double bonded to C at the bottom right vertex. The upper right vertex has N that is double bonded to the C at the top vertex, all highlighted in red. This C has a red highlighted substituent of N bonded to 2 H. The Analog lacking the ability to form base pairing hydrogen bonds has a similar structure except for the red highlighted portion. The top right vertex of the six-membered ring has C instead of N. This C is bonded to H and double bonded to C at the top vertex.  The substituent is C bonded to 3 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8" y="1956817"/>
            <a:ext cx="8113105" cy="422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349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Minor-groove Interactions</a:t>
            </a:r>
          </a:p>
        </p:txBody>
      </p:sp>
      <p:pic>
        <p:nvPicPr>
          <p:cNvPr id="5" name="Picture 2" descr="An illustration shows a ball-and-stick model of DNA polymerase contributing two hydrogen bonds to base pairs in the minor groove of D N A. D N A polymerase has carbon chains with A r g on the left and Gln on the right. Above these amino acids, there is a purine nucleotide, A, on the left with two hydrogen bonds connecting it to a pyrimidine nucleotide, T, on the right. The six-membered ring of the purine has a third hydrogen bond with A r g and the six-membered ring of the pyrimidine has a third hydrogen bond with G l n.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03536" y="1914431"/>
            <a:ext cx="7936929" cy="4330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148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Shape Selectivity</a:t>
            </a:r>
          </a:p>
        </p:txBody>
      </p:sp>
      <p:pic>
        <p:nvPicPr>
          <p:cNvPr id="5" name="Picture 2" descr="An equation shows the formation of a deep pocket due to d N T P binding. On the left, a D N A polymerase molecule is shown with M g 2 plus indicated next to a ribbon structure on the left, above a ball and stick structure, and to the left of a helix. When d N T P is added, it binds between these 3 parts and pulls them closer togeth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92815" y="2685018"/>
            <a:ext cx="8358370" cy="337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336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An RNA Primer Synthesized by Primase Enables DNA Synthesis to Begin</a:t>
            </a:r>
          </a:p>
        </p:txBody>
      </p:sp>
      <p:sp>
        <p:nvSpPr>
          <p:cNvPr id="3" name="Content Placeholder 2"/>
          <p:cNvSpPr>
            <a:spLocks noGrp="1"/>
          </p:cNvSpPr>
          <p:nvPr>
            <p:ph idx="1"/>
          </p:nvPr>
        </p:nvSpPr>
        <p:spPr/>
        <p:txBody>
          <a:bodyPr>
            <a:normAutofit/>
          </a:bodyPr>
          <a:lstStyle/>
          <a:p>
            <a:pPr>
              <a:spcAft>
                <a:spcPts val="1200"/>
              </a:spcAft>
            </a:pPr>
            <a:r>
              <a:rPr lang="en-US" dirty="0"/>
              <a:t>A special type of RNA polymerase called </a:t>
            </a:r>
            <a:r>
              <a:rPr lang="en-US" dirty="0" err="1"/>
              <a:t>primase</a:t>
            </a:r>
            <a:r>
              <a:rPr lang="en-US" dirty="0"/>
              <a:t> synthesizes a short RNA strand (≈5 nucleotides) complementary to a DNA strand that then serves as a primer for DNA synthesis.</a:t>
            </a:r>
          </a:p>
          <a:p>
            <a:pPr>
              <a:spcAft>
                <a:spcPts val="1200"/>
              </a:spcAft>
            </a:pPr>
            <a:r>
              <a:rPr lang="en-US" dirty="0"/>
              <a:t>DNA polymerase I, employing a third enzymatic activity, a 5</a:t>
            </a:r>
            <a:r>
              <a:rPr lang="en-US" dirty="0">
                <a:sym typeface="Symbol" charset="0"/>
              </a:rPr>
              <a:t></a:t>
            </a:r>
            <a:r>
              <a:rPr lang="en-US" dirty="0">
                <a:sym typeface="Symbol"/>
              </a:rPr>
              <a:t> </a:t>
            </a:r>
            <a:r>
              <a:rPr lang="en-US" altLang="ja-JP" dirty="0">
                <a:sym typeface="Wingdings" charset="0"/>
              </a:rPr>
              <a:t>3</a:t>
            </a:r>
            <a:r>
              <a:rPr lang="en-US" dirty="0">
                <a:sym typeface="Symbol" charset="0"/>
              </a:rPr>
              <a:t></a:t>
            </a:r>
            <a:r>
              <a:rPr lang="en-US" altLang="ja-JP" dirty="0">
                <a:sym typeface="Wingdings" charset="0"/>
              </a:rPr>
              <a:t> </a:t>
            </a:r>
            <a:r>
              <a:rPr lang="en-US" altLang="ja-JP" dirty="0" err="1">
                <a:sym typeface="Wingdings" charset="0"/>
              </a:rPr>
              <a:t>exonuclease</a:t>
            </a:r>
            <a:r>
              <a:rPr lang="en-US" altLang="ja-JP" dirty="0">
                <a:sym typeface="Wingdings" charset="0"/>
              </a:rPr>
              <a:t> activity, subsequently removes the primers and replaces the RNA with DNA.</a:t>
            </a:r>
            <a:endParaRPr lang="en-US" dirty="0"/>
          </a:p>
        </p:txBody>
      </p:sp>
    </p:spTree>
    <p:extLst>
      <p:ext uri="{BB962C8B-B14F-4D97-AF65-F5344CB8AC3E}">
        <p14:creationId xmlns:p14="http://schemas.microsoft.com/office/powerpoint/2010/main" val="217045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783"/>
            <a:ext cx="8229600" cy="1422711"/>
          </a:xfrm>
        </p:spPr>
        <p:txBody>
          <a:bodyPr>
            <a:normAutofit fontScale="90000"/>
          </a:bodyPr>
          <a:lstStyle/>
          <a:p>
            <a:r>
              <a:rPr lang="en-US" dirty="0">
                <a:solidFill>
                  <a:srgbClr val="843C0C"/>
                </a:solidFill>
                <a:latin typeface="Arial" panose="020B0604020202020204" pitchFamily="34" charset="0"/>
                <a:cs typeface="Arial" panose="020B0604020202020204" pitchFamily="34" charset="0"/>
              </a:rPr>
              <a:t>CHAPTER 29</a:t>
            </a:r>
            <a:br>
              <a:rPr lang="en-US" dirty="0">
                <a:solidFill>
                  <a:srgbClr val="843C0C"/>
                </a:solidFill>
                <a:latin typeface="Arial" panose="020B0604020202020204" pitchFamily="34" charset="0"/>
                <a:cs typeface="Arial" panose="020B0604020202020204" pitchFamily="34" charset="0"/>
              </a:rPr>
            </a:br>
            <a:r>
              <a:rPr lang="en-US" dirty="0">
                <a:solidFill>
                  <a:srgbClr val="843C0C"/>
                </a:solidFill>
                <a:latin typeface="Arial" panose="020B0604020202020204" pitchFamily="34" charset="0"/>
                <a:cs typeface="Arial" panose="020B0604020202020204" pitchFamily="34" charset="0"/>
              </a:rPr>
              <a:t>DNA Replication, Repair, and Recombination</a:t>
            </a:r>
          </a:p>
        </p:txBody>
      </p:sp>
      <p:pic>
        <p:nvPicPr>
          <p:cNvPr id="9" name="Picture 2" descr="A photo shows a woman painting an intricate pattern on a va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87684" y="1978717"/>
            <a:ext cx="4191284" cy="43071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An illustration shows template D N A and newly synthesized D N A attached to a twisted D N A polymerase that has helices"/>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tretch>
            <a:fillRect/>
          </a:stretch>
        </p:blipFill>
        <p:spPr bwMode="auto">
          <a:xfrm>
            <a:off x="4757486" y="2128203"/>
            <a:ext cx="4056553" cy="3982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3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Priming</a:t>
            </a:r>
          </a:p>
        </p:txBody>
      </p:sp>
      <p:pic>
        <p:nvPicPr>
          <p:cNvPr id="6" name="Picture 2" descr="An illustration shows the process of priming. The D N A template is a strand with a 3 prime end on the left and a 5 prime end on the right. It is treated with a primase, which produces a shorter R N A primer with its 5 prime end beneath and slightly to the right of the 3 prime end of the template strand and its 3 prime end about one fourth of the way along the template molecule. This is treated with D N A polymerase, which adds a strand of D N A that extends from the end of the primer almost to the end of the template stran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24979" y="1776839"/>
            <a:ext cx="6894042" cy="460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306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77" y="211202"/>
            <a:ext cx="8823246" cy="1269873"/>
          </a:xfrm>
        </p:spPr>
        <p:txBody>
          <a:bodyPr>
            <a:noAutofit/>
          </a:bodyPr>
          <a:lstStyle/>
          <a:p>
            <a:r>
              <a:rPr lang="en-US" sz="3200" dirty="0">
                <a:solidFill>
                  <a:srgbClr val="843C0C"/>
                </a:solidFill>
              </a:rPr>
              <a:t>One Strand of DNA is Made Continuously, Whereas the Other strand is Synthesized in Fragments</a:t>
            </a:r>
          </a:p>
        </p:txBody>
      </p:sp>
      <p:sp>
        <p:nvSpPr>
          <p:cNvPr id="3" name="Content Placeholder 2"/>
          <p:cNvSpPr>
            <a:spLocks noGrp="1"/>
          </p:cNvSpPr>
          <p:nvPr>
            <p:ph idx="1"/>
          </p:nvPr>
        </p:nvSpPr>
        <p:spPr/>
        <p:txBody>
          <a:bodyPr>
            <a:normAutofit/>
          </a:bodyPr>
          <a:lstStyle/>
          <a:p>
            <a:pPr>
              <a:spcBef>
                <a:spcPts val="624"/>
              </a:spcBef>
              <a:spcAft>
                <a:spcPts val="1200"/>
              </a:spcAft>
            </a:pPr>
            <a:r>
              <a:rPr lang="en-US" sz="2000" dirty="0"/>
              <a:t>The site of replication is called the replication fork. The fork moves in one direction, demonstrating that both strands are copied simultaneously.</a:t>
            </a:r>
          </a:p>
          <a:p>
            <a:pPr>
              <a:spcBef>
                <a:spcPts val="624"/>
              </a:spcBef>
              <a:spcAft>
                <a:spcPts val="1200"/>
              </a:spcAft>
            </a:pPr>
            <a:r>
              <a:rPr lang="en-US" sz="2000" dirty="0"/>
              <a:t>However, all DNA polymerases synthesize DNA only in the 5</a:t>
            </a:r>
            <a:r>
              <a:rPr lang="en-US" sz="2000" dirty="0">
                <a:sym typeface="Symbol" charset="0"/>
              </a:rPr>
              <a:t></a:t>
            </a:r>
            <a:r>
              <a:rPr lang="en-US" sz="2000" dirty="0"/>
              <a:t> </a:t>
            </a:r>
            <a:r>
              <a:rPr lang="en-US" sz="2000" dirty="0">
                <a:sym typeface="Symbol"/>
              </a:rPr>
              <a:t></a:t>
            </a:r>
            <a:r>
              <a:rPr lang="en-US" sz="2000" dirty="0">
                <a:sym typeface="Wingdings" charset="0"/>
              </a:rPr>
              <a:t> 3</a:t>
            </a:r>
            <a:r>
              <a:rPr lang="en-US" sz="2000" dirty="0">
                <a:sym typeface="Symbol" charset="0"/>
              </a:rPr>
              <a:t></a:t>
            </a:r>
            <a:r>
              <a:rPr lang="en-US" sz="2000" dirty="0"/>
              <a:t> </a:t>
            </a:r>
            <a:r>
              <a:rPr lang="en-US" sz="2000" dirty="0">
                <a:sym typeface="Wingdings" charset="0"/>
              </a:rPr>
              <a:t> direction.</a:t>
            </a:r>
          </a:p>
          <a:p>
            <a:pPr>
              <a:spcBef>
                <a:spcPts val="624"/>
              </a:spcBef>
              <a:spcAft>
                <a:spcPts val="1200"/>
              </a:spcAft>
            </a:pPr>
            <a:r>
              <a:rPr lang="en-US" sz="2000" dirty="0">
                <a:sym typeface="Wingdings" charset="0"/>
              </a:rPr>
              <a:t>At the replication fork, one strand, called the leading strand,  is synthesized continuously in the 5</a:t>
            </a:r>
            <a:r>
              <a:rPr lang="en-US" sz="2000" dirty="0">
                <a:sym typeface="Symbol" charset="0"/>
              </a:rPr>
              <a:t></a:t>
            </a:r>
            <a:r>
              <a:rPr lang="en-US" sz="2000" dirty="0"/>
              <a:t> </a:t>
            </a:r>
            <a:r>
              <a:rPr lang="en-US" sz="2000" dirty="0">
                <a:sym typeface="Symbol"/>
              </a:rPr>
              <a:t></a:t>
            </a:r>
            <a:r>
              <a:rPr lang="en-US" sz="2000" dirty="0">
                <a:sym typeface="Wingdings" charset="0"/>
              </a:rPr>
              <a:t> 3</a:t>
            </a:r>
            <a:r>
              <a:rPr lang="en-US" sz="2000" dirty="0">
                <a:sym typeface="Symbol" charset="0"/>
              </a:rPr>
              <a:t></a:t>
            </a:r>
            <a:r>
              <a:rPr lang="en-US" sz="2000" dirty="0"/>
              <a:t> </a:t>
            </a:r>
            <a:r>
              <a:rPr lang="en-US" sz="2000" dirty="0">
                <a:sym typeface="Wingdings" charset="0"/>
              </a:rPr>
              <a:t> direction.</a:t>
            </a:r>
          </a:p>
          <a:p>
            <a:pPr>
              <a:spcBef>
                <a:spcPts val="624"/>
              </a:spcBef>
              <a:spcAft>
                <a:spcPts val="1200"/>
              </a:spcAft>
            </a:pPr>
            <a:r>
              <a:rPr lang="en-US" sz="2000" dirty="0">
                <a:sym typeface="Wingdings" charset="0"/>
              </a:rPr>
              <a:t>The other strand, the lagging strand, is synthesized discontinuously as small pieces called Okazaki fragments in the 5</a:t>
            </a:r>
            <a:r>
              <a:rPr lang="en-US" sz="2000" dirty="0">
                <a:sym typeface="Symbol" charset="0"/>
              </a:rPr>
              <a:t></a:t>
            </a:r>
            <a:r>
              <a:rPr lang="en-US" sz="2000" dirty="0"/>
              <a:t> </a:t>
            </a:r>
            <a:r>
              <a:rPr lang="en-US" sz="2000" dirty="0">
                <a:sym typeface="Symbol"/>
              </a:rPr>
              <a:t> </a:t>
            </a:r>
            <a:r>
              <a:rPr lang="en-US" sz="2000" dirty="0">
                <a:sym typeface="Wingdings" charset="0"/>
              </a:rPr>
              <a:t>3</a:t>
            </a:r>
            <a:r>
              <a:rPr lang="en-US" sz="2000" dirty="0">
                <a:sym typeface="Symbol" charset="0"/>
              </a:rPr>
              <a:t></a:t>
            </a:r>
            <a:r>
              <a:rPr lang="en-US" sz="2000" dirty="0"/>
              <a:t> </a:t>
            </a:r>
            <a:r>
              <a:rPr lang="en-US" sz="2000" dirty="0">
                <a:sym typeface="Wingdings" charset="0"/>
              </a:rPr>
              <a:t> direction.</a:t>
            </a:r>
          </a:p>
          <a:p>
            <a:pPr>
              <a:spcBef>
                <a:spcPts val="624"/>
              </a:spcBef>
              <a:spcAft>
                <a:spcPts val="1200"/>
              </a:spcAft>
            </a:pPr>
            <a:r>
              <a:rPr lang="en-US" sz="2000" dirty="0">
                <a:sym typeface="Wingdings" charset="0"/>
              </a:rPr>
              <a:t>The discontinuous assembly allows fork movement in the 3</a:t>
            </a:r>
            <a:r>
              <a:rPr lang="en-US" sz="2000" dirty="0">
                <a:sym typeface="Symbol" charset="0"/>
              </a:rPr>
              <a:t></a:t>
            </a:r>
            <a:r>
              <a:rPr lang="en-US" sz="2000" dirty="0"/>
              <a:t> </a:t>
            </a:r>
            <a:r>
              <a:rPr lang="en-US" sz="2000" dirty="0">
                <a:sym typeface="Symbol"/>
              </a:rPr>
              <a:t></a:t>
            </a:r>
            <a:r>
              <a:rPr lang="en-US" sz="2000" dirty="0">
                <a:sym typeface="Wingdings" charset="0"/>
              </a:rPr>
              <a:t> 5</a:t>
            </a:r>
            <a:r>
              <a:rPr lang="en-US" sz="2000" dirty="0">
                <a:sym typeface="Symbol" charset="0"/>
              </a:rPr>
              <a:t></a:t>
            </a:r>
            <a:r>
              <a:rPr lang="en-US" sz="2000" dirty="0"/>
              <a:t> </a:t>
            </a:r>
            <a:r>
              <a:rPr lang="en-US" sz="2000" dirty="0">
                <a:sym typeface="Wingdings" charset="0"/>
              </a:rPr>
              <a:t> direction, whereas fragments are made in the 5</a:t>
            </a:r>
            <a:r>
              <a:rPr lang="en-US" sz="2000" dirty="0">
                <a:sym typeface="Symbol" charset="0"/>
              </a:rPr>
              <a:t> </a:t>
            </a:r>
            <a:r>
              <a:rPr lang="en-US" sz="2000" dirty="0">
                <a:sym typeface="Symbol"/>
              </a:rPr>
              <a:t> </a:t>
            </a:r>
            <a:r>
              <a:rPr lang="en-US" sz="2000" dirty="0">
                <a:sym typeface="Wingdings" charset="0"/>
              </a:rPr>
              <a:t>3</a:t>
            </a:r>
            <a:r>
              <a:rPr lang="en-US" sz="2000" dirty="0">
                <a:sym typeface="Symbol" charset="0"/>
              </a:rPr>
              <a:t></a:t>
            </a:r>
            <a:r>
              <a:rPr lang="en-US" sz="2000" dirty="0">
                <a:sym typeface="Wingdings" charset="0"/>
              </a:rPr>
              <a:t> direction.</a:t>
            </a:r>
            <a:endParaRPr lang="en-US" sz="2000" dirty="0"/>
          </a:p>
        </p:txBody>
      </p:sp>
    </p:spTree>
    <p:extLst>
      <p:ext uri="{BB962C8B-B14F-4D97-AF65-F5344CB8AC3E}">
        <p14:creationId xmlns:p14="http://schemas.microsoft.com/office/powerpoint/2010/main" val="464509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Okazaki Fragments</a:t>
            </a:r>
          </a:p>
        </p:txBody>
      </p:sp>
      <p:pic>
        <p:nvPicPr>
          <p:cNvPr id="5" name="Picture 2" descr="An illustration shows Okazaki fragments. On the left, double stranded parental D N A is shown with the top strand starting at 5 prime and the bottom strand starting at 3 prime. About halfway across the figure, the two strands split in a Y shape. An arrow pointing from the 3 prime end of the parental strand to the fork of the Y, pointing downward and to the left, is labeled as Leading strand and has its 5 prime end aligned with the 3 prime end of the parental strand. Along the bottom half of the Y, there are three short arrows that point downward and to the right. These are labeled as Lagging strand and each individual fragment is labeled as an Okazaki fragmen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03536" y="2108792"/>
            <a:ext cx="7936929" cy="394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258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Ligase Joins Ends of DNA in Duplex Regions</a:t>
            </a:r>
          </a:p>
        </p:txBody>
      </p:sp>
      <p:sp>
        <p:nvSpPr>
          <p:cNvPr id="3" name="Content Placeholder 2"/>
          <p:cNvSpPr>
            <a:spLocks noGrp="1"/>
          </p:cNvSpPr>
          <p:nvPr>
            <p:ph idx="1"/>
          </p:nvPr>
        </p:nvSpPr>
        <p:spPr/>
        <p:txBody>
          <a:bodyPr>
            <a:normAutofit/>
          </a:bodyPr>
          <a:lstStyle/>
          <a:p>
            <a:pPr>
              <a:spcAft>
                <a:spcPts val="1200"/>
              </a:spcAft>
            </a:pPr>
            <a:r>
              <a:rPr lang="en-US" sz="2400" dirty="0"/>
              <a:t>DNA ligase catalyzes the joining of one DNA fragment with a free 3</a:t>
            </a:r>
            <a:r>
              <a:rPr lang="en-US" sz="2400" dirty="0">
                <a:sym typeface="Symbol" charset="0"/>
              </a:rPr>
              <a:t></a:t>
            </a:r>
            <a:r>
              <a:rPr lang="en-US" sz="2400" dirty="0"/>
              <a:t>-hydroxyl group to another with a free 5</a:t>
            </a:r>
            <a:r>
              <a:rPr lang="en-US" sz="2400" dirty="0">
                <a:sym typeface="Symbol" charset="0"/>
              </a:rPr>
              <a:t></a:t>
            </a:r>
            <a:r>
              <a:rPr lang="en-US" sz="2400" dirty="0"/>
              <a:t>-hydroxyl group in a reaction that requires an energy source.</a:t>
            </a:r>
          </a:p>
          <a:p>
            <a:pPr>
              <a:spcAft>
                <a:spcPts val="1200"/>
              </a:spcAft>
            </a:pPr>
            <a:r>
              <a:rPr lang="en-US" sz="2400" dirty="0"/>
              <a:t>In eukaryotes and </a:t>
            </a:r>
            <a:r>
              <a:rPr lang="en-US" sz="2400" dirty="0" err="1"/>
              <a:t>archaea</a:t>
            </a:r>
            <a:r>
              <a:rPr lang="en-US" sz="2400" dirty="0"/>
              <a:t>, ATP is the energy source that drives this reaction, whereas in bacteria, it is usually NAD</a:t>
            </a:r>
            <a:r>
              <a:rPr lang="en-US" sz="2400" baseline="30000" dirty="0"/>
              <a:t>+</a:t>
            </a:r>
            <a:r>
              <a:rPr lang="en-US" sz="2400" dirty="0"/>
              <a:t>.</a:t>
            </a:r>
          </a:p>
        </p:txBody>
      </p:sp>
    </p:spTree>
    <p:extLst>
      <p:ext uri="{BB962C8B-B14F-4D97-AF65-F5344CB8AC3E}">
        <p14:creationId xmlns:p14="http://schemas.microsoft.com/office/powerpoint/2010/main" val="1497930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Ligase Reaction</a:t>
            </a:r>
          </a:p>
        </p:txBody>
      </p:sp>
      <p:pic>
        <p:nvPicPr>
          <p:cNvPr id="6" name="Picture 2" descr="An equation shows the D N A ligase reaction. There are two reactants. The first reactant has a five-membered sugar ring with an oxygen atom at the left side vertex. The top left vertex is bonded to a base, the bottom left vertex is bonded to C H 2 that is bonded to O and then further bonded, and the lower right vertex is bonded to O H. The second reactant has a five-membered sugar ring with an oxygen atom at the top vertex. The top left vertex is bonded to C H 2 that is further bonded to O that is bonded to a phosphate group with a 2 minus charge. The lower left vertex is bonded to O and further bonded. The upper right vertex is bonded to a base. In the presence of D N A ligase and either N A D +, in bacteria, or A T P, in eukaryotes and archaea, the two reactants are joined together and N M N, in bacteria, or A M P and P P subscript i, in eukaryotes and archaea, are produced. The reactants are joined together by a bond between the O of the hydroxyl group of one reactant and the phosphate group of the other, which has a minus 1 charge in the product and has lost an oxygen where the bond to the oxygen of the hydroxyl group has form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5" y="2569347"/>
            <a:ext cx="8112551" cy="164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546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The Separation of DNA Strands Requires Specific Helicases and ATP Hydrolysis</a:t>
            </a:r>
          </a:p>
        </p:txBody>
      </p:sp>
      <p:sp>
        <p:nvSpPr>
          <p:cNvPr id="4" name="Content Placeholder 3"/>
          <p:cNvSpPr>
            <a:spLocks noGrp="1"/>
          </p:cNvSpPr>
          <p:nvPr>
            <p:ph idx="1"/>
          </p:nvPr>
        </p:nvSpPr>
        <p:spPr>
          <a:xfrm>
            <a:off x="457200" y="1600200"/>
            <a:ext cx="8229600" cy="3208283"/>
          </a:xfrm>
        </p:spPr>
        <p:txBody>
          <a:bodyPr>
            <a:normAutofit fontScale="92500" lnSpcReduction="20000"/>
          </a:bodyPr>
          <a:lstStyle/>
          <a:p>
            <a:pPr>
              <a:lnSpc>
                <a:spcPct val="110000"/>
              </a:lnSpc>
              <a:spcBef>
                <a:spcPts val="624"/>
              </a:spcBef>
              <a:spcAft>
                <a:spcPts val="1200"/>
              </a:spcAft>
            </a:pPr>
            <a:r>
              <a:rPr lang="en-US" dirty="0"/>
              <a:t>Helicases, powered by ATP hydrolysis, separate the strands of the double helix to make the DNA available for DNA polymerase.</a:t>
            </a:r>
          </a:p>
          <a:p>
            <a:pPr>
              <a:lnSpc>
                <a:spcPct val="110000"/>
              </a:lnSpc>
              <a:spcBef>
                <a:spcPts val="624"/>
              </a:spcBef>
              <a:spcAft>
                <a:spcPts val="1200"/>
              </a:spcAft>
            </a:pPr>
            <a:r>
              <a:rPr lang="en-US" dirty="0"/>
              <a:t>The helicase, which consists of a ring-like structure composed of six subunits, acts as a wedge to pry the helix apart.</a:t>
            </a:r>
          </a:p>
          <a:p>
            <a:pPr>
              <a:lnSpc>
                <a:spcPct val="110000"/>
              </a:lnSpc>
              <a:spcBef>
                <a:spcPts val="624"/>
              </a:spcBef>
              <a:spcAft>
                <a:spcPts val="1200"/>
              </a:spcAft>
            </a:pPr>
            <a:r>
              <a:rPr lang="en-US" dirty="0"/>
              <a:t>The </a:t>
            </a:r>
            <a:r>
              <a:rPr lang="en-US" dirty="0" err="1"/>
              <a:t>nonhydrolyzable</a:t>
            </a:r>
            <a:r>
              <a:rPr lang="en-US" dirty="0"/>
              <a:t> ATP analog AMP-PNP was used to elucidate helicase structure and function.</a:t>
            </a:r>
          </a:p>
        </p:txBody>
      </p:sp>
      <p:pic>
        <p:nvPicPr>
          <p:cNvPr id="9" name="Picture Placeholder 8" descr="An illustration shows the structure of A M P – P N P. The structure shows a five-membered sugar ring with oxygen at the top vertex, O H bonded to the bottom left and bottom right vertices, C H 2 bonded to O that is further bonded attached to the top left vertex, and a five membered ring fused with a six-membered ring (the adenine base) bonded to the upper right vertex. The further bonded O is bonded to a P that is bonded to two O with partial double bonds and a minus 1 charge and single bonded to another O that is further bonded to a P that is also bonded to two O with partial double bonds and a minus 1 charge, but single bonded to N. The N is highlighted in blue and further bonded to a blue highlighted H and a phosphate group with a 2 minus charge. The five-membered ring fused with a six-membered ring (the adenine base) has N at the lower left vertex wedge bonded to the five-membered ring in the center, N at the top vertex, a double bond on the upper left side, and a double bond on the right side that is shared with the six-membered ring, which has alternating double and single bonds. The six-membered ring has N at the bottom and upper right vertices with a bond to N H 2 at the top vertex."/>
          <p:cNvPicPr>
            <a:picLocks noGrp="1" noChangeAspect="1"/>
          </p:cNvPicPr>
          <p:nvPr>
            <p:ph type="pic" sz="quarter" idx="13"/>
          </p:nvPr>
        </p:nvPicPr>
        <p:blipFill>
          <a:blip r:embed="rId3"/>
          <a:stretch>
            <a:fillRect/>
          </a:stretch>
        </p:blipFill>
        <p:spPr>
          <a:xfrm>
            <a:off x="2371725" y="4923603"/>
            <a:ext cx="4400550" cy="1762125"/>
          </a:xfrm>
          <a:prstGeom prst="rect">
            <a:avLst/>
          </a:prstGeom>
        </p:spPr>
      </p:pic>
    </p:spTree>
    <p:extLst>
      <p:ext uri="{BB962C8B-B14F-4D97-AF65-F5344CB8AC3E}">
        <p14:creationId xmlns:p14="http://schemas.microsoft.com/office/powerpoint/2010/main" val="3750647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Helicase Structure</a:t>
            </a:r>
          </a:p>
        </p:txBody>
      </p:sp>
      <p:pic>
        <p:nvPicPr>
          <p:cNvPr id="5" name="Picture 2" descr="An illustration shows  a helicase structure with six subunits, each bound to P-loop NTPase. Strands extend from each subunit toward the center of the molecule.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6" y="1634525"/>
            <a:ext cx="5421029" cy="4889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3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Helicase Asymmetry</a:t>
            </a:r>
          </a:p>
        </p:txBody>
      </p:sp>
      <p:pic>
        <p:nvPicPr>
          <p:cNvPr id="6" name="Picture 2" descr="An illustration depicts the helicase asymmetry. It consists of six subunits, two at 0 degrees, two at 15 degrees and two at 30 degrees. A M P-P N P is attached to each subuni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1893059"/>
            <a:ext cx="5963132" cy="437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4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Helicase Mechanism</a:t>
            </a:r>
          </a:p>
        </p:txBody>
      </p:sp>
      <p:pic>
        <p:nvPicPr>
          <p:cNvPr id="5" name="Picture 2" descr="An equation shows a reaction involving a helicase and a DNA molecule. The DNA molecule consists of a blue strand with its 3 prime end at the top left and a pink strand with its 5 prime end at the top left coiled together. The helicase is represented by six spheres with an opening through which the pink strand runs. In the reactant helicase, the top and bottom yellow spheres are labeled as A T P. The top right and bottom left pink spheres are labeled as A D P plus P subscript i. There are two blue unlabeled spheres. Two molecules of A T P are added and 2 molecules of A D P and P subscript i are removed. In the product helicase, the upper left and lower right blue spheres are labeled as A T P. The top and bottom yellow spheres are labeled as two ADP plus P subscript i molecules. The strands of DNA have changed their shape, with the pink strand pulled lower dow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73858" y="2225357"/>
            <a:ext cx="8576188" cy="409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735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Section 29.2 DNA Unwinding and Supercoiling Are Controlled by Topoisomerases</a:t>
            </a:r>
          </a:p>
        </p:txBody>
      </p:sp>
      <p:sp>
        <p:nvSpPr>
          <p:cNvPr id="3" name="Content Placeholder 2"/>
          <p:cNvSpPr>
            <a:spLocks noGrp="1"/>
          </p:cNvSpPr>
          <p:nvPr>
            <p:ph idx="1"/>
          </p:nvPr>
        </p:nvSpPr>
        <p:spPr/>
        <p:txBody>
          <a:bodyPr>
            <a:normAutofit/>
          </a:bodyPr>
          <a:lstStyle/>
          <a:p>
            <a:pPr>
              <a:spcAft>
                <a:spcPts val="1200"/>
              </a:spcAft>
            </a:pPr>
            <a:r>
              <a:rPr lang="en-US" dirty="0"/>
              <a:t>In order to fit inside a cell, the DNA molecule must be compacted. In </a:t>
            </a:r>
            <a:r>
              <a:rPr lang="en-US" i="1" dirty="0"/>
              <a:t>E. coli</a:t>
            </a:r>
            <a:r>
              <a:rPr lang="en-US" dirty="0"/>
              <a:t>, the DNA double helix is a circular molecule that is twisted into a </a:t>
            </a:r>
            <a:r>
              <a:rPr lang="en-US" dirty="0" err="1"/>
              <a:t>superhelix</a:t>
            </a:r>
            <a:r>
              <a:rPr lang="en-US" dirty="0"/>
              <a:t> by the process of supercoiling.</a:t>
            </a:r>
          </a:p>
          <a:p>
            <a:pPr>
              <a:spcAft>
                <a:spcPts val="1200"/>
              </a:spcAft>
            </a:pPr>
            <a:r>
              <a:rPr lang="en-US" dirty="0"/>
              <a:t>The relaxed circular DNA and the </a:t>
            </a:r>
            <a:r>
              <a:rPr lang="en-US" dirty="0" err="1"/>
              <a:t>superhelix</a:t>
            </a:r>
            <a:r>
              <a:rPr lang="en-US" dirty="0"/>
              <a:t> form are topological isomers of each other.</a:t>
            </a:r>
          </a:p>
        </p:txBody>
      </p:sp>
    </p:spTree>
    <p:extLst>
      <p:ext uri="{BB962C8B-B14F-4D97-AF65-F5344CB8AC3E}">
        <p14:creationId xmlns:p14="http://schemas.microsoft.com/office/powerpoint/2010/main" val="764080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Ch.29 Learning Objectives</a:t>
            </a:r>
          </a:p>
        </p:txBody>
      </p:sp>
      <p:sp>
        <p:nvSpPr>
          <p:cNvPr id="4" name="Content Placeholder 3"/>
          <p:cNvSpPr>
            <a:spLocks noGrp="1"/>
          </p:cNvSpPr>
          <p:nvPr>
            <p:ph idx="1"/>
          </p:nvPr>
        </p:nvSpPr>
        <p:spPr>
          <a:xfrm>
            <a:off x="457200" y="1451033"/>
            <a:ext cx="8229600" cy="5257800"/>
          </a:xfrm>
        </p:spPr>
        <p:txBody>
          <a:bodyPr>
            <a:noAutofit/>
          </a:bodyPr>
          <a:lstStyle/>
          <a:p>
            <a:pPr marL="0" indent="0">
              <a:lnSpc>
                <a:spcPct val="110000"/>
              </a:lnSpc>
              <a:spcBef>
                <a:spcPts val="624"/>
              </a:spcBef>
              <a:spcAft>
                <a:spcPts val="1200"/>
              </a:spcAft>
              <a:buNone/>
            </a:pPr>
            <a:r>
              <a:rPr lang="en-US" sz="2200" i="1" dirty="0">
                <a:latin typeface="Arial" panose="020B0604020202020204" pitchFamily="34" charset="0"/>
                <a:cs typeface="Arial" panose="020B0604020202020204" pitchFamily="34" charset="0"/>
              </a:rPr>
              <a:t>By the end of this chapter, you should be able to:</a:t>
            </a:r>
            <a:endParaRPr lang="en-US" sz="2200" dirty="0">
              <a:latin typeface="Arial" panose="020B0604020202020204" pitchFamily="34" charset="0"/>
              <a:cs typeface="Arial" panose="020B0604020202020204" pitchFamily="34" charset="0"/>
            </a:endParaRPr>
          </a:p>
          <a:p>
            <a:pPr marL="457200" indent="-457200">
              <a:lnSpc>
                <a:spcPct val="110000"/>
              </a:lnSpc>
              <a:spcBef>
                <a:spcPts val="624"/>
              </a:spcBef>
              <a:buFont typeface="+mj-lt"/>
              <a:buAutoNum type="arabicPeriod"/>
            </a:pPr>
            <a:r>
              <a:rPr lang="en-US" sz="1600" b="1" dirty="0">
                <a:latin typeface="Arial" panose="020B0604020202020204" pitchFamily="34" charset="0"/>
                <a:cs typeface="Arial" panose="020B0604020202020204" pitchFamily="34" charset="0"/>
              </a:rPr>
              <a:t>Describe some of the challenges associated with faithfully copying and maintaining the genome of an organism.</a:t>
            </a:r>
          </a:p>
          <a:p>
            <a:pPr marL="457200" indent="-457200">
              <a:lnSpc>
                <a:spcPct val="110000"/>
              </a:lnSpc>
              <a:spcBef>
                <a:spcPts val="624"/>
              </a:spcBef>
              <a:buFont typeface="+mj-lt"/>
              <a:buAutoNum type="arabicPeriod"/>
            </a:pPr>
            <a:r>
              <a:rPr lang="en-US" sz="1600" b="1" dirty="0">
                <a:latin typeface="Arial" panose="020B0604020202020204" pitchFamily="34" charset="0"/>
                <a:cs typeface="Arial" panose="020B0604020202020204" pitchFamily="34" charset="0"/>
              </a:rPr>
              <a:t>Describe the reactions catalyzed by DNA polymerase, DNA </a:t>
            </a:r>
            <a:r>
              <a:rPr lang="en-US" sz="1600" b="1" dirty="0" err="1">
                <a:latin typeface="Arial" panose="020B0604020202020204" pitchFamily="34" charset="0"/>
                <a:cs typeface="Arial" panose="020B0604020202020204" pitchFamily="34" charset="0"/>
              </a:rPr>
              <a:t>primase</a:t>
            </a:r>
            <a:r>
              <a:rPr lang="en-US" sz="1600" b="1" dirty="0">
                <a:latin typeface="Arial" panose="020B0604020202020204" pitchFamily="34" charset="0"/>
                <a:cs typeface="Arial" panose="020B0604020202020204" pitchFamily="34" charset="0"/>
              </a:rPr>
              <a:t>, and DNA ligase and the roles of the template, the primer, and Okazaki fragments.</a:t>
            </a:r>
          </a:p>
          <a:p>
            <a:pPr marL="457200" indent="-457200">
              <a:lnSpc>
                <a:spcPct val="110000"/>
              </a:lnSpc>
              <a:spcBef>
                <a:spcPts val="624"/>
              </a:spcBef>
              <a:buFont typeface="+mj-lt"/>
              <a:buAutoNum type="arabicPeriod"/>
            </a:pPr>
            <a:r>
              <a:rPr lang="en-US" sz="1600" b="1" dirty="0">
                <a:latin typeface="Arial" panose="020B0604020202020204" pitchFamily="34" charset="0"/>
                <a:cs typeface="Arial" panose="020B0604020202020204" pitchFamily="34" charset="0"/>
              </a:rPr>
              <a:t>Discuss the reaction catalyzed by helicases and key aspects of their mechanisms.</a:t>
            </a:r>
          </a:p>
          <a:p>
            <a:pPr marL="457200" indent="-457200">
              <a:lnSpc>
                <a:spcPct val="110000"/>
              </a:lnSpc>
              <a:spcBef>
                <a:spcPts val="624"/>
              </a:spcBef>
              <a:buFont typeface="+mj-lt"/>
              <a:buAutoNum type="arabicPeriod"/>
            </a:pPr>
            <a:r>
              <a:rPr lang="en-US" sz="1600" b="1" dirty="0">
                <a:latin typeface="Arial" panose="020B0604020202020204" pitchFamily="34" charset="0"/>
                <a:cs typeface="Arial" panose="020B0604020202020204" pitchFamily="34" charset="0"/>
              </a:rPr>
              <a:t>Define </a:t>
            </a:r>
            <a:r>
              <a:rPr lang="en-US" sz="1600" b="1" dirty="0" err="1">
                <a:latin typeface="Arial" panose="020B0604020202020204" pitchFamily="34" charset="0"/>
                <a:cs typeface="Arial" panose="020B0604020202020204" pitchFamily="34" charset="0"/>
              </a:rPr>
              <a:t>topoisomers</a:t>
            </a:r>
            <a:r>
              <a:rPr lang="en-US" sz="1600" b="1" dirty="0">
                <a:latin typeface="Arial" panose="020B0604020202020204" pitchFamily="34" charset="0"/>
                <a:cs typeface="Arial" panose="020B0604020202020204" pitchFamily="34" charset="0"/>
              </a:rPr>
              <a:t> of circular DNA molecules and explain the relationship between twist and writhe in determining the linking number.</a:t>
            </a:r>
          </a:p>
          <a:p>
            <a:pPr marL="457200" indent="-457200">
              <a:lnSpc>
                <a:spcPct val="110000"/>
              </a:lnSpc>
              <a:spcBef>
                <a:spcPts val="624"/>
              </a:spcBef>
              <a:buFont typeface="+mj-lt"/>
              <a:buAutoNum type="arabicPeriod"/>
            </a:pPr>
            <a:r>
              <a:rPr lang="en-US" sz="1600" b="1" dirty="0">
                <a:latin typeface="Arial" panose="020B0604020202020204" pitchFamily="34" charset="0"/>
                <a:cs typeface="Arial" panose="020B0604020202020204" pitchFamily="34" charset="0"/>
              </a:rPr>
              <a:t>Describe how different activities of DNA replication are coordinated to accurately copy a complete genome.</a:t>
            </a:r>
          </a:p>
          <a:p>
            <a:pPr marL="457200" indent="-457200">
              <a:lnSpc>
                <a:spcPct val="110000"/>
              </a:lnSpc>
              <a:spcBef>
                <a:spcPts val="624"/>
              </a:spcBef>
              <a:buFont typeface="+mj-lt"/>
              <a:buAutoNum type="arabicPeriod"/>
            </a:pPr>
            <a:r>
              <a:rPr lang="en-US" sz="1600" b="1" dirty="0">
                <a:latin typeface="Arial" panose="020B0604020202020204" pitchFamily="34" charset="0"/>
                <a:cs typeface="Arial" panose="020B0604020202020204" pitchFamily="34" charset="0"/>
              </a:rPr>
              <a:t>Compare and contrast prokaryotic and eukaryotic replication.</a:t>
            </a:r>
          </a:p>
          <a:p>
            <a:pPr marL="457200" indent="-457200">
              <a:lnSpc>
                <a:spcPct val="110000"/>
              </a:lnSpc>
              <a:spcBef>
                <a:spcPts val="624"/>
              </a:spcBef>
              <a:buFont typeface="+mj-lt"/>
              <a:buAutoNum type="arabicPeriod"/>
            </a:pPr>
            <a:r>
              <a:rPr lang="en-US" sz="1600" b="1" dirty="0">
                <a:latin typeface="Arial" panose="020B0604020202020204" pitchFamily="34" charset="0"/>
                <a:cs typeface="Arial" panose="020B0604020202020204" pitchFamily="34" charset="0"/>
              </a:rPr>
              <a:t>Define telomeres and describe how they are synthesized.</a:t>
            </a:r>
          </a:p>
          <a:p>
            <a:pPr marL="457200" indent="-457200">
              <a:lnSpc>
                <a:spcPct val="110000"/>
              </a:lnSpc>
              <a:spcBef>
                <a:spcPts val="624"/>
              </a:spcBef>
              <a:buFont typeface="+mj-lt"/>
              <a:buAutoNum type="arabicPeriod"/>
            </a:pPr>
            <a:r>
              <a:rPr lang="en-US" sz="1600" b="1" dirty="0">
                <a:latin typeface="Arial" panose="020B0604020202020204" pitchFamily="34" charset="0"/>
                <a:cs typeface="Arial" panose="020B0604020202020204" pitchFamily="34" charset="0"/>
              </a:rPr>
              <a:t>Discuss types of DNA damage and how such lesions can be repaired.</a:t>
            </a:r>
          </a:p>
          <a:p>
            <a:pPr marL="457200" indent="-457200">
              <a:lnSpc>
                <a:spcPct val="110000"/>
              </a:lnSpc>
              <a:spcBef>
                <a:spcPts val="624"/>
              </a:spcBef>
              <a:buFont typeface="+mj-lt"/>
              <a:buAutoNum type="arabicPeriod"/>
            </a:pPr>
            <a:r>
              <a:rPr lang="en-US" sz="1600" b="1" dirty="0">
                <a:latin typeface="Arial" panose="020B0604020202020204" pitchFamily="34" charset="0"/>
                <a:cs typeface="Arial" panose="020B0604020202020204" pitchFamily="34" charset="0"/>
              </a:rPr>
              <a:t>Discuss the mechanism of DNA recombination and its role in a variety of biological processes.</a:t>
            </a:r>
          </a:p>
        </p:txBody>
      </p:sp>
    </p:spTree>
    <p:extLst>
      <p:ext uri="{BB962C8B-B14F-4D97-AF65-F5344CB8AC3E}">
        <p14:creationId xmlns:p14="http://schemas.microsoft.com/office/powerpoint/2010/main" val="27360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Linking Number</a:t>
            </a:r>
          </a:p>
        </p:txBody>
      </p:sp>
      <p:pic>
        <p:nvPicPr>
          <p:cNvPr id="6" name="Picture 2" descr="Five illustrations, A through E, show different types of coils of DNA molecules. A straight chain with 25 links is shown. B. A relaxed circle is shown with linking number equals 25, the twisting number equals 25, and the writhing number equals 0. C. A linear DNA chain is shown being unwound by two right hand turns, such that the linking number is now 23. D. A circle of DNA strand is unwound, such that the linking number equals 23, the twisting number equals 23, and the writhing number is approximately 0. E. Three looped circles with 25 links are shown. The structure is labeled right-handed negative superhelix and the linking number equals 23, the twisting number is approximately 25, and the writhing number is approximately negative 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962073" y="1623847"/>
            <a:ext cx="5219854" cy="493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282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06" y="274638"/>
            <a:ext cx="8874189" cy="1143000"/>
          </a:xfrm>
        </p:spPr>
        <p:txBody>
          <a:bodyPr>
            <a:noAutofit/>
          </a:bodyPr>
          <a:lstStyle/>
          <a:p>
            <a:r>
              <a:rPr lang="en-US" sz="2800" dirty="0">
                <a:solidFill>
                  <a:srgbClr val="843C0C"/>
                </a:solidFill>
              </a:rPr>
              <a:t>The Linking Number of DNA, a Topological Property, Determines the Degree of Supercoiling</a:t>
            </a:r>
          </a:p>
        </p:txBody>
      </p:sp>
      <p:sp>
        <p:nvSpPr>
          <p:cNvPr id="3" name="Content Placeholder 2"/>
          <p:cNvSpPr>
            <a:spLocks noGrp="1"/>
          </p:cNvSpPr>
          <p:nvPr>
            <p:ph idx="1"/>
          </p:nvPr>
        </p:nvSpPr>
        <p:spPr/>
        <p:txBody>
          <a:bodyPr>
            <a:noAutofit/>
          </a:bodyPr>
          <a:lstStyle/>
          <a:p>
            <a:pPr>
              <a:spcAft>
                <a:spcPts val="1200"/>
              </a:spcAft>
            </a:pPr>
            <a:r>
              <a:rPr lang="en-US" sz="2400" dirty="0"/>
              <a:t>Linking number (</a:t>
            </a:r>
            <a:r>
              <a:rPr lang="en-US" sz="2400" i="1" dirty="0" err="1"/>
              <a:t>Lk</a:t>
            </a:r>
            <a:r>
              <a:rPr lang="en-US" sz="2400" dirty="0"/>
              <a:t>) is the number of times a strand of DNA winds in the right-handed direction around the helical axis when the axis lies in a plane.</a:t>
            </a:r>
          </a:p>
          <a:p>
            <a:pPr>
              <a:spcAft>
                <a:spcPts val="1200"/>
              </a:spcAft>
            </a:pPr>
            <a:r>
              <a:rPr lang="en-US" sz="2400" i="1" dirty="0" err="1"/>
              <a:t>Lk</a:t>
            </a:r>
            <a:r>
              <a:rPr lang="en-US" sz="2400" dirty="0"/>
              <a:t> for a relaxed circle is 25, whereas the </a:t>
            </a:r>
            <a:r>
              <a:rPr lang="en-US" sz="2400" i="1" dirty="0" err="1"/>
              <a:t>Lk</a:t>
            </a:r>
            <a:r>
              <a:rPr lang="en-US" sz="2400" dirty="0"/>
              <a:t> is 23 if the circle is unwound by two right-hand turns.</a:t>
            </a:r>
          </a:p>
          <a:p>
            <a:pPr>
              <a:spcAft>
                <a:spcPts val="1200"/>
              </a:spcAft>
            </a:pPr>
            <a:r>
              <a:rPr lang="en-US" sz="2400" dirty="0"/>
              <a:t>Twist (</a:t>
            </a:r>
            <a:r>
              <a:rPr lang="en-US" sz="2400" i="1" dirty="0"/>
              <a:t>Tw</a:t>
            </a:r>
            <a:r>
              <a:rPr lang="en-US" sz="2400" dirty="0"/>
              <a:t>) measures the winding of DNA strands around each other, whereas writhe (</a:t>
            </a:r>
            <a:r>
              <a:rPr lang="en-US" sz="2400" i="1" dirty="0" err="1"/>
              <a:t>Wr</a:t>
            </a:r>
            <a:r>
              <a:rPr lang="en-US" sz="2400" dirty="0"/>
              <a:t>) measures supercoiling.</a:t>
            </a:r>
          </a:p>
          <a:p>
            <a:pPr>
              <a:spcAft>
                <a:spcPts val="1200"/>
              </a:spcAft>
            </a:pPr>
            <a:r>
              <a:rPr lang="en-US" sz="2400" dirty="0"/>
              <a:t>Linking number is the sum of twist and writhe.</a:t>
            </a:r>
          </a:p>
          <a:p>
            <a:pPr lvl="1" indent="0">
              <a:spcAft>
                <a:spcPts val="1200"/>
              </a:spcAft>
              <a:buNone/>
            </a:pPr>
            <a:r>
              <a:rPr lang="en-US" i="1" dirty="0" err="1"/>
              <a:t>Lk</a:t>
            </a:r>
            <a:r>
              <a:rPr lang="en-US" dirty="0"/>
              <a:t> = </a:t>
            </a:r>
            <a:r>
              <a:rPr lang="en-US" i="1" dirty="0"/>
              <a:t>Tw</a:t>
            </a:r>
            <a:r>
              <a:rPr lang="en-US" dirty="0"/>
              <a:t> + </a:t>
            </a:r>
            <a:r>
              <a:rPr lang="en-US" i="1" dirty="0" err="1"/>
              <a:t>Wr</a:t>
            </a:r>
            <a:endParaRPr lang="en-US" i="1" dirty="0"/>
          </a:p>
        </p:txBody>
      </p:sp>
    </p:spTree>
    <p:extLst>
      <p:ext uri="{BB962C8B-B14F-4D97-AF65-F5344CB8AC3E}">
        <p14:creationId xmlns:p14="http://schemas.microsoft.com/office/powerpoint/2010/main" val="2210249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rPr>
              <a:t>Topoisomers</a:t>
            </a:r>
            <a:endParaRPr lang="en-US" dirty="0">
              <a:solidFill>
                <a:srgbClr val="843C0C"/>
              </a:solidFill>
            </a:endParaRPr>
          </a:p>
        </p:txBody>
      </p:sp>
      <p:pic>
        <p:nvPicPr>
          <p:cNvPr id="5" name="Picture 2" descr="A micrograph shows strands of coiled DNA. The strand shown at the upper left is tightly packed. The strand shown at the lower right is roughly circular but ben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8" y="2316041"/>
            <a:ext cx="8113105" cy="401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353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Topoisomerases Prepare the Double Helix for Unwinding</a:t>
            </a:r>
          </a:p>
        </p:txBody>
      </p:sp>
      <p:sp>
        <p:nvSpPr>
          <p:cNvPr id="3" name="Content Placeholder 2"/>
          <p:cNvSpPr>
            <a:spLocks noGrp="1"/>
          </p:cNvSpPr>
          <p:nvPr>
            <p:ph idx="1"/>
          </p:nvPr>
        </p:nvSpPr>
        <p:spPr/>
        <p:txBody>
          <a:bodyPr>
            <a:noAutofit/>
          </a:bodyPr>
          <a:lstStyle/>
          <a:p>
            <a:pPr>
              <a:spcBef>
                <a:spcPts val="624"/>
              </a:spcBef>
              <a:spcAft>
                <a:spcPts val="1200"/>
              </a:spcAft>
              <a:defRPr/>
            </a:pPr>
            <a:r>
              <a:rPr lang="en-US" sz="2000" dirty="0"/>
              <a:t>When DNA is unwound for replication, supercoiling occurs because of </a:t>
            </a:r>
            <a:r>
              <a:rPr lang="en-US" sz="2000" dirty="0" err="1"/>
              <a:t>overwinding</a:t>
            </a:r>
            <a:r>
              <a:rPr lang="en-US" sz="2000" dirty="0"/>
              <a:t> in nearby regions of the helix.</a:t>
            </a:r>
          </a:p>
          <a:p>
            <a:pPr>
              <a:spcBef>
                <a:spcPts val="624"/>
              </a:spcBef>
              <a:spcAft>
                <a:spcPts val="1200"/>
              </a:spcAft>
              <a:defRPr/>
            </a:pPr>
            <a:r>
              <a:rPr lang="en-US" sz="2000" i="1" dirty="0"/>
              <a:t>Topoisomerases</a:t>
            </a:r>
            <a:r>
              <a:rPr lang="en-US" sz="2000" dirty="0"/>
              <a:t> induce or eliminate supercoils.</a:t>
            </a:r>
          </a:p>
          <a:p>
            <a:pPr>
              <a:spcBef>
                <a:spcPts val="624"/>
              </a:spcBef>
              <a:spcAft>
                <a:spcPts val="1200"/>
              </a:spcAft>
              <a:defRPr/>
            </a:pPr>
            <a:r>
              <a:rPr lang="en-US" sz="2000" dirty="0"/>
              <a:t>Type I topoisomerases relax supercoils, a thermodynamically favorable reaction, whereas type II topoisomerases, such as DNA </a:t>
            </a:r>
            <a:r>
              <a:rPr lang="en-US" sz="2000" dirty="0" err="1"/>
              <a:t>gyrase</a:t>
            </a:r>
            <a:r>
              <a:rPr lang="en-US" sz="2000" dirty="0"/>
              <a:t> in </a:t>
            </a:r>
            <a:r>
              <a:rPr lang="en-US" sz="2000" i="1" dirty="0"/>
              <a:t>E. coli</a:t>
            </a:r>
            <a:r>
              <a:rPr lang="en-US" sz="2000" dirty="0"/>
              <a:t>, introduce supercoiling at the expense of ATP.</a:t>
            </a:r>
          </a:p>
          <a:p>
            <a:pPr>
              <a:spcBef>
                <a:spcPts val="624"/>
              </a:spcBef>
              <a:defRPr/>
            </a:pPr>
            <a:r>
              <a:rPr lang="en-US" sz="2000" dirty="0"/>
              <a:t>Topoisomerases change the linking number in a three-step reaction:</a:t>
            </a:r>
          </a:p>
          <a:p>
            <a:pPr lvl="1">
              <a:spcBef>
                <a:spcPts val="624"/>
              </a:spcBef>
              <a:buFontTx/>
              <a:buAutoNum type="arabicPeriod"/>
              <a:defRPr/>
            </a:pPr>
            <a:r>
              <a:rPr lang="en-US" sz="2000" dirty="0"/>
              <a:t>Cleavage of one (Type I) or both (Type II) strand(s) of the DNA</a:t>
            </a:r>
          </a:p>
          <a:p>
            <a:pPr lvl="1">
              <a:spcBef>
                <a:spcPts val="624"/>
              </a:spcBef>
              <a:buFontTx/>
              <a:buAutoNum type="arabicPeriod"/>
              <a:defRPr/>
            </a:pPr>
            <a:r>
              <a:rPr lang="en-US" sz="2000" dirty="0"/>
              <a:t>Passage of a segment of DNA through the break</a:t>
            </a:r>
          </a:p>
          <a:p>
            <a:pPr lvl="1">
              <a:spcBef>
                <a:spcPts val="624"/>
              </a:spcBef>
              <a:buFontTx/>
              <a:buAutoNum type="arabicPeriod"/>
              <a:defRPr/>
            </a:pPr>
            <a:r>
              <a:rPr lang="en-US" sz="2000" dirty="0"/>
              <a:t>Repair of the DNA break</a:t>
            </a:r>
          </a:p>
        </p:txBody>
      </p:sp>
    </p:spTree>
    <p:extLst>
      <p:ext uri="{BB962C8B-B14F-4D97-AF65-F5344CB8AC3E}">
        <p14:creationId xmlns:p14="http://schemas.microsoft.com/office/powerpoint/2010/main" val="1941468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Type I Topoisomerases Relax Supercoiled Structures</a:t>
            </a:r>
          </a:p>
        </p:txBody>
      </p:sp>
      <p:sp>
        <p:nvSpPr>
          <p:cNvPr id="4" name="Content Placeholder 3"/>
          <p:cNvSpPr>
            <a:spLocks noGrp="1"/>
          </p:cNvSpPr>
          <p:nvPr>
            <p:ph idx="1"/>
          </p:nvPr>
        </p:nvSpPr>
        <p:spPr>
          <a:xfrm>
            <a:off x="457200" y="1600200"/>
            <a:ext cx="8229600" cy="3208283"/>
          </a:xfrm>
        </p:spPr>
        <p:txBody>
          <a:bodyPr>
            <a:normAutofit fontScale="92500" lnSpcReduction="10000"/>
          </a:bodyPr>
          <a:lstStyle/>
          <a:p>
            <a:pPr>
              <a:lnSpc>
                <a:spcPct val="110000"/>
              </a:lnSpc>
              <a:spcAft>
                <a:spcPts val="1200"/>
              </a:spcAft>
            </a:pPr>
            <a:r>
              <a:rPr lang="en-US" dirty="0"/>
              <a:t>Type I topoisomerases cleave one strand of DNA, with the formation of a covalent bond between a tyrosine residue and the </a:t>
            </a:r>
            <a:r>
              <a:rPr lang="en-US" dirty="0" err="1"/>
              <a:t>phosphoryl</a:t>
            </a:r>
            <a:r>
              <a:rPr lang="en-US" dirty="0"/>
              <a:t> group of DNA at the cleavage site.</a:t>
            </a:r>
          </a:p>
          <a:p>
            <a:pPr>
              <a:lnSpc>
                <a:spcPct val="110000"/>
              </a:lnSpc>
              <a:spcAft>
                <a:spcPts val="1200"/>
              </a:spcAft>
            </a:pPr>
            <a:r>
              <a:rPr lang="en-US" dirty="0"/>
              <a:t>The cleaved strand rotates around the remaining strand, unwinding the DNA in a controlled fashion.</a:t>
            </a:r>
          </a:p>
          <a:p>
            <a:pPr>
              <a:lnSpc>
                <a:spcPct val="110000"/>
              </a:lnSpc>
              <a:spcAft>
                <a:spcPts val="1200"/>
              </a:spcAft>
            </a:pPr>
            <a:r>
              <a:rPr lang="en-US" dirty="0"/>
              <a:t>The cleaved DNA is then </a:t>
            </a:r>
            <a:r>
              <a:rPr lang="en-US" dirty="0" err="1"/>
              <a:t>religated</a:t>
            </a:r>
            <a:r>
              <a:rPr lang="en-US" dirty="0"/>
              <a:t>.</a:t>
            </a:r>
          </a:p>
        </p:txBody>
      </p:sp>
      <p:pic>
        <p:nvPicPr>
          <p:cNvPr id="6" name="Picture 2" descr="An equation shows the process involved in a reversible cleavage reaction. One reactant has a central phosphorus atom bonded to four oxygen atoms. Two of the atoms are bonded by delocalized double bonds with a negative charge. One oxygen atom is further bonded to the lower right vertex of a five-membered sugar ring that has a base bonded at the upper right vertex, O at the left side vertex, and C H 2 bonded to O that is further bonded attached to the lower left vertex. The other oxygen atom is bonded to C H 2 that is further bonded to the upper left vertex of a five-membered sugar ring with O at the top vertex, a base bonded to the upper right vertex, and O that is further bonded at the bottom left vertex. The other reactant is toluene with a bond to Tyr 723 at the para position. This reversibly reacts to produce a benzene ring with an ethyl group para to an O that is further bonded to a red highlighted phosphate and the rest of the reactant molecule to the left of the phosphate. The other part of the reactant is cleaved and consists of a five-membered sugar ring with O at the top vertex, a base at the upper right vertex, O bonded to the lower left vertex, and C H 2 bonded to O and a non-highlighted H bonded to the upper left verte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5" y="4845407"/>
            <a:ext cx="8112551" cy="175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318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Topoisomerase I</a:t>
            </a:r>
          </a:p>
        </p:txBody>
      </p:sp>
      <p:pic>
        <p:nvPicPr>
          <p:cNvPr id="6" name="Picture 2" descr="An illustration shows the structure of topoisomerase 1 as a ribbon structure with a complex DNA molecule exists in the central cavity between the coils of the enzym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2067481"/>
            <a:ext cx="5963132" cy="40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085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Topoisomerase I Mechanism</a:t>
            </a:r>
          </a:p>
        </p:txBody>
      </p:sp>
      <p:pic>
        <p:nvPicPr>
          <p:cNvPr id="5" name="Picture 2" descr="An illustration depicts the mechanism of topoisomerase I. Negatively supercoiled DNA may reversibly fit into the cavity of topoisomerase 1. Molecule Y in the cavity of the enzyme attaches itself to the DNA, cleaves it, and then rotates it. Later, the molecule detaches itself from the DNA. The DNA undergoes religation to a complete strand. All of the actions are reversib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5" y="2562900"/>
            <a:ext cx="8112551" cy="27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537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Type II Topoisomerases can Introduce Negative Supercoils through Coupling to ATP Hydrolysis</a:t>
            </a:r>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defRPr/>
            </a:pPr>
            <a:r>
              <a:rPr lang="en-US" sz="2200" dirty="0"/>
              <a:t>Topoisomerase II introduces negative supercoils in a series of steps:</a:t>
            </a:r>
          </a:p>
          <a:p>
            <a:pPr lvl="1">
              <a:spcAft>
                <a:spcPts val="1200"/>
              </a:spcAft>
              <a:buFontTx/>
              <a:buAutoNum type="arabicPeriod"/>
              <a:defRPr/>
            </a:pPr>
            <a:r>
              <a:rPr lang="en-US" sz="2000" dirty="0"/>
              <a:t>The enzyme binds a stretch of DNA, termed the </a:t>
            </a:r>
            <a:r>
              <a:rPr lang="en-US" sz="2000" i="1" dirty="0"/>
              <a:t>G segment</a:t>
            </a:r>
            <a:r>
              <a:rPr lang="en-US" sz="2000" dirty="0"/>
              <a:t>.</a:t>
            </a:r>
          </a:p>
          <a:p>
            <a:pPr lvl="1">
              <a:spcAft>
                <a:spcPts val="1200"/>
              </a:spcAft>
              <a:buFontTx/>
              <a:buAutoNum type="arabicPeriod"/>
              <a:defRPr/>
            </a:pPr>
            <a:r>
              <a:rPr lang="en-US" sz="2000" dirty="0"/>
              <a:t>ATP binds to the enzyme, leading to cleavage of the G segment and binding of another stretch of DNA called the </a:t>
            </a:r>
            <a:r>
              <a:rPr lang="en-US" sz="2000" i="1" dirty="0"/>
              <a:t>T segment</a:t>
            </a:r>
            <a:r>
              <a:rPr lang="en-US" sz="2000" dirty="0"/>
              <a:t>.</a:t>
            </a:r>
          </a:p>
          <a:p>
            <a:pPr lvl="1">
              <a:spcAft>
                <a:spcPts val="1200"/>
              </a:spcAft>
              <a:buFontTx/>
              <a:buAutoNum type="arabicPeriod"/>
              <a:defRPr/>
            </a:pPr>
            <a:r>
              <a:rPr lang="en-US" sz="2000" dirty="0"/>
              <a:t>The T segment moves through the break in the G segment, introducing a negative supercoil, decreasing </a:t>
            </a:r>
            <a:r>
              <a:rPr lang="en-US" sz="2000" i="1" dirty="0" err="1"/>
              <a:t>Lk</a:t>
            </a:r>
            <a:r>
              <a:rPr lang="en-US" sz="2000" dirty="0"/>
              <a:t> by 2.</a:t>
            </a:r>
          </a:p>
          <a:p>
            <a:pPr lvl="1">
              <a:spcAft>
                <a:spcPts val="1200"/>
              </a:spcAft>
              <a:buFontTx/>
              <a:buAutoNum type="arabicPeriod"/>
              <a:defRPr/>
            </a:pPr>
            <a:r>
              <a:rPr lang="en-US" sz="2000" dirty="0"/>
              <a:t>The G segment is </a:t>
            </a:r>
            <a:r>
              <a:rPr lang="en-US" sz="2000" dirty="0" err="1"/>
              <a:t>religated</a:t>
            </a:r>
            <a:r>
              <a:rPr lang="en-US" sz="2000" dirty="0"/>
              <a:t>.</a:t>
            </a:r>
          </a:p>
          <a:p>
            <a:pPr lvl="1">
              <a:spcAft>
                <a:spcPts val="1200"/>
              </a:spcAft>
              <a:buFontTx/>
              <a:buAutoNum type="arabicPeriod"/>
              <a:defRPr/>
            </a:pPr>
            <a:r>
              <a:rPr lang="en-US" sz="2000" dirty="0"/>
              <a:t>ATP hydrolysis resets the enzyme with the G segment still bound.</a:t>
            </a:r>
          </a:p>
        </p:txBody>
      </p:sp>
    </p:spTree>
    <p:extLst>
      <p:ext uri="{BB962C8B-B14F-4D97-AF65-F5344CB8AC3E}">
        <p14:creationId xmlns:p14="http://schemas.microsoft.com/office/powerpoint/2010/main" val="1565071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Topoisomerase II</a:t>
            </a:r>
          </a:p>
        </p:txBody>
      </p:sp>
      <p:pic>
        <p:nvPicPr>
          <p:cNvPr id="6" name="Picture 2" descr="An illustration shows the structure of Topoisomerase two. A ribbon structure shows a central section with DNA-segment-binding sites and structures on either side that extend upwards and have ATP-binding sit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8" y="1803992"/>
            <a:ext cx="6705045" cy="462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695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Topoisomerase II Mechanism</a:t>
            </a:r>
          </a:p>
        </p:txBody>
      </p:sp>
      <p:pic>
        <p:nvPicPr>
          <p:cNvPr id="5" name="Picture 2" descr="An illustration shows the mechanism of Topoisomerase 2. A G segment DNA attaches itself between the domains of the enzyme, pulling them together. Two molecules of ATP are added, which attach to the terminal domains of the enzyme. Next, T segment DNA attaches itself to the enzyme, bringing the terminal domains in contact and cleaving the G segment DNA. This DNA stays on the surface of the enzyme, while T segment DNA falls through the gap between the enzymes. When the terminals are brought closer together, G segment undergoes religation and the T segment exits the enzyme. With the release of 2 ATP and 2 P subscript i molecules, the process goes to the second ste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98186" y="1729349"/>
            <a:ext cx="6947628" cy="475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770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Ch.29 Outline</a:t>
            </a:r>
          </a:p>
        </p:txBody>
      </p:sp>
      <p:sp>
        <p:nvSpPr>
          <p:cNvPr id="3" name="Content Placeholder 2"/>
          <p:cNvSpPr>
            <a:spLocks noGrp="1"/>
          </p:cNvSpPr>
          <p:nvPr>
            <p:ph idx="1"/>
          </p:nvPr>
        </p:nvSpPr>
        <p:spPr>
          <a:xfrm>
            <a:off x="457199" y="1600200"/>
            <a:ext cx="8435591" cy="5005552"/>
          </a:xfrm>
        </p:spPr>
        <p:txBody>
          <a:bodyPr>
            <a:noAutofit/>
          </a:bodyPr>
          <a:lstStyle/>
          <a:p>
            <a:pPr>
              <a:spcBef>
                <a:spcPts val="624"/>
              </a:spcBef>
              <a:spcAft>
                <a:spcPts val="1200"/>
              </a:spcAft>
            </a:pPr>
            <a:r>
              <a:rPr lang="en-US" sz="2400" b="1" dirty="0">
                <a:latin typeface="Arial" panose="020B0604020202020204" pitchFamily="34" charset="0"/>
                <a:cs typeface="Arial" panose="020B0604020202020204" pitchFamily="34" charset="0"/>
              </a:rPr>
              <a:t>29.1 DNA Replication Proceeds by the  Polymerization of </a:t>
            </a:r>
            <a:r>
              <a:rPr lang="en-US" sz="2400" b="1" dirty="0" err="1">
                <a:latin typeface="Arial" panose="020B0604020202020204" pitchFamily="34" charset="0"/>
                <a:cs typeface="Arial" panose="020B0604020202020204" pitchFamily="34" charset="0"/>
              </a:rPr>
              <a:t>Deoxyribonucleoside</a:t>
            </a:r>
            <a:r>
              <a:rPr lang="en-US" sz="2400" b="1" dirty="0">
                <a:latin typeface="Arial" panose="020B0604020202020204" pitchFamily="34" charset="0"/>
                <a:cs typeface="Arial" panose="020B0604020202020204" pitchFamily="34" charset="0"/>
              </a:rPr>
              <a:t> Triphosphates Along a Template</a:t>
            </a:r>
          </a:p>
          <a:p>
            <a:pPr>
              <a:spcBef>
                <a:spcPts val="624"/>
              </a:spcBef>
              <a:spcAft>
                <a:spcPts val="1200"/>
              </a:spcAft>
            </a:pPr>
            <a:r>
              <a:rPr lang="en-US" sz="2400" b="1" dirty="0">
                <a:latin typeface="Arial" panose="020B0604020202020204" pitchFamily="34" charset="0"/>
                <a:cs typeface="Arial" panose="020B0604020202020204" pitchFamily="34" charset="0"/>
              </a:rPr>
              <a:t>29.2 DNA Unwinding and Supercoiling Are Controlled by Topoisomerases</a:t>
            </a:r>
          </a:p>
          <a:p>
            <a:pPr>
              <a:spcBef>
                <a:spcPts val="624"/>
              </a:spcBef>
              <a:spcAft>
                <a:spcPts val="1200"/>
              </a:spcAft>
            </a:pPr>
            <a:r>
              <a:rPr lang="en-US" sz="2400" b="1" dirty="0">
                <a:latin typeface="Arial" panose="020B0604020202020204" pitchFamily="34" charset="0"/>
                <a:cs typeface="Arial" panose="020B0604020202020204" pitchFamily="34" charset="0"/>
              </a:rPr>
              <a:t>29.3 DNA Replication Is Highly Coordinated</a:t>
            </a:r>
          </a:p>
          <a:p>
            <a:pPr>
              <a:spcBef>
                <a:spcPts val="624"/>
              </a:spcBef>
              <a:spcAft>
                <a:spcPts val="1200"/>
              </a:spcAft>
            </a:pPr>
            <a:r>
              <a:rPr lang="en-US" sz="2400" b="1" dirty="0">
                <a:latin typeface="Arial" panose="020B0604020202020204" pitchFamily="34" charset="0"/>
                <a:cs typeface="Arial" panose="020B0604020202020204" pitchFamily="34" charset="0"/>
              </a:rPr>
              <a:t>29.4 Many Types of DNA Damage Can Be Repaired</a:t>
            </a:r>
          </a:p>
          <a:p>
            <a:pPr>
              <a:spcBef>
                <a:spcPts val="624"/>
              </a:spcBef>
              <a:spcAft>
                <a:spcPts val="1200"/>
              </a:spcAft>
            </a:pPr>
            <a:r>
              <a:rPr lang="en-US" sz="2400" b="1" dirty="0">
                <a:latin typeface="Arial" panose="020B0604020202020204" pitchFamily="34" charset="0"/>
                <a:cs typeface="Arial" panose="020B0604020202020204" pitchFamily="34" charset="0"/>
              </a:rPr>
              <a:t>29.5 DNA Recombination Plays Important Roles in Replication, Repair, and Other Processes</a:t>
            </a:r>
          </a:p>
        </p:txBody>
      </p:sp>
    </p:spTree>
    <p:extLst>
      <p:ext uri="{BB962C8B-B14F-4D97-AF65-F5344CB8AC3E}">
        <p14:creationId xmlns:p14="http://schemas.microsoft.com/office/powerpoint/2010/main" val="364736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Medications that Inhibit Topoisomerases</a:t>
            </a:r>
          </a:p>
        </p:txBody>
      </p:sp>
      <p:sp>
        <p:nvSpPr>
          <p:cNvPr id="4" name="Content Placeholder 3"/>
          <p:cNvSpPr>
            <a:spLocks noGrp="1"/>
          </p:cNvSpPr>
          <p:nvPr>
            <p:ph idx="1"/>
          </p:nvPr>
        </p:nvSpPr>
        <p:spPr>
          <a:xfrm>
            <a:off x="457200" y="1600200"/>
            <a:ext cx="8229600" cy="3208283"/>
          </a:xfrm>
        </p:spPr>
        <p:txBody>
          <a:bodyPr>
            <a:normAutofit/>
          </a:bodyPr>
          <a:lstStyle/>
          <a:p>
            <a:pPr>
              <a:spcAft>
                <a:spcPts val="1200"/>
              </a:spcAft>
            </a:pPr>
            <a:r>
              <a:rPr lang="en-US" dirty="0" err="1"/>
              <a:t>Nalidixic</a:t>
            </a:r>
            <a:r>
              <a:rPr lang="en-US" dirty="0"/>
              <a:t> acid and ciprofloxacin are inhibitors of DNA </a:t>
            </a:r>
            <a:r>
              <a:rPr lang="en-US" dirty="0" err="1"/>
              <a:t>gyrase</a:t>
            </a:r>
            <a:r>
              <a:rPr lang="en-US" dirty="0"/>
              <a:t> that are used to treat bacterial infections.</a:t>
            </a:r>
          </a:p>
          <a:p>
            <a:pPr>
              <a:spcAft>
                <a:spcPts val="1200"/>
              </a:spcAft>
            </a:pPr>
            <a:r>
              <a:rPr lang="en-US" dirty="0"/>
              <a:t>Ciprofloxacin prevents anthrax poisoning.</a:t>
            </a:r>
          </a:p>
          <a:p>
            <a:pPr>
              <a:spcAft>
                <a:spcPts val="1200"/>
              </a:spcAft>
            </a:pPr>
            <a:r>
              <a:rPr lang="en-US" dirty="0" err="1"/>
              <a:t>Camptothecin</a:t>
            </a:r>
            <a:r>
              <a:rPr lang="en-US" dirty="0"/>
              <a:t>, an antitumor agent, inhibits human topoisomerase by stabilizing the form of the enzyme bound to DNA.</a:t>
            </a:r>
          </a:p>
        </p:txBody>
      </p:sp>
      <p:pic>
        <p:nvPicPr>
          <p:cNvPr id="7" name="Picture 2" descr="An illustration shows the structures of Nalidixic acid and Ciprofloxacin. Nalidixic acid has two fused six-membered rings that each contain a nitrogen atom at the top vertex. The top left vertex of the left ring is bonded to a methyl group. The left ring has alternating double and single bonds. The nitrogen atom at the top vertex of the right ring is bonded to an ethyl group. The bottom vertex is double bonded to oxygen and the right bottom vertex is bonded to a carboxylic acid. The left side of the ring, shared with the other ring, and the right side of the ring have double bonds. Ciprofloxacin has two fused six-membered rings. The left-hand ring has a nitrogen at the bottom vertex that is bonded to cyclopropane. The top left vertex is bonded to a carboxylic acid and the top vertex is double bonded to oxygen. There are double bonds on the left and right sides of the ring. The adjacent ring has double bonds on the top and bottom right sides, fluorine bonded to the top right vertex, and a six-membered ring bonded to the lower right vertex. The ring has a double bond on its left side and N H at the lower right verte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06656" y="4766773"/>
            <a:ext cx="6130689" cy="182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984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Section 29.3 DNA Replication Is Highly Coordinated</a:t>
            </a:r>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pPr>
            <a:r>
              <a:rPr lang="en-US" dirty="0"/>
              <a:t>DNA replication is rapid.</a:t>
            </a:r>
          </a:p>
          <a:p>
            <a:pPr>
              <a:spcAft>
                <a:spcPts val="1200"/>
              </a:spcAft>
            </a:pPr>
            <a:r>
              <a:rPr lang="en-US" dirty="0"/>
              <a:t>For example: the </a:t>
            </a:r>
            <a:r>
              <a:rPr lang="en-US" i="1" dirty="0"/>
              <a:t>E. coli </a:t>
            </a:r>
            <a:r>
              <a:rPr lang="en-US" dirty="0"/>
              <a:t>genome, consisting of 4.6 million base pairs, is replicated in less than 40 minutes, a rate of 2000 nucleotides per second.</a:t>
            </a:r>
          </a:p>
        </p:txBody>
      </p:sp>
    </p:spTree>
    <p:extLst>
      <p:ext uri="{BB962C8B-B14F-4D97-AF65-F5344CB8AC3E}">
        <p14:creationId xmlns:p14="http://schemas.microsoft.com/office/powerpoint/2010/main" val="201376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Replication Requires Highly </a:t>
            </a:r>
            <a:r>
              <a:rPr lang="en-US" dirty="0" err="1">
                <a:solidFill>
                  <a:srgbClr val="843C0C"/>
                </a:solidFill>
              </a:rPr>
              <a:t>Processive</a:t>
            </a:r>
            <a:r>
              <a:rPr lang="en-US" dirty="0">
                <a:solidFill>
                  <a:srgbClr val="843C0C"/>
                </a:solidFill>
              </a:rPr>
              <a:t> Polymerases</a:t>
            </a:r>
          </a:p>
        </p:txBody>
      </p:sp>
      <p:sp>
        <p:nvSpPr>
          <p:cNvPr id="3" name="Content Placeholder 2"/>
          <p:cNvSpPr>
            <a:spLocks noGrp="1"/>
          </p:cNvSpPr>
          <p:nvPr>
            <p:ph idx="1"/>
          </p:nvPr>
        </p:nvSpPr>
        <p:spPr>
          <a:xfrm>
            <a:off x="457200" y="1600200"/>
            <a:ext cx="8229600" cy="4674476"/>
          </a:xfrm>
        </p:spPr>
        <p:txBody>
          <a:bodyPr>
            <a:noAutofit/>
          </a:bodyPr>
          <a:lstStyle/>
          <a:p>
            <a:pPr>
              <a:spcBef>
                <a:spcPts val="624"/>
              </a:spcBef>
              <a:spcAft>
                <a:spcPts val="1200"/>
              </a:spcAft>
            </a:pPr>
            <a:r>
              <a:rPr lang="en-US" sz="2200" dirty="0"/>
              <a:t>Replicative enzymes display high catalytic activity, fidelity, and </a:t>
            </a:r>
            <a:r>
              <a:rPr lang="en-US" sz="2200" dirty="0" err="1"/>
              <a:t>processivity</a:t>
            </a:r>
            <a:r>
              <a:rPr lang="en-US" sz="2200" dirty="0"/>
              <a:t>.</a:t>
            </a:r>
          </a:p>
          <a:p>
            <a:pPr>
              <a:spcBef>
                <a:spcPts val="624"/>
              </a:spcBef>
              <a:spcAft>
                <a:spcPts val="1200"/>
              </a:spcAft>
            </a:pPr>
            <a:r>
              <a:rPr lang="en-US" sz="2200" dirty="0"/>
              <a:t>DNA polymerase III is responsible for the majority of DNA synthesis in </a:t>
            </a:r>
            <a:r>
              <a:rPr lang="en-US" sz="2200" i="1" dirty="0"/>
              <a:t>E. coli</a:t>
            </a:r>
            <a:r>
              <a:rPr lang="en-US" sz="2200" dirty="0"/>
              <a:t>.</a:t>
            </a:r>
          </a:p>
          <a:p>
            <a:pPr>
              <a:spcBef>
                <a:spcPts val="624"/>
              </a:spcBef>
              <a:spcAft>
                <a:spcPts val="1200"/>
              </a:spcAft>
            </a:pPr>
            <a:r>
              <a:rPr lang="en-US" sz="2200" dirty="0"/>
              <a:t>DNA polymerase III is highly </a:t>
            </a:r>
            <a:r>
              <a:rPr lang="en-US" sz="2200" dirty="0" err="1"/>
              <a:t>processive</a:t>
            </a:r>
            <a:r>
              <a:rPr lang="en-US" sz="2200" dirty="0"/>
              <a:t>, meaning that once it begins catalysis, it rarely releases the DNA substrate.</a:t>
            </a:r>
          </a:p>
          <a:p>
            <a:pPr>
              <a:spcBef>
                <a:spcPts val="624"/>
              </a:spcBef>
              <a:spcAft>
                <a:spcPts val="1200"/>
              </a:spcAft>
            </a:pPr>
            <a:r>
              <a:rPr lang="en-US" sz="2200" dirty="0"/>
              <a:t>The source of the </a:t>
            </a:r>
            <a:r>
              <a:rPr lang="en-US" sz="2200" dirty="0" err="1"/>
              <a:t>processivity</a:t>
            </a:r>
            <a:r>
              <a:rPr lang="en-US" sz="2200" dirty="0"/>
              <a:t> is the sliding clamp (β</a:t>
            </a:r>
            <a:r>
              <a:rPr lang="en-US" sz="2200" baseline="-25000" dirty="0"/>
              <a:t>2</a:t>
            </a:r>
            <a:r>
              <a:rPr lang="en-US" sz="2200" dirty="0"/>
              <a:t> subunit),  a dimer that encircles the helix.</a:t>
            </a:r>
          </a:p>
          <a:p>
            <a:pPr>
              <a:spcBef>
                <a:spcPts val="624"/>
              </a:spcBef>
              <a:spcAft>
                <a:spcPts val="1200"/>
              </a:spcAft>
            </a:pPr>
            <a:r>
              <a:rPr lang="en-US" sz="2200" dirty="0"/>
              <a:t>The sliding clamp is loaded onto the DNA by a protein called the clamp loader, which uses the energy of ATP hydrolysis to open and close the clamp.</a:t>
            </a:r>
          </a:p>
        </p:txBody>
      </p:sp>
    </p:spTree>
    <p:extLst>
      <p:ext uri="{BB962C8B-B14F-4D97-AF65-F5344CB8AC3E}">
        <p14:creationId xmlns:p14="http://schemas.microsoft.com/office/powerpoint/2010/main" val="538738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a Sliding DNA Clamp</a:t>
            </a:r>
          </a:p>
        </p:txBody>
      </p:sp>
      <p:pic>
        <p:nvPicPr>
          <p:cNvPr id="6" name="Picture 2" descr="An illustration shows dimeric beta subunits of DNA polymerase 3 forming a tight ring with a cavity in the center. This cavity is the DNA-enclosing si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4305" y="1577000"/>
            <a:ext cx="7215390" cy="487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424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89" y="274638"/>
            <a:ext cx="8825501" cy="1143000"/>
          </a:xfrm>
        </p:spPr>
        <p:txBody>
          <a:bodyPr>
            <a:noAutofit/>
          </a:bodyPr>
          <a:lstStyle/>
          <a:p>
            <a:r>
              <a:rPr lang="en-US" dirty="0">
                <a:solidFill>
                  <a:srgbClr val="843C0C"/>
                </a:solidFill>
              </a:rPr>
              <a:t>The Leading and Lagging Strands are Synthesized in a Coordinated Fashion</a:t>
            </a:r>
          </a:p>
        </p:txBody>
      </p:sp>
      <p:sp>
        <p:nvSpPr>
          <p:cNvPr id="3" name="Content Placeholder 2"/>
          <p:cNvSpPr>
            <a:spLocks noGrp="1"/>
          </p:cNvSpPr>
          <p:nvPr>
            <p:ph idx="1"/>
          </p:nvPr>
        </p:nvSpPr>
        <p:spPr>
          <a:xfrm>
            <a:off x="457200" y="1600200"/>
            <a:ext cx="8229600" cy="4674476"/>
          </a:xfrm>
        </p:spPr>
        <p:txBody>
          <a:bodyPr>
            <a:noAutofit/>
          </a:bodyPr>
          <a:lstStyle/>
          <a:p>
            <a:pPr>
              <a:spcBef>
                <a:spcPts val="624"/>
              </a:spcBef>
              <a:spcAft>
                <a:spcPts val="1200"/>
              </a:spcAft>
            </a:pPr>
            <a:r>
              <a:rPr lang="en-US" sz="2000" dirty="0"/>
              <a:t>The strand of DNA that is synthesized continuously is called the leading strand, whereas the lagging strand is synthesized discontinuously as Okazaki fragments.</a:t>
            </a:r>
          </a:p>
          <a:p>
            <a:pPr>
              <a:spcBef>
                <a:spcPts val="624"/>
              </a:spcBef>
              <a:spcAft>
                <a:spcPts val="1200"/>
              </a:spcAft>
            </a:pPr>
            <a:r>
              <a:rPr lang="en-US" sz="2000" dirty="0"/>
              <a:t>The lagging strand is looped so that it passes through the polymerase active site in the 3</a:t>
            </a:r>
            <a:r>
              <a:rPr lang="en-US" sz="2000" dirty="0">
                <a:sym typeface="Symbol" charset="0"/>
              </a:rPr>
              <a:t></a:t>
            </a:r>
            <a:r>
              <a:rPr lang="en-US" sz="2000" dirty="0"/>
              <a:t> </a:t>
            </a:r>
            <a:r>
              <a:rPr lang="en-US" sz="2000" dirty="0">
                <a:sym typeface="Symbol"/>
              </a:rPr>
              <a:t> </a:t>
            </a:r>
            <a:r>
              <a:rPr lang="en-US" sz="2000" dirty="0">
                <a:sym typeface="Wingdings" charset="0"/>
              </a:rPr>
              <a:t>5</a:t>
            </a:r>
            <a:r>
              <a:rPr lang="en-US" sz="2000" dirty="0">
                <a:sym typeface="Symbol" charset="0"/>
              </a:rPr>
              <a:t></a:t>
            </a:r>
            <a:r>
              <a:rPr lang="en-US" sz="2000" dirty="0"/>
              <a:t> </a:t>
            </a:r>
            <a:r>
              <a:rPr lang="en-US" sz="2000" dirty="0">
                <a:sym typeface="Wingdings" charset="0"/>
              </a:rPr>
              <a:t> direction, allowing synthesis to occur in the 5</a:t>
            </a:r>
            <a:r>
              <a:rPr lang="en-US" sz="2000" dirty="0">
                <a:sym typeface="Symbol" charset="0"/>
              </a:rPr>
              <a:t></a:t>
            </a:r>
            <a:r>
              <a:rPr lang="en-US" sz="2000" dirty="0"/>
              <a:t> </a:t>
            </a:r>
            <a:r>
              <a:rPr lang="en-US" sz="2000" dirty="0">
                <a:sym typeface="Symbol"/>
              </a:rPr>
              <a:t> </a:t>
            </a:r>
            <a:r>
              <a:rPr lang="en-US" sz="2000" dirty="0">
                <a:sym typeface="Wingdings" charset="0"/>
              </a:rPr>
              <a:t>3</a:t>
            </a:r>
            <a:r>
              <a:rPr lang="en-US" sz="2000" dirty="0">
                <a:sym typeface="Symbol" charset="0"/>
              </a:rPr>
              <a:t></a:t>
            </a:r>
            <a:r>
              <a:rPr lang="en-US" sz="2000" dirty="0"/>
              <a:t> </a:t>
            </a:r>
            <a:r>
              <a:rPr lang="en-US" sz="2000" dirty="0">
                <a:sym typeface="Wingdings" charset="0"/>
              </a:rPr>
              <a:t> direction.</a:t>
            </a:r>
          </a:p>
          <a:p>
            <a:pPr>
              <a:spcBef>
                <a:spcPts val="624"/>
              </a:spcBef>
              <a:spcAft>
                <a:spcPts val="1200"/>
              </a:spcAft>
            </a:pPr>
            <a:r>
              <a:rPr lang="en-US" sz="2000" dirty="0">
                <a:sym typeface="Wingdings" charset="0"/>
              </a:rPr>
              <a:t>After DNA of  ≈1000 nucleotides in length is synthesized, the loop is released and a new loop is formed, a process called the trombone model.</a:t>
            </a:r>
          </a:p>
          <a:p>
            <a:pPr>
              <a:spcBef>
                <a:spcPts val="624"/>
              </a:spcBef>
              <a:spcAft>
                <a:spcPts val="1200"/>
              </a:spcAft>
            </a:pPr>
            <a:r>
              <a:rPr lang="en-US" sz="2000" dirty="0">
                <a:sym typeface="Wingdings" charset="0"/>
              </a:rPr>
              <a:t>DNA polymerase I removes the RNA primer and replaces the sequence with DNA.</a:t>
            </a:r>
          </a:p>
          <a:p>
            <a:pPr>
              <a:spcBef>
                <a:spcPts val="624"/>
              </a:spcBef>
              <a:spcAft>
                <a:spcPts val="1200"/>
              </a:spcAft>
            </a:pPr>
            <a:r>
              <a:rPr lang="en-US" sz="2000" dirty="0">
                <a:sym typeface="Wingdings" charset="0"/>
              </a:rPr>
              <a:t>DNA ligase joins the fragments to yield an intact strand.</a:t>
            </a:r>
            <a:endParaRPr lang="en-US" sz="2000" dirty="0"/>
          </a:p>
        </p:txBody>
      </p:sp>
    </p:spTree>
    <p:extLst>
      <p:ext uri="{BB962C8B-B14F-4D97-AF65-F5344CB8AC3E}">
        <p14:creationId xmlns:p14="http://schemas.microsoft.com/office/powerpoint/2010/main" val="1656277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Replication Fork</a:t>
            </a:r>
          </a:p>
        </p:txBody>
      </p:sp>
      <p:pic>
        <p:nvPicPr>
          <p:cNvPr id="5" name="Picture 2" descr="An illustration shows the structure of replication fork. An illustration shows that a parent D N A molecule splits into two, forming an inverted Y shape. Helicase is shown at the fork. A sliding clamp with D N A polymerase is attached to both the leading strand on the left and the lagging strand on the right. The lagging strand has S S B shown helping to hold open the double helix at the fork and RNA primer at the start of a new stran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5" y="1994053"/>
            <a:ext cx="8112551" cy="387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011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Polymerase Holoenzyme</a:t>
            </a:r>
          </a:p>
        </p:txBody>
      </p:sp>
      <p:pic>
        <p:nvPicPr>
          <p:cNvPr id="6" name="Picture 2" descr="An illustration shows DNA polymerase holoenzyme. An illustration shows a close up of the D n a B (helicase) with the Clamp loader below and the two core enzymes on either side of it.  The central portion has tau, gamma, delta prime, phi, and chi units. The cores each have alpha units closest to the center, a large yellow subunit in the center, small epsilon and theta units below, and a ring-shaped beta 2 unit at the far side of the cor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5" y="2203510"/>
            <a:ext cx="8112551" cy="380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769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Trombone Model</a:t>
            </a:r>
          </a:p>
        </p:txBody>
      </p:sp>
      <p:pic>
        <p:nvPicPr>
          <p:cNvPr id="5" name="Picture 2" descr="An illustration depicts the trombone model of replication. The parent molecule splits into two, forming an inverted Y shape with a kink on the right side. A helicase is shown at the fork with its clamp loader and core units below, with one core unit on each side. In addition, there are SSB proteins on the lagging strand helping to hold open the double helix at the fork and an RNA primer is shown at the start of a new strand on the lagging strand. The lagging strands bends and twists, forming a loop that is labeled as Trombone slid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24253" y="1690774"/>
            <a:ext cx="6095495" cy="483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895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DNA Replication in </a:t>
            </a:r>
            <a:r>
              <a:rPr lang="en-US" sz="2800" i="1" dirty="0">
                <a:solidFill>
                  <a:srgbClr val="843C0C"/>
                </a:solidFill>
              </a:rPr>
              <a:t>Escherichia coli </a:t>
            </a:r>
            <a:r>
              <a:rPr lang="en-US" sz="2800" dirty="0">
                <a:solidFill>
                  <a:srgbClr val="843C0C"/>
                </a:solidFill>
              </a:rPr>
              <a:t>Begins at a Unique Site and Proceeds through Initiation, Elongation, and Termination</a:t>
            </a:r>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pPr>
            <a:r>
              <a:rPr lang="en-US" sz="2400" dirty="0"/>
              <a:t>Replication begins in </a:t>
            </a:r>
            <a:r>
              <a:rPr lang="en-US" sz="2400" i="1" dirty="0"/>
              <a:t>E. coli </a:t>
            </a:r>
            <a:r>
              <a:rPr lang="en-US" sz="2400" dirty="0"/>
              <a:t>at a unique 245 base-pair site called the </a:t>
            </a:r>
            <a:r>
              <a:rPr lang="en-US" sz="2400" dirty="0" err="1"/>
              <a:t>oriC</a:t>
            </a:r>
            <a:r>
              <a:rPr lang="en-US" sz="2400" dirty="0"/>
              <a:t> locus and involves several steps:</a:t>
            </a:r>
          </a:p>
          <a:p>
            <a:pPr lvl="1">
              <a:spcAft>
                <a:spcPts val="1200"/>
              </a:spcAft>
              <a:buFont typeface="+mj-lt"/>
              <a:buAutoNum type="arabicPeriod"/>
            </a:pPr>
            <a:r>
              <a:rPr lang="en-US" sz="2200" dirty="0" err="1"/>
              <a:t>DnaA</a:t>
            </a:r>
            <a:r>
              <a:rPr lang="en-US" sz="2200" dirty="0"/>
              <a:t> proteins bind at distinct sites in the locus.</a:t>
            </a:r>
          </a:p>
          <a:p>
            <a:pPr lvl="1">
              <a:spcAft>
                <a:spcPts val="1200"/>
              </a:spcAft>
              <a:buFont typeface="+mj-lt"/>
              <a:buAutoNum type="arabicPeriod"/>
            </a:pPr>
            <a:r>
              <a:rPr lang="en-US" sz="2200" dirty="0" err="1"/>
              <a:t>DnaA</a:t>
            </a:r>
            <a:r>
              <a:rPr lang="en-US" sz="2200" dirty="0"/>
              <a:t> recruits </a:t>
            </a:r>
            <a:r>
              <a:rPr lang="en-US" sz="2200" dirty="0" err="1"/>
              <a:t>DnaB</a:t>
            </a:r>
            <a:r>
              <a:rPr lang="en-US" sz="2200" dirty="0"/>
              <a:t>, a helicase that uses ATP hydrolysis to unwind the locus. </a:t>
            </a:r>
            <a:r>
              <a:rPr lang="en-US" sz="2200" dirty="0" err="1"/>
              <a:t>DnaB</a:t>
            </a:r>
            <a:r>
              <a:rPr lang="en-US" sz="2200" dirty="0"/>
              <a:t> is loaded onto the complex with the help of </a:t>
            </a:r>
            <a:r>
              <a:rPr lang="en-US" sz="2200" dirty="0" err="1"/>
              <a:t>DnaC</a:t>
            </a:r>
            <a:r>
              <a:rPr lang="en-US" sz="2200" dirty="0"/>
              <a:t>. Single-stranded-DNA–binding proteins bind to the AT-rich region of the </a:t>
            </a:r>
            <a:r>
              <a:rPr lang="en-US" sz="2200" dirty="0" err="1"/>
              <a:t>oriC</a:t>
            </a:r>
            <a:r>
              <a:rPr lang="en-US" sz="2200" dirty="0"/>
              <a:t> locus. The resulting complex is called the </a:t>
            </a:r>
            <a:r>
              <a:rPr lang="en-US" sz="2200" dirty="0" err="1"/>
              <a:t>prepriming</a:t>
            </a:r>
            <a:r>
              <a:rPr lang="en-US" sz="2200" dirty="0"/>
              <a:t> complex.</a:t>
            </a:r>
          </a:p>
          <a:p>
            <a:pPr lvl="1">
              <a:spcAft>
                <a:spcPts val="1200"/>
              </a:spcAft>
              <a:buFont typeface="+mj-lt"/>
              <a:buAutoNum type="arabicPeriod"/>
            </a:pPr>
            <a:r>
              <a:rPr lang="en-US" sz="2200" dirty="0"/>
              <a:t>The DNA polymerase III </a:t>
            </a:r>
            <a:r>
              <a:rPr lang="en-US" sz="2200" dirty="0" err="1"/>
              <a:t>holoenzyme</a:t>
            </a:r>
            <a:r>
              <a:rPr lang="en-US" sz="2200" dirty="0"/>
              <a:t> assembles on the </a:t>
            </a:r>
            <a:r>
              <a:rPr lang="en-US" sz="2200" dirty="0" err="1"/>
              <a:t>prepriming</a:t>
            </a:r>
            <a:r>
              <a:rPr lang="en-US" sz="2200" dirty="0"/>
              <a:t> complex.</a:t>
            </a:r>
          </a:p>
        </p:txBody>
      </p:sp>
    </p:spTree>
    <p:extLst>
      <p:ext uri="{BB962C8B-B14F-4D97-AF65-F5344CB8AC3E}">
        <p14:creationId xmlns:p14="http://schemas.microsoft.com/office/powerpoint/2010/main" val="3790243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Origin of Replication in </a:t>
            </a:r>
            <a:r>
              <a:rPr lang="en-US" i="1" dirty="0">
                <a:solidFill>
                  <a:srgbClr val="843C0C"/>
                </a:solidFill>
              </a:rPr>
              <a:t>E. coli</a:t>
            </a:r>
          </a:p>
        </p:txBody>
      </p:sp>
      <p:pic>
        <p:nvPicPr>
          <p:cNvPr id="6" name="Picture 2" descr="An illustration shows tandem array and binding sites in an ori C DNA strand. The initial portion of the strand consists of three closely packed sequences that are the tandem array of 13-mer sequences (AT rich). The remaining portion of the strand consists of binding sites for D n a A protein with spaces between them. The consensus sequence in the tandem array has a 5 prime-3 prime strand of G A T C T N T T N T T T T and a 3 prime-5 prime strand of C T A G A N A A N A A A 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22824" y="2669809"/>
            <a:ext cx="8098353" cy="241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320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DNA Replication, Repair, and Recombination</a:t>
            </a:r>
          </a:p>
        </p:txBody>
      </p:sp>
      <p:sp>
        <p:nvSpPr>
          <p:cNvPr id="3" name="Content Placeholder 2"/>
          <p:cNvSpPr>
            <a:spLocks noGrp="1"/>
          </p:cNvSpPr>
          <p:nvPr>
            <p:ph idx="1"/>
          </p:nvPr>
        </p:nvSpPr>
        <p:spPr/>
        <p:txBody>
          <a:bodyPr>
            <a:normAutofit lnSpcReduction="10000"/>
          </a:bodyPr>
          <a:lstStyle/>
          <a:p>
            <a:pPr>
              <a:spcBef>
                <a:spcPts val="624"/>
              </a:spcBef>
              <a:spcAft>
                <a:spcPts val="1200"/>
              </a:spcAft>
            </a:pPr>
            <a:r>
              <a:rPr lang="en-US" sz="2400" dirty="0"/>
              <a:t>The double helix is copied by semiconservative replication. Each strand of the parent double helix serves as a template for the generation of two new daughter strands.</a:t>
            </a:r>
          </a:p>
          <a:p>
            <a:pPr>
              <a:spcBef>
                <a:spcPts val="624"/>
              </a:spcBef>
              <a:spcAft>
                <a:spcPts val="1200"/>
              </a:spcAft>
            </a:pPr>
            <a:r>
              <a:rPr lang="en-US" sz="2400" dirty="0"/>
              <a:t>DNA can be damaged by a host of environmental factors. Consequently, DNA repair mechanisms are required to repair the damaged DNA.</a:t>
            </a:r>
          </a:p>
          <a:p>
            <a:pPr>
              <a:spcBef>
                <a:spcPts val="624"/>
              </a:spcBef>
              <a:spcAft>
                <a:spcPts val="1200"/>
              </a:spcAft>
            </a:pPr>
            <a:r>
              <a:rPr lang="en-US" sz="2400" dirty="0"/>
              <a:t>The bacterium </a:t>
            </a:r>
            <a:r>
              <a:rPr lang="en-US" sz="2400" i="1" dirty="0" err="1"/>
              <a:t>Deinococcus</a:t>
            </a:r>
            <a:r>
              <a:rPr lang="en-US" sz="2400" i="1" dirty="0"/>
              <a:t> </a:t>
            </a:r>
            <a:r>
              <a:rPr lang="en-US" sz="2400" i="1" dirty="0" err="1"/>
              <a:t>radiodurans</a:t>
            </a:r>
            <a:r>
              <a:rPr lang="en-US" sz="2400" i="1" dirty="0"/>
              <a:t> </a:t>
            </a:r>
            <a:r>
              <a:rPr lang="en-US" sz="2400" dirty="0"/>
              <a:t>has especially robust DNA repair mechanisms and can withstand doses of gamma radiation more than 1000 times larger than those that would kill a human being.</a:t>
            </a:r>
          </a:p>
        </p:txBody>
      </p:sp>
    </p:spTree>
    <p:extLst>
      <p:ext uri="{BB962C8B-B14F-4D97-AF65-F5344CB8AC3E}">
        <p14:creationId xmlns:p14="http://schemas.microsoft.com/office/powerpoint/2010/main" val="1139467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Assembly of </a:t>
            </a:r>
            <a:r>
              <a:rPr lang="en-US" dirty="0" err="1">
                <a:solidFill>
                  <a:srgbClr val="843C0C"/>
                </a:solidFill>
              </a:rPr>
              <a:t>DnaA</a:t>
            </a:r>
            <a:endParaRPr lang="en-US" dirty="0">
              <a:solidFill>
                <a:srgbClr val="843C0C"/>
              </a:solidFill>
            </a:endParaRPr>
          </a:p>
        </p:txBody>
      </p:sp>
      <p:pic>
        <p:nvPicPr>
          <p:cNvPr id="5" name="Picture 2" descr="An illustration shows a Prepriming complex. An illustration shows a DNA strand binding to the tips of the D n a A hexamer, which has six boomerang-shaped pieces arranged around an open center. The binding sites, where DNA contacts the tips of each piece of the hexamer except the bottom piece, are highlighted in yellow.  The tail of the strand is split into two. Each half has S S B relatively close to the D n a A hexamer with D n a B helicase further along i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4305" y="1851102"/>
            <a:ext cx="7215390" cy="445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303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rPr>
              <a:t>Prepriming</a:t>
            </a:r>
            <a:r>
              <a:rPr lang="en-US" dirty="0">
                <a:solidFill>
                  <a:srgbClr val="843C0C"/>
                </a:solidFill>
              </a:rPr>
              <a:t> Complex</a:t>
            </a:r>
          </a:p>
        </p:txBody>
      </p:sp>
      <p:pic>
        <p:nvPicPr>
          <p:cNvPr id="6" name="Picture 2" descr="The interaction of a DNA strand with a D n a A hexamer is shown. An illustration shows a DNA strand binding to the tips of the D n a A hexamer, which has six boomerang-shaped pieces arranged around an open center. The binding sites, where DNA contacts the tips of each piece of the hexamer except the bottom piece, are highlighted in yellow. The tail of the strand consists of three AT-rich sit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1868710"/>
            <a:ext cx="5963132" cy="4421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012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Termination of </a:t>
            </a:r>
            <a:r>
              <a:rPr lang="en-US" i="1" dirty="0">
                <a:solidFill>
                  <a:srgbClr val="843C0C"/>
                </a:solidFill>
              </a:rPr>
              <a:t>E. coli </a:t>
            </a:r>
            <a:r>
              <a:rPr lang="en-US" dirty="0">
                <a:solidFill>
                  <a:srgbClr val="843C0C"/>
                </a:solidFill>
              </a:rPr>
              <a:t>Replication</a:t>
            </a:r>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pPr>
            <a:r>
              <a:rPr lang="en-US" dirty="0"/>
              <a:t>To terminate replication efficiently, the </a:t>
            </a:r>
            <a:r>
              <a:rPr lang="en-US" i="1" dirty="0"/>
              <a:t>E. coli </a:t>
            </a:r>
            <a:r>
              <a:rPr lang="en-US" dirty="0"/>
              <a:t>chromosome includes specific termination sites (</a:t>
            </a:r>
            <a:r>
              <a:rPr lang="en-US" dirty="0" err="1"/>
              <a:t>Ter</a:t>
            </a:r>
            <a:r>
              <a:rPr lang="en-US" dirty="0"/>
              <a:t> sites) that act as binding sites for a protein termed termination utilization substance, or </a:t>
            </a:r>
            <a:r>
              <a:rPr lang="en-US" dirty="0" err="1"/>
              <a:t>Tus</a:t>
            </a:r>
            <a:r>
              <a:rPr lang="en-US" dirty="0"/>
              <a:t>.</a:t>
            </a:r>
          </a:p>
          <a:p>
            <a:pPr>
              <a:spcAft>
                <a:spcPts val="1200"/>
              </a:spcAft>
            </a:pPr>
            <a:r>
              <a:rPr lang="en-US" dirty="0"/>
              <a:t>When a replication fork, led by the helicase </a:t>
            </a:r>
            <a:r>
              <a:rPr lang="en-US" dirty="0" err="1"/>
              <a:t>DnaB</a:t>
            </a:r>
            <a:r>
              <a:rPr lang="en-US" dirty="0"/>
              <a:t>, reaches a </a:t>
            </a:r>
            <a:r>
              <a:rPr lang="en-US" dirty="0" err="1"/>
              <a:t>Tus-Tur</a:t>
            </a:r>
            <a:r>
              <a:rPr lang="en-US" dirty="0"/>
              <a:t> complex from one direction, it can move past it. However, when it reaches </a:t>
            </a:r>
            <a:r>
              <a:rPr lang="en-US" dirty="0" err="1"/>
              <a:t>Tus-Tur</a:t>
            </a:r>
            <a:r>
              <a:rPr lang="en-US" dirty="0"/>
              <a:t> Complex from the opposite direction, the </a:t>
            </a:r>
            <a:r>
              <a:rPr lang="en-US" dirty="0" err="1"/>
              <a:t>Tus-Tur</a:t>
            </a:r>
            <a:r>
              <a:rPr lang="en-US" dirty="0"/>
              <a:t> complex effectively blocks the replication fork.</a:t>
            </a:r>
          </a:p>
        </p:txBody>
      </p:sp>
    </p:spTree>
    <p:extLst>
      <p:ext uri="{BB962C8B-B14F-4D97-AF65-F5344CB8AC3E}">
        <p14:creationId xmlns:p14="http://schemas.microsoft.com/office/powerpoint/2010/main" val="2552608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Replication Termination in </a:t>
            </a:r>
            <a:r>
              <a:rPr lang="en-US" i="1" dirty="0">
                <a:solidFill>
                  <a:srgbClr val="843C0C"/>
                </a:solidFill>
              </a:rPr>
              <a:t>E. coli</a:t>
            </a:r>
          </a:p>
        </p:txBody>
      </p:sp>
      <p:pic>
        <p:nvPicPr>
          <p:cNvPr id="5" name="Picture 2" descr="An illustration shows the termination of replication in E. coli. The illustration shows two fused strands forming a circular loop. The upper side of the loop shows separation between the two strands, forming a crescent, with ori C labeled on each strand at the top of the circle. Tus is labeled at the very bottom of the circle. Counterclockwise from the 45 minute position, the Ter sites Ter J, Ter G, Ter F, Ter B, and Ter C are labeled along the circle and accompanied by triangles that point in a counterclockwise direction. Clockwise from the 15 minute position, the sites Ter H, Ter I, Ter E, Ter D, and Ter A are labeled and accompanied by triangles pointing in a clockwise direc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2278" y="1893053"/>
            <a:ext cx="6559445" cy="437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914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Replication</a:t>
            </a:r>
          </a:p>
        </p:txBody>
      </p:sp>
      <p:pic>
        <p:nvPicPr>
          <p:cNvPr id="5" name="Picture 2" descr="An illustration shows the formation of first-generation daughter molecules of D N A from a parent molecule of D N A. The parent molecule has two twisted D N A strands, of which one is transferred to each of the two daughter molecules. Each daughter molecule also has one new D N A strand that is complementary to the parent stran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493646" y="1771164"/>
            <a:ext cx="4096416" cy="4748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95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Replication, Damage, and Repair</a:t>
            </a:r>
          </a:p>
        </p:txBody>
      </p:sp>
      <p:pic>
        <p:nvPicPr>
          <p:cNvPr id="6" name="Picture 2" descr="An illustration shows the stages in DNA replication, damage, and repair. The parent molecule undergoes replication, forming a daughter molecule with one parental and one new complementary strand.  The parent strand has a dark spot, undergoes damage and obtains multiple yellow spots, and then undergoes repair to have two strands with no spo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33911" y="2765613"/>
            <a:ext cx="8276178" cy="232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275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Repair in Action</a:t>
            </a:r>
          </a:p>
        </p:txBody>
      </p:sp>
      <p:pic>
        <p:nvPicPr>
          <p:cNvPr id="5" name="Picture 2" descr="A photo shows three stages of DNA repair in action. A gel is shown with 4 lanes. From left to right, the lanes are labeled C, 0, 1.5, and 3 hours. Text with an arrow describes the lanes as Starting genome (for C), Irradiated genome (fragmented) for 0 hours, and Spontaneously reassembled genome for 3 hours. There are multiple bands in the same pattern in lanes C and 3 hours. There is some white at the bottom with no clear bands at 0 hours and gray at the bottom with no clear bands at 1.5 hour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837987" y="1641833"/>
            <a:ext cx="3468026" cy="500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2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052" y="245486"/>
            <a:ext cx="8311896" cy="1201304"/>
          </a:xfrm>
        </p:spPr>
        <p:txBody>
          <a:bodyPr>
            <a:noAutofit/>
          </a:bodyPr>
          <a:lstStyle/>
          <a:p>
            <a:r>
              <a:rPr lang="en-US" sz="2800" dirty="0">
                <a:solidFill>
                  <a:srgbClr val="843C0C"/>
                </a:solidFill>
              </a:rPr>
              <a:t>Section 29.1 DNA Replication Proceeds by the Polymerization of </a:t>
            </a:r>
            <a:r>
              <a:rPr lang="en-US" sz="2800" dirty="0" err="1">
                <a:solidFill>
                  <a:srgbClr val="843C0C"/>
                </a:solidFill>
              </a:rPr>
              <a:t>Deoxyribonucleoside</a:t>
            </a:r>
            <a:r>
              <a:rPr lang="en-US" sz="2800" dirty="0">
                <a:solidFill>
                  <a:srgbClr val="843C0C"/>
                </a:solidFill>
              </a:rPr>
              <a:t> Triphosphates Along a Template</a:t>
            </a:r>
          </a:p>
        </p:txBody>
      </p:sp>
      <p:sp>
        <p:nvSpPr>
          <p:cNvPr id="3" name="Content Placeholder 2"/>
          <p:cNvSpPr>
            <a:spLocks noGrp="1"/>
          </p:cNvSpPr>
          <p:nvPr>
            <p:ph idx="1"/>
          </p:nvPr>
        </p:nvSpPr>
        <p:spPr/>
        <p:txBody>
          <a:bodyPr>
            <a:normAutofit/>
          </a:bodyPr>
          <a:lstStyle/>
          <a:p>
            <a:pPr>
              <a:spcAft>
                <a:spcPts val="1200"/>
              </a:spcAft>
              <a:defRPr/>
            </a:pPr>
            <a:r>
              <a:rPr lang="en-US" sz="2400" dirty="0"/>
              <a:t>Problems that must be addressed during DNA replication include the following:</a:t>
            </a:r>
          </a:p>
          <a:p>
            <a:pPr lvl="1">
              <a:spcAft>
                <a:spcPts val="1200"/>
              </a:spcAft>
              <a:defRPr/>
            </a:pPr>
            <a:r>
              <a:rPr lang="en-US" sz="2000" dirty="0"/>
              <a:t>DNA synthesis proceeds in the 5</a:t>
            </a:r>
            <a:r>
              <a:rPr lang="en-US" sz="2000" dirty="0">
                <a:sym typeface="Symbol"/>
              </a:rPr>
              <a:t></a:t>
            </a:r>
            <a:r>
              <a:rPr lang="en-US" sz="2000" dirty="0"/>
              <a:t>-to-3</a:t>
            </a:r>
            <a:r>
              <a:rPr lang="en-US" sz="2000" dirty="0">
                <a:sym typeface="Symbol"/>
              </a:rPr>
              <a:t></a:t>
            </a:r>
            <a:r>
              <a:rPr lang="en-US" sz="2000" dirty="0"/>
              <a:t> direction, but the two strands of the helix have opposite directionality.</a:t>
            </a:r>
          </a:p>
          <a:p>
            <a:pPr lvl="1">
              <a:spcAft>
                <a:spcPts val="1200"/>
              </a:spcAft>
              <a:defRPr/>
            </a:pPr>
            <a:r>
              <a:rPr lang="en-US" sz="2000" dirty="0"/>
              <a:t>The two strands of the helix must be separated for the replication machinery to access the nucleotide sequence.</a:t>
            </a:r>
          </a:p>
          <a:p>
            <a:pPr lvl="1">
              <a:spcAft>
                <a:spcPts val="1200"/>
              </a:spcAft>
              <a:defRPr/>
            </a:pPr>
            <a:r>
              <a:rPr lang="en-US" sz="2000" dirty="0"/>
              <a:t>Strand separation creates supercoils that must be resolved for replication to continue.</a:t>
            </a:r>
          </a:p>
        </p:txBody>
      </p:sp>
    </p:spTree>
    <p:extLst>
      <p:ext uri="{BB962C8B-B14F-4D97-AF65-F5344CB8AC3E}">
        <p14:creationId xmlns:p14="http://schemas.microsoft.com/office/powerpoint/2010/main" val="3616147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6250</TotalTime>
  <Words>4004</Words>
  <Application>Microsoft Macintosh PowerPoint</Application>
  <PresentationFormat>On-screen Show (4:3)</PresentationFormat>
  <Paragraphs>227</Paragraphs>
  <Slides>53</Slides>
  <Notes>51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53</vt:i4>
      </vt:variant>
    </vt:vector>
  </HeadingPairs>
  <TitlesOfParts>
    <vt:vector size="59" baseType="lpstr">
      <vt:lpstr>Arial</vt:lpstr>
      <vt:lpstr>Calibri</vt:lpstr>
      <vt:lpstr>Calibri Light</vt:lpstr>
      <vt:lpstr>Georgia</vt:lpstr>
      <vt:lpstr>Office Theme</vt:lpstr>
      <vt:lpstr>1_Office Theme</vt:lpstr>
      <vt:lpstr>PowerPoint Presentation</vt:lpstr>
      <vt:lpstr>CHAPTER 29 DNA Replication, Repair, and Recombination</vt:lpstr>
      <vt:lpstr>Ch.29 Learning Objectives</vt:lpstr>
      <vt:lpstr>Ch.29 Outline</vt:lpstr>
      <vt:lpstr>DNA Replication, Repair, and Recombination</vt:lpstr>
      <vt:lpstr>DNA Replication</vt:lpstr>
      <vt:lpstr>Replication, Damage, and Repair</vt:lpstr>
      <vt:lpstr>DNA Repair in Action</vt:lpstr>
      <vt:lpstr>Section 29.1 DNA Replication Proceeds by the Polymerization of Deoxyribonucleoside Triphosphates Along a Template</vt:lpstr>
      <vt:lpstr>DNA Polymerases Require a Template and a Primer (1/2)</vt:lpstr>
      <vt:lpstr>DNA Polymerases Require a Template and a Primer (2/2)</vt:lpstr>
      <vt:lpstr>DNA Polymerase Structure</vt:lpstr>
      <vt:lpstr>Two Bound Metal Ions Participate in the Polymerase Reaction</vt:lpstr>
      <vt:lpstr>DNA Polymerase Mechanism</vt:lpstr>
      <vt:lpstr>The Specificity of Replication is Dictated by Complementarity of Shape Between Bases</vt:lpstr>
      <vt:lpstr>Shape Complementarity</vt:lpstr>
      <vt:lpstr>Minor-groove Interactions</vt:lpstr>
      <vt:lpstr>Shape Selectivity</vt:lpstr>
      <vt:lpstr>An RNA Primer Synthesized by Primase Enables DNA Synthesis to Begin</vt:lpstr>
      <vt:lpstr>Priming</vt:lpstr>
      <vt:lpstr>One Strand of DNA is Made Continuously, Whereas the Other strand is Synthesized in Fragments</vt:lpstr>
      <vt:lpstr>Okazaki Fragments</vt:lpstr>
      <vt:lpstr>DNA Ligase Joins Ends of DNA in Duplex Regions</vt:lpstr>
      <vt:lpstr>DNA Ligase Reaction</vt:lpstr>
      <vt:lpstr>The Separation of DNA Strands Requires Specific Helicases and ATP Hydrolysis</vt:lpstr>
      <vt:lpstr>Helicase Structure</vt:lpstr>
      <vt:lpstr>Helicase Asymmetry</vt:lpstr>
      <vt:lpstr>Helicase Mechanism</vt:lpstr>
      <vt:lpstr>Section 29.2 DNA Unwinding and Supercoiling Are Controlled by Topoisomerases</vt:lpstr>
      <vt:lpstr>Linking Number</vt:lpstr>
      <vt:lpstr>The Linking Number of DNA, a Topological Property, Determines the Degree of Supercoiling</vt:lpstr>
      <vt:lpstr>Topoisomers</vt:lpstr>
      <vt:lpstr>Topoisomerases Prepare the Double Helix for Unwinding</vt:lpstr>
      <vt:lpstr>Type I Topoisomerases Relax Supercoiled Structures</vt:lpstr>
      <vt:lpstr>Structure of Topoisomerase I</vt:lpstr>
      <vt:lpstr>Topoisomerase I Mechanism</vt:lpstr>
      <vt:lpstr>Type II Topoisomerases can Introduce Negative Supercoils through Coupling to ATP Hydrolysis</vt:lpstr>
      <vt:lpstr>Structure of Topoisomerase II</vt:lpstr>
      <vt:lpstr>Topoisomerase II Mechanism</vt:lpstr>
      <vt:lpstr>Medications that Inhibit Topoisomerases</vt:lpstr>
      <vt:lpstr>Section 29.3 DNA Replication Is Highly Coordinated</vt:lpstr>
      <vt:lpstr>DNA Replication Requires Highly Processive Polymerases</vt:lpstr>
      <vt:lpstr>Structure of a Sliding DNA Clamp</vt:lpstr>
      <vt:lpstr>The Leading and Lagging Strands are Synthesized in a Coordinated Fashion</vt:lpstr>
      <vt:lpstr>Replication Fork</vt:lpstr>
      <vt:lpstr>DNA Polymerase Holoenzyme</vt:lpstr>
      <vt:lpstr>Trombone Model</vt:lpstr>
      <vt:lpstr>DNA Replication in Escherichia coli Begins at a Unique Site and Proceeds through Initiation, Elongation, and Termination</vt:lpstr>
      <vt:lpstr>Origin of Replication in E. coli</vt:lpstr>
      <vt:lpstr>Assembly of DnaA</vt:lpstr>
      <vt:lpstr>Prepriming Complex</vt:lpstr>
      <vt:lpstr>Termination of E. coli Replication</vt:lpstr>
      <vt:lpstr>Replication Termination in E. coli</vt:lpstr>
    </vt:vector>
  </TitlesOfParts>
  <Company>Carleton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29 Exploring Evolution and BioinformaticsDNA Replication, Repair, and Recombination</dc:title>
  <dc:creator>Berg</dc:creator>
  <cp:lastModifiedBy>Hurlbert, Jason C.</cp:lastModifiedBy>
  <cp:revision>782</cp:revision>
  <dcterms:created xsi:type="dcterms:W3CDTF">2015-05-20T13:49:30Z</dcterms:created>
  <dcterms:modified xsi:type="dcterms:W3CDTF">2022-10-31T15:32:08Z</dcterms:modified>
</cp:coreProperties>
</file>