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31" r:id="rId2"/>
    <p:sldId id="533" r:id="rId3"/>
    <p:sldId id="514" r:id="rId4"/>
    <p:sldId id="489" r:id="rId5"/>
    <p:sldId id="522" r:id="rId6"/>
    <p:sldId id="523" r:id="rId7"/>
    <p:sldId id="530" r:id="rId8"/>
    <p:sldId id="508" r:id="rId9"/>
    <p:sldId id="517" r:id="rId10"/>
    <p:sldId id="486" r:id="rId11"/>
    <p:sldId id="518" r:id="rId12"/>
    <p:sldId id="525" r:id="rId13"/>
    <p:sldId id="543" r:id="rId14"/>
    <p:sldId id="519" r:id="rId15"/>
    <p:sldId id="520" r:id="rId16"/>
    <p:sldId id="513" r:id="rId17"/>
    <p:sldId id="509" r:id="rId18"/>
    <p:sldId id="521" r:id="rId19"/>
    <p:sldId id="527" r:id="rId20"/>
    <p:sldId id="515" r:id="rId21"/>
    <p:sldId id="548" r:id="rId22"/>
    <p:sldId id="549" r:id="rId23"/>
    <p:sldId id="535" r:id="rId24"/>
    <p:sldId id="497" r:id="rId25"/>
    <p:sldId id="536" r:id="rId26"/>
    <p:sldId id="502" r:id="rId27"/>
    <p:sldId id="541" r:id="rId28"/>
    <p:sldId id="550" r:id="rId29"/>
    <p:sldId id="551" r:id="rId30"/>
    <p:sldId id="553" r:id="rId31"/>
    <p:sldId id="554" r:id="rId32"/>
    <p:sldId id="537" r:id="rId33"/>
    <p:sldId id="538" r:id="rId34"/>
    <p:sldId id="542" r:id="rId35"/>
    <p:sldId id="556" r:id="rId36"/>
    <p:sldId id="539" r:id="rId37"/>
    <p:sldId id="545" r:id="rId38"/>
    <p:sldId id="540" r:id="rId39"/>
    <p:sldId id="546" r:id="rId4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Grossoehme" initials="NE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09E1"/>
    <a:srgbClr val="7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7" autoAdjust="0"/>
    <p:restoredTop sz="94084" autoAdjust="0"/>
  </p:normalViewPr>
  <p:slideViewPr>
    <p:cSldViewPr>
      <p:cViewPr varScale="1">
        <p:scale>
          <a:sx n="162" d="100"/>
          <a:sy n="162" d="100"/>
        </p:scale>
        <p:origin x="-84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BF4F37DC-ED0D-47E0-92B5-58BA9DE6A371}" type="datetimeFigureOut">
              <a:rPr lang="en-US" smtClean="0"/>
              <a:pPr/>
              <a:t>3/28/14</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D0CAD7F3-9B8D-4EFE-BD23-968E24E17BE3}" type="slidenum">
              <a:rPr lang="en-US" smtClean="0"/>
              <a:pPr/>
              <a:t>‹#›</a:t>
            </a:fld>
            <a:endParaRPr lang="en-US"/>
          </a:p>
        </p:txBody>
      </p:sp>
    </p:spTree>
    <p:extLst>
      <p:ext uri="{BB962C8B-B14F-4D97-AF65-F5344CB8AC3E}">
        <p14:creationId xmlns:p14="http://schemas.microsoft.com/office/powerpoint/2010/main" val="3472265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71FF"/>
                </a:solidFill>
                <a:latin typeface="SolexBoldLining" charset="0"/>
                <a:ea typeface="ＭＳ Ｐゴシック" charset="0"/>
                <a:cs typeface="ＭＳ Ｐゴシック" charset="0"/>
              </a:rPr>
              <a:t>FIGURE 25–8 </a:t>
            </a:r>
            <a:r>
              <a:rPr lang="en-US" b="1">
                <a:solidFill>
                  <a:srgbClr val="000000"/>
                </a:solidFill>
                <a:latin typeface="Whitney-Semibold" charset="0"/>
                <a:ea typeface="ＭＳ Ｐゴシック" charset="0"/>
                <a:cs typeface="ＭＳ Ｐゴシック" charset="0"/>
              </a:rPr>
              <a:t>Nick translation. </a:t>
            </a:r>
            <a:r>
              <a:rPr lang="en-US">
                <a:solidFill>
                  <a:srgbClr val="000000"/>
                </a:solidFill>
                <a:latin typeface="Whitney-Light" charset="0"/>
                <a:ea typeface="ＭＳ Ｐゴシック" charset="0"/>
                <a:cs typeface="ＭＳ Ｐゴシック" charset="0"/>
              </a:rPr>
              <a:t>The bacterial DNA polymerase I has three domains, catalyzing its DNA polymerase, 5</a:t>
            </a:r>
            <a:r>
              <a:rPr lang="ja-JP" altLang="en-US">
                <a:solidFill>
                  <a:srgbClr val="000000"/>
                </a:solidFill>
                <a:latin typeface="Whitney-Light" charset="0"/>
                <a:ea typeface="ＭＳ Ｐゴシック" charset="0"/>
                <a:cs typeface="ＭＳ Ｐゴシック" charset="0"/>
              </a:rPr>
              <a:t>’</a:t>
            </a:r>
            <a:r>
              <a:rPr lang="en-US">
                <a:solidFill>
                  <a:srgbClr val="000000"/>
                </a:solidFill>
                <a:latin typeface="Whitney-Light" charset="0"/>
                <a:ea typeface="ＭＳ Ｐゴシック" charset="0"/>
                <a:cs typeface="ＭＳ Ｐゴシック" charset="0"/>
                <a:sym typeface="Wingdings 3" charset="0"/>
              </a:rPr>
              <a:t>3</a:t>
            </a:r>
            <a:r>
              <a:rPr lang="ja-JP" altLang="en-US">
                <a:solidFill>
                  <a:srgbClr val="000000"/>
                </a:solidFill>
                <a:latin typeface="Whitney-Light" charset="0"/>
                <a:ea typeface="ＭＳ Ｐゴシック" charset="0"/>
                <a:cs typeface="ＭＳ Ｐゴシック" charset="0"/>
                <a:sym typeface="Wingdings 3"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exonuclease, and 3</a:t>
            </a:r>
            <a:r>
              <a:rPr lang="ja-JP" altLang="en-US">
                <a:solidFill>
                  <a:srgbClr val="000000"/>
                </a:solidFill>
                <a:latin typeface="Whitney-Light" charset="0"/>
                <a:ea typeface="ＭＳ Ｐゴシック" charset="0"/>
                <a:cs typeface="ＭＳ Ｐゴシック" charset="0"/>
              </a:rPr>
              <a:t>’</a:t>
            </a:r>
            <a:r>
              <a:rPr lang="en-US">
                <a:solidFill>
                  <a:srgbClr val="000000"/>
                </a:solidFill>
                <a:latin typeface="Whitney-Light" charset="0"/>
                <a:ea typeface="ＭＳ Ｐゴシック" charset="0"/>
                <a:cs typeface="ＭＳ Ｐゴシック" charset="0"/>
                <a:sym typeface="Wingdings 3" charset="0"/>
              </a:rPr>
              <a:t></a:t>
            </a:r>
            <a:r>
              <a:rPr lang="en-US">
                <a:solidFill>
                  <a:srgbClr val="000000"/>
                </a:solidFill>
                <a:latin typeface="Whitney-Light" charset="0"/>
                <a:ea typeface="ＭＳ Ｐゴシック" charset="0"/>
                <a:cs typeface="ＭＳ Ｐゴシック" charset="0"/>
              </a:rPr>
              <a:t>5</a:t>
            </a:r>
            <a:r>
              <a:rPr lang="ja-JP" altLang="en-US">
                <a:solidFill>
                  <a:srgbClr val="000000"/>
                </a:solidFill>
                <a:latin typeface="Whitney-Light" charset="0"/>
                <a:ea typeface="ＭＳ Ｐゴシック" charset="0"/>
                <a:cs typeface="ＭＳ Ｐゴシック"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exonuclease activities. The 5</a:t>
            </a:r>
            <a:r>
              <a:rPr lang="ja-JP" altLang="en-US">
                <a:solidFill>
                  <a:srgbClr val="000000"/>
                </a:solidFill>
                <a:latin typeface="Whitney-Light" charset="0"/>
                <a:ea typeface="ＭＳ Ｐゴシック" charset="0"/>
                <a:cs typeface="ＭＳ Ｐゴシック" charset="0"/>
              </a:rPr>
              <a:t>’</a:t>
            </a:r>
            <a:r>
              <a:rPr lang="en-US">
                <a:solidFill>
                  <a:srgbClr val="000000"/>
                </a:solidFill>
                <a:latin typeface="Whitney-Light" charset="0"/>
                <a:ea typeface="ＭＳ Ｐゴシック" charset="0"/>
                <a:cs typeface="ＭＳ Ｐゴシック" charset="0"/>
                <a:sym typeface="Wingdings 3" charset="0"/>
              </a:rPr>
              <a:t></a:t>
            </a:r>
            <a:r>
              <a:rPr lang="en-US">
                <a:solidFill>
                  <a:srgbClr val="000000"/>
                </a:solidFill>
                <a:latin typeface="Whitney-Light" charset="0"/>
                <a:ea typeface="ＭＳ Ｐゴシック" charset="0"/>
                <a:cs typeface="ＭＳ Ｐゴシック" charset="0"/>
              </a:rPr>
              <a:t>3</a:t>
            </a:r>
            <a:r>
              <a:rPr lang="ja-JP" altLang="en-US">
                <a:solidFill>
                  <a:srgbClr val="000000"/>
                </a:solidFill>
                <a:latin typeface="Whitney-Light" charset="0"/>
                <a:ea typeface="ＭＳ Ｐゴシック" charset="0"/>
                <a:cs typeface="ＭＳ Ｐゴシック"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exonuclease domain is in front of the enzyme as it moves along the DNA and is not shown in Figure 25–5. By degrading the DNA strand ahead of the enzyme and synthesizing a new strand behind, DNA polymerase I can promote a reaction called nick translation, where a break or nick in the DNA is effectively moved along with the enzyme. This process has a role in DNA repair and in the removal of RNA primers during replication (both described later). The strand of nucleic acid to be removed (either DNA or RNA) is shown in purple, the replacement strand in red. DNA synthesis begins at a nick (a broken phosphodiester bond, leaving a free 3</a:t>
            </a:r>
            <a:r>
              <a:rPr lang="ja-JP" altLang="en-US">
                <a:solidFill>
                  <a:srgbClr val="000000"/>
                </a:solidFill>
                <a:latin typeface="MathematicalPiOTF1" charset="0"/>
                <a:ea typeface="ＭＳ Ｐゴシック" charset="0"/>
                <a:cs typeface="ＭＳ Ｐゴシック"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hydroxyl and a free 5</a:t>
            </a:r>
            <a:r>
              <a:rPr lang="ja-JP" altLang="en-US">
                <a:solidFill>
                  <a:srgbClr val="000000"/>
                </a:solidFill>
                <a:latin typeface="MathematicalPiOTF1" charset="0"/>
                <a:ea typeface="ＭＳ Ｐゴシック" charset="0"/>
                <a:cs typeface="ＭＳ Ｐゴシック"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phosphate). A</a:t>
            </a:r>
          </a:p>
          <a:p>
            <a:r>
              <a:rPr lang="en-US">
                <a:solidFill>
                  <a:srgbClr val="000000"/>
                </a:solidFill>
                <a:latin typeface="Whitney-Light" charset="0"/>
                <a:ea typeface="ＭＳ Ｐゴシック" charset="0"/>
                <a:cs typeface="ＭＳ Ｐゴシック" charset="0"/>
              </a:rPr>
              <a:t>nick remains where DNA polymerase I eventually dissociates, and the nick is later sealed by another enzyme.</a:t>
            </a:r>
            <a:endParaRPr lang="en-US">
              <a:ea typeface="ＭＳ Ｐゴシック" charset="0"/>
              <a:cs typeface="ＭＳ Ｐゴシック" charset="0"/>
            </a:endParaRPr>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C925AB-FF52-314C-8D75-231D515C5A85}" type="slidenum">
              <a:rPr lang="en-US" sz="1200"/>
              <a:pPr eaLnBrk="1" hangingPunct="1"/>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32</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34</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0071FF"/>
                </a:solidFill>
                <a:latin typeface="SolexBoldLining" charset="0"/>
                <a:ea typeface="ＭＳ Ｐゴシック" charset="0"/>
                <a:cs typeface="ＭＳ Ｐゴシック" charset="0"/>
              </a:rPr>
              <a:t>FIGURE 25–14 </a:t>
            </a:r>
            <a:r>
              <a:rPr lang="en-US" b="1">
                <a:solidFill>
                  <a:srgbClr val="000000"/>
                </a:solidFill>
                <a:latin typeface="Whitney-Semibold" charset="0"/>
                <a:ea typeface="ＭＳ Ｐゴシック" charset="0"/>
                <a:cs typeface="ＭＳ Ｐゴシック" charset="0"/>
              </a:rPr>
              <a:t>The DNA polymerase III clamp loader. </a:t>
            </a:r>
            <a:r>
              <a:rPr lang="en-US">
                <a:solidFill>
                  <a:srgbClr val="000000"/>
                </a:solidFill>
                <a:latin typeface="Whitney-Light" charset="0"/>
                <a:ea typeface="ＭＳ Ｐゴシック" charset="0"/>
                <a:cs typeface="ＭＳ Ｐゴシック" charset="0"/>
              </a:rPr>
              <a:t>The five subunits of the clamp-loading complex are the </a:t>
            </a:r>
            <a:r>
              <a:rPr lang="el-GR">
                <a:solidFill>
                  <a:srgbClr val="000000"/>
                </a:solidFill>
                <a:ea typeface="ＭＳ Ｐゴシック" charset="0"/>
                <a:cs typeface="Times New Roman" charset="0"/>
              </a:rPr>
              <a:t>γ</a:t>
            </a:r>
            <a:r>
              <a:rPr lang="en-US">
                <a:solidFill>
                  <a:srgbClr val="000000"/>
                </a:solidFill>
                <a:latin typeface="Whitney-Light" charset="0"/>
                <a:ea typeface="ＭＳ Ｐゴシック" charset="0"/>
                <a:cs typeface="ＭＳ Ｐゴシック" charset="0"/>
              </a:rPr>
              <a:t>, </a:t>
            </a:r>
            <a:r>
              <a:rPr lang="el-GR">
                <a:solidFill>
                  <a:srgbClr val="000000"/>
                </a:solidFill>
                <a:ea typeface="ＭＳ Ｐゴシック" charset="0"/>
                <a:cs typeface="Times New Roman" charset="0"/>
              </a:rPr>
              <a:t>δ</a:t>
            </a:r>
            <a:r>
              <a:rPr lang="en-US">
                <a:solidFill>
                  <a:srgbClr val="000000"/>
                </a:solidFill>
                <a:latin typeface="Whitney-Light" charset="0"/>
                <a:ea typeface="ＭＳ Ｐゴシック" charset="0"/>
                <a:cs typeface="ＭＳ Ｐゴシック" charset="0"/>
              </a:rPr>
              <a:t>, and </a:t>
            </a:r>
            <a:r>
              <a:rPr lang="el-GR">
                <a:solidFill>
                  <a:srgbClr val="000000"/>
                </a:solidFill>
                <a:ea typeface="ＭＳ Ｐゴシック" charset="0"/>
                <a:cs typeface="Times New Roman" charset="0"/>
              </a:rPr>
              <a:t>δ</a:t>
            </a:r>
            <a:r>
              <a:rPr lang="ja-JP" altLang="en-US">
                <a:solidFill>
                  <a:srgbClr val="000000"/>
                </a:solidFill>
                <a:latin typeface="MathematicalPiOTF1" charset="0"/>
                <a:ea typeface="ＭＳ Ｐゴシック" charset="0"/>
                <a:cs typeface="Times New Roman" charset="0"/>
              </a:rPr>
              <a:t>’</a:t>
            </a:r>
            <a:r>
              <a:rPr lang="en-US">
                <a:solidFill>
                  <a:srgbClr val="000000"/>
                </a:solidFill>
                <a:latin typeface="MathematicalPiOTF1"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subunits and the amino-terminal domain of each </a:t>
            </a:r>
            <a:r>
              <a:rPr lang="el-GR">
                <a:solidFill>
                  <a:srgbClr val="000000"/>
                </a:solidFill>
                <a:ea typeface="ＭＳ Ｐゴシック" charset="0"/>
                <a:cs typeface="Times New Roman" charset="0"/>
              </a:rPr>
              <a:t>τ</a:t>
            </a:r>
            <a:r>
              <a:rPr lang="en-US" i="1">
                <a:solidFill>
                  <a:srgbClr val="000000"/>
                </a:solidFill>
                <a:latin typeface="MathPiOneItalic"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subunit (see Fig. 25–9). The complex binds to three molecules of ATP and to a dimeric </a:t>
            </a:r>
            <a:r>
              <a:rPr lang="el-GR">
                <a:solidFill>
                  <a:srgbClr val="000000"/>
                </a:solidFill>
                <a:ea typeface="ＭＳ Ｐゴシック" charset="0"/>
                <a:cs typeface="Times New Roman" charset="0"/>
              </a:rPr>
              <a:t>β</a:t>
            </a:r>
            <a:r>
              <a:rPr lang="en-US" i="1">
                <a:solidFill>
                  <a:srgbClr val="000000"/>
                </a:solidFill>
                <a:latin typeface="MathPiOneItalic"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clamp. This binding forces the </a:t>
            </a:r>
            <a:r>
              <a:rPr lang="el-GR">
                <a:solidFill>
                  <a:srgbClr val="000000"/>
                </a:solidFill>
                <a:ea typeface="ＭＳ Ｐゴシック" charset="0"/>
                <a:cs typeface="Times New Roman" charset="0"/>
              </a:rPr>
              <a:t>β</a:t>
            </a:r>
            <a:r>
              <a:rPr lang="en-US" i="1">
                <a:solidFill>
                  <a:srgbClr val="000000"/>
                </a:solidFill>
                <a:latin typeface="MathPiOneItalic"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clamp open at one of its two subunit interfaces. Hydrolysis of the bound ATP allows the </a:t>
            </a:r>
            <a:r>
              <a:rPr lang="el-GR">
                <a:solidFill>
                  <a:srgbClr val="000000"/>
                </a:solidFill>
                <a:ea typeface="ＭＳ Ｐゴシック" charset="0"/>
                <a:cs typeface="Times New Roman" charset="0"/>
              </a:rPr>
              <a:t>β</a:t>
            </a:r>
            <a:r>
              <a:rPr lang="en-US" i="1">
                <a:solidFill>
                  <a:srgbClr val="000000"/>
                </a:solidFill>
                <a:latin typeface="MathPiOneItalic" charset="0"/>
                <a:ea typeface="ＭＳ Ｐゴシック" charset="0"/>
                <a:cs typeface="ＭＳ Ｐゴシック" charset="0"/>
              </a:rPr>
              <a:t> </a:t>
            </a:r>
            <a:r>
              <a:rPr lang="en-US">
                <a:solidFill>
                  <a:srgbClr val="000000"/>
                </a:solidFill>
                <a:latin typeface="Whitney-Light" charset="0"/>
                <a:ea typeface="ＭＳ Ｐゴシック" charset="0"/>
                <a:cs typeface="ＭＳ Ｐゴシック" charset="0"/>
              </a:rPr>
              <a:t>clamp to close again around the DNA.</a:t>
            </a:r>
            <a:endParaRPr lang="en-US">
              <a:ea typeface="ＭＳ Ｐゴシック" charset="0"/>
              <a:cs typeface="ＭＳ Ｐゴシック" charset="0"/>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EEDADC-F079-4A46-996B-23BA29A03D54}" type="slidenum">
              <a:rPr lang="en-US" sz="1200"/>
              <a:pPr eaLnBrk="1" hangingPunct="1"/>
              <a:t>35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36</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43168E-C082-43F3-9227-9C1545DA6A4B}"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03DB31-0723-4567-AF75-95413AEEC087}" type="datetimeFigureOut">
              <a:rPr lang="en-US" smtClean="0"/>
              <a:pPr/>
              <a:t>3/28/14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3DB31-0723-4567-AF75-95413AEEC087}" type="datetimeFigureOut">
              <a:rPr lang="en-US" smtClean="0"/>
              <a:pPr/>
              <a:t>3/28/14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3DB31-0723-4567-AF75-95413AEEC087}" type="datetimeFigureOut">
              <a:rPr lang="en-US" smtClean="0"/>
              <a:pPr/>
              <a:t>3/28/14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03DB31-0723-4567-AF75-95413AEEC087}" type="datetimeFigureOut">
              <a:rPr lang="en-US" smtClean="0"/>
              <a:pPr/>
              <a:t>3/28/14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03DB31-0723-4567-AF75-95413AEEC087}" type="datetimeFigureOut">
              <a:rPr lang="en-US" smtClean="0"/>
              <a:pPr/>
              <a:t>3/28/14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3DB31-0723-4567-AF75-95413AEEC087}" type="datetimeFigureOut">
              <a:rPr lang="en-US" smtClean="0"/>
              <a:pPr/>
              <a:t>3/28/14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03DB31-0723-4567-AF75-95413AEEC087}" type="datetimeFigureOut">
              <a:rPr lang="en-US" smtClean="0"/>
              <a:pPr/>
              <a:t>3/28/14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03DB31-0723-4567-AF75-95413AEEC087}" type="datetimeFigureOut">
              <a:rPr lang="en-US" smtClean="0"/>
              <a:pPr/>
              <a:t>3/28/14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03DB31-0723-4567-AF75-95413AEEC087}" type="datetimeFigureOut">
              <a:rPr lang="en-US" smtClean="0"/>
              <a:pPr/>
              <a:t>3/28/14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3DB31-0723-4567-AF75-95413AEEC087}" type="datetimeFigureOut">
              <a:rPr lang="en-US" smtClean="0"/>
              <a:pPr/>
              <a:t>3/28/14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03DB31-0723-4567-AF75-95413AEEC087}" type="datetimeFigureOut">
              <a:rPr lang="en-US" smtClean="0"/>
              <a:pPr/>
              <a:t>3/28/14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C3D63E-0036-4746-AA81-03342ECF4FB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3DB31-0723-4567-AF75-95413AEEC087}" type="datetimeFigureOut">
              <a:rPr lang="en-US" smtClean="0"/>
              <a:pPr/>
              <a:t>3/28/14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3D63E-0036-4746-AA81-03342ECF4FB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What do we need in a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838200" y="762000"/>
            <a:ext cx="7696200" cy="5909311"/>
          </a:xfrm>
          <a:prstGeom prst="rect">
            <a:avLst/>
          </a:prstGeom>
          <a:noFill/>
        </p:spPr>
        <p:txBody>
          <a:bodyPr wrap="square" rtlCol="0">
            <a:spAutoFit/>
          </a:bodyPr>
          <a:lstStyle/>
          <a:p>
            <a:r>
              <a:rPr lang="en-US" dirty="0" smtClean="0"/>
              <a:t>With respect to the template and 3’-OH requirement:</a:t>
            </a:r>
          </a:p>
          <a:p>
            <a:pPr marL="400050" indent="-400050">
              <a:buAutoNum type="romanLcParenR"/>
            </a:pPr>
            <a:r>
              <a:rPr lang="en-US" dirty="0" smtClean="0"/>
              <a:t>DNA Polymerases cannot simply start making new DNA strands!  Why is this important?</a:t>
            </a:r>
          </a:p>
          <a:p>
            <a:r>
              <a:rPr lang="en-US" dirty="0" smtClean="0"/>
              <a:t>ii)  RNA polymerases don’t have the 3’-OH requirement, so they make the RNA primers that DNA Polymerases build upon</a:t>
            </a:r>
          </a:p>
          <a:p>
            <a:pPr marL="742950" lvl="1" indent="-285750">
              <a:buFont typeface="Arial"/>
              <a:buChar char="•"/>
            </a:pPr>
            <a:r>
              <a:rPr lang="en-US" dirty="0" smtClean="0"/>
              <a:t>RNA Polymerases don’t have as much fidelity but it can start with just template and some nucleotides</a:t>
            </a:r>
          </a:p>
          <a:p>
            <a:endParaRPr lang="en-US" dirty="0"/>
          </a:p>
          <a:p>
            <a:r>
              <a:rPr lang="en-US" dirty="0" smtClean="0"/>
              <a:t>DNA Polymerase </a:t>
            </a:r>
            <a:r>
              <a:rPr lang="en-US" b="1" u="sng" dirty="0" smtClean="0"/>
              <a:t>HAS</a:t>
            </a:r>
            <a:r>
              <a:rPr lang="en-US" dirty="0"/>
              <a:t> </a:t>
            </a:r>
            <a:r>
              <a:rPr lang="en-US" dirty="0" smtClean="0"/>
              <a:t>Fidelity </a:t>
            </a:r>
            <a:r>
              <a:rPr lang="en-US" b="1" u="sng" dirty="0" smtClean="0"/>
              <a:t>AND</a:t>
            </a:r>
            <a:r>
              <a:rPr lang="en-US" dirty="0" smtClean="0"/>
              <a:t> </a:t>
            </a:r>
            <a:r>
              <a:rPr lang="en-US" dirty="0" err="1" smtClean="0"/>
              <a:t>Processivity</a:t>
            </a:r>
            <a:endParaRPr lang="en-US" dirty="0" smtClean="0"/>
          </a:p>
          <a:p>
            <a:pPr marL="285750" indent="-285750">
              <a:buFont typeface="Arial"/>
              <a:buChar char="•"/>
            </a:pPr>
            <a:r>
              <a:rPr lang="en-US" dirty="0" smtClean="0"/>
              <a:t>The polymerase binds to the template strand, adds nucleotides to the growing strand and proceeds</a:t>
            </a:r>
          </a:p>
          <a:p>
            <a:pPr marL="285750" indent="-285750">
              <a:buFont typeface="Arial"/>
              <a:buChar char="•"/>
            </a:pPr>
            <a:r>
              <a:rPr lang="en-US" dirty="0" smtClean="0"/>
              <a:t>Faster polymerase have higher rates of </a:t>
            </a:r>
            <a:r>
              <a:rPr lang="en-US" b="1" dirty="0" err="1" smtClean="0"/>
              <a:t>Processivity</a:t>
            </a:r>
            <a:r>
              <a:rPr lang="en-US" dirty="0" smtClean="0"/>
              <a:t> or they add more nucleotides before they dissociate from the template strand (yes, they just fall off!)</a:t>
            </a:r>
          </a:p>
          <a:p>
            <a:pPr marL="285750" indent="-285750">
              <a:buFont typeface="Arial"/>
              <a:buChar char="•"/>
            </a:pPr>
            <a:r>
              <a:rPr lang="en-US" dirty="0" smtClean="0"/>
              <a:t>Given the importance of DNA to the organism, it isn’t surprising that DNA polymerases must have fidelity</a:t>
            </a:r>
          </a:p>
          <a:p>
            <a:pPr marL="742950" lvl="1" indent="-285750">
              <a:buFont typeface="Arial"/>
              <a:buChar char="•"/>
            </a:pPr>
            <a:r>
              <a:rPr lang="en-US" dirty="0" smtClean="0"/>
              <a:t>Your average DNA Polymerase makes a mistake every 1,000-10,000 bases added</a:t>
            </a:r>
          </a:p>
          <a:p>
            <a:pPr marL="742950" lvl="1" indent="-285750">
              <a:buFont typeface="Arial"/>
              <a:buChar char="•"/>
            </a:pPr>
            <a:r>
              <a:rPr lang="en-US" dirty="0" smtClean="0"/>
              <a:t>The active site of a DNA Polymerase ensures that even though the wrong nucleotide might be added, it won’t fit into the active site and the growing strand swings down to a nuclease domain </a:t>
            </a:r>
            <a:r>
              <a:rPr lang="en-US" sz="1200" dirty="0" smtClean="0"/>
              <a:t>(in some polymerases)</a:t>
            </a:r>
          </a:p>
        </p:txBody>
      </p:sp>
    </p:spTree>
    <p:extLst>
      <p:ext uri="{BB962C8B-B14F-4D97-AF65-F5344CB8AC3E}">
        <p14:creationId xmlns:p14="http://schemas.microsoft.com/office/powerpoint/2010/main" val="93371939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2756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voet4e_fig_30_0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800" y="1600200"/>
            <a:ext cx="3532381"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838200"/>
            <a:ext cx="7156146" cy="923330"/>
          </a:xfrm>
          <a:prstGeom prst="rect">
            <a:avLst/>
          </a:prstGeom>
          <a:noFill/>
        </p:spPr>
        <p:txBody>
          <a:bodyPr wrap="square" rtlCol="0">
            <a:spAutoFit/>
          </a:bodyPr>
          <a:lstStyle/>
          <a:p>
            <a:r>
              <a:rPr lang="en-US" dirty="0" smtClean="0"/>
              <a:t>Two domains were identified:</a:t>
            </a:r>
          </a:p>
          <a:p>
            <a:pPr marL="342900" indent="-342900">
              <a:buFont typeface="+mj-lt"/>
              <a:buAutoNum type="arabicPeriod"/>
            </a:pPr>
            <a:r>
              <a:rPr lang="en-US" dirty="0" smtClean="0"/>
              <a:t>Polymerase Domain</a:t>
            </a:r>
          </a:p>
          <a:p>
            <a:pPr marL="342900" indent="-342900">
              <a:buFont typeface="+mj-lt"/>
              <a:buAutoNum type="arabicPeriod"/>
            </a:pPr>
            <a:r>
              <a:rPr lang="en-US" dirty="0" smtClean="0"/>
              <a:t>5’</a:t>
            </a:r>
            <a:r>
              <a:rPr lang="en-US" dirty="0" smtClean="0">
                <a:sym typeface="Wingdings"/>
              </a:rPr>
              <a:t>3’ </a:t>
            </a:r>
            <a:r>
              <a:rPr lang="en-US" dirty="0" err="1" smtClean="0"/>
              <a:t>Exonuclease</a:t>
            </a:r>
            <a:r>
              <a:rPr lang="en-US" dirty="0" smtClean="0"/>
              <a:t> Domain</a:t>
            </a:r>
            <a:endParaRPr lang="en-US" dirty="0"/>
          </a:p>
        </p:txBody>
      </p:sp>
      <p:sp>
        <p:nvSpPr>
          <p:cNvPr id="5" name="Oval 4"/>
          <p:cNvSpPr/>
          <p:nvPr/>
        </p:nvSpPr>
        <p:spPr>
          <a:xfrm>
            <a:off x="5247391" y="3581400"/>
            <a:ext cx="24384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34201" y="2362200"/>
            <a:ext cx="1981200" cy="923330"/>
          </a:xfrm>
          <a:prstGeom prst="rect">
            <a:avLst/>
          </a:prstGeom>
          <a:noFill/>
        </p:spPr>
        <p:txBody>
          <a:bodyPr wrap="square" rtlCol="0">
            <a:spAutoFit/>
          </a:bodyPr>
          <a:lstStyle/>
          <a:p>
            <a:pPr algn="ctr"/>
            <a:r>
              <a:rPr lang="en-US" dirty="0" smtClean="0">
                <a:solidFill>
                  <a:srgbClr val="FF0000"/>
                </a:solidFill>
              </a:rPr>
              <a:t>N-terminal domain contains 5’ </a:t>
            </a:r>
            <a:r>
              <a:rPr lang="en-US" dirty="0" smtClean="0">
                <a:solidFill>
                  <a:srgbClr val="FF0000"/>
                </a:solidFill>
                <a:sym typeface="Wingdings" pitchFamily="2" charset="2"/>
              </a:rPr>
              <a:t></a:t>
            </a:r>
            <a:r>
              <a:rPr lang="en-US" dirty="0" smtClean="0">
                <a:solidFill>
                  <a:srgbClr val="FF0000"/>
                </a:solidFill>
              </a:rPr>
              <a:t> 3’ </a:t>
            </a:r>
            <a:r>
              <a:rPr lang="en-US" dirty="0" err="1" smtClean="0">
                <a:solidFill>
                  <a:srgbClr val="FF0000"/>
                </a:solidFill>
              </a:rPr>
              <a:t>exonuclease</a:t>
            </a:r>
            <a:endParaRPr lang="en-US" dirty="0">
              <a:solidFill>
                <a:srgbClr val="FF0000"/>
              </a:solidFill>
            </a:endParaRPr>
          </a:p>
        </p:txBody>
      </p:sp>
      <p:sp>
        <p:nvSpPr>
          <p:cNvPr id="15" name="Oval 14"/>
          <p:cNvSpPr/>
          <p:nvPr/>
        </p:nvSpPr>
        <p:spPr>
          <a:xfrm>
            <a:off x="3276600" y="1524000"/>
            <a:ext cx="3124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38200" y="2667000"/>
            <a:ext cx="2209800" cy="923330"/>
          </a:xfrm>
          <a:prstGeom prst="rect">
            <a:avLst/>
          </a:prstGeom>
          <a:noFill/>
        </p:spPr>
        <p:txBody>
          <a:bodyPr wrap="square" rtlCol="0">
            <a:spAutoFit/>
          </a:bodyPr>
          <a:lstStyle/>
          <a:p>
            <a:pPr algn="ctr"/>
            <a:r>
              <a:rPr lang="en-US" dirty="0" smtClean="0">
                <a:solidFill>
                  <a:srgbClr val="00B050"/>
                </a:solidFill>
              </a:rPr>
              <a:t>C-terminal domain contains polymerase activity</a:t>
            </a:r>
            <a:endParaRPr lang="en-US" dirty="0">
              <a:solidFill>
                <a:srgbClr val="00B050"/>
              </a:solidFill>
            </a:endParaRPr>
          </a:p>
        </p:txBody>
      </p:sp>
    </p:spTree>
    <p:extLst>
      <p:ext uri="{BB962C8B-B14F-4D97-AF65-F5344CB8AC3E}">
        <p14:creationId xmlns:p14="http://schemas.microsoft.com/office/powerpoint/2010/main" val="29990615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5" name="Picture 24" descr="Klentaq_Overview.jpg"/>
          <p:cNvPicPr>
            <a:picLocks noChangeAspect="1"/>
          </p:cNvPicPr>
          <p:nvPr/>
        </p:nvPicPr>
        <p:blipFill>
          <a:blip r:embed="rId3" cstate="print"/>
          <a:srcRect l="30556" r="27778"/>
          <a:stretch>
            <a:fillRect/>
          </a:stretch>
        </p:blipFill>
        <p:spPr>
          <a:xfrm>
            <a:off x="4648200" y="1143000"/>
            <a:ext cx="4343400" cy="5171541"/>
          </a:xfrm>
          <a:prstGeom prst="rect">
            <a:avLst/>
          </a:prstGeom>
        </p:spPr>
      </p:pic>
      <p:sp>
        <p:nvSpPr>
          <p:cNvPr id="28" name="TextBox 27"/>
          <p:cNvSpPr txBox="1"/>
          <p:nvPr/>
        </p:nvSpPr>
        <p:spPr>
          <a:xfrm>
            <a:off x="609600" y="2590800"/>
            <a:ext cx="3352800" cy="2308324"/>
          </a:xfrm>
          <a:prstGeom prst="rect">
            <a:avLst/>
          </a:prstGeom>
          <a:noFill/>
        </p:spPr>
        <p:txBody>
          <a:bodyPr wrap="square" rtlCol="0">
            <a:spAutoFit/>
          </a:bodyPr>
          <a:lstStyle/>
          <a:p>
            <a:r>
              <a:rPr lang="en-US" dirty="0" smtClean="0"/>
              <a:t>Notice the same Finger and Thumb domains as </a:t>
            </a:r>
            <a:r>
              <a:rPr lang="en-US" i="1" dirty="0" smtClean="0"/>
              <a:t>E. coli </a:t>
            </a:r>
            <a:r>
              <a:rPr lang="en-US" dirty="0" smtClean="0"/>
              <a:t>DNA </a:t>
            </a:r>
            <a:r>
              <a:rPr lang="en-US" dirty="0" err="1" smtClean="0"/>
              <a:t>PolI</a:t>
            </a:r>
            <a:endParaRPr lang="en-US" dirty="0" smtClean="0"/>
          </a:p>
          <a:p>
            <a:pPr>
              <a:buFont typeface="Arial" pitchFamily="34" charset="0"/>
              <a:buChar char="•"/>
            </a:pPr>
            <a:r>
              <a:rPr lang="en-US" dirty="0" smtClean="0"/>
              <a:t>Same function, same domains</a:t>
            </a:r>
          </a:p>
          <a:p>
            <a:pPr>
              <a:buFont typeface="Arial" pitchFamily="34" charset="0"/>
              <a:buChar char="•"/>
            </a:pPr>
            <a:r>
              <a:rPr lang="en-US" dirty="0" smtClean="0"/>
              <a:t>Evidence of evolutionary conservation of function</a:t>
            </a:r>
          </a:p>
          <a:p>
            <a:pPr>
              <a:buFont typeface="Arial" pitchFamily="34" charset="0"/>
              <a:buChar char="•"/>
            </a:pPr>
            <a:r>
              <a:rPr lang="en-US" dirty="0" err="1"/>
              <a:t>Taq</a:t>
            </a:r>
            <a:r>
              <a:rPr lang="en-US" dirty="0"/>
              <a:t> DNA Pol has no 3’-&gt;5’ </a:t>
            </a:r>
            <a:r>
              <a:rPr lang="en-US" dirty="0" err="1"/>
              <a:t>exonuclease</a:t>
            </a:r>
            <a:r>
              <a:rPr lang="en-US" dirty="0"/>
              <a:t> activity though…</a:t>
            </a:r>
          </a:p>
        </p:txBody>
      </p:sp>
      <p:pic>
        <p:nvPicPr>
          <p:cNvPr id="29" name="Picture 28" descr="Klentaq_Overview_rear.jpg"/>
          <p:cNvPicPr>
            <a:picLocks noChangeAspect="1"/>
          </p:cNvPicPr>
          <p:nvPr/>
        </p:nvPicPr>
        <p:blipFill>
          <a:blip r:embed="rId4" cstate="print"/>
          <a:srcRect l="34722" r="25000" b="5207"/>
          <a:stretch>
            <a:fillRect/>
          </a:stretch>
        </p:blipFill>
        <p:spPr>
          <a:xfrm>
            <a:off x="4572000" y="1066800"/>
            <a:ext cx="4372611" cy="5105400"/>
          </a:xfrm>
          <a:prstGeom prst="rect">
            <a:avLst/>
          </a:prstGeom>
        </p:spPr>
      </p:pic>
    </p:spTree>
    <p:extLst>
      <p:ext uri="{BB962C8B-B14F-4D97-AF65-F5344CB8AC3E}">
        <p14:creationId xmlns:p14="http://schemas.microsoft.com/office/powerpoint/2010/main" val="1133671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i="1" dirty="0" smtClean="0">
                <a:latin typeface="Arial" pitchFamily="34" charset="0"/>
                <a:cs typeface="Arial" pitchFamily="34" charset="0"/>
              </a:rPr>
              <a:t>E. coli</a:t>
            </a:r>
            <a:r>
              <a:rPr lang="en-US" sz="2800" dirty="0" smtClean="0">
                <a:latin typeface="Arial" pitchFamily="34" charset="0"/>
                <a:cs typeface="Arial" pitchFamily="34" charset="0"/>
              </a:rPr>
              <a:t> and </a:t>
            </a: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 Superposition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8" name="TextBox 27"/>
          <p:cNvSpPr txBox="1"/>
          <p:nvPr/>
        </p:nvSpPr>
        <p:spPr>
          <a:xfrm>
            <a:off x="609600" y="2590800"/>
            <a:ext cx="3352800" cy="2308324"/>
          </a:xfrm>
          <a:prstGeom prst="rect">
            <a:avLst/>
          </a:prstGeom>
          <a:noFill/>
        </p:spPr>
        <p:txBody>
          <a:bodyPr wrap="square" rtlCol="0">
            <a:spAutoFit/>
          </a:bodyPr>
          <a:lstStyle/>
          <a:p>
            <a:r>
              <a:rPr lang="en-US" dirty="0" smtClean="0"/>
              <a:t>Notice the same Finger and Thumb domains as </a:t>
            </a:r>
            <a:r>
              <a:rPr lang="en-US" i="1" dirty="0" smtClean="0"/>
              <a:t>E. coli </a:t>
            </a:r>
            <a:r>
              <a:rPr lang="en-US" dirty="0" smtClean="0"/>
              <a:t>DNA </a:t>
            </a:r>
            <a:r>
              <a:rPr lang="en-US" dirty="0" err="1" smtClean="0"/>
              <a:t>PolI</a:t>
            </a:r>
            <a:endParaRPr lang="en-US" dirty="0" smtClean="0"/>
          </a:p>
          <a:p>
            <a:pPr>
              <a:buFont typeface="Arial" pitchFamily="34" charset="0"/>
              <a:buChar char="•"/>
            </a:pPr>
            <a:r>
              <a:rPr lang="en-US" dirty="0" smtClean="0"/>
              <a:t>Same function, same domains</a:t>
            </a:r>
          </a:p>
          <a:p>
            <a:pPr>
              <a:buFont typeface="Arial" pitchFamily="34" charset="0"/>
              <a:buChar char="•"/>
            </a:pPr>
            <a:r>
              <a:rPr lang="en-US" dirty="0" smtClean="0"/>
              <a:t>Evidence of evolutionary conservation of function</a:t>
            </a:r>
          </a:p>
          <a:p>
            <a:pPr>
              <a:buFont typeface="Arial" pitchFamily="34" charset="0"/>
              <a:buChar char="•"/>
            </a:pPr>
            <a:r>
              <a:rPr lang="en-US" u="sng" dirty="0" err="1" smtClean="0"/>
              <a:t>Taq</a:t>
            </a:r>
            <a:r>
              <a:rPr lang="en-US" u="sng" dirty="0" smtClean="0"/>
              <a:t> DNA Pol has no 3’-&gt;5’ </a:t>
            </a:r>
            <a:r>
              <a:rPr lang="en-US" u="sng" dirty="0" err="1" smtClean="0"/>
              <a:t>exonuclease</a:t>
            </a:r>
            <a:r>
              <a:rPr lang="en-US" u="sng" dirty="0" smtClean="0"/>
              <a:t> activity though…</a:t>
            </a:r>
            <a:endParaRPr lang="en-US" u="sng" dirty="0"/>
          </a:p>
        </p:txBody>
      </p:sp>
      <p:pic>
        <p:nvPicPr>
          <p:cNvPr id="8" name="Picture 7" descr="Taq_Klenow_superposition.jpg"/>
          <p:cNvPicPr>
            <a:picLocks noChangeAspect="1"/>
          </p:cNvPicPr>
          <p:nvPr/>
        </p:nvPicPr>
        <p:blipFill>
          <a:blip r:embed="rId3" cstate="print"/>
          <a:srcRect l="34722" r="27778"/>
          <a:stretch>
            <a:fillRect/>
          </a:stretch>
        </p:blipFill>
        <p:spPr>
          <a:xfrm>
            <a:off x="4114800" y="877372"/>
            <a:ext cx="4572000" cy="5682827"/>
          </a:xfrm>
          <a:prstGeom prst="rect">
            <a:avLst/>
          </a:prstGeom>
        </p:spPr>
      </p:pic>
      <p:sp>
        <p:nvSpPr>
          <p:cNvPr id="10" name="Oval 9"/>
          <p:cNvSpPr/>
          <p:nvPr/>
        </p:nvSpPr>
        <p:spPr>
          <a:xfrm>
            <a:off x="4343400" y="1524000"/>
            <a:ext cx="1828800" cy="2590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72200" y="1143000"/>
            <a:ext cx="1981200" cy="2590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876800" y="4114800"/>
            <a:ext cx="3200400" cy="22098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6714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i="1" dirty="0" smtClean="0">
                <a:latin typeface="Arial" pitchFamily="34" charset="0"/>
                <a:cs typeface="Arial" pitchFamily="34" charset="0"/>
              </a:rPr>
              <a:t>E. coli</a:t>
            </a:r>
            <a:r>
              <a:rPr lang="en-US" sz="2800" dirty="0" smtClean="0">
                <a:latin typeface="Arial" pitchFamily="34" charset="0"/>
                <a:cs typeface="Arial" pitchFamily="34" charset="0"/>
              </a:rPr>
              <a:t> and </a:t>
            </a: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 Superposition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8" name="TextBox 27"/>
          <p:cNvSpPr txBox="1"/>
          <p:nvPr/>
        </p:nvSpPr>
        <p:spPr>
          <a:xfrm>
            <a:off x="76200" y="2590800"/>
            <a:ext cx="2743200" cy="1754327"/>
          </a:xfrm>
          <a:prstGeom prst="rect">
            <a:avLst/>
          </a:prstGeom>
          <a:noFill/>
        </p:spPr>
        <p:txBody>
          <a:bodyPr wrap="square" rtlCol="0">
            <a:spAutoFit/>
          </a:bodyPr>
          <a:lstStyle/>
          <a:p>
            <a:r>
              <a:rPr lang="en-US" dirty="0" smtClean="0"/>
              <a:t>In </a:t>
            </a:r>
            <a:r>
              <a:rPr lang="en-US" i="1" dirty="0" smtClean="0"/>
              <a:t>E. coli</a:t>
            </a:r>
            <a:r>
              <a:rPr lang="en-US" dirty="0" smtClean="0"/>
              <a:t> DNA Pol I (Blue), Tyr423 activates a water</a:t>
            </a:r>
          </a:p>
          <a:p>
            <a:endParaRPr lang="en-US" dirty="0"/>
          </a:p>
          <a:p>
            <a:r>
              <a:rPr lang="en-US" dirty="0" smtClean="0"/>
              <a:t>In </a:t>
            </a:r>
            <a:r>
              <a:rPr lang="en-US" i="1" dirty="0" err="1" smtClean="0"/>
              <a:t>Taq</a:t>
            </a:r>
            <a:r>
              <a:rPr lang="en-US" dirty="0" smtClean="0"/>
              <a:t> DNA Pol I (Tan), there is no Tyr and there is no Zinc ion!</a:t>
            </a:r>
            <a:endParaRPr lang="en-US" dirty="0"/>
          </a:p>
        </p:txBody>
      </p:sp>
      <p:pic>
        <p:nvPicPr>
          <p:cNvPr id="2" name="Picture 1" descr="TaqvsEcoliDNAPo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098" y="1371600"/>
            <a:ext cx="6225702" cy="4876800"/>
          </a:xfrm>
          <a:prstGeom prst="rect">
            <a:avLst/>
          </a:prstGeom>
        </p:spPr>
      </p:pic>
    </p:spTree>
    <p:extLst>
      <p:ext uri="{BB962C8B-B14F-4D97-AF65-F5344CB8AC3E}">
        <p14:creationId xmlns:p14="http://schemas.microsoft.com/office/powerpoint/2010/main" val="16328350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10" name="Picture 9" descr="Klentaq_Overview.jpg"/>
          <p:cNvPicPr>
            <a:picLocks noChangeAspect="1"/>
          </p:cNvPicPr>
          <p:nvPr/>
        </p:nvPicPr>
        <p:blipFill>
          <a:blip r:embed="rId3" cstate="print"/>
          <a:srcRect l="31944" r="29167"/>
          <a:stretch>
            <a:fillRect/>
          </a:stretch>
        </p:blipFill>
        <p:spPr>
          <a:xfrm>
            <a:off x="6553200" y="2057400"/>
            <a:ext cx="2133600" cy="2721864"/>
          </a:xfrm>
          <a:prstGeom prst="rect">
            <a:avLst/>
          </a:prstGeom>
        </p:spPr>
      </p:pic>
      <p:grpSp>
        <p:nvGrpSpPr>
          <p:cNvPr id="3" name="Group 2"/>
          <p:cNvGrpSpPr/>
          <p:nvPr/>
        </p:nvGrpSpPr>
        <p:grpSpPr>
          <a:xfrm>
            <a:off x="152400" y="1371600"/>
            <a:ext cx="6476573" cy="5029200"/>
            <a:chOff x="152400" y="1371600"/>
            <a:chExt cx="6476573" cy="5029200"/>
          </a:xfrm>
        </p:grpSpPr>
        <p:pic>
          <p:nvPicPr>
            <p:cNvPr id="8" name="Picture 7" descr="Klentaq_Overview_front_surface.jpg"/>
            <p:cNvPicPr>
              <a:picLocks noChangeAspect="1"/>
            </p:cNvPicPr>
            <p:nvPr/>
          </p:nvPicPr>
          <p:blipFill>
            <a:blip r:embed="rId4" cstate="print"/>
            <a:srcRect l="19444" r="16667"/>
            <a:stretch>
              <a:fillRect/>
            </a:stretch>
          </p:blipFill>
          <p:spPr>
            <a:xfrm>
              <a:off x="152400" y="1371600"/>
              <a:ext cx="6476573" cy="5029200"/>
            </a:xfrm>
            <a:prstGeom prst="rect">
              <a:avLst/>
            </a:prstGeom>
          </p:spPr>
        </p:pic>
        <p:sp>
          <p:nvSpPr>
            <p:cNvPr id="2" name="Rectangle 1"/>
            <p:cNvSpPr/>
            <p:nvPr/>
          </p:nvSpPr>
          <p:spPr>
            <a:xfrm>
              <a:off x="4343400" y="5257800"/>
              <a:ext cx="20574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36714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111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7" name="Picture 6" descr="Klentaq_Overview_rear_surface.jpg"/>
          <p:cNvPicPr>
            <a:picLocks noChangeAspect="1"/>
          </p:cNvPicPr>
          <p:nvPr/>
        </p:nvPicPr>
        <p:blipFill>
          <a:blip r:embed="rId3" cstate="print"/>
          <a:srcRect l="30556" r="20833" b="5207"/>
          <a:stretch>
            <a:fillRect/>
          </a:stretch>
        </p:blipFill>
        <p:spPr>
          <a:xfrm>
            <a:off x="152400" y="950627"/>
            <a:ext cx="5791200" cy="5602573"/>
          </a:xfrm>
          <a:prstGeom prst="rect">
            <a:avLst/>
          </a:prstGeom>
        </p:spPr>
      </p:pic>
      <p:pic>
        <p:nvPicPr>
          <p:cNvPr id="11" name="Picture 10" descr="Klentaq_Overview_rear.jpg"/>
          <p:cNvPicPr>
            <a:picLocks noChangeAspect="1"/>
          </p:cNvPicPr>
          <p:nvPr/>
        </p:nvPicPr>
        <p:blipFill>
          <a:blip r:embed="rId4" cstate="print"/>
          <a:srcRect l="34722" r="23611" b="5207"/>
          <a:stretch>
            <a:fillRect/>
          </a:stretch>
        </p:blipFill>
        <p:spPr>
          <a:xfrm>
            <a:off x="6629400" y="2296668"/>
            <a:ext cx="2286000" cy="2580132"/>
          </a:xfrm>
          <a:prstGeom prst="rect">
            <a:avLst/>
          </a:prstGeom>
        </p:spPr>
      </p:pic>
      <p:sp>
        <p:nvSpPr>
          <p:cNvPr id="2" name="TextBox 1"/>
          <p:cNvSpPr txBox="1"/>
          <p:nvPr/>
        </p:nvSpPr>
        <p:spPr>
          <a:xfrm>
            <a:off x="5486400" y="5334000"/>
            <a:ext cx="2895600" cy="369332"/>
          </a:xfrm>
          <a:prstGeom prst="rect">
            <a:avLst/>
          </a:prstGeom>
          <a:noFill/>
        </p:spPr>
        <p:txBody>
          <a:bodyPr wrap="square" rtlCol="0">
            <a:spAutoFit/>
          </a:bodyPr>
          <a:lstStyle/>
          <a:p>
            <a:r>
              <a:rPr lang="en-US" dirty="0" err="1" smtClean="0"/>
              <a:t>dNTP</a:t>
            </a:r>
            <a:r>
              <a:rPr lang="en-US" dirty="0" smtClean="0"/>
              <a:t> binding site</a:t>
            </a:r>
            <a:endParaRPr lang="en-US" dirty="0"/>
          </a:p>
        </p:txBody>
      </p:sp>
    </p:spTree>
    <p:extLst>
      <p:ext uri="{BB962C8B-B14F-4D97-AF65-F5344CB8AC3E}">
        <p14:creationId xmlns:p14="http://schemas.microsoft.com/office/powerpoint/2010/main" val="11336714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1143000"/>
            <a:ext cx="5257800" cy="4953000"/>
            <a:chOff x="0" y="1143000"/>
            <a:chExt cx="5257800" cy="4953000"/>
          </a:xfrm>
        </p:grpSpPr>
        <p:grpSp>
          <p:nvGrpSpPr>
            <p:cNvPr id="31" name="Group 30"/>
            <p:cNvGrpSpPr/>
            <p:nvPr/>
          </p:nvGrpSpPr>
          <p:grpSpPr>
            <a:xfrm>
              <a:off x="1451" y="1143000"/>
              <a:ext cx="5256349" cy="4953000"/>
              <a:chOff x="0" y="762000"/>
              <a:chExt cx="5256349" cy="4953000"/>
            </a:xfrm>
          </p:grpSpPr>
          <p:pic>
            <p:nvPicPr>
              <p:cNvPr id="23" name="Picture 22" descr="Klentaq_Overview_front_surface.jpg"/>
              <p:cNvPicPr>
                <a:picLocks noChangeAspect="1"/>
              </p:cNvPicPr>
              <p:nvPr/>
            </p:nvPicPr>
            <p:blipFill>
              <a:blip r:embed="rId3" cstate="print"/>
              <a:srcRect l="20833" r="18056"/>
              <a:stretch>
                <a:fillRect/>
              </a:stretch>
            </p:blipFill>
            <p:spPr>
              <a:xfrm>
                <a:off x="0" y="1447800"/>
                <a:ext cx="5256349" cy="4267200"/>
              </a:xfrm>
              <a:prstGeom prst="rect">
                <a:avLst/>
              </a:prstGeom>
            </p:spPr>
          </p:pic>
          <p:sp>
            <p:nvSpPr>
              <p:cNvPr id="11" name="Freeform 10"/>
              <p:cNvSpPr/>
              <p:nvPr/>
            </p:nvSpPr>
            <p:spPr>
              <a:xfrm>
                <a:off x="376518" y="2156012"/>
                <a:ext cx="1416423" cy="398929"/>
              </a:xfrm>
              <a:custGeom>
                <a:avLst/>
                <a:gdLst>
                  <a:gd name="connsiteX0" fmla="*/ 1416423 w 1416423"/>
                  <a:gd name="connsiteY0" fmla="*/ 398929 h 398929"/>
                  <a:gd name="connsiteX1" fmla="*/ 878541 w 1416423"/>
                  <a:gd name="connsiteY1" fmla="*/ 40341 h 398929"/>
                  <a:gd name="connsiteX2" fmla="*/ 0 w 1416423"/>
                  <a:gd name="connsiteY2" fmla="*/ 4482 h 398929"/>
                </a:gdLst>
                <a:ahLst/>
                <a:cxnLst>
                  <a:cxn ang="0">
                    <a:pos x="connsiteX0" y="connsiteY0"/>
                  </a:cxn>
                  <a:cxn ang="0">
                    <a:pos x="connsiteX1" y="connsiteY1"/>
                  </a:cxn>
                  <a:cxn ang="0">
                    <a:pos x="connsiteX2" y="connsiteY2"/>
                  </a:cxn>
                </a:cxnLst>
                <a:rect l="l" t="t" r="r" b="b"/>
                <a:pathLst>
                  <a:path w="1416423" h="398929">
                    <a:moveTo>
                      <a:pt x="1416423" y="398929"/>
                    </a:moveTo>
                    <a:cubicBezTo>
                      <a:pt x="1265517" y="252505"/>
                      <a:pt x="1114611" y="106082"/>
                      <a:pt x="878541" y="40341"/>
                    </a:cubicBezTo>
                    <a:cubicBezTo>
                      <a:pt x="642471" y="-25400"/>
                      <a:pt x="141941" y="10458"/>
                      <a:pt x="0" y="4482"/>
                    </a:cubicBezTo>
                  </a:path>
                </a:pathLst>
              </a:custGeom>
              <a:noFill/>
              <a:ln w="5715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066800"/>
                <a:ext cx="1752600" cy="923330"/>
              </a:xfrm>
              <a:prstGeom prst="rect">
                <a:avLst/>
              </a:prstGeom>
              <a:noFill/>
            </p:spPr>
            <p:txBody>
              <a:bodyPr wrap="square" rtlCol="0">
                <a:spAutoFit/>
              </a:bodyPr>
              <a:lstStyle/>
              <a:p>
                <a:pPr algn="ctr"/>
                <a:r>
                  <a:rPr lang="en-US" dirty="0" smtClean="0"/>
                  <a:t>Projected path of </a:t>
                </a:r>
                <a:r>
                  <a:rPr lang="en-US" dirty="0" err="1" smtClean="0"/>
                  <a:t>ssDNA</a:t>
                </a:r>
                <a:r>
                  <a:rPr lang="en-US" dirty="0" smtClean="0"/>
                  <a:t> template</a:t>
                </a:r>
                <a:endParaRPr lang="en-US" dirty="0"/>
              </a:p>
            </p:txBody>
          </p:sp>
          <p:sp>
            <p:nvSpPr>
              <p:cNvPr id="14" name="TextBox 13"/>
              <p:cNvSpPr txBox="1"/>
              <p:nvPr/>
            </p:nvSpPr>
            <p:spPr>
              <a:xfrm>
                <a:off x="152400" y="1905000"/>
                <a:ext cx="359394" cy="369332"/>
              </a:xfrm>
              <a:prstGeom prst="rect">
                <a:avLst/>
              </a:prstGeom>
              <a:noFill/>
            </p:spPr>
            <p:txBody>
              <a:bodyPr wrap="none" rtlCol="0">
                <a:spAutoFit/>
              </a:bodyPr>
              <a:lstStyle/>
              <a:p>
                <a:r>
                  <a:rPr lang="en-US" dirty="0" smtClean="0"/>
                  <a:t>5’</a:t>
                </a:r>
                <a:endParaRPr lang="en-US" dirty="0"/>
              </a:p>
            </p:txBody>
          </p:sp>
          <p:cxnSp>
            <p:nvCxnSpPr>
              <p:cNvPr id="20" name="Straight Arrow Connector 19"/>
              <p:cNvCxnSpPr/>
              <p:nvPr/>
            </p:nvCxnSpPr>
            <p:spPr>
              <a:xfrm flipH="1">
                <a:off x="2209800" y="1066800"/>
                <a:ext cx="152400" cy="13716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33600" y="762000"/>
                <a:ext cx="1164165" cy="369332"/>
              </a:xfrm>
              <a:prstGeom prst="rect">
                <a:avLst/>
              </a:prstGeom>
              <a:noFill/>
            </p:spPr>
            <p:txBody>
              <a:bodyPr wrap="none" rtlCol="0">
                <a:spAutoFit/>
              </a:bodyPr>
              <a:lstStyle/>
              <a:p>
                <a:r>
                  <a:rPr lang="en-US" dirty="0" smtClean="0"/>
                  <a:t>Active Site</a:t>
                </a:r>
                <a:endParaRPr lang="en-US" dirty="0"/>
              </a:p>
            </p:txBody>
          </p:sp>
          <p:sp>
            <p:nvSpPr>
              <p:cNvPr id="22" name="TextBox 21"/>
              <p:cNvSpPr txBox="1"/>
              <p:nvPr/>
            </p:nvSpPr>
            <p:spPr>
              <a:xfrm>
                <a:off x="3657600" y="4114800"/>
                <a:ext cx="1143000" cy="523220"/>
              </a:xfrm>
              <a:prstGeom prst="rect">
                <a:avLst/>
              </a:prstGeom>
              <a:noFill/>
            </p:spPr>
            <p:txBody>
              <a:bodyPr wrap="square" rtlCol="0">
                <a:spAutoFit/>
              </a:bodyPr>
              <a:lstStyle/>
              <a:p>
                <a:r>
                  <a:rPr lang="en-US" sz="1400" dirty="0" smtClean="0">
                    <a:solidFill>
                      <a:srgbClr val="7030A0"/>
                    </a:solidFill>
                  </a:rPr>
                  <a:t>Growing Strand</a:t>
                </a:r>
                <a:endParaRPr lang="en-US" sz="1400" dirty="0">
                  <a:solidFill>
                    <a:srgbClr val="7030A0"/>
                  </a:solidFill>
                </a:endParaRPr>
              </a:p>
            </p:txBody>
          </p:sp>
          <p:sp>
            <p:nvSpPr>
              <p:cNvPr id="27" name="TextBox 26"/>
              <p:cNvSpPr txBox="1"/>
              <p:nvPr/>
            </p:nvSpPr>
            <p:spPr>
              <a:xfrm>
                <a:off x="3886200" y="2895600"/>
                <a:ext cx="1143000" cy="307777"/>
              </a:xfrm>
              <a:prstGeom prst="rect">
                <a:avLst/>
              </a:prstGeom>
              <a:noFill/>
            </p:spPr>
            <p:txBody>
              <a:bodyPr wrap="square" rtlCol="0">
                <a:spAutoFit/>
              </a:bodyPr>
              <a:lstStyle/>
              <a:p>
                <a:r>
                  <a:rPr lang="en-US" sz="1400" dirty="0" smtClean="0">
                    <a:solidFill>
                      <a:srgbClr val="0070C0"/>
                    </a:solidFill>
                  </a:rPr>
                  <a:t>Template</a:t>
                </a:r>
                <a:endParaRPr lang="en-US" sz="1400" dirty="0">
                  <a:solidFill>
                    <a:srgbClr val="0070C0"/>
                  </a:solidFill>
                </a:endParaRPr>
              </a:p>
            </p:txBody>
          </p:sp>
        </p:grpSp>
        <p:sp>
          <p:nvSpPr>
            <p:cNvPr id="32" name="Rectangle 31"/>
            <p:cNvSpPr/>
            <p:nvPr/>
          </p:nvSpPr>
          <p:spPr>
            <a:xfrm>
              <a:off x="3429000" y="5105400"/>
              <a:ext cx="12954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3505200"/>
              <a:ext cx="838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828800"/>
            <a:ext cx="4281928" cy="3622389"/>
          </a:xfrm>
          <a:prstGeom prst="rect">
            <a:avLst/>
          </a:prstGeom>
        </p:spPr>
      </p:pic>
      <p:sp>
        <p:nvSpPr>
          <p:cNvPr id="18" name="Oval 17"/>
          <p:cNvSpPr/>
          <p:nvPr/>
        </p:nvSpPr>
        <p:spPr>
          <a:xfrm>
            <a:off x="6387821" y="2658035"/>
            <a:ext cx="1243292"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610100" y="5638799"/>
            <a:ext cx="3886199" cy="646331"/>
          </a:xfrm>
          <a:prstGeom prst="rect">
            <a:avLst/>
          </a:prstGeom>
          <a:noFill/>
        </p:spPr>
        <p:txBody>
          <a:bodyPr wrap="square" rtlCol="0">
            <a:spAutoFit/>
          </a:bodyPr>
          <a:lstStyle/>
          <a:p>
            <a:pPr algn="ctr"/>
            <a:r>
              <a:rPr lang="en-US" dirty="0" smtClean="0">
                <a:solidFill>
                  <a:srgbClr val="FF0000"/>
                </a:solidFill>
              </a:rPr>
              <a:t>Thumb folds down over elongating </a:t>
            </a:r>
            <a:r>
              <a:rPr lang="en-US" dirty="0" err="1" smtClean="0">
                <a:solidFill>
                  <a:srgbClr val="FF0000"/>
                </a:solidFill>
              </a:rPr>
              <a:t>dsDNA</a:t>
            </a:r>
            <a:r>
              <a:rPr lang="en-US" dirty="0" smtClean="0">
                <a:solidFill>
                  <a:srgbClr val="FF0000"/>
                </a:solidFill>
              </a:rPr>
              <a:t> preventing it from escaping</a:t>
            </a:r>
            <a:endParaRPr lang="en-US" dirty="0">
              <a:solidFill>
                <a:srgbClr val="FF0000"/>
              </a:solidFill>
            </a:endParaRPr>
          </a:p>
        </p:txBody>
      </p:sp>
      <p:sp>
        <p:nvSpPr>
          <p:cNvPr id="17" name="TextBox 16"/>
          <p:cNvSpPr txBox="1"/>
          <p:nvPr/>
        </p:nvSpPr>
        <p:spPr>
          <a:xfrm>
            <a:off x="3509683" y="741660"/>
            <a:ext cx="4343400" cy="923330"/>
          </a:xfrm>
          <a:prstGeom prst="rect">
            <a:avLst/>
          </a:prstGeom>
          <a:noFill/>
        </p:spPr>
        <p:txBody>
          <a:bodyPr wrap="square" rtlCol="0">
            <a:spAutoFit/>
          </a:bodyPr>
          <a:lstStyle/>
          <a:p>
            <a:r>
              <a:rPr lang="en-US" dirty="0" smtClean="0"/>
              <a:t>Initial inspection of the groove between the thumb and fingers suggests the DNA would follow this cleft.  This is NOT the case!</a:t>
            </a:r>
            <a:endParaRPr lang="en-US" dirty="0"/>
          </a:p>
        </p:txBody>
      </p:sp>
    </p:spTree>
    <p:extLst>
      <p:ext uri="{BB962C8B-B14F-4D97-AF65-F5344CB8AC3E}">
        <p14:creationId xmlns:p14="http://schemas.microsoft.com/office/powerpoint/2010/main" val="11336714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262810" y="760414"/>
            <a:ext cx="714375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0" name="Group 19"/>
          <p:cNvGrpSpPr/>
          <p:nvPr/>
        </p:nvGrpSpPr>
        <p:grpSpPr>
          <a:xfrm>
            <a:off x="762000" y="1198861"/>
            <a:ext cx="7866530" cy="4897139"/>
            <a:chOff x="762000" y="817861"/>
            <a:chExt cx="7866530" cy="4897139"/>
          </a:xfrm>
        </p:grpSpPr>
        <p:sp>
          <p:nvSpPr>
            <p:cNvPr id="13" name="TextBox 12"/>
            <p:cNvSpPr txBox="1"/>
            <p:nvPr/>
          </p:nvSpPr>
          <p:spPr>
            <a:xfrm>
              <a:off x="1689847" y="1025588"/>
              <a:ext cx="2033308" cy="646331"/>
            </a:xfrm>
            <a:prstGeom prst="rect">
              <a:avLst/>
            </a:prstGeom>
            <a:noFill/>
          </p:spPr>
          <p:txBody>
            <a:bodyPr wrap="square" rtlCol="0">
              <a:spAutoFit/>
            </a:bodyPr>
            <a:lstStyle/>
            <a:p>
              <a:pPr algn="ctr"/>
              <a:r>
                <a:rPr lang="en-US" dirty="0" smtClean="0"/>
                <a:t>Projected path of </a:t>
              </a:r>
              <a:r>
                <a:rPr lang="en-US" dirty="0" err="1" smtClean="0"/>
                <a:t>ssDNA</a:t>
              </a:r>
              <a:r>
                <a:rPr lang="en-US" dirty="0" smtClean="0"/>
                <a:t> template</a:t>
              </a:r>
              <a:endParaRPr lang="en-US" dirty="0"/>
            </a:p>
          </p:txBody>
        </p:sp>
        <p:sp>
          <p:nvSpPr>
            <p:cNvPr id="17" name="TextBox 16"/>
            <p:cNvSpPr txBox="1"/>
            <p:nvPr/>
          </p:nvSpPr>
          <p:spPr>
            <a:xfrm>
              <a:off x="4285130" y="817861"/>
              <a:ext cx="4343400" cy="646331"/>
            </a:xfrm>
            <a:prstGeom prst="rect">
              <a:avLst/>
            </a:prstGeom>
            <a:noFill/>
          </p:spPr>
          <p:txBody>
            <a:bodyPr wrap="square" rtlCol="0">
              <a:spAutoFit/>
            </a:bodyPr>
            <a:lstStyle/>
            <a:p>
              <a:pPr algn="ctr"/>
              <a:r>
                <a:rPr lang="en-US" dirty="0" err="1" smtClean="0">
                  <a:solidFill>
                    <a:srgbClr val="FF0000"/>
                  </a:solidFill>
                </a:rPr>
                <a:t>dNTP</a:t>
              </a:r>
              <a:r>
                <a:rPr lang="en-US" dirty="0" smtClean="0">
                  <a:solidFill>
                    <a:srgbClr val="FF0000"/>
                  </a:solidFill>
                </a:rPr>
                <a:t> Binding Site – allows for rapid sampling of the </a:t>
              </a:r>
              <a:r>
                <a:rPr lang="en-US" dirty="0" err="1" smtClean="0">
                  <a:solidFill>
                    <a:srgbClr val="FF0000"/>
                  </a:solidFill>
                </a:rPr>
                <a:t>dNTPs</a:t>
              </a:r>
              <a:endParaRPr lang="en-US"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994802"/>
              <a:ext cx="4434018" cy="3720198"/>
            </a:xfrm>
            <a:prstGeom prst="rect">
              <a:avLst/>
            </a:prstGeom>
          </p:spPr>
        </p:pic>
        <p:sp>
          <p:nvSpPr>
            <p:cNvPr id="3" name="Freeform 2"/>
            <p:cNvSpPr/>
            <p:nvPr/>
          </p:nvSpPr>
          <p:spPr>
            <a:xfrm>
              <a:off x="2954886" y="1671919"/>
              <a:ext cx="294820" cy="806823"/>
            </a:xfrm>
            <a:custGeom>
              <a:avLst/>
              <a:gdLst>
                <a:gd name="connsiteX0" fmla="*/ 25879 w 294820"/>
                <a:gd name="connsiteY0" fmla="*/ 806823 h 806823"/>
                <a:gd name="connsiteX1" fmla="*/ 25879 w 294820"/>
                <a:gd name="connsiteY1" fmla="*/ 439270 h 806823"/>
                <a:gd name="connsiteX2" fmla="*/ 294820 w 294820"/>
                <a:gd name="connsiteY2" fmla="*/ 0 h 806823"/>
              </a:gdLst>
              <a:ahLst/>
              <a:cxnLst>
                <a:cxn ang="0">
                  <a:pos x="connsiteX0" y="connsiteY0"/>
                </a:cxn>
                <a:cxn ang="0">
                  <a:pos x="connsiteX1" y="connsiteY1"/>
                </a:cxn>
                <a:cxn ang="0">
                  <a:pos x="connsiteX2" y="connsiteY2"/>
                </a:cxn>
              </a:cxnLst>
              <a:rect l="l" t="t" r="r" b="b"/>
              <a:pathLst>
                <a:path w="294820" h="806823">
                  <a:moveTo>
                    <a:pt x="25879" y="806823"/>
                  </a:moveTo>
                  <a:cubicBezTo>
                    <a:pt x="3467" y="690281"/>
                    <a:pt x="-18945" y="573740"/>
                    <a:pt x="25879" y="439270"/>
                  </a:cubicBezTo>
                  <a:cubicBezTo>
                    <a:pt x="70703" y="304799"/>
                    <a:pt x="294820" y="0"/>
                    <a:pt x="294820" y="0"/>
                  </a:cubicBezTo>
                </a:path>
              </a:pathLst>
            </a:custGeom>
            <a:noFill/>
            <a:ln w="38100">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249706" y="2743201"/>
              <a:ext cx="1183341" cy="1066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5" idx="7"/>
            </p:cNvCxnSpPr>
            <p:nvPr/>
          </p:nvCxnSpPr>
          <p:spPr>
            <a:xfrm flipV="1">
              <a:off x="4259751" y="1141026"/>
              <a:ext cx="936267" cy="17584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43140" y="1890664"/>
              <a:ext cx="846707" cy="369332"/>
            </a:xfrm>
            <a:prstGeom prst="rect">
              <a:avLst/>
            </a:prstGeom>
            <a:noFill/>
          </p:spPr>
          <p:txBody>
            <a:bodyPr wrap="none" rtlCol="0">
              <a:spAutoFit/>
            </a:bodyPr>
            <a:lstStyle/>
            <a:p>
              <a:r>
                <a:rPr lang="en-US" dirty="0" smtClean="0"/>
                <a:t>Thumb</a:t>
              </a:r>
              <a:endParaRPr lang="en-US" dirty="0"/>
            </a:p>
          </p:txBody>
        </p:sp>
      </p:grpSp>
    </p:spTree>
    <p:extLst>
      <p:ext uri="{BB962C8B-B14F-4D97-AF65-F5344CB8AC3E}">
        <p14:creationId xmlns:p14="http://schemas.microsoft.com/office/powerpoint/2010/main" val="339949529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Klentaq_Overview_rear.jpg"/>
          <p:cNvPicPr>
            <a:picLocks noChangeAspect="1"/>
          </p:cNvPicPr>
          <p:nvPr/>
        </p:nvPicPr>
        <p:blipFill>
          <a:blip r:embed="rId3" cstate="print"/>
          <a:srcRect l="33333" r="23611" b="7015"/>
          <a:stretch>
            <a:fillRect/>
          </a:stretch>
        </p:blipFill>
        <p:spPr>
          <a:xfrm>
            <a:off x="2209800" y="838200"/>
            <a:ext cx="5334000" cy="5715000"/>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262810" y="760414"/>
            <a:ext cx="7143750" cy="0"/>
          </a:xfrm>
          <a:prstGeom prst="line">
            <a:avLst/>
          </a:prstGeom>
          <a:ln w="19050"/>
        </p:spPr>
        <p:style>
          <a:lnRef idx="1">
            <a:schemeClr val="dk1"/>
          </a:lnRef>
          <a:fillRef idx="0">
            <a:schemeClr val="dk1"/>
          </a:fillRef>
          <a:effectRef idx="0">
            <a:schemeClr val="dk1"/>
          </a:effectRef>
          <a:fontRef idx="minor">
            <a:schemeClr val="tx1"/>
          </a:fontRef>
        </p:style>
      </p:cxnSp>
      <p:pic>
        <p:nvPicPr>
          <p:cNvPr id="16" name="Picture 15" descr="Klentaq_ActiveSiteddCTPbound.jpg"/>
          <p:cNvPicPr>
            <a:picLocks noChangeAspect="1"/>
          </p:cNvPicPr>
          <p:nvPr/>
        </p:nvPicPr>
        <p:blipFill>
          <a:blip r:embed="rId4" cstate="print"/>
          <a:stretch>
            <a:fillRect/>
          </a:stretch>
        </p:blipFill>
        <p:spPr>
          <a:xfrm>
            <a:off x="1371600" y="1143000"/>
            <a:ext cx="6806387" cy="4722876"/>
          </a:xfrm>
          <a:prstGeom prst="rect">
            <a:avLst/>
          </a:prstGeom>
        </p:spPr>
      </p:pic>
    </p:spTree>
    <p:extLst>
      <p:ext uri="{BB962C8B-B14F-4D97-AF65-F5344CB8AC3E}">
        <p14:creationId xmlns:p14="http://schemas.microsoft.com/office/powerpoint/2010/main" val="339949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0" y="1447800"/>
            <a:ext cx="6781800" cy="4495800"/>
            <a:chOff x="1524000" y="1447800"/>
            <a:chExt cx="6781800" cy="4495800"/>
          </a:xfrm>
        </p:grpSpPr>
        <p:pic>
          <p:nvPicPr>
            <p:cNvPr id="16" name="Picture 15" descr="Klentaq_ActiveSiteddCTPbound.jpg"/>
            <p:cNvPicPr>
              <a:picLocks noChangeAspect="1"/>
            </p:cNvPicPr>
            <p:nvPr/>
          </p:nvPicPr>
          <p:blipFill>
            <a:blip r:embed="rId3" cstate="print"/>
            <a:stretch>
              <a:fillRect/>
            </a:stretch>
          </p:blipFill>
          <p:spPr>
            <a:xfrm>
              <a:off x="1524000" y="1447800"/>
              <a:ext cx="6479134" cy="4495800"/>
            </a:xfrm>
            <a:prstGeom prst="rect">
              <a:avLst/>
            </a:prstGeom>
          </p:spPr>
        </p:pic>
        <p:sp>
          <p:nvSpPr>
            <p:cNvPr id="8" name="TextBox 7"/>
            <p:cNvSpPr txBox="1"/>
            <p:nvPr/>
          </p:nvSpPr>
          <p:spPr>
            <a:xfrm>
              <a:off x="7162800" y="1524000"/>
              <a:ext cx="1143000" cy="369332"/>
            </a:xfrm>
            <a:prstGeom prst="rect">
              <a:avLst/>
            </a:prstGeom>
            <a:noFill/>
          </p:spPr>
          <p:txBody>
            <a:bodyPr wrap="square" rtlCol="0">
              <a:spAutoFit/>
            </a:bodyPr>
            <a:lstStyle/>
            <a:p>
              <a:r>
                <a:rPr lang="en-US" dirty="0" smtClean="0"/>
                <a:t>O-Helix</a:t>
              </a:r>
              <a:endParaRPr lang="en-US" dirty="0"/>
            </a:p>
          </p:txBody>
        </p:sp>
      </p:grpSp>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The Role of the O Helix in the Finger Domain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262810" y="760414"/>
            <a:ext cx="7143750" cy="0"/>
          </a:xfrm>
          <a:prstGeom prst="line">
            <a:avLst/>
          </a:prstGeom>
          <a:ln w="19050"/>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p:nvPicPr>
        <p:blipFill>
          <a:blip r:embed="rId4"/>
          <a:stretch>
            <a:fillRect/>
          </a:stretch>
        </p:blipFill>
        <p:spPr>
          <a:xfrm>
            <a:off x="381000" y="816853"/>
            <a:ext cx="8382000" cy="6041147"/>
          </a:xfrm>
          <a:prstGeom prst="rect">
            <a:avLst/>
          </a:prstGeom>
        </p:spPr>
      </p:pic>
    </p:spTree>
    <p:extLst>
      <p:ext uri="{BB962C8B-B14F-4D97-AF65-F5344CB8AC3E}">
        <p14:creationId xmlns:p14="http://schemas.microsoft.com/office/powerpoint/2010/main" val="339949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What do we need in a DNA Polymerase?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838200" y="762000"/>
            <a:ext cx="7696200" cy="2215991"/>
          </a:xfrm>
          <a:prstGeom prst="rect">
            <a:avLst/>
          </a:prstGeom>
          <a:noFill/>
        </p:spPr>
        <p:txBody>
          <a:bodyPr wrap="square" rtlCol="0">
            <a:spAutoFit/>
          </a:bodyPr>
          <a:lstStyle/>
          <a:p>
            <a:r>
              <a:rPr lang="en-US" dirty="0" smtClean="0"/>
              <a:t>End result:</a:t>
            </a:r>
          </a:p>
          <a:p>
            <a:endParaRPr lang="en-US" sz="2400" dirty="0"/>
          </a:p>
          <a:p>
            <a:r>
              <a:rPr lang="en-US" sz="2400" i="1" dirty="0" err="1" smtClean="0"/>
              <a:t>Eschericha</a:t>
            </a:r>
            <a:r>
              <a:rPr lang="en-US" sz="2400" i="1" dirty="0" smtClean="0"/>
              <a:t> coli</a:t>
            </a:r>
            <a:r>
              <a:rPr lang="en-US" sz="2400" dirty="0" smtClean="0"/>
              <a:t> DNA Pol III leaves behind only 1 error for every 10</a:t>
            </a:r>
            <a:r>
              <a:rPr lang="en-US" sz="2400" baseline="30000" dirty="0" smtClean="0"/>
              <a:t>6</a:t>
            </a:r>
            <a:r>
              <a:rPr lang="en-US" sz="2400" dirty="0" smtClean="0"/>
              <a:t>-10</a:t>
            </a:r>
            <a:r>
              <a:rPr lang="en-US" sz="2400" baseline="30000" dirty="0" smtClean="0"/>
              <a:t>8</a:t>
            </a:r>
            <a:r>
              <a:rPr lang="en-US" sz="2400" dirty="0" smtClean="0"/>
              <a:t> bases added!</a:t>
            </a:r>
          </a:p>
          <a:p>
            <a:endParaRPr lang="en-US" sz="2400" i="1" dirty="0"/>
          </a:p>
          <a:p>
            <a:r>
              <a:rPr lang="en-US" sz="2400" dirty="0" smtClean="0"/>
              <a:t>Speaking of </a:t>
            </a:r>
            <a:r>
              <a:rPr lang="en-US" sz="2400" i="1" dirty="0" smtClean="0"/>
              <a:t>E. coli</a:t>
            </a:r>
            <a:r>
              <a:rPr lang="en-US" sz="2400" dirty="0" smtClean="0"/>
              <a:t>, it has three major DNA polymerases</a:t>
            </a:r>
            <a:endParaRPr lang="en-US" sz="2400" i="1" dirty="0" smtClean="0"/>
          </a:p>
        </p:txBody>
      </p:sp>
      <p:pic>
        <p:nvPicPr>
          <p:cNvPr id="6" name="Picture 2" descr="voet4e_tab_30_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52800"/>
            <a:ext cx="3162300" cy="245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35exonuclease.tiff"/>
          <p:cNvPicPr>
            <a:picLocks noChangeAspect="1"/>
          </p:cNvPicPr>
          <p:nvPr/>
        </p:nvPicPr>
        <p:blipFill rotWithShape="1">
          <a:blip r:embed="rId4" cstate="print">
            <a:extLst>
              <a:ext uri="{28A0092B-C50C-407E-A947-70E740481C1C}">
                <a14:useLocalDpi xmlns:a14="http://schemas.microsoft.com/office/drawing/2010/main" val="0"/>
              </a:ext>
            </a:extLst>
          </a:blip>
          <a:srcRect l="23983" t="65619" r="9699" b="10146"/>
          <a:stretch/>
        </p:blipFill>
        <p:spPr>
          <a:xfrm>
            <a:off x="4191000" y="3505200"/>
            <a:ext cx="4419600" cy="2149056"/>
          </a:xfrm>
          <a:prstGeom prst="rect">
            <a:avLst/>
          </a:prstGeom>
        </p:spPr>
      </p:pic>
      <p:sp>
        <p:nvSpPr>
          <p:cNvPr id="3" name="TextBox 2"/>
          <p:cNvSpPr txBox="1"/>
          <p:nvPr/>
        </p:nvSpPr>
        <p:spPr>
          <a:xfrm>
            <a:off x="4267200" y="5791200"/>
            <a:ext cx="4267200" cy="646331"/>
          </a:xfrm>
          <a:prstGeom prst="rect">
            <a:avLst/>
          </a:prstGeom>
          <a:noFill/>
        </p:spPr>
        <p:txBody>
          <a:bodyPr wrap="square" rtlCol="0">
            <a:spAutoFit/>
          </a:bodyPr>
          <a:lstStyle/>
          <a:p>
            <a:r>
              <a:rPr lang="en-US" dirty="0" smtClean="0"/>
              <a:t>DNA Pol III is the principal replicative polymerase in </a:t>
            </a:r>
            <a:r>
              <a:rPr lang="en-US" i="1" dirty="0" smtClean="0"/>
              <a:t>E. coli.  </a:t>
            </a:r>
            <a:r>
              <a:rPr lang="en-US" b="1" dirty="0" smtClean="0"/>
              <a:t>Why?</a:t>
            </a:r>
            <a:endParaRPr lang="en-US" b="1" dirty="0"/>
          </a:p>
        </p:txBody>
      </p:sp>
    </p:spTree>
    <p:extLst>
      <p:ext uri="{BB962C8B-B14F-4D97-AF65-F5344CB8AC3E}">
        <p14:creationId xmlns:p14="http://schemas.microsoft.com/office/powerpoint/2010/main" val="15423226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2756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err="1" smtClean="0">
                <a:latin typeface="Arial" pitchFamily="34" charset="0"/>
                <a:cs typeface="Arial" pitchFamily="34" charset="0"/>
              </a:rPr>
              <a:t>Taq</a:t>
            </a:r>
            <a:r>
              <a:rPr lang="en-US" sz="2800" dirty="0" smtClean="0">
                <a:latin typeface="Arial" pitchFamily="34" charset="0"/>
                <a:cs typeface="Arial" pitchFamily="34" charset="0"/>
              </a:rPr>
              <a:t> DNA Polymerase 5’-3’ </a:t>
            </a:r>
            <a:r>
              <a:rPr lang="en-US" sz="2800" dirty="0" err="1" smtClean="0">
                <a:latin typeface="Arial" pitchFamily="34" charset="0"/>
                <a:cs typeface="Arial" pitchFamily="34" charset="0"/>
              </a:rPr>
              <a:t>Exonuclease</a:t>
            </a:r>
            <a:r>
              <a:rPr lang="en-US" sz="2800" dirty="0" smtClean="0">
                <a:latin typeface="Arial" pitchFamily="34" charset="0"/>
                <a:cs typeface="Arial" pitchFamily="34" charset="0"/>
              </a:rPr>
              <a:t> Activity</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voet4e_fig_30_0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800" y="1600200"/>
            <a:ext cx="3532381"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838200"/>
            <a:ext cx="7156146" cy="646331"/>
          </a:xfrm>
          <a:prstGeom prst="rect">
            <a:avLst/>
          </a:prstGeom>
          <a:noFill/>
        </p:spPr>
        <p:txBody>
          <a:bodyPr wrap="square" rtlCol="0">
            <a:spAutoFit/>
          </a:bodyPr>
          <a:lstStyle/>
          <a:p>
            <a:r>
              <a:rPr lang="en-US" dirty="0" smtClean="0"/>
              <a:t>Pol I from </a:t>
            </a:r>
            <a:r>
              <a:rPr lang="en-US" i="1" dirty="0" err="1" smtClean="0"/>
              <a:t>Thermus</a:t>
            </a:r>
            <a:r>
              <a:rPr lang="en-US" i="1" dirty="0" smtClean="0"/>
              <a:t> </a:t>
            </a:r>
            <a:r>
              <a:rPr lang="en-US" i="1" dirty="0" err="1" smtClean="0"/>
              <a:t>aquaticus</a:t>
            </a:r>
            <a:r>
              <a:rPr lang="en-US" dirty="0" smtClean="0"/>
              <a:t> lacks 3’</a:t>
            </a:r>
            <a:r>
              <a:rPr lang="en-US" dirty="0" smtClean="0">
                <a:sym typeface="Wingdings" pitchFamily="2" charset="2"/>
              </a:rPr>
              <a:t>5’ </a:t>
            </a:r>
            <a:r>
              <a:rPr lang="en-US" dirty="0" err="1" smtClean="0">
                <a:sym typeface="Wingdings" pitchFamily="2" charset="2"/>
              </a:rPr>
              <a:t>exonuclease</a:t>
            </a:r>
            <a:r>
              <a:rPr lang="en-US" dirty="0" smtClean="0">
                <a:sym typeface="Wingdings" pitchFamily="2" charset="2"/>
              </a:rPr>
              <a:t> activity</a:t>
            </a:r>
          </a:p>
          <a:p>
            <a:pPr>
              <a:buFont typeface="Arial" pitchFamily="34" charset="0"/>
              <a:buChar char="•"/>
            </a:pPr>
            <a:r>
              <a:rPr lang="en-US" dirty="0" smtClean="0">
                <a:sym typeface="Wingdings" pitchFamily="2" charset="2"/>
              </a:rPr>
              <a:t>What does this mean for fidelity?</a:t>
            </a:r>
            <a:endParaRPr lang="en-US" dirty="0"/>
          </a:p>
        </p:txBody>
      </p:sp>
      <p:sp>
        <p:nvSpPr>
          <p:cNvPr id="5" name="Oval 4"/>
          <p:cNvSpPr/>
          <p:nvPr/>
        </p:nvSpPr>
        <p:spPr>
          <a:xfrm>
            <a:off x="5247391" y="3581400"/>
            <a:ext cx="2438400"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934201" y="2362200"/>
            <a:ext cx="1981200" cy="923330"/>
          </a:xfrm>
          <a:prstGeom prst="rect">
            <a:avLst/>
          </a:prstGeom>
          <a:noFill/>
        </p:spPr>
        <p:txBody>
          <a:bodyPr wrap="square" rtlCol="0">
            <a:spAutoFit/>
          </a:bodyPr>
          <a:lstStyle/>
          <a:p>
            <a:pPr algn="ctr"/>
            <a:r>
              <a:rPr lang="en-US" dirty="0" smtClean="0">
                <a:solidFill>
                  <a:srgbClr val="FF0000"/>
                </a:solidFill>
              </a:rPr>
              <a:t>N-terminal domain contains 5’ </a:t>
            </a:r>
            <a:r>
              <a:rPr lang="en-US" dirty="0" smtClean="0">
                <a:solidFill>
                  <a:srgbClr val="FF0000"/>
                </a:solidFill>
                <a:sym typeface="Wingdings" pitchFamily="2" charset="2"/>
              </a:rPr>
              <a:t></a:t>
            </a:r>
            <a:r>
              <a:rPr lang="en-US" dirty="0" smtClean="0">
                <a:solidFill>
                  <a:srgbClr val="FF0000"/>
                </a:solidFill>
              </a:rPr>
              <a:t> 3’ </a:t>
            </a:r>
            <a:r>
              <a:rPr lang="en-US" dirty="0" err="1" smtClean="0">
                <a:solidFill>
                  <a:srgbClr val="FF0000"/>
                </a:solidFill>
              </a:rPr>
              <a:t>exonuclease</a:t>
            </a:r>
            <a:endParaRPr lang="en-US" dirty="0">
              <a:solidFill>
                <a:srgbClr val="FF0000"/>
              </a:solidFill>
            </a:endParaRPr>
          </a:p>
        </p:txBody>
      </p:sp>
      <p:sp>
        <p:nvSpPr>
          <p:cNvPr id="8" name="TextBox 7"/>
          <p:cNvSpPr txBox="1"/>
          <p:nvPr/>
        </p:nvSpPr>
        <p:spPr>
          <a:xfrm>
            <a:off x="275104" y="4495800"/>
            <a:ext cx="3398837" cy="1477328"/>
          </a:xfrm>
          <a:prstGeom prst="rect">
            <a:avLst/>
          </a:prstGeom>
          <a:noFill/>
        </p:spPr>
        <p:txBody>
          <a:bodyPr wrap="square" rtlCol="0">
            <a:spAutoFit/>
          </a:bodyPr>
          <a:lstStyle/>
          <a:p>
            <a:pPr algn="ctr"/>
            <a:r>
              <a:rPr lang="en-US" dirty="0" err="1" smtClean="0"/>
              <a:t>Taq</a:t>
            </a:r>
            <a:r>
              <a:rPr lang="en-US" dirty="0" smtClean="0"/>
              <a:t> polymerase can translate a single nick in DNA by a mechanism that involves both the polymerase active site and the 5’</a:t>
            </a:r>
            <a:r>
              <a:rPr lang="en-US" dirty="0" smtClean="0">
                <a:sym typeface="Wingdings" pitchFamily="2" charset="2"/>
              </a:rPr>
              <a:t></a:t>
            </a:r>
            <a:r>
              <a:rPr lang="en-US" dirty="0" smtClean="0"/>
              <a:t>3’ </a:t>
            </a:r>
            <a:r>
              <a:rPr lang="en-US" dirty="0" err="1" smtClean="0"/>
              <a:t>exonuclease</a:t>
            </a:r>
            <a:r>
              <a:rPr lang="en-US" dirty="0" smtClean="0"/>
              <a:t> active site</a:t>
            </a:r>
            <a:endParaRPr lang="en-US" dirty="0"/>
          </a:p>
        </p:txBody>
      </p:sp>
      <p:pic>
        <p:nvPicPr>
          <p:cNvPr id="13" name="Picture 2" descr="voet4e_fig_30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897" y="2362200"/>
            <a:ext cx="2904855" cy="160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0615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304800"/>
            <a:ext cx="7772400" cy="457200"/>
          </a:xfrm>
        </p:spPr>
        <p:txBody>
          <a:bodyPr>
            <a:normAutofit/>
          </a:bodyPr>
          <a:lstStyle/>
          <a:p>
            <a:r>
              <a:rPr lang="en-US" sz="2000" b="1" dirty="0">
                <a:latin typeface="Arial"/>
                <a:ea typeface="ＭＳ Ｐゴシック" charset="0"/>
                <a:cs typeface="Arial"/>
              </a:rPr>
              <a:t>Nick </a:t>
            </a:r>
            <a:r>
              <a:rPr lang="en-US" sz="2000" b="1" dirty="0" smtClean="0">
                <a:latin typeface="Arial"/>
                <a:ea typeface="ＭＳ Ｐゴシック" charset="0"/>
                <a:cs typeface="Arial"/>
              </a:rPr>
              <a:t>Translation is Catalyzed by 5’-&gt;3’ </a:t>
            </a:r>
            <a:r>
              <a:rPr lang="en-US" sz="2000" b="1" dirty="0" err="1" smtClean="0">
                <a:latin typeface="Arial"/>
                <a:ea typeface="ＭＳ Ｐゴシック" charset="0"/>
                <a:cs typeface="Arial"/>
              </a:rPr>
              <a:t>Exonuclease</a:t>
            </a:r>
            <a:r>
              <a:rPr lang="en-US" sz="2000" b="1" dirty="0" smtClean="0">
                <a:latin typeface="Arial"/>
                <a:ea typeface="ＭＳ Ｐゴシック" charset="0"/>
                <a:cs typeface="Arial"/>
              </a:rPr>
              <a:t> Activity</a:t>
            </a:r>
            <a:endParaRPr lang="en-US" sz="3600" b="1" dirty="0">
              <a:latin typeface="Arial"/>
              <a:ea typeface="ＭＳ Ｐゴシック" charset="0"/>
              <a:cs typeface="Arial"/>
            </a:endParaRPr>
          </a:p>
        </p:txBody>
      </p:sp>
      <p:sp>
        <p:nvSpPr>
          <p:cNvPr id="35843" name="Line 4"/>
          <p:cNvSpPr>
            <a:spLocks noChangeShapeType="1"/>
          </p:cNvSpPr>
          <p:nvPr/>
        </p:nvSpPr>
        <p:spPr bwMode="auto">
          <a:xfrm>
            <a:off x="304800" y="990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584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1295400"/>
            <a:ext cx="3959225"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04800" y="3620869"/>
            <a:ext cx="4229108" cy="646331"/>
          </a:xfrm>
          <a:prstGeom prst="rect">
            <a:avLst/>
          </a:prstGeom>
          <a:noFill/>
        </p:spPr>
        <p:txBody>
          <a:bodyPr wrap="square" rtlCol="0">
            <a:spAutoFit/>
          </a:bodyPr>
          <a:lstStyle/>
          <a:p>
            <a:pPr algn="ctr"/>
            <a:r>
              <a:rPr lang="en-US" i="1" dirty="0" smtClean="0">
                <a:solidFill>
                  <a:srgbClr val="FF0000"/>
                </a:solidFill>
              </a:rPr>
              <a:t>What process in DNA replication requires a 5’</a:t>
            </a:r>
            <a:r>
              <a:rPr lang="en-US" i="1" dirty="0" smtClean="0">
                <a:solidFill>
                  <a:srgbClr val="FF0000"/>
                </a:solidFill>
                <a:sym typeface="Wingdings" pitchFamily="2" charset="2"/>
              </a:rPr>
              <a:t> 3’ </a:t>
            </a:r>
            <a:r>
              <a:rPr lang="en-US" i="1" dirty="0" err="1" smtClean="0">
                <a:solidFill>
                  <a:srgbClr val="FF0000"/>
                </a:solidFill>
                <a:sym typeface="Wingdings" pitchFamily="2" charset="2"/>
              </a:rPr>
              <a:t>exonuclease</a:t>
            </a:r>
            <a:r>
              <a:rPr lang="en-US" i="1" dirty="0">
                <a:solidFill>
                  <a:srgbClr val="FF0000"/>
                </a:solidFill>
                <a:sym typeface="Wingdings" pitchFamily="2" charset="2"/>
              </a:rPr>
              <a:t> </a:t>
            </a:r>
            <a:r>
              <a:rPr lang="en-US" i="1" dirty="0" smtClean="0">
                <a:solidFill>
                  <a:srgbClr val="FF0000"/>
                </a:solidFill>
                <a:sym typeface="Wingdings" pitchFamily="2" charset="2"/>
              </a:rPr>
              <a:t>process?</a:t>
            </a:r>
            <a:endParaRPr lang="en-US" i="1" dirty="0">
              <a:solidFill>
                <a:srgbClr val="FF0000"/>
              </a:solidFill>
            </a:endParaRPr>
          </a:p>
        </p:txBody>
      </p:sp>
      <p:pic>
        <p:nvPicPr>
          <p:cNvPr id="6" name="Picture 2" descr="voet4e_fig_30_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799" y="1295400"/>
            <a:ext cx="414472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4382869"/>
            <a:ext cx="3817317" cy="646331"/>
          </a:xfrm>
          <a:prstGeom prst="rect">
            <a:avLst/>
          </a:prstGeom>
          <a:noFill/>
        </p:spPr>
        <p:txBody>
          <a:bodyPr wrap="square" rtlCol="0">
            <a:spAutoFit/>
          </a:bodyPr>
          <a:lstStyle/>
          <a:p>
            <a:r>
              <a:rPr lang="en-US" i="1" dirty="0" smtClean="0">
                <a:solidFill>
                  <a:srgbClr val="0070C0"/>
                </a:solidFill>
                <a:latin typeface="Arial" pitchFamily="34" charset="0"/>
                <a:cs typeface="Arial" pitchFamily="34" charset="0"/>
              </a:rPr>
              <a:t>Need to remove RNA primers from lagging strand!</a:t>
            </a:r>
            <a:endParaRPr lang="en-US" i="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731101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table_2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41400"/>
            <a:ext cx="8531225"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990600"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DNA Pol III</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grpSp>
        <p:nvGrpSpPr>
          <p:cNvPr id="6" name="Group 5"/>
          <p:cNvGrpSpPr/>
          <p:nvPr/>
        </p:nvGrpSpPr>
        <p:grpSpPr>
          <a:xfrm>
            <a:off x="304800" y="1314450"/>
            <a:ext cx="8531225" cy="4400550"/>
            <a:chOff x="304800" y="762000"/>
            <a:chExt cx="8531225" cy="4400550"/>
          </a:xfrm>
        </p:grpSpPr>
        <p:sp>
          <p:nvSpPr>
            <p:cNvPr id="2" name="TextBox 1"/>
            <p:cNvSpPr txBox="1"/>
            <p:nvPr/>
          </p:nvSpPr>
          <p:spPr>
            <a:xfrm>
              <a:off x="838200" y="762000"/>
              <a:ext cx="7696200" cy="461665"/>
            </a:xfrm>
            <a:prstGeom prst="rect">
              <a:avLst/>
            </a:prstGeom>
            <a:noFill/>
          </p:spPr>
          <p:txBody>
            <a:bodyPr wrap="square" rtlCol="0">
              <a:spAutoFit/>
            </a:bodyPr>
            <a:lstStyle/>
            <a:p>
              <a:r>
                <a:rPr lang="en-US" sz="2400" dirty="0" smtClean="0"/>
                <a:t>Many subunits and </a:t>
              </a:r>
              <a:r>
                <a:rPr lang="en-US" sz="2400" dirty="0" err="1" smtClean="0"/>
                <a:t>protomers</a:t>
              </a:r>
              <a:r>
                <a:rPr lang="en-US" sz="2400" dirty="0" smtClean="0"/>
                <a:t> required for function</a:t>
              </a:r>
            </a:p>
          </p:txBody>
        </p:sp>
        <p:grpSp>
          <p:nvGrpSpPr>
            <p:cNvPr id="4" name="Group 3"/>
            <p:cNvGrpSpPr/>
            <p:nvPr/>
          </p:nvGrpSpPr>
          <p:grpSpPr>
            <a:xfrm>
              <a:off x="304800" y="1689100"/>
              <a:ext cx="8531225" cy="3473450"/>
              <a:chOff x="304800" y="1689100"/>
              <a:chExt cx="8531225" cy="3473450"/>
            </a:xfrm>
          </p:grpSpPr>
          <p:pic>
            <p:nvPicPr>
              <p:cNvPr id="13" name="Picture 2" descr="figure_25_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89100"/>
                <a:ext cx="8531225"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Bent Arrow 10"/>
              <p:cNvSpPr/>
              <p:nvPr/>
            </p:nvSpPr>
            <p:spPr>
              <a:xfrm rot="11970241">
                <a:off x="3875060" y="3731452"/>
                <a:ext cx="2406289" cy="803290"/>
              </a:xfrm>
              <a:prstGeom prst="bentArrow">
                <a:avLst>
                  <a:gd name="adj1" fmla="val 16816"/>
                  <a:gd name="adj2" fmla="val 2963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377072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The Big Picture (in </a:t>
            </a:r>
            <a:r>
              <a:rPr lang="en-US" sz="2800" i="1" dirty="0" err="1" smtClean="0">
                <a:latin typeface="Arial" pitchFamily="34" charset="0"/>
                <a:cs typeface="Arial" pitchFamily="34" charset="0"/>
              </a:rPr>
              <a:t>E.coli</a:t>
            </a:r>
            <a:r>
              <a:rPr lang="en-US" sz="2800" dirty="0" smtClean="0">
                <a:latin typeface="Arial" pitchFamily="34" charset="0"/>
                <a:cs typeface="Arial" pitchFamily="34" charset="0"/>
              </a:rPr>
              <a:t>)</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396" y="990600"/>
            <a:ext cx="4873408" cy="5715000"/>
          </a:xfrm>
          <a:prstGeom prst="rect">
            <a:avLst/>
          </a:prstGeom>
        </p:spPr>
      </p:pic>
      <p:sp>
        <p:nvSpPr>
          <p:cNvPr id="5" name="TextBox 4"/>
          <p:cNvSpPr txBox="1"/>
          <p:nvPr/>
        </p:nvSpPr>
        <p:spPr>
          <a:xfrm>
            <a:off x="-76200" y="880159"/>
            <a:ext cx="2819400" cy="646331"/>
          </a:xfrm>
          <a:prstGeom prst="rect">
            <a:avLst/>
          </a:prstGeom>
          <a:noFill/>
        </p:spPr>
        <p:txBody>
          <a:bodyPr wrap="square" rtlCol="0">
            <a:spAutoFit/>
          </a:bodyPr>
          <a:lstStyle/>
          <a:p>
            <a:pPr algn="ctr"/>
            <a:r>
              <a:rPr lang="en-US" dirty="0" smtClean="0"/>
              <a:t>Topoisomerase: relieves topological strain</a:t>
            </a:r>
            <a:endParaRPr lang="en-US" dirty="0"/>
          </a:p>
        </p:txBody>
      </p:sp>
      <p:sp>
        <p:nvSpPr>
          <p:cNvPr id="6" name="TextBox 5"/>
          <p:cNvSpPr txBox="1"/>
          <p:nvPr/>
        </p:nvSpPr>
        <p:spPr>
          <a:xfrm>
            <a:off x="4870808" y="1143000"/>
            <a:ext cx="2857500" cy="646331"/>
          </a:xfrm>
          <a:prstGeom prst="rect">
            <a:avLst/>
          </a:prstGeom>
          <a:noFill/>
        </p:spPr>
        <p:txBody>
          <a:bodyPr wrap="square" rtlCol="0">
            <a:spAutoFit/>
          </a:bodyPr>
          <a:lstStyle/>
          <a:p>
            <a:pPr algn="ctr"/>
            <a:r>
              <a:rPr lang="en-US" dirty="0" smtClean="0"/>
              <a:t>Helicase - unwinds </a:t>
            </a:r>
            <a:r>
              <a:rPr lang="en-US" dirty="0" err="1" smtClean="0"/>
              <a:t>dsDNA</a:t>
            </a:r>
            <a:r>
              <a:rPr lang="en-US" dirty="0" smtClean="0"/>
              <a:t> at replication fork</a:t>
            </a:r>
            <a:endParaRPr lang="en-US" dirty="0"/>
          </a:p>
        </p:txBody>
      </p:sp>
      <p:sp>
        <p:nvSpPr>
          <p:cNvPr id="11" name="TextBox 10"/>
          <p:cNvSpPr txBox="1"/>
          <p:nvPr/>
        </p:nvSpPr>
        <p:spPr>
          <a:xfrm>
            <a:off x="152401" y="2209800"/>
            <a:ext cx="2090412" cy="923330"/>
          </a:xfrm>
          <a:prstGeom prst="rect">
            <a:avLst/>
          </a:prstGeom>
          <a:noFill/>
        </p:spPr>
        <p:txBody>
          <a:bodyPr wrap="square" rtlCol="0">
            <a:spAutoFit/>
          </a:bodyPr>
          <a:lstStyle/>
          <a:p>
            <a:pPr algn="ctr"/>
            <a:r>
              <a:rPr lang="en-US" dirty="0" err="1" smtClean="0"/>
              <a:t>Primase</a:t>
            </a:r>
            <a:r>
              <a:rPr lang="en-US" dirty="0" smtClean="0"/>
              <a:t>: synthesizes RNA primers for lagging strand</a:t>
            </a:r>
            <a:endParaRPr lang="en-US" dirty="0"/>
          </a:p>
        </p:txBody>
      </p:sp>
      <p:sp>
        <p:nvSpPr>
          <p:cNvPr id="13" name="TextBox 12"/>
          <p:cNvSpPr txBox="1"/>
          <p:nvPr/>
        </p:nvSpPr>
        <p:spPr>
          <a:xfrm>
            <a:off x="125507" y="4195970"/>
            <a:ext cx="2163296" cy="2031325"/>
          </a:xfrm>
          <a:prstGeom prst="rect">
            <a:avLst/>
          </a:prstGeom>
          <a:noFill/>
        </p:spPr>
        <p:txBody>
          <a:bodyPr wrap="square" rtlCol="0">
            <a:spAutoFit/>
          </a:bodyPr>
          <a:lstStyle/>
          <a:p>
            <a:pPr algn="ctr"/>
            <a:r>
              <a:rPr lang="en-US" dirty="0" smtClean="0"/>
              <a:t>DNA Polymerase III : elongate primed DNA from 5’</a:t>
            </a:r>
            <a:r>
              <a:rPr lang="en-US" dirty="0" smtClean="0">
                <a:sym typeface="Wingdings" pitchFamily="2" charset="2"/>
              </a:rPr>
              <a:t>3’</a:t>
            </a:r>
          </a:p>
          <a:p>
            <a:pPr algn="ctr"/>
            <a:endParaRPr lang="en-US" dirty="0">
              <a:sym typeface="Wingdings" pitchFamily="2" charset="2"/>
            </a:endParaRPr>
          </a:p>
          <a:p>
            <a:pPr algn="ctr"/>
            <a:r>
              <a:rPr lang="en-US" dirty="0" smtClean="0">
                <a:sym typeface="Wingdings" pitchFamily="2" charset="2"/>
              </a:rPr>
              <a:t>3’5’ </a:t>
            </a:r>
            <a:r>
              <a:rPr lang="en-US" dirty="0" err="1" smtClean="0">
                <a:sym typeface="Wingdings" pitchFamily="2" charset="2"/>
              </a:rPr>
              <a:t>exonuclease</a:t>
            </a:r>
            <a:r>
              <a:rPr lang="en-US" dirty="0" smtClean="0">
                <a:sym typeface="Wingdings" pitchFamily="2" charset="2"/>
              </a:rPr>
              <a:t> activity limits errors</a:t>
            </a:r>
          </a:p>
          <a:p>
            <a:pPr algn="ctr"/>
            <a:endParaRPr lang="en-US" dirty="0"/>
          </a:p>
        </p:txBody>
      </p:sp>
      <p:sp>
        <p:nvSpPr>
          <p:cNvPr id="15" name="TextBox 14"/>
          <p:cNvSpPr txBox="1"/>
          <p:nvPr/>
        </p:nvSpPr>
        <p:spPr>
          <a:xfrm>
            <a:off x="6504936" y="2370772"/>
            <a:ext cx="2493653" cy="1477328"/>
          </a:xfrm>
          <a:prstGeom prst="rect">
            <a:avLst/>
          </a:prstGeom>
          <a:noFill/>
        </p:spPr>
        <p:txBody>
          <a:bodyPr wrap="square" rtlCol="0">
            <a:spAutoFit/>
          </a:bodyPr>
          <a:lstStyle/>
          <a:p>
            <a:r>
              <a:rPr lang="en-US" dirty="0" smtClean="0"/>
              <a:t>Pol III elongates lagging strand until strained.  It then releases the template and rebinds at a new primed location.</a:t>
            </a:r>
            <a:endParaRPr lang="en-US" dirty="0"/>
          </a:p>
        </p:txBody>
      </p:sp>
      <p:sp>
        <p:nvSpPr>
          <p:cNvPr id="16" name="TextBox 15"/>
          <p:cNvSpPr txBox="1"/>
          <p:nvPr/>
        </p:nvSpPr>
        <p:spPr>
          <a:xfrm>
            <a:off x="4459440" y="2047606"/>
            <a:ext cx="2045496" cy="646331"/>
          </a:xfrm>
          <a:prstGeom prst="rect">
            <a:avLst/>
          </a:prstGeom>
          <a:noFill/>
        </p:spPr>
        <p:txBody>
          <a:bodyPr wrap="square" rtlCol="0">
            <a:spAutoFit/>
          </a:bodyPr>
          <a:lstStyle/>
          <a:p>
            <a:pPr algn="ctr"/>
            <a:r>
              <a:rPr lang="en-US" dirty="0" smtClean="0"/>
              <a:t>SSB:  keeps </a:t>
            </a:r>
            <a:r>
              <a:rPr lang="en-US" dirty="0" err="1" smtClean="0"/>
              <a:t>ssDNA</a:t>
            </a:r>
            <a:r>
              <a:rPr lang="en-US" dirty="0" smtClean="0"/>
              <a:t> from </a:t>
            </a:r>
            <a:r>
              <a:rPr lang="en-US" dirty="0" err="1" smtClean="0"/>
              <a:t>reannealing</a:t>
            </a:r>
            <a:endParaRPr lang="en-US" dirty="0"/>
          </a:p>
        </p:txBody>
      </p:sp>
      <p:sp>
        <p:nvSpPr>
          <p:cNvPr id="17" name="TextBox 16"/>
          <p:cNvSpPr txBox="1"/>
          <p:nvPr/>
        </p:nvSpPr>
        <p:spPr>
          <a:xfrm>
            <a:off x="6504936" y="4334470"/>
            <a:ext cx="2493653" cy="1477328"/>
          </a:xfrm>
          <a:prstGeom prst="rect">
            <a:avLst/>
          </a:prstGeom>
          <a:noFill/>
        </p:spPr>
        <p:txBody>
          <a:bodyPr wrap="square" rtlCol="0">
            <a:spAutoFit/>
          </a:bodyPr>
          <a:lstStyle/>
          <a:p>
            <a:pPr algn="ctr"/>
            <a:r>
              <a:rPr lang="en-US" dirty="0" smtClean="0"/>
              <a:t>Pol I: closes any gaps in lagging strand and replaces RNA </a:t>
            </a:r>
            <a:r>
              <a:rPr lang="en-US" dirty="0"/>
              <a:t>primer; 5’</a:t>
            </a:r>
            <a:r>
              <a:rPr lang="en-US" dirty="0">
                <a:sym typeface="Wingdings" pitchFamily="2" charset="2"/>
              </a:rPr>
              <a:t>3</a:t>
            </a:r>
            <a:r>
              <a:rPr lang="en-US" dirty="0" smtClean="0">
                <a:sym typeface="Wingdings" pitchFamily="2" charset="2"/>
              </a:rPr>
              <a:t>’ </a:t>
            </a:r>
            <a:r>
              <a:rPr lang="en-US" dirty="0" err="1" smtClean="0">
                <a:sym typeface="Wingdings" pitchFamily="2" charset="2"/>
              </a:rPr>
              <a:t>exonuclease</a:t>
            </a:r>
            <a:r>
              <a:rPr lang="en-US" dirty="0" smtClean="0">
                <a:sym typeface="Wingdings" pitchFamily="2" charset="2"/>
              </a:rPr>
              <a:t> activity</a:t>
            </a:r>
            <a:endParaRPr lang="en-US" dirty="0"/>
          </a:p>
        </p:txBody>
      </p:sp>
      <p:sp>
        <p:nvSpPr>
          <p:cNvPr id="20" name="TextBox 19"/>
          <p:cNvSpPr txBox="1"/>
          <p:nvPr/>
        </p:nvSpPr>
        <p:spPr>
          <a:xfrm>
            <a:off x="6392051" y="5791200"/>
            <a:ext cx="2493653" cy="646331"/>
          </a:xfrm>
          <a:prstGeom prst="rect">
            <a:avLst/>
          </a:prstGeom>
          <a:noFill/>
        </p:spPr>
        <p:txBody>
          <a:bodyPr wrap="square" rtlCol="0">
            <a:spAutoFit/>
          </a:bodyPr>
          <a:lstStyle/>
          <a:p>
            <a:pPr algn="ctr"/>
            <a:r>
              <a:rPr lang="en-US" dirty="0" smtClean="0"/>
              <a:t>Ligase: seals off backbone nicks</a:t>
            </a:r>
            <a:endParaRPr lang="en-US" dirty="0"/>
          </a:p>
        </p:txBody>
      </p:sp>
    </p:spTree>
    <p:extLst>
      <p:ext uri="{BB962C8B-B14F-4D97-AF65-F5344CB8AC3E}">
        <p14:creationId xmlns:p14="http://schemas.microsoft.com/office/powerpoint/2010/main" val="25201240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Formation of the </a:t>
            </a:r>
            <a:r>
              <a:rPr lang="en-US" sz="2800" dirty="0" err="1" smtClean="0">
                <a:latin typeface="Arial" pitchFamily="34" charset="0"/>
                <a:cs typeface="Arial" pitchFamily="34" charset="0"/>
              </a:rPr>
              <a:t>Replisome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2" name="TextBox 1"/>
          <p:cNvSpPr txBox="1"/>
          <p:nvPr/>
        </p:nvSpPr>
        <p:spPr>
          <a:xfrm>
            <a:off x="1295400" y="2782669"/>
            <a:ext cx="6553200" cy="646331"/>
          </a:xfrm>
          <a:prstGeom prst="rect">
            <a:avLst/>
          </a:prstGeom>
          <a:noFill/>
        </p:spPr>
        <p:txBody>
          <a:bodyPr wrap="square" rtlCol="0">
            <a:spAutoFit/>
          </a:bodyPr>
          <a:lstStyle/>
          <a:p>
            <a:pPr algn="ctr"/>
            <a:r>
              <a:rPr lang="en-US" dirty="0" smtClean="0"/>
              <a:t>It all comes down to a sequence (or a set of them!)  </a:t>
            </a:r>
          </a:p>
          <a:p>
            <a:pPr algn="ctr"/>
            <a:r>
              <a:rPr lang="en-US" dirty="0" smtClean="0"/>
              <a:t>We call this the </a:t>
            </a:r>
            <a:r>
              <a:rPr lang="en-US" b="1" u="sng" dirty="0" smtClean="0"/>
              <a:t>Origin of Replication</a:t>
            </a:r>
            <a:r>
              <a:rPr lang="en-US" dirty="0" smtClean="0"/>
              <a:t>, </a:t>
            </a:r>
            <a:r>
              <a:rPr lang="en-US" b="1" i="1" dirty="0" err="1" smtClean="0"/>
              <a:t>oriC</a:t>
            </a:r>
            <a:r>
              <a:rPr lang="en-US" dirty="0" smtClean="0"/>
              <a:t>.</a:t>
            </a:r>
            <a:endParaRPr lang="en-US" dirty="0"/>
          </a:p>
        </p:txBody>
      </p:sp>
      <p:pic>
        <p:nvPicPr>
          <p:cNvPr id="8" name="Picture 2" descr="figure_25_10"/>
          <p:cNvPicPr>
            <a:picLocks noChangeAspect="1" noChangeArrowheads="1"/>
          </p:cNvPicPr>
          <p:nvPr/>
        </p:nvPicPr>
        <p:blipFill rotWithShape="1">
          <a:blip r:embed="rId3">
            <a:extLst>
              <a:ext uri="{28A0092B-C50C-407E-A947-70E740481C1C}">
                <a14:useLocalDpi xmlns:a14="http://schemas.microsoft.com/office/drawing/2010/main" val="0"/>
              </a:ext>
            </a:extLst>
          </a:blip>
          <a:srcRect b="23651"/>
          <a:stretch/>
        </p:blipFill>
        <p:spPr bwMode="auto">
          <a:xfrm>
            <a:off x="381000" y="838200"/>
            <a:ext cx="8531225"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table_25_03"/>
          <p:cNvPicPr>
            <a:picLocks noChangeAspect="1" noChangeArrowheads="1"/>
          </p:cNvPicPr>
          <p:nvPr/>
        </p:nvPicPr>
        <p:blipFill rotWithShape="1">
          <a:blip r:embed="rId4">
            <a:extLst>
              <a:ext uri="{28A0092B-C50C-407E-A947-70E740481C1C}">
                <a14:useLocalDpi xmlns:a14="http://schemas.microsoft.com/office/drawing/2010/main" val="0"/>
              </a:ext>
            </a:extLst>
          </a:blip>
          <a:srcRect b="14868"/>
          <a:stretch/>
        </p:blipFill>
        <p:spPr bwMode="auto">
          <a:xfrm>
            <a:off x="304800" y="3505200"/>
            <a:ext cx="594042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381000" y="2362200"/>
            <a:ext cx="2133600" cy="276999"/>
          </a:xfrm>
          <a:prstGeom prst="rect">
            <a:avLst/>
          </a:prstGeom>
          <a:solidFill>
            <a:schemeClr val="bg1"/>
          </a:solidFill>
        </p:spPr>
        <p:txBody>
          <a:bodyPr wrap="square" rtlCol="0">
            <a:spAutoFit/>
          </a:bodyPr>
          <a:lstStyle/>
          <a:p>
            <a:r>
              <a:rPr lang="en-US" sz="1200" dirty="0" smtClean="0"/>
              <a:t>DUE = DNA Unwinding Element</a:t>
            </a:r>
            <a:endParaRPr lang="en-US" sz="1200" dirty="0"/>
          </a:p>
        </p:txBody>
      </p:sp>
      <p:sp>
        <p:nvSpPr>
          <p:cNvPr id="4" name="Rounded Rectangle 3"/>
          <p:cNvSpPr/>
          <p:nvPr/>
        </p:nvSpPr>
        <p:spPr>
          <a:xfrm>
            <a:off x="152400" y="6070600"/>
            <a:ext cx="6248400" cy="15240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162800" y="5562600"/>
            <a:ext cx="1524000" cy="1015663"/>
          </a:xfrm>
          <a:prstGeom prst="rect">
            <a:avLst/>
          </a:prstGeom>
          <a:noFill/>
        </p:spPr>
        <p:txBody>
          <a:bodyPr wrap="square" rtlCol="0">
            <a:spAutoFit/>
          </a:bodyPr>
          <a:lstStyle/>
          <a:p>
            <a:r>
              <a:rPr lang="en-US" sz="1200" dirty="0" smtClean="0"/>
              <a:t>Important in timing DNA replication:  </a:t>
            </a:r>
            <a:r>
              <a:rPr lang="en-US" sz="1200" dirty="0" err="1" smtClean="0"/>
              <a:t>DnaA</a:t>
            </a:r>
            <a:r>
              <a:rPr lang="en-US" sz="1200" dirty="0" smtClean="0"/>
              <a:t> binds to fully methylated DNA at </a:t>
            </a:r>
            <a:r>
              <a:rPr lang="en-US" sz="1200" i="1" dirty="0" err="1" smtClean="0"/>
              <a:t>oriC</a:t>
            </a:r>
            <a:endParaRPr lang="en-US" sz="1200" dirty="0"/>
          </a:p>
        </p:txBody>
      </p:sp>
      <p:sp>
        <p:nvSpPr>
          <p:cNvPr id="6" name="TextBox 5"/>
          <p:cNvSpPr txBox="1"/>
          <p:nvPr/>
        </p:nvSpPr>
        <p:spPr>
          <a:xfrm>
            <a:off x="6400800" y="3581400"/>
            <a:ext cx="2667000" cy="1754327"/>
          </a:xfrm>
          <a:prstGeom prst="rect">
            <a:avLst/>
          </a:prstGeom>
          <a:noFill/>
        </p:spPr>
        <p:txBody>
          <a:bodyPr wrap="square" rtlCol="0">
            <a:spAutoFit/>
          </a:bodyPr>
          <a:lstStyle/>
          <a:p>
            <a:r>
              <a:rPr lang="en-US" dirty="0" smtClean="0">
                <a:latin typeface="Calibri" charset="0"/>
                <a:ea typeface="ＭＳ Ｐゴシック" charset="0"/>
                <a:cs typeface="ＭＳ Ｐゴシック" charset="0"/>
              </a:rPr>
              <a:t>Goal of  different Initiation Proteins:  </a:t>
            </a:r>
          </a:p>
          <a:p>
            <a:pPr marL="342900" indent="-342900">
              <a:buAutoNum type="arabicParenR"/>
            </a:pPr>
            <a:r>
              <a:rPr lang="en-US" dirty="0" smtClean="0">
                <a:latin typeface="Calibri" charset="0"/>
                <a:ea typeface="ＭＳ Ｐゴシック" charset="0"/>
                <a:cs typeface="ＭＳ Ｐゴシック" charset="0"/>
              </a:rPr>
              <a:t>Open </a:t>
            </a:r>
            <a:r>
              <a:rPr lang="en-US" dirty="0">
                <a:latin typeface="Calibri" charset="0"/>
                <a:ea typeface="ＭＳ Ｐゴシック" charset="0"/>
                <a:cs typeface="ＭＳ Ｐゴシック" charset="0"/>
              </a:rPr>
              <a:t>the </a:t>
            </a:r>
            <a:r>
              <a:rPr lang="en-US" dirty="0" smtClean="0">
                <a:latin typeface="Calibri" charset="0"/>
                <a:ea typeface="ＭＳ Ｐゴシック" charset="0"/>
                <a:cs typeface="ＭＳ Ｐゴシック" charset="0"/>
              </a:rPr>
              <a:t>helix</a:t>
            </a:r>
          </a:p>
          <a:p>
            <a:pPr marL="342900" indent="-342900">
              <a:buAutoNum type="arabicParenR"/>
            </a:pPr>
            <a:r>
              <a:rPr lang="en-US" dirty="0" smtClean="0">
                <a:latin typeface="Calibri" charset="0"/>
                <a:ea typeface="ＭＳ Ｐゴシック" charset="0"/>
                <a:cs typeface="ＭＳ Ｐゴシック" charset="0"/>
              </a:rPr>
              <a:t>Form </a:t>
            </a:r>
            <a:r>
              <a:rPr lang="en-US" dirty="0" err="1">
                <a:latin typeface="Calibri" charset="0"/>
                <a:ea typeface="ＭＳ Ｐゴシック" charset="0"/>
                <a:cs typeface="ＭＳ Ｐゴシック" charset="0"/>
              </a:rPr>
              <a:t>prepriming</a:t>
            </a:r>
            <a:r>
              <a:rPr lang="en-US" dirty="0">
                <a:latin typeface="Calibri" charset="0"/>
                <a:ea typeface="ＭＳ Ｐゴシック" charset="0"/>
                <a:cs typeface="ＭＳ Ｐゴシック" charset="0"/>
              </a:rPr>
              <a:t> complex</a:t>
            </a:r>
          </a:p>
          <a:p>
            <a:endParaRPr lang="en-US" dirty="0"/>
          </a:p>
        </p:txBody>
      </p:sp>
      <p:sp>
        <p:nvSpPr>
          <p:cNvPr id="7" name="Left Arrow 6"/>
          <p:cNvSpPr/>
          <p:nvPr/>
        </p:nvSpPr>
        <p:spPr>
          <a:xfrm>
            <a:off x="6553200" y="6096000"/>
            <a:ext cx="609600" cy="76200"/>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6660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728" y="836352"/>
            <a:ext cx="7009777" cy="3888047"/>
          </a:xfrm>
          <a:prstGeom prst="rect">
            <a:avLst/>
          </a:prstGeom>
        </p:spPr>
      </p:pic>
      <p:sp>
        <p:nvSpPr>
          <p:cNvPr id="3" name="TextBox 2"/>
          <p:cNvSpPr txBox="1"/>
          <p:nvPr/>
        </p:nvSpPr>
        <p:spPr>
          <a:xfrm>
            <a:off x="255495" y="4648200"/>
            <a:ext cx="8839200" cy="2031325"/>
          </a:xfrm>
          <a:prstGeom prst="rect">
            <a:avLst/>
          </a:prstGeom>
          <a:noFill/>
        </p:spPr>
        <p:txBody>
          <a:bodyPr wrap="square" rtlCol="0">
            <a:spAutoFit/>
          </a:bodyPr>
          <a:lstStyle/>
          <a:p>
            <a:pPr marL="342900" indent="-342900">
              <a:buFont typeface="+mj-lt"/>
              <a:buAutoNum type="arabicPeriod"/>
            </a:pPr>
            <a:r>
              <a:rPr lang="en-US" dirty="0" smtClean="0"/>
              <a:t>4 </a:t>
            </a:r>
            <a:r>
              <a:rPr lang="en-US" dirty="0" err="1" smtClean="0"/>
              <a:t>DnaA</a:t>
            </a:r>
            <a:r>
              <a:rPr lang="en-US" dirty="0" smtClean="0"/>
              <a:t> proteins bind to the </a:t>
            </a:r>
            <a:r>
              <a:rPr lang="en-US" i="1" dirty="0" err="1" smtClean="0"/>
              <a:t>oriC</a:t>
            </a:r>
            <a:r>
              <a:rPr lang="en-US" dirty="0" smtClean="0"/>
              <a:t> region (recognizes 9 nucleotide segments)</a:t>
            </a:r>
          </a:p>
          <a:p>
            <a:pPr marL="800100" lvl="1" indent="-342900">
              <a:buFont typeface="+mj-lt"/>
              <a:buAutoNum type="arabicPeriod"/>
            </a:pPr>
            <a:r>
              <a:rPr lang="en-US" dirty="0" smtClean="0"/>
              <a:t>Additional </a:t>
            </a:r>
            <a:r>
              <a:rPr lang="en-US" dirty="0" err="1" smtClean="0"/>
              <a:t>DnaA</a:t>
            </a:r>
            <a:r>
              <a:rPr lang="en-US" dirty="0" smtClean="0"/>
              <a:t> monomers bind forming a histone like complex of tightly wound DNA</a:t>
            </a:r>
          </a:p>
          <a:p>
            <a:pPr marL="800100" lvl="1" indent="-342900">
              <a:buFont typeface="+mj-lt"/>
              <a:buAutoNum type="arabicPeriod"/>
            </a:pPr>
            <a:r>
              <a:rPr lang="en-US" dirty="0" smtClean="0"/>
              <a:t>Localized melting of a 13bp repeats </a:t>
            </a:r>
          </a:p>
          <a:p>
            <a:pPr marL="342900" indent="-342900">
              <a:buFont typeface="+mj-lt"/>
              <a:buAutoNum type="arabicPeriod"/>
            </a:pPr>
            <a:r>
              <a:rPr lang="en-US" dirty="0" err="1" smtClean="0"/>
              <a:t>DnaB</a:t>
            </a:r>
            <a:r>
              <a:rPr lang="en-US" dirty="0" smtClean="0"/>
              <a:t> (6 subunit helicase) binds and unwinds the DNA</a:t>
            </a:r>
          </a:p>
          <a:p>
            <a:pPr marL="800100" lvl="1" indent="-342900">
              <a:buFont typeface="+mj-lt"/>
              <a:buAutoNum type="arabicPeriod"/>
            </a:pPr>
            <a:r>
              <a:rPr lang="en-US" dirty="0" smtClean="0"/>
              <a:t>Topoisomerase functions downstream to relieve stress</a:t>
            </a:r>
          </a:p>
          <a:p>
            <a:pPr marL="342900" indent="-342900">
              <a:buFont typeface="+mj-lt"/>
              <a:buAutoNum type="arabicPeriod"/>
            </a:pPr>
            <a:r>
              <a:rPr lang="en-US" dirty="0" smtClean="0"/>
              <a:t>Single Strand DNA binding proteins prevent the </a:t>
            </a:r>
            <a:r>
              <a:rPr lang="en-US" dirty="0" err="1" smtClean="0"/>
              <a:t>ssDNA</a:t>
            </a:r>
            <a:r>
              <a:rPr lang="en-US" dirty="0" smtClean="0"/>
              <a:t> from </a:t>
            </a:r>
            <a:r>
              <a:rPr lang="en-US" dirty="0" err="1" smtClean="0"/>
              <a:t>reannealing</a:t>
            </a:r>
            <a:endParaRPr lang="en-US" dirty="0"/>
          </a:p>
        </p:txBody>
      </p:sp>
      <p:pic>
        <p:nvPicPr>
          <p:cNvPr id="11" name="Picture 2" descr="voet4e_fig_30_29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5387" y="1208133"/>
            <a:ext cx="2980343" cy="194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418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11" name="Picture 2" descr="voet4e_fig_30_29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143000"/>
            <a:ext cx="2980343" cy="194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3124200"/>
            <a:ext cx="4429418" cy="369332"/>
          </a:xfrm>
          <a:prstGeom prst="rect">
            <a:avLst/>
          </a:prstGeom>
          <a:noFill/>
        </p:spPr>
        <p:txBody>
          <a:bodyPr wrap="none" rtlCol="0">
            <a:spAutoFit/>
          </a:bodyPr>
          <a:lstStyle/>
          <a:p>
            <a:r>
              <a:rPr lang="en-US" b="1" dirty="0" err="1" smtClean="0"/>
              <a:t>DnaA</a:t>
            </a:r>
            <a:r>
              <a:rPr lang="en-US" dirty="0" smtClean="0"/>
              <a:t> helical filament – 8 monomers per turn</a:t>
            </a:r>
            <a:endParaRPr lang="en-US" dirty="0"/>
          </a:p>
        </p:txBody>
      </p:sp>
      <p:sp>
        <p:nvSpPr>
          <p:cNvPr id="17" name="TextBox 16"/>
          <p:cNvSpPr txBox="1"/>
          <p:nvPr/>
        </p:nvSpPr>
        <p:spPr>
          <a:xfrm>
            <a:off x="4800600" y="838200"/>
            <a:ext cx="4191000" cy="2308324"/>
          </a:xfrm>
          <a:prstGeom prst="rect">
            <a:avLst/>
          </a:prstGeom>
          <a:noFill/>
        </p:spPr>
        <p:txBody>
          <a:bodyPr wrap="square" rtlCol="0">
            <a:spAutoFit/>
          </a:bodyPr>
          <a:lstStyle/>
          <a:p>
            <a:pPr marL="228600" indent="-228600">
              <a:buAutoNum type="arabicParenR"/>
            </a:pPr>
            <a:r>
              <a:rPr lang="en-US" sz="1200" b="1" dirty="0" smtClean="0"/>
              <a:t>ATP-bound </a:t>
            </a:r>
            <a:r>
              <a:rPr lang="en-US" sz="1200" b="1" dirty="0" err="1" smtClean="0"/>
              <a:t>DnaA</a:t>
            </a:r>
            <a:r>
              <a:rPr lang="en-US" sz="1200" b="1" dirty="0" smtClean="0"/>
              <a:t> molecules sit on 3 of the 5 </a:t>
            </a:r>
            <a:r>
              <a:rPr lang="en-US" sz="1200" b="1" dirty="0" err="1" smtClean="0"/>
              <a:t>DnaA</a:t>
            </a:r>
            <a:r>
              <a:rPr lang="en-US" sz="1200" b="1" dirty="0" smtClean="0"/>
              <a:t> boxes of the origin.</a:t>
            </a:r>
          </a:p>
          <a:p>
            <a:pPr marL="228600" indent="-228600">
              <a:buAutoNum type="arabicParenR"/>
            </a:pPr>
            <a:r>
              <a:rPr lang="en-US" sz="1200" b="1" dirty="0" smtClean="0"/>
              <a:t>They recruit additional </a:t>
            </a:r>
            <a:r>
              <a:rPr lang="en-US" sz="1200" b="1" dirty="0" err="1" smtClean="0"/>
              <a:t>DnaA</a:t>
            </a:r>
            <a:r>
              <a:rPr lang="en-US" sz="1200" b="1" dirty="0" smtClean="0"/>
              <a:t> molecules to occupy the remaining boxes</a:t>
            </a:r>
          </a:p>
          <a:p>
            <a:pPr marL="228600" indent="-228600">
              <a:buAutoNum type="arabicParenR"/>
            </a:pPr>
            <a:r>
              <a:rPr lang="en-US" sz="1200" b="1" dirty="0" smtClean="0"/>
              <a:t>This introduces positive supercoiling into the DNA, causing the DNA to unwind </a:t>
            </a:r>
          </a:p>
          <a:p>
            <a:pPr marL="228600" indent="-228600">
              <a:buFont typeface="Arial"/>
              <a:buChar char="•"/>
            </a:pPr>
            <a:r>
              <a:rPr lang="en-US" sz="1200" b="1" dirty="0" smtClean="0"/>
              <a:t>The ATPase domain of </a:t>
            </a:r>
            <a:r>
              <a:rPr lang="en-US" sz="1200" b="1" dirty="0" err="1" smtClean="0"/>
              <a:t>DnaA</a:t>
            </a:r>
            <a:r>
              <a:rPr lang="en-US" sz="1200" b="1" dirty="0" smtClean="0"/>
              <a:t> may actively unwind DNA as a function of ATP hydrolysis</a:t>
            </a:r>
          </a:p>
          <a:p>
            <a:pPr marL="228600" indent="-228600"/>
            <a:r>
              <a:rPr lang="en-US" sz="1200" b="1" dirty="0" smtClean="0"/>
              <a:t>4)  The </a:t>
            </a:r>
            <a:r>
              <a:rPr lang="en-US" sz="1200" b="1" i="1" dirty="0" err="1" smtClean="0"/>
              <a:t>oriC</a:t>
            </a:r>
            <a:r>
              <a:rPr lang="en-US" sz="1200" b="1" dirty="0" err="1" smtClean="0"/>
              <a:t>-DnaA</a:t>
            </a:r>
            <a:r>
              <a:rPr lang="en-US" sz="1200" b="1" dirty="0" smtClean="0"/>
              <a:t> complex recruits </a:t>
            </a:r>
            <a:r>
              <a:rPr lang="en-US" sz="1200" b="1" dirty="0" err="1" smtClean="0"/>
              <a:t>DnaB-DnaC</a:t>
            </a:r>
            <a:r>
              <a:rPr lang="en-US" sz="1200" b="1" dirty="0" smtClean="0"/>
              <a:t> </a:t>
            </a:r>
            <a:r>
              <a:rPr lang="en-US" sz="1200" b="1" dirty="0" err="1" smtClean="0"/>
              <a:t>hexamers</a:t>
            </a:r>
            <a:r>
              <a:rPr lang="en-US" sz="1200" b="1" dirty="0" smtClean="0"/>
              <a:t> to actively separate the DNA helix (</a:t>
            </a:r>
            <a:r>
              <a:rPr lang="en-US" sz="1200" b="1" dirty="0" err="1" smtClean="0"/>
              <a:t>DnaB</a:t>
            </a:r>
            <a:r>
              <a:rPr lang="en-US" sz="1200" b="1" dirty="0" smtClean="0"/>
              <a:t> is a helicase, </a:t>
            </a:r>
            <a:r>
              <a:rPr lang="en-US" sz="1200" b="1" dirty="0" err="1" smtClean="0"/>
              <a:t>DnaC</a:t>
            </a:r>
            <a:r>
              <a:rPr lang="en-US" sz="1200" b="1" dirty="0" smtClean="0"/>
              <a:t> is a loading protein that places </a:t>
            </a:r>
            <a:r>
              <a:rPr lang="en-US" sz="1200" b="1" dirty="0" err="1" smtClean="0"/>
              <a:t>DnaB</a:t>
            </a:r>
            <a:r>
              <a:rPr lang="en-US" sz="1200" b="1" dirty="0" smtClean="0"/>
              <a:t> onto the strand)</a:t>
            </a:r>
          </a:p>
          <a:p>
            <a:pPr marL="228600" indent="-228600">
              <a:buFont typeface="Arial" pitchFamily="34" charset="0"/>
              <a:buChar char="•"/>
            </a:pPr>
            <a:endParaRPr lang="en-US" sz="1200" dirty="0"/>
          </a:p>
        </p:txBody>
      </p:sp>
      <p:pic>
        <p:nvPicPr>
          <p:cNvPr id="25" name="Picture 2" descr="figure_25_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733800"/>
            <a:ext cx="6778625" cy="279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69381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Formation of the Replication Fork</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25" name="Picture 2" descr="voet4e_fig_30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62100"/>
            <a:ext cx="8531225" cy="373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Oval 1"/>
          <p:cNvSpPr/>
          <p:nvPr/>
        </p:nvSpPr>
        <p:spPr>
          <a:xfrm>
            <a:off x="3276600" y="2590800"/>
            <a:ext cx="914400" cy="213360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590800" y="5429071"/>
            <a:ext cx="3962400" cy="1200329"/>
          </a:xfrm>
          <a:prstGeom prst="rect">
            <a:avLst/>
          </a:prstGeom>
          <a:noFill/>
        </p:spPr>
        <p:txBody>
          <a:bodyPr wrap="square" rtlCol="0">
            <a:spAutoFit/>
          </a:bodyPr>
          <a:lstStyle/>
          <a:p>
            <a:r>
              <a:rPr lang="en-US" dirty="0" smtClean="0"/>
              <a:t>DNA </a:t>
            </a:r>
            <a:r>
              <a:rPr lang="en-US" dirty="0" err="1" smtClean="0"/>
              <a:t>Gyrase</a:t>
            </a:r>
            <a:r>
              <a:rPr lang="en-US" dirty="0" smtClean="0"/>
              <a:t> (Topoisomerase II)</a:t>
            </a:r>
          </a:p>
          <a:p>
            <a:r>
              <a:rPr lang="en-US" dirty="0" smtClean="0"/>
              <a:t>Crucial to deal with the supercoiling and twisting that the strands would do as they are unwound</a:t>
            </a:r>
            <a:endParaRPr lang="en-US" dirty="0"/>
          </a:p>
        </p:txBody>
      </p:sp>
      <p:sp>
        <p:nvSpPr>
          <p:cNvPr id="5" name="Up Arrow 4"/>
          <p:cNvSpPr/>
          <p:nvPr/>
        </p:nvSpPr>
        <p:spPr>
          <a:xfrm>
            <a:off x="3657600" y="4800600"/>
            <a:ext cx="228600" cy="609600"/>
          </a:xfrm>
          <a:prstGeom prst="up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25476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a:xfrm>
            <a:off x="685800" y="152400"/>
            <a:ext cx="7772400" cy="1143000"/>
          </a:xfrm>
        </p:spPr>
        <p:txBody>
          <a:bodyPr>
            <a:normAutofit fontScale="90000"/>
          </a:bodyPr>
          <a:lstStyle/>
          <a:p>
            <a:r>
              <a:rPr lang="en-US" b="1">
                <a:solidFill>
                  <a:srgbClr val="00B0F0"/>
                </a:solidFill>
                <a:latin typeface="Calibri" charset="0"/>
                <a:ea typeface="ＭＳ Ｐゴシック" charset="0"/>
                <a:cs typeface="ＭＳ Ｐゴシック" charset="0"/>
              </a:rPr>
              <a:t>DnaA proteins bind at R and I sites in </a:t>
            </a:r>
            <a:r>
              <a:rPr lang="en-US" b="1" i="1">
                <a:solidFill>
                  <a:srgbClr val="00B0F0"/>
                </a:solidFill>
                <a:latin typeface="Calibri" charset="0"/>
                <a:ea typeface="ＭＳ Ｐゴシック" charset="0"/>
                <a:cs typeface="ＭＳ Ｐゴシック" charset="0"/>
              </a:rPr>
              <a:t>oriC</a:t>
            </a:r>
            <a:endParaRPr lang="en-US" b="1">
              <a:solidFill>
                <a:srgbClr val="00B0F0"/>
              </a:solidFill>
              <a:latin typeface="Calibri" charset="0"/>
              <a:ea typeface="ＭＳ Ｐゴシック" charset="0"/>
              <a:cs typeface="ＭＳ Ｐゴシック" charset="0"/>
            </a:endParaRPr>
          </a:p>
        </p:txBody>
      </p:sp>
      <p:sp>
        <p:nvSpPr>
          <p:cNvPr id="45059" name="Content Placeholder 3"/>
          <p:cNvSpPr>
            <a:spLocks noGrp="1"/>
          </p:cNvSpPr>
          <p:nvPr>
            <p:ph idx="1"/>
          </p:nvPr>
        </p:nvSpPr>
        <p:spPr>
          <a:xfrm>
            <a:off x="228600" y="2514600"/>
            <a:ext cx="7772400" cy="4114800"/>
          </a:xfrm>
        </p:spPr>
        <p:txBody>
          <a:bodyPr/>
          <a:lstStyle/>
          <a:p>
            <a:r>
              <a:rPr lang="en-US" dirty="0" err="1">
                <a:latin typeface="Calibri" charset="0"/>
                <a:ea typeface="ＭＳ Ｐゴシック" charset="0"/>
                <a:cs typeface="ＭＳ Ｐゴシック" charset="0"/>
              </a:rPr>
              <a:t>DnaA</a:t>
            </a:r>
            <a:r>
              <a:rPr lang="en-US" dirty="0">
                <a:latin typeface="Calibri" charset="0"/>
                <a:ea typeface="ＭＳ Ｐゴシック" charset="0"/>
                <a:cs typeface="ＭＳ Ｐゴシック" charset="0"/>
              </a:rPr>
              <a:t> proteins are </a:t>
            </a:r>
            <a:r>
              <a:rPr lang="en-US" dirty="0" err="1">
                <a:latin typeface="Calibri" charset="0"/>
                <a:ea typeface="ＭＳ Ｐゴシック" charset="0"/>
                <a:cs typeface="ＭＳ Ｐゴシック" charset="0"/>
              </a:rPr>
              <a:t>ATPases</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Eight </a:t>
            </a:r>
            <a:r>
              <a:rPr lang="en-US" dirty="0" err="1">
                <a:latin typeface="Calibri" charset="0"/>
                <a:ea typeface="ＭＳ Ｐゴシック" charset="0"/>
                <a:cs typeface="ＭＳ Ｐゴシック" charset="0"/>
              </a:rPr>
              <a:t>DnaAs</a:t>
            </a:r>
            <a:r>
              <a:rPr lang="en-US" dirty="0">
                <a:latin typeface="Calibri" charset="0"/>
                <a:ea typeface="ＭＳ Ｐゴシック" charset="0"/>
                <a:cs typeface="ＭＳ Ｐゴシック" charset="0"/>
              </a:rPr>
              <a:t> bind to R and I sites</a:t>
            </a:r>
          </a:p>
          <a:p>
            <a:r>
              <a:rPr lang="en-US" dirty="0">
                <a:latin typeface="Calibri" charset="0"/>
                <a:ea typeface="ＭＳ Ｐゴシック" charset="0"/>
                <a:cs typeface="ＭＳ Ｐゴシック" charset="0"/>
              </a:rPr>
              <a:t>DNA wraps around the complex forming a positive supercoil</a:t>
            </a:r>
          </a:p>
          <a:p>
            <a:r>
              <a:rPr lang="en-US" dirty="0">
                <a:latin typeface="Calibri" charset="0"/>
                <a:ea typeface="ＭＳ Ｐゴシック" charset="0"/>
                <a:cs typeface="ＭＳ Ｐゴシック" charset="0"/>
              </a:rPr>
              <a:t>Strain leads to denaturation of nearby DUE sites</a:t>
            </a:r>
          </a:p>
          <a:p>
            <a:r>
              <a:rPr lang="en-US" dirty="0">
                <a:latin typeface="Calibri" charset="0"/>
                <a:ea typeface="ＭＳ Ｐゴシック" charset="0"/>
                <a:cs typeface="ＭＳ Ｐゴシック" charset="0"/>
              </a:rPr>
              <a:t>Associated proteins facilitate DNA bending</a:t>
            </a:r>
          </a:p>
        </p:txBody>
      </p:sp>
      <p:sp>
        <p:nvSpPr>
          <p:cNvPr id="45060" name="Line 4"/>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 name="Picture 2" descr="figure_25_10"/>
          <p:cNvPicPr>
            <a:picLocks noChangeAspect="1" noChangeArrowheads="1"/>
          </p:cNvPicPr>
          <p:nvPr/>
        </p:nvPicPr>
        <p:blipFill rotWithShape="1">
          <a:blip r:embed="rId2">
            <a:extLst>
              <a:ext uri="{28A0092B-C50C-407E-A947-70E740481C1C}">
                <a14:useLocalDpi xmlns:a14="http://schemas.microsoft.com/office/drawing/2010/main" val="0"/>
              </a:ext>
            </a:extLst>
          </a:blip>
          <a:srcRect b="23651"/>
          <a:stretch/>
        </p:blipFill>
        <p:spPr bwMode="auto">
          <a:xfrm>
            <a:off x="381000" y="838200"/>
            <a:ext cx="8531225"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22121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685800" y="228600"/>
            <a:ext cx="7772400" cy="685800"/>
          </a:xfrm>
        </p:spPr>
        <p:txBody>
          <a:bodyPr/>
          <a:lstStyle/>
          <a:p>
            <a:r>
              <a:rPr lang="en-US" sz="3600" b="1">
                <a:solidFill>
                  <a:srgbClr val="2FB0DC"/>
                </a:solidFill>
                <a:latin typeface="Calibri" charset="0"/>
                <a:ea typeface="ＭＳ Ｐゴシック" charset="0"/>
                <a:cs typeface="ＭＳ Ｐゴシック" charset="0"/>
              </a:rPr>
              <a:t>DnaB helicase continues initiation</a:t>
            </a:r>
          </a:p>
        </p:txBody>
      </p:sp>
      <p:sp>
        <p:nvSpPr>
          <p:cNvPr id="46083" name="Content Placeholder 2"/>
          <p:cNvSpPr>
            <a:spLocks noGrp="1"/>
          </p:cNvSpPr>
          <p:nvPr>
            <p:ph idx="1"/>
          </p:nvPr>
        </p:nvSpPr>
        <p:spPr>
          <a:xfrm>
            <a:off x="609600" y="1219200"/>
            <a:ext cx="7772400" cy="5029200"/>
          </a:xfrm>
        </p:spPr>
        <p:txBody>
          <a:bodyPr/>
          <a:lstStyle/>
          <a:p>
            <a:r>
              <a:rPr lang="en-US" sz="2800">
                <a:latin typeface="Calibri" charset="0"/>
                <a:ea typeface="ＭＳ Ｐゴシック" charset="0"/>
                <a:cs typeface="ＭＳ Ｐゴシック" charset="0"/>
              </a:rPr>
              <a:t>DnaB hexamer structure is opened by the binding of DnaC</a:t>
            </a:r>
          </a:p>
          <a:p>
            <a:r>
              <a:rPr lang="en-US" sz="2800">
                <a:latin typeface="Calibri" charset="0"/>
                <a:ea typeface="ＭＳ Ｐゴシック" charset="0"/>
                <a:cs typeface="ＭＳ Ｐゴシック" charset="0"/>
              </a:rPr>
              <a:t>DnaB then binds to separated strands</a:t>
            </a:r>
          </a:p>
          <a:p>
            <a:r>
              <a:rPr lang="en-US" sz="2800">
                <a:latin typeface="Calibri" charset="0"/>
                <a:ea typeface="ＭＳ Ｐゴシック" charset="0"/>
                <a:cs typeface="ＭＳ Ｐゴシック" charset="0"/>
              </a:rPr>
              <a:t>DnaB migrates along ssDNA 5</a:t>
            </a:r>
            <a:r>
              <a:rPr lang="ja-JP" altLang="en-US" sz="2800">
                <a:latin typeface="Calibri" charset="0"/>
                <a:ea typeface="ＭＳ Ｐゴシック" charset="0"/>
                <a:cs typeface="ＭＳ Ｐゴシック" charset="0"/>
              </a:rPr>
              <a:t>’</a:t>
            </a:r>
            <a:r>
              <a:rPr lang="en-US" sz="2800">
                <a:latin typeface="Calibri" charset="0"/>
                <a:ea typeface="ＭＳ Ｐゴシック" charset="0"/>
                <a:cs typeface="ＭＳ Ｐゴシック" charset="0"/>
                <a:sym typeface="Wingdings" charset="0"/>
              </a:rPr>
              <a:t>3</a:t>
            </a:r>
            <a:r>
              <a:rPr lang="ja-JP" altLang="en-US" sz="2800">
                <a:latin typeface="Calibri" charset="0"/>
                <a:ea typeface="ＭＳ Ｐゴシック" charset="0"/>
                <a:cs typeface="ＭＳ Ｐゴシック" charset="0"/>
                <a:sym typeface="Wingdings" charset="0"/>
              </a:rPr>
              <a:t>’</a:t>
            </a:r>
            <a:r>
              <a:rPr lang="en-US" sz="2800">
                <a:latin typeface="Calibri" charset="0"/>
                <a:ea typeface="ＭＳ Ｐゴシック" charset="0"/>
                <a:cs typeface="ＭＳ Ｐゴシック" charset="0"/>
                <a:sym typeface="Wingdings" charset="0"/>
              </a:rPr>
              <a:t> and unwinds the helix</a:t>
            </a:r>
          </a:p>
          <a:p>
            <a:r>
              <a:rPr lang="en-US" sz="2800">
                <a:latin typeface="Calibri" charset="0"/>
                <a:ea typeface="ＭＳ Ｐゴシック" charset="0"/>
                <a:cs typeface="ＭＳ Ｐゴシック" charset="0"/>
                <a:sym typeface="Wingdings" charset="0"/>
              </a:rPr>
              <a:t>Other proteins (DNA Pol III, etc.) link to DnaB</a:t>
            </a:r>
          </a:p>
          <a:p>
            <a:r>
              <a:rPr lang="en-US" sz="2800">
                <a:latin typeface="Calibri" charset="0"/>
                <a:ea typeface="ＭＳ Ｐゴシック" charset="0"/>
                <a:cs typeface="ＭＳ Ｐゴシック" charset="0"/>
                <a:sym typeface="Wingdings" charset="0"/>
              </a:rPr>
              <a:t>Single-stranded DNA-binding protein (SSB) stabilizes separated strands</a:t>
            </a:r>
          </a:p>
          <a:p>
            <a:r>
              <a:rPr lang="en-US" sz="2800">
                <a:latin typeface="Calibri" charset="0"/>
                <a:ea typeface="ＭＳ Ｐゴシック" charset="0"/>
                <a:cs typeface="ＭＳ Ｐゴシック" charset="0"/>
                <a:sym typeface="Wingdings" charset="0"/>
              </a:rPr>
              <a:t>DNA gyrase relieves topological stress ahead of the replication forks</a:t>
            </a:r>
            <a:endParaRPr lang="en-US" sz="2800">
              <a:latin typeface="Calibri" charset="0"/>
              <a:ea typeface="ＭＳ Ｐゴシック" charset="0"/>
              <a:cs typeface="ＭＳ Ｐゴシック" charset="0"/>
            </a:endParaRPr>
          </a:p>
        </p:txBody>
      </p:sp>
      <p:sp>
        <p:nvSpPr>
          <p:cNvPr id="46084" name="Line 4"/>
          <p:cNvSpPr>
            <a:spLocks noChangeShapeType="1"/>
          </p:cNvSpPr>
          <p:nvPr/>
        </p:nvSpPr>
        <p:spPr bwMode="auto">
          <a:xfrm>
            <a:off x="304800" y="914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8218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2756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2286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DNA Polymerase Structures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8200" y="1315283"/>
            <a:ext cx="7696200" cy="4247317"/>
          </a:xfrm>
          <a:prstGeom prst="rect">
            <a:avLst/>
          </a:prstGeom>
          <a:noFill/>
        </p:spPr>
        <p:txBody>
          <a:bodyPr wrap="square" rtlCol="0">
            <a:spAutoFit/>
          </a:bodyPr>
          <a:lstStyle/>
          <a:p>
            <a:pPr marL="285750" indent="-285750">
              <a:buFont typeface="Arial" pitchFamily="34" charset="0"/>
              <a:buChar char="•"/>
            </a:pPr>
            <a:r>
              <a:rPr lang="en-US" dirty="0" smtClean="0"/>
              <a:t>Arthur Kornberg discovered the first DNA polymerase isolated from </a:t>
            </a:r>
            <a:r>
              <a:rPr lang="en-US" i="1" dirty="0" smtClean="0"/>
              <a:t>Escherichia coli</a:t>
            </a:r>
            <a:r>
              <a:rPr lang="en-US" dirty="0" smtClean="0"/>
              <a:t>  in 1956</a:t>
            </a:r>
          </a:p>
          <a:p>
            <a:pPr marL="742950" lvl="1" indent="-285750">
              <a:buFont typeface="Arial" pitchFamily="34" charset="0"/>
              <a:buChar char="•"/>
            </a:pPr>
            <a:r>
              <a:rPr lang="en-US" dirty="0" smtClean="0"/>
              <a:t>This was called DNA Polymerase I (DNA </a:t>
            </a:r>
            <a:r>
              <a:rPr lang="en-US" dirty="0" err="1" smtClean="0"/>
              <a:t>PolI</a:t>
            </a:r>
            <a:r>
              <a:rPr lang="en-US" dirty="0" smtClean="0"/>
              <a:t>)</a:t>
            </a:r>
          </a:p>
          <a:p>
            <a:pPr marL="285750" indent="-285750">
              <a:buFont typeface="Arial" pitchFamily="34" charset="0"/>
              <a:buChar char="•"/>
            </a:pPr>
            <a:r>
              <a:rPr lang="en-US" dirty="0" smtClean="0"/>
              <a:t>The structure of this enzyme was solved by Tom </a:t>
            </a:r>
            <a:r>
              <a:rPr lang="en-US" dirty="0" err="1" smtClean="0"/>
              <a:t>Steitz</a:t>
            </a:r>
            <a:r>
              <a:rPr lang="en-US" dirty="0" smtClean="0"/>
              <a:t> in 1987 (at least part of it was…) </a:t>
            </a:r>
          </a:p>
          <a:p>
            <a:pPr marL="742950" lvl="1" indent="-285750">
              <a:buFont typeface="Arial" pitchFamily="34" charset="0"/>
              <a:buChar char="•"/>
            </a:pPr>
            <a:r>
              <a:rPr lang="en-US" dirty="0" smtClean="0"/>
              <a:t>PDB ID Code:  1DPI</a:t>
            </a:r>
          </a:p>
          <a:p>
            <a:pPr marL="285750" indent="-285750">
              <a:buFont typeface="Arial" pitchFamily="34" charset="0"/>
              <a:buChar char="•"/>
            </a:pPr>
            <a:r>
              <a:rPr lang="en-US" dirty="0" smtClean="0"/>
              <a:t>The structure of the </a:t>
            </a:r>
            <a:r>
              <a:rPr lang="en-US" i="1" dirty="0" err="1" smtClean="0"/>
              <a:t>Thermus</a:t>
            </a:r>
            <a:r>
              <a:rPr lang="en-US" i="1" dirty="0" smtClean="0"/>
              <a:t> </a:t>
            </a:r>
            <a:r>
              <a:rPr lang="en-US" i="1" dirty="0" err="1" smtClean="0"/>
              <a:t>aquaticus</a:t>
            </a:r>
            <a:r>
              <a:rPr lang="en-US" dirty="0" smtClean="0"/>
              <a:t> DNA </a:t>
            </a:r>
            <a:r>
              <a:rPr lang="en-US" dirty="0" err="1" smtClean="0"/>
              <a:t>PolI</a:t>
            </a:r>
            <a:r>
              <a:rPr lang="en-US" dirty="0" smtClean="0"/>
              <a:t> was also discovered by </a:t>
            </a:r>
            <a:r>
              <a:rPr lang="en-US" dirty="0" err="1" smtClean="0"/>
              <a:t>Steitz</a:t>
            </a:r>
            <a:r>
              <a:rPr lang="en-US" dirty="0" smtClean="0"/>
              <a:t> in 1996</a:t>
            </a:r>
          </a:p>
          <a:p>
            <a:pPr marL="742950" lvl="1" indent="-285750">
              <a:buFont typeface="Arial" pitchFamily="34" charset="0"/>
              <a:buChar char="•"/>
            </a:pPr>
            <a:r>
              <a:rPr lang="en-US" dirty="0" smtClean="0"/>
              <a:t>PDB ID Code:  1TAQ</a:t>
            </a:r>
          </a:p>
          <a:p>
            <a:pPr marL="742950" lvl="1" indent="-285750">
              <a:buFont typeface="Arial" pitchFamily="34" charset="0"/>
              <a:buChar char="•"/>
            </a:pPr>
            <a:endParaRPr lang="en-US" dirty="0" smtClean="0"/>
          </a:p>
          <a:p>
            <a:pPr marL="285750" indent="-285750"/>
            <a:r>
              <a:rPr lang="en-US" dirty="0" smtClean="0"/>
              <a:t>For today’s lectures, we’ll use the following structures:</a:t>
            </a:r>
          </a:p>
          <a:p>
            <a:pPr marL="285750" indent="-285750">
              <a:buFont typeface="Arial" pitchFamily="34" charset="0"/>
              <a:buChar char="•"/>
            </a:pPr>
            <a:endParaRPr lang="en-US" dirty="0" smtClean="0"/>
          </a:p>
          <a:p>
            <a:pPr marL="342900" indent="-342900">
              <a:buFont typeface="+mj-lt"/>
              <a:buAutoNum type="arabicPeriod"/>
            </a:pPr>
            <a:r>
              <a:rPr lang="en-US" dirty="0" smtClean="0"/>
              <a:t>1QSS:  </a:t>
            </a:r>
            <a:r>
              <a:rPr lang="en-US" dirty="0" err="1" smtClean="0"/>
              <a:t>ddGTP</a:t>
            </a:r>
            <a:r>
              <a:rPr lang="en-US" dirty="0" smtClean="0"/>
              <a:t>-trapped Closed Ternary Complex of the Large Fragment of DNA </a:t>
            </a:r>
            <a:r>
              <a:rPr lang="en-US" dirty="0" err="1" smtClean="0"/>
              <a:t>PolI</a:t>
            </a:r>
            <a:r>
              <a:rPr lang="en-US" dirty="0" smtClean="0"/>
              <a:t> from </a:t>
            </a:r>
            <a:r>
              <a:rPr lang="en-US" i="1" dirty="0" smtClean="0"/>
              <a:t>T. </a:t>
            </a:r>
            <a:r>
              <a:rPr lang="en-US" i="1" dirty="0" err="1" smtClean="0"/>
              <a:t>aquaticus</a:t>
            </a:r>
            <a:endParaRPr lang="en-US" dirty="0" smtClean="0"/>
          </a:p>
          <a:p>
            <a:pPr marL="342900" indent="-342900">
              <a:buFont typeface="+mj-lt"/>
              <a:buAutoNum type="arabicPeriod"/>
            </a:pPr>
            <a:r>
              <a:rPr lang="en-US" dirty="0" smtClean="0"/>
              <a:t>1KLN:  DNA </a:t>
            </a:r>
            <a:r>
              <a:rPr lang="en-US" dirty="0" err="1" smtClean="0"/>
              <a:t>PolI</a:t>
            </a:r>
            <a:r>
              <a:rPr lang="en-US" dirty="0" smtClean="0"/>
              <a:t> </a:t>
            </a:r>
            <a:r>
              <a:rPr lang="en-US" dirty="0" err="1" smtClean="0"/>
              <a:t>Klenow</a:t>
            </a:r>
            <a:r>
              <a:rPr lang="en-US" dirty="0" smtClean="0"/>
              <a:t> Fragment Mutant/DNA Complex</a:t>
            </a:r>
            <a:endParaRPr lang="en-US" dirty="0"/>
          </a:p>
        </p:txBody>
      </p:sp>
    </p:spTree>
    <p:extLst>
      <p:ext uri="{BB962C8B-B14F-4D97-AF65-F5344CB8AC3E}">
        <p14:creationId xmlns:p14="http://schemas.microsoft.com/office/powerpoint/2010/main" val="2693364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304800"/>
            <a:ext cx="7772400" cy="914400"/>
          </a:xfrm>
        </p:spPr>
        <p:txBody>
          <a:bodyPr>
            <a:normAutofit fontScale="90000"/>
          </a:bodyPr>
          <a:lstStyle/>
          <a:p>
            <a:r>
              <a:rPr lang="en-US" b="1">
                <a:solidFill>
                  <a:srgbClr val="2FB0DC"/>
                </a:solidFill>
                <a:latin typeface="Calibri" charset="0"/>
                <a:ea typeface="ＭＳ Ｐゴシック" charset="0"/>
                <a:cs typeface="ＭＳ Ｐゴシック" charset="0"/>
              </a:rPr>
              <a:t>Initiation is regulated to occur once per cell cycle</a:t>
            </a:r>
          </a:p>
        </p:txBody>
      </p:sp>
      <p:sp>
        <p:nvSpPr>
          <p:cNvPr id="48131" name="Content Placeholder 2"/>
          <p:cNvSpPr>
            <a:spLocks noGrp="1"/>
          </p:cNvSpPr>
          <p:nvPr>
            <p:ph idx="1"/>
          </p:nvPr>
        </p:nvSpPr>
        <p:spPr>
          <a:xfrm>
            <a:off x="685800" y="1828800"/>
            <a:ext cx="7772400" cy="4724400"/>
          </a:xfrm>
        </p:spPr>
        <p:txBody>
          <a:bodyPr>
            <a:normAutofit fontScale="92500" lnSpcReduction="20000"/>
          </a:bodyPr>
          <a:lstStyle/>
          <a:p>
            <a:r>
              <a:rPr lang="en-US" dirty="0" err="1">
                <a:latin typeface="Calibri" charset="0"/>
                <a:ea typeface="ＭＳ Ｐゴシック" charset="0"/>
                <a:cs typeface="ＭＳ Ｐゴシック" charset="0"/>
              </a:rPr>
              <a:t>Hda</a:t>
            </a:r>
            <a:r>
              <a:rPr lang="en-US" dirty="0">
                <a:latin typeface="Calibri" charset="0"/>
                <a:ea typeface="ＭＳ Ｐゴシック" charset="0"/>
                <a:cs typeface="ＭＳ Ｐゴシック" charset="0"/>
              </a:rPr>
              <a:t> binds to </a:t>
            </a:r>
            <a:r>
              <a:rPr lang="en-US" dirty="0">
                <a:latin typeface="Calibri" charset="0"/>
                <a:ea typeface="ＭＳ Ｐゴシック" charset="0"/>
                <a:cs typeface="ＭＳ Ｐゴシック" charset="0"/>
                <a:sym typeface="Symbol" charset="0"/>
              </a:rPr>
              <a:t> subunits of DNA Pol III, stimulates hydrolysis of </a:t>
            </a:r>
            <a:r>
              <a:rPr lang="en-US" dirty="0" err="1">
                <a:latin typeface="Calibri" charset="0"/>
                <a:ea typeface="ＭＳ Ｐゴシック" charset="0"/>
                <a:cs typeface="ＭＳ Ｐゴシック" charset="0"/>
                <a:sym typeface="Symbol" charset="0"/>
              </a:rPr>
              <a:t>DnaA</a:t>
            </a:r>
            <a:r>
              <a:rPr lang="ja-JP" altLang="en-US" dirty="0">
                <a:latin typeface="Calibri" charset="0"/>
                <a:ea typeface="ＭＳ Ｐゴシック" charset="0"/>
                <a:cs typeface="ＭＳ Ｐゴシック" charset="0"/>
                <a:sym typeface="Symbol" charset="0"/>
              </a:rPr>
              <a:t>’</a:t>
            </a:r>
            <a:r>
              <a:rPr lang="en-US" dirty="0">
                <a:latin typeface="Calibri" charset="0"/>
                <a:ea typeface="ＭＳ Ｐゴシック" charset="0"/>
                <a:cs typeface="ＭＳ Ｐゴシック" charset="0"/>
                <a:sym typeface="Symbol" charset="0"/>
              </a:rPr>
              <a:t>s ATP</a:t>
            </a:r>
          </a:p>
          <a:p>
            <a:pPr lvl="1"/>
            <a:r>
              <a:rPr lang="en-US" dirty="0" err="1">
                <a:latin typeface="Calibri" charset="0"/>
                <a:ea typeface="ＭＳ Ｐゴシック" charset="0"/>
                <a:sym typeface="Symbol" charset="0"/>
              </a:rPr>
              <a:t>Hda</a:t>
            </a:r>
            <a:r>
              <a:rPr lang="en-US" dirty="0">
                <a:latin typeface="Calibri" charset="0"/>
                <a:ea typeface="ＭＳ Ｐゴシック" charset="0"/>
                <a:sym typeface="Symbol" charset="0"/>
              </a:rPr>
              <a:t> is </a:t>
            </a:r>
            <a:r>
              <a:rPr lang="en-US" b="1" dirty="0">
                <a:latin typeface="Calibri" charset="0"/>
                <a:ea typeface="ＭＳ Ｐゴシック" charset="0"/>
                <a:sym typeface="Symbol" charset="0"/>
              </a:rPr>
              <a:t>H</a:t>
            </a:r>
            <a:r>
              <a:rPr lang="en-US" dirty="0">
                <a:latin typeface="Calibri" charset="0"/>
                <a:ea typeface="ＭＳ Ｐゴシック" charset="0"/>
                <a:sym typeface="Symbol" charset="0"/>
              </a:rPr>
              <a:t>omologous to </a:t>
            </a:r>
            <a:r>
              <a:rPr lang="en-US" b="1" dirty="0" err="1">
                <a:latin typeface="Calibri" charset="0"/>
                <a:ea typeface="ＭＳ Ｐゴシック" charset="0"/>
                <a:sym typeface="Symbol" charset="0"/>
              </a:rPr>
              <a:t>D</a:t>
            </a:r>
            <a:r>
              <a:rPr lang="en-US" dirty="0" err="1">
                <a:latin typeface="Calibri" charset="0"/>
                <a:ea typeface="ＭＳ Ｐゴシック" charset="0"/>
                <a:sym typeface="Symbol" charset="0"/>
              </a:rPr>
              <a:t>na</a:t>
            </a:r>
            <a:r>
              <a:rPr lang="en-US" b="1" dirty="0" err="1">
                <a:latin typeface="Calibri" charset="0"/>
                <a:ea typeface="ＭＳ Ｐゴシック" charset="0"/>
                <a:sym typeface="Symbol" charset="0"/>
              </a:rPr>
              <a:t>A</a:t>
            </a:r>
            <a:r>
              <a:rPr lang="en-US" dirty="0">
                <a:latin typeface="Calibri" charset="0"/>
                <a:ea typeface="ＭＳ Ｐゴシック" charset="0"/>
                <a:sym typeface="Symbol" charset="0"/>
              </a:rPr>
              <a:t>  </a:t>
            </a:r>
          </a:p>
          <a:p>
            <a:r>
              <a:rPr lang="en-US" dirty="0" err="1">
                <a:latin typeface="Calibri" charset="0"/>
                <a:ea typeface="ＭＳ Ｐゴシック" charset="0"/>
                <a:cs typeface="ＭＳ Ｐゴシック" charset="0"/>
                <a:sym typeface="Symbol" charset="0"/>
              </a:rPr>
              <a:t>DnaA</a:t>
            </a:r>
            <a:r>
              <a:rPr lang="en-US" dirty="0">
                <a:latin typeface="Calibri" charset="0"/>
                <a:ea typeface="ＭＳ Ｐゴシック" charset="0"/>
                <a:cs typeface="ＭＳ Ｐゴシック" charset="0"/>
                <a:sym typeface="Symbol" charset="0"/>
              </a:rPr>
              <a:t> complex then dissociates</a:t>
            </a:r>
          </a:p>
          <a:p>
            <a:r>
              <a:rPr lang="en-US" dirty="0">
                <a:latin typeface="Calibri" charset="0"/>
                <a:ea typeface="ＭＳ Ｐゴシック" charset="0"/>
                <a:cs typeface="ＭＳ Ｐゴシック" charset="0"/>
                <a:sym typeface="Symbol" charset="0"/>
              </a:rPr>
              <a:t>ADP dissociates</a:t>
            </a:r>
          </a:p>
          <a:p>
            <a:r>
              <a:rPr lang="en-US" dirty="0">
                <a:latin typeface="Calibri" charset="0"/>
                <a:ea typeface="ＭＳ Ｐゴシック" charset="0"/>
                <a:cs typeface="ＭＳ Ｐゴシック" charset="0"/>
                <a:sym typeface="Symbol" charset="0"/>
              </a:rPr>
              <a:t>ATP rebinds to </a:t>
            </a:r>
            <a:r>
              <a:rPr lang="en-US" dirty="0" err="1">
                <a:latin typeface="Calibri" charset="0"/>
                <a:ea typeface="ＭＳ Ｐゴシック" charset="0"/>
                <a:cs typeface="ＭＳ Ｐゴシック" charset="0"/>
                <a:sym typeface="Symbol" charset="0"/>
              </a:rPr>
              <a:t>DnaA</a:t>
            </a:r>
            <a:r>
              <a:rPr lang="en-US" dirty="0">
                <a:latin typeface="Calibri" charset="0"/>
                <a:ea typeface="ＭＳ Ｐゴシック" charset="0"/>
                <a:cs typeface="ＭＳ Ｐゴシック" charset="0"/>
                <a:sym typeface="Symbol" charset="0"/>
              </a:rPr>
              <a:t> to stimulate all over again</a:t>
            </a:r>
          </a:p>
          <a:p>
            <a:r>
              <a:rPr lang="en-US" dirty="0">
                <a:latin typeface="Calibri" charset="0"/>
                <a:ea typeface="ＭＳ Ｐゴシック" charset="0"/>
                <a:cs typeface="ＭＳ Ｐゴシック" charset="0"/>
                <a:sym typeface="Symbol" charset="0"/>
              </a:rPr>
              <a:t>Time scale:  20–40 </a:t>
            </a:r>
            <a:r>
              <a:rPr lang="en-US" dirty="0" err="1" smtClean="0">
                <a:latin typeface="Calibri" charset="0"/>
                <a:ea typeface="ＭＳ Ｐゴシック" charset="0"/>
                <a:cs typeface="ＭＳ Ｐゴシック" charset="0"/>
                <a:sym typeface="Symbol" charset="0"/>
              </a:rPr>
              <a:t>mins</a:t>
            </a:r>
            <a:endParaRPr lang="en-US" dirty="0" smtClean="0">
              <a:latin typeface="Calibri" charset="0"/>
              <a:ea typeface="ＭＳ Ｐゴシック" charset="0"/>
              <a:cs typeface="ＭＳ Ｐゴシック" charset="0"/>
              <a:sym typeface="Symbol" charset="0"/>
            </a:endParaRPr>
          </a:p>
          <a:p>
            <a:pPr lvl="1"/>
            <a:r>
              <a:rPr lang="en-US" dirty="0" smtClean="0">
                <a:latin typeface="Calibri" charset="0"/>
                <a:ea typeface="ＭＳ Ｐゴシック" charset="0"/>
                <a:cs typeface="ＭＳ Ｐゴシック" charset="0"/>
                <a:sym typeface="Symbol" charset="0"/>
              </a:rPr>
              <a:t>Length of </a:t>
            </a:r>
            <a:r>
              <a:rPr lang="en-US" dirty="0" err="1" smtClean="0">
                <a:latin typeface="Calibri" charset="0"/>
                <a:ea typeface="ＭＳ Ｐゴシック" charset="0"/>
                <a:cs typeface="ＭＳ Ｐゴシック" charset="0"/>
                <a:sym typeface="Symbol" charset="0"/>
              </a:rPr>
              <a:t>Proklaryotic</a:t>
            </a:r>
            <a:r>
              <a:rPr lang="en-US" dirty="0" smtClean="0">
                <a:latin typeface="Calibri" charset="0"/>
                <a:ea typeface="ＭＳ Ｐゴシック" charset="0"/>
                <a:cs typeface="ＭＳ Ｐゴシック" charset="0"/>
                <a:sym typeface="Symbol" charset="0"/>
              </a:rPr>
              <a:t> Cell Cycle depends upon the time it takes for </a:t>
            </a:r>
            <a:r>
              <a:rPr lang="en-US" dirty="0" err="1" smtClean="0">
                <a:latin typeface="Calibri" charset="0"/>
                <a:ea typeface="ＭＳ Ｐゴシック" charset="0"/>
                <a:cs typeface="ＭＳ Ｐゴシック" charset="0"/>
                <a:sym typeface="Symbol" charset="0"/>
              </a:rPr>
              <a:t>DnaA</a:t>
            </a:r>
            <a:r>
              <a:rPr lang="en-US" dirty="0" smtClean="0">
                <a:latin typeface="Calibri" charset="0"/>
                <a:ea typeface="ＭＳ Ｐゴシック" charset="0"/>
                <a:cs typeface="ＭＳ Ｐゴシック" charset="0"/>
                <a:sym typeface="Symbol" charset="0"/>
              </a:rPr>
              <a:t> to complete a trip down the length of the bacterial chromosome</a:t>
            </a:r>
            <a:endParaRPr lang="en-US" dirty="0">
              <a:latin typeface="Calibri" charset="0"/>
              <a:ea typeface="ＭＳ Ｐゴシック" charset="0"/>
              <a:cs typeface="ＭＳ Ｐゴシック" charset="0"/>
            </a:endParaRPr>
          </a:p>
        </p:txBody>
      </p:sp>
      <p:sp>
        <p:nvSpPr>
          <p:cNvPr id="48132" name="Line 4"/>
          <p:cNvSpPr>
            <a:spLocks noChangeShapeType="1"/>
          </p:cNvSpPr>
          <p:nvPr/>
        </p:nvSpPr>
        <p:spPr bwMode="auto">
          <a:xfrm>
            <a:off x="304800" y="14478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794252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762000" y="152400"/>
            <a:ext cx="7772400" cy="1143000"/>
          </a:xfrm>
        </p:spPr>
        <p:txBody>
          <a:bodyPr>
            <a:normAutofit fontScale="90000"/>
          </a:bodyPr>
          <a:lstStyle/>
          <a:p>
            <a:r>
              <a:rPr lang="en-US" sz="3600" b="1">
                <a:solidFill>
                  <a:srgbClr val="2FB0DC"/>
                </a:solidFill>
                <a:latin typeface="Calibri" charset="0"/>
                <a:ea typeface="ＭＳ Ｐゴシック" charset="0"/>
                <a:cs typeface="ＭＳ Ｐゴシック" charset="0"/>
              </a:rPr>
              <a:t>Regulation of Replication Initiation via Methylation</a:t>
            </a:r>
          </a:p>
        </p:txBody>
      </p:sp>
      <p:sp>
        <p:nvSpPr>
          <p:cNvPr id="3" name="Content Placeholder 2"/>
          <p:cNvSpPr>
            <a:spLocks noGrp="1"/>
          </p:cNvSpPr>
          <p:nvPr>
            <p:ph idx="1"/>
          </p:nvPr>
        </p:nvSpPr>
        <p:spPr>
          <a:xfrm>
            <a:off x="609600" y="1676400"/>
            <a:ext cx="7772400" cy="4114800"/>
          </a:xfrm>
        </p:spPr>
        <p:txBody>
          <a:bodyPr>
            <a:normAutofit fontScale="92500" lnSpcReduction="10000"/>
          </a:bodyPr>
          <a:lstStyle/>
          <a:p>
            <a:pPr>
              <a:defRPr/>
            </a:pPr>
            <a:r>
              <a:rPr lang="en-US" sz="2800" dirty="0" smtClean="0"/>
              <a:t>After replication, </a:t>
            </a:r>
            <a:r>
              <a:rPr lang="en-US" sz="2800" i="1" dirty="0" err="1" smtClean="0"/>
              <a:t>oriC</a:t>
            </a:r>
            <a:r>
              <a:rPr lang="en-US" sz="2800" dirty="0" smtClean="0"/>
              <a:t> is </a:t>
            </a:r>
            <a:r>
              <a:rPr lang="en-US" sz="2800" dirty="0" err="1" smtClean="0"/>
              <a:t>hemimethylated</a:t>
            </a:r>
            <a:r>
              <a:rPr lang="en-US" sz="2800" dirty="0" smtClean="0"/>
              <a:t> by Dam </a:t>
            </a:r>
            <a:r>
              <a:rPr lang="en-US" sz="2800" dirty="0" err="1" smtClean="0"/>
              <a:t>methylase</a:t>
            </a:r>
            <a:endParaRPr lang="en-US" sz="2800" dirty="0" smtClean="0"/>
          </a:p>
          <a:p>
            <a:pPr lvl="1">
              <a:defRPr/>
            </a:pPr>
            <a:r>
              <a:rPr lang="en-US" sz="2400" dirty="0" smtClean="0"/>
              <a:t>Dam = </a:t>
            </a:r>
            <a:r>
              <a:rPr lang="en-US" sz="2400" b="1" i="1" dirty="0" smtClean="0"/>
              <a:t>D</a:t>
            </a:r>
            <a:r>
              <a:rPr lang="en-US" sz="2400" dirty="0" smtClean="0"/>
              <a:t>NA </a:t>
            </a:r>
            <a:r>
              <a:rPr lang="en-US" sz="2400" b="1" i="1" dirty="0" smtClean="0"/>
              <a:t>a</a:t>
            </a:r>
            <a:r>
              <a:rPr lang="en-US" sz="2400" dirty="0" smtClean="0"/>
              <a:t>denine </a:t>
            </a:r>
            <a:r>
              <a:rPr lang="en-US" sz="2400" b="1" i="1" dirty="0" err="1" smtClean="0"/>
              <a:t>m</a:t>
            </a:r>
            <a:r>
              <a:rPr lang="en-US" sz="2400" dirty="0" err="1" smtClean="0"/>
              <a:t>ethylase</a:t>
            </a:r>
            <a:endParaRPr lang="en-US" sz="2400" dirty="0" smtClean="0"/>
          </a:p>
          <a:p>
            <a:pPr lvl="1">
              <a:defRPr/>
            </a:pPr>
            <a:r>
              <a:rPr lang="en-US" sz="2400" dirty="0" err="1" smtClean="0"/>
              <a:t>Methylates</a:t>
            </a:r>
            <a:r>
              <a:rPr lang="en-US" sz="2400" dirty="0" smtClean="0"/>
              <a:t> N</a:t>
            </a:r>
            <a:r>
              <a:rPr lang="en-US" sz="2400" baseline="30000" dirty="0" smtClean="0"/>
              <a:t>6</a:t>
            </a:r>
            <a:r>
              <a:rPr lang="en-US" sz="2400" dirty="0" smtClean="0"/>
              <a:t> of </a:t>
            </a:r>
            <a:r>
              <a:rPr lang="en-US" sz="2400" baseline="30000" dirty="0" smtClean="0"/>
              <a:t> </a:t>
            </a:r>
            <a:r>
              <a:rPr lang="en-US" sz="2400" dirty="0" smtClean="0"/>
              <a:t>A in GATC sequences</a:t>
            </a:r>
          </a:p>
          <a:p>
            <a:pPr>
              <a:defRPr/>
            </a:pPr>
            <a:r>
              <a:rPr lang="en-US" sz="2800" dirty="0" err="1" smtClean="0"/>
              <a:t>Hemimethylated</a:t>
            </a:r>
            <a:r>
              <a:rPr lang="en-US" sz="2800" dirty="0" smtClean="0"/>
              <a:t>  </a:t>
            </a:r>
            <a:r>
              <a:rPr lang="en-US" sz="2800" i="1" dirty="0" err="1" smtClean="0"/>
              <a:t>oriC</a:t>
            </a:r>
            <a:r>
              <a:rPr lang="en-US" sz="2800" dirty="0" smtClean="0"/>
              <a:t> sequences interact with plasma membrane (uses protein </a:t>
            </a:r>
            <a:r>
              <a:rPr lang="en-US" sz="2800" dirty="0" err="1" smtClean="0"/>
              <a:t>SeqA</a:t>
            </a:r>
            <a:r>
              <a:rPr lang="en-US" sz="2800" dirty="0" smtClean="0"/>
              <a:t>)</a:t>
            </a:r>
          </a:p>
          <a:p>
            <a:pPr>
              <a:defRPr/>
            </a:pPr>
            <a:r>
              <a:rPr lang="en-US" sz="2800" dirty="0" smtClean="0"/>
              <a:t>After a period, </a:t>
            </a:r>
            <a:r>
              <a:rPr lang="en-US" sz="2800" dirty="0" err="1" smtClean="0"/>
              <a:t>SeqA</a:t>
            </a:r>
            <a:r>
              <a:rPr lang="en-US" sz="2800" dirty="0" smtClean="0"/>
              <a:t> dissociates, </a:t>
            </a:r>
            <a:r>
              <a:rPr lang="en-US" sz="2800" i="1" dirty="0" err="1" smtClean="0"/>
              <a:t>oriC</a:t>
            </a:r>
            <a:r>
              <a:rPr lang="en-US" sz="2800" i="1" dirty="0" smtClean="0"/>
              <a:t> </a:t>
            </a:r>
            <a:r>
              <a:rPr lang="en-US" sz="2800" dirty="0" smtClean="0"/>
              <a:t>sequences are released from membrane</a:t>
            </a:r>
          </a:p>
          <a:p>
            <a:pPr>
              <a:defRPr/>
            </a:pPr>
            <a:r>
              <a:rPr lang="en-US" sz="2800" dirty="0" smtClean="0"/>
              <a:t>Dam </a:t>
            </a:r>
            <a:r>
              <a:rPr lang="en-US" sz="2800" dirty="0" err="1" smtClean="0"/>
              <a:t>methylase</a:t>
            </a:r>
            <a:r>
              <a:rPr lang="en-US" sz="2800" dirty="0" smtClean="0"/>
              <a:t> fully </a:t>
            </a:r>
            <a:r>
              <a:rPr lang="en-US" sz="2800" dirty="0" err="1" smtClean="0"/>
              <a:t>methylates</a:t>
            </a:r>
            <a:r>
              <a:rPr lang="en-US" sz="2800" dirty="0" smtClean="0"/>
              <a:t> DNA to allow new </a:t>
            </a:r>
            <a:r>
              <a:rPr lang="en-US" sz="2800" dirty="0" err="1" smtClean="0"/>
              <a:t>DnaA</a:t>
            </a:r>
            <a:r>
              <a:rPr lang="en-US" sz="2800" dirty="0" smtClean="0"/>
              <a:t> to bind</a:t>
            </a:r>
            <a:endParaRPr lang="en-US" sz="2400" dirty="0" smtClean="0"/>
          </a:p>
          <a:p>
            <a:pPr marL="457200" lvl="1" indent="0">
              <a:buFontTx/>
              <a:buNone/>
              <a:defRPr/>
            </a:pPr>
            <a:endParaRPr lang="en-US" sz="2400" dirty="0"/>
          </a:p>
        </p:txBody>
      </p:sp>
      <p:sp>
        <p:nvSpPr>
          <p:cNvPr id="49156" name="Line 4"/>
          <p:cNvSpPr>
            <a:spLocks noChangeShapeType="1"/>
          </p:cNvSpPr>
          <p:nvPr/>
        </p:nvSpPr>
        <p:spPr bwMode="auto">
          <a:xfrm>
            <a:off x="304800" y="12954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743878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Formation of the </a:t>
            </a:r>
            <a:r>
              <a:rPr lang="en-US" sz="2800" dirty="0" err="1" smtClean="0">
                <a:latin typeface="Arial" pitchFamily="34" charset="0"/>
                <a:cs typeface="Arial" pitchFamily="34" charset="0"/>
              </a:rPr>
              <a:t>Replisome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6" name="Picture 2" descr="figure_25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648200"/>
            <a:ext cx="5254625" cy="207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2" descr="table_25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914400"/>
            <a:ext cx="8531225" cy="34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4724400" y="914400"/>
            <a:ext cx="2868882" cy="369332"/>
          </a:xfrm>
          <a:prstGeom prst="rect">
            <a:avLst/>
          </a:prstGeom>
          <a:noFill/>
        </p:spPr>
        <p:txBody>
          <a:bodyPr wrap="none" rtlCol="0">
            <a:spAutoFit/>
          </a:bodyPr>
          <a:lstStyle/>
          <a:p>
            <a:r>
              <a:rPr lang="en-US" dirty="0">
                <a:latin typeface="Arial" pitchFamily="34" charset="0"/>
                <a:cs typeface="Arial" pitchFamily="34" charset="0"/>
              </a:rPr>
              <a:t>(</a:t>
            </a:r>
            <a:r>
              <a:rPr lang="en-US" dirty="0" smtClean="0">
                <a:latin typeface="Arial" pitchFamily="34" charset="0"/>
                <a:cs typeface="Arial" pitchFamily="34" charset="0"/>
              </a:rPr>
              <a:t>1° Replication Apparatus</a:t>
            </a:r>
            <a:r>
              <a:rPr lang="en-US" dirty="0">
                <a:latin typeface="Arial" pitchFamily="34" charset="0"/>
                <a:cs typeface="Arial" pitchFamily="34" charset="0"/>
              </a:rPr>
              <a:t>)</a:t>
            </a:r>
            <a:endParaRPr lang="en-US" dirty="0"/>
          </a:p>
        </p:txBody>
      </p:sp>
    </p:spTree>
    <p:extLst>
      <p:ext uri="{BB962C8B-B14F-4D97-AF65-F5344CB8AC3E}">
        <p14:creationId xmlns:p14="http://schemas.microsoft.com/office/powerpoint/2010/main" val="401528108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We’re loaded and primed, let’s replicate!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6" name="Picture 2" descr="figure_25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5562600" cy="595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914400"/>
            <a:ext cx="452437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914400"/>
            <a:ext cx="4200076"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820863"/>
            <a:ext cx="853440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9072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We’re loaded and primed, let’s replicate!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6" name="Picture 2" descr="voet4e_fig_30_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0"/>
            <a:ext cx="5800725" cy="5215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524000" y="762000"/>
            <a:ext cx="6248400" cy="369332"/>
          </a:xfrm>
          <a:prstGeom prst="rect">
            <a:avLst/>
          </a:prstGeom>
          <a:noFill/>
        </p:spPr>
        <p:txBody>
          <a:bodyPr wrap="square" rtlCol="0">
            <a:spAutoFit/>
          </a:bodyPr>
          <a:lstStyle/>
          <a:p>
            <a:r>
              <a:rPr lang="en-US" dirty="0" smtClean="0"/>
              <a:t>Another look…</a:t>
            </a:r>
            <a:endParaRPr lang="en-US" dirty="0"/>
          </a:p>
        </p:txBody>
      </p:sp>
    </p:spTree>
    <p:extLst>
      <p:ext uri="{BB962C8B-B14F-4D97-AF65-F5344CB8AC3E}">
        <p14:creationId xmlns:p14="http://schemas.microsoft.com/office/powerpoint/2010/main" val="12831040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685800" y="304800"/>
            <a:ext cx="7772400" cy="1066800"/>
          </a:xfrm>
        </p:spPr>
        <p:txBody>
          <a:bodyPr>
            <a:normAutofit fontScale="90000"/>
          </a:bodyPr>
          <a:lstStyle/>
          <a:p>
            <a:r>
              <a:rPr lang="en-US" b="1">
                <a:solidFill>
                  <a:srgbClr val="2FB0DC"/>
                </a:solidFill>
                <a:latin typeface="Calibri" charset="0"/>
                <a:ea typeface="ＭＳ Ｐゴシック" charset="0"/>
                <a:cs typeface="ＭＳ Ｐゴシック" charset="0"/>
              </a:rPr>
              <a:t>The </a:t>
            </a:r>
            <a:r>
              <a:rPr lang="en-US" b="1">
                <a:solidFill>
                  <a:srgbClr val="2FB0DC"/>
                </a:solidFill>
                <a:latin typeface="Calibri" charset="0"/>
                <a:ea typeface="ＭＳ Ｐゴシック" charset="0"/>
                <a:cs typeface="ＭＳ Ｐゴシック" charset="0"/>
                <a:sym typeface="Symbol" charset="0"/>
              </a:rPr>
              <a:t> Clamp Release and Rebinding</a:t>
            </a:r>
            <a:endParaRPr lang="en-US" b="1">
              <a:solidFill>
                <a:srgbClr val="2FB0DC"/>
              </a:solidFill>
              <a:latin typeface="Calibri" charset="0"/>
              <a:ea typeface="ＭＳ Ｐゴシック" charset="0"/>
              <a:cs typeface="ＭＳ Ｐゴシック" charset="0"/>
            </a:endParaRPr>
          </a:p>
        </p:txBody>
      </p:sp>
      <p:sp>
        <p:nvSpPr>
          <p:cNvPr id="58371" name="Line 4"/>
          <p:cNvSpPr>
            <a:spLocks noChangeShapeType="1"/>
          </p:cNvSpPr>
          <p:nvPr/>
        </p:nvSpPr>
        <p:spPr bwMode="auto">
          <a:xfrm>
            <a:off x="304800" y="1371600"/>
            <a:ext cx="8382000" cy="0"/>
          </a:xfrm>
          <a:prstGeom prst="line">
            <a:avLst/>
          </a:prstGeom>
          <a:noFill/>
          <a:ln w="57150" cmpd="thinThick">
            <a:solidFill>
              <a:srgbClr val="2FB0DC"/>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83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853440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69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The Lagging Strand Still Has RNA Primers…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pic>
        <p:nvPicPr>
          <p:cNvPr id="8" name="Picture 2" descr="figure_25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826400"/>
            <a:ext cx="6208713" cy="588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423989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Sealing the Nicks in the Lagging Strand</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TextBox 3"/>
          <p:cNvSpPr txBox="1"/>
          <p:nvPr/>
        </p:nvSpPr>
        <p:spPr>
          <a:xfrm>
            <a:off x="2819400" y="6248400"/>
            <a:ext cx="3352800" cy="381000"/>
          </a:xfrm>
          <a:prstGeom prst="rect">
            <a:avLst/>
          </a:prstGeom>
          <a:noFill/>
        </p:spPr>
        <p:txBody>
          <a:bodyPr wrap="square" rtlCol="0">
            <a:spAutoFit/>
          </a:bodyPr>
          <a:lstStyle/>
          <a:p>
            <a:r>
              <a:rPr lang="en-US" dirty="0" smtClean="0"/>
              <a:t>Reaction Catalyzed by </a:t>
            </a:r>
            <a:r>
              <a:rPr lang="en-US" b="1" u="sng" dirty="0" smtClean="0"/>
              <a:t>DNA ligase</a:t>
            </a:r>
            <a:endParaRPr lang="en-US" b="1" u="sng" dirty="0"/>
          </a:p>
        </p:txBody>
      </p:sp>
      <p:pic>
        <p:nvPicPr>
          <p:cNvPr id="7" name="Picture 2" descr="figure_25_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762000"/>
            <a:ext cx="7061200" cy="545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 name="Group 4"/>
          <p:cNvGrpSpPr/>
          <p:nvPr/>
        </p:nvGrpSpPr>
        <p:grpSpPr>
          <a:xfrm>
            <a:off x="762000" y="2743200"/>
            <a:ext cx="7696200" cy="3862864"/>
            <a:chOff x="762000" y="2743200"/>
            <a:chExt cx="7696200" cy="3862864"/>
          </a:xfrm>
        </p:grpSpPr>
        <p:sp>
          <p:nvSpPr>
            <p:cNvPr id="2" name="Oval 1"/>
            <p:cNvSpPr/>
            <p:nvPr/>
          </p:nvSpPr>
          <p:spPr>
            <a:xfrm>
              <a:off x="762000" y="2743200"/>
              <a:ext cx="5638800" cy="3810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477000" y="5867400"/>
              <a:ext cx="1981200" cy="738664"/>
            </a:xfrm>
            <a:prstGeom prst="rect">
              <a:avLst/>
            </a:prstGeom>
            <a:noFill/>
            <a:ln>
              <a:solidFill>
                <a:srgbClr val="FF0000"/>
              </a:solidFill>
            </a:ln>
          </p:spPr>
          <p:txBody>
            <a:bodyPr wrap="square" rtlCol="0">
              <a:spAutoFit/>
            </a:bodyPr>
            <a:lstStyle/>
            <a:p>
              <a:r>
                <a:rPr lang="en-US" sz="1400" dirty="0" smtClean="0">
                  <a:solidFill>
                    <a:srgbClr val="FF0000"/>
                  </a:solidFill>
                </a:rPr>
                <a:t>What is the point of this step?  Why attach AMP to the 5’ PO</a:t>
              </a:r>
              <a:r>
                <a:rPr lang="en-US" sz="1400" baseline="-25000" dirty="0" smtClean="0">
                  <a:solidFill>
                    <a:srgbClr val="FF0000"/>
                  </a:solidFill>
                </a:rPr>
                <a:t>4</a:t>
              </a:r>
              <a:r>
                <a:rPr lang="en-US" sz="1400" dirty="0" smtClean="0">
                  <a:solidFill>
                    <a:srgbClr val="FF0000"/>
                  </a:solidFill>
                </a:rPr>
                <a:t>?</a:t>
              </a:r>
              <a:endParaRPr lang="en-US" sz="1400" dirty="0">
                <a:solidFill>
                  <a:srgbClr val="FF0000"/>
                </a:solidFill>
              </a:endParaRPr>
            </a:p>
          </p:txBody>
        </p:sp>
      </p:grpSp>
    </p:spTree>
    <p:extLst>
      <p:ext uri="{BB962C8B-B14F-4D97-AF65-F5344CB8AC3E}">
        <p14:creationId xmlns:p14="http://schemas.microsoft.com/office/powerpoint/2010/main" val="1262465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Finishing the Job:  Termination</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5" name="TextBox 4"/>
          <p:cNvSpPr txBox="1"/>
          <p:nvPr/>
        </p:nvSpPr>
        <p:spPr>
          <a:xfrm>
            <a:off x="5562600" y="1447800"/>
            <a:ext cx="3276600" cy="3970318"/>
          </a:xfrm>
          <a:prstGeom prst="rect">
            <a:avLst/>
          </a:prstGeom>
          <a:noFill/>
        </p:spPr>
        <p:txBody>
          <a:bodyPr wrap="square" rtlCol="0">
            <a:spAutoFit/>
          </a:bodyPr>
          <a:lstStyle/>
          <a:p>
            <a:r>
              <a:rPr lang="en-US" dirty="0" smtClean="0"/>
              <a:t>The </a:t>
            </a:r>
            <a:r>
              <a:rPr lang="en-US" dirty="0" err="1" smtClean="0"/>
              <a:t>Ter</a:t>
            </a:r>
            <a:r>
              <a:rPr lang="en-US" dirty="0" smtClean="0"/>
              <a:t> sequences serve as binding sites for the </a:t>
            </a:r>
            <a:r>
              <a:rPr lang="en-US" b="1" u="sng" dirty="0" smtClean="0"/>
              <a:t>Terminus Utilization Substance</a:t>
            </a:r>
            <a:r>
              <a:rPr lang="en-US" dirty="0" smtClean="0"/>
              <a:t> (</a:t>
            </a:r>
            <a:r>
              <a:rPr lang="en-US" b="1" dirty="0" err="1" smtClean="0"/>
              <a:t>Tus</a:t>
            </a:r>
            <a:r>
              <a:rPr lang="en-US" b="1" dirty="0" smtClean="0"/>
              <a:t>)</a:t>
            </a:r>
            <a:endParaRPr lang="en-US" dirty="0" smtClean="0"/>
          </a:p>
          <a:p>
            <a:endParaRPr lang="en-US" dirty="0"/>
          </a:p>
          <a:p>
            <a:r>
              <a:rPr lang="en-US" dirty="0" smtClean="0"/>
              <a:t>A </a:t>
            </a:r>
            <a:r>
              <a:rPr lang="en-US" dirty="0" err="1" smtClean="0"/>
              <a:t>Tus</a:t>
            </a:r>
            <a:r>
              <a:rPr lang="en-US" dirty="0" smtClean="0"/>
              <a:t>/</a:t>
            </a:r>
            <a:r>
              <a:rPr lang="en-US" dirty="0" err="1" smtClean="0"/>
              <a:t>Ter</a:t>
            </a:r>
            <a:r>
              <a:rPr lang="en-US" dirty="0" smtClean="0"/>
              <a:t> complex halts a polymerase in its tracks and replication stops.</a:t>
            </a:r>
          </a:p>
          <a:p>
            <a:pPr marL="285750" indent="-285750">
              <a:buFont typeface="Arial"/>
              <a:buChar char="•"/>
            </a:pPr>
            <a:r>
              <a:rPr lang="en-US" dirty="0" smtClean="0"/>
              <a:t>No, we don’t really know how the </a:t>
            </a:r>
            <a:r>
              <a:rPr lang="en-US" dirty="0" err="1" smtClean="0"/>
              <a:t>Ter</a:t>
            </a:r>
            <a:r>
              <a:rPr lang="en-US" dirty="0" smtClean="0"/>
              <a:t> sequences are replicated!</a:t>
            </a:r>
          </a:p>
          <a:p>
            <a:pPr marL="285750" indent="-285750">
              <a:buFont typeface="Arial"/>
              <a:buChar char="•"/>
            </a:pPr>
            <a:r>
              <a:rPr lang="en-US" dirty="0" smtClean="0"/>
              <a:t>It is assumed that some DNA polymerase finishes the job and seals the DNA strands after they split.</a:t>
            </a:r>
            <a:endParaRPr lang="en-US" dirty="0"/>
          </a:p>
        </p:txBody>
      </p:sp>
      <p:pic>
        <p:nvPicPr>
          <p:cNvPr id="7" name="Picture 2" descr="figure_25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529568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3274108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108585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304800" y="255588"/>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Questions to Ask Yourself</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5" name="TextBox 4"/>
          <p:cNvSpPr txBox="1"/>
          <p:nvPr/>
        </p:nvSpPr>
        <p:spPr>
          <a:xfrm>
            <a:off x="304800" y="1447800"/>
            <a:ext cx="8534400" cy="4524316"/>
          </a:xfrm>
          <a:prstGeom prst="rect">
            <a:avLst/>
          </a:prstGeom>
          <a:noFill/>
        </p:spPr>
        <p:txBody>
          <a:bodyPr wrap="square" rtlCol="0">
            <a:spAutoFit/>
          </a:bodyPr>
          <a:lstStyle/>
          <a:p>
            <a:r>
              <a:rPr lang="en-US" dirty="0" smtClean="0"/>
              <a:t>Why is DNA </a:t>
            </a:r>
            <a:r>
              <a:rPr lang="en-US" dirty="0" err="1" smtClean="0"/>
              <a:t>PolI</a:t>
            </a:r>
            <a:r>
              <a:rPr lang="en-US" dirty="0" smtClean="0"/>
              <a:t> not the primary replicative DNA polymerase in </a:t>
            </a:r>
            <a:r>
              <a:rPr lang="en-US" i="1" dirty="0" smtClean="0"/>
              <a:t>E. coli</a:t>
            </a:r>
            <a:r>
              <a:rPr lang="en-US" dirty="0" smtClean="0"/>
              <a:t>?</a:t>
            </a:r>
          </a:p>
          <a:p>
            <a:endParaRPr lang="en-US" dirty="0"/>
          </a:p>
          <a:p>
            <a:r>
              <a:rPr lang="en-US" dirty="0" smtClean="0"/>
              <a:t>Compare and contrast DNA </a:t>
            </a:r>
            <a:r>
              <a:rPr lang="en-US" dirty="0" err="1" smtClean="0"/>
              <a:t>PolI</a:t>
            </a:r>
            <a:r>
              <a:rPr lang="en-US" dirty="0" smtClean="0"/>
              <a:t> and DNA </a:t>
            </a:r>
            <a:r>
              <a:rPr lang="en-US" dirty="0" err="1" smtClean="0"/>
              <a:t>PolIII</a:t>
            </a:r>
            <a:endParaRPr lang="en-US" dirty="0" smtClean="0"/>
          </a:p>
          <a:p>
            <a:endParaRPr lang="en-US" dirty="0"/>
          </a:p>
          <a:p>
            <a:r>
              <a:rPr lang="en-US" dirty="0" smtClean="0"/>
              <a:t>What are all the components necessary to for the </a:t>
            </a:r>
            <a:r>
              <a:rPr lang="en-US" dirty="0" err="1" smtClean="0"/>
              <a:t>replisome</a:t>
            </a:r>
            <a:r>
              <a:rPr lang="en-US" dirty="0" smtClean="0"/>
              <a:t> and actively replicate DNA?</a:t>
            </a:r>
          </a:p>
          <a:p>
            <a:endParaRPr lang="en-US" dirty="0"/>
          </a:p>
          <a:p>
            <a:r>
              <a:rPr lang="en-US" dirty="0" smtClean="0"/>
              <a:t>What is the mode and mechanism of DNA Replication?</a:t>
            </a:r>
          </a:p>
          <a:p>
            <a:endParaRPr lang="en-US" dirty="0"/>
          </a:p>
          <a:p>
            <a:r>
              <a:rPr lang="en-US" dirty="0" smtClean="0"/>
              <a:t>What is the mechanism of DNA ligation?</a:t>
            </a:r>
          </a:p>
          <a:p>
            <a:endParaRPr lang="en-US" dirty="0"/>
          </a:p>
          <a:p>
            <a:r>
              <a:rPr lang="en-US" dirty="0" smtClean="0"/>
              <a:t>What are the differences between DNA synthesis on the leading and lagging strand?</a:t>
            </a:r>
          </a:p>
          <a:p>
            <a:endParaRPr lang="en-US" dirty="0"/>
          </a:p>
          <a:p>
            <a:r>
              <a:rPr lang="en-US" dirty="0" smtClean="0"/>
              <a:t>How is the fidelity of DNA replication maintained?</a:t>
            </a:r>
          </a:p>
          <a:p>
            <a:endParaRPr lang="en-US" dirty="0" smtClean="0"/>
          </a:p>
          <a:p>
            <a:r>
              <a:rPr lang="en-US" dirty="0" smtClean="0"/>
              <a:t>What are the domains of DNA Polymerases?</a:t>
            </a:r>
            <a:endParaRPr lang="en-US" dirty="0"/>
          </a:p>
          <a:p>
            <a:endParaRPr lang="en-US" dirty="0"/>
          </a:p>
        </p:txBody>
      </p:sp>
    </p:spTree>
    <p:extLst>
      <p:ext uri="{BB962C8B-B14F-4D97-AF65-F5344CB8AC3E}">
        <p14:creationId xmlns:p14="http://schemas.microsoft.com/office/powerpoint/2010/main" val="11929676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qDNAPolI_Overview.jpg"/>
          <p:cNvPicPr>
            <a:picLocks noChangeAspect="1"/>
          </p:cNvPicPr>
          <p:nvPr/>
        </p:nvPicPr>
        <p:blipFill>
          <a:blip r:embed="rId3" cstate="print"/>
          <a:stretch>
            <a:fillRect/>
          </a:stretch>
        </p:blipFill>
        <p:spPr>
          <a:xfrm>
            <a:off x="0" y="1828800"/>
            <a:ext cx="8893860" cy="4876800"/>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1994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53340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i="1" dirty="0" smtClean="0">
                <a:latin typeface="Arial" pitchFamily="34" charset="0"/>
                <a:cs typeface="Arial" pitchFamily="34" charset="0"/>
              </a:rPr>
              <a:t>E. coli</a:t>
            </a:r>
            <a:r>
              <a:rPr lang="en-US" sz="2800" dirty="0" smtClean="0">
                <a:latin typeface="Arial" pitchFamily="34" charset="0"/>
                <a:cs typeface="Arial" pitchFamily="34" charset="0"/>
              </a:rPr>
              <a:t> DNA Polymerase I</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8" name="TextBox 7"/>
          <p:cNvSpPr txBox="1"/>
          <p:nvPr/>
        </p:nvSpPr>
        <p:spPr>
          <a:xfrm>
            <a:off x="6553200" y="4191000"/>
            <a:ext cx="2466975" cy="1169551"/>
          </a:xfrm>
          <a:prstGeom prst="rect">
            <a:avLst/>
          </a:prstGeom>
          <a:noFill/>
        </p:spPr>
        <p:txBody>
          <a:bodyPr wrap="square" rtlCol="0">
            <a:spAutoFit/>
          </a:bodyPr>
          <a:lstStyle/>
          <a:p>
            <a:r>
              <a:rPr lang="en-US" sz="1400" dirty="0" smtClean="0"/>
              <a:t>Palm Domain </a:t>
            </a:r>
          </a:p>
          <a:p>
            <a:pPr marL="285750" indent="-285750">
              <a:buFont typeface="Arial" pitchFamily="34" charset="0"/>
              <a:buChar char="•"/>
            </a:pPr>
            <a:r>
              <a:rPr lang="en-US" sz="1400" dirty="0" smtClean="0"/>
              <a:t>~22 Å x 30 Å </a:t>
            </a:r>
            <a:endParaRPr lang="en-US" sz="1400" dirty="0"/>
          </a:p>
          <a:p>
            <a:pPr marL="285750" indent="-285750">
              <a:buFont typeface="Arial" pitchFamily="34" charset="0"/>
              <a:buChar char="•"/>
            </a:pPr>
            <a:r>
              <a:rPr lang="en-US" sz="1400" dirty="0" smtClean="0"/>
              <a:t>Ideal shape to bind B-DNA   </a:t>
            </a:r>
          </a:p>
          <a:p>
            <a:pPr marL="285750" indent="-285750">
              <a:buFont typeface="Arial" pitchFamily="34" charset="0"/>
              <a:buChar char="•"/>
            </a:pPr>
            <a:r>
              <a:rPr lang="en-US" sz="1400" dirty="0" smtClean="0"/>
              <a:t>Lined with basic amino acids </a:t>
            </a:r>
            <a:endParaRPr lang="en-US" sz="1400" dirty="0"/>
          </a:p>
        </p:txBody>
      </p:sp>
      <p:sp>
        <p:nvSpPr>
          <p:cNvPr id="13" name="TextBox 12"/>
          <p:cNvSpPr txBox="1"/>
          <p:nvPr/>
        </p:nvSpPr>
        <p:spPr>
          <a:xfrm>
            <a:off x="5943600" y="2133600"/>
            <a:ext cx="1905000" cy="1169551"/>
          </a:xfrm>
          <a:prstGeom prst="rect">
            <a:avLst/>
          </a:prstGeom>
          <a:noFill/>
        </p:spPr>
        <p:txBody>
          <a:bodyPr wrap="square" rtlCol="0">
            <a:spAutoFit/>
          </a:bodyPr>
          <a:lstStyle/>
          <a:p>
            <a:r>
              <a:rPr lang="en-US" sz="1400" dirty="0" smtClean="0"/>
              <a:t>Thumb</a:t>
            </a:r>
          </a:p>
          <a:p>
            <a:pPr marL="285750" indent="-285750">
              <a:buFont typeface="Arial" pitchFamily="34" charset="0"/>
              <a:buChar char="•"/>
            </a:pPr>
            <a:r>
              <a:rPr lang="en-US" sz="1400" dirty="0" smtClean="0"/>
              <a:t>Guides newly formed DNA</a:t>
            </a:r>
          </a:p>
          <a:p>
            <a:pPr marL="285750" indent="-285750">
              <a:buFont typeface="Arial" pitchFamily="34" charset="0"/>
              <a:buChar char="•"/>
            </a:pPr>
            <a:r>
              <a:rPr lang="en-US" sz="1400" dirty="0" smtClean="0"/>
              <a:t>Responsible for </a:t>
            </a:r>
            <a:r>
              <a:rPr lang="en-US" sz="1400" dirty="0" err="1" smtClean="0"/>
              <a:t>processivity</a:t>
            </a:r>
            <a:endParaRPr lang="en-US" sz="1400" dirty="0"/>
          </a:p>
        </p:txBody>
      </p:sp>
      <p:sp>
        <p:nvSpPr>
          <p:cNvPr id="14" name="TextBox 13"/>
          <p:cNvSpPr txBox="1"/>
          <p:nvPr/>
        </p:nvSpPr>
        <p:spPr>
          <a:xfrm>
            <a:off x="312174" y="685800"/>
            <a:ext cx="6698226" cy="1477328"/>
          </a:xfrm>
          <a:prstGeom prst="rect">
            <a:avLst/>
          </a:prstGeom>
          <a:noFill/>
        </p:spPr>
        <p:txBody>
          <a:bodyPr wrap="square" rtlCol="0">
            <a:spAutoFit/>
          </a:bodyPr>
          <a:lstStyle/>
          <a:p>
            <a:r>
              <a:rPr lang="en-US" dirty="0" smtClean="0"/>
              <a:t>Pol I</a:t>
            </a:r>
          </a:p>
          <a:p>
            <a:pPr marL="285750" indent="-285750">
              <a:buFont typeface="Arial" pitchFamily="34" charset="0"/>
              <a:buChar char="•"/>
            </a:pPr>
            <a:r>
              <a:rPr lang="en-US" dirty="0" smtClean="0">
                <a:solidFill>
                  <a:srgbClr val="3209E1"/>
                </a:solidFill>
              </a:rPr>
              <a:t>3’</a:t>
            </a:r>
            <a:r>
              <a:rPr lang="en-US" dirty="0" smtClean="0">
                <a:solidFill>
                  <a:srgbClr val="3209E1"/>
                </a:solidFill>
                <a:sym typeface="Wingdings" pitchFamily="2" charset="2"/>
              </a:rPr>
              <a:t> 5’ </a:t>
            </a:r>
            <a:r>
              <a:rPr lang="en-US" dirty="0" smtClean="0">
                <a:sym typeface="Wingdings" pitchFamily="2" charset="2"/>
              </a:rPr>
              <a:t>and </a:t>
            </a:r>
            <a:r>
              <a:rPr lang="en-US" dirty="0" smtClean="0">
                <a:solidFill>
                  <a:srgbClr val="FF0000"/>
                </a:solidFill>
                <a:sym typeface="Wingdings" pitchFamily="2" charset="2"/>
              </a:rPr>
              <a:t>5’  3’</a:t>
            </a:r>
            <a:r>
              <a:rPr lang="en-US" dirty="0" smtClean="0">
                <a:sym typeface="Wingdings" pitchFamily="2" charset="2"/>
              </a:rPr>
              <a:t> </a:t>
            </a:r>
            <a:r>
              <a:rPr lang="en-US" dirty="0" err="1" smtClean="0">
                <a:sym typeface="Wingdings" pitchFamily="2" charset="2"/>
              </a:rPr>
              <a:t>exonuclease</a:t>
            </a:r>
            <a:r>
              <a:rPr lang="en-US" dirty="0" smtClean="0">
                <a:sym typeface="Wingdings" pitchFamily="2" charset="2"/>
              </a:rPr>
              <a:t> activity</a:t>
            </a:r>
          </a:p>
          <a:p>
            <a:pPr marL="285750" indent="-285750">
              <a:buFont typeface="Arial" pitchFamily="34" charset="0"/>
              <a:buChar char="•"/>
            </a:pPr>
            <a:r>
              <a:rPr lang="en-US" dirty="0" smtClean="0">
                <a:solidFill>
                  <a:srgbClr val="FF0000"/>
                </a:solidFill>
                <a:sym typeface="Wingdings" pitchFamily="2" charset="2"/>
              </a:rPr>
              <a:t>Small N-terminal domain contains the 5’3’ </a:t>
            </a:r>
            <a:r>
              <a:rPr lang="en-US" dirty="0" err="1" smtClean="0">
                <a:solidFill>
                  <a:srgbClr val="FF0000"/>
                </a:solidFill>
                <a:sym typeface="Wingdings" pitchFamily="2" charset="2"/>
              </a:rPr>
              <a:t>exonuclease</a:t>
            </a:r>
            <a:r>
              <a:rPr lang="en-US" dirty="0" smtClean="0">
                <a:solidFill>
                  <a:srgbClr val="FF0000"/>
                </a:solidFill>
                <a:sym typeface="Wingdings" pitchFamily="2" charset="2"/>
              </a:rPr>
              <a:t> activity</a:t>
            </a:r>
          </a:p>
          <a:p>
            <a:pPr marL="742950" lvl="1" indent="-285750">
              <a:buFont typeface="Arial" pitchFamily="34" charset="0"/>
              <a:buChar char="•"/>
            </a:pPr>
            <a:r>
              <a:rPr lang="en-US" dirty="0" smtClean="0">
                <a:sym typeface="Wingdings" pitchFamily="2" charset="2"/>
              </a:rPr>
              <a:t>Completely independent from active site or 3’  5 site</a:t>
            </a:r>
          </a:p>
          <a:p>
            <a:pPr marL="285750" indent="-285750">
              <a:buFont typeface="Arial" pitchFamily="34" charset="0"/>
              <a:buChar char="•"/>
            </a:pPr>
            <a:endParaRPr lang="en-US" dirty="0" smtClean="0">
              <a:sym typeface="Wingdings" pitchFamily="2" charset="2"/>
            </a:endParaRPr>
          </a:p>
        </p:txBody>
      </p:sp>
      <p:sp>
        <p:nvSpPr>
          <p:cNvPr id="16" name="TextBox 15"/>
          <p:cNvSpPr txBox="1"/>
          <p:nvPr/>
        </p:nvSpPr>
        <p:spPr>
          <a:xfrm>
            <a:off x="304800" y="2590800"/>
            <a:ext cx="1905000" cy="2031325"/>
          </a:xfrm>
          <a:prstGeom prst="rect">
            <a:avLst/>
          </a:prstGeom>
          <a:noFill/>
        </p:spPr>
        <p:txBody>
          <a:bodyPr wrap="square" rtlCol="0">
            <a:spAutoFit/>
          </a:bodyPr>
          <a:lstStyle/>
          <a:p>
            <a:r>
              <a:rPr lang="en-US" sz="1400" dirty="0" smtClean="0"/>
              <a:t>Fingers</a:t>
            </a:r>
          </a:p>
          <a:p>
            <a:pPr marL="285750" indent="-285750">
              <a:buFont typeface="Arial" pitchFamily="34" charset="0"/>
              <a:buChar char="•"/>
            </a:pPr>
            <a:r>
              <a:rPr lang="en-US" sz="1400" dirty="0" smtClean="0"/>
              <a:t>Contains </a:t>
            </a:r>
            <a:r>
              <a:rPr lang="en-US" sz="1400" dirty="0" err="1" smtClean="0"/>
              <a:t>dNTP</a:t>
            </a:r>
            <a:r>
              <a:rPr lang="en-US" sz="1400" dirty="0" smtClean="0"/>
              <a:t> binding site </a:t>
            </a:r>
          </a:p>
          <a:p>
            <a:pPr marL="285750" indent="-285750">
              <a:buFont typeface="Arial" pitchFamily="34" charset="0"/>
              <a:buChar char="•"/>
            </a:pPr>
            <a:r>
              <a:rPr lang="en-US" sz="1400" dirty="0" smtClean="0"/>
              <a:t>Close in on </a:t>
            </a:r>
            <a:r>
              <a:rPr lang="en-US" sz="1400" dirty="0" err="1" smtClean="0"/>
              <a:t>dNTP</a:t>
            </a:r>
            <a:r>
              <a:rPr lang="en-US" sz="1400" dirty="0" smtClean="0"/>
              <a:t>/Growing Strand once successful Watson-Crick base pairing made</a:t>
            </a:r>
            <a:endParaRPr lang="en-US" sz="1400" dirty="0"/>
          </a:p>
        </p:txBody>
      </p:sp>
      <p:cxnSp>
        <p:nvCxnSpPr>
          <p:cNvPr id="18" name="Straight Arrow Connector 17"/>
          <p:cNvCxnSpPr/>
          <p:nvPr/>
        </p:nvCxnSpPr>
        <p:spPr>
          <a:xfrm flipH="1" flipV="1">
            <a:off x="4724400" y="3505200"/>
            <a:ext cx="1676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6923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latin typeface="Arial" pitchFamily="34" charset="0"/>
                <a:cs typeface="Arial" pitchFamily="34" charset="0"/>
              </a:rPr>
              <a:t>3’ </a:t>
            </a:r>
            <a:r>
              <a:rPr lang="en-US" sz="2800" dirty="0" smtClean="0">
                <a:latin typeface="Arial" pitchFamily="34" charset="0"/>
                <a:cs typeface="Arial" pitchFamily="34" charset="0"/>
                <a:sym typeface="Wingdings" pitchFamily="2" charset="2"/>
              </a:rPr>
              <a:t> 5’ </a:t>
            </a:r>
            <a:r>
              <a:rPr lang="en-US" sz="2800" dirty="0" err="1" smtClean="0">
                <a:latin typeface="Arial" pitchFamily="34" charset="0"/>
                <a:cs typeface="Arial" pitchFamily="34" charset="0"/>
                <a:sym typeface="Wingdings" pitchFamily="2" charset="2"/>
              </a:rPr>
              <a:t>Exonuclease</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506" y="977045"/>
            <a:ext cx="4285129" cy="2308324"/>
          </a:xfrm>
          <a:prstGeom prst="rect">
            <a:avLst/>
          </a:prstGeom>
          <a:noFill/>
        </p:spPr>
        <p:txBody>
          <a:bodyPr wrap="square" rtlCol="0">
            <a:spAutoFit/>
          </a:bodyPr>
          <a:lstStyle/>
          <a:p>
            <a:r>
              <a:rPr lang="en-US" dirty="0" smtClean="0"/>
              <a:t>The structure of </a:t>
            </a:r>
            <a:r>
              <a:rPr lang="en-US" i="1" dirty="0" smtClean="0"/>
              <a:t>E. coli</a:t>
            </a:r>
            <a:r>
              <a:rPr lang="en-US" dirty="0" smtClean="0"/>
              <a:t> Pol I has been solved with DNA bound in the 3’</a:t>
            </a:r>
            <a:r>
              <a:rPr lang="en-US" dirty="0" smtClean="0">
                <a:sym typeface="Wingdings" pitchFamily="2" charset="2"/>
              </a:rPr>
              <a:t>5’ </a:t>
            </a:r>
            <a:r>
              <a:rPr lang="en-US" dirty="0" err="1" smtClean="0">
                <a:sym typeface="Wingdings" pitchFamily="2" charset="2"/>
              </a:rPr>
              <a:t>exonuclease</a:t>
            </a:r>
            <a:r>
              <a:rPr lang="en-US" dirty="0" smtClean="0">
                <a:sym typeface="Wingdings" pitchFamily="2" charset="2"/>
              </a:rPr>
              <a:t> active site</a:t>
            </a:r>
          </a:p>
          <a:p>
            <a:endParaRPr lang="en-US" dirty="0">
              <a:sym typeface="Wingdings" pitchFamily="2" charset="2"/>
            </a:endParaRPr>
          </a:p>
          <a:p>
            <a:r>
              <a:rPr lang="en-US" dirty="0" smtClean="0">
                <a:sym typeface="Wingdings" pitchFamily="2" charset="2"/>
              </a:rPr>
              <a:t>Growing strand peels away from active site</a:t>
            </a:r>
          </a:p>
          <a:p>
            <a:endParaRPr lang="en-US" dirty="0">
              <a:sym typeface="Wingdings" pitchFamily="2" charset="2"/>
            </a:endParaRPr>
          </a:p>
          <a:p>
            <a:r>
              <a:rPr lang="en-US" dirty="0" smtClean="0"/>
              <a:t>The base pair closest to the polymerization active site is significantly weakened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529" y="1182666"/>
            <a:ext cx="4571999" cy="3465534"/>
          </a:xfrm>
          <a:prstGeom prst="rect">
            <a:avLst/>
          </a:prstGeom>
        </p:spPr>
      </p:pic>
      <p:sp>
        <p:nvSpPr>
          <p:cNvPr id="6" name="Oval 5"/>
          <p:cNvSpPr/>
          <p:nvPr/>
        </p:nvSpPr>
        <p:spPr>
          <a:xfrm>
            <a:off x="7010400" y="3773466"/>
            <a:ext cx="1066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51849" y="4800600"/>
            <a:ext cx="2592151" cy="646331"/>
          </a:xfrm>
          <a:prstGeom prst="rect">
            <a:avLst/>
          </a:prstGeom>
          <a:noFill/>
        </p:spPr>
        <p:txBody>
          <a:bodyPr wrap="square" rtlCol="0">
            <a:spAutoFit/>
          </a:bodyPr>
          <a:lstStyle/>
          <a:p>
            <a:r>
              <a:rPr lang="en-US" dirty="0" err="1" smtClean="0">
                <a:solidFill>
                  <a:srgbClr val="FF0000"/>
                </a:solidFill>
              </a:rPr>
              <a:t>Exonuclease</a:t>
            </a:r>
            <a:r>
              <a:rPr lang="en-US" dirty="0" smtClean="0">
                <a:solidFill>
                  <a:srgbClr val="FF0000"/>
                </a:solidFill>
              </a:rPr>
              <a:t> site (Zn</a:t>
            </a:r>
            <a:r>
              <a:rPr lang="en-US" baseline="30000" dirty="0" smtClean="0">
                <a:solidFill>
                  <a:srgbClr val="FF0000"/>
                </a:solidFill>
              </a:rPr>
              <a:t>2+</a:t>
            </a:r>
            <a:r>
              <a:rPr lang="en-US" dirty="0" smtClean="0">
                <a:solidFill>
                  <a:srgbClr val="FF0000"/>
                </a:solidFill>
              </a:rPr>
              <a:t> activated mechanism)</a:t>
            </a:r>
            <a:endParaRPr lang="en-US" dirty="0">
              <a:solidFill>
                <a:srgbClr val="FF0000"/>
              </a:solidFill>
            </a:endParaRPr>
          </a:p>
        </p:txBody>
      </p:sp>
      <p:cxnSp>
        <p:nvCxnSpPr>
          <p:cNvPr id="11" name="Straight Arrow Connector 10"/>
          <p:cNvCxnSpPr>
            <a:stCxn id="7" idx="0"/>
            <a:endCxn id="6" idx="4"/>
          </p:cNvCxnSpPr>
          <p:nvPr/>
        </p:nvCxnSpPr>
        <p:spPr>
          <a:xfrm flipH="1" flipV="1">
            <a:off x="7543800" y="4459266"/>
            <a:ext cx="304125" cy="3413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06" y="4116366"/>
            <a:ext cx="4041413" cy="2762250"/>
          </a:xfrm>
          <a:prstGeom prst="rect">
            <a:avLst/>
          </a:prstGeom>
        </p:spPr>
      </p:pic>
      <p:sp>
        <p:nvSpPr>
          <p:cNvPr id="20" name="Rectangle 19"/>
          <p:cNvSpPr/>
          <p:nvPr/>
        </p:nvSpPr>
        <p:spPr>
          <a:xfrm>
            <a:off x="2895600" y="4116366"/>
            <a:ext cx="1271319" cy="1007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200400" y="5029200"/>
            <a:ext cx="1237129"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578759" y="5446931"/>
            <a:ext cx="1905000" cy="646331"/>
          </a:xfrm>
          <a:prstGeom prst="rect">
            <a:avLst/>
          </a:prstGeom>
          <a:noFill/>
        </p:spPr>
        <p:txBody>
          <a:bodyPr wrap="square" rtlCol="0">
            <a:spAutoFit/>
          </a:bodyPr>
          <a:lstStyle/>
          <a:p>
            <a:pPr algn="ctr"/>
            <a:r>
              <a:rPr lang="en-US" dirty="0" smtClean="0">
                <a:solidFill>
                  <a:srgbClr val="FF0000"/>
                </a:solidFill>
              </a:rPr>
              <a:t>Which bond will be cleaved?</a:t>
            </a:r>
            <a:endParaRPr lang="en-US" dirty="0">
              <a:solidFill>
                <a:srgbClr val="FF0000"/>
              </a:solidFill>
            </a:endParaRPr>
          </a:p>
        </p:txBody>
      </p:sp>
      <p:sp>
        <p:nvSpPr>
          <p:cNvPr id="23" name="TextBox 22"/>
          <p:cNvSpPr txBox="1"/>
          <p:nvPr/>
        </p:nvSpPr>
        <p:spPr>
          <a:xfrm>
            <a:off x="4863353" y="5951587"/>
            <a:ext cx="3224281" cy="369332"/>
          </a:xfrm>
          <a:prstGeom prst="rect">
            <a:avLst/>
          </a:prstGeom>
          <a:noFill/>
        </p:spPr>
        <p:txBody>
          <a:bodyPr wrap="none" rtlCol="0">
            <a:spAutoFit/>
          </a:bodyPr>
          <a:lstStyle/>
          <a:p>
            <a:r>
              <a:rPr lang="en-US" b="1" dirty="0" smtClean="0"/>
              <a:t>NEED 3’-hydroxyl for elongation</a:t>
            </a:r>
            <a:endParaRPr lang="en-US" b="1" dirty="0"/>
          </a:p>
        </p:txBody>
      </p:sp>
    </p:spTree>
    <p:extLst>
      <p:ext uri="{BB962C8B-B14F-4D97-AF65-F5344CB8AC3E}">
        <p14:creationId xmlns:p14="http://schemas.microsoft.com/office/powerpoint/2010/main" val="1261803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166" y="3909986"/>
            <a:ext cx="7162800" cy="2929586"/>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Arial" pitchFamily="34" charset="0"/>
                <a:cs typeface="Arial" pitchFamily="34" charset="0"/>
              </a:rPr>
              <a:t>Model for Proofreading in DNA Polymerases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5859" y="903334"/>
            <a:ext cx="5831541" cy="2308324"/>
          </a:xfrm>
          <a:prstGeom prst="rect">
            <a:avLst/>
          </a:prstGeom>
          <a:noFill/>
        </p:spPr>
        <p:txBody>
          <a:bodyPr wrap="square" rtlCol="0">
            <a:spAutoFit/>
          </a:bodyPr>
          <a:lstStyle/>
          <a:p>
            <a:pPr marL="285750" indent="-285750">
              <a:buFont typeface="Arial" pitchFamily="34" charset="0"/>
              <a:buChar char="•"/>
            </a:pPr>
            <a:r>
              <a:rPr lang="en-US" dirty="0" err="1" smtClean="0">
                <a:sym typeface="Wingdings" pitchFamily="2" charset="2"/>
              </a:rPr>
              <a:t>dNTPs</a:t>
            </a:r>
            <a:r>
              <a:rPr lang="en-US" dirty="0" smtClean="0">
                <a:sym typeface="Wingdings" pitchFamily="2" charset="2"/>
              </a:rPr>
              <a:t> are in rapid equilibrium at active site</a:t>
            </a:r>
          </a:p>
          <a:p>
            <a:pPr marL="285750" indent="-285750">
              <a:buFont typeface="Arial" pitchFamily="34" charset="0"/>
              <a:buChar char="•"/>
            </a:pPr>
            <a:endParaRPr lang="en-US" dirty="0" smtClean="0">
              <a:sym typeface="Wingdings" pitchFamily="2" charset="2"/>
            </a:endParaRPr>
          </a:p>
          <a:p>
            <a:pPr marL="285750" indent="-285750">
              <a:buFont typeface="Arial" pitchFamily="34" charset="0"/>
              <a:buChar char="•"/>
            </a:pPr>
            <a:r>
              <a:rPr lang="en-US" dirty="0" smtClean="0">
                <a:sym typeface="Wingdings" pitchFamily="2" charset="2"/>
              </a:rPr>
              <a:t>When reaction occurs, proper base pair will form a strong tight bonding pair</a:t>
            </a:r>
          </a:p>
          <a:p>
            <a:pPr marL="285750" indent="-285750">
              <a:buFont typeface="Arial" pitchFamily="34" charset="0"/>
              <a:buChar char="•"/>
            </a:pPr>
            <a:endParaRPr lang="en-US" dirty="0" smtClean="0">
              <a:solidFill>
                <a:srgbClr val="FF0000"/>
              </a:solidFill>
              <a:sym typeface="Wingdings" pitchFamily="2" charset="2"/>
            </a:endParaRPr>
          </a:p>
          <a:p>
            <a:pPr marL="285750" indent="-285750">
              <a:buFont typeface="Arial" pitchFamily="34" charset="0"/>
              <a:buChar char="•"/>
            </a:pPr>
            <a:r>
              <a:rPr lang="en-US" dirty="0" smtClean="0">
                <a:solidFill>
                  <a:srgbClr val="FF0000"/>
                </a:solidFill>
                <a:sym typeface="Wingdings" pitchFamily="2" charset="2"/>
              </a:rPr>
              <a:t>When an error occurs, the base pair is not as tight, resulting in increased favorability for the growing chain to be positioned at the 3’5’ </a:t>
            </a:r>
            <a:r>
              <a:rPr lang="en-US" dirty="0" err="1" smtClean="0">
                <a:solidFill>
                  <a:srgbClr val="FF0000"/>
                </a:solidFill>
                <a:sym typeface="Wingdings" pitchFamily="2" charset="2"/>
              </a:rPr>
              <a:t>exonuclease</a:t>
            </a:r>
            <a:r>
              <a:rPr lang="en-US" dirty="0" smtClean="0">
                <a:solidFill>
                  <a:srgbClr val="FF0000"/>
                </a:solidFill>
                <a:sym typeface="Wingdings" pitchFamily="2" charset="2"/>
              </a:rPr>
              <a:t> site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203325"/>
            <a:ext cx="3059331" cy="2318945"/>
          </a:xfrm>
          <a:prstGeom prst="rect">
            <a:avLst/>
          </a:prstGeom>
        </p:spPr>
      </p:pic>
    </p:spTree>
    <p:extLst>
      <p:ext uri="{BB962C8B-B14F-4D97-AF65-F5344CB8AC3E}">
        <p14:creationId xmlns:p14="http://schemas.microsoft.com/office/powerpoint/2010/main" val="10329142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12" name="Title 1"/>
          <p:cNvSpPr txBox="1">
            <a:spLocks/>
          </p:cNvSpPr>
          <p:nvPr/>
        </p:nvSpPr>
        <p:spPr>
          <a:xfrm>
            <a:off x="457200" y="255588"/>
            <a:ext cx="80772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Arial" pitchFamily="34" charset="0"/>
                <a:cs typeface="Arial" pitchFamily="34" charset="0"/>
              </a:rPr>
              <a:t>Model for Proofreading in DNA Polymerases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11" name="Straight Connector 10"/>
          <p:cNvCxnSpPr/>
          <p:nvPr/>
        </p:nvCxnSpPr>
        <p:spPr>
          <a:xfrm>
            <a:off x="914400" y="685800"/>
            <a:ext cx="7143750" cy="0"/>
          </a:xfrm>
          <a:prstGeom prst="line">
            <a:avLst/>
          </a:prstGeom>
          <a:ln w="19050"/>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5029200" y="5486400"/>
            <a:ext cx="3886200" cy="1200329"/>
          </a:xfrm>
          <a:prstGeom prst="rect">
            <a:avLst/>
          </a:prstGeom>
          <a:noFill/>
        </p:spPr>
        <p:txBody>
          <a:bodyPr wrap="square" rtlCol="0">
            <a:spAutoFit/>
          </a:bodyPr>
          <a:lstStyle/>
          <a:p>
            <a:r>
              <a:rPr lang="en-US" dirty="0" smtClean="0"/>
              <a:t>Incorrect pairing causes a clash and the chains separate.   The growing chain swings out and into the </a:t>
            </a:r>
            <a:r>
              <a:rPr lang="en-US" dirty="0" err="1" smtClean="0"/>
              <a:t>exonuclease</a:t>
            </a:r>
            <a:r>
              <a:rPr lang="en-US" dirty="0" smtClean="0"/>
              <a:t> site</a:t>
            </a:r>
            <a:endParaRPr lang="en-US" dirty="0"/>
          </a:p>
        </p:txBody>
      </p:sp>
      <p:pic>
        <p:nvPicPr>
          <p:cNvPr id="8" name="Picture 2" descr="figure_25_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990600"/>
            <a:ext cx="3563627" cy="450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descr="figure_25_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744537"/>
            <a:ext cx="3407035" cy="610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470207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1kln_Klenow_Editing.jpg"/>
          <p:cNvPicPr>
            <a:picLocks noChangeAspect="1"/>
          </p:cNvPicPr>
          <p:nvPr/>
        </p:nvPicPr>
        <p:blipFill>
          <a:blip r:embed="rId3" cstate="print"/>
          <a:srcRect l="16667" t="10008" r="12500" b="13931"/>
          <a:stretch>
            <a:fillRect/>
          </a:stretch>
        </p:blipFill>
        <p:spPr>
          <a:xfrm>
            <a:off x="1600200" y="2057400"/>
            <a:ext cx="6136105" cy="4572000"/>
          </a:xfrm>
          <a:prstGeom prst="rect">
            <a:avLst/>
          </a:prstGeom>
        </p:spPr>
      </p:pic>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91440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noProof="0" dirty="0" smtClean="0">
                <a:latin typeface="Arial" pitchFamily="34" charset="0"/>
                <a:cs typeface="Arial" pitchFamily="34" charset="0"/>
              </a:rPr>
              <a:t>3’-&gt;5’ </a:t>
            </a:r>
            <a:r>
              <a:rPr lang="en-US" sz="2800" noProof="0" dirty="0" err="1" smtClean="0">
                <a:latin typeface="Arial" pitchFamily="34" charset="0"/>
                <a:cs typeface="Arial" pitchFamily="34" charset="0"/>
              </a:rPr>
              <a:t>Exonuclease</a:t>
            </a:r>
            <a:r>
              <a:rPr lang="en-US" sz="2800" noProof="0" dirty="0" smtClean="0">
                <a:latin typeface="Arial" pitchFamily="34" charset="0"/>
                <a:cs typeface="Arial" pitchFamily="34" charset="0"/>
              </a:rPr>
              <a:t> Mechanism</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1454" y="762000"/>
            <a:ext cx="8099146" cy="1200329"/>
          </a:xfrm>
          <a:prstGeom prst="rect">
            <a:avLst/>
          </a:prstGeom>
          <a:noFill/>
        </p:spPr>
        <p:txBody>
          <a:bodyPr wrap="square" rtlCol="0">
            <a:spAutoFit/>
          </a:bodyPr>
          <a:lstStyle/>
          <a:p>
            <a:r>
              <a:rPr lang="en-US" dirty="0" smtClean="0"/>
              <a:t>The structure of </a:t>
            </a:r>
            <a:r>
              <a:rPr lang="en-US" i="1" dirty="0" smtClean="0"/>
              <a:t>E. coli</a:t>
            </a:r>
            <a:r>
              <a:rPr lang="en-US" dirty="0" smtClean="0"/>
              <a:t> Pol I has been solved with DNA bound in the 3’</a:t>
            </a:r>
            <a:r>
              <a:rPr lang="en-US" dirty="0" smtClean="0">
                <a:sym typeface="Wingdings" pitchFamily="2" charset="2"/>
              </a:rPr>
              <a:t>5’ </a:t>
            </a:r>
            <a:r>
              <a:rPr lang="en-US" dirty="0" err="1" smtClean="0">
                <a:sym typeface="Wingdings" pitchFamily="2" charset="2"/>
              </a:rPr>
              <a:t>exonuclease</a:t>
            </a:r>
            <a:r>
              <a:rPr lang="en-US" dirty="0" smtClean="0">
                <a:sym typeface="Wingdings" pitchFamily="2" charset="2"/>
              </a:rPr>
              <a:t> site</a:t>
            </a:r>
          </a:p>
          <a:p>
            <a:endParaRPr lang="en-US" dirty="0">
              <a:sym typeface="Wingdings" pitchFamily="2" charset="2"/>
            </a:endParaRPr>
          </a:p>
          <a:p>
            <a:r>
              <a:rPr lang="en-US" dirty="0" smtClean="0">
                <a:sym typeface="Wingdings" pitchFamily="2" charset="2"/>
              </a:rPr>
              <a:t>Growing strand peels away from active site</a:t>
            </a:r>
            <a:endParaRPr lang="en-US" dirty="0"/>
          </a:p>
        </p:txBody>
      </p:sp>
      <p:pic>
        <p:nvPicPr>
          <p:cNvPr id="18" name="Picture 17" descr="KlenowFragment_exonucleasesite.jpg"/>
          <p:cNvPicPr>
            <a:picLocks noChangeAspect="1"/>
          </p:cNvPicPr>
          <p:nvPr/>
        </p:nvPicPr>
        <p:blipFill>
          <a:blip r:embed="rId4" cstate="print"/>
          <a:stretch>
            <a:fillRect/>
          </a:stretch>
        </p:blipFill>
        <p:spPr>
          <a:xfrm>
            <a:off x="1752600" y="2286000"/>
            <a:ext cx="5930056" cy="4114800"/>
          </a:xfrm>
          <a:prstGeom prst="rect">
            <a:avLst/>
          </a:prstGeom>
        </p:spPr>
      </p:pic>
      <p:sp>
        <p:nvSpPr>
          <p:cNvPr id="19" name="TextBox 18"/>
          <p:cNvSpPr txBox="1"/>
          <p:nvPr/>
        </p:nvSpPr>
        <p:spPr>
          <a:xfrm>
            <a:off x="533400" y="762000"/>
            <a:ext cx="8099146" cy="646331"/>
          </a:xfrm>
          <a:prstGeom prst="rect">
            <a:avLst/>
          </a:prstGeom>
          <a:noFill/>
        </p:spPr>
        <p:txBody>
          <a:bodyPr wrap="square" rtlCol="0">
            <a:spAutoFit/>
          </a:bodyPr>
          <a:lstStyle/>
          <a:p>
            <a:r>
              <a:rPr lang="en-US" dirty="0" smtClean="0"/>
              <a:t>Tyr 423 activates a water molecule which then serves as a </a:t>
            </a:r>
            <a:r>
              <a:rPr lang="en-US" dirty="0" err="1" smtClean="0"/>
              <a:t>nucleophile</a:t>
            </a:r>
            <a:r>
              <a:rPr lang="en-US" dirty="0" smtClean="0"/>
              <a:t> to begin the cleavage of the base from the strand</a:t>
            </a:r>
            <a:endParaRPr lang="en-US" dirty="0"/>
          </a:p>
        </p:txBody>
      </p:sp>
    </p:spTree>
    <p:extLst>
      <p:ext uri="{BB962C8B-B14F-4D97-AF65-F5344CB8AC3E}">
        <p14:creationId xmlns:p14="http://schemas.microsoft.com/office/powerpoint/2010/main" val="1261803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275104" y="290513"/>
            <a:ext cx="86106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dk1"/>
                </a:solidFill>
                <a:effectLst/>
                <a:uLnTx/>
                <a:uFillTx/>
                <a:latin typeface="Arial" pitchFamily="34" charset="0"/>
                <a:ea typeface="+mn-ea"/>
                <a:cs typeface="Arial" pitchFamily="34" charset="0"/>
              </a:rPr>
              <a:t>Forms of DNA Helices</a:t>
            </a:r>
            <a:endParaRPr kumimoji="0" lang="en-US" sz="2800" b="0" i="0" u="none" strike="noStrike" kern="1200" cap="none" spc="0" normalizeH="0" baseline="0" noProof="0" dirty="0">
              <a:ln>
                <a:noFill/>
              </a:ln>
              <a:solidFill>
                <a:schemeClr val="dk1"/>
              </a:solidFill>
              <a:effectLst/>
              <a:uLnTx/>
              <a:uFillTx/>
              <a:latin typeface="Arial" pitchFamily="34" charset="0"/>
              <a:ea typeface="+mn-ea"/>
              <a:cs typeface="Arial" pitchFamily="34" charset="0"/>
            </a:endParaRPr>
          </a:p>
        </p:txBody>
      </p:sp>
      <p:cxnSp>
        <p:nvCxnSpPr>
          <p:cNvPr id="9" name="Straight Connector 8"/>
          <p:cNvCxnSpPr/>
          <p:nvPr/>
        </p:nvCxnSpPr>
        <p:spPr>
          <a:xfrm>
            <a:off x="487363" y="684213"/>
            <a:ext cx="8351837" cy="1587"/>
          </a:xfrm>
          <a:prstGeom prst="line">
            <a:avLst/>
          </a:prstGeom>
          <a:ln w="19050"/>
        </p:spPr>
        <p:style>
          <a:lnRef idx="1">
            <a:schemeClr val="dk1"/>
          </a:lnRef>
          <a:fillRef idx="0">
            <a:schemeClr val="dk1"/>
          </a:fillRef>
          <a:effectRef idx="0">
            <a:schemeClr val="dk1"/>
          </a:effectRef>
          <a:fontRef idx="minor">
            <a:schemeClr val="tx1"/>
          </a:fontRef>
        </p:style>
      </p:cxnSp>
      <p:sp>
        <p:nvSpPr>
          <p:cNvPr id="12" name="Title 1"/>
          <p:cNvSpPr txBox="1">
            <a:spLocks/>
          </p:cNvSpPr>
          <p:nvPr/>
        </p:nvSpPr>
        <p:spPr>
          <a:xfrm>
            <a:off x="0" y="255588"/>
            <a:ext cx="9144000" cy="393700"/>
          </a:xfrm>
          <a:prstGeom prst="rect">
            <a:avLst/>
          </a:prstGeom>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lvl="0" algn="ctr">
              <a:spcBef>
                <a:spcPct val="0"/>
              </a:spcBef>
              <a:defRPr/>
            </a:pPr>
            <a:r>
              <a:rPr lang="en-US" sz="2800" dirty="0" smtClean="0">
                <a:latin typeface="Arial" pitchFamily="34" charset="0"/>
                <a:cs typeface="Arial" pitchFamily="34" charset="0"/>
              </a:rPr>
              <a:t>3’-&gt;5’ </a:t>
            </a:r>
            <a:r>
              <a:rPr lang="en-US" sz="2800" dirty="0" err="1" smtClean="0">
                <a:latin typeface="Arial" pitchFamily="34" charset="0"/>
                <a:cs typeface="Arial" pitchFamily="34" charset="0"/>
              </a:rPr>
              <a:t>Exonuclease</a:t>
            </a:r>
            <a:r>
              <a:rPr lang="en-US" sz="2800" dirty="0" smtClean="0">
                <a:latin typeface="Arial" pitchFamily="34" charset="0"/>
                <a:cs typeface="Arial" pitchFamily="34" charset="0"/>
              </a:rPr>
              <a:t> Mechanism</a:t>
            </a:r>
            <a:endParaRPr lang="en-US" sz="2800" dirty="0">
              <a:latin typeface="Arial" pitchFamily="34" charset="0"/>
              <a:cs typeface="Arial" pitchFamily="34" charset="0"/>
            </a:endParaRPr>
          </a:p>
        </p:txBody>
      </p:sp>
      <p:sp>
        <p:nvSpPr>
          <p:cNvPr id="4" name="Rectangle 3"/>
          <p:cNvSpPr/>
          <p:nvPr/>
        </p:nvSpPr>
        <p:spPr>
          <a:xfrm>
            <a:off x="2743200" y="4572000"/>
            <a:ext cx="1524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3400" y="1258669"/>
            <a:ext cx="8099146" cy="646331"/>
          </a:xfrm>
          <a:prstGeom prst="rect">
            <a:avLst/>
          </a:prstGeom>
          <a:noFill/>
        </p:spPr>
        <p:txBody>
          <a:bodyPr wrap="square" rtlCol="0">
            <a:spAutoFit/>
          </a:bodyPr>
          <a:lstStyle/>
          <a:p>
            <a:r>
              <a:rPr lang="en-US" dirty="0" smtClean="0"/>
              <a:t>Tyr 423 activates a water molecule which then serves as a </a:t>
            </a:r>
            <a:r>
              <a:rPr lang="en-US" dirty="0" err="1" smtClean="0"/>
              <a:t>nucleophile</a:t>
            </a:r>
            <a:r>
              <a:rPr lang="en-US" dirty="0" smtClean="0"/>
              <a:t> to begin the cleavage of the base from the strand</a:t>
            </a:r>
            <a:endParaRPr lang="en-US" dirty="0"/>
          </a:p>
        </p:txBody>
      </p:sp>
      <p:pic>
        <p:nvPicPr>
          <p:cNvPr id="1026" name="Picture 2"/>
          <p:cNvPicPr>
            <a:picLocks noChangeAspect="1" noChangeArrowheads="1"/>
          </p:cNvPicPr>
          <p:nvPr/>
        </p:nvPicPr>
        <p:blipFill>
          <a:blip r:embed="rId3" cstate="print"/>
          <a:srcRect l="12676" t="28354" r="49296" b="41883"/>
          <a:stretch>
            <a:fillRect/>
          </a:stretch>
        </p:blipFill>
        <p:spPr bwMode="auto">
          <a:xfrm>
            <a:off x="3505200" y="2362200"/>
            <a:ext cx="5410200" cy="3306233"/>
          </a:xfrm>
          <a:prstGeom prst="rect">
            <a:avLst/>
          </a:prstGeom>
          <a:noFill/>
          <a:ln w="9525">
            <a:noFill/>
            <a:miter lim="800000"/>
            <a:headEnd/>
            <a:tailEnd/>
          </a:ln>
        </p:spPr>
      </p:pic>
      <p:pic>
        <p:nvPicPr>
          <p:cNvPr id="13" name="Picture 12" descr="KlenowFragment_exonucleasesite.jpg"/>
          <p:cNvPicPr>
            <a:picLocks noChangeAspect="1"/>
          </p:cNvPicPr>
          <p:nvPr/>
        </p:nvPicPr>
        <p:blipFill>
          <a:blip r:embed="rId4" cstate="print"/>
          <a:srcRect l="24764" t="14643" r="22410" b="27683"/>
          <a:stretch>
            <a:fillRect/>
          </a:stretch>
        </p:blipFill>
        <p:spPr>
          <a:xfrm>
            <a:off x="588264" y="3048000"/>
            <a:ext cx="2916936" cy="2209800"/>
          </a:xfrm>
          <a:prstGeom prst="rect">
            <a:avLst/>
          </a:prstGeom>
        </p:spPr>
      </p:pic>
      <p:sp>
        <p:nvSpPr>
          <p:cNvPr id="15" name="Rectangle 14"/>
          <p:cNvSpPr/>
          <p:nvPr/>
        </p:nvSpPr>
        <p:spPr>
          <a:xfrm>
            <a:off x="3733800" y="6172200"/>
            <a:ext cx="5257800" cy="215444"/>
          </a:xfrm>
          <a:prstGeom prst="rect">
            <a:avLst/>
          </a:prstGeom>
        </p:spPr>
        <p:txBody>
          <a:bodyPr wrap="square">
            <a:spAutoFit/>
          </a:bodyPr>
          <a:lstStyle/>
          <a:p>
            <a:r>
              <a:rPr lang="en-US" sz="800" dirty="0" smtClean="0"/>
              <a:t>Freemont et al.  (1988).  </a:t>
            </a:r>
            <a:r>
              <a:rPr lang="en-US" sz="800" dirty="0" err="1" smtClean="0"/>
              <a:t>Cocrystal</a:t>
            </a:r>
            <a:r>
              <a:rPr lang="en-US" sz="800" dirty="0" smtClean="0"/>
              <a:t> structure of an editing complex of </a:t>
            </a:r>
            <a:r>
              <a:rPr lang="en-US" sz="800" dirty="0" err="1" smtClean="0"/>
              <a:t>Klenow</a:t>
            </a:r>
            <a:r>
              <a:rPr lang="en-US" sz="800" dirty="0" smtClean="0"/>
              <a:t> fragment with DNA.  PNAS </a:t>
            </a:r>
            <a:r>
              <a:rPr lang="en-US" sz="800" b="1" dirty="0" smtClean="0"/>
              <a:t>85</a:t>
            </a:r>
            <a:r>
              <a:rPr lang="en-US" sz="800" dirty="0" smtClean="0"/>
              <a:t>:  8924-8928.</a:t>
            </a:r>
            <a:endParaRPr lang="en-US" sz="800" dirty="0"/>
          </a:p>
        </p:txBody>
      </p:sp>
      <p:sp>
        <p:nvSpPr>
          <p:cNvPr id="2" name="TextBox 1"/>
          <p:cNvSpPr txBox="1"/>
          <p:nvPr/>
        </p:nvSpPr>
        <p:spPr>
          <a:xfrm>
            <a:off x="838200" y="5715000"/>
            <a:ext cx="7620000" cy="369332"/>
          </a:xfrm>
          <a:prstGeom prst="rect">
            <a:avLst/>
          </a:prstGeom>
          <a:noFill/>
        </p:spPr>
        <p:txBody>
          <a:bodyPr wrap="square" rtlCol="0">
            <a:spAutoFit/>
          </a:bodyPr>
          <a:lstStyle/>
          <a:p>
            <a:r>
              <a:rPr lang="en-US" dirty="0" smtClean="0"/>
              <a:t>What other enzyme we’ve discussed this semester uses the same mechanism?</a:t>
            </a:r>
            <a:endParaRPr lang="en-US" dirty="0"/>
          </a:p>
        </p:txBody>
      </p:sp>
    </p:spTree>
    <p:extLst>
      <p:ext uri="{BB962C8B-B14F-4D97-AF65-F5344CB8AC3E}">
        <p14:creationId xmlns:p14="http://schemas.microsoft.com/office/powerpoint/2010/main" val="12618035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21133</TotalTime>
  <Words>2423</Words>
  <Application>Microsoft Macintosh PowerPoint</Application>
  <PresentationFormat>On-screen Show (4:3)</PresentationFormat>
  <Paragraphs>287</Paragraphs>
  <Slides>39</Slides>
  <Notes>35</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Nick Translation is Catalyzed by 5’-&gt;3’ Exonuclease Activity</vt:lpstr>
      <vt:lpstr>PowerPoint Presentation</vt:lpstr>
      <vt:lpstr>PowerPoint Presentation</vt:lpstr>
      <vt:lpstr>PowerPoint Presentation</vt:lpstr>
      <vt:lpstr>PowerPoint Presentation</vt:lpstr>
      <vt:lpstr>PowerPoint Presentation</vt:lpstr>
      <vt:lpstr>PowerPoint Presentation</vt:lpstr>
      <vt:lpstr>DnaA proteins bind at R and I sites in oriC</vt:lpstr>
      <vt:lpstr>DnaB helicase continues initiation</vt:lpstr>
      <vt:lpstr>Initiation is regulated to occur once per cell cycle</vt:lpstr>
      <vt:lpstr>Regulation of Replication Initiation via Methylation</vt:lpstr>
      <vt:lpstr>PowerPoint Presentation</vt:lpstr>
      <vt:lpstr>PowerPoint Presentation</vt:lpstr>
      <vt:lpstr>PowerPoint Presentation</vt:lpstr>
      <vt:lpstr>The  Clamp Release and Rebinding</vt:lpstr>
      <vt:lpstr>PowerPoint Presentation</vt:lpstr>
      <vt:lpstr>PowerPoint Presentation</vt:lpstr>
      <vt:lpstr>PowerPoint Presentation</vt:lpstr>
      <vt:lpstr>PowerPoint Presentation</vt:lpstr>
    </vt:vector>
  </TitlesOfParts>
  <Company>Winthrop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8</dc:title>
  <dc:creator>Nick Grossoehme</dc:creator>
  <cp:lastModifiedBy>Jason Hurlbert</cp:lastModifiedBy>
  <cp:revision>1117</cp:revision>
  <dcterms:created xsi:type="dcterms:W3CDTF">2010-09-07T11:42:48Z</dcterms:created>
  <dcterms:modified xsi:type="dcterms:W3CDTF">2014-03-28T12:23:16Z</dcterms:modified>
</cp:coreProperties>
</file>