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2" r:id="rId2"/>
    <p:sldId id="293" r:id="rId3"/>
    <p:sldId id="294" r:id="rId4"/>
    <p:sldId id="295" r:id="rId5"/>
    <p:sldId id="296" r:id="rId6"/>
    <p:sldId id="297" r:id="rId7"/>
    <p:sldId id="298" r:id="rId8"/>
    <p:sldId id="299" r:id="rId9"/>
    <p:sldId id="300" r:id="rId10"/>
    <p:sldId id="301" r:id="rId11"/>
    <p:sldId id="302" r:id="rId12"/>
    <p:sldId id="303" r:id="rId13"/>
    <p:sldId id="304" r:id="rId14"/>
    <p:sldId id="305" r:id="rId15"/>
    <p:sldId id="316" r:id="rId16"/>
    <p:sldId id="306" r:id="rId17"/>
    <p:sldId id="307" r:id="rId18"/>
    <p:sldId id="308" r:id="rId19"/>
    <p:sldId id="309" r:id="rId20"/>
    <p:sldId id="310" r:id="rId21"/>
    <p:sldId id="311" r:id="rId22"/>
    <p:sldId id="312" r:id="rId23"/>
    <p:sldId id="313" r:id="rId24"/>
    <p:sldId id="314" r:id="rId25"/>
    <p:sldId id="315"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62" d="100"/>
          <a:sy n="162" d="100"/>
        </p:scale>
        <p:origin x="-161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1" Type="http://schemas.openxmlformats.org/officeDocument/2006/relationships/image" Target="../media/image1.emf"/><Relationship Id="rId2"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97319-DDEB-9143-8359-84039EDB4B4D}" type="slidenum">
              <a:rPr lang="en-US"/>
              <a:pPr>
                <a:defRPr/>
              </a:pPr>
              <a:t>‹#›</a:t>
            </a:fld>
            <a:endParaRPr lang="en-US"/>
          </a:p>
        </p:txBody>
      </p:sp>
    </p:spTree>
    <p:extLst>
      <p:ext uri="{BB962C8B-B14F-4D97-AF65-F5344CB8AC3E}">
        <p14:creationId xmlns:p14="http://schemas.microsoft.com/office/powerpoint/2010/main" val="14940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717CE-0772-074B-AB70-09368A772CAA}" type="slidenum">
              <a:rPr lang="en-US"/>
              <a:pPr>
                <a:defRPr/>
              </a:pPr>
              <a:t>‹#›</a:t>
            </a:fld>
            <a:endParaRPr lang="en-US"/>
          </a:p>
        </p:txBody>
      </p:sp>
    </p:spTree>
    <p:extLst>
      <p:ext uri="{BB962C8B-B14F-4D97-AF65-F5344CB8AC3E}">
        <p14:creationId xmlns:p14="http://schemas.microsoft.com/office/powerpoint/2010/main" val="328224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5A4FFF-376C-E740-8E43-4CB40F863F78}" type="slidenum">
              <a:rPr lang="en-US"/>
              <a:pPr>
                <a:defRPr/>
              </a:pPr>
              <a:t>‹#›</a:t>
            </a:fld>
            <a:endParaRPr lang="en-US"/>
          </a:p>
        </p:txBody>
      </p:sp>
    </p:spTree>
    <p:extLst>
      <p:ext uri="{BB962C8B-B14F-4D97-AF65-F5344CB8AC3E}">
        <p14:creationId xmlns:p14="http://schemas.microsoft.com/office/powerpoint/2010/main" val="408921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64FE4E-78D9-C847-AE43-CF822839BA04}" type="slidenum">
              <a:rPr lang="en-US"/>
              <a:pPr>
                <a:defRPr/>
              </a:pPr>
              <a:t>‹#›</a:t>
            </a:fld>
            <a:endParaRPr lang="en-US"/>
          </a:p>
        </p:txBody>
      </p:sp>
    </p:spTree>
    <p:extLst>
      <p:ext uri="{BB962C8B-B14F-4D97-AF65-F5344CB8AC3E}">
        <p14:creationId xmlns:p14="http://schemas.microsoft.com/office/powerpoint/2010/main" val="393827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844DE-FC1B-BF4F-91FD-018E46D7FECB}" type="slidenum">
              <a:rPr lang="en-US"/>
              <a:pPr>
                <a:defRPr/>
              </a:pPr>
              <a:t>‹#›</a:t>
            </a:fld>
            <a:endParaRPr lang="en-US"/>
          </a:p>
        </p:txBody>
      </p:sp>
    </p:spTree>
    <p:extLst>
      <p:ext uri="{BB962C8B-B14F-4D97-AF65-F5344CB8AC3E}">
        <p14:creationId xmlns:p14="http://schemas.microsoft.com/office/powerpoint/2010/main" val="3801482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E5BF08-1C51-8A4C-B95B-F69E5CF1C5DB}" type="slidenum">
              <a:rPr lang="en-US"/>
              <a:pPr>
                <a:defRPr/>
              </a:pPr>
              <a:t>‹#›</a:t>
            </a:fld>
            <a:endParaRPr lang="en-US"/>
          </a:p>
        </p:txBody>
      </p:sp>
    </p:spTree>
    <p:extLst>
      <p:ext uri="{BB962C8B-B14F-4D97-AF65-F5344CB8AC3E}">
        <p14:creationId xmlns:p14="http://schemas.microsoft.com/office/powerpoint/2010/main" val="2663064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A6C0D1-C032-ED44-B3AB-21042908E4C1}" type="slidenum">
              <a:rPr lang="en-US"/>
              <a:pPr>
                <a:defRPr/>
              </a:pPr>
              <a:t>‹#›</a:t>
            </a:fld>
            <a:endParaRPr lang="en-US"/>
          </a:p>
        </p:txBody>
      </p:sp>
    </p:spTree>
    <p:extLst>
      <p:ext uri="{BB962C8B-B14F-4D97-AF65-F5344CB8AC3E}">
        <p14:creationId xmlns:p14="http://schemas.microsoft.com/office/powerpoint/2010/main" val="82601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FD82C5-A42A-A44F-BB8B-736A728FAFC8}" type="slidenum">
              <a:rPr lang="en-US"/>
              <a:pPr>
                <a:defRPr/>
              </a:pPr>
              <a:t>‹#›</a:t>
            </a:fld>
            <a:endParaRPr lang="en-US"/>
          </a:p>
        </p:txBody>
      </p:sp>
    </p:spTree>
    <p:extLst>
      <p:ext uri="{BB962C8B-B14F-4D97-AF65-F5344CB8AC3E}">
        <p14:creationId xmlns:p14="http://schemas.microsoft.com/office/powerpoint/2010/main" val="1021029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08520D-6472-7240-95D9-D147031D4A39}" type="slidenum">
              <a:rPr lang="en-US"/>
              <a:pPr>
                <a:defRPr/>
              </a:pPr>
              <a:t>‹#›</a:t>
            </a:fld>
            <a:endParaRPr lang="en-US"/>
          </a:p>
        </p:txBody>
      </p:sp>
    </p:spTree>
    <p:extLst>
      <p:ext uri="{BB962C8B-B14F-4D97-AF65-F5344CB8AC3E}">
        <p14:creationId xmlns:p14="http://schemas.microsoft.com/office/powerpoint/2010/main" val="221053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D1D2A1-67A4-0847-9D9F-5D0940C1B9F1}" type="slidenum">
              <a:rPr lang="en-US"/>
              <a:pPr>
                <a:defRPr/>
              </a:pPr>
              <a:t>‹#›</a:t>
            </a:fld>
            <a:endParaRPr lang="en-US"/>
          </a:p>
        </p:txBody>
      </p:sp>
    </p:spTree>
    <p:extLst>
      <p:ext uri="{BB962C8B-B14F-4D97-AF65-F5344CB8AC3E}">
        <p14:creationId xmlns:p14="http://schemas.microsoft.com/office/powerpoint/2010/main" val="2082111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BB6FD5-5CED-A34E-A73F-FF71FFF53585}" type="slidenum">
              <a:rPr lang="en-US"/>
              <a:pPr>
                <a:defRPr/>
              </a:pPr>
              <a:t>‹#›</a:t>
            </a:fld>
            <a:endParaRPr lang="en-US"/>
          </a:p>
        </p:txBody>
      </p:sp>
    </p:spTree>
    <p:extLst>
      <p:ext uri="{BB962C8B-B14F-4D97-AF65-F5344CB8AC3E}">
        <p14:creationId xmlns:p14="http://schemas.microsoft.com/office/powerpoint/2010/main" val="28580114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33BED3AF-E768-B048-B5B2-9D70E3EC3B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1" Type="http://schemas.openxmlformats.org/officeDocument/2006/relationships/oleObject" Target="../embeddings/oleObject6.bin"/><Relationship Id="rId12" Type="http://schemas.openxmlformats.org/officeDocument/2006/relationships/oleObject" Target="../embeddings/oleObject7.bin"/><Relationship Id="rId13" Type="http://schemas.openxmlformats.org/officeDocument/2006/relationships/oleObject" Target="../embeddings/oleObject8.bin"/><Relationship Id="rId14" Type="http://schemas.openxmlformats.org/officeDocument/2006/relationships/oleObject" Target="../embeddings/oleObject9.bin"/><Relationship Id="rId15" Type="http://schemas.openxmlformats.org/officeDocument/2006/relationships/oleObject" Target="../embeddings/oleObject10.bin"/><Relationship Id="rId16" Type="http://schemas.openxmlformats.org/officeDocument/2006/relationships/image" Target="../media/image4.emf"/><Relationship Id="rId17" Type="http://schemas.openxmlformats.org/officeDocument/2006/relationships/oleObject" Target="../embeddings/oleObject11.bin"/><Relationship Id="rId18"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1.emf"/><Relationship Id="rId5" Type="http://schemas.openxmlformats.org/officeDocument/2006/relationships/oleObject" Target="../embeddings/oleObject2.bin"/><Relationship Id="rId6" Type="http://schemas.openxmlformats.org/officeDocument/2006/relationships/image" Target="../media/image2.emf"/><Relationship Id="rId7" Type="http://schemas.openxmlformats.org/officeDocument/2006/relationships/oleObject" Target="../embeddings/oleObject3.bin"/><Relationship Id="rId8" Type="http://schemas.openxmlformats.org/officeDocument/2006/relationships/oleObject" Target="../embeddings/oleObject4.bin"/><Relationship Id="rId9" Type="http://schemas.openxmlformats.org/officeDocument/2006/relationships/oleObject" Target="../embeddings/oleObject5.bin"/><Relationship Id="rId10"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oleObject" Target="../embeddings/oleObject12.bin"/><Relationship Id="rId9" Type="http://schemas.openxmlformats.org/officeDocument/2006/relationships/image" Target="../media/image9.emf"/><Relationship Id="rId10"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3.jpeg"/><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3.jpeg"/><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eaLnBrk="1" hangingPunct="1">
              <a:buFontTx/>
              <a:buNone/>
              <a:defRPr/>
            </a:pPr>
            <a:r>
              <a:rPr lang="en-US" dirty="0" smtClean="0"/>
              <a:t>National Center for Biotechnology Information</a:t>
            </a:r>
          </a:p>
          <a:p>
            <a:pPr marL="0" indent="0" eaLnBrk="1" hangingPunct="1">
              <a:buFontTx/>
              <a:buNone/>
              <a:defRPr/>
            </a:pPr>
            <a:r>
              <a:rPr lang="en-US" dirty="0" smtClean="0"/>
              <a:t>Web address:  </a:t>
            </a:r>
            <a:r>
              <a:rPr lang="en-US" dirty="0" err="1" smtClean="0"/>
              <a:t>ncbi.nlm.nih.gov</a:t>
            </a:r>
            <a:endParaRPr lang="en-US" dirty="0" smtClean="0"/>
          </a:p>
          <a:p>
            <a:pPr eaLnBrk="1" hangingPunct="1">
              <a:defRPr/>
            </a:pPr>
            <a:r>
              <a:rPr lang="en-US" dirty="0" smtClean="0"/>
              <a:t>Put the bookmark on your bookmark toolbar in Firefox!</a:t>
            </a:r>
          </a:p>
          <a:p>
            <a:pPr marL="0" indent="0" eaLnBrk="1" hangingPunct="1">
              <a:buFontTx/>
              <a:buNone/>
              <a:defRPr/>
            </a:pPr>
            <a:endParaRPr lang="en-US" dirty="0" smtClean="0"/>
          </a:p>
          <a:p>
            <a:pPr marL="0" indent="0" eaLnBrk="1" hangingPunct="1">
              <a:buFontTx/>
              <a:buNone/>
              <a:defRPr/>
            </a:pPr>
            <a:r>
              <a:rPr lang="en-US" dirty="0" smtClean="0"/>
              <a:t>National clearinghouse for </a:t>
            </a:r>
            <a:r>
              <a:rPr lang="en-US" dirty="0" err="1" smtClean="0"/>
              <a:t>bioinformatic</a:t>
            </a:r>
            <a:r>
              <a:rPr lang="en-US" dirty="0" smtClean="0"/>
              <a:t> data</a:t>
            </a:r>
          </a:p>
          <a:p>
            <a:pPr marL="0" indent="0" eaLnBrk="1" hangingPunct="1">
              <a:buFontTx/>
              <a:buNone/>
              <a:defRPr/>
            </a:pPr>
            <a:endParaRPr lang="en-US" dirty="0" smtClean="0"/>
          </a:p>
        </p:txBody>
      </p:sp>
      <p:sp>
        <p:nvSpPr>
          <p:cNvPr id="3" name="Title 2"/>
          <p:cNvSpPr>
            <a:spLocks noGrp="1"/>
          </p:cNvSpPr>
          <p:nvPr>
            <p:ph type="title"/>
          </p:nvPr>
        </p:nvSpPr>
        <p:spPr/>
        <p:txBody>
          <a:bodyPr/>
          <a:lstStyle/>
          <a:p>
            <a:pPr eaLnBrk="1" hangingPunct="1">
              <a:defRPr/>
            </a:pPr>
            <a:r>
              <a:rPr lang="en-US" dirty="0" err="1" smtClean="0"/>
              <a:t>Entrez</a:t>
            </a:r>
            <a:r>
              <a:rPr lang="en-US" dirty="0" smtClean="0"/>
              <a:t> at NCBI</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eaLnBrk="1" hangingPunct="1">
              <a:defRPr/>
            </a:pPr>
            <a:r>
              <a:rPr lang="en-US" dirty="0" err="1" smtClean="0">
                <a:solidFill>
                  <a:srgbClr val="FFFF00"/>
                </a:solidFill>
              </a:rPr>
              <a:t>GenBank</a:t>
            </a:r>
            <a:r>
              <a:rPr lang="en-US" dirty="0" smtClean="0">
                <a:solidFill>
                  <a:srgbClr val="FFFF00"/>
                </a:solidFill>
              </a:rPr>
              <a:t>/</a:t>
            </a:r>
            <a:r>
              <a:rPr lang="en-US" dirty="0" err="1" smtClean="0">
                <a:solidFill>
                  <a:srgbClr val="FFFF00"/>
                </a:solidFill>
              </a:rPr>
              <a:t>GenPept</a:t>
            </a:r>
            <a:r>
              <a:rPr lang="en-US" dirty="0" smtClean="0">
                <a:solidFill>
                  <a:srgbClr val="FFFF00"/>
                </a:solidFill>
              </a:rPr>
              <a:t> Format</a:t>
            </a:r>
          </a:p>
        </p:txBody>
      </p:sp>
      <p:sp>
        <p:nvSpPr>
          <p:cNvPr id="3" name="Content Placeholder 2"/>
          <p:cNvSpPr>
            <a:spLocks noGrp="1"/>
          </p:cNvSpPr>
          <p:nvPr>
            <p:ph idx="1"/>
          </p:nvPr>
        </p:nvSpPr>
        <p:spPr>
          <a:xfrm>
            <a:off x="457200" y="990600"/>
            <a:ext cx="8229600" cy="4525963"/>
          </a:xfrm>
        </p:spPr>
        <p:txBody>
          <a:bodyPr/>
          <a:lstStyle/>
          <a:p>
            <a:pPr eaLnBrk="1" hangingPunct="1">
              <a:defRPr/>
            </a:pPr>
            <a:r>
              <a:rPr lang="en-US" dirty="0" smtClean="0">
                <a:solidFill>
                  <a:srgbClr val="FFFF00"/>
                </a:solidFill>
              </a:rPr>
              <a:t>Much more information</a:t>
            </a:r>
          </a:p>
          <a:p>
            <a:pPr eaLnBrk="1" hangingPunct="1">
              <a:defRPr/>
            </a:pPr>
            <a:r>
              <a:rPr lang="en-US" dirty="0" smtClean="0">
                <a:solidFill>
                  <a:srgbClr val="FFFF00"/>
                </a:solidFill>
              </a:rPr>
              <a:t>Contains Fields within the record that contain different types of information:</a:t>
            </a:r>
          </a:p>
          <a:p>
            <a:pPr lvl="1" eaLnBrk="1" hangingPunct="1">
              <a:defRPr/>
            </a:pPr>
            <a:r>
              <a:rPr lang="en-US" dirty="0" smtClean="0">
                <a:solidFill>
                  <a:srgbClr val="FFFF00"/>
                </a:solidFill>
              </a:rPr>
              <a:t>Accession number</a:t>
            </a:r>
          </a:p>
          <a:p>
            <a:pPr lvl="1" eaLnBrk="1" hangingPunct="1">
              <a:defRPr/>
            </a:pPr>
            <a:r>
              <a:rPr lang="en-US" dirty="0" smtClean="0">
                <a:solidFill>
                  <a:srgbClr val="FFFF00"/>
                </a:solidFill>
              </a:rPr>
              <a:t>Source DB</a:t>
            </a:r>
          </a:p>
          <a:p>
            <a:pPr lvl="1" eaLnBrk="1" hangingPunct="1">
              <a:defRPr/>
            </a:pPr>
            <a:r>
              <a:rPr lang="en-US" dirty="0" smtClean="0">
                <a:solidFill>
                  <a:srgbClr val="FFFF00"/>
                </a:solidFill>
              </a:rPr>
              <a:t>Source Organism</a:t>
            </a:r>
          </a:p>
          <a:p>
            <a:pPr lvl="1" eaLnBrk="1" hangingPunct="1">
              <a:defRPr/>
            </a:pPr>
            <a:r>
              <a:rPr lang="en-US" dirty="0" smtClean="0">
                <a:solidFill>
                  <a:srgbClr val="FFFF00"/>
                </a:solidFill>
              </a:rPr>
              <a:t>Authors</a:t>
            </a:r>
          </a:p>
          <a:p>
            <a:pPr lvl="1" eaLnBrk="1" hangingPunct="1">
              <a:defRPr/>
            </a:pPr>
            <a:r>
              <a:rPr lang="en-US" dirty="0" smtClean="0">
                <a:solidFill>
                  <a:srgbClr val="FFFF00"/>
                </a:solidFill>
              </a:rPr>
              <a:t>Journal published</a:t>
            </a:r>
          </a:p>
          <a:p>
            <a:pPr lvl="1" eaLnBrk="1" hangingPunct="1">
              <a:defRPr/>
            </a:pPr>
            <a:r>
              <a:rPr lang="en-US" dirty="0" smtClean="0">
                <a:solidFill>
                  <a:srgbClr val="FFFF00"/>
                </a:solidFill>
              </a:rPr>
              <a:t>Features</a:t>
            </a:r>
          </a:p>
          <a:p>
            <a:pPr lvl="1" eaLnBrk="1" hangingPunct="1">
              <a:defRPr/>
            </a:pPr>
            <a:r>
              <a:rPr lang="en-US" dirty="0" smtClean="0">
                <a:solidFill>
                  <a:srgbClr val="FFFF00"/>
                </a:solidFill>
              </a:rPr>
              <a:t>Sequence</a:t>
            </a:r>
          </a:p>
        </p:txBody>
      </p:sp>
      <p:pic>
        <p:nvPicPr>
          <p:cNvPr id="5" name="Picture 4" descr="GenBank sequence format - BioPerl 2012-01-10 10-48-4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38100"/>
            <a:ext cx="77089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a:spLocks noChangeArrowheads="1"/>
          </p:cNvSpPr>
          <p:nvPr/>
        </p:nvSpPr>
        <p:spPr bwMode="auto">
          <a:xfrm>
            <a:off x="1143000" y="3657600"/>
            <a:ext cx="838200" cy="4572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cs typeface="Arial" charset="0"/>
            </a:endParaRPr>
          </a:p>
        </p:txBody>
      </p:sp>
      <p:sp>
        <p:nvSpPr>
          <p:cNvPr id="6" name="Oval 5"/>
          <p:cNvSpPr>
            <a:spLocks noChangeArrowheads="1"/>
          </p:cNvSpPr>
          <p:nvPr/>
        </p:nvSpPr>
        <p:spPr bwMode="auto">
          <a:xfrm>
            <a:off x="1143000" y="4343400"/>
            <a:ext cx="838200" cy="4572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cs typeface="Arial" charset="0"/>
            </a:endParaRPr>
          </a:p>
        </p:txBody>
      </p:sp>
      <p:sp>
        <p:nvSpPr>
          <p:cNvPr id="7" name="Oval 6"/>
          <p:cNvSpPr>
            <a:spLocks noChangeArrowheads="1"/>
          </p:cNvSpPr>
          <p:nvPr/>
        </p:nvSpPr>
        <p:spPr bwMode="auto">
          <a:xfrm>
            <a:off x="990600" y="4724400"/>
            <a:ext cx="838200" cy="4572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eaLnBrk="1" hangingPunct="1">
              <a:defRPr/>
            </a:pPr>
            <a:r>
              <a:rPr lang="en-US" dirty="0" err="1" smtClean="0">
                <a:solidFill>
                  <a:srgbClr val="FFFF00"/>
                </a:solidFill>
              </a:rPr>
              <a:t>GenBank</a:t>
            </a:r>
            <a:r>
              <a:rPr lang="en-US" dirty="0" smtClean="0">
                <a:solidFill>
                  <a:srgbClr val="FFFF00"/>
                </a:solidFill>
              </a:rPr>
              <a:t>/</a:t>
            </a:r>
            <a:r>
              <a:rPr lang="en-US" dirty="0" err="1" smtClean="0">
                <a:solidFill>
                  <a:srgbClr val="FFFF00"/>
                </a:solidFill>
              </a:rPr>
              <a:t>GenPept</a:t>
            </a:r>
            <a:r>
              <a:rPr lang="en-US" dirty="0" smtClean="0">
                <a:solidFill>
                  <a:srgbClr val="FFFF00"/>
                </a:solidFill>
              </a:rPr>
              <a:t> Format</a:t>
            </a:r>
          </a:p>
        </p:txBody>
      </p:sp>
      <p:sp>
        <p:nvSpPr>
          <p:cNvPr id="3" name="Content Placeholder 2"/>
          <p:cNvSpPr>
            <a:spLocks noGrp="1"/>
          </p:cNvSpPr>
          <p:nvPr>
            <p:ph idx="1"/>
          </p:nvPr>
        </p:nvSpPr>
        <p:spPr>
          <a:xfrm>
            <a:off x="457200" y="2362200"/>
            <a:ext cx="8229600" cy="1295400"/>
          </a:xfrm>
        </p:spPr>
        <p:txBody>
          <a:bodyPr/>
          <a:lstStyle/>
          <a:p>
            <a:pPr marL="0" indent="0" eaLnBrk="1" hangingPunct="1">
              <a:buFontTx/>
              <a:buNone/>
              <a:defRPr/>
            </a:pPr>
            <a:r>
              <a:rPr lang="en-US" dirty="0" smtClean="0">
                <a:solidFill>
                  <a:srgbClr val="FFFF00"/>
                </a:solidFill>
              </a:rPr>
              <a:t>For genes, there are many more possibilities…</a:t>
            </a:r>
          </a:p>
        </p:txBody>
      </p:sp>
      <p:pic>
        <p:nvPicPr>
          <p:cNvPr id="4" name="Picture 3" descr="S.cerevisiae chromosome X reading frame ORF YJR048w - Nucleotide - NCBI 2012-01-10 13-33-04.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36274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erevisiae chromosome X reading frame ORF YJR048w - Nucleotide - NCBI 2012-01-10 13-32-23.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
            <a:ext cx="34020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txBox="1">
            <a:spLocks noChangeArrowheads="1"/>
          </p:cNvSpPr>
          <p:nvPr/>
        </p:nvSpPr>
        <p:spPr bwMode="auto">
          <a:xfrm>
            <a:off x="1536700" y="190500"/>
            <a:ext cx="5405438"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200" b="1" dirty="0" smtClean="0">
                <a:solidFill>
                  <a:srgbClr val="FFFF00"/>
                </a:solidFill>
              </a:rPr>
              <a:t>Other </a:t>
            </a:r>
            <a:r>
              <a:rPr lang="en-US" sz="3200" b="1" dirty="0" err="1" smtClean="0">
                <a:solidFill>
                  <a:srgbClr val="FFFF00"/>
                </a:solidFill>
              </a:rPr>
              <a:t>Entrez</a:t>
            </a:r>
            <a:r>
              <a:rPr lang="en-US" sz="3200" b="1" dirty="0" smtClean="0">
                <a:solidFill>
                  <a:srgbClr val="FFFF00"/>
                </a:solidFill>
              </a:rPr>
              <a:t> Databases</a:t>
            </a:r>
            <a:endParaRPr lang="en-US" sz="3200" b="1" dirty="0">
              <a:solidFill>
                <a:srgbClr val="FFFF00"/>
              </a:solidFill>
            </a:endParaRPr>
          </a:p>
        </p:txBody>
      </p:sp>
      <p:sp>
        <p:nvSpPr>
          <p:cNvPr id="24578" name="TextBox 5"/>
          <p:cNvSpPr txBox="1">
            <a:spLocks noChangeArrowheads="1"/>
          </p:cNvSpPr>
          <p:nvPr/>
        </p:nvSpPr>
        <p:spPr bwMode="auto">
          <a:xfrm>
            <a:off x="609600" y="1592263"/>
            <a:ext cx="7924800"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b="1">
                <a:solidFill>
                  <a:srgbClr val="FFFF00"/>
                </a:solidFill>
              </a:rPr>
              <a:t> Gene:		</a:t>
            </a:r>
            <a:r>
              <a:rPr lang="en-US" b="1">
                <a:solidFill>
                  <a:srgbClr val="FFFF00"/>
                </a:solidFill>
              </a:rPr>
              <a:t>Gene centric records</a:t>
            </a:r>
          </a:p>
          <a:p>
            <a:pPr lvl="4" eaLnBrk="1" hangingPunct="1">
              <a:lnSpc>
                <a:spcPct val="90000"/>
              </a:lnSpc>
            </a:pPr>
            <a:endParaRPr lang="en-US" sz="1800" b="1">
              <a:solidFill>
                <a:srgbClr val="FFFF00"/>
              </a:solidFill>
            </a:endParaRPr>
          </a:p>
          <a:p>
            <a:pPr eaLnBrk="1" hangingPunct="1">
              <a:lnSpc>
                <a:spcPct val="90000"/>
              </a:lnSpc>
            </a:pPr>
            <a:r>
              <a:rPr lang="en-US" sz="2800" b="1">
                <a:solidFill>
                  <a:srgbClr val="FFFF00"/>
                </a:solidFill>
              </a:rPr>
              <a:t> PubMed:		</a:t>
            </a:r>
            <a:r>
              <a:rPr lang="en-US" b="1">
                <a:solidFill>
                  <a:srgbClr val="FFFF00"/>
                </a:solidFill>
              </a:rPr>
              <a:t>Biomedical literatures</a:t>
            </a:r>
          </a:p>
          <a:p>
            <a:pPr eaLnBrk="1" hangingPunct="1">
              <a:lnSpc>
                <a:spcPct val="90000"/>
              </a:lnSpc>
            </a:pPr>
            <a:r>
              <a:rPr lang="en-US" sz="2800" b="1">
                <a:solidFill>
                  <a:srgbClr val="FFFF00"/>
                </a:solidFill>
              </a:rPr>
              <a:t> </a:t>
            </a:r>
          </a:p>
          <a:p>
            <a:pPr eaLnBrk="1" hangingPunct="1">
              <a:lnSpc>
                <a:spcPct val="90000"/>
              </a:lnSpc>
            </a:pPr>
            <a:r>
              <a:rPr lang="en-US" sz="2800" b="1">
                <a:solidFill>
                  <a:srgbClr val="FFFF00"/>
                </a:solidFill>
              </a:rPr>
              <a:t> OMIM: 		</a:t>
            </a:r>
            <a:r>
              <a:rPr lang="en-US" b="1">
                <a:solidFill>
                  <a:srgbClr val="FFFF00"/>
                </a:solidFill>
              </a:rPr>
              <a:t>Genetic disorder/phenotype</a:t>
            </a:r>
          </a:p>
          <a:p>
            <a:pPr lvl="4" eaLnBrk="1" hangingPunct="1">
              <a:lnSpc>
                <a:spcPct val="90000"/>
              </a:lnSpc>
            </a:pPr>
            <a:endParaRPr lang="en-US" sz="1600" b="1">
              <a:solidFill>
                <a:srgbClr val="FFFF00"/>
              </a:solidFill>
            </a:endParaRPr>
          </a:p>
          <a:p>
            <a:pPr eaLnBrk="1" hangingPunct="1">
              <a:lnSpc>
                <a:spcPct val="90000"/>
              </a:lnSpc>
            </a:pPr>
            <a:r>
              <a:rPr lang="en-US" sz="2800" b="1">
                <a:solidFill>
                  <a:srgbClr val="FFFF00"/>
                </a:solidFill>
              </a:rPr>
              <a:t> Structure: 	</a:t>
            </a:r>
            <a:r>
              <a:rPr lang="en-US" b="1">
                <a:solidFill>
                  <a:srgbClr val="FFFF00"/>
                </a:solidFill>
              </a:rPr>
              <a:t>Structures (PDB)</a:t>
            </a:r>
          </a:p>
          <a:p>
            <a:pPr lvl="4" eaLnBrk="1" hangingPunct="1">
              <a:lnSpc>
                <a:spcPct val="90000"/>
              </a:lnSpc>
            </a:pPr>
            <a:r>
              <a:rPr lang="en-US" sz="1800" b="1">
                <a:solidFill>
                  <a:srgbClr val="FFFF00"/>
                </a:solidFill>
              </a:rPr>
              <a:t>	</a:t>
            </a:r>
            <a:r>
              <a:rPr lang="en-US" sz="1600" b="1">
                <a:solidFill>
                  <a:srgbClr val="FFFF00"/>
                </a:solidFill>
              </a:rPr>
              <a:t>Cn3D viewer, NCBI curation</a:t>
            </a:r>
          </a:p>
          <a:p>
            <a:pPr eaLnBrk="1" hangingPunct="1">
              <a:lnSpc>
                <a:spcPct val="90000"/>
              </a:lnSpc>
            </a:pPr>
            <a:r>
              <a:rPr lang="en-US" sz="2800" b="1">
                <a:solidFill>
                  <a:srgbClr val="FFFF00"/>
                </a:solidFill>
              </a:rPr>
              <a:t> CDD: 		</a:t>
            </a:r>
            <a:r>
              <a:rPr lang="en-US" b="1">
                <a:solidFill>
                  <a:srgbClr val="FFFF00"/>
                </a:solidFill>
              </a:rPr>
              <a:t>Conserved Domain Database</a:t>
            </a:r>
          </a:p>
          <a:p>
            <a:pPr lvl="4" eaLnBrk="1" hangingPunct="1">
              <a:lnSpc>
                <a:spcPct val="90000"/>
              </a:lnSpc>
            </a:pPr>
            <a:r>
              <a:rPr lang="en-US" sz="1800" b="1">
                <a:solidFill>
                  <a:srgbClr val="FFFF00"/>
                </a:solidFill>
              </a:rPr>
              <a:t>	</a:t>
            </a:r>
            <a:r>
              <a:rPr lang="en-US" sz="1600" b="1">
                <a:solidFill>
                  <a:srgbClr val="FFFF00"/>
                </a:solidFill>
              </a:rPr>
              <a:t>Protein families (COGs)</a:t>
            </a:r>
          </a:p>
          <a:p>
            <a:pPr lvl="4" eaLnBrk="1" hangingPunct="1">
              <a:lnSpc>
                <a:spcPct val="90000"/>
              </a:lnSpc>
            </a:pPr>
            <a:r>
              <a:rPr lang="en-US" sz="1600" b="1">
                <a:solidFill>
                  <a:srgbClr val="FFFF00"/>
                </a:solidFill>
              </a:rPr>
              <a:t>	Single domains (PFAM, SMART, CD)</a:t>
            </a:r>
          </a:p>
          <a:p>
            <a:pPr eaLnBrk="1" hangingPunct="1">
              <a:lnSpc>
                <a:spcPct val="90000"/>
              </a:lnSpc>
            </a:pPr>
            <a:r>
              <a:rPr lang="en-US" sz="2800" b="1">
                <a:solidFill>
                  <a:srgbClr val="FFFF00"/>
                </a:solidFill>
              </a:rPr>
              <a:t> SNP:		</a:t>
            </a:r>
            <a:r>
              <a:rPr lang="en-US" b="1">
                <a:solidFill>
                  <a:srgbClr val="FFFF00"/>
                </a:solidFill>
              </a:rPr>
              <a:t>Nucleotide Polymorphism</a:t>
            </a:r>
          </a:p>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2200"/>
            <a:ext cx="8229600" cy="1676400"/>
          </a:xfrm>
        </p:spPr>
        <p:txBody>
          <a:bodyPr/>
          <a:lstStyle/>
          <a:p>
            <a:pPr marL="0" indent="0" algn="ctr" eaLnBrk="1" hangingPunct="1">
              <a:buFontTx/>
              <a:buNone/>
              <a:defRPr/>
            </a:pPr>
            <a:r>
              <a:rPr lang="en-US" sz="4400" b="1" dirty="0" smtClean="0">
                <a:solidFill>
                  <a:srgbClr val="FFFF00"/>
                </a:solidFill>
              </a:rPr>
              <a:t>That’s great, but how do we use it?</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tional Center for Biotechnology Information 2012-01-10 13-39-48.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53440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xyalansesearch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100" y="2489200"/>
            <a:ext cx="72898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52400"/>
            <a:ext cx="8229600" cy="5973763"/>
          </a:xfrm>
        </p:spPr>
        <p:txBody>
          <a:bodyPr/>
          <a:lstStyle/>
          <a:p>
            <a:pPr marL="0" indent="0" algn="ctr" eaLnBrk="1" hangingPunct="1">
              <a:buFontTx/>
              <a:buNone/>
              <a:defRPr/>
            </a:pPr>
            <a:r>
              <a:rPr lang="en-US" sz="4000" b="1" dirty="0" smtClean="0">
                <a:solidFill>
                  <a:srgbClr val="FFFF00"/>
                </a:solidFill>
              </a:rPr>
              <a:t>Using </a:t>
            </a:r>
            <a:r>
              <a:rPr lang="en-US" sz="4000" b="1" dirty="0" err="1" smtClean="0">
                <a:solidFill>
                  <a:srgbClr val="FFFF00"/>
                </a:solidFill>
              </a:rPr>
              <a:t>Entrez</a:t>
            </a:r>
            <a:endParaRPr lang="en-US" sz="4000" b="1" dirty="0" smtClean="0">
              <a:solidFill>
                <a:srgbClr val="FFFF00"/>
              </a:solidFill>
            </a:endParaRPr>
          </a:p>
          <a:p>
            <a:pPr marL="0" indent="0" eaLnBrk="1" hangingPunct="1">
              <a:buFontTx/>
              <a:buNone/>
              <a:defRPr/>
            </a:pPr>
            <a:endParaRPr lang="en-US" sz="4000" b="1" dirty="0">
              <a:solidFill>
                <a:srgbClr val="FFFF00"/>
              </a:solidFill>
            </a:endParaRPr>
          </a:p>
          <a:p>
            <a:pPr marL="0" indent="0" eaLnBrk="1" hangingPunct="1">
              <a:buFontTx/>
              <a:buNone/>
              <a:defRPr/>
            </a:pPr>
            <a:endParaRPr lang="en-US" sz="4000" b="1" dirty="0" smtClean="0">
              <a:solidFill>
                <a:srgbClr val="FFFF00"/>
              </a:solidFill>
            </a:endParaRPr>
          </a:p>
          <a:p>
            <a:pPr marL="0" indent="0" eaLnBrk="1" hangingPunct="1">
              <a:buFontTx/>
              <a:buNone/>
              <a:defRPr/>
            </a:pPr>
            <a:r>
              <a:rPr lang="en-US" sz="4000" b="1" dirty="0" smtClean="0">
                <a:solidFill>
                  <a:srgbClr val="FFFF00"/>
                </a:solidFill>
              </a:rPr>
              <a:t>Go to:</a:t>
            </a:r>
          </a:p>
          <a:p>
            <a:pPr marL="0" indent="0" eaLnBrk="1" hangingPunct="1">
              <a:buFontTx/>
              <a:buNone/>
              <a:defRPr/>
            </a:pPr>
            <a:endParaRPr lang="en-US" sz="4000" b="1" dirty="0" smtClean="0">
              <a:solidFill>
                <a:srgbClr val="FFFF00"/>
              </a:solidFill>
            </a:endParaRPr>
          </a:p>
          <a:p>
            <a:pPr marL="0" indent="0" eaLnBrk="1" hangingPunct="1">
              <a:buFontTx/>
              <a:buNone/>
              <a:defRPr/>
            </a:pPr>
            <a:r>
              <a:rPr lang="en-US" sz="4000" b="1" dirty="0" err="1" smtClean="0">
                <a:solidFill>
                  <a:srgbClr val="FFFF00"/>
                </a:solidFill>
              </a:rPr>
              <a:t>ncbi.nlm.nih.gov</a:t>
            </a:r>
            <a:r>
              <a:rPr lang="en-US" sz="4000" b="1" dirty="0" smtClean="0">
                <a:solidFill>
                  <a:srgbClr val="FFFF00"/>
                </a:solidFill>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p:nvPr>
        </p:nvSpPr>
        <p:spPr>
          <a:xfrm>
            <a:off x="457200" y="0"/>
            <a:ext cx="8229600" cy="1143000"/>
          </a:xfrm>
        </p:spPr>
        <p:txBody>
          <a:bodyPr/>
          <a:lstStyle/>
          <a:p>
            <a:pPr>
              <a:defRPr/>
            </a:pPr>
            <a:r>
              <a:rPr lang="en-US" dirty="0" smtClean="0">
                <a:solidFill>
                  <a:srgbClr val="FFFF00"/>
                </a:solidFill>
              </a:rPr>
              <a:t>You could do it yourself…</a:t>
            </a:r>
            <a:endParaRPr lang="en-US" dirty="0">
              <a:solidFill>
                <a:srgbClr val="FFFF00"/>
              </a:solidFill>
            </a:endParaRPr>
          </a:p>
        </p:txBody>
      </p:sp>
      <p:pic>
        <p:nvPicPr>
          <p:cNvPr id="27650" name="Picture 3" descr="Doityoursel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54150"/>
            <a:ext cx="58420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xylanase result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533400"/>
            <a:ext cx="8653462"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4"/>
          <p:cNvSpPr txBox="1">
            <a:spLocks noChangeArrowheads="1"/>
          </p:cNvSpPr>
          <p:nvPr/>
        </p:nvSpPr>
        <p:spPr bwMode="auto">
          <a:xfrm>
            <a:off x="2286000" y="54102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That’s just unreasonable…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ylanase result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533400"/>
            <a:ext cx="8653462"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286000" y="54102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That’s just unreasonable…</a:t>
            </a:r>
          </a:p>
        </p:txBody>
      </p:sp>
      <p:pic>
        <p:nvPicPr>
          <p:cNvPr id="2" name="Picture 1" descr="xylanaseBacillu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7975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xylanaseBacilluscomplete.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6106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xylanaseBacillusGH30.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946400"/>
            <a:ext cx="7975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xylanaseBacillusGH30Complete.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33400"/>
            <a:ext cx="86106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86000" y="54102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That’s much more manageable!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143000"/>
          </a:xfrm>
        </p:spPr>
        <p:txBody>
          <a:bodyPr/>
          <a:lstStyle/>
          <a:p>
            <a:pPr>
              <a:defRPr/>
            </a:pPr>
            <a:r>
              <a:rPr lang="en-US" dirty="0" smtClean="0">
                <a:solidFill>
                  <a:srgbClr val="FFFF00"/>
                </a:solidFill>
              </a:rPr>
              <a:t>Let’s look a some of the fields…</a:t>
            </a:r>
            <a:endParaRPr lang="en-US" dirty="0">
              <a:solidFill>
                <a:srgbClr val="FFFF00"/>
              </a:solidFill>
            </a:endParaRPr>
          </a:p>
        </p:txBody>
      </p:sp>
      <p:pic>
        <p:nvPicPr>
          <p:cNvPr id="30722" name="Picture 10" descr="xylanaseBacilluscomplet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71625"/>
            <a:ext cx="85344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ylanaseBacillus_pubmedhighlighte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6106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xylanaseBacillus_pubmedResults.jpeg"/>
          <p:cNvPicPr>
            <a:picLocks noChangeAspect="1"/>
          </p:cNvPicPr>
          <p:nvPr/>
        </p:nvPicPr>
        <p:blipFill>
          <a:blip r:embed="rId3">
            <a:extLst>
              <a:ext uri="{28A0092B-C50C-407E-A947-70E740481C1C}">
                <a14:useLocalDpi xmlns:a14="http://schemas.microsoft.com/office/drawing/2010/main" val="0"/>
              </a:ext>
            </a:extLst>
          </a:blip>
          <a:srcRect l="17856" r="34386"/>
          <a:stretch>
            <a:fillRect/>
          </a:stretch>
        </p:blipFill>
        <p:spPr bwMode="auto">
          <a:xfrm>
            <a:off x="1785938" y="174625"/>
            <a:ext cx="5605462"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eaLnBrk="1" hangingPunct="1">
              <a:defRPr/>
            </a:pPr>
            <a:r>
              <a:rPr lang="en-US" dirty="0" smtClean="0">
                <a:solidFill>
                  <a:srgbClr val="FFFF00"/>
                </a:solidFill>
              </a:rPr>
              <a:t>Structure of </a:t>
            </a:r>
            <a:r>
              <a:rPr lang="en-US" dirty="0" err="1" smtClean="0">
                <a:solidFill>
                  <a:srgbClr val="FFFF00"/>
                </a:solidFill>
              </a:rPr>
              <a:t>Entrez</a:t>
            </a:r>
            <a:r>
              <a:rPr lang="en-US" dirty="0" smtClean="0">
                <a:solidFill>
                  <a:srgbClr val="FFFF00"/>
                </a:solidFill>
              </a:rPr>
              <a:t> DBs</a:t>
            </a:r>
          </a:p>
        </p:txBody>
      </p:sp>
      <p:sp>
        <p:nvSpPr>
          <p:cNvPr id="14338" name="Rectangle 68"/>
          <p:cNvSpPr>
            <a:spLocks noChangeArrowheads="1"/>
          </p:cNvSpPr>
          <p:nvPr/>
        </p:nvSpPr>
        <p:spPr bwMode="auto">
          <a:xfrm>
            <a:off x="0" y="838200"/>
            <a:ext cx="9144000" cy="6019800"/>
          </a:xfrm>
          <a:prstGeom prst="rect">
            <a:avLst/>
          </a:prstGeom>
          <a:solidFill>
            <a:schemeClr val="bg1"/>
          </a:solidFill>
          <a:ln w="9525">
            <a:solidFill>
              <a:schemeClr val="tx1"/>
            </a:solidFill>
            <a:round/>
            <a:headEnd/>
            <a:tailEnd/>
          </a:ln>
        </p:spPr>
        <p:txBody>
          <a:bodyPr/>
          <a:lstStyle/>
          <a:p>
            <a:endParaRPr lang="en-US">
              <a:solidFill>
                <a:srgbClr val="000000"/>
              </a:solidFill>
            </a:endParaRPr>
          </a:p>
        </p:txBody>
      </p:sp>
      <p:sp>
        <p:nvSpPr>
          <p:cNvPr id="70" name="Text Box 3"/>
          <p:cNvSpPr txBox="1">
            <a:spLocks noChangeArrowheads="1"/>
          </p:cNvSpPr>
          <p:nvPr/>
        </p:nvSpPr>
        <p:spPr bwMode="auto">
          <a:xfrm>
            <a:off x="3733800" y="6338888"/>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cs typeface="+mn-cs"/>
              </a:rPr>
              <a:t>Hard Link</a:t>
            </a:r>
          </a:p>
        </p:txBody>
      </p:sp>
      <p:graphicFrame>
        <p:nvGraphicFramePr>
          <p:cNvPr id="14340" name="Object 6"/>
          <p:cNvGraphicFramePr>
            <a:graphicFrameLocks noChangeAspect="1"/>
          </p:cNvGraphicFramePr>
          <p:nvPr/>
        </p:nvGraphicFramePr>
        <p:xfrm>
          <a:off x="5943600" y="2833688"/>
          <a:ext cx="1562100" cy="1447800"/>
        </p:xfrm>
        <a:graphic>
          <a:graphicData uri="http://schemas.openxmlformats.org/presentationml/2006/ole">
            <mc:AlternateContent xmlns:mc="http://schemas.openxmlformats.org/markup-compatibility/2006">
              <mc:Choice xmlns:v="urn:schemas-microsoft-com:vml" Requires="v">
                <p:oleObj spid="_x0000_s14439" name="Drawing" r:id="rId3" imgW="1498600" imgH="1295400" progId="Canvas.Drawing.9">
                  <p:embed/>
                </p:oleObj>
              </mc:Choice>
              <mc:Fallback>
                <p:oleObj name="Drawing" r:id="rId3" imgW="1498600" imgH="1295400" progId="Canvas.Drawing.9">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833688"/>
                        <a:ext cx="15621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2" name="Text Box 7"/>
          <p:cNvSpPr txBox="1">
            <a:spLocks noChangeArrowheads="1"/>
          </p:cNvSpPr>
          <p:nvPr/>
        </p:nvSpPr>
        <p:spPr bwMode="auto">
          <a:xfrm>
            <a:off x="6019800" y="3138488"/>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rgbClr val="FF0000"/>
                </a:solidFill>
                <a:effectLst>
                  <a:outerShdw blurRad="38100" dist="38100" dir="2700000" algn="tl">
                    <a:srgbClr val="DDDDDD"/>
                  </a:outerShdw>
                </a:effectLst>
                <a:cs typeface="+mn-cs"/>
              </a:rPr>
              <a:t>3 -D Structure</a:t>
            </a:r>
          </a:p>
        </p:txBody>
      </p:sp>
      <p:grpSp>
        <p:nvGrpSpPr>
          <p:cNvPr id="73" name="Group 81"/>
          <p:cNvGrpSpPr>
            <a:grpSpLocks/>
          </p:cNvGrpSpPr>
          <p:nvPr/>
        </p:nvGrpSpPr>
        <p:grpSpPr bwMode="auto">
          <a:xfrm>
            <a:off x="6934200" y="2681288"/>
            <a:ext cx="2159000" cy="1508125"/>
            <a:chOff x="4368" y="1689"/>
            <a:chExt cx="1360" cy="950"/>
          </a:xfrm>
        </p:grpSpPr>
        <p:sp>
          <p:nvSpPr>
            <p:cNvPr id="74" name="Text Box 5"/>
            <p:cNvSpPr txBox="1">
              <a:spLocks noChangeArrowheads="1"/>
            </p:cNvSpPr>
            <p:nvPr/>
          </p:nvSpPr>
          <p:spPr bwMode="auto">
            <a:xfrm>
              <a:off x="4616" y="2313"/>
              <a:ext cx="111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u="sng">
                  <a:cs typeface="+mn-cs"/>
                </a:rPr>
                <a:t>Neighbors</a:t>
              </a:r>
            </a:p>
            <a:p>
              <a:pPr>
                <a:defRPr/>
              </a:pPr>
              <a:r>
                <a:rPr lang="en-US" sz="1400">
                  <a:cs typeface="+mn-cs"/>
                </a:rPr>
                <a:t>Related Structures</a:t>
              </a:r>
            </a:p>
          </p:txBody>
        </p:sp>
        <p:graphicFrame>
          <p:nvGraphicFramePr>
            <p:cNvPr id="14402" name="Object 8"/>
            <p:cNvGraphicFramePr>
              <a:graphicFrameLocks noChangeAspect="1"/>
            </p:cNvGraphicFramePr>
            <p:nvPr/>
          </p:nvGraphicFramePr>
          <p:xfrm>
            <a:off x="4368" y="1689"/>
            <a:ext cx="552" cy="570"/>
          </p:xfrm>
          <a:graphic>
            <a:graphicData uri="http://schemas.openxmlformats.org/presentationml/2006/ole">
              <mc:AlternateContent xmlns:mc="http://schemas.openxmlformats.org/markup-compatibility/2006">
                <mc:Choice xmlns:v="urn:schemas-microsoft-com:vml" Requires="v">
                  <p:oleObj spid="_x0000_s14440" name="Drawing" r:id="rId5" imgW="838200" imgH="812800" progId="Canvas.Drawing.9">
                    <p:embed/>
                  </p:oleObj>
                </mc:Choice>
                <mc:Fallback>
                  <p:oleObj name="Drawing" r:id="rId5" imgW="838200" imgH="812800" progId="Canvas.Drawing.9">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 y="1689"/>
                          <a:ext cx="552"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6" name="Text Box 9"/>
            <p:cNvSpPr txBox="1">
              <a:spLocks noChangeArrowheads="1"/>
            </p:cNvSpPr>
            <p:nvPr/>
          </p:nvSpPr>
          <p:spPr bwMode="auto">
            <a:xfrm>
              <a:off x="4795" y="1815"/>
              <a:ext cx="547" cy="254"/>
            </a:xfrm>
            <a:prstGeom prst="rect">
              <a:avLst/>
            </a:prstGeom>
            <a:solidFill>
              <a:schemeClr val="bg1"/>
            </a:solidFill>
            <a:ln w="6350">
              <a:solidFill>
                <a:srgbClr val="008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000">
                  <a:solidFill>
                    <a:schemeClr val="accent2"/>
                  </a:solidFill>
                  <a:cs typeface="+mn-cs"/>
                </a:rPr>
                <a:t>VAST</a:t>
              </a:r>
            </a:p>
          </p:txBody>
        </p:sp>
      </p:grpSp>
      <p:graphicFrame>
        <p:nvGraphicFramePr>
          <p:cNvPr id="14343" name="Object 12"/>
          <p:cNvGraphicFramePr>
            <a:graphicFrameLocks noChangeAspect="1"/>
          </p:cNvGraphicFramePr>
          <p:nvPr/>
        </p:nvGraphicFramePr>
        <p:xfrm>
          <a:off x="2019300" y="5119688"/>
          <a:ext cx="1562100" cy="1447800"/>
        </p:xfrm>
        <a:graphic>
          <a:graphicData uri="http://schemas.openxmlformats.org/presentationml/2006/ole">
            <mc:AlternateContent xmlns:mc="http://schemas.openxmlformats.org/markup-compatibility/2006">
              <mc:Choice xmlns:v="urn:schemas-microsoft-com:vml" Requires="v">
                <p:oleObj spid="_x0000_s14441" name="Drawing" r:id="rId7" imgW="1498600" imgH="1295400" progId="Canvas.Drawing.9">
                  <p:embed/>
                </p:oleObj>
              </mc:Choice>
              <mc:Fallback>
                <p:oleObj name="Drawing" r:id="rId7" imgW="1498600" imgH="1295400" progId="Canvas.Drawing.9">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5119688"/>
                        <a:ext cx="15621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8" name="Text Box 13"/>
          <p:cNvSpPr txBox="1">
            <a:spLocks noChangeArrowheads="1"/>
          </p:cNvSpPr>
          <p:nvPr/>
        </p:nvSpPr>
        <p:spPr bwMode="auto">
          <a:xfrm>
            <a:off x="2057400" y="5500688"/>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rgbClr val="FF0000"/>
                </a:solidFill>
                <a:effectLst>
                  <a:outerShdw blurRad="38100" dist="38100" dir="2700000" algn="tl">
                    <a:srgbClr val="DDDDDD"/>
                  </a:outerShdw>
                </a:effectLst>
                <a:cs typeface="+mn-cs"/>
              </a:rPr>
              <a:t>Nucleotide</a:t>
            </a:r>
          </a:p>
          <a:p>
            <a:pPr>
              <a:defRPr/>
            </a:pPr>
            <a:r>
              <a:rPr lang="en-US" sz="1800">
                <a:solidFill>
                  <a:srgbClr val="FF0000"/>
                </a:solidFill>
                <a:effectLst>
                  <a:outerShdw blurRad="38100" dist="38100" dir="2700000" algn="tl">
                    <a:srgbClr val="DDDDDD"/>
                  </a:outerShdw>
                </a:effectLst>
                <a:cs typeface="+mn-cs"/>
              </a:rPr>
              <a:t>Sequences</a:t>
            </a:r>
          </a:p>
        </p:txBody>
      </p:sp>
      <p:graphicFrame>
        <p:nvGraphicFramePr>
          <p:cNvPr id="14345" name="Object 18"/>
          <p:cNvGraphicFramePr>
            <a:graphicFrameLocks noChangeAspect="1"/>
          </p:cNvGraphicFramePr>
          <p:nvPr/>
        </p:nvGraphicFramePr>
        <p:xfrm>
          <a:off x="5499100" y="5141913"/>
          <a:ext cx="1562100" cy="1447800"/>
        </p:xfrm>
        <a:graphic>
          <a:graphicData uri="http://schemas.openxmlformats.org/presentationml/2006/ole">
            <mc:AlternateContent xmlns:mc="http://schemas.openxmlformats.org/markup-compatibility/2006">
              <mc:Choice xmlns:v="urn:schemas-microsoft-com:vml" Requires="v">
                <p:oleObj spid="_x0000_s14442" name="Drawing" r:id="rId8" imgW="1498600" imgH="1295400" progId="Canvas.Drawing.9">
                  <p:embed/>
                </p:oleObj>
              </mc:Choice>
              <mc:Fallback>
                <p:oleObj name="Drawing" r:id="rId8" imgW="1498600" imgH="1295400" progId="Canvas.Drawing.9">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9100" y="5141913"/>
                        <a:ext cx="15621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 name="Text Box 19"/>
          <p:cNvSpPr txBox="1">
            <a:spLocks noChangeArrowheads="1"/>
          </p:cNvSpPr>
          <p:nvPr/>
        </p:nvSpPr>
        <p:spPr bwMode="auto">
          <a:xfrm>
            <a:off x="5575300" y="5446713"/>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rgbClr val="FF0000"/>
                </a:solidFill>
                <a:effectLst>
                  <a:outerShdw blurRad="38100" dist="38100" dir="2700000" algn="tl">
                    <a:srgbClr val="DDDDDD"/>
                  </a:outerShdw>
                </a:effectLst>
                <a:cs typeface="+mn-cs"/>
              </a:rPr>
              <a:t>Protein</a:t>
            </a:r>
          </a:p>
          <a:p>
            <a:pPr>
              <a:defRPr/>
            </a:pPr>
            <a:r>
              <a:rPr lang="en-US" sz="1800">
                <a:solidFill>
                  <a:srgbClr val="FF0000"/>
                </a:solidFill>
                <a:effectLst>
                  <a:outerShdw blurRad="38100" dist="38100" dir="2700000" algn="tl">
                    <a:srgbClr val="DDDDDD"/>
                  </a:outerShdw>
                </a:effectLst>
                <a:cs typeface="+mn-cs"/>
              </a:rPr>
              <a:t>Sequences</a:t>
            </a:r>
          </a:p>
        </p:txBody>
      </p:sp>
      <p:grpSp>
        <p:nvGrpSpPr>
          <p:cNvPr id="81" name="Group 76"/>
          <p:cNvGrpSpPr>
            <a:grpSpLocks/>
          </p:cNvGrpSpPr>
          <p:nvPr/>
        </p:nvGrpSpPr>
        <p:grpSpPr bwMode="auto">
          <a:xfrm>
            <a:off x="320675" y="4967288"/>
            <a:ext cx="2232025" cy="1584325"/>
            <a:chOff x="202" y="3129"/>
            <a:chExt cx="1406" cy="998"/>
          </a:xfrm>
        </p:grpSpPr>
        <p:sp>
          <p:nvSpPr>
            <p:cNvPr id="82" name="Text Box 11"/>
            <p:cNvSpPr txBox="1">
              <a:spLocks noChangeArrowheads="1"/>
            </p:cNvSpPr>
            <p:nvPr/>
          </p:nvSpPr>
          <p:spPr bwMode="auto">
            <a:xfrm>
              <a:off x="202" y="3801"/>
              <a:ext cx="114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sz="1400" u="sng">
                  <a:cs typeface="+mn-cs"/>
                </a:rPr>
                <a:t>Neighbors</a:t>
              </a:r>
            </a:p>
            <a:p>
              <a:pPr algn="r">
                <a:defRPr/>
              </a:pPr>
              <a:r>
                <a:rPr lang="en-US" sz="1400">
                  <a:cs typeface="+mn-cs"/>
                </a:rPr>
                <a:t>Related Sequences</a:t>
              </a:r>
            </a:p>
          </p:txBody>
        </p:sp>
        <p:graphicFrame>
          <p:nvGraphicFramePr>
            <p:cNvPr id="14399" name="Object 14"/>
            <p:cNvGraphicFramePr>
              <a:graphicFrameLocks noChangeAspect="1"/>
            </p:cNvGraphicFramePr>
            <p:nvPr/>
          </p:nvGraphicFramePr>
          <p:xfrm>
            <a:off x="1056" y="3129"/>
            <a:ext cx="552" cy="570"/>
          </p:xfrm>
          <a:graphic>
            <a:graphicData uri="http://schemas.openxmlformats.org/presentationml/2006/ole">
              <mc:AlternateContent xmlns:mc="http://schemas.openxmlformats.org/markup-compatibility/2006">
                <mc:Choice xmlns:v="urn:schemas-microsoft-com:vml" Requires="v">
                  <p:oleObj spid="_x0000_s14443" name="Drawing" r:id="rId9" imgW="838200" imgH="812800" progId="Canvas.Drawing.9">
                    <p:embed/>
                  </p:oleObj>
                </mc:Choice>
                <mc:Fallback>
                  <p:oleObj name="Drawing" r:id="rId9" imgW="838200" imgH="812800" progId="Canvas.Drawing.9">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129"/>
                          <a:ext cx="552"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4" name="Text Box 15"/>
            <p:cNvSpPr txBox="1">
              <a:spLocks noChangeArrowheads="1"/>
            </p:cNvSpPr>
            <p:nvPr/>
          </p:nvSpPr>
          <p:spPr bwMode="auto">
            <a:xfrm>
              <a:off x="529" y="3273"/>
              <a:ext cx="653" cy="254"/>
            </a:xfrm>
            <a:prstGeom prst="rect">
              <a:avLst/>
            </a:prstGeom>
            <a:solidFill>
              <a:schemeClr val="bg1"/>
            </a:solidFill>
            <a:ln w="6350">
              <a:solidFill>
                <a:srgbClr val="008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000">
                  <a:solidFill>
                    <a:schemeClr val="accent2"/>
                  </a:solidFill>
                  <a:cs typeface="+mn-cs"/>
                </a:rPr>
                <a:t>BLAST</a:t>
              </a:r>
            </a:p>
          </p:txBody>
        </p:sp>
      </p:grpSp>
      <p:grpSp>
        <p:nvGrpSpPr>
          <p:cNvPr id="85" name="Group 78"/>
          <p:cNvGrpSpPr>
            <a:grpSpLocks/>
          </p:cNvGrpSpPr>
          <p:nvPr/>
        </p:nvGrpSpPr>
        <p:grpSpPr bwMode="auto">
          <a:xfrm>
            <a:off x="6489700" y="4989513"/>
            <a:ext cx="2424113" cy="1704975"/>
            <a:chOff x="4088" y="3143"/>
            <a:chExt cx="1527" cy="1074"/>
          </a:xfrm>
        </p:grpSpPr>
        <p:sp>
          <p:nvSpPr>
            <p:cNvPr id="86" name="Text Box 17"/>
            <p:cNvSpPr txBox="1">
              <a:spLocks noChangeArrowheads="1"/>
            </p:cNvSpPr>
            <p:nvPr/>
          </p:nvSpPr>
          <p:spPr bwMode="auto">
            <a:xfrm>
              <a:off x="4472" y="3623"/>
              <a:ext cx="1143"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u="sng">
                  <a:cs typeface="+mn-cs"/>
                </a:rPr>
                <a:t>Neighbors</a:t>
              </a:r>
            </a:p>
            <a:p>
              <a:pPr>
                <a:defRPr/>
              </a:pPr>
              <a:r>
                <a:rPr lang="en-US" sz="1400">
                  <a:cs typeface="+mn-cs"/>
                </a:rPr>
                <a:t>Related Sequences</a:t>
              </a:r>
            </a:p>
            <a:p>
              <a:pPr>
                <a:defRPr/>
              </a:pPr>
              <a:r>
                <a:rPr lang="en-US" sz="1400">
                  <a:cs typeface="+mn-cs"/>
                </a:rPr>
                <a:t>BLink</a:t>
              </a:r>
            </a:p>
            <a:p>
              <a:pPr>
                <a:defRPr/>
              </a:pPr>
              <a:r>
                <a:rPr lang="en-US" sz="1400">
                  <a:cs typeface="+mn-cs"/>
                </a:rPr>
                <a:t>Domains</a:t>
              </a:r>
            </a:p>
          </p:txBody>
        </p:sp>
        <p:graphicFrame>
          <p:nvGraphicFramePr>
            <p:cNvPr id="14396" name="Object 20"/>
            <p:cNvGraphicFramePr>
              <a:graphicFrameLocks noChangeAspect="1"/>
            </p:cNvGraphicFramePr>
            <p:nvPr/>
          </p:nvGraphicFramePr>
          <p:xfrm>
            <a:off x="4088" y="3143"/>
            <a:ext cx="552" cy="570"/>
          </p:xfrm>
          <a:graphic>
            <a:graphicData uri="http://schemas.openxmlformats.org/presentationml/2006/ole">
              <mc:AlternateContent xmlns:mc="http://schemas.openxmlformats.org/markup-compatibility/2006">
                <mc:Choice xmlns:v="urn:schemas-microsoft-com:vml" Requires="v">
                  <p:oleObj spid="_x0000_s14444" name="Drawing" r:id="rId11" imgW="838200" imgH="812800" progId="Canvas.Drawing.9">
                    <p:embed/>
                  </p:oleObj>
                </mc:Choice>
                <mc:Fallback>
                  <p:oleObj name="Drawing" r:id="rId11" imgW="838200" imgH="812800" progId="Canvas.Drawing.9">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8" y="3143"/>
                          <a:ext cx="552"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8" name="Text Box 21"/>
            <p:cNvSpPr txBox="1">
              <a:spLocks noChangeArrowheads="1"/>
            </p:cNvSpPr>
            <p:nvPr/>
          </p:nvSpPr>
          <p:spPr bwMode="auto">
            <a:xfrm>
              <a:off x="4462" y="3269"/>
              <a:ext cx="653" cy="254"/>
            </a:xfrm>
            <a:prstGeom prst="rect">
              <a:avLst/>
            </a:prstGeom>
            <a:solidFill>
              <a:schemeClr val="bg1"/>
            </a:solidFill>
            <a:ln w="6350">
              <a:solidFill>
                <a:srgbClr val="008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000">
                  <a:solidFill>
                    <a:schemeClr val="accent2"/>
                  </a:solidFill>
                  <a:cs typeface="+mn-cs"/>
                </a:rPr>
                <a:t>BLAST</a:t>
              </a:r>
            </a:p>
          </p:txBody>
        </p:sp>
      </p:grpSp>
      <p:graphicFrame>
        <p:nvGraphicFramePr>
          <p:cNvPr id="14349" name="Object 23"/>
          <p:cNvGraphicFramePr>
            <a:graphicFrameLocks noChangeAspect="1"/>
          </p:cNvGraphicFramePr>
          <p:nvPr/>
        </p:nvGraphicFramePr>
        <p:xfrm>
          <a:off x="1549400" y="2122488"/>
          <a:ext cx="1562100" cy="1447800"/>
        </p:xfrm>
        <a:graphic>
          <a:graphicData uri="http://schemas.openxmlformats.org/presentationml/2006/ole">
            <mc:AlternateContent xmlns:mc="http://schemas.openxmlformats.org/markup-compatibility/2006">
              <mc:Choice xmlns:v="urn:schemas-microsoft-com:vml" Requires="v">
                <p:oleObj spid="_x0000_s14445" name="Drawing" r:id="rId12" imgW="1498600" imgH="1295400" progId="Canvas.Drawing.9">
                  <p:embed/>
                </p:oleObj>
              </mc:Choice>
              <mc:Fallback>
                <p:oleObj name="Drawing" r:id="rId12" imgW="1498600" imgH="1295400" progId="Canvas.Drawing.9">
                  <p:embed/>
                  <p:pic>
                    <p:nvPicPr>
                      <p:cNvPr id="0"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2122488"/>
                        <a:ext cx="15621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 name="Text Box 24"/>
          <p:cNvSpPr txBox="1">
            <a:spLocks noChangeArrowheads="1"/>
          </p:cNvSpPr>
          <p:nvPr/>
        </p:nvSpPr>
        <p:spPr bwMode="auto">
          <a:xfrm>
            <a:off x="1625600" y="2655888"/>
            <a:ext cx="1447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rgbClr val="FF0000"/>
                </a:solidFill>
                <a:effectLst>
                  <a:outerShdw blurRad="38100" dist="38100" dir="2700000" algn="tl">
                    <a:srgbClr val="DDDDDD"/>
                  </a:outerShdw>
                </a:effectLst>
                <a:cs typeface="+mn-cs"/>
              </a:rPr>
              <a:t>Taxonomy</a:t>
            </a:r>
          </a:p>
        </p:txBody>
      </p:sp>
      <p:graphicFrame>
        <p:nvGraphicFramePr>
          <p:cNvPr id="14351" name="Object 28"/>
          <p:cNvGraphicFramePr>
            <a:graphicFrameLocks noChangeAspect="1"/>
          </p:cNvGraphicFramePr>
          <p:nvPr/>
        </p:nvGraphicFramePr>
        <p:xfrm>
          <a:off x="3886200" y="1233488"/>
          <a:ext cx="1562100" cy="1447800"/>
        </p:xfrm>
        <a:graphic>
          <a:graphicData uri="http://schemas.openxmlformats.org/presentationml/2006/ole">
            <mc:AlternateContent xmlns:mc="http://schemas.openxmlformats.org/markup-compatibility/2006">
              <mc:Choice xmlns:v="urn:schemas-microsoft-com:vml" Requires="v">
                <p:oleObj spid="_x0000_s14446" name="Drawing" r:id="rId13" imgW="1498600" imgH="1295400" progId="Canvas.Drawing.9">
                  <p:embed/>
                </p:oleObj>
              </mc:Choice>
              <mc:Fallback>
                <p:oleObj name="Drawing" r:id="rId13" imgW="1498600" imgH="1295400" progId="Canvas.Drawing.9">
                  <p:embed/>
                  <p:pic>
                    <p:nvPicPr>
                      <p:cNvPr id="0"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233488"/>
                        <a:ext cx="15621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2" name="Text Box 29"/>
          <p:cNvSpPr txBox="1">
            <a:spLocks noChangeArrowheads="1"/>
          </p:cNvSpPr>
          <p:nvPr/>
        </p:nvSpPr>
        <p:spPr bwMode="auto">
          <a:xfrm>
            <a:off x="3962400" y="1538288"/>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rgbClr val="FF0000"/>
                </a:solidFill>
                <a:effectLst>
                  <a:outerShdw blurRad="38100" dist="38100" dir="2700000" algn="tl">
                    <a:srgbClr val="DDDDDD"/>
                  </a:outerShdw>
                </a:effectLst>
                <a:cs typeface="+mn-cs"/>
              </a:rPr>
              <a:t>PubMed</a:t>
            </a:r>
          </a:p>
          <a:p>
            <a:pPr>
              <a:defRPr/>
            </a:pPr>
            <a:r>
              <a:rPr lang="en-US" sz="1800">
                <a:solidFill>
                  <a:srgbClr val="FF0000"/>
                </a:solidFill>
                <a:effectLst>
                  <a:outerShdw blurRad="38100" dist="38100" dir="2700000" algn="tl">
                    <a:srgbClr val="DDDDDD"/>
                  </a:outerShdw>
                </a:effectLst>
                <a:cs typeface="+mn-cs"/>
              </a:rPr>
              <a:t>Abstracts</a:t>
            </a:r>
          </a:p>
        </p:txBody>
      </p:sp>
      <p:grpSp>
        <p:nvGrpSpPr>
          <p:cNvPr id="93" name="Group 79"/>
          <p:cNvGrpSpPr>
            <a:grpSpLocks/>
          </p:cNvGrpSpPr>
          <p:nvPr/>
        </p:nvGrpSpPr>
        <p:grpSpPr bwMode="auto">
          <a:xfrm>
            <a:off x="4876800" y="1081088"/>
            <a:ext cx="2400300" cy="990600"/>
            <a:chOff x="3072" y="681"/>
            <a:chExt cx="1512" cy="624"/>
          </a:xfrm>
        </p:grpSpPr>
        <p:graphicFrame>
          <p:nvGraphicFramePr>
            <p:cNvPr id="14392" name="Object 30"/>
            <p:cNvGraphicFramePr>
              <a:graphicFrameLocks noChangeAspect="1"/>
            </p:cNvGraphicFramePr>
            <p:nvPr/>
          </p:nvGraphicFramePr>
          <p:xfrm>
            <a:off x="3072" y="681"/>
            <a:ext cx="552" cy="570"/>
          </p:xfrm>
          <a:graphic>
            <a:graphicData uri="http://schemas.openxmlformats.org/presentationml/2006/ole">
              <mc:AlternateContent xmlns:mc="http://schemas.openxmlformats.org/markup-compatibility/2006">
                <mc:Choice xmlns:v="urn:schemas-microsoft-com:vml" Requires="v">
                  <p:oleObj spid="_x0000_s14447" name="Drawing" r:id="rId14" imgW="838200" imgH="812800" progId="Canvas.Drawing.9">
                    <p:embed/>
                  </p:oleObj>
                </mc:Choice>
                <mc:Fallback>
                  <p:oleObj name="Drawing" r:id="rId14" imgW="838200" imgH="812800" progId="Canvas.Drawing.9">
                    <p:embed/>
                    <p:pic>
                      <p:nvPicPr>
                        <p:cNvPr id="0"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681"/>
                          <a:ext cx="552"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5" name="Text Box 31"/>
            <p:cNvSpPr txBox="1">
              <a:spLocks noChangeArrowheads="1"/>
            </p:cNvSpPr>
            <p:nvPr/>
          </p:nvSpPr>
          <p:spPr bwMode="auto">
            <a:xfrm>
              <a:off x="3504" y="807"/>
              <a:ext cx="1080" cy="254"/>
            </a:xfrm>
            <a:prstGeom prst="rect">
              <a:avLst/>
            </a:prstGeom>
            <a:solidFill>
              <a:schemeClr val="bg1"/>
            </a:solidFill>
            <a:ln w="6350">
              <a:solidFill>
                <a:srgbClr val="008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000">
                  <a:solidFill>
                    <a:schemeClr val="accent2"/>
                  </a:solidFill>
                  <a:cs typeface="+mn-cs"/>
                </a:rPr>
                <a:t>Word weight</a:t>
              </a:r>
            </a:p>
          </p:txBody>
        </p:sp>
        <p:sp>
          <p:nvSpPr>
            <p:cNvPr id="96" name="Text Box 32"/>
            <p:cNvSpPr txBox="1">
              <a:spLocks noChangeArrowheads="1"/>
            </p:cNvSpPr>
            <p:nvPr/>
          </p:nvSpPr>
          <p:spPr bwMode="auto">
            <a:xfrm>
              <a:off x="3504" y="1113"/>
              <a:ext cx="96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Related Articles</a:t>
              </a:r>
            </a:p>
          </p:txBody>
        </p:sp>
      </p:grpSp>
      <p:grpSp>
        <p:nvGrpSpPr>
          <p:cNvPr id="14354" name="Group 33"/>
          <p:cNvGrpSpPr>
            <a:grpSpLocks/>
          </p:cNvGrpSpPr>
          <p:nvPr/>
        </p:nvGrpSpPr>
        <p:grpSpPr bwMode="auto">
          <a:xfrm>
            <a:off x="3429000" y="3519488"/>
            <a:ext cx="1143000" cy="1058862"/>
            <a:chOff x="2950" y="2086"/>
            <a:chExt cx="720" cy="667"/>
          </a:xfrm>
        </p:grpSpPr>
        <p:graphicFrame>
          <p:nvGraphicFramePr>
            <p:cNvPr id="14390" name="Object 34"/>
            <p:cNvGraphicFramePr>
              <a:graphicFrameLocks noChangeAspect="1"/>
            </p:cNvGraphicFramePr>
            <p:nvPr/>
          </p:nvGraphicFramePr>
          <p:xfrm>
            <a:off x="2950" y="2086"/>
            <a:ext cx="720" cy="667"/>
          </p:xfrm>
          <a:graphic>
            <a:graphicData uri="http://schemas.openxmlformats.org/presentationml/2006/ole">
              <mc:AlternateContent xmlns:mc="http://schemas.openxmlformats.org/markup-compatibility/2006">
                <mc:Choice xmlns:v="urn:schemas-microsoft-com:vml" Requires="v">
                  <p:oleObj spid="_x0000_s14448" name="Drawing" r:id="rId15" imgW="1498600" imgH="1295400" progId="Canvas.Drawing.9">
                    <p:embed/>
                  </p:oleObj>
                </mc:Choice>
                <mc:Fallback>
                  <p:oleObj name="Drawing" r:id="rId15" imgW="1498600" imgH="1295400" progId="Canvas.Drawing.9">
                    <p:embed/>
                    <p:pic>
                      <p:nvPicPr>
                        <p:cNvPr id="0" name="Object 3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0" y="2086"/>
                          <a:ext cx="720" cy="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9" name="Text Box 35"/>
            <p:cNvSpPr txBox="1">
              <a:spLocks noChangeArrowheads="1"/>
            </p:cNvSpPr>
            <p:nvPr/>
          </p:nvSpPr>
          <p:spPr bwMode="auto">
            <a:xfrm>
              <a:off x="2956" y="2304"/>
              <a:ext cx="6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solidFill>
                    <a:srgbClr val="FFFF00"/>
                  </a:solidFill>
                  <a:cs typeface="+mn-cs"/>
                </a:rPr>
                <a:t>Genome</a:t>
              </a:r>
            </a:p>
          </p:txBody>
        </p:sp>
      </p:grpSp>
      <p:sp>
        <p:nvSpPr>
          <p:cNvPr id="100" name="Line 36"/>
          <p:cNvSpPr>
            <a:spLocks noChangeShapeType="1"/>
          </p:cNvSpPr>
          <p:nvPr/>
        </p:nvSpPr>
        <p:spPr bwMode="auto">
          <a:xfrm>
            <a:off x="2082800" y="3646488"/>
            <a:ext cx="431800" cy="13589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01" name="Line 37"/>
          <p:cNvSpPr>
            <a:spLocks noChangeShapeType="1"/>
          </p:cNvSpPr>
          <p:nvPr/>
        </p:nvSpPr>
        <p:spPr bwMode="auto">
          <a:xfrm flipH="1">
            <a:off x="3365500" y="6288088"/>
            <a:ext cx="23622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02" name="Line 38"/>
          <p:cNvSpPr>
            <a:spLocks noChangeShapeType="1"/>
          </p:cNvSpPr>
          <p:nvPr/>
        </p:nvSpPr>
        <p:spPr bwMode="auto">
          <a:xfrm flipH="1">
            <a:off x="6400800" y="4268788"/>
            <a:ext cx="469900" cy="8382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03" name="Line 39"/>
          <p:cNvSpPr>
            <a:spLocks noChangeShapeType="1"/>
          </p:cNvSpPr>
          <p:nvPr/>
        </p:nvSpPr>
        <p:spPr bwMode="auto">
          <a:xfrm>
            <a:off x="4229100" y="4573588"/>
            <a:ext cx="1181100" cy="7747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04" name="Line 40"/>
          <p:cNvSpPr>
            <a:spLocks noChangeShapeType="1"/>
          </p:cNvSpPr>
          <p:nvPr/>
        </p:nvSpPr>
        <p:spPr bwMode="auto">
          <a:xfrm flipH="1">
            <a:off x="2667000" y="2452688"/>
            <a:ext cx="1447800" cy="25908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05" name="Line 41"/>
          <p:cNvSpPr>
            <a:spLocks noChangeShapeType="1"/>
          </p:cNvSpPr>
          <p:nvPr/>
        </p:nvSpPr>
        <p:spPr bwMode="auto">
          <a:xfrm flipH="1">
            <a:off x="3124200" y="4510088"/>
            <a:ext cx="533400" cy="6096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06" name="Line 42"/>
          <p:cNvSpPr>
            <a:spLocks noChangeShapeType="1"/>
          </p:cNvSpPr>
          <p:nvPr/>
        </p:nvSpPr>
        <p:spPr bwMode="auto">
          <a:xfrm flipH="1" flipV="1">
            <a:off x="5410200" y="1995488"/>
            <a:ext cx="914400" cy="8382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07" name="Line 43"/>
          <p:cNvSpPr>
            <a:spLocks noChangeShapeType="1"/>
          </p:cNvSpPr>
          <p:nvPr/>
        </p:nvSpPr>
        <p:spPr bwMode="auto">
          <a:xfrm flipV="1">
            <a:off x="4038600" y="2681288"/>
            <a:ext cx="381000" cy="7620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08" name="Line 44"/>
          <p:cNvSpPr>
            <a:spLocks noChangeShapeType="1"/>
          </p:cNvSpPr>
          <p:nvPr/>
        </p:nvSpPr>
        <p:spPr bwMode="auto">
          <a:xfrm flipH="1" flipV="1">
            <a:off x="3098800" y="2871788"/>
            <a:ext cx="2781300" cy="5461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09" name="Line 45"/>
          <p:cNvSpPr>
            <a:spLocks noChangeShapeType="1"/>
          </p:cNvSpPr>
          <p:nvPr/>
        </p:nvSpPr>
        <p:spPr bwMode="auto">
          <a:xfrm flipH="1" flipV="1">
            <a:off x="2895600" y="3214688"/>
            <a:ext cx="838200" cy="3048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10" name="Line 46"/>
          <p:cNvSpPr>
            <a:spLocks noChangeShapeType="1"/>
          </p:cNvSpPr>
          <p:nvPr/>
        </p:nvSpPr>
        <p:spPr bwMode="auto">
          <a:xfrm flipH="1">
            <a:off x="2794000" y="1652588"/>
            <a:ext cx="1219200" cy="6096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11" name="Line 47"/>
          <p:cNvSpPr>
            <a:spLocks noChangeShapeType="1"/>
          </p:cNvSpPr>
          <p:nvPr/>
        </p:nvSpPr>
        <p:spPr bwMode="auto">
          <a:xfrm flipH="1">
            <a:off x="5334000" y="3671888"/>
            <a:ext cx="685800" cy="1524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12" name="Line 48"/>
          <p:cNvSpPr>
            <a:spLocks noChangeShapeType="1"/>
          </p:cNvSpPr>
          <p:nvPr/>
        </p:nvSpPr>
        <p:spPr bwMode="auto">
          <a:xfrm>
            <a:off x="5029200" y="4281488"/>
            <a:ext cx="457200" cy="7620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13" name="Line 49"/>
          <p:cNvSpPr>
            <a:spLocks noChangeShapeType="1"/>
          </p:cNvSpPr>
          <p:nvPr/>
        </p:nvSpPr>
        <p:spPr bwMode="auto">
          <a:xfrm flipV="1">
            <a:off x="3352800" y="4319588"/>
            <a:ext cx="1625600" cy="9525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14" name="Line 50"/>
          <p:cNvSpPr>
            <a:spLocks noChangeShapeType="1"/>
          </p:cNvSpPr>
          <p:nvPr/>
        </p:nvSpPr>
        <p:spPr bwMode="auto">
          <a:xfrm flipH="1" flipV="1">
            <a:off x="4724400" y="2681288"/>
            <a:ext cx="76200" cy="6858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15" name="Line 51"/>
          <p:cNvSpPr>
            <a:spLocks noChangeShapeType="1"/>
          </p:cNvSpPr>
          <p:nvPr/>
        </p:nvSpPr>
        <p:spPr bwMode="auto">
          <a:xfrm flipH="1" flipV="1">
            <a:off x="3048000" y="3062288"/>
            <a:ext cx="1447800" cy="3810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grpSp>
        <p:nvGrpSpPr>
          <p:cNvPr id="14371" name="Group 52"/>
          <p:cNvGrpSpPr>
            <a:grpSpLocks/>
          </p:cNvGrpSpPr>
          <p:nvPr/>
        </p:nvGrpSpPr>
        <p:grpSpPr bwMode="auto">
          <a:xfrm>
            <a:off x="4343400" y="3367088"/>
            <a:ext cx="990600" cy="917575"/>
            <a:chOff x="2784" y="2064"/>
            <a:chExt cx="624" cy="578"/>
          </a:xfrm>
        </p:grpSpPr>
        <p:graphicFrame>
          <p:nvGraphicFramePr>
            <p:cNvPr id="14388" name="Object 53"/>
            <p:cNvGraphicFramePr>
              <a:graphicFrameLocks noChangeAspect="1"/>
            </p:cNvGraphicFramePr>
            <p:nvPr/>
          </p:nvGraphicFramePr>
          <p:xfrm>
            <a:off x="2784" y="2064"/>
            <a:ext cx="624" cy="578"/>
          </p:xfrm>
          <a:graphic>
            <a:graphicData uri="http://schemas.openxmlformats.org/presentationml/2006/ole">
              <mc:AlternateContent xmlns:mc="http://schemas.openxmlformats.org/markup-compatibility/2006">
                <mc:Choice xmlns:v="urn:schemas-microsoft-com:vml" Requires="v">
                  <p:oleObj spid="_x0000_s14449" name="Drawing" r:id="rId17" imgW="1498600" imgH="1295400" progId="Canvas.Drawing.9">
                    <p:embed/>
                  </p:oleObj>
                </mc:Choice>
                <mc:Fallback>
                  <p:oleObj name="Drawing" r:id="rId17" imgW="1498600" imgH="1295400" progId="Canvas.Drawing.9">
                    <p:embed/>
                    <p:pic>
                      <p:nvPicPr>
                        <p:cNvPr id="0" name="Object 5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84" y="2064"/>
                          <a:ext cx="624" cy="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18" name="Text Box 54"/>
            <p:cNvSpPr txBox="1">
              <a:spLocks noChangeArrowheads="1"/>
            </p:cNvSpPr>
            <p:nvPr/>
          </p:nvSpPr>
          <p:spPr bwMode="auto">
            <a:xfrm>
              <a:off x="2832" y="2208"/>
              <a:ext cx="4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FFFF00"/>
                  </a:solidFill>
                  <a:cs typeface="+mn-cs"/>
                </a:rPr>
                <a:t>Gene</a:t>
              </a:r>
            </a:p>
          </p:txBody>
        </p:sp>
      </p:grpSp>
      <p:sp>
        <p:nvSpPr>
          <p:cNvPr id="119" name="Line 55"/>
          <p:cNvSpPr>
            <a:spLocks noChangeShapeType="1"/>
          </p:cNvSpPr>
          <p:nvPr/>
        </p:nvSpPr>
        <p:spPr bwMode="auto">
          <a:xfrm flipH="1">
            <a:off x="4216400" y="3849688"/>
            <a:ext cx="304800" cy="635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20" name="Line 56"/>
          <p:cNvSpPr>
            <a:spLocks noChangeShapeType="1"/>
          </p:cNvSpPr>
          <p:nvPr/>
        </p:nvSpPr>
        <p:spPr bwMode="auto">
          <a:xfrm>
            <a:off x="5143500" y="2643188"/>
            <a:ext cx="800100" cy="24130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21" name="Line 57"/>
          <p:cNvSpPr>
            <a:spLocks noChangeShapeType="1"/>
          </p:cNvSpPr>
          <p:nvPr/>
        </p:nvSpPr>
        <p:spPr bwMode="auto">
          <a:xfrm>
            <a:off x="2197100" y="3697288"/>
            <a:ext cx="3251200" cy="2273300"/>
          </a:xfrm>
          <a:prstGeom prst="line">
            <a:avLst/>
          </a:prstGeom>
          <a:noFill/>
          <a:ln w="28575">
            <a:solidFill>
              <a:srgbClr val="0066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grpSp>
        <p:nvGrpSpPr>
          <p:cNvPr id="122" name="Group 58"/>
          <p:cNvGrpSpPr>
            <a:grpSpLocks/>
          </p:cNvGrpSpPr>
          <p:nvPr/>
        </p:nvGrpSpPr>
        <p:grpSpPr bwMode="auto">
          <a:xfrm>
            <a:off x="700088" y="1319213"/>
            <a:ext cx="2001837" cy="590550"/>
            <a:chOff x="553" y="831"/>
            <a:chExt cx="1261" cy="372"/>
          </a:xfrm>
        </p:grpSpPr>
        <p:sp>
          <p:nvSpPr>
            <p:cNvPr id="123" name="Text Box 59"/>
            <p:cNvSpPr txBox="1">
              <a:spLocks noChangeArrowheads="1"/>
            </p:cNvSpPr>
            <p:nvPr/>
          </p:nvSpPr>
          <p:spPr bwMode="auto">
            <a:xfrm>
              <a:off x="968" y="999"/>
              <a:ext cx="433" cy="204"/>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OMIM</a:t>
              </a:r>
            </a:p>
          </p:txBody>
        </p:sp>
        <p:sp>
          <p:nvSpPr>
            <p:cNvPr id="124" name="Text Box 60"/>
            <p:cNvSpPr txBox="1">
              <a:spLocks noChangeArrowheads="1"/>
            </p:cNvSpPr>
            <p:nvPr/>
          </p:nvSpPr>
          <p:spPr bwMode="auto">
            <a:xfrm>
              <a:off x="553" y="831"/>
              <a:ext cx="1261" cy="204"/>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Cancer Chromosome</a:t>
              </a:r>
            </a:p>
          </p:txBody>
        </p:sp>
      </p:grpSp>
      <p:grpSp>
        <p:nvGrpSpPr>
          <p:cNvPr id="125" name="Group 61"/>
          <p:cNvGrpSpPr>
            <a:grpSpLocks/>
          </p:cNvGrpSpPr>
          <p:nvPr/>
        </p:nvGrpSpPr>
        <p:grpSpPr bwMode="auto">
          <a:xfrm>
            <a:off x="7232650" y="1803400"/>
            <a:ext cx="1439863" cy="817563"/>
            <a:chOff x="4596" y="1288"/>
            <a:chExt cx="907" cy="515"/>
          </a:xfrm>
        </p:grpSpPr>
        <p:sp>
          <p:nvSpPr>
            <p:cNvPr id="126" name="Text Box 62"/>
            <p:cNvSpPr txBox="1">
              <a:spLocks noChangeArrowheads="1"/>
            </p:cNvSpPr>
            <p:nvPr/>
          </p:nvSpPr>
          <p:spPr bwMode="auto">
            <a:xfrm>
              <a:off x="5132" y="1599"/>
              <a:ext cx="371" cy="204"/>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CDD</a:t>
              </a:r>
            </a:p>
          </p:txBody>
        </p:sp>
        <p:sp>
          <p:nvSpPr>
            <p:cNvPr id="127" name="Text Box 63"/>
            <p:cNvSpPr txBox="1">
              <a:spLocks noChangeArrowheads="1"/>
            </p:cNvSpPr>
            <p:nvPr/>
          </p:nvSpPr>
          <p:spPr bwMode="auto">
            <a:xfrm>
              <a:off x="4596" y="1487"/>
              <a:ext cx="701" cy="204"/>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3D domain</a:t>
              </a:r>
            </a:p>
          </p:txBody>
        </p:sp>
        <p:sp>
          <p:nvSpPr>
            <p:cNvPr id="128" name="Text Box 64"/>
            <p:cNvSpPr txBox="1">
              <a:spLocks noChangeArrowheads="1"/>
            </p:cNvSpPr>
            <p:nvPr/>
          </p:nvSpPr>
          <p:spPr bwMode="auto">
            <a:xfrm>
              <a:off x="4747" y="1288"/>
              <a:ext cx="651" cy="204"/>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PubChem</a:t>
              </a:r>
            </a:p>
          </p:txBody>
        </p:sp>
      </p:grpSp>
      <p:grpSp>
        <p:nvGrpSpPr>
          <p:cNvPr id="129" name="Group 65"/>
          <p:cNvGrpSpPr>
            <a:grpSpLocks/>
          </p:cNvGrpSpPr>
          <p:nvPr/>
        </p:nvGrpSpPr>
        <p:grpSpPr bwMode="auto">
          <a:xfrm>
            <a:off x="3198813" y="1033463"/>
            <a:ext cx="1023937" cy="609600"/>
            <a:chOff x="1903" y="547"/>
            <a:chExt cx="645" cy="384"/>
          </a:xfrm>
        </p:grpSpPr>
        <p:sp>
          <p:nvSpPr>
            <p:cNvPr id="130" name="Text Box 66"/>
            <p:cNvSpPr txBox="1">
              <a:spLocks noChangeArrowheads="1"/>
            </p:cNvSpPr>
            <p:nvPr/>
          </p:nvSpPr>
          <p:spPr bwMode="auto">
            <a:xfrm>
              <a:off x="1903" y="727"/>
              <a:ext cx="470" cy="204"/>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Books</a:t>
              </a:r>
            </a:p>
          </p:txBody>
        </p:sp>
        <p:sp>
          <p:nvSpPr>
            <p:cNvPr id="131" name="Rectangle 67"/>
            <p:cNvSpPr>
              <a:spLocks noChangeArrowheads="1"/>
            </p:cNvSpPr>
            <p:nvPr/>
          </p:nvSpPr>
          <p:spPr bwMode="auto">
            <a:xfrm>
              <a:off x="2171" y="547"/>
              <a:ext cx="377" cy="204"/>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PMC</a:t>
              </a:r>
            </a:p>
          </p:txBody>
        </p:sp>
      </p:grpSp>
      <p:grpSp>
        <p:nvGrpSpPr>
          <p:cNvPr id="132" name="Group 68"/>
          <p:cNvGrpSpPr>
            <a:grpSpLocks/>
          </p:cNvGrpSpPr>
          <p:nvPr/>
        </p:nvGrpSpPr>
        <p:grpSpPr bwMode="auto">
          <a:xfrm>
            <a:off x="7689850" y="4457700"/>
            <a:ext cx="833438" cy="576263"/>
            <a:chOff x="5004" y="2832"/>
            <a:chExt cx="525" cy="363"/>
          </a:xfrm>
        </p:grpSpPr>
        <p:sp>
          <p:nvSpPr>
            <p:cNvPr id="133" name="Text Box 69"/>
            <p:cNvSpPr txBox="1">
              <a:spLocks noChangeArrowheads="1"/>
            </p:cNvSpPr>
            <p:nvPr/>
          </p:nvSpPr>
          <p:spPr bwMode="auto">
            <a:xfrm>
              <a:off x="5096" y="2991"/>
              <a:ext cx="433" cy="204"/>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OMIM</a:t>
              </a:r>
            </a:p>
          </p:txBody>
        </p:sp>
        <p:sp>
          <p:nvSpPr>
            <p:cNvPr id="134" name="Text Box 70"/>
            <p:cNvSpPr txBox="1">
              <a:spLocks noChangeArrowheads="1"/>
            </p:cNvSpPr>
            <p:nvPr/>
          </p:nvSpPr>
          <p:spPr bwMode="auto">
            <a:xfrm>
              <a:off x="5004" y="2832"/>
              <a:ext cx="358" cy="204"/>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SNP</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down)">
                                      <p:cBhvr>
                                        <p:cTn id="10" dur="500"/>
                                        <p:tgtEl>
                                          <p:spTgt spid="93"/>
                                        </p:tgtEl>
                                      </p:cBhvr>
                                    </p:animEffect>
                                  </p:childTnLst>
                                </p:cTn>
                              </p:par>
                              <p:par>
                                <p:cTn id="11" presetID="22" presetClass="entr" presetSubtype="4"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down)">
                                      <p:cBhvr>
                                        <p:cTn id="13" dur="500"/>
                                        <p:tgtEl>
                                          <p:spTgt spid="73"/>
                                        </p:tgtEl>
                                      </p:cBhvr>
                                    </p:animEffect>
                                  </p:childTnLst>
                                </p:cTn>
                              </p:par>
                              <p:par>
                                <p:cTn id="14" presetID="22" presetClass="entr" presetSubtype="4"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down)">
                                      <p:cBhvr>
                                        <p:cTn id="16" dur="500"/>
                                        <p:tgtEl>
                                          <p:spTgt spid="8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wipe(down)">
                                      <p:cBhvr>
                                        <p:cTn id="21" dur="500"/>
                                        <p:tgtEl>
                                          <p:spTgt spid="104"/>
                                        </p:tgtEl>
                                      </p:cBhvr>
                                    </p:animEffect>
                                  </p:childTnLst>
                                </p:cTn>
                              </p:par>
                              <p:par>
                                <p:cTn id="22" presetID="22" presetClass="entr" presetSubtype="4" fill="hold"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wipe(down)">
                                      <p:cBhvr>
                                        <p:cTn id="24" dur="500"/>
                                        <p:tgtEl>
                                          <p:spTgt spid="100"/>
                                        </p:tgtEl>
                                      </p:cBhvr>
                                    </p:animEffect>
                                  </p:childTnLst>
                                </p:cTn>
                              </p:par>
                              <p:par>
                                <p:cTn id="25" presetID="22" presetClass="entr" presetSubtype="4"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wipe(down)">
                                      <p:cBhvr>
                                        <p:cTn id="27" dur="500"/>
                                        <p:tgtEl>
                                          <p:spTgt spid="105"/>
                                        </p:tgtEl>
                                      </p:cBhvr>
                                    </p:animEffect>
                                  </p:childTnLst>
                                </p:cTn>
                              </p:par>
                              <p:par>
                                <p:cTn id="28" presetID="22" presetClass="entr" presetSubtype="4" fill="hold" nodeType="with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wipe(down)">
                                      <p:cBhvr>
                                        <p:cTn id="30" dur="500"/>
                                        <p:tgtEl>
                                          <p:spTgt spid="113"/>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wipe(left)">
                                      <p:cBhvr>
                                        <p:cTn id="35" dur="500"/>
                                        <p:tgtEl>
                                          <p:spTgt spid="101"/>
                                        </p:tgtEl>
                                      </p:cBhvr>
                                    </p:animEffect>
                                  </p:childTnLst>
                                </p:cTn>
                              </p:par>
                            </p:childTnLst>
                          </p:cTn>
                        </p:par>
                        <p:par>
                          <p:cTn id="36" fill="hold" nodeType="afterGroup">
                            <p:stCondLst>
                              <p:cond delay="500"/>
                            </p:stCondLst>
                            <p:childTnLst>
                              <p:par>
                                <p:cTn id="37" presetID="22" presetClass="entr" presetSubtype="4" fill="hold" nodeType="afterEffect">
                                  <p:stCondLst>
                                    <p:cond delay="500"/>
                                  </p:stCondLst>
                                  <p:childTnLst>
                                    <p:set>
                                      <p:cBhvr>
                                        <p:cTn id="38" dur="1" fill="hold">
                                          <p:stCondLst>
                                            <p:cond delay="0"/>
                                          </p:stCondLst>
                                        </p:cTn>
                                        <p:tgtEl>
                                          <p:spTgt spid="121"/>
                                        </p:tgtEl>
                                        <p:attrNameLst>
                                          <p:attrName>style.visibility</p:attrName>
                                        </p:attrNameLst>
                                      </p:cBhvr>
                                      <p:to>
                                        <p:strVal val="visible"/>
                                      </p:to>
                                    </p:set>
                                    <p:animEffect transition="in" filter="wipe(down)">
                                      <p:cBhvr>
                                        <p:cTn id="39" dur="500"/>
                                        <p:tgtEl>
                                          <p:spTgt spid="121"/>
                                        </p:tgtEl>
                                      </p:cBhvr>
                                    </p:animEffect>
                                  </p:childTnLst>
                                </p:cTn>
                              </p:par>
                              <p:par>
                                <p:cTn id="40" presetID="22" presetClass="entr" presetSubtype="4" fill="hold" nodeType="with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wipe(down)">
                                      <p:cBhvr>
                                        <p:cTn id="42" dur="500"/>
                                        <p:tgtEl>
                                          <p:spTgt spid="103"/>
                                        </p:tgtEl>
                                      </p:cBhvr>
                                    </p:animEffect>
                                  </p:childTnLst>
                                </p:cTn>
                              </p:par>
                              <p:par>
                                <p:cTn id="43" presetID="22" presetClass="entr" presetSubtype="4" fill="hold" nodeType="with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wipe(down)">
                                      <p:cBhvr>
                                        <p:cTn id="45" dur="500"/>
                                        <p:tgtEl>
                                          <p:spTgt spid="112"/>
                                        </p:tgtEl>
                                      </p:cBhvr>
                                    </p:animEffect>
                                  </p:childTnLst>
                                </p:cTn>
                              </p:par>
                              <p:par>
                                <p:cTn id="46" presetID="22" presetClass="entr" presetSubtype="4" fill="hold" nodeType="withEffect">
                                  <p:stCondLst>
                                    <p:cond delay="0"/>
                                  </p:stCondLst>
                                  <p:childTnLst>
                                    <p:set>
                                      <p:cBhvr>
                                        <p:cTn id="47" dur="1" fill="hold">
                                          <p:stCondLst>
                                            <p:cond delay="0"/>
                                          </p:stCondLst>
                                        </p:cTn>
                                        <p:tgtEl>
                                          <p:spTgt spid="120"/>
                                        </p:tgtEl>
                                        <p:attrNameLst>
                                          <p:attrName>style.visibility</p:attrName>
                                        </p:attrNameLst>
                                      </p:cBhvr>
                                      <p:to>
                                        <p:strVal val="visible"/>
                                      </p:to>
                                    </p:set>
                                    <p:animEffect transition="in" filter="wipe(down)">
                                      <p:cBhvr>
                                        <p:cTn id="48" dur="500"/>
                                        <p:tgtEl>
                                          <p:spTgt spid="120"/>
                                        </p:tgtEl>
                                      </p:cBhvr>
                                    </p:animEffect>
                                  </p:childTnLst>
                                </p:cTn>
                              </p:par>
                              <p:par>
                                <p:cTn id="49" presetID="22" presetClass="entr" presetSubtype="4" fill="hold"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wipe(down)">
                                      <p:cBhvr>
                                        <p:cTn id="51" dur="500"/>
                                        <p:tgtEl>
                                          <p:spTgt spid="102"/>
                                        </p:tgtEl>
                                      </p:cBhvr>
                                    </p:animEffect>
                                  </p:childTnLst>
                                </p:cTn>
                              </p:par>
                            </p:childTnLst>
                          </p:cTn>
                        </p:par>
                        <p:par>
                          <p:cTn id="52" fill="hold" nodeType="afterGroup">
                            <p:stCondLst>
                              <p:cond delay="1500"/>
                            </p:stCondLst>
                            <p:childTnLst>
                              <p:par>
                                <p:cTn id="53" presetID="22" presetClass="entr" presetSubtype="4" fill="hold" nodeType="afterEffect">
                                  <p:stCondLst>
                                    <p:cond delay="500"/>
                                  </p:stCondLst>
                                  <p:childTnLst>
                                    <p:set>
                                      <p:cBhvr>
                                        <p:cTn id="54" dur="1" fill="hold">
                                          <p:stCondLst>
                                            <p:cond delay="0"/>
                                          </p:stCondLst>
                                        </p:cTn>
                                        <p:tgtEl>
                                          <p:spTgt spid="111"/>
                                        </p:tgtEl>
                                        <p:attrNameLst>
                                          <p:attrName>style.visibility</p:attrName>
                                        </p:attrNameLst>
                                      </p:cBhvr>
                                      <p:to>
                                        <p:strVal val="visible"/>
                                      </p:to>
                                    </p:set>
                                    <p:animEffect transition="in" filter="wipe(down)">
                                      <p:cBhvr>
                                        <p:cTn id="55" dur="500"/>
                                        <p:tgtEl>
                                          <p:spTgt spid="111"/>
                                        </p:tgtEl>
                                      </p:cBhvr>
                                    </p:animEffect>
                                  </p:childTnLst>
                                </p:cTn>
                              </p:par>
                              <p:par>
                                <p:cTn id="56" presetID="22" presetClass="entr" presetSubtype="4" fill="hold" nodeType="withEffect">
                                  <p:stCondLst>
                                    <p:cond delay="0"/>
                                  </p:stCondLst>
                                  <p:childTnLst>
                                    <p:set>
                                      <p:cBhvr>
                                        <p:cTn id="57" dur="1" fill="hold">
                                          <p:stCondLst>
                                            <p:cond delay="0"/>
                                          </p:stCondLst>
                                        </p:cTn>
                                        <p:tgtEl>
                                          <p:spTgt spid="106"/>
                                        </p:tgtEl>
                                        <p:attrNameLst>
                                          <p:attrName>style.visibility</p:attrName>
                                        </p:attrNameLst>
                                      </p:cBhvr>
                                      <p:to>
                                        <p:strVal val="visible"/>
                                      </p:to>
                                    </p:set>
                                    <p:animEffect transition="in" filter="wipe(down)">
                                      <p:cBhvr>
                                        <p:cTn id="58" dur="500"/>
                                        <p:tgtEl>
                                          <p:spTgt spid="106"/>
                                        </p:tgtEl>
                                      </p:cBhvr>
                                    </p:animEffect>
                                  </p:childTnLst>
                                </p:cTn>
                              </p:par>
                              <p:par>
                                <p:cTn id="59" presetID="22" presetClass="entr" presetSubtype="4" fill="hold" nodeType="with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wipe(down)">
                                      <p:cBhvr>
                                        <p:cTn id="61" dur="500"/>
                                        <p:tgtEl>
                                          <p:spTgt spid="108"/>
                                        </p:tgtEl>
                                      </p:cBhvr>
                                    </p:animEffect>
                                  </p:childTnLst>
                                </p:cTn>
                              </p:par>
                            </p:childTnLst>
                          </p:cTn>
                        </p:par>
                        <p:par>
                          <p:cTn id="62" fill="hold" nodeType="afterGroup">
                            <p:stCondLst>
                              <p:cond delay="2500"/>
                            </p:stCondLst>
                            <p:childTnLst>
                              <p:par>
                                <p:cTn id="63" presetID="22" presetClass="entr" presetSubtype="1" fill="hold" nodeType="afterEffect">
                                  <p:stCondLst>
                                    <p:cond delay="500"/>
                                  </p:stCondLst>
                                  <p:childTnLst>
                                    <p:set>
                                      <p:cBhvr>
                                        <p:cTn id="64" dur="1" fill="hold">
                                          <p:stCondLst>
                                            <p:cond delay="0"/>
                                          </p:stCondLst>
                                        </p:cTn>
                                        <p:tgtEl>
                                          <p:spTgt spid="114"/>
                                        </p:tgtEl>
                                        <p:attrNameLst>
                                          <p:attrName>style.visibility</p:attrName>
                                        </p:attrNameLst>
                                      </p:cBhvr>
                                      <p:to>
                                        <p:strVal val="visible"/>
                                      </p:to>
                                    </p:set>
                                    <p:animEffect transition="in" filter="wipe(up)">
                                      <p:cBhvr>
                                        <p:cTn id="65" dur="500"/>
                                        <p:tgtEl>
                                          <p:spTgt spid="114"/>
                                        </p:tgtEl>
                                      </p:cBhvr>
                                    </p:animEffect>
                                  </p:childTnLst>
                                </p:cTn>
                              </p:par>
                              <p:par>
                                <p:cTn id="66" presetID="22" presetClass="entr" presetSubtype="1" fill="hold"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wipe(up)">
                                      <p:cBhvr>
                                        <p:cTn id="68" dur="500"/>
                                        <p:tgtEl>
                                          <p:spTgt spid="107"/>
                                        </p:tgtEl>
                                      </p:cBhvr>
                                    </p:animEffect>
                                  </p:childTnLst>
                                </p:cTn>
                              </p:par>
                              <p:par>
                                <p:cTn id="69" presetID="22" presetClass="entr" presetSubtype="1" fill="hold"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up)">
                                      <p:cBhvr>
                                        <p:cTn id="71" dur="500"/>
                                        <p:tgtEl>
                                          <p:spTgt spid="110"/>
                                        </p:tgtEl>
                                      </p:cBhvr>
                                    </p:animEffect>
                                  </p:childTnLst>
                                </p:cTn>
                              </p:par>
                            </p:childTnLst>
                          </p:cTn>
                        </p:par>
                        <p:par>
                          <p:cTn id="72" fill="hold" nodeType="afterGroup">
                            <p:stCondLst>
                              <p:cond delay="3500"/>
                            </p:stCondLst>
                            <p:childTnLst>
                              <p:par>
                                <p:cTn id="73" presetID="22" presetClass="entr" presetSubtype="1" fill="hold" nodeType="afterEffect">
                                  <p:stCondLst>
                                    <p:cond delay="500"/>
                                  </p:stCondLst>
                                  <p:childTnLst>
                                    <p:set>
                                      <p:cBhvr>
                                        <p:cTn id="74" dur="1" fill="hold">
                                          <p:stCondLst>
                                            <p:cond delay="0"/>
                                          </p:stCondLst>
                                        </p:cTn>
                                        <p:tgtEl>
                                          <p:spTgt spid="115"/>
                                        </p:tgtEl>
                                        <p:attrNameLst>
                                          <p:attrName>style.visibility</p:attrName>
                                        </p:attrNameLst>
                                      </p:cBhvr>
                                      <p:to>
                                        <p:strVal val="visible"/>
                                      </p:to>
                                    </p:set>
                                    <p:animEffect transition="in" filter="wipe(up)">
                                      <p:cBhvr>
                                        <p:cTn id="75" dur="500"/>
                                        <p:tgtEl>
                                          <p:spTgt spid="115"/>
                                        </p:tgtEl>
                                      </p:cBhvr>
                                    </p:animEffect>
                                  </p:childTnLst>
                                </p:cTn>
                              </p:par>
                              <p:par>
                                <p:cTn id="76" presetID="22" presetClass="entr" presetSubtype="1" fill="hold" nodeType="withEffect">
                                  <p:stCondLst>
                                    <p:cond delay="0"/>
                                  </p:stCondLst>
                                  <p:childTnLst>
                                    <p:set>
                                      <p:cBhvr>
                                        <p:cTn id="77" dur="1" fill="hold">
                                          <p:stCondLst>
                                            <p:cond delay="0"/>
                                          </p:stCondLst>
                                        </p:cTn>
                                        <p:tgtEl>
                                          <p:spTgt spid="109"/>
                                        </p:tgtEl>
                                        <p:attrNameLst>
                                          <p:attrName>style.visibility</p:attrName>
                                        </p:attrNameLst>
                                      </p:cBhvr>
                                      <p:to>
                                        <p:strVal val="visible"/>
                                      </p:to>
                                    </p:set>
                                    <p:animEffect transition="in" filter="wipe(up)">
                                      <p:cBhvr>
                                        <p:cTn id="78" dur="500"/>
                                        <p:tgtEl>
                                          <p:spTgt spid="109"/>
                                        </p:tgtEl>
                                      </p:cBhvr>
                                    </p:animEffect>
                                  </p:childTnLst>
                                </p:cTn>
                              </p:par>
                            </p:childTnLst>
                          </p:cTn>
                        </p:par>
                        <p:par>
                          <p:cTn id="79" fill="hold" nodeType="afterGroup">
                            <p:stCondLst>
                              <p:cond delay="4500"/>
                            </p:stCondLst>
                            <p:childTnLst>
                              <p:par>
                                <p:cTn id="80" presetID="53" presetClass="entr" presetSubtype="0" fill="hold" nodeType="afterEffect">
                                  <p:stCondLst>
                                    <p:cond delay="0"/>
                                  </p:stCondLst>
                                  <p:childTnLst>
                                    <p:set>
                                      <p:cBhvr>
                                        <p:cTn id="81" dur="1" fill="hold">
                                          <p:stCondLst>
                                            <p:cond delay="0"/>
                                          </p:stCondLst>
                                        </p:cTn>
                                        <p:tgtEl>
                                          <p:spTgt spid="119"/>
                                        </p:tgtEl>
                                        <p:attrNameLst>
                                          <p:attrName>style.visibility</p:attrName>
                                        </p:attrNameLst>
                                      </p:cBhvr>
                                      <p:to>
                                        <p:strVal val="visible"/>
                                      </p:to>
                                    </p:set>
                                    <p:anim calcmode="lin" valueType="num">
                                      <p:cBhvr>
                                        <p:cTn id="82" dur="500" fill="hold"/>
                                        <p:tgtEl>
                                          <p:spTgt spid="119"/>
                                        </p:tgtEl>
                                        <p:attrNameLst>
                                          <p:attrName>ppt_w</p:attrName>
                                        </p:attrNameLst>
                                      </p:cBhvr>
                                      <p:tavLst>
                                        <p:tav tm="0">
                                          <p:val>
                                            <p:fltVal val="0"/>
                                          </p:val>
                                        </p:tav>
                                        <p:tav tm="100000">
                                          <p:val>
                                            <p:strVal val="#ppt_w"/>
                                          </p:val>
                                        </p:tav>
                                      </p:tavLst>
                                    </p:anim>
                                    <p:anim calcmode="lin" valueType="num">
                                      <p:cBhvr>
                                        <p:cTn id="83" dur="500" fill="hold"/>
                                        <p:tgtEl>
                                          <p:spTgt spid="119"/>
                                        </p:tgtEl>
                                        <p:attrNameLst>
                                          <p:attrName>ppt_h</p:attrName>
                                        </p:attrNameLst>
                                      </p:cBhvr>
                                      <p:tavLst>
                                        <p:tav tm="0">
                                          <p:val>
                                            <p:fltVal val="0"/>
                                          </p:val>
                                        </p:tav>
                                        <p:tav tm="100000">
                                          <p:val>
                                            <p:strVal val="#ppt_h"/>
                                          </p:val>
                                        </p:tav>
                                      </p:tavLst>
                                    </p:anim>
                                    <p:animEffect transition="in" filter="fade">
                                      <p:cBhvr>
                                        <p:cTn id="84" dur="500"/>
                                        <p:tgtEl>
                                          <p:spTgt spid="11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3" presetClass="entr" presetSubtype="0" fill="hold" nodeType="clickEffect">
                                  <p:stCondLst>
                                    <p:cond delay="0"/>
                                  </p:stCondLst>
                                  <p:childTnLst>
                                    <p:set>
                                      <p:cBhvr>
                                        <p:cTn id="88" dur="1" fill="hold">
                                          <p:stCondLst>
                                            <p:cond delay="0"/>
                                          </p:stCondLst>
                                        </p:cTn>
                                        <p:tgtEl>
                                          <p:spTgt spid="132"/>
                                        </p:tgtEl>
                                        <p:attrNameLst>
                                          <p:attrName>style.visibility</p:attrName>
                                        </p:attrNameLst>
                                      </p:cBhvr>
                                      <p:to>
                                        <p:strVal val="visible"/>
                                      </p:to>
                                    </p:set>
                                    <p:anim calcmode="lin" valueType="num">
                                      <p:cBhvr>
                                        <p:cTn id="89" dur="500" fill="hold"/>
                                        <p:tgtEl>
                                          <p:spTgt spid="132"/>
                                        </p:tgtEl>
                                        <p:attrNameLst>
                                          <p:attrName>ppt_w</p:attrName>
                                        </p:attrNameLst>
                                      </p:cBhvr>
                                      <p:tavLst>
                                        <p:tav tm="0">
                                          <p:val>
                                            <p:fltVal val="0"/>
                                          </p:val>
                                        </p:tav>
                                        <p:tav tm="100000">
                                          <p:val>
                                            <p:strVal val="#ppt_w"/>
                                          </p:val>
                                        </p:tav>
                                      </p:tavLst>
                                    </p:anim>
                                    <p:anim calcmode="lin" valueType="num">
                                      <p:cBhvr>
                                        <p:cTn id="90" dur="500" fill="hold"/>
                                        <p:tgtEl>
                                          <p:spTgt spid="132"/>
                                        </p:tgtEl>
                                        <p:attrNameLst>
                                          <p:attrName>ppt_h</p:attrName>
                                        </p:attrNameLst>
                                      </p:cBhvr>
                                      <p:tavLst>
                                        <p:tav tm="0">
                                          <p:val>
                                            <p:fltVal val="0"/>
                                          </p:val>
                                        </p:tav>
                                        <p:tav tm="100000">
                                          <p:val>
                                            <p:strVal val="#ppt_h"/>
                                          </p:val>
                                        </p:tav>
                                      </p:tavLst>
                                    </p:anim>
                                    <p:animEffect transition="in" filter="fade">
                                      <p:cBhvr>
                                        <p:cTn id="91" dur="500"/>
                                        <p:tgtEl>
                                          <p:spTgt spid="132"/>
                                        </p:tgtEl>
                                      </p:cBhvr>
                                    </p:animEffect>
                                  </p:childTnLst>
                                </p:cTn>
                              </p:par>
                              <p:par>
                                <p:cTn id="92" presetID="53" presetClass="entr" presetSubtype="0" fill="hold" nodeType="withEffect">
                                  <p:stCondLst>
                                    <p:cond delay="0"/>
                                  </p:stCondLst>
                                  <p:childTnLst>
                                    <p:set>
                                      <p:cBhvr>
                                        <p:cTn id="93" dur="1" fill="hold">
                                          <p:stCondLst>
                                            <p:cond delay="0"/>
                                          </p:stCondLst>
                                        </p:cTn>
                                        <p:tgtEl>
                                          <p:spTgt spid="125"/>
                                        </p:tgtEl>
                                        <p:attrNameLst>
                                          <p:attrName>style.visibility</p:attrName>
                                        </p:attrNameLst>
                                      </p:cBhvr>
                                      <p:to>
                                        <p:strVal val="visible"/>
                                      </p:to>
                                    </p:set>
                                    <p:anim calcmode="lin" valueType="num">
                                      <p:cBhvr>
                                        <p:cTn id="94" dur="500" fill="hold"/>
                                        <p:tgtEl>
                                          <p:spTgt spid="125"/>
                                        </p:tgtEl>
                                        <p:attrNameLst>
                                          <p:attrName>ppt_w</p:attrName>
                                        </p:attrNameLst>
                                      </p:cBhvr>
                                      <p:tavLst>
                                        <p:tav tm="0">
                                          <p:val>
                                            <p:fltVal val="0"/>
                                          </p:val>
                                        </p:tav>
                                        <p:tav tm="100000">
                                          <p:val>
                                            <p:strVal val="#ppt_w"/>
                                          </p:val>
                                        </p:tav>
                                      </p:tavLst>
                                    </p:anim>
                                    <p:anim calcmode="lin" valueType="num">
                                      <p:cBhvr>
                                        <p:cTn id="95" dur="500" fill="hold"/>
                                        <p:tgtEl>
                                          <p:spTgt spid="125"/>
                                        </p:tgtEl>
                                        <p:attrNameLst>
                                          <p:attrName>ppt_h</p:attrName>
                                        </p:attrNameLst>
                                      </p:cBhvr>
                                      <p:tavLst>
                                        <p:tav tm="0">
                                          <p:val>
                                            <p:fltVal val="0"/>
                                          </p:val>
                                        </p:tav>
                                        <p:tav tm="100000">
                                          <p:val>
                                            <p:strVal val="#ppt_h"/>
                                          </p:val>
                                        </p:tav>
                                      </p:tavLst>
                                    </p:anim>
                                    <p:animEffect transition="in" filter="fade">
                                      <p:cBhvr>
                                        <p:cTn id="96" dur="500"/>
                                        <p:tgtEl>
                                          <p:spTgt spid="125"/>
                                        </p:tgtEl>
                                      </p:cBhvr>
                                    </p:animEffect>
                                  </p:childTnLst>
                                </p:cTn>
                              </p:par>
                              <p:par>
                                <p:cTn id="97" presetID="53" presetClass="entr" presetSubtype="0" fill="hold" nodeType="withEffect">
                                  <p:stCondLst>
                                    <p:cond delay="0"/>
                                  </p:stCondLst>
                                  <p:childTnLst>
                                    <p:set>
                                      <p:cBhvr>
                                        <p:cTn id="98" dur="1" fill="hold">
                                          <p:stCondLst>
                                            <p:cond delay="0"/>
                                          </p:stCondLst>
                                        </p:cTn>
                                        <p:tgtEl>
                                          <p:spTgt spid="129"/>
                                        </p:tgtEl>
                                        <p:attrNameLst>
                                          <p:attrName>style.visibility</p:attrName>
                                        </p:attrNameLst>
                                      </p:cBhvr>
                                      <p:to>
                                        <p:strVal val="visible"/>
                                      </p:to>
                                    </p:set>
                                    <p:anim calcmode="lin" valueType="num">
                                      <p:cBhvr>
                                        <p:cTn id="99" dur="500" fill="hold"/>
                                        <p:tgtEl>
                                          <p:spTgt spid="129"/>
                                        </p:tgtEl>
                                        <p:attrNameLst>
                                          <p:attrName>ppt_w</p:attrName>
                                        </p:attrNameLst>
                                      </p:cBhvr>
                                      <p:tavLst>
                                        <p:tav tm="0">
                                          <p:val>
                                            <p:fltVal val="0"/>
                                          </p:val>
                                        </p:tav>
                                        <p:tav tm="100000">
                                          <p:val>
                                            <p:strVal val="#ppt_w"/>
                                          </p:val>
                                        </p:tav>
                                      </p:tavLst>
                                    </p:anim>
                                    <p:anim calcmode="lin" valueType="num">
                                      <p:cBhvr>
                                        <p:cTn id="100" dur="500" fill="hold"/>
                                        <p:tgtEl>
                                          <p:spTgt spid="129"/>
                                        </p:tgtEl>
                                        <p:attrNameLst>
                                          <p:attrName>ppt_h</p:attrName>
                                        </p:attrNameLst>
                                      </p:cBhvr>
                                      <p:tavLst>
                                        <p:tav tm="0">
                                          <p:val>
                                            <p:fltVal val="0"/>
                                          </p:val>
                                        </p:tav>
                                        <p:tav tm="100000">
                                          <p:val>
                                            <p:strVal val="#ppt_h"/>
                                          </p:val>
                                        </p:tav>
                                      </p:tavLst>
                                    </p:anim>
                                    <p:animEffect transition="in" filter="fade">
                                      <p:cBhvr>
                                        <p:cTn id="101" dur="500"/>
                                        <p:tgtEl>
                                          <p:spTgt spid="129"/>
                                        </p:tgtEl>
                                      </p:cBhvr>
                                    </p:animEffect>
                                  </p:childTnLst>
                                </p:cTn>
                              </p:par>
                              <p:par>
                                <p:cTn id="102" presetID="53" presetClass="entr" presetSubtype="0" fill="hold" nodeType="withEffect">
                                  <p:stCondLst>
                                    <p:cond delay="0"/>
                                  </p:stCondLst>
                                  <p:childTnLst>
                                    <p:set>
                                      <p:cBhvr>
                                        <p:cTn id="103" dur="1" fill="hold">
                                          <p:stCondLst>
                                            <p:cond delay="0"/>
                                          </p:stCondLst>
                                        </p:cTn>
                                        <p:tgtEl>
                                          <p:spTgt spid="122"/>
                                        </p:tgtEl>
                                        <p:attrNameLst>
                                          <p:attrName>style.visibility</p:attrName>
                                        </p:attrNameLst>
                                      </p:cBhvr>
                                      <p:to>
                                        <p:strVal val="visible"/>
                                      </p:to>
                                    </p:set>
                                    <p:anim calcmode="lin" valueType="num">
                                      <p:cBhvr>
                                        <p:cTn id="104" dur="500" fill="hold"/>
                                        <p:tgtEl>
                                          <p:spTgt spid="122"/>
                                        </p:tgtEl>
                                        <p:attrNameLst>
                                          <p:attrName>ppt_w</p:attrName>
                                        </p:attrNameLst>
                                      </p:cBhvr>
                                      <p:tavLst>
                                        <p:tav tm="0">
                                          <p:val>
                                            <p:fltVal val="0"/>
                                          </p:val>
                                        </p:tav>
                                        <p:tav tm="100000">
                                          <p:val>
                                            <p:strVal val="#ppt_w"/>
                                          </p:val>
                                        </p:tav>
                                      </p:tavLst>
                                    </p:anim>
                                    <p:anim calcmode="lin" valueType="num">
                                      <p:cBhvr>
                                        <p:cTn id="105" dur="500" fill="hold"/>
                                        <p:tgtEl>
                                          <p:spTgt spid="122"/>
                                        </p:tgtEl>
                                        <p:attrNameLst>
                                          <p:attrName>ppt_h</p:attrName>
                                        </p:attrNameLst>
                                      </p:cBhvr>
                                      <p:tavLst>
                                        <p:tav tm="0">
                                          <p:val>
                                            <p:fltVal val="0"/>
                                          </p:val>
                                        </p:tav>
                                        <p:tav tm="100000">
                                          <p:val>
                                            <p:strVal val="#ppt_h"/>
                                          </p:val>
                                        </p:tav>
                                      </p:tavLst>
                                    </p:anim>
                                    <p:animEffect transition="in" filter="fade">
                                      <p:cBhvr>
                                        <p:cTn id="10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ylanaseBacillus_pubmedCentralhighlighte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344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xylanaseBacillus_pubmedCentralResults.jpeg"/>
          <p:cNvPicPr>
            <a:picLocks noChangeAspect="1"/>
          </p:cNvPicPr>
          <p:nvPr/>
        </p:nvPicPr>
        <p:blipFill>
          <a:blip r:embed="rId3">
            <a:extLst>
              <a:ext uri="{28A0092B-C50C-407E-A947-70E740481C1C}">
                <a14:useLocalDpi xmlns:a14="http://schemas.microsoft.com/office/drawing/2010/main" val="0"/>
              </a:ext>
            </a:extLst>
          </a:blip>
          <a:srcRect l="18140" r="18794"/>
          <a:stretch>
            <a:fillRect/>
          </a:stretch>
        </p:blipFill>
        <p:spPr bwMode="auto">
          <a:xfrm>
            <a:off x="1658938" y="517525"/>
            <a:ext cx="57658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371600" y="5791200"/>
            <a:ext cx="655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Note that the species name didn’t take in this search for some reason!  It happens.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xylanaseBacillusproteinResultGenpeptActual.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9888"/>
            <a:ext cx="7950200"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xylanaseBacillusproteinResultGenpeptActualSidebar.jpeg"/>
          <p:cNvPicPr>
            <a:picLocks noChangeAspect="1"/>
          </p:cNvPicPr>
          <p:nvPr/>
        </p:nvPicPr>
        <p:blipFill>
          <a:blip r:embed="rId3">
            <a:extLst>
              <a:ext uri="{28A0092B-C50C-407E-A947-70E740481C1C}">
                <a14:useLocalDpi xmlns:a14="http://schemas.microsoft.com/office/drawing/2010/main" val="0"/>
              </a:ext>
            </a:extLst>
          </a:blip>
          <a:srcRect l="18282" r="18086"/>
          <a:stretch>
            <a:fillRect/>
          </a:stretch>
        </p:blipFill>
        <p:spPr bwMode="auto">
          <a:xfrm>
            <a:off x="990600" y="228600"/>
            <a:ext cx="73914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xylanaseBacillusProteinHighlighted.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14425"/>
            <a:ext cx="85344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xylanaseBacillusproteinResultGenpept.jpeg"/>
          <p:cNvPicPr>
            <a:picLocks noChangeAspect="1"/>
          </p:cNvPicPr>
          <p:nvPr/>
        </p:nvPicPr>
        <p:blipFill>
          <a:blip r:embed="rId5">
            <a:extLst>
              <a:ext uri="{28A0092B-C50C-407E-A947-70E740481C1C}">
                <a14:useLocalDpi xmlns:a14="http://schemas.microsoft.com/office/drawing/2010/main" val="0"/>
              </a:ext>
            </a:extLst>
          </a:blip>
          <a:srcRect l="18282" r="18370"/>
          <a:stretch>
            <a:fillRect/>
          </a:stretch>
        </p:blipFill>
        <p:spPr bwMode="auto">
          <a:xfrm>
            <a:off x="1671638" y="939800"/>
            <a:ext cx="57927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descr="xylanaseBacillusproteinResultGenpeptActualSidebar.jpeg"/>
          <p:cNvPicPr>
            <a:picLocks noChangeAspect="1"/>
          </p:cNvPicPr>
          <p:nvPr/>
        </p:nvPicPr>
        <p:blipFill>
          <a:blip r:embed="rId2">
            <a:extLst>
              <a:ext uri="{28A0092B-C50C-407E-A947-70E740481C1C}">
                <a14:useLocalDpi xmlns:a14="http://schemas.microsoft.com/office/drawing/2010/main" val="0"/>
              </a:ext>
            </a:extLst>
          </a:blip>
          <a:srcRect l="17715" r="18230"/>
          <a:stretch>
            <a:fillRect/>
          </a:stretch>
        </p:blipFill>
        <p:spPr bwMode="auto">
          <a:xfrm>
            <a:off x="1619250" y="939800"/>
            <a:ext cx="58578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ylanaseBacillusStructur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763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xylanaseBacillusResults.jpeg"/>
          <p:cNvPicPr>
            <a:picLocks noChangeAspect="1"/>
          </p:cNvPicPr>
          <p:nvPr/>
        </p:nvPicPr>
        <p:blipFill>
          <a:blip r:embed="rId3">
            <a:extLst>
              <a:ext uri="{28A0092B-C50C-407E-A947-70E740481C1C}">
                <a14:useLocalDpi xmlns:a14="http://schemas.microsoft.com/office/drawing/2010/main" val="0"/>
              </a:ext>
            </a:extLst>
          </a:blip>
          <a:srcRect l="17998" r="18794"/>
          <a:stretch>
            <a:fillRect/>
          </a:stretch>
        </p:blipFill>
        <p:spPr bwMode="auto">
          <a:xfrm>
            <a:off x="1646238" y="939800"/>
            <a:ext cx="57785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xylanaseBacillusCDDHighlighte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90613"/>
            <a:ext cx="81534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Be Careful!  Be Observant!</a:t>
            </a:r>
            <a:endParaRPr lang="en-US" dirty="0">
              <a:solidFill>
                <a:srgbClr val="FFFF00"/>
              </a:solidFill>
            </a:endParaRPr>
          </a:p>
        </p:txBody>
      </p:sp>
      <p:pic>
        <p:nvPicPr>
          <p:cNvPr id="4" name="Content Placeholder 3" descr="xylanaseBacillusCDDError.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18134" r="18231"/>
          <a:stretch/>
        </p:blipFill>
        <p:spPr>
          <a:xfrm>
            <a:off x="3386138" y="1600200"/>
            <a:ext cx="5300662" cy="4525963"/>
          </a:xfrm>
        </p:spPr>
      </p:pic>
      <p:sp>
        <p:nvSpPr>
          <p:cNvPr id="37891" name="Oval 4"/>
          <p:cNvSpPr>
            <a:spLocks noChangeArrowheads="1"/>
          </p:cNvSpPr>
          <p:nvPr/>
        </p:nvSpPr>
        <p:spPr bwMode="auto">
          <a:xfrm>
            <a:off x="3068638" y="2362200"/>
            <a:ext cx="4267200" cy="17526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cs typeface="Arial" charset="0"/>
            </a:endParaRPr>
          </a:p>
        </p:txBody>
      </p:sp>
      <p:sp>
        <p:nvSpPr>
          <p:cNvPr id="37892" name="TextBox 5"/>
          <p:cNvSpPr txBox="1">
            <a:spLocks noChangeArrowheads="1"/>
          </p:cNvSpPr>
          <p:nvPr/>
        </p:nvSpPr>
        <p:spPr bwMode="auto">
          <a:xfrm>
            <a:off x="304800" y="1981200"/>
            <a:ext cx="2286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Note:  The proteins are not just from Bacillus subtilis, nor are they strictly xylanases!  Look at the search field on the right!</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0"/>
            <a:ext cx="7772400" cy="838200"/>
          </a:xfrm>
        </p:spPr>
        <p:txBody>
          <a:bodyPr/>
          <a:lstStyle/>
          <a:p>
            <a:pPr eaLnBrk="1" hangingPunct="1">
              <a:defRPr/>
            </a:pPr>
            <a:r>
              <a:rPr lang="en-US" dirty="0" smtClean="0">
                <a:solidFill>
                  <a:srgbClr val="FFFF00"/>
                </a:solidFill>
              </a:rPr>
              <a:t>Sequence Alignments</a:t>
            </a:r>
          </a:p>
        </p:txBody>
      </p:sp>
      <p:sp>
        <p:nvSpPr>
          <p:cNvPr id="2052" name="Rectangle 4"/>
          <p:cNvSpPr>
            <a:spLocks noChangeArrowheads="1"/>
          </p:cNvSpPr>
          <p:nvPr/>
        </p:nvSpPr>
        <p:spPr bwMode="auto">
          <a:xfrm>
            <a:off x="457200" y="1066800"/>
            <a:ext cx="8229600"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Tx/>
              <a:buChar char="•"/>
              <a:defRPr/>
            </a:pPr>
            <a:r>
              <a:rPr lang="en-US" sz="2000" dirty="0">
                <a:solidFill>
                  <a:srgbClr val="FFFF00"/>
                </a:solidFill>
                <a:cs typeface="Arial" charset="0"/>
              </a:rPr>
              <a:t>Early in the days of protein and gene sequence analysis, it was discovered that the sequences from related proteins or genes were similar, in the sense that one could align the sequences so that many corresponding residues match. This discovery was very important, since strong similarity between two genes is a strong argument for their homology.</a:t>
            </a:r>
          </a:p>
          <a:p>
            <a:pPr>
              <a:buFontTx/>
              <a:buChar char="•"/>
              <a:defRPr/>
            </a:pPr>
            <a:endParaRPr lang="en-US" sz="2000" dirty="0">
              <a:solidFill>
                <a:srgbClr val="FFFF00"/>
              </a:solidFill>
              <a:cs typeface="Arial" charset="0"/>
            </a:endParaRPr>
          </a:p>
          <a:p>
            <a:pPr>
              <a:buFontTx/>
              <a:buChar char="•"/>
              <a:defRPr/>
            </a:pPr>
            <a:endParaRPr lang="en-US" sz="2000" dirty="0">
              <a:cs typeface="Arial" charset="0"/>
            </a:endParaRPr>
          </a:p>
          <a:p>
            <a:pPr>
              <a:buFontTx/>
              <a:buChar char="•"/>
              <a:defRPr/>
            </a:pPr>
            <a:r>
              <a:rPr lang="en-US" sz="2000" b="1" dirty="0">
                <a:solidFill>
                  <a:srgbClr val="FFFF00"/>
                </a:solidFill>
                <a:cs typeface="Arial" charset="0"/>
              </a:rPr>
              <a:t>Homology</a:t>
            </a:r>
            <a:r>
              <a:rPr lang="en-US" sz="2000" dirty="0">
                <a:solidFill>
                  <a:srgbClr val="FFFF00"/>
                </a:solidFill>
                <a:cs typeface="Arial" charset="0"/>
              </a:rPr>
              <a:t> means that two (or more) sequences have a common ancestor. This is a statement about evolutionary history. </a:t>
            </a:r>
          </a:p>
          <a:p>
            <a:pPr>
              <a:buFontTx/>
              <a:buChar char="•"/>
              <a:defRPr/>
            </a:pPr>
            <a:r>
              <a:rPr lang="en-US" sz="2000" b="1" dirty="0">
                <a:solidFill>
                  <a:srgbClr val="FFFF00"/>
                </a:solidFill>
                <a:cs typeface="Arial" charset="0"/>
              </a:rPr>
              <a:t>Similarity/Identity</a:t>
            </a:r>
            <a:r>
              <a:rPr lang="en-US" sz="2000" dirty="0">
                <a:solidFill>
                  <a:srgbClr val="FFFF00"/>
                </a:solidFill>
                <a:cs typeface="Arial" charset="0"/>
              </a:rPr>
              <a:t> simply means that two sequences are similar, by some criterion. It does not refer to any historical process, just to a comparison of the sequences by some method. </a:t>
            </a:r>
          </a:p>
          <a:p>
            <a:pPr lvl="1">
              <a:buFontTx/>
              <a:buChar char="•"/>
              <a:defRPr/>
            </a:pPr>
            <a:r>
              <a:rPr lang="en-US" sz="2000" dirty="0">
                <a:solidFill>
                  <a:srgbClr val="FFFF00"/>
                </a:solidFill>
                <a:cs typeface="Arial" charset="0"/>
              </a:rPr>
              <a:t>These two terms are often confused and used interchangeably. The reason is probably that significant similarity is such a strong argument for homology. It </a:t>
            </a:r>
            <a:r>
              <a:rPr lang="en-US" sz="2000" dirty="0" err="1">
                <a:solidFill>
                  <a:srgbClr val="FFFF00"/>
                </a:solidFill>
                <a:cs typeface="Arial" charset="0"/>
              </a:rPr>
              <a:t>doesn</a:t>
            </a:r>
            <a:r>
              <a:rPr lang="ja-JP" altLang="en-US" sz="2000" dirty="0">
                <a:solidFill>
                  <a:srgbClr val="FFFF00"/>
                </a:solidFill>
                <a:latin typeface="Arial"/>
                <a:cs typeface="Arial" charset="0"/>
              </a:rPr>
              <a:t>’</a:t>
            </a:r>
            <a:r>
              <a:rPr lang="en-US" sz="2000" dirty="0">
                <a:solidFill>
                  <a:srgbClr val="FFFF00"/>
                </a:solidFill>
                <a:cs typeface="Arial" charset="0"/>
              </a:rPr>
              <a:t>t make it any more correct however.</a:t>
            </a:r>
          </a:p>
        </p:txBody>
      </p:sp>
    </p:spTree>
    <p:extLst>
      <p:ext uri="{BB962C8B-B14F-4D97-AF65-F5344CB8AC3E}">
        <p14:creationId xmlns:p14="http://schemas.microsoft.com/office/powerpoint/2010/main" val="14643077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dirty="0" smtClean="0">
                <a:solidFill>
                  <a:srgbClr val="FFFF00"/>
                </a:solidFill>
              </a:rPr>
              <a:t>Homology and Identity</a:t>
            </a:r>
          </a:p>
        </p:txBody>
      </p:sp>
      <p:sp>
        <p:nvSpPr>
          <p:cNvPr id="41987" name="Rectangle 3"/>
          <p:cNvSpPr>
            <a:spLocks noGrp="1" noChangeArrowheads="1"/>
          </p:cNvSpPr>
          <p:nvPr>
            <p:ph type="body" idx="1"/>
          </p:nvPr>
        </p:nvSpPr>
        <p:spPr/>
        <p:txBody>
          <a:bodyPr/>
          <a:lstStyle/>
          <a:p>
            <a:pPr eaLnBrk="1" hangingPunct="1">
              <a:defRPr/>
            </a:pPr>
            <a:r>
              <a:rPr lang="en-US" sz="2800" dirty="0" smtClean="0">
                <a:solidFill>
                  <a:srgbClr val="FFFF00"/>
                </a:solidFill>
              </a:rPr>
              <a:t>Think of Homology as you would pregnancy or death:  </a:t>
            </a:r>
          </a:p>
          <a:p>
            <a:pPr algn="ctr" eaLnBrk="1" hangingPunct="1">
              <a:buFontTx/>
              <a:buNone/>
              <a:defRPr/>
            </a:pPr>
            <a:r>
              <a:rPr lang="en-US" sz="2800" dirty="0" smtClean="0">
                <a:solidFill>
                  <a:srgbClr val="FFFF00"/>
                </a:solidFill>
              </a:rPr>
              <a:t>You either are homologous or you </a:t>
            </a:r>
            <a:r>
              <a:rPr lang="en-US" sz="2800" dirty="0" err="1" smtClean="0">
                <a:solidFill>
                  <a:srgbClr val="FFFF00"/>
                </a:solidFill>
              </a:rPr>
              <a:t>aren</a:t>
            </a:r>
            <a:r>
              <a:rPr lang="ja-JP" altLang="en-US" sz="2800" dirty="0" smtClean="0">
                <a:solidFill>
                  <a:srgbClr val="FFFF00"/>
                </a:solidFill>
                <a:latin typeface="Arial"/>
              </a:rPr>
              <a:t>’</a:t>
            </a:r>
            <a:r>
              <a:rPr lang="en-US" sz="2800" dirty="0" smtClean="0">
                <a:solidFill>
                  <a:srgbClr val="FFFF00"/>
                </a:solidFill>
              </a:rPr>
              <a:t>t</a:t>
            </a:r>
          </a:p>
          <a:p>
            <a:pPr eaLnBrk="1" hangingPunct="1">
              <a:buFontTx/>
              <a:buNone/>
              <a:defRPr/>
            </a:pPr>
            <a:endParaRPr lang="en-US" sz="2800" dirty="0" smtClean="0">
              <a:solidFill>
                <a:srgbClr val="FFFF00"/>
              </a:solidFill>
            </a:endParaRPr>
          </a:p>
          <a:p>
            <a:pPr eaLnBrk="1" hangingPunct="1">
              <a:defRPr/>
            </a:pPr>
            <a:r>
              <a:rPr lang="en-US" sz="2800" dirty="0" smtClean="0">
                <a:solidFill>
                  <a:srgbClr val="FFFF00"/>
                </a:solidFill>
              </a:rPr>
              <a:t>2 genes/proteins can </a:t>
            </a:r>
            <a:r>
              <a:rPr lang="en-US" sz="2800" u="sng" dirty="0" smtClean="0">
                <a:solidFill>
                  <a:srgbClr val="FFFF00"/>
                </a:solidFill>
              </a:rPr>
              <a:t>share differing degrees of identity</a:t>
            </a:r>
            <a:r>
              <a:rPr lang="en-US" sz="2800" dirty="0" smtClean="0">
                <a:solidFill>
                  <a:srgbClr val="FFFF00"/>
                </a:solidFill>
              </a:rPr>
              <a:t>, but </a:t>
            </a:r>
            <a:r>
              <a:rPr lang="en-US" sz="2800" u="sng" dirty="0" smtClean="0">
                <a:solidFill>
                  <a:srgbClr val="FFFF00"/>
                </a:solidFill>
              </a:rPr>
              <a:t>either are or aren</a:t>
            </a:r>
            <a:r>
              <a:rPr lang="en-US" sz="2800" u="sng" dirty="0" smtClean="0">
                <a:solidFill>
                  <a:srgbClr val="FFFF00"/>
                </a:solidFill>
                <a:latin typeface="Arial"/>
              </a:rPr>
              <a:t>’</a:t>
            </a:r>
            <a:r>
              <a:rPr lang="en-US" altLang="ja-JP" sz="2800" u="sng" dirty="0" smtClean="0">
                <a:solidFill>
                  <a:srgbClr val="FFFF00"/>
                </a:solidFill>
                <a:latin typeface="Arial"/>
              </a:rPr>
              <a:t>t</a:t>
            </a:r>
            <a:r>
              <a:rPr lang="en-US" sz="2800" u="sng" dirty="0" smtClean="0">
                <a:solidFill>
                  <a:srgbClr val="FFFF00"/>
                </a:solidFill>
              </a:rPr>
              <a:t> </a:t>
            </a:r>
            <a:r>
              <a:rPr lang="en-US" sz="2800" u="sng" dirty="0" err="1" smtClean="0">
                <a:solidFill>
                  <a:srgbClr val="FFFF00"/>
                </a:solidFill>
              </a:rPr>
              <a:t>homolgous</a:t>
            </a:r>
            <a:endParaRPr lang="en-US" sz="2800" dirty="0" smtClean="0">
              <a:solidFill>
                <a:srgbClr val="FFFF00"/>
              </a:solidFill>
            </a:endParaRPr>
          </a:p>
          <a:p>
            <a:pPr eaLnBrk="1" hangingPunct="1">
              <a:defRPr/>
            </a:pPr>
            <a:endParaRPr lang="en-US" sz="2800" dirty="0" smtClean="0">
              <a:solidFill>
                <a:srgbClr val="FFFF00"/>
              </a:solidFill>
            </a:endParaRPr>
          </a:p>
          <a:p>
            <a:pPr algn="ctr" eaLnBrk="1" hangingPunct="1">
              <a:buFontTx/>
              <a:buNone/>
              <a:defRPr/>
            </a:pPr>
            <a:r>
              <a:rPr lang="en-US" sz="2800" b="1" i="1" dirty="0" smtClean="0">
                <a:solidFill>
                  <a:srgbClr val="FFFF00"/>
                </a:solidFill>
              </a:rPr>
              <a:t>Less than 30% sequence identity = </a:t>
            </a:r>
          </a:p>
          <a:p>
            <a:pPr algn="ctr" eaLnBrk="1" hangingPunct="1">
              <a:buFontTx/>
              <a:buNone/>
              <a:defRPr/>
            </a:pPr>
            <a:r>
              <a:rPr lang="en-US" sz="2800" b="1" i="1" dirty="0" smtClean="0">
                <a:solidFill>
                  <a:srgbClr val="FFFF00"/>
                </a:solidFill>
              </a:rPr>
              <a:t>NOT homologous</a:t>
            </a:r>
            <a:endParaRPr lang="en-US" sz="2800" dirty="0" smtClean="0">
              <a:solidFill>
                <a:srgbClr val="FFFF00"/>
              </a:solidFill>
            </a:endParaRPr>
          </a:p>
        </p:txBody>
      </p:sp>
    </p:spTree>
    <p:extLst>
      <p:ext uri="{BB962C8B-B14F-4D97-AF65-F5344CB8AC3E}">
        <p14:creationId xmlns:p14="http://schemas.microsoft.com/office/powerpoint/2010/main" val="36126197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457200" y="4267200"/>
            <a:ext cx="8229600" cy="1858963"/>
          </a:xfrm>
        </p:spPr>
        <p:txBody>
          <a:bodyPr/>
          <a:lstStyle/>
          <a:p>
            <a:pPr eaLnBrk="1" hangingPunct="1">
              <a:defRPr/>
            </a:pPr>
            <a:r>
              <a:rPr lang="en-US" dirty="0" smtClean="0">
                <a:solidFill>
                  <a:srgbClr val="FFFF00"/>
                </a:solidFill>
              </a:rPr>
              <a:t>High % Identity = Preservation of Function</a:t>
            </a:r>
          </a:p>
          <a:p>
            <a:pPr eaLnBrk="1" hangingPunct="1">
              <a:defRPr/>
            </a:pPr>
            <a:r>
              <a:rPr lang="en-US" dirty="0" smtClean="0">
                <a:solidFill>
                  <a:srgbClr val="FFFF00"/>
                </a:solidFill>
              </a:rPr>
              <a:t>The sequences haven</a:t>
            </a:r>
            <a:r>
              <a:rPr lang="ja-JP" altLang="en-US" dirty="0" smtClean="0">
                <a:solidFill>
                  <a:srgbClr val="FFFF00"/>
                </a:solidFill>
                <a:latin typeface="Arial"/>
              </a:rPr>
              <a:t>’</a:t>
            </a:r>
            <a:r>
              <a:rPr lang="en-US" dirty="0" smtClean="0">
                <a:solidFill>
                  <a:srgbClr val="FFFF00"/>
                </a:solidFill>
              </a:rPr>
              <a:t>t accumulated a lot of mutations over evolutionary time</a:t>
            </a:r>
          </a:p>
        </p:txBody>
      </p:sp>
      <p:pic>
        <p:nvPicPr>
          <p:cNvPr id="16386" name="Picture 5" descr="protein-4-1-4_2"/>
          <p:cNvPicPr>
            <a:picLocks noChangeAspect="1" noChangeArrowheads="1"/>
          </p:cNvPicPr>
          <p:nvPr/>
        </p:nvPicPr>
        <p:blipFill>
          <a:blip r:embed="rId2">
            <a:extLst>
              <a:ext uri="{28A0092B-C50C-407E-A947-70E740481C1C}">
                <a14:useLocalDpi xmlns:a14="http://schemas.microsoft.com/office/drawing/2010/main" val="0"/>
              </a:ext>
            </a:extLst>
          </a:blip>
          <a:srcRect t="38503" b="13370"/>
          <a:stretch>
            <a:fillRect/>
          </a:stretch>
        </p:blipFill>
        <p:spPr bwMode="auto">
          <a:xfrm>
            <a:off x="457200" y="1524000"/>
            <a:ext cx="4330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descr="protein-4-1-4_3"/>
          <p:cNvPicPr>
            <a:picLocks noChangeAspect="1" noChangeArrowheads="1"/>
          </p:cNvPicPr>
          <p:nvPr/>
        </p:nvPicPr>
        <p:blipFill>
          <a:blip r:embed="rId3">
            <a:extLst>
              <a:ext uri="{28A0092B-C50C-407E-A947-70E740481C1C}">
                <a14:useLocalDpi xmlns:a14="http://schemas.microsoft.com/office/drawing/2010/main" val="0"/>
              </a:ext>
            </a:extLst>
          </a:blip>
          <a:srcRect t="18889" b="12642"/>
          <a:stretch>
            <a:fillRect/>
          </a:stretch>
        </p:blipFill>
        <p:spPr bwMode="auto">
          <a:xfrm>
            <a:off x="5562600" y="914400"/>
            <a:ext cx="30130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8340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sz="4000" smtClean="0">
                <a:solidFill>
                  <a:srgbClr val="FFFF00"/>
                </a:solidFill>
              </a:rPr>
              <a:t>How can we identify homologues?</a:t>
            </a:r>
          </a:p>
        </p:txBody>
      </p:sp>
      <p:sp>
        <p:nvSpPr>
          <p:cNvPr id="23555" name="Rectangle 3"/>
          <p:cNvSpPr>
            <a:spLocks noGrp="1" noChangeArrowheads="1"/>
          </p:cNvSpPr>
          <p:nvPr>
            <p:ph type="body" idx="1"/>
          </p:nvPr>
        </p:nvSpPr>
        <p:spPr/>
        <p:txBody>
          <a:bodyPr/>
          <a:lstStyle/>
          <a:p>
            <a:pPr eaLnBrk="1" hangingPunct="1">
              <a:lnSpc>
                <a:spcPct val="90000"/>
              </a:lnSpc>
              <a:defRPr/>
            </a:pPr>
            <a:r>
              <a:rPr lang="en-US" sz="2400" b="1" smtClean="0">
                <a:solidFill>
                  <a:srgbClr val="FFFF00"/>
                </a:solidFill>
              </a:rPr>
              <a:t>BLAST</a:t>
            </a:r>
          </a:p>
          <a:p>
            <a:pPr lvl="1" eaLnBrk="1" hangingPunct="1">
              <a:lnSpc>
                <a:spcPct val="90000"/>
              </a:lnSpc>
              <a:defRPr/>
            </a:pPr>
            <a:r>
              <a:rPr lang="en-US" sz="2000" smtClean="0">
                <a:solidFill>
                  <a:srgbClr val="FFFF00"/>
                </a:solidFill>
              </a:rPr>
              <a:t>Basic Local Alignment Search Tool</a:t>
            </a:r>
          </a:p>
          <a:p>
            <a:pPr lvl="1" eaLnBrk="1" hangingPunct="1">
              <a:lnSpc>
                <a:spcPct val="90000"/>
              </a:lnSpc>
              <a:defRPr/>
            </a:pPr>
            <a:r>
              <a:rPr lang="en-US" sz="2000" smtClean="0">
                <a:solidFill>
                  <a:srgbClr val="FFFF00"/>
                </a:solidFill>
              </a:rPr>
              <a:t>Available at NCBI</a:t>
            </a:r>
          </a:p>
          <a:p>
            <a:pPr eaLnBrk="1" hangingPunct="1">
              <a:lnSpc>
                <a:spcPct val="90000"/>
              </a:lnSpc>
              <a:defRPr/>
            </a:pPr>
            <a:r>
              <a:rPr lang="en-US" sz="2000" smtClean="0">
                <a:solidFill>
                  <a:srgbClr val="FFFF00"/>
                </a:solidFill>
              </a:rPr>
              <a:t>BLAST searching is fundamental to understanding the relatedness of any favorite query sequence to other known proteins or DNA sequences.</a:t>
            </a:r>
          </a:p>
          <a:p>
            <a:pPr eaLnBrk="1" hangingPunct="1">
              <a:lnSpc>
                <a:spcPct val="90000"/>
              </a:lnSpc>
              <a:defRPr/>
            </a:pPr>
            <a:r>
              <a:rPr lang="en-US" sz="2000" smtClean="0">
                <a:solidFill>
                  <a:srgbClr val="FFFF00"/>
                </a:solidFill>
              </a:rPr>
              <a:t>Applications include:</a:t>
            </a:r>
          </a:p>
          <a:p>
            <a:pPr lvl="1" eaLnBrk="1" hangingPunct="1">
              <a:lnSpc>
                <a:spcPct val="90000"/>
              </a:lnSpc>
              <a:defRPr/>
            </a:pPr>
            <a:r>
              <a:rPr lang="en-US" sz="2000" smtClean="0">
                <a:solidFill>
                  <a:srgbClr val="FFFF00"/>
                </a:solidFill>
              </a:rPr>
              <a:t>identifying </a:t>
            </a:r>
            <a:r>
              <a:rPr lang="en-US" sz="2000" u="sng" smtClean="0">
                <a:solidFill>
                  <a:srgbClr val="FFFF00"/>
                </a:solidFill>
              </a:rPr>
              <a:t>Orthologs</a:t>
            </a:r>
            <a:r>
              <a:rPr lang="en-US" sz="2000" smtClean="0">
                <a:solidFill>
                  <a:srgbClr val="FFFF00"/>
                </a:solidFill>
              </a:rPr>
              <a:t> (different species; same function) and </a:t>
            </a:r>
            <a:r>
              <a:rPr lang="en-US" sz="2000" u="sng" smtClean="0">
                <a:solidFill>
                  <a:srgbClr val="FFFF00"/>
                </a:solidFill>
              </a:rPr>
              <a:t>Paralogs</a:t>
            </a:r>
            <a:r>
              <a:rPr lang="en-US" sz="2000" smtClean="0">
                <a:solidFill>
                  <a:srgbClr val="FFFF00"/>
                </a:solidFill>
              </a:rPr>
              <a:t> (gene duplication; evolving function)</a:t>
            </a:r>
          </a:p>
          <a:p>
            <a:pPr lvl="1" eaLnBrk="1" hangingPunct="1">
              <a:lnSpc>
                <a:spcPct val="90000"/>
              </a:lnSpc>
              <a:defRPr/>
            </a:pPr>
            <a:r>
              <a:rPr lang="en-US" sz="2000" smtClean="0">
                <a:solidFill>
                  <a:srgbClr val="FFFF00"/>
                </a:solidFill>
              </a:rPr>
              <a:t>discovering new genes or proteins</a:t>
            </a:r>
          </a:p>
          <a:p>
            <a:pPr lvl="1" eaLnBrk="1" hangingPunct="1">
              <a:lnSpc>
                <a:spcPct val="90000"/>
              </a:lnSpc>
              <a:defRPr/>
            </a:pPr>
            <a:r>
              <a:rPr lang="en-US" sz="2000" smtClean="0">
                <a:solidFill>
                  <a:srgbClr val="FFFF00"/>
                </a:solidFill>
              </a:rPr>
              <a:t>discovering variants of genes or proteins</a:t>
            </a:r>
          </a:p>
          <a:p>
            <a:pPr lvl="1" eaLnBrk="1" hangingPunct="1">
              <a:lnSpc>
                <a:spcPct val="90000"/>
              </a:lnSpc>
              <a:defRPr/>
            </a:pPr>
            <a:r>
              <a:rPr lang="en-US" sz="2000" smtClean="0">
                <a:solidFill>
                  <a:srgbClr val="FFFF00"/>
                </a:solidFill>
              </a:rPr>
              <a:t>investigating expressed sequence tags (ESTs)</a:t>
            </a:r>
          </a:p>
          <a:p>
            <a:pPr lvl="1" eaLnBrk="1" hangingPunct="1">
              <a:lnSpc>
                <a:spcPct val="90000"/>
              </a:lnSpc>
              <a:defRPr/>
            </a:pPr>
            <a:r>
              <a:rPr lang="en-US" sz="2000" smtClean="0">
                <a:solidFill>
                  <a:srgbClr val="FFFF00"/>
                </a:solidFill>
              </a:rPr>
              <a:t>exploring protein structure and function</a:t>
            </a:r>
          </a:p>
          <a:p>
            <a:pPr eaLnBrk="1" hangingPunct="1">
              <a:lnSpc>
                <a:spcPct val="90000"/>
              </a:lnSpc>
              <a:defRPr/>
            </a:pPr>
            <a:endParaRPr lang="en-US" sz="2000" b="1" smtClean="0">
              <a:solidFill>
                <a:srgbClr val="FFFF00"/>
              </a:solidFill>
            </a:endParaRPr>
          </a:p>
        </p:txBody>
      </p:sp>
    </p:spTree>
    <p:extLst>
      <p:ext uri="{BB962C8B-B14F-4D97-AF65-F5344CB8AC3E}">
        <p14:creationId xmlns:p14="http://schemas.microsoft.com/office/powerpoint/2010/main" val="5899058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eaLnBrk="1" hangingPunct="1">
              <a:defRPr/>
            </a:pPr>
            <a:r>
              <a:rPr lang="en-US" dirty="0" smtClean="0">
                <a:solidFill>
                  <a:srgbClr val="FFFF00"/>
                </a:solidFill>
              </a:rPr>
              <a:t>The </a:t>
            </a:r>
            <a:r>
              <a:rPr lang="en-US" dirty="0" err="1" smtClean="0">
                <a:solidFill>
                  <a:srgbClr val="FFFF00"/>
                </a:solidFill>
              </a:rPr>
              <a:t>Entrez</a:t>
            </a:r>
            <a:r>
              <a:rPr lang="en-US" dirty="0" smtClean="0">
                <a:solidFill>
                  <a:srgbClr val="FFFF00"/>
                </a:solidFill>
              </a:rPr>
              <a:t> System</a:t>
            </a:r>
          </a:p>
        </p:txBody>
      </p:sp>
      <p:sp>
        <p:nvSpPr>
          <p:cNvPr id="15362" name="Rectangle 3"/>
          <p:cNvSpPr>
            <a:spLocks noChangeArrowheads="1"/>
          </p:cNvSpPr>
          <p:nvPr/>
        </p:nvSpPr>
        <p:spPr bwMode="auto">
          <a:xfrm>
            <a:off x="0" y="914400"/>
            <a:ext cx="9144000" cy="5943600"/>
          </a:xfrm>
          <a:prstGeom prst="rect">
            <a:avLst/>
          </a:prstGeom>
          <a:solidFill>
            <a:srgbClr val="FFFFFF"/>
          </a:solidFill>
          <a:ln w="9525">
            <a:solidFill>
              <a:schemeClr val="tx1"/>
            </a:solidFill>
            <a:round/>
            <a:headEnd/>
            <a:tailEnd/>
          </a:ln>
        </p:spPr>
        <p:txBody>
          <a:bodyPr/>
          <a:lstStyle/>
          <a:p>
            <a:endParaRPr lang="en-US">
              <a:solidFill>
                <a:srgbClr val="000000"/>
              </a:solidFill>
            </a:endParaRPr>
          </a:p>
        </p:txBody>
      </p:sp>
      <p:pic>
        <p:nvPicPr>
          <p:cNvPr id="5" name="Picture 57"/>
          <p:cNvPicPr>
            <a:picLocks noChangeAspect="1" noChangeArrowheads="1"/>
          </p:cNvPicPr>
          <p:nvPr/>
        </p:nvPicPr>
        <p:blipFill>
          <a:blip r:embed="rId2">
            <a:extLst>
              <a:ext uri="{28A0092B-C50C-407E-A947-70E740481C1C}">
                <a14:useLocalDpi xmlns:a14="http://schemas.microsoft.com/office/drawing/2010/main" val="0"/>
              </a:ext>
            </a:extLst>
          </a:blip>
          <a:srcRect l="854" t="15187" r="10257" b="6409"/>
          <a:stretch>
            <a:fillRect/>
          </a:stretch>
        </p:blipFill>
        <p:spPr bwMode="auto">
          <a:xfrm>
            <a:off x="2628900" y="1123950"/>
            <a:ext cx="6273800" cy="565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58"/>
          <p:cNvPicPr>
            <a:picLocks noChangeAspect="1" noChangeArrowheads="1"/>
          </p:cNvPicPr>
          <p:nvPr/>
        </p:nvPicPr>
        <p:blipFill>
          <a:blip r:embed="rId3">
            <a:extLst>
              <a:ext uri="{28A0092B-C50C-407E-A947-70E740481C1C}">
                <a14:useLocalDpi xmlns:a14="http://schemas.microsoft.com/office/drawing/2010/main" val="0"/>
              </a:ext>
            </a:extLst>
          </a:blip>
          <a:srcRect l="713" t="15187" r="10399" b="6270"/>
          <a:stretch>
            <a:fillRect/>
          </a:stretch>
        </p:blipFill>
        <p:spPr bwMode="auto">
          <a:xfrm>
            <a:off x="2597150" y="1112838"/>
            <a:ext cx="6286500" cy="568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59"/>
          <p:cNvPicPr>
            <a:picLocks noChangeAspect="1" noChangeArrowheads="1"/>
          </p:cNvPicPr>
          <p:nvPr/>
        </p:nvPicPr>
        <p:blipFill>
          <a:blip r:embed="rId4">
            <a:extLst>
              <a:ext uri="{28A0092B-C50C-407E-A947-70E740481C1C}">
                <a14:useLocalDpi xmlns:a14="http://schemas.microsoft.com/office/drawing/2010/main" val="0"/>
              </a:ext>
            </a:extLst>
          </a:blip>
          <a:srcRect l="713" t="15326" r="10826" b="6548"/>
          <a:stretch>
            <a:fillRect/>
          </a:stretch>
        </p:blipFill>
        <p:spPr bwMode="auto">
          <a:xfrm>
            <a:off x="2590800" y="1128713"/>
            <a:ext cx="6273800" cy="566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 Box 60"/>
          <p:cNvSpPr txBox="1">
            <a:spLocks noChangeArrowheads="1"/>
          </p:cNvSpPr>
          <p:nvPr/>
        </p:nvSpPr>
        <p:spPr bwMode="auto">
          <a:xfrm>
            <a:off x="111125" y="1520825"/>
            <a:ext cx="2816225" cy="345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ja-JP" altLang="en-US" sz="1600">
                <a:effectLst>
                  <a:outerShdw blurRad="38100" dist="38100" dir="2700000" algn="tl">
                    <a:srgbClr val="DDDDDD"/>
                  </a:outerShdw>
                </a:effectLst>
                <a:latin typeface="Arial"/>
                <a:cs typeface="+mn-cs"/>
              </a:rPr>
              <a:t>“</a:t>
            </a:r>
            <a:r>
              <a:rPr lang="en-US" sz="1600">
                <a:effectLst>
                  <a:outerShdw blurRad="38100" dist="38100" dir="2700000" algn="tl">
                    <a:srgbClr val="DDDDDD"/>
                  </a:outerShdw>
                </a:effectLst>
                <a:cs typeface="+mn-cs"/>
              </a:rPr>
              <a:t>Definition</a:t>
            </a:r>
            <a:r>
              <a:rPr lang="ja-JP" altLang="en-US" sz="1600">
                <a:effectLst>
                  <a:outerShdw blurRad="38100" dist="38100" dir="2700000" algn="tl">
                    <a:srgbClr val="DDDDDD"/>
                  </a:outerShdw>
                </a:effectLst>
                <a:latin typeface="Arial"/>
                <a:cs typeface="+mn-cs"/>
              </a:rPr>
              <a:t>”</a:t>
            </a:r>
            <a:r>
              <a:rPr lang="en-US" sz="1600">
                <a:effectLst>
                  <a:outerShdw blurRad="38100" dist="38100" dir="2700000" algn="tl">
                    <a:srgbClr val="DDDDDD"/>
                  </a:outerShdw>
                </a:effectLst>
                <a:cs typeface="+mn-cs"/>
              </a:rPr>
              <a:t> of </a:t>
            </a:r>
            <a:r>
              <a:rPr lang="en-US" sz="1600" i="1">
                <a:solidFill>
                  <a:srgbClr val="0000FF"/>
                </a:solidFill>
                <a:effectLst>
                  <a:outerShdw blurRad="38100" dist="38100" dir="2700000" algn="tl">
                    <a:srgbClr val="DDDDDD"/>
                  </a:outerShdw>
                </a:effectLst>
                <a:cs typeface="+mn-cs"/>
              </a:rPr>
              <a:t>Entrez</a:t>
            </a:r>
            <a:r>
              <a:rPr lang="en-US" sz="1600">
                <a:effectLst>
                  <a:outerShdw blurRad="38100" dist="38100" dir="2700000" algn="tl">
                    <a:srgbClr val="DDDDDD"/>
                  </a:outerShdw>
                </a:effectLst>
                <a:cs typeface="+mn-cs"/>
              </a:rPr>
              <a:t>:</a:t>
            </a:r>
          </a:p>
          <a:p>
            <a:pPr>
              <a:defRPr/>
            </a:pPr>
            <a:endParaRPr lang="en-US" sz="1600">
              <a:effectLst>
                <a:outerShdw blurRad="38100" dist="38100" dir="2700000" algn="tl">
                  <a:srgbClr val="DDDDDD"/>
                </a:outerShdw>
              </a:effectLst>
              <a:cs typeface="+mn-cs"/>
            </a:endParaRPr>
          </a:p>
          <a:p>
            <a:pPr>
              <a:defRPr/>
            </a:pPr>
            <a:r>
              <a:rPr lang="en-US" sz="1600">
                <a:solidFill>
                  <a:srgbClr val="0000FF"/>
                </a:solidFill>
                <a:effectLst>
                  <a:outerShdw blurRad="38100" dist="38100" dir="2700000" algn="tl">
                    <a:srgbClr val="DDDDDD"/>
                  </a:outerShdw>
                </a:effectLst>
                <a:cs typeface="+mn-cs"/>
              </a:rPr>
              <a:t>Entrez</a:t>
            </a:r>
            <a:r>
              <a:rPr lang="en-US" sz="1600">
                <a:effectLst>
                  <a:outerShdw blurRad="38100" dist="38100" dir="2700000" algn="tl">
                    <a:srgbClr val="DDDDDD"/>
                  </a:outerShdw>
                </a:effectLst>
                <a:cs typeface="+mn-cs"/>
              </a:rPr>
              <a:t> is based on relational databases. It is a system to index complex records and interlink them according to their indexed properties. </a:t>
            </a:r>
          </a:p>
          <a:p>
            <a:pPr>
              <a:defRPr/>
            </a:pPr>
            <a:endParaRPr lang="en-US" sz="1600">
              <a:effectLst>
                <a:outerShdw blurRad="38100" dist="38100" dir="2700000" algn="tl">
                  <a:srgbClr val="DDDDDD"/>
                </a:outerShdw>
              </a:effectLst>
              <a:cs typeface="+mn-cs"/>
            </a:endParaRPr>
          </a:p>
          <a:p>
            <a:pPr>
              <a:defRPr/>
            </a:pPr>
            <a:r>
              <a:rPr lang="en-US" sz="1600">
                <a:solidFill>
                  <a:srgbClr val="0033CC"/>
                </a:solidFill>
                <a:effectLst>
                  <a:outerShdw blurRad="38100" dist="38100" dir="2700000" algn="tl">
                    <a:srgbClr val="DDDDDD"/>
                  </a:outerShdw>
                </a:effectLst>
                <a:cs typeface="+mn-cs"/>
              </a:rPr>
              <a:t>Entrez</a:t>
            </a:r>
            <a:r>
              <a:rPr lang="en-US" sz="1600">
                <a:effectLst>
                  <a:outerShdw blurRad="38100" dist="38100" dir="2700000" algn="tl">
                    <a:srgbClr val="DDDDDD"/>
                  </a:outerShdw>
                </a:effectLst>
                <a:cs typeface="+mn-cs"/>
              </a:rPr>
              <a:t> is also a tool to efficiently search and retrieve specific records from this collection.</a:t>
            </a:r>
          </a:p>
          <a:p>
            <a:pPr>
              <a:defRPr/>
            </a:pPr>
            <a:endParaRPr lang="en-US" sz="1800" i="1">
              <a:solidFill>
                <a:schemeClr val="bg2"/>
              </a:solidFill>
              <a:effectLst>
                <a:outerShdw blurRad="38100" dist="38100" dir="2700000" algn="tl">
                  <a:srgbClr val="DDDDDD"/>
                </a:outerShdw>
              </a:effectLst>
              <a:cs typeface="+mn-cs"/>
            </a:endParaRPr>
          </a:p>
        </p:txBody>
      </p:sp>
      <p:sp>
        <p:nvSpPr>
          <p:cNvPr id="9" name="Freeform 71"/>
          <p:cNvSpPr>
            <a:spLocks/>
          </p:cNvSpPr>
          <p:nvPr/>
        </p:nvSpPr>
        <p:spPr bwMode="auto">
          <a:xfrm>
            <a:off x="5029200" y="2654300"/>
            <a:ext cx="1447800" cy="1689100"/>
          </a:xfrm>
          <a:custGeom>
            <a:avLst/>
            <a:gdLst>
              <a:gd name="T0" fmla="*/ 912 w 912"/>
              <a:gd name="T1" fmla="*/ 1064 h 1064"/>
              <a:gd name="T2" fmla="*/ 912 w 912"/>
              <a:gd name="T3" fmla="*/ 808 h 1064"/>
              <a:gd name="T4" fmla="*/ 0 w 912"/>
              <a:gd name="T5" fmla="*/ 360 h 1064"/>
              <a:gd name="T6" fmla="*/ 352 w 912"/>
              <a:gd name="T7" fmla="*/ 0 h 1064"/>
            </a:gdLst>
            <a:ahLst/>
            <a:cxnLst>
              <a:cxn ang="0">
                <a:pos x="T0" y="T1"/>
              </a:cxn>
              <a:cxn ang="0">
                <a:pos x="T2" y="T3"/>
              </a:cxn>
              <a:cxn ang="0">
                <a:pos x="T4" y="T5"/>
              </a:cxn>
              <a:cxn ang="0">
                <a:pos x="T6" y="T7"/>
              </a:cxn>
            </a:cxnLst>
            <a:rect l="0" t="0" r="r" b="b"/>
            <a:pathLst>
              <a:path w="912" h="1064">
                <a:moveTo>
                  <a:pt x="912" y="1064"/>
                </a:moveTo>
                <a:lnTo>
                  <a:pt x="912" y="808"/>
                </a:lnTo>
                <a:lnTo>
                  <a:pt x="0" y="360"/>
                </a:lnTo>
                <a:lnTo>
                  <a:pt x="352" y="0"/>
                </a:lnTo>
              </a:path>
            </a:pathLst>
          </a:custGeom>
          <a:noFill/>
          <a:ln w="19050" cap="flat" cmpd="sng">
            <a:solidFill>
              <a:srgbClr val="FF00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sz="1800">
              <a:cs typeface="+mn-cs"/>
            </a:endParaRPr>
          </a:p>
        </p:txBody>
      </p:sp>
      <p:sp>
        <p:nvSpPr>
          <p:cNvPr id="10" name="Freeform 72"/>
          <p:cNvSpPr>
            <a:spLocks/>
          </p:cNvSpPr>
          <p:nvPr/>
        </p:nvSpPr>
        <p:spPr bwMode="auto">
          <a:xfrm>
            <a:off x="5829300" y="2667000"/>
            <a:ext cx="749300" cy="1689100"/>
          </a:xfrm>
          <a:custGeom>
            <a:avLst/>
            <a:gdLst>
              <a:gd name="T0" fmla="*/ 472 w 472"/>
              <a:gd name="T1" fmla="*/ 1064 h 1064"/>
              <a:gd name="T2" fmla="*/ 472 w 472"/>
              <a:gd name="T3" fmla="*/ 416 h 1064"/>
              <a:gd name="T4" fmla="*/ 0 w 472"/>
              <a:gd name="T5" fmla="*/ 0 h 1064"/>
            </a:gdLst>
            <a:ahLst/>
            <a:cxnLst>
              <a:cxn ang="0">
                <a:pos x="T0" y="T1"/>
              </a:cxn>
              <a:cxn ang="0">
                <a:pos x="T2" y="T3"/>
              </a:cxn>
              <a:cxn ang="0">
                <a:pos x="T4" y="T5"/>
              </a:cxn>
            </a:cxnLst>
            <a:rect l="0" t="0" r="r" b="b"/>
            <a:pathLst>
              <a:path w="472" h="1064">
                <a:moveTo>
                  <a:pt x="472" y="1064"/>
                </a:moveTo>
                <a:lnTo>
                  <a:pt x="472" y="416"/>
                </a:lnTo>
                <a:lnTo>
                  <a:pt x="0" y="0"/>
                </a:lnTo>
              </a:path>
            </a:pathLst>
          </a:custGeom>
          <a:noFill/>
          <a:ln w="19050" cap="flat" cmpd="sng">
            <a:solidFill>
              <a:srgbClr val="0000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sz="180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1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trips(downLeft)">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amond(in)">
                                      <p:cBhvr>
                                        <p:cTn id="19" dur="20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1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nodeType="afterGroup">
                            <p:stCondLst>
                              <p:cond delay="500"/>
                            </p:stCondLst>
                            <p:childTnLst>
                              <p:par>
                                <p:cTn id="31" presetID="22" presetClass="entr" presetSubtype="4" fill="hold" nodeType="afterEffect">
                                  <p:stCondLst>
                                    <p:cond delay="100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smtClean="0">
                <a:solidFill>
                  <a:srgbClr val="FFFF00"/>
                </a:solidFill>
              </a:rPr>
              <a:t>Terminology for alignments</a:t>
            </a:r>
          </a:p>
        </p:txBody>
      </p:sp>
      <p:sp>
        <p:nvSpPr>
          <p:cNvPr id="5125" name="Rectangle 5"/>
          <p:cNvSpPr>
            <a:spLocks noChangeArrowheads="1"/>
          </p:cNvSpPr>
          <p:nvPr/>
        </p:nvSpPr>
        <p:spPr bwMode="auto">
          <a:xfrm>
            <a:off x="457200" y="1689100"/>
            <a:ext cx="7924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800" b="1">
                <a:solidFill>
                  <a:srgbClr val="FFFF00"/>
                </a:solidFill>
                <a:cs typeface="Arial" charset="0"/>
              </a:rPr>
              <a:t>Gaps and insertions</a:t>
            </a:r>
          </a:p>
          <a:p>
            <a:pPr>
              <a:defRPr/>
            </a:pPr>
            <a:r>
              <a:rPr lang="en-US" sz="1800">
                <a:solidFill>
                  <a:srgbClr val="FFFF00"/>
                </a:solidFill>
                <a:cs typeface="Arial" charset="0"/>
              </a:rPr>
              <a:t>In an alignment, one may achieve much better correspondence between two sequences if one allows a gap to be introduced in one sequence. Equivalently, one could allow an insertion in the other sequence. Biologically, this corresponds to a mutation event that eliminates a part of a gene, or introduces new DNA bases into a gene. </a:t>
            </a:r>
          </a:p>
        </p:txBody>
      </p:sp>
      <p:sp>
        <p:nvSpPr>
          <p:cNvPr id="5126" name="Rectangle 6"/>
          <p:cNvSpPr>
            <a:spLocks noChangeArrowheads="1"/>
          </p:cNvSpPr>
          <p:nvPr/>
        </p:nvSpPr>
        <p:spPr bwMode="auto">
          <a:xfrm>
            <a:off x="419100" y="3962400"/>
            <a:ext cx="8305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800" b="1">
                <a:solidFill>
                  <a:srgbClr val="FFFF00"/>
                </a:solidFill>
                <a:cs typeface="Arial" charset="0"/>
              </a:rPr>
              <a:t>Optimal alignment</a:t>
            </a:r>
          </a:p>
          <a:p>
            <a:pPr>
              <a:defRPr/>
            </a:pPr>
            <a:r>
              <a:rPr lang="en-US" sz="1800">
                <a:solidFill>
                  <a:srgbClr val="FFFF00"/>
                </a:solidFill>
                <a:cs typeface="Arial" charset="0"/>
              </a:rPr>
              <a:t>The alignment that is the best, given a defined set of rules and parameter values for comparing different alignments. There </a:t>
            </a:r>
            <a:r>
              <a:rPr lang="en-US" sz="1800" b="1">
                <a:solidFill>
                  <a:srgbClr val="FFFF00"/>
                </a:solidFill>
                <a:cs typeface="Arial" charset="0"/>
              </a:rPr>
              <a:t>is no such thing as the single best alignment</a:t>
            </a:r>
            <a:r>
              <a:rPr lang="en-US" sz="1800">
                <a:solidFill>
                  <a:srgbClr val="FFFF00"/>
                </a:solidFill>
                <a:cs typeface="Arial" charset="0"/>
              </a:rPr>
              <a:t>, since optimality always depends on the assumptions one bases the alignment on. For example, what penalty should gaps carry? All sequence alignment procedures make some such assumptions. </a:t>
            </a:r>
          </a:p>
        </p:txBody>
      </p:sp>
    </p:spTree>
    <p:extLst>
      <p:ext uri="{BB962C8B-B14F-4D97-AF65-F5344CB8AC3E}">
        <p14:creationId xmlns:p14="http://schemas.microsoft.com/office/powerpoint/2010/main" val="19023229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mtClean="0">
                <a:solidFill>
                  <a:srgbClr val="FFFF00"/>
                </a:solidFill>
              </a:rPr>
              <a:t>Terminology for alignments</a:t>
            </a:r>
          </a:p>
        </p:txBody>
      </p:sp>
      <p:sp>
        <p:nvSpPr>
          <p:cNvPr id="6149" name="Rectangle 5"/>
          <p:cNvSpPr>
            <a:spLocks noGrp="1" noChangeArrowheads="1"/>
          </p:cNvSpPr>
          <p:nvPr>
            <p:ph type="body" idx="1"/>
          </p:nvPr>
        </p:nvSpPr>
        <p:spPr>
          <a:xfrm>
            <a:off x="457200" y="1295400"/>
            <a:ext cx="8229600" cy="5211763"/>
          </a:xfrm>
        </p:spPr>
        <p:txBody>
          <a:bodyPr/>
          <a:lstStyle/>
          <a:p>
            <a:pPr eaLnBrk="1" hangingPunct="1">
              <a:lnSpc>
                <a:spcPct val="90000"/>
              </a:lnSpc>
              <a:buFontTx/>
              <a:buNone/>
              <a:defRPr/>
            </a:pPr>
            <a:r>
              <a:rPr lang="en-US" sz="1600" b="1" smtClean="0">
                <a:solidFill>
                  <a:srgbClr val="FFFF00"/>
                </a:solidFill>
              </a:rPr>
              <a:t>Global alignment</a:t>
            </a:r>
          </a:p>
          <a:p>
            <a:pPr eaLnBrk="1" hangingPunct="1">
              <a:lnSpc>
                <a:spcPct val="90000"/>
              </a:lnSpc>
              <a:buFontTx/>
              <a:buNone/>
              <a:defRPr/>
            </a:pPr>
            <a:r>
              <a:rPr lang="en-US" sz="1600" smtClean="0">
                <a:solidFill>
                  <a:srgbClr val="FFFF00"/>
                </a:solidFill>
              </a:rPr>
              <a:t>An alignment that assumes that the two proteins are basically similar over the entire length of one another. The alignment attempts to match them to each other from end to end, even though parts of the alignment are not very convincing. A tiny example: </a:t>
            </a:r>
          </a:p>
          <a:p>
            <a:pPr eaLnBrk="1" hangingPunct="1">
              <a:lnSpc>
                <a:spcPct val="90000"/>
              </a:lnSpc>
              <a:buFontTx/>
              <a:buNone/>
              <a:defRPr/>
            </a:pPr>
            <a:endParaRPr lang="en-US" sz="1600" smtClean="0">
              <a:solidFill>
                <a:srgbClr val="FFFF00"/>
              </a:solidFill>
            </a:endParaRPr>
          </a:p>
          <a:p>
            <a:pPr eaLnBrk="1" hangingPunct="1">
              <a:lnSpc>
                <a:spcPct val="90000"/>
              </a:lnSpc>
              <a:buFontTx/>
              <a:buNone/>
              <a:defRPr/>
            </a:pPr>
            <a:endParaRPr lang="en-US" sz="1600" smtClean="0">
              <a:solidFill>
                <a:srgbClr val="FFFF00"/>
              </a:solidFill>
            </a:endParaRPr>
          </a:p>
          <a:p>
            <a:pPr eaLnBrk="1" hangingPunct="1">
              <a:lnSpc>
                <a:spcPct val="90000"/>
              </a:lnSpc>
              <a:buFontTx/>
              <a:buNone/>
              <a:defRPr/>
            </a:pPr>
            <a:endParaRPr lang="en-US" sz="1600" b="1" smtClean="0">
              <a:solidFill>
                <a:srgbClr val="FFFF00"/>
              </a:solidFill>
            </a:endParaRPr>
          </a:p>
          <a:p>
            <a:pPr eaLnBrk="1" hangingPunct="1">
              <a:lnSpc>
                <a:spcPct val="90000"/>
              </a:lnSpc>
              <a:buFontTx/>
              <a:buNone/>
              <a:defRPr/>
            </a:pPr>
            <a:r>
              <a:rPr lang="en-US" sz="1600" b="1" smtClean="0">
                <a:solidFill>
                  <a:srgbClr val="FFFF00"/>
                </a:solidFill>
              </a:rPr>
              <a:t>Local alignment</a:t>
            </a:r>
          </a:p>
          <a:p>
            <a:pPr eaLnBrk="1" hangingPunct="1">
              <a:lnSpc>
                <a:spcPct val="90000"/>
              </a:lnSpc>
              <a:buFontTx/>
              <a:buNone/>
              <a:defRPr/>
            </a:pPr>
            <a:r>
              <a:rPr lang="en-US" sz="1600" smtClean="0">
                <a:solidFill>
                  <a:srgbClr val="FFFF00"/>
                </a:solidFill>
              </a:rPr>
              <a:t>An alignment that searches for segments of the two sequences that match well. There is no attempt to force entire sequences into an alignment, just those parts that appear to have good similarity, according to some criterion.  Using the same sequences as above, we would get:</a:t>
            </a:r>
          </a:p>
          <a:p>
            <a:pPr eaLnBrk="1" hangingPunct="1">
              <a:lnSpc>
                <a:spcPct val="90000"/>
              </a:lnSpc>
              <a:buFontTx/>
              <a:buNone/>
              <a:defRPr/>
            </a:pPr>
            <a:endParaRPr lang="en-US" sz="1600" smtClean="0">
              <a:solidFill>
                <a:srgbClr val="FFFF00"/>
              </a:solidFill>
            </a:endParaRPr>
          </a:p>
          <a:p>
            <a:pPr eaLnBrk="1" hangingPunct="1">
              <a:lnSpc>
                <a:spcPct val="90000"/>
              </a:lnSpc>
              <a:buFontTx/>
              <a:buNone/>
              <a:defRPr/>
            </a:pPr>
            <a:endParaRPr lang="en-US" sz="1600" smtClean="0">
              <a:solidFill>
                <a:srgbClr val="FFFF00"/>
              </a:solidFill>
            </a:endParaRPr>
          </a:p>
          <a:p>
            <a:pPr eaLnBrk="1" hangingPunct="1">
              <a:lnSpc>
                <a:spcPct val="90000"/>
              </a:lnSpc>
              <a:buFontTx/>
              <a:buNone/>
              <a:defRPr/>
            </a:pPr>
            <a:endParaRPr lang="en-US" sz="1600" smtClean="0">
              <a:solidFill>
                <a:srgbClr val="FFFF00"/>
              </a:solidFill>
            </a:endParaRPr>
          </a:p>
          <a:p>
            <a:pPr eaLnBrk="1" hangingPunct="1">
              <a:lnSpc>
                <a:spcPct val="90000"/>
              </a:lnSpc>
              <a:buFontTx/>
              <a:buNone/>
              <a:defRPr/>
            </a:pPr>
            <a:r>
              <a:rPr lang="en-US" sz="1600" smtClean="0">
                <a:solidFill>
                  <a:srgbClr val="FFFF00"/>
                </a:solidFill>
              </a:rPr>
              <a:t>It may seem that one should always use local alignments. However, it may be difficult to spot an overall similary, as opposed to just a domain-to-domain similarity, if one uses only local alignment. So global alignment is useful in some cases. The popular programs BLAST and FASTA for searching sequence databases produce local alignments. </a:t>
            </a:r>
          </a:p>
          <a:p>
            <a:pPr eaLnBrk="1" hangingPunct="1">
              <a:lnSpc>
                <a:spcPct val="90000"/>
              </a:lnSpc>
              <a:buFontTx/>
              <a:buNone/>
              <a:defRPr/>
            </a:pPr>
            <a:endParaRPr lang="en-US" sz="1600" smtClean="0">
              <a:solidFill>
                <a:srgbClr val="FFFF00"/>
              </a:solidFill>
            </a:endParaRP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613" y="2438400"/>
            <a:ext cx="162877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213" y="4343400"/>
            <a:ext cx="1933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162452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n-US" dirty="0" smtClean="0">
                <a:solidFill>
                  <a:srgbClr val="FFFF00"/>
                </a:solidFill>
              </a:rPr>
              <a:t>Scoring alignments</a:t>
            </a:r>
          </a:p>
        </p:txBody>
      </p:sp>
      <p:sp>
        <p:nvSpPr>
          <p:cNvPr id="48131" name="Rectangle 3"/>
          <p:cNvSpPr>
            <a:spLocks noGrp="1" noChangeArrowheads="1"/>
          </p:cNvSpPr>
          <p:nvPr>
            <p:ph type="body" idx="1"/>
          </p:nvPr>
        </p:nvSpPr>
        <p:spPr/>
        <p:txBody>
          <a:bodyPr/>
          <a:lstStyle/>
          <a:p>
            <a:pPr eaLnBrk="1" hangingPunct="1">
              <a:lnSpc>
                <a:spcPct val="90000"/>
              </a:lnSpc>
              <a:buFontTx/>
              <a:buNone/>
              <a:defRPr/>
            </a:pPr>
            <a:r>
              <a:rPr lang="en-US" dirty="0" smtClean="0">
                <a:solidFill>
                  <a:srgbClr val="FFFF00"/>
                </a:solidFill>
              </a:rPr>
              <a:t>Use the </a:t>
            </a:r>
            <a:r>
              <a:rPr lang="en-US" b="1" i="1" u="sng" dirty="0" smtClean="0">
                <a:solidFill>
                  <a:srgbClr val="FFFF00"/>
                </a:solidFill>
              </a:rPr>
              <a:t>E-value</a:t>
            </a:r>
            <a:endParaRPr lang="en-US" dirty="0" smtClean="0">
              <a:solidFill>
                <a:srgbClr val="FFFF00"/>
              </a:solidFill>
            </a:endParaRPr>
          </a:p>
          <a:p>
            <a:pPr eaLnBrk="1" hangingPunct="1">
              <a:lnSpc>
                <a:spcPct val="90000"/>
              </a:lnSpc>
              <a:defRPr/>
            </a:pPr>
            <a:r>
              <a:rPr lang="en-US" dirty="0" smtClean="0">
                <a:solidFill>
                  <a:srgbClr val="FFFF00"/>
                </a:solidFill>
              </a:rPr>
              <a:t>Nearly identical proteins have E-values of 10</a:t>
            </a:r>
            <a:r>
              <a:rPr lang="en-US" baseline="30000" dirty="0" smtClean="0">
                <a:solidFill>
                  <a:srgbClr val="FFFF00"/>
                </a:solidFill>
              </a:rPr>
              <a:t>-50</a:t>
            </a:r>
            <a:r>
              <a:rPr lang="en-US" dirty="0" smtClean="0">
                <a:solidFill>
                  <a:srgbClr val="FFFF00"/>
                </a:solidFill>
              </a:rPr>
              <a:t> or lower</a:t>
            </a:r>
          </a:p>
          <a:p>
            <a:pPr eaLnBrk="1" hangingPunct="1">
              <a:lnSpc>
                <a:spcPct val="90000"/>
              </a:lnSpc>
              <a:defRPr/>
            </a:pPr>
            <a:r>
              <a:rPr lang="en-US" dirty="0" smtClean="0">
                <a:solidFill>
                  <a:srgbClr val="FFFF00"/>
                </a:solidFill>
              </a:rPr>
              <a:t>At E-values of 10</a:t>
            </a:r>
            <a:r>
              <a:rPr lang="en-US" baseline="30000" dirty="0" smtClean="0">
                <a:solidFill>
                  <a:srgbClr val="FFFF00"/>
                </a:solidFill>
              </a:rPr>
              <a:t>-10</a:t>
            </a:r>
            <a:r>
              <a:rPr lang="en-US" dirty="0" smtClean="0">
                <a:solidFill>
                  <a:srgbClr val="FFFF00"/>
                </a:solidFill>
              </a:rPr>
              <a:t> or higher, the odds that the proteins have similar functions drops significantly</a:t>
            </a:r>
          </a:p>
          <a:p>
            <a:pPr eaLnBrk="1" hangingPunct="1">
              <a:lnSpc>
                <a:spcPct val="90000"/>
              </a:lnSpc>
              <a:defRPr/>
            </a:pPr>
            <a:r>
              <a:rPr lang="en-US" dirty="0" smtClean="0">
                <a:solidFill>
                  <a:srgbClr val="FFFF00"/>
                </a:solidFill>
              </a:rPr>
              <a:t>At E-values of 10</a:t>
            </a:r>
            <a:r>
              <a:rPr lang="en-US" baseline="30000" dirty="0" smtClean="0">
                <a:solidFill>
                  <a:srgbClr val="FFFF00"/>
                </a:solidFill>
              </a:rPr>
              <a:t>-2</a:t>
            </a:r>
            <a:r>
              <a:rPr lang="en-US" dirty="0" smtClean="0">
                <a:solidFill>
                  <a:srgbClr val="FFFF00"/>
                </a:solidFill>
              </a:rPr>
              <a:t> or higher, there may be some regions of local sequence identity, but the proteins are not related</a:t>
            </a:r>
          </a:p>
        </p:txBody>
      </p:sp>
    </p:spTree>
    <p:extLst>
      <p:ext uri="{BB962C8B-B14F-4D97-AF65-F5344CB8AC3E}">
        <p14:creationId xmlns:p14="http://schemas.microsoft.com/office/powerpoint/2010/main" val="11786522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639762"/>
          </a:xfrm>
        </p:spPr>
        <p:txBody>
          <a:bodyPr/>
          <a:lstStyle/>
          <a:p>
            <a:pPr eaLnBrk="1" hangingPunct="1">
              <a:defRPr/>
            </a:pPr>
            <a:r>
              <a:rPr lang="en-US" sz="3400" dirty="0" smtClean="0">
                <a:solidFill>
                  <a:srgbClr val="FFFF00"/>
                </a:solidFill>
              </a:rPr>
              <a:t>Function Inferred from Sequence</a:t>
            </a:r>
            <a:endParaRPr lang="en-US" dirty="0" smtClean="0">
              <a:solidFill>
                <a:srgbClr val="FFFF00"/>
              </a:solidFill>
            </a:endParaRPr>
          </a:p>
        </p:txBody>
      </p:sp>
      <p:sp>
        <p:nvSpPr>
          <p:cNvPr id="52227" name="Rectangle 3"/>
          <p:cNvSpPr>
            <a:spLocks noGrp="1" noChangeArrowheads="1"/>
          </p:cNvSpPr>
          <p:nvPr>
            <p:ph type="body" idx="1"/>
          </p:nvPr>
        </p:nvSpPr>
        <p:spPr>
          <a:xfrm>
            <a:off x="457200" y="3886200"/>
            <a:ext cx="8077200" cy="2362200"/>
          </a:xfrm>
        </p:spPr>
        <p:txBody>
          <a:bodyPr/>
          <a:lstStyle/>
          <a:p>
            <a:pPr eaLnBrk="1" hangingPunct="1">
              <a:lnSpc>
                <a:spcPct val="90000"/>
              </a:lnSpc>
              <a:defRPr/>
            </a:pPr>
            <a:r>
              <a:rPr lang="en-US" sz="2400" dirty="0" smtClean="0">
                <a:solidFill>
                  <a:srgbClr val="FFFF00"/>
                </a:solidFill>
              </a:rPr>
              <a:t>For Catalytically Active Proteins (enzymes), if 2 proteins share </a:t>
            </a:r>
            <a:r>
              <a:rPr lang="en-US" sz="2400" b="1" i="1" u="sng" dirty="0" smtClean="0">
                <a:solidFill>
                  <a:srgbClr val="FFFF00"/>
                </a:solidFill>
              </a:rPr>
              <a:t>30% sequence identity</a:t>
            </a:r>
            <a:r>
              <a:rPr lang="en-US" sz="2400" dirty="0" smtClean="0">
                <a:solidFill>
                  <a:srgbClr val="FFFF00"/>
                </a:solidFill>
              </a:rPr>
              <a:t>, they usually share the same function</a:t>
            </a:r>
          </a:p>
          <a:p>
            <a:pPr eaLnBrk="1" hangingPunct="1">
              <a:lnSpc>
                <a:spcPct val="90000"/>
              </a:lnSpc>
              <a:defRPr/>
            </a:pPr>
            <a:r>
              <a:rPr lang="en-US" sz="2400" dirty="0" smtClean="0">
                <a:solidFill>
                  <a:srgbClr val="FFFF00"/>
                </a:solidFill>
              </a:rPr>
              <a:t>For Non-Catalytically Active proteins, the cutoff is even higher and a </a:t>
            </a:r>
            <a:r>
              <a:rPr lang="en-US" sz="2400" b="1" i="1" u="sng" dirty="0" smtClean="0">
                <a:solidFill>
                  <a:srgbClr val="FFFF00"/>
                </a:solidFill>
              </a:rPr>
              <a:t>40% sequence identity</a:t>
            </a:r>
            <a:r>
              <a:rPr lang="en-US" sz="2400" dirty="0" smtClean="0">
                <a:solidFill>
                  <a:srgbClr val="FFFF00"/>
                </a:solidFill>
              </a:rPr>
              <a:t> is a better gauge of shared function</a:t>
            </a:r>
          </a:p>
        </p:txBody>
      </p:sp>
      <p:pic>
        <p:nvPicPr>
          <p:cNvPr id="35843" name="Picture 5" descr="protein-4-3-4_11"/>
          <p:cNvPicPr>
            <a:picLocks noChangeAspect="1" noChangeArrowheads="1"/>
          </p:cNvPicPr>
          <p:nvPr/>
        </p:nvPicPr>
        <p:blipFill>
          <a:blip r:embed="rId2">
            <a:extLst>
              <a:ext uri="{28A0092B-C50C-407E-A947-70E740481C1C}">
                <a14:useLocalDpi xmlns:a14="http://schemas.microsoft.com/office/drawing/2010/main" val="0"/>
              </a:ext>
            </a:extLst>
          </a:blip>
          <a:srcRect t="19472" b="12427"/>
          <a:stretch>
            <a:fillRect/>
          </a:stretch>
        </p:blipFill>
        <p:spPr bwMode="auto">
          <a:xfrm>
            <a:off x="3048000" y="1295400"/>
            <a:ext cx="30130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5074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274638"/>
            <a:ext cx="8229600" cy="715962"/>
          </a:xfrm>
        </p:spPr>
        <p:txBody>
          <a:bodyPr/>
          <a:lstStyle/>
          <a:p>
            <a:pPr eaLnBrk="1" hangingPunct="1">
              <a:defRPr/>
            </a:pPr>
            <a:r>
              <a:rPr lang="en-US" sz="3400" dirty="0" smtClean="0">
                <a:solidFill>
                  <a:srgbClr val="FFFF00"/>
                </a:solidFill>
              </a:rPr>
              <a:t>Example of shared function from local alignments</a:t>
            </a:r>
            <a:endParaRPr lang="en-US" dirty="0" smtClean="0">
              <a:solidFill>
                <a:srgbClr val="FFFF00"/>
              </a:solidFill>
            </a:endParaRPr>
          </a:p>
        </p:txBody>
      </p:sp>
      <p:sp>
        <p:nvSpPr>
          <p:cNvPr id="54277" name="Text Box 5"/>
          <p:cNvSpPr txBox="1">
            <a:spLocks noChangeArrowheads="1"/>
          </p:cNvSpPr>
          <p:nvPr/>
        </p:nvSpPr>
        <p:spPr bwMode="auto">
          <a:xfrm>
            <a:off x="3810000" y="1828800"/>
            <a:ext cx="4800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1800" dirty="0">
                <a:solidFill>
                  <a:srgbClr val="FFFF00"/>
                </a:solidFill>
                <a:cs typeface="Arial" charset="0"/>
              </a:rPr>
              <a:t>Helix-Turn-Helix motifs (HTH)</a:t>
            </a:r>
          </a:p>
          <a:p>
            <a:pPr>
              <a:spcBef>
                <a:spcPct val="50000"/>
              </a:spcBef>
              <a:buFontTx/>
              <a:buChar char="•"/>
              <a:defRPr/>
            </a:pPr>
            <a:r>
              <a:rPr lang="en-US" sz="1800" dirty="0">
                <a:solidFill>
                  <a:srgbClr val="FFFF00"/>
                </a:solidFill>
                <a:cs typeface="Arial" charset="0"/>
              </a:rPr>
              <a:t>DNA binding proteins use them</a:t>
            </a:r>
          </a:p>
        </p:txBody>
      </p:sp>
      <p:pic>
        <p:nvPicPr>
          <p:cNvPr id="36867" name="Picture 7" descr="protein-1-16-1_50"/>
          <p:cNvPicPr>
            <a:picLocks noChangeAspect="1" noChangeArrowheads="1"/>
          </p:cNvPicPr>
          <p:nvPr/>
        </p:nvPicPr>
        <p:blipFill>
          <a:blip r:embed="rId2">
            <a:extLst>
              <a:ext uri="{28A0092B-C50C-407E-A947-70E740481C1C}">
                <a14:useLocalDpi xmlns:a14="http://schemas.microsoft.com/office/drawing/2010/main" val="0"/>
              </a:ext>
            </a:extLst>
          </a:blip>
          <a:srcRect t="14487" b="5031"/>
          <a:stretch>
            <a:fillRect/>
          </a:stretch>
        </p:blipFill>
        <p:spPr bwMode="auto">
          <a:xfrm>
            <a:off x="304800" y="1219200"/>
            <a:ext cx="26717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200400"/>
            <a:ext cx="57975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82" name="Text Box 10"/>
          <p:cNvSpPr txBox="1">
            <a:spLocks noChangeArrowheads="1"/>
          </p:cNvSpPr>
          <p:nvPr/>
        </p:nvSpPr>
        <p:spPr bwMode="auto">
          <a:xfrm>
            <a:off x="3200400" y="5181600"/>
            <a:ext cx="5715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solidFill>
                  <a:srgbClr val="FFFF00"/>
                </a:solidFill>
                <a:cs typeface="Arial" charset="0"/>
              </a:rPr>
              <a:t>PSI-BLAST search of nr database with FASTA sequence of accession number </a:t>
            </a:r>
            <a:r>
              <a:rPr lang="en-US" sz="1800" dirty="0" smtClean="0">
                <a:solidFill>
                  <a:srgbClr val="FFFF00"/>
                </a:solidFill>
                <a:cs typeface="Arial" charset="0"/>
              </a:rPr>
              <a:t>1LMB_3 (Lambda Phage Repressor)</a:t>
            </a:r>
            <a:endParaRPr lang="en-US" sz="1800" dirty="0">
              <a:solidFill>
                <a:srgbClr val="FFFF00"/>
              </a:solidFill>
              <a:cs typeface="Arial" charset="0"/>
            </a:endParaRPr>
          </a:p>
        </p:txBody>
      </p:sp>
    </p:spTree>
    <p:extLst>
      <p:ext uri="{BB962C8B-B14F-4D97-AF65-F5344CB8AC3E}">
        <p14:creationId xmlns:p14="http://schemas.microsoft.com/office/powerpoint/2010/main" val="12659744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715962"/>
          </a:xfrm>
        </p:spPr>
        <p:txBody>
          <a:bodyPr/>
          <a:lstStyle/>
          <a:p>
            <a:pPr eaLnBrk="1" hangingPunct="1">
              <a:defRPr/>
            </a:pPr>
            <a:r>
              <a:rPr lang="en-US" sz="3400" dirty="0" smtClean="0">
                <a:solidFill>
                  <a:srgbClr val="FFFF00"/>
                </a:solidFill>
              </a:rPr>
              <a:t>Example of shared function from local alignments</a:t>
            </a:r>
            <a:endParaRPr lang="en-US" dirty="0" smtClean="0">
              <a:solidFill>
                <a:srgbClr val="FFFF00"/>
              </a:solidFill>
            </a:endParaRPr>
          </a:p>
        </p:txBody>
      </p:sp>
      <p:sp>
        <p:nvSpPr>
          <p:cNvPr id="56323" name="Text Box 3"/>
          <p:cNvSpPr txBox="1">
            <a:spLocks noChangeArrowheads="1"/>
          </p:cNvSpPr>
          <p:nvPr/>
        </p:nvSpPr>
        <p:spPr bwMode="auto">
          <a:xfrm>
            <a:off x="457200" y="4419600"/>
            <a:ext cx="82296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1800" dirty="0">
                <a:solidFill>
                  <a:srgbClr val="FFFF00"/>
                </a:solidFill>
                <a:cs typeface="Arial" charset="0"/>
              </a:rPr>
              <a:t>Walker A-motif or P-loop</a:t>
            </a:r>
          </a:p>
          <a:p>
            <a:pPr>
              <a:spcBef>
                <a:spcPct val="50000"/>
              </a:spcBef>
              <a:buFontTx/>
              <a:buChar char="•"/>
              <a:defRPr/>
            </a:pPr>
            <a:r>
              <a:rPr lang="en-US" sz="1800" dirty="0">
                <a:solidFill>
                  <a:srgbClr val="FFFF00"/>
                </a:solidFill>
                <a:cs typeface="Arial" charset="0"/>
              </a:rPr>
              <a:t>The Walker motif is characteristic of ATP- or GTP-binding and consists of 3 domains:  A-, B- and C-loops (A-loop = triphosphate binding, B- and C-loops = nucleotide base binding)</a:t>
            </a:r>
          </a:p>
          <a:p>
            <a:pPr>
              <a:spcBef>
                <a:spcPct val="50000"/>
              </a:spcBef>
              <a:buFontTx/>
              <a:buChar char="•"/>
              <a:defRPr/>
            </a:pPr>
            <a:r>
              <a:rPr lang="en-US" sz="1800" dirty="0">
                <a:solidFill>
                  <a:srgbClr val="FFFF00"/>
                </a:solidFill>
                <a:cs typeface="Arial" charset="0"/>
              </a:rPr>
              <a:t>Model on left is from H-</a:t>
            </a:r>
            <a:r>
              <a:rPr lang="en-US" sz="1800" dirty="0" err="1">
                <a:solidFill>
                  <a:srgbClr val="FFFF00"/>
                </a:solidFill>
                <a:cs typeface="Arial" charset="0"/>
              </a:rPr>
              <a:t>Ras</a:t>
            </a:r>
            <a:r>
              <a:rPr lang="en-US" sz="1800" dirty="0">
                <a:solidFill>
                  <a:srgbClr val="FFFF00"/>
                </a:solidFill>
                <a:cs typeface="Arial" charset="0"/>
              </a:rPr>
              <a:t> and the model on the right is from a different protein kinase</a:t>
            </a:r>
          </a:p>
        </p:txBody>
      </p:sp>
      <p:pic>
        <p:nvPicPr>
          <p:cNvPr id="38915" name="Picture 7" descr="protein-4-3-4_12"/>
          <p:cNvPicPr>
            <a:picLocks noChangeAspect="1" noChangeArrowheads="1"/>
          </p:cNvPicPr>
          <p:nvPr/>
        </p:nvPicPr>
        <p:blipFill>
          <a:blip r:embed="rId2">
            <a:extLst>
              <a:ext uri="{28A0092B-C50C-407E-A947-70E740481C1C}">
                <a14:useLocalDpi xmlns:a14="http://schemas.microsoft.com/office/drawing/2010/main" val="0"/>
              </a:ext>
            </a:extLst>
          </a:blip>
          <a:srcRect t="11975" b="9740"/>
          <a:stretch>
            <a:fillRect/>
          </a:stretch>
        </p:blipFill>
        <p:spPr bwMode="auto">
          <a:xfrm>
            <a:off x="1447800" y="1524000"/>
            <a:ext cx="62579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9198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smtClean="0">
                <a:solidFill>
                  <a:srgbClr val="FFFF00"/>
                </a:solidFill>
              </a:rPr>
              <a:t>How to run a BLAST Search</a:t>
            </a:r>
          </a:p>
        </p:txBody>
      </p:sp>
      <p:sp>
        <p:nvSpPr>
          <p:cNvPr id="24579" name="Rectangle 3"/>
          <p:cNvSpPr>
            <a:spLocks noGrp="1" noChangeArrowheads="1"/>
          </p:cNvSpPr>
          <p:nvPr>
            <p:ph type="body" idx="1"/>
          </p:nvPr>
        </p:nvSpPr>
        <p:spPr/>
        <p:txBody>
          <a:bodyPr/>
          <a:lstStyle/>
          <a:p>
            <a:pPr eaLnBrk="1" hangingPunct="1">
              <a:defRPr/>
            </a:pPr>
            <a:endParaRPr lang="en-US" smtClean="0">
              <a:solidFill>
                <a:srgbClr val="FFFF00"/>
              </a:solidFill>
            </a:endParaRPr>
          </a:p>
          <a:p>
            <a:pPr eaLnBrk="1" hangingPunct="1">
              <a:defRPr/>
            </a:pPr>
            <a:r>
              <a:rPr lang="en-US" smtClean="0">
                <a:solidFill>
                  <a:srgbClr val="FFFF00"/>
                </a:solidFill>
              </a:rPr>
              <a:t>(1) Choose the sequence (query)</a:t>
            </a:r>
          </a:p>
          <a:p>
            <a:pPr eaLnBrk="1" hangingPunct="1">
              <a:defRPr/>
            </a:pPr>
            <a:r>
              <a:rPr lang="en-US" smtClean="0">
                <a:solidFill>
                  <a:srgbClr val="FFFF00"/>
                </a:solidFill>
              </a:rPr>
              <a:t>(2) Select the BLAST program</a:t>
            </a:r>
          </a:p>
          <a:p>
            <a:pPr eaLnBrk="1" hangingPunct="1">
              <a:defRPr/>
            </a:pPr>
            <a:r>
              <a:rPr lang="en-US" smtClean="0">
                <a:solidFill>
                  <a:srgbClr val="FFFF00"/>
                </a:solidFill>
              </a:rPr>
              <a:t>(3) Choose the database to search</a:t>
            </a:r>
          </a:p>
          <a:p>
            <a:pPr eaLnBrk="1" hangingPunct="1">
              <a:defRPr/>
            </a:pPr>
            <a:r>
              <a:rPr lang="en-US" smtClean="0">
                <a:solidFill>
                  <a:srgbClr val="FFFF00"/>
                </a:solidFill>
              </a:rPr>
              <a:t>(4) Choose optional parameters</a:t>
            </a:r>
          </a:p>
          <a:p>
            <a:pPr eaLnBrk="1" hangingPunct="1">
              <a:defRPr/>
            </a:pPr>
            <a:r>
              <a:rPr lang="en-US" smtClean="0">
                <a:solidFill>
                  <a:srgbClr val="FFFF00"/>
                </a:solidFill>
              </a:rPr>
              <a:t>Then click </a:t>
            </a:r>
            <a:r>
              <a:rPr lang="ja-JP" altLang="en-US" smtClean="0">
                <a:solidFill>
                  <a:srgbClr val="FFFF00"/>
                </a:solidFill>
                <a:latin typeface="Arial"/>
              </a:rPr>
              <a:t>“</a:t>
            </a:r>
            <a:r>
              <a:rPr lang="en-US" smtClean="0">
                <a:solidFill>
                  <a:srgbClr val="FFFF00"/>
                </a:solidFill>
              </a:rPr>
              <a:t>BLAST</a:t>
            </a:r>
            <a:r>
              <a:rPr lang="ja-JP" altLang="en-US" smtClean="0">
                <a:solidFill>
                  <a:srgbClr val="FFFF00"/>
                </a:solidFill>
                <a:latin typeface="Arial"/>
              </a:rPr>
              <a:t>”</a:t>
            </a:r>
            <a:endParaRPr lang="en-US" smtClean="0">
              <a:solidFill>
                <a:srgbClr val="FFFF00"/>
              </a:solidFill>
            </a:endParaRPr>
          </a:p>
          <a:p>
            <a:pPr eaLnBrk="1" hangingPunct="1">
              <a:defRPr/>
            </a:pPr>
            <a:endParaRPr lang="en-US" smtClean="0">
              <a:solidFill>
                <a:srgbClr val="FFFF00"/>
              </a:solidFill>
            </a:endParaRPr>
          </a:p>
        </p:txBody>
      </p:sp>
    </p:spTree>
    <p:extLst>
      <p:ext uri="{BB962C8B-B14F-4D97-AF65-F5344CB8AC3E}">
        <p14:creationId xmlns:p14="http://schemas.microsoft.com/office/powerpoint/2010/main" val="143027200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From the Main Page</a:t>
            </a:r>
            <a:endParaRPr lang="en-US" dirty="0">
              <a:solidFill>
                <a:srgbClr val="FFFF00"/>
              </a:solidFill>
            </a:endParaRPr>
          </a:p>
        </p:txBody>
      </p:sp>
      <p:pic>
        <p:nvPicPr>
          <p:cNvPr id="4" name="Content Placeholder 3" descr="BLAST Access 2.jpeg"/>
          <p:cNvPicPr>
            <a:picLocks noGrp="1" noChangeAspect="1"/>
          </p:cNvPicPr>
          <p:nvPr>
            <p:ph idx="1"/>
          </p:nvPr>
        </p:nvPicPr>
        <p:blipFill>
          <a:blip r:embed="rId2">
            <a:extLst>
              <a:ext uri="{28A0092B-C50C-407E-A947-70E740481C1C}">
                <a14:useLocalDpi xmlns:a14="http://schemas.microsoft.com/office/drawing/2010/main" val="0"/>
              </a:ext>
            </a:extLst>
          </a:blip>
          <a:srcRect l="114" r="114"/>
          <a:stretch>
            <a:fillRect/>
          </a:stretch>
        </p:blipFill>
        <p:spPr/>
      </p:pic>
    </p:spTree>
    <p:extLst>
      <p:ext uri="{BB962C8B-B14F-4D97-AF65-F5344CB8AC3E}">
        <p14:creationId xmlns:p14="http://schemas.microsoft.com/office/powerpoint/2010/main" val="227931829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From the Results Page</a:t>
            </a:r>
            <a:endParaRPr lang="en-US" dirty="0">
              <a:solidFill>
                <a:srgbClr val="FFFF00"/>
              </a:solidFill>
            </a:endParaRPr>
          </a:p>
        </p:txBody>
      </p:sp>
      <p:pic>
        <p:nvPicPr>
          <p:cNvPr id="5" name="Content Placeholder 4" descr="BLAST Access 1.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12440" r="13141"/>
          <a:stretch/>
        </p:blipFill>
        <p:spPr>
          <a:xfrm>
            <a:off x="1473200" y="1600200"/>
            <a:ext cx="6138863" cy="4525963"/>
          </a:xfrm>
        </p:spPr>
      </p:pic>
    </p:spTree>
    <p:extLst>
      <p:ext uri="{BB962C8B-B14F-4D97-AF65-F5344CB8AC3E}">
        <p14:creationId xmlns:p14="http://schemas.microsoft.com/office/powerpoint/2010/main" val="11063462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smtClean="0">
                <a:solidFill>
                  <a:srgbClr val="FFFF00"/>
                </a:solidFill>
              </a:rPr>
              <a:t>Once there…</a:t>
            </a:r>
            <a:endParaRPr lang="en-US" dirty="0">
              <a:solidFill>
                <a:srgbClr val="FFFF00"/>
              </a:solidFill>
            </a:endParaRPr>
          </a:p>
        </p:txBody>
      </p:sp>
      <p:pic>
        <p:nvPicPr>
          <p:cNvPr id="4" name="Content Placeholder 3" descr="BLAST database select.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7304" t="14827" r="57544" b="14600"/>
          <a:stretch/>
        </p:blipFill>
        <p:spPr>
          <a:xfrm>
            <a:off x="457200" y="2054225"/>
            <a:ext cx="2892425" cy="3629025"/>
          </a:xfrm>
        </p:spPr>
      </p:pic>
      <p:sp>
        <p:nvSpPr>
          <p:cNvPr id="44035" name="Oval 5"/>
          <p:cNvSpPr>
            <a:spLocks noChangeArrowheads="1"/>
          </p:cNvSpPr>
          <p:nvPr/>
        </p:nvSpPr>
        <p:spPr bwMode="auto">
          <a:xfrm>
            <a:off x="990600" y="3733800"/>
            <a:ext cx="1524000" cy="609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cs typeface="Arial" charset="0"/>
            </a:endParaRPr>
          </a:p>
        </p:txBody>
      </p:sp>
      <p:sp>
        <p:nvSpPr>
          <p:cNvPr id="7" name="TextBox 6"/>
          <p:cNvSpPr txBox="1"/>
          <p:nvPr/>
        </p:nvSpPr>
        <p:spPr>
          <a:xfrm>
            <a:off x="3733800" y="1295400"/>
            <a:ext cx="5181600" cy="6248400"/>
          </a:xfrm>
          <a:prstGeom prst="rect">
            <a:avLst/>
          </a:prstGeom>
          <a:noFill/>
        </p:spPr>
        <p:txBody>
          <a:bodyPr>
            <a:spAutoFit/>
          </a:bodyPr>
          <a:lstStyle/>
          <a:p>
            <a:pPr marL="457200" indent="-457200">
              <a:buFontTx/>
              <a:buAutoNum type="arabicParenR"/>
              <a:defRPr/>
            </a:pPr>
            <a:r>
              <a:rPr lang="en-US" dirty="0">
                <a:solidFill>
                  <a:srgbClr val="FFFF00"/>
                </a:solidFill>
              </a:rPr>
              <a:t>Choose your database</a:t>
            </a:r>
          </a:p>
          <a:p>
            <a:pPr marL="457200" indent="-457200">
              <a:buFont typeface="Arial"/>
              <a:buChar char="•"/>
              <a:defRPr/>
            </a:pPr>
            <a:r>
              <a:rPr lang="en-US" sz="2000" dirty="0">
                <a:solidFill>
                  <a:srgbClr val="FFFF00"/>
                </a:solidFill>
              </a:rPr>
              <a:t>nr:  Non-redundant</a:t>
            </a:r>
          </a:p>
          <a:p>
            <a:pPr marL="457200" indent="-457200">
              <a:buFont typeface="Arial"/>
              <a:buChar char="•"/>
              <a:defRPr/>
            </a:pPr>
            <a:r>
              <a:rPr lang="en-US" sz="2000" dirty="0">
                <a:solidFill>
                  <a:srgbClr val="FFFF00"/>
                </a:solidFill>
              </a:rPr>
              <a:t>Swiss-</a:t>
            </a:r>
            <a:r>
              <a:rPr lang="en-US" sz="2000" dirty="0" err="1">
                <a:solidFill>
                  <a:srgbClr val="FFFF00"/>
                </a:solidFill>
              </a:rPr>
              <a:t>Prot</a:t>
            </a:r>
            <a:r>
              <a:rPr lang="en-US" sz="2000" dirty="0">
                <a:solidFill>
                  <a:srgbClr val="FFFF00"/>
                </a:solidFill>
              </a:rPr>
              <a:t>:  The EMBL curated sequence database</a:t>
            </a:r>
          </a:p>
          <a:p>
            <a:pPr marL="457200" indent="-457200">
              <a:buFont typeface="Arial"/>
              <a:buChar char="•"/>
              <a:defRPr/>
            </a:pPr>
            <a:r>
              <a:rPr lang="en-US" sz="2000" dirty="0">
                <a:solidFill>
                  <a:srgbClr val="FFFF00"/>
                </a:solidFill>
              </a:rPr>
              <a:t>Patented:  Obvious</a:t>
            </a:r>
          </a:p>
          <a:p>
            <a:pPr marL="457200" indent="-457200">
              <a:buFont typeface="Arial"/>
              <a:buChar char="•"/>
              <a:defRPr/>
            </a:pPr>
            <a:r>
              <a:rPr lang="en-US" sz="2000" dirty="0">
                <a:solidFill>
                  <a:srgbClr val="FFFF00"/>
                </a:solidFill>
              </a:rPr>
              <a:t>PDB:  Obvious</a:t>
            </a:r>
          </a:p>
          <a:p>
            <a:pPr marL="457200" indent="-457200">
              <a:buFont typeface="Arial"/>
              <a:buChar char="•"/>
              <a:defRPr/>
            </a:pPr>
            <a:r>
              <a:rPr lang="en-US" sz="2000" dirty="0">
                <a:solidFill>
                  <a:srgbClr val="FFFF00"/>
                </a:solidFill>
              </a:rPr>
              <a:t>Environmental Samples:  Yep.  Whole genome seq. environmental</a:t>
            </a:r>
          </a:p>
          <a:p>
            <a:pPr marL="457200" indent="-457200">
              <a:buFontTx/>
              <a:buAutoNum type="arabicParenR" startAt="2"/>
              <a:defRPr/>
            </a:pPr>
            <a:r>
              <a:rPr lang="en-US" dirty="0">
                <a:solidFill>
                  <a:srgbClr val="FFFF00"/>
                </a:solidFill>
              </a:rPr>
              <a:t>Select the comparison algorithm:</a:t>
            </a:r>
          </a:p>
          <a:p>
            <a:pPr marL="342900" indent="-342900">
              <a:buFont typeface="Arial"/>
              <a:buChar char="•"/>
              <a:defRPr/>
            </a:pPr>
            <a:r>
              <a:rPr lang="en-US" sz="2000" dirty="0" err="1">
                <a:solidFill>
                  <a:srgbClr val="FFFF00"/>
                </a:solidFill>
              </a:rPr>
              <a:t>BlastP</a:t>
            </a:r>
            <a:r>
              <a:rPr lang="en-US" sz="2000" dirty="0">
                <a:solidFill>
                  <a:srgbClr val="FFFF00"/>
                </a:solidFill>
              </a:rPr>
              <a:t> simply compares a protein query to a protein database.</a:t>
            </a:r>
          </a:p>
          <a:p>
            <a:pPr marL="342900" indent="-342900">
              <a:buFont typeface="Arial"/>
              <a:buChar char="•"/>
              <a:defRPr/>
            </a:pPr>
            <a:r>
              <a:rPr lang="en-US" sz="2000" dirty="0">
                <a:solidFill>
                  <a:srgbClr val="FFFF00"/>
                </a:solidFill>
              </a:rPr>
              <a:t>PSI-BLAST allows the user to build a PSSM (position-specific scoring matrix) using the results of the first </a:t>
            </a:r>
            <a:r>
              <a:rPr lang="en-US" sz="2000" dirty="0" err="1">
                <a:solidFill>
                  <a:srgbClr val="FFFF00"/>
                </a:solidFill>
              </a:rPr>
              <a:t>BlastP</a:t>
            </a:r>
            <a:r>
              <a:rPr lang="en-US" sz="2000" dirty="0">
                <a:solidFill>
                  <a:srgbClr val="FFFF00"/>
                </a:solidFill>
              </a:rPr>
              <a:t> run.)</a:t>
            </a:r>
          </a:p>
          <a:p>
            <a:pPr marL="342900" indent="-342900">
              <a:buFont typeface="Arial"/>
              <a:buChar char="•"/>
              <a:defRPr/>
            </a:pPr>
            <a:r>
              <a:rPr lang="en-US" sz="2000" dirty="0">
                <a:solidFill>
                  <a:srgbClr val="FFFF00"/>
                </a:solidFill>
              </a:rPr>
              <a:t>PHI-BLAST performs the search but limits alignments to those that match a pattern in the query.</a:t>
            </a:r>
          </a:p>
          <a:p>
            <a:pPr marL="457200" indent="-457200">
              <a:buFont typeface="Arial"/>
              <a:buChar char="•"/>
              <a:defRPr/>
            </a:pPr>
            <a:endParaRPr lang="en-US" sz="2000" dirty="0">
              <a:solidFill>
                <a:srgbClr val="FFFF00"/>
              </a:solidFill>
            </a:endParaRPr>
          </a:p>
          <a:p>
            <a:pPr marL="457200" indent="-457200">
              <a:buFont typeface="Arial"/>
              <a:buChar char="•"/>
              <a:defRPr/>
            </a:pPr>
            <a:endParaRPr lang="en-US" sz="2000" dirty="0">
              <a:solidFill>
                <a:srgbClr val="FFFF00"/>
              </a:solidFill>
            </a:endParaRPr>
          </a:p>
        </p:txBody>
      </p:sp>
    </p:spTree>
    <p:extLst>
      <p:ext uri="{BB962C8B-B14F-4D97-AF65-F5344CB8AC3E}">
        <p14:creationId xmlns:p14="http://schemas.microsoft.com/office/powerpoint/2010/main" val="7430963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eaLnBrk="1" hangingPunct="1">
              <a:defRPr/>
            </a:pPr>
            <a:r>
              <a:rPr lang="en-US" sz="3600" dirty="0" smtClean="0">
                <a:solidFill>
                  <a:srgbClr val="FFFF00"/>
                </a:solidFill>
              </a:rPr>
              <a:t>Primary</a:t>
            </a:r>
            <a:r>
              <a:rPr lang="en-US" sz="800" dirty="0" smtClean="0">
                <a:solidFill>
                  <a:srgbClr val="FFFF00"/>
                </a:solidFill>
              </a:rPr>
              <a:t>(on left) </a:t>
            </a:r>
            <a:r>
              <a:rPr lang="en-US" sz="3600" dirty="0" smtClean="0">
                <a:solidFill>
                  <a:srgbClr val="FFFF00"/>
                </a:solidFill>
              </a:rPr>
              <a:t>vs. Derivative</a:t>
            </a:r>
            <a:r>
              <a:rPr lang="en-US" sz="800" dirty="0" smtClean="0">
                <a:solidFill>
                  <a:srgbClr val="FFFF00"/>
                </a:solidFill>
              </a:rPr>
              <a:t>(on right) </a:t>
            </a:r>
            <a:r>
              <a:rPr lang="en-US" sz="3600" dirty="0" smtClean="0">
                <a:solidFill>
                  <a:srgbClr val="FFFF00"/>
                </a:solidFill>
              </a:rPr>
              <a:t>Databases</a:t>
            </a:r>
          </a:p>
        </p:txBody>
      </p:sp>
      <p:sp>
        <p:nvSpPr>
          <p:cNvPr id="16386" name="Rectangle 3"/>
          <p:cNvSpPr>
            <a:spLocks noChangeArrowheads="1"/>
          </p:cNvSpPr>
          <p:nvPr/>
        </p:nvSpPr>
        <p:spPr bwMode="auto">
          <a:xfrm>
            <a:off x="0" y="914400"/>
            <a:ext cx="9144000" cy="5943600"/>
          </a:xfrm>
          <a:prstGeom prst="rect">
            <a:avLst/>
          </a:prstGeom>
          <a:solidFill>
            <a:srgbClr val="FFFFFF"/>
          </a:solidFill>
          <a:ln w="9525">
            <a:solidFill>
              <a:schemeClr val="tx1"/>
            </a:solidFill>
            <a:round/>
            <a:headEnd/>
            <a:tailEnd/>
          </a:ln>
        </p:spPr>
        <p:txBody>
          <a:bodyPr/>
          <a:lstStyle/>
          <a:p>
            <a:endParaRPr lang="en-US">
              <a:solidFill>
                <a:srgbClr val="000000"/>
              </a:solidFill>
            </a:endParaRPr>
          </a:p>
        </p:txBody>
      </p:sp>
      <p:grpSp>
        <p:nvGrpSpPr>
          <p:cNvPr id="11" name="Group 1275"/>
          <p:cNvGrpSpPr>
            <a:grpSpLocks/>
          </p:cNvGrpSpPr>
          <p:nvPr/>
        </p:nvGrpSpPr>
        <p:grpSpPr bwMode="auto">
          <a:xfrm>
            <a:off x="2840038" y="3657600"/>
            <a:ext cx="2024062" cy="1581150"/>
            <a:chOff x="1917" y="2606"/>
            <a:chExt cx="1275" cy="996"/>
          </a:xfrm>
        </p:grpSpPr>
        <p:grpSp>
          <p:nvGrpSpPr>
            <p:cNvPr id="16515" name="Group 1268"/>
            <p:cNvGrpSpPr>
              <a:grpSpLocks/>
            </p:cNvGrpSpPr>
            <p:nvPr/>
          </p:nvGrpSpPr>
          <p:grpSpPr bwMode="auto">
            <a:xfrm>
              <a:off x="1917" y="2978"/>
              <a:ext cx="1275" cy="624"/>
              <a:chOff x="1861" y="2426"/>
              <a:chExt cx="1275" cy="624"/>
            </a:xfrm>
          </p:grpSpPr>
          <p:pic>
            <p:nvPicPr>
              <p:cNvPr id="14" name="Picture 12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 y="2434"/>
                <a:ext cx="372" cy="5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12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 y="2481"/>
                <a:ext cx="259"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12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 y="2426"/>
                <a:ext cx="443" cy="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 name="Picture 12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 y="2489"/>
                <a:ext cx="213" cy="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3" name="Text Box 1228"/>
            <p:cNvSpPr txBox="1">
              <a:spLocks noChangeArrowheads="1"/>
            </p:cNvSpPr>
            <p:nvPr/>
          </p:nvSpPr>
          <p:spPr bwMode="auto">
            <a:xfrm>
              <a:off x="2000" y="2606"/>
              <a:ext cx="1056" cy="444"/>
            </a:xfrm>
            <a:prstGeom prst="rect">
              <a:avLst/>
            </a:prstGeom>
            <a:solidFill>
              <a:srgbClr val="FFFFFF">
                <a:alpha val="30000"/>
              </a:srgbClr>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000" dirty="0">
                  <a:solidFill>
                    <a:srgbClr val="0099CC"/>
                  </a:solidFill>
                  <a:effectLst>
                    <a:outerShdw blurRad="38100" dist="38100" dir="2700000" algn="tl">
                      <a:srgbClr val="DDDDDD"/>
                    </a:outerShdw>
                  </a:effectLst>
                  <a:latin typeface="Comic Sans MS" charset="0"/>
                  <a:cs typeface="+mn-cs"/>
                </a:rPr>
                <a:t>Primary </a:t>
              </a:r>
              <a:r>
                <a:rPr lang="en-US" sz="2000" dirty="0" err="1">
                  <a:solidFill>
                    <a:srgbClr val="0099CC"/>
                  </a:solidFill>
                  <a:effectLst>
                    <a:outerShdw blurRad="38100" dist="38100" dir="2700000" algn="tl">
                      <a:srgbClr val="DDDDDD"/>
                    </a:outerShdw>
                  </a:effectLst>
                  <a:latin typeface="Comic Sans MS" charset="0"/>
                  <a:cs typeface="+mn-cs"/>
                </a:rPr>
                <a:t>Seq</a:t>
              </a:r>
              <a:endParaRPr lang="en-US" sz="2000" dirty="0">
                <a:solidFill>
                  <a:srgbClr val="0099CC"/>
                </a:solidFill>
                <a:effectLst>
                  <a:outerShdw blurRad="38100" dist="38100" dir="2700000" algn="tl">
                    <a:srgbClr val="DDDDDD"/>
                  </a:outerShdw>
                </a:effectLst>
                <a:latin typeface="Comic Sans MS" charset="0"/>
                <a:cs typeface="+mn-cs"/>
              </a:endParaRPr>
            </a:p>
            <a:p>
              <a:pPr eaLnBrk="0" hangingPunct="0">
                <a:defRPr/>
              </a:pPr>
              <a:r>
                <a:rPr lang="en-US" sz="2000" dirty="0" err="1">
                  <a:solidFill>
                    <a:srgbClr val="0099CC"/>
                  </a:solidFill>
                  <a:effectLst>
                    <a:outerShdw blurRad="38100" dist="38100" dir="2700000" algn="tl">
                      <a:srgbClr val="DDDDDD"/>
                    </a:outerShdw>
                  </a:effectLst>
                  <a:latin typeface="Comic Sans MS" charset="0"/>
                  <a:cs typeface="+mn-cs"/>
                </a:rPr>
                <a:t>GenBank</a:t>
              </a:r>
              <a:r>
                <a:rPr lang="en-US" sz="2000" dirty="0">
                  <a:solidFill>
                    <a:srgbClr val="0099CC"/>
                  </a:solidFill>
                  <a:effectLst>
                    <a:outerShdw blurRad="38100" dist="38100" dir="2700000" algn="tl">
                      <a:srgbClr val="DDDDDD"/>
                    </a:outerShdw>
                  </a:effectLst>
                  <a:latin typeface="Comic Sans MS" charset="0"/>
                  <a:cs typeface="+mn-cs"/>
                </a:rPr>
                <a:t>®</a:t>
              </a:r>
            </a:p>
          </p:txBody>
        </p:sp>
      </p:grpSp>
      <p:grpSp>
        <p:nvGrpSpPr>
          <p:cNvPr id="18" name="Group 1136"/>
          <p:cNvGrpSpPr>
            <a:grpSpLocks/>
          </p:cNvGrpSpPr>
          <p:nvPr/>
        </p:nvGrpSpPr>
        <p:grpSpPr bwMode="auto">
          <a:xfrm>
            <a:off x="4368800" y="1009650"/>
            <a:ext cx="4441825" cy="5848350"/>
            <a:chOff x="2752" y="636"/>
            <a:chExt cx="2798" cy="3684"/>
          </a:xfrm>
        </p:grpSpPr>
        <p:sp>
          <p:nvSpPr>
            <p:cNvPr id="19" name="Rectangle 1137"/>
            <p:cNvSpPr>
              <a:spLocks noChangeArrowheads="1"/>
            </p:cNvSpPr>
            <p:nvPr/>
          </p:nvSpPr>
          <p:spPr bwMode="auto">
            <a:xfrm>
              <a:off x="3044" y="636"/>
              <a:ext cx="2506" cy="3684"/>
            </a:xfrm>
            <a:prstGeom prst="rect">
              <a:avLst/>
            </a:prstGeom>
            <a:solidFill>
              <a:srgbClr val="EAEAEA"/>
            </a:solidFill>
            <a:ln w="25400">
              <a:solidFill>
                <a:schemeClr val="tx1"/>
              </a:solidFill>
              <a:prstDash val="sysDot"/>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16514" name="Freeform 1138"/>
            <p:cNvSpPr>
              <a:spLocks/>
            </p:cNvSpPr>
            <p:nvPr/>
          </p:nvSpPr>
          <p:spPr bwMode="auto">
            <a:xfrm>
              <a:off x="2752" y="1175"/>
              <a:ext cx="1532" cy="2410"/>
            </a:xfrm>
            <a:custGeom>
              <a:avLst/>
              <a:gdLst>
                <a:gd name="T0" fmla="*/ 691 w 1532"/>
                <a:gd name="T1" fmla="*/ 1361 h 2851"/>
                <a:gd name="T2" fmla="*/ 771 w 1532"/>
                <a:gd name="T3" fmla="*/ 1369 h 2851"/>
                <a:gd name="T4" fmla="*/ 852 w 1532"/>
                <a:gd name="T5" fmla="*/ 1402 h 2851"/>
                <a:gd name="T6" fmla="*/ 916 w 1532"/>
                <a:gd name="T7" fmla="*/ 1422 h 2851"/>
                <a:gd name="T8" fmla="*/ 1023 w 1532"/>
                <a:gd name="T9" fmla="*/ 1419 h 2851"/>
                <a:gd name="T10" fmla="*/ 1170 w 1532"/>
                <a:gd name="T11" fmla="*/ 1410 h 2851"/>
                <a:gd name="T12" fmla="*/ 1239 w 1532"/>
                <a:gd name="T13" fmla="*/ 1402 h 2851"/>
                <a:gd name="T14" fmla="*/ 1316 w 1532"/>
                <a:gd name="T15" fmla="*/ 1392 h 2851"/>
                <a:gd name="T16" fmla="*/ 1371 w 1532"/>
                <a:gd name="T17" fmla="*/ 1369 h 2851"/>
                <a:gd name="T18" fmla="*/ 1401 w 1532"/>
                <a:gd name="T19" fmla="*/ 1342 h 2851"/>
                <a:gd name="T20" fmla="*/ 1430 w 1532"/>
                <a:gd name="T21" fmla="*/ 1298 h 2851"/>
                <a:gd name="T22" fmla="*/ 1471 w 1532"/>
                <a:gd name="T23" fmla="*/ 1207 h 2851"/>
                <a:gd name="T24" fmla="*/ 1500 w 1532"/>
                <a:gd name="T25" fmla="*/ 1211 h 2851"/>
                <a:gd name="T26" fmla="*/ 1458 w 1532"/>
                <a:gd name="T27" fmla="*/ 1303 h 2851"/>
                <a:gd name="T28" fmla="*/ 1428 w 1532"/>
                <a:gd name="T29" fmla="*/ 1351 h 2851"/>
                <a:gd name="T30" fmla="*/ 1393 w 1532"/>
                <a:gd name="T31" fmla="*/ 1382 h 2851"/>
                <a:gd name="T32" fmla="*/ 1325 w 1532"/>
                <a:gd name="T33" fmla="*/ 1408 h 2851"/>
                <a:gd name="T34" fmla="*/ 1245 w 1532"/>
                <a:gd name="T35" fmla="*/ 1420 h 2851"/>
                <a:gd name="T36" fmla="*/ 1174 w 1532"/>
                <a:gd name="T37" fmla="*/ 1428 h 2851"/>
                <a:gd name="T38" fmla="*/ 1025 w 1532"/>
                <a:gd name="T39" fmla="*/ 1436 h 2851"/>
                <a:gd name="T40" fmla="*/ 918 w 1532"/>
                <a:gd name="T41" fmla="*/ 1440 h 2851"/>
                <a:gd name="T42" fmla="*/ 996 w 1532"/>
                <a:gd name="T43" fmla="*/ 1492 h 2851"/>
                <a:gd name="T44" fmla="*/ 1153 w 1532"/>
                <a:gd name="T45" fmla="*/ 1607 h 2851"/>
                <a:gd name="T46" fmla="*/ 1121 w 1532"/>
                <a:gd name="T47" fmla="*/ 1670 h 2851"/>
                <a:gd name="T48" fmla="*/ 1084 w 1532"/>
                <a:gd name="T49" fmla="*/ 1599 h 2851"/>
                <a:gd name="T50" fmla="*/ 926 w 1532"/>
                <a:gd name="T51" fmla="*/ 1485 h 2851"/>
                <a:gd name="T52" fmla="*/ 824 w 1532"/>
                <a:gd name="T53" fmla="*/ 1424 h 2851"/>
                <a:gd name="T54" fmla="*/ 752 w 1532"/>
                <a:gd name="T55" fmla="*/ 1393 h 2851"/>
                <a:gd name="T56" fmla="*/ 698 w 1532"/>
                <a:gd name="T57" fmla="*/ 1388 h 2851"/>
                <a:gd name="T58" fmla="*/ 629 w 1532"/>
                <a:gd name="T59" fmla="*/ 1404 h 2851"/>
                <a:gd name="T60" fmla="*/ 560 w 1532"/>
                <a:gd name="T61" fmla="*/ 1439 h 2851"/>
                <a:gd name="T62" fmla="*/ 461 w 1532"/>
                <a:gd name="T63" fmla="*/ 1502 h 2851"/>
                <a:gd name="T64" fmla="*/ 338 w 1532"/>
                <a:gd name="T65" fmla="*/ 1568 h 2851"/>
                <a:gd name="T66" fmla="*/ 226 w 1532"/>
                <a:gd name="T67" fmla="*/ 1617 h 2851"/>
                <a:gd name="T68" fmla="*/ 141 w 1532"/>
                <a:gd name="T69" fmla="*/ 1664 h 2851"/>
                <a:gd name="T70" fmla="*/ 111 w 1532"/>
                <a:gd name="T71" fmla="*/ 1634 h 2851"/>
                <a:gd name="T72" fmla="*/ 217 w 1532"/>
                <a:gd name="T73" fmla="*/ 1588 h 2851"/>
                <a:gd name="T74" fmla="*/ 330 w 1532"/>
                <a:gd name="T75" fmla="*/ 1536 h 2851"/>
                <a:gd name="T76" fmla="*/ 448 w 1532"/>
                <a:gd name="T77" fmla="*/ 1471 h 2851"/>
                <a:gd name="T78" fmla="*/ 553 w 1532"/>
                <a:gd name="T79" fmla="*/ 1388 h 2851"/>
                <a:gd name="T80" fmla="*/ 627 w 1532"/>
                <a:gd name="T81" fmla="*/ 1285 h 2851"/>
                <a:gd name="T82" fmla="*/ 663 w 1532"/>
                <a:gd name="T83" fmla="*/ 1144 h 2851"/>
                <a:gd name="T84" fmla="*/ 675 w 1532"/>
                <a:gd name="T85" fmla="*/ 878 h 2851"/>
                <a:gd name="T86" fmla="*/ 702 w 1532"/>
                <a:gd name="T87" fmla="*/ 580 h 2851"/>
                <a:gd name="T88" fmla="*/ 760 w 1532"/>
                <a:gd name="T89" fmla="*/ 432 h 2851"/>
                <a:gd name="T90" fmla="*/ 849 w 1532"/>
                <a:gd name="T91" fmla="*/ 332 h 2851"/>
                <a:gd name="T92" fmla="*/ 994 w 1532"/>
                <a:gd name="T93" fmla="*/ 229 h 2851"/>
                <a:gd name="T94" fmla="*/ 1158 w 1532"/>
                <a:gd name="T95" fmla="*/ 141 h 2851"/>
                <a:gd name="T96" fmla="*/ 1313 w 1532"/>
                <a:gd name="T97" fmla="*/ 68 h 2851"/>
                <a:gd name="T98" fmla="*/ 1428 w 1532"/>
                <a:gd name="T99" fmla="*/ 83 h 2851"/>
                <a:gd name="T100" fmla="*/ 1290 w 1532"/>
                <a:gd name="T101" fmla="*/ 112 h 2851"/>
                <a:gd name="T102" fmla="*/ 1132 w 1532"/>
                <a:gd name="T103" fmla="*/ 189 h 2851"/>
                <a:gd name="T104" fmla="*/ 976 w 1532"/>
                <a:gd name="T105" fmla="*/ 280 h 2851"/>
                <a:gd name="T106" fmla="*/ 849 w 1532"/>
                <a:gd name="T107" fmla="*/ 385 h 2851"/>
                <a:gd name="T108" fmla="*/ 779 w 1532"/>
                <a:gd name="T109" fmla="*/ 484 h 2851"/>
                <a:gd name="T110" fmla="*/ 736 w 1532"/>
                <a:gd name="T111" fmla="*/ 638 h 2851"/>
                <a:gd name="T112" fmla="*/ 717 w 1532"/>
                <a:gd name="T113" fmla="*/ 1001 h 2851"/>
                <a:gd name="T114" fmla="*/ 699 w 1532"/>
                <a:gd name="T115" fmla="*/ 1199 h 2851"/>
                <a:gd name="T116" fmla="*/ 648 w 1532"/>
                <a:gd name="T117" fmla="*/ 1333 h 28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32" h="2851">
                  <a:moveTo>
                    <a:pt x="611" y="2283"/>
                  </a:moveTo>
                  <a:lnTo>
                    <a:pt x="618" y="2278"/>
                  </a:lnTo>
                  <a:lnTo>
                    <a:pt x="632" y="2271"/>
                  </a:lnTo>
                  <a:lnTo>
                    <a:pt x="646" y="2265"/>
                  </a:lnTo>
                  <a:lnTo>
                    <a:pt x="661" y="2260"/>
                  </a:lnTo>
                  <a:lnTo>
                    <a:pt x="676" y="2256"/>
                  </a:lnTo>
                  <a:lnTo>
                    <a:pt x="691" y="2253"/>
                  </a:lnTo>
                  <a:lnTo>
                    <a:pt x="707" y="2252"/>
                  </a:lnTo>
                  <a:lnTo>
                    <a:pt x="722" y="2253"/>
                  </a:lnTo>
                  <a:lnTo>
                    <a:pt x="739" y="2255"/>
                  </a:lnTo>
                  <a:lnTo>
                    <a:pt x="754" y="2259"/>
                  </a:lnTo>
                  <a:lnTo>
                    <a:pt x="763" y="2263"/>
                  </a:lnTo>
                  <a:lnTo>
                    <a:pt x="771" y="2266"/>
                  </a:lnTo>
                  <a:lnTo>
                    <a:pt x="778" y="2270"/>
                  </a:lnTo>
                  <a:lnTo>
                    <a:pt x="786" y="2274"/>
                  </a:lnTo>
                  <a:lnTo>
                    <a:pt x="803" y="2284"/>
                  </a:lnTo>
                  <a:lnTo>
                    <a:pt x="819" y="2295"/>
                  </a:lnTo>
                  <a:lnTo>
                    <a:pt x="835" y="2308"/>
                  </a:lnTo>
                  <a:lnTo>
                    <a:pt x="852" y="2322"/>
                  </a:lnTo>
                  <a:lnTo>
                    <a:pt x="870" y="2338"/>
                  </a:lnTo>
                  <a:lnTo>
                    <a:pt x="887" y="2354"/>
                  </a:lnTo>
                  <a:lnTo>
                    <a:pt x="889" y="2356"/>
                  </a:lnTo>
                  <a:lnTo>
                    <a:pt x="896" y="2356"/>
                  </a:lnTo>
                  <a:lnTo>
                    <a:pt x="905" y="2355"/>
                  </a:lnTo>
                  <a:lnTo>
                    <a:pt x="916" y="2354"/>
                  </a:lnTo>
                  <a:lnTo>
                    <a:pt x="926" y="2353"/>
                  </a:lnTo>
                  <a:lnTo>
                    <a:pt x="937" y="2353"/>
                  </a:lnTo>
                  <a:lnTo>
                    <a:pt x="949" y="2353"/>
                  </a:lnTo>
                  <a:lnTo>
                    <a:pt x="972" y="2351"/>
                  </a:lnTo>
                  <a:lnTo>
                    <a:pt x="997" y="2350"/>
                  </a:lnTo>
                  <a:lnTo>
                    <a:pt x="1023" y="2349"/>
                  </a:lnTo>
                  <a:lnTo>
                    <a:pt x="1074" y="2345"/>
                  </a:lnTo>
                  <a:lnTo>
                    <a:pt x="1100" y="2342"/>
                  </a:lnTo>
                  <a:lnTo>
                    <a:pt x="1124" y="2340"/>
                  </a:lnTo>
                  <a:lnTo>
                    <a:pt x="1148" y="2338"/>
                  </a:lnTo>
                  <a:lnTo>
                    <a:pt x="1159" y="2336"/>
                  </a:lnTo>
                  <a:lnTo>
                    <a:pt x="1170" y="2334"/>
                  </a:lnTo>
                  <a:lnTo>
                    <a:pt x="1180" y="2333"/>
                  </a:lnTo>
                  <a:lnTo>
                    <a:pt x="1190" y="2332"/>
                  </a:lnTo>
                  <a:lnTo>
                    <a:pt x="1199" y="2330"/>
                  </a:lnTo>
                  <a:lnTo>
                    <a:pt x="1207" y="2328"/>
                  </a:lnTo>
                  <a:lnTo>
                    <a:pt x="1224" y="2324"/>
                  </a:lnTo>
                  <a:lnTo>
                    <a:pt x="1239" y="2322"/>
                  </a:lnTo>
                  <a:lnTo>
                    <a:pt x="1254" y="2318"/>
                  </a:lnTo>
                  <a:lnTo>
                    <a:pt x="1268" y="2316"/>
                  </a:lnTo>
                  <a:lnTo>
                    <a:pt x="1281" y="2313"/>
                  </a:lnTo>
                  <a:lnTo>
                    <a:pt x="1294" y="2310"/>
                  </a:lnTo>
                  <a:lnTo>
                    <a:pt x="1305" y="2307"/>
                  </a:lnTo>
                  <a:lnTo>
                    <a:pt x="1316" y="2304"/>
                  </a:lnTo>
                  <a:lnTo>
                    <a:pt x="1326" y="2300"/>
                  </a:lnTo>
                  <a:lnTo>
                    <a:pt x="1336" y="2295"/>
                  </a:lnTo>
                  <a:lnTo>
                    <a:pt x="1345" y="2289"/>
                  </a:lnTo>
                  <a:lnTo>
                    <a:pt x="1354" y="2283"/>
                  </a:lnTo>
                  <a:lnTo>
                    <a:pt x="1362" y="2275"/>
                  </a:lnTo>
                  <a:lnTo>
                    <a:pt x="1371" y="2266"/>
                  </a:lnTo>
                  <a:lnTo>
                    <a:pt x="1380" y="2256"/>
                  </a:lnTo>
                  <a:lnTo>
                    <a:pt x="1384" y="2250"/>
                  </a:lnTo>
                  <a:lnTo>
                    <a:pt x="1388" y="2244"/>
                  </a:lnTo>
                  <a:lnTo>
                    <a:pt x="1393" y="2237"/>
                  </a:lnTo>
                  <a:lnTo>
                    <a:pt x="1397" y="2230"/>
                  </a:lnTo>
                  <a:lnTo>
                    <a:pt x="1401" y="2222"/>
                  </a:lnTo>
                  <a:lnTo>
                    <a:pt x="1405" y="2213"/>
                  </a:lnTo>
                  <a:lnTo>
                    <a:pt x="1410" y="2203"/>
                  </a:lnTo>
                  <a:lnTo>
                    <a:pt x="1414" y="2193"/>
                  </a:lnTo>
                  <a:lnTo>
                    <a:pt x="1417" y="2183"/>
                  </a:lnTo>
                  <a:lnTo>
                    <a:pt x="1422" y="2172"/>
                  </a:lnTo>
                  <a:lnTo>
                    <a:pt x="1430" y="2149"/>
                  </a:lnTo>
                  <a:lnTo>
                    <a:pt x="1437" y="2124"/>
                  </a:lnTo>
                  <a:lnTo>
                    <a:pt x="1444" y="2098"/>
                  </a:lnTo>
                  <a:lnTo>
                    <a:pt x="1452" y="2073"/>
                  </a:lnTo>
                  <a:lnTo>
                    <a:pt x="1458" y="2047"/>
                  </a:lnTo>
                  <a:lnTo>
                    <a:pt x="1465" y="2022"/>
                  </a:lnTo>
                  <a:lnTo>
                    <a:pt x="1471" y="1998"/>
                  </a:lnTo>
                  <a:lnTo>
                    <a:pt x="1474" y="1986"/>
                  </a:lnTo>
                  <a:lnTo>
                    <a:pt x="1444" y="1979"/>
                  </a:lnTo>
                  <a:lnTo>
                    <a:pt x="1511" y="1903"/>
                  </a:lnTo>
                  <a:lnTo>
                    <a:pt x="1532" y="2000"/>
                  </a:lnTo>
                  <a:lnTo>
                    <a:pt x="1503" y="1993"/>
                  </a:lnTo>
                  <a:lnTo>
                    <a:pt x="1500" y="2005"/>
                  </a:lnTo>
                  <a:lnTo>
                    <a:pt x="1494" y="2030"/>
                  </a:lnTo>
                  <a:lnTo>
                    <a:pt x="1487" y="2055"/>
                  </a:lnTo>
                  <a:lnTo>
                    <a:pt x="1481" y="2081"/>
                  </a:lnTo>
                  <a:lnTo>
                    <a:pt x="1474" y="2107"/>
                  </a:lnTo>
                  <a:lnTo>
                    <a:pt x="1466" y="2133"/>
                  </a:lnTo>
                  <a:lnTo>
                    <a:pt x="1458" y="2158"/>
                  </a:lnTo>
                  <a:lnTo>
                    <a:pt x="1449" y="2182"/>
                  </a:lnTo>
                  <a:lnTo>
                    <a:pt x="1446" y="2193"/>
                  </a:lnTo>
                  <a:lnTo>
                    <a:pt x="1442" y="2205"/>
                  </a:lnTo>
                  <a:lnTo>
                    <a:pt x="1437" y="2215"/>
                  </a:lnTo>
                  <a:lnTo>
                    <a:pt x="1432" y="2226"/>
                  </a:lnTo>
                  <a:lnTo>
                    <a:pt x="1428" y="2236"/>
                  </a:lnTo>
                  <a:lnTo>
                    <a:pt x="1423" y="2245"/>
                  </a:lnTo>
                  <a:lnTo>
                    <a:pt x="1418" y="2254"/>
                  </a:lnTo>
                  <a:lnTo>
                    <a:pt x="1413" y="2261"/>
                  </a:lnTo>
                  <a:lnTo>
                    <a:pt x="1408" y="2268"/>
                  </a:lnTo>
                  <a:lnTo>
                    <a:pt x="1403" y="2275"/>
                  </a:lnTo>
                  <a:lnTo>
                    <a:pt x="1393" y="2288"/>
                  </a:lnTo>
                  <a:lnTo>
                    <a:pt x="1382" y="2298"/>
                  </a:lnTo>
                  <a:lnTo>
                    <a:pt x="1371" y="2307"/>
                  </a:lnTo>
                  <a:lnTo>
                    <a:pt x="1360" y="2315"/>
                  </a:lnTo>
                  <a:lnTo>
                    <a:pt x="1349" y="2322"/>
                  </a:lnTo>
                  <a:lnTo>
                    <a:pt x="1337" y="2327"/>
                  </a:lnTo>
                  <a:lnTo>
                    <a:pt x="1325" y="2332"/>
                  </a:lnTo>
                  <a:lnTo>
                    <a:pt x="1313" y="2336"/>
                  </a:lnTo>
                  <a:lnTo>
                    <a:pt x="1300" y="2339"/>
                  </a:lnTo>
                  <a:lnTo>
                    <a:pt x="1288" y="2342"/>
                  </a:lnTo>
                  <a:lnTo>
                    <a:pt x="1274" y="2346"/>
                  </a:lnTo>
                  <a:lnTo>
                    <a:pt x="1260" y="2348"/>
                  </a:lnTo>
                  <a:lnTo>
                    <a:pt x="1245" y="2351"/>
                  </a:lnTo>
                  <a:lnTo>
                    <a:pt x="1230" y="2353"/>
                  </a:lnTo>
                  <a:lnTo>
                    <a:pt x="1214" y="2357"/>
                  </a:lnTo>
                  <a:lnTo>
                    <a:pt x="1204" y="2359"/>
                  </a:lnTo>
                  <a:lnTo>
                    <a:pt x="1195" y="2361"/>
                  </a:lnTo>
                  <a:lnTo>
                    <a:pt x="1185" y="2363"/>
                  </a:lnTo>
                  <a:lnTo>
                    <a:pt x="1174" y="2364"/>
                  </a:lnTo>
                  <a:lnTo>
                    <a:pt x="1163" y="2366"/>
                  </a:lnTo>
                  <a:lnTo>
                    <a:pt x="1151" y="2367"/>
                  </a:lnTo>
                  <a:lnTo>
                    <a:pt x="1128" y="2370"/>
                  </a:lnTo>
                  <a:lnTo>
                    <a:pt x="1102" y="2373"/>
                  </a:lnTo>
                  <a:lnTo>
                    <a:pt x="1077" y="2375"/>
                  </a:lnTo>
                  <a:lnTo>
                    <a:pt x="1025" y="2378"/>
                  </a:lnTo>
                  <a:lnTo>
                    <a:pt x="999" y="2380"/>
                  </a:lnTo>
                  <a:lnTo>
                    <a:pt x="974" y="2381"/>
                  </a:lnTo>
                  <a:lnTo>
                    <a:pt x="950" y="2383"/>
                  </a:lnTo>
                  <a:lnTo>
                    <a:pt x="939" y="2383"/>
                  </a:lnTo>
                  <a:lnTo>
                    <a:pt x="927" y="2384"/>
                  </a:lnTo>
                  <a:lnTo>
                    <a:pt x="918" y="2384"/>
                  </a:lnTo>
                  <a:lnTo>
                    <a:pt x="917" y="2384"/>
                  </a:lnTo>
                  <a:lnTo>
                    <a:pt x="923" y="2390"/>
                  </a:lnTo>
                  <a:lnTo>
                    <a:pt x="941" y="2409"/>
                  </a:lnTo>
                  <a:lnTo>
                    <a:pt x="959" y="2429"/>
                  </a:lnTo>
                  <a:lnTo>
                    <a:pt x="977" y="2449"/>
                  </a:lnTo>
                  <a:lnTo>
                    <a:pt x="996" y="2470"/>
                  </a:lnTo>
                  <a:lnTo>
                    <a:pt x="1032" y="2512"/>
                  </a:lnTo>
                  <a:lnTo>
                    <a:pt x="1068" y="2556"/>
                  </a:lnTo>
                  <a:lnTo>
                    <a:pt x="1103" y="2599"/>
                  </a:lnTo>
                  <a:lnTo>
                    <a:pt x="1120" y="2620"/>
                  </a:lnTo>
                  <a:lnTo>
                    <a:pt x="1137" y="2641"/>
                  </a:lnTo>
                  <a:lnTo>
                    <a:pt x="1153" y="2661"/>
                  </a:lnTo>
                  <a:lnTo>
                    <a:pt x="1168" y="2680"/>
                  </a:lnTo>
                  <a:lnTo>
                    <a:pt x="1184" y="2700"/>
                  </a:lnTo>
                  <a:lnTo>
                    <a:pt x="1189" y="2706"/>
                  </a:lnTo>
                  <a:lnTo>
                    <a:pt x="1225" y="2676"/>
                  </a:lnTo>
                  <a:lnTo>
                    <a:pt x="1261" y="2823"/>
                  </a:lnTo>
                  <a:lnTo>
                    <a:pt x="1121" y="2763"/>
                  </a:lnTo>
                  <a:lnTo>
                    <a:pt x="1155" y="2736"/>
                  </a:lnTo>
                  <a:lnTo>
                    <a:pt x="1148" y="2728"/>
                  </a:lnTo>
                  <a:lnTo>
                    <a:pt x="1133" y="2709"/>
                  </a:lnTo>
                  <a:lnTo>
                    <a:pt x="1118" y="2689"/>
                  </a:lnTo>
                  <a:lnTo>
                    <a:pt x="1101" y="2669"/>
                  </a:lnTo>
                  <a:lnTo>
                    <a:pt x="1084" y="2648"/>
                  </a:lnTo>
                  <a:lnTo>
                    <a:pt x="1068" y="2627"/>
                  </a:lnTo>
                  <a:lnTo>
                    <a:pt x="1033" y="2584"/>
                  </a:lnTo>
                  <a:lnTo>
                    <a:pt x="998" y="2541"/>
                  </a:lnTo>
                  <a:lnTo>
                    <a:pt x="962" y="2500"/>
                  </a:lnTo>
                  <a:lnTo>
                    <a:pt x="944" y="2479"/>
                  </a:lnTo>
                  <a:lnTo>
                    <a:pt x="926" y="2459"/>
                  </a:lnTo>
                  <a:lnTo>
                    <a:pt x="908" y="2440"/>
                  </a:lnTo>
                  <a:lnTo>
                    <a:pt x="891" y="2422"/>
                  </a:lnTo>
                  <a:lnTo>
                    <a:pt x="874" y="2404"/>
                  </a:lnTo>
                  <a:lnTo>
                    <a:pt x="856" y="2387"/>
                  </a:lnTo>
                  <a:lnTo>
                    <a:pt x="840" y="2371"/>
                  </a:lnTo>
                  <a:lnTo>
                    <a:pt x="824" y="2357"/>
                  </a:lnTo>
                  <a:lnTo>
                    <a:pt x="808" y="2344"/>
                  </a:lnTo>
                  <a:lnTo>
                    <a:pt x="793" y="2332"/>
                  </a:lnTo>
                  <a:lnTo>
                    <a:pt x="778" y="2322"/>
                  </a:lnTo>
                  <a:lnTo>
                    <a:pt x="765" y="2314"/>
                  </a:lnTo>
                  <a:lnTo>
                    <a:pt x="758" y="2310"/>
                  </a:lnTo>
                  <a:lnTo>
                    <a:pt x="752" y="2307"/>
                  </a:lnTo>
                  <a:lnTo>
                    <a:pt x="746" y="2305"/>
                  </a:lnTo>
                  <a:lnTo>
                    <a:pt x="741" y="2302"/>
                  </a:lnTo>
                  <a:lnTo>
                    <a:pt x="731" y="2300"/>
                  </a:lnTo>
                  <a:lnTo>
                    <a:pt x="720" y="2297"/>
                  </a:lnTo>
                  <a:lnTo>
                    <a:pt x="709" y="2297"/>
                  </a:lnTo>
                  <a:lnTo>
                    <a:pt x="698" y="2297"/>
                  </a:lnTo>
                  <a:lnTo>
                    <a:pt x="687" y="2299"/>
                  </a:lnTo>
                  <a:lnTo>
                    <a:pt x="676" y="2302"/>
                  </a:lnTo>
                  <a:lnTo>
                    <a:pt x="665" y="2306"/>
                  </a:lnTo>
                  <a:lnTo>
                    <a:pt x="653" y="2311"/>
                  </a:lnTo>
                  <a:lnTo>
                    <a:pt x="641" y="2317"/>
                  </a:lnTo>
                  <a:lnTo>
                    <a:pt x="629" y="2324"/>
                  </a:lnTo>
                  <a:lnTo>
                    <a:pt x="618" y="2332"/>
                  </a:lnTo>
                  <a:lnTo>
                    <a:pt x="606" y="2341"/>
                  </a:lnTo>
                  <a:lnTo>
                    <a:pt x="594" y="2351"/>
                  </a:lnTo>
                  <a:lnTo>
                    <a:pt x="583" y="2361"/>
                  </a:lnTo>
                  <a:lnTo>
                    <a:pt x="572" y="2371"/>
                  </a:lnTo>
                  <a:lnTo>
                    <a:pt x="560" y="2381"/>
                  </a:lnTo>
                  <a:lnTo>
                    <a:pt x="538" y="2404"/>
                  </a:lnTo>
                  <a:lnTo>
                    <a:pt x="518" y="2427"/>
                  </a:lnTo>
                  <a:lnTo>
                    <a:pt x="511" y="2434"/>
                  </a:lnTo>
                  <a:lnTo>
                    <a:pt x="501" y="2445"/>
                  </a:lnTo>
                  <a:lnTo>
                    <a:pt x="481" y="2466"/>
                  </a:lnTo>
                  <a:lnTo>
                    <a:pt x="461" y="2487"/>
                  </a:lnTo>
                  <a:lnTo>
                    <a:pt x="440" y="2507"/>
                  </a:lnTo>
                  <a:lnTo>
                    <a:pt x="420" y="2526"/>
                  </a:lnTo>
                  <a:lnTo>
                    <a:pt x="399" y="2544"/>
                  </a:lnTo>
                  <a:lnTo>
                    <a:pt x="379" y="2562"/>
                  </a:lnTo>
                  <a:lnTo>
                    <a:pt x="359" y="2579"/>
                  </a:lnTo>
                  <a:lnTo>
                    <a:pt x="338" y="2595"/>
                  </a:lnTo>
                  <a:lnTo>
                    <a:pt x="318" y="2610"/>
                  </a:lnTo>
                  <a:lnTo>
                    <a:pt x="298" y="2625"/>
                  </a:lnTo>
                  <a:lnTo>
                    <a:pt x="279" y="2639"/>
                  </a:lnTo>
                  <a:lnTo>
                    <a:pt x="261" y="2653"/>
                  </a:lnTo>
                  <a:lnTo>
                    <a:pt x="243" y="2665"/>
                  </a:lnTo>
                  <a:lnTo>
                    <a:pt x="226" y="2677"/>
                  </a:lnTo>
                  <a:lnTo>
                    <a:pt x="210" y="2690"/>
                  </a:lnTo>
                  <a:lnTo>
                    <a:pt x="194" y="2701"/>
                  </a:lnTo>
                  <a:lnTo>
                    <a:pt x="180" y="2711"/>
                  </a:lnTo>
                  <a:lnTo>
                    <a:pt x="168" y="2722"/>
                  </a:lnTo>
                  <a:lnTo>
                    <a:pt x="154" y="2734"/>
                  </a:lnTo>
                  <a:lnTo>
                    <a:pt x="141" y="2754"/>
                  </a:lnTo>
                  <a:lnTo>
                    <a:pt x="121" y="2784"/>
                  </a:lnTo>
                  <a:lnTo>
                    <a:pt x="86" y="2851"/>
                  </a:lnTo>
                  <a:lnTo>
                    <a:pt x="87" y="2770"/>
                  </a:lnTo>
                  <a:lnTo>
                    <a:pt x="0" y="2755"/>
                  </a:lnTo>
                  <a:lnTo>
                    <a:pt x="77" y="2724"/>
                  </a:lnTo>
                  <a:lnTo>
                    <a:pt x="111" y="2705"/>
                  </a:lnTo>
                  <a:lnTo>
                    <a:pt x="138" y="2687"/>
                  </a:lnTo>
                  <a:lnTo>
                    <a:pt x="152" y="2676"/>
                  </a:lnTo>
                  <a:lnTo>
                    <a:pt x="167" y="2665"/>
                  </a:lnTo>
                  <a:lnTo>
                    <a:pt x="183" y="2653"/>
                  </a:lnTo>
                  <a:lnTo>
                    <a:pt x="200" y="2641"/>
                  </a:lnTo>
                  <a:lnTo>
                    <a:pt x="217" y="2629"/>
                  </a:lnTo>
                  <a:lnTo>
                    <a:pt x="234" y="2616"/>
                  </a:lnTo>
                  <a:lnTo>
                    <a:pt x="254" y="2602"/>
                  </a:lnTo>
                  <a:lnTo>
                    <a:pt x="272" y="2589"/>
                  </a:lnTo>
                  <a:lnTo>
                    <a:pt x="291" y="2575"/>
                  </a:lnTo>
                  <a:lnTo>
                    <a:pt x="310" y="2559"/>
                  </a:lnTo>
                  <a:lnTo>
                    <a:pt x="330" y="2543"/>
                  </a:lnTo>
                  <a:lnTo>
                    <a:pt x="350" y="2527"/>
                  </a:lnTo>
                  <a:lnTo>
                    <a:pt x="370" y="2510"/>
                  </a:lnTo>
                  <a:lnTo>
                    <a:pt x="390" y="2492"/>
                  </a:lnTo>
                  <a:lnTo>
                    <a:pt x="410" y="2474"/>
                  </a:lnTo>
                  <a:lnTo>
                    <a:pt x="429" y="2456"/>
                  </a:lnTo>
                  <a:lnTo>
                    <a:pt x="448" y="2435"/>
                  </a:lnTo>
                  <a:lnTo>
                    <a:pt x="467" y="2414"/>
                  </a:lnTo>
                  <a:lnTo>
                    <a:pt x="486" y="2393"/>
                  </a:lnTo>
                  <a:lnTo>
                    <a:pt x="504" y="2371"/>
                  </a:lnTo>
                  <a:lnTo>
                    <a:pt x="521" y="2348"/>
                  </a:lnTo>
                  <a:lnTo>
                    <a:pt x="537" y="2324"/>
                  </a:lnTo>
                  <a:lnTo>
                    <a:pt x="553" y="2299"/>
                  </a:lnTo>
                  <a:lnTo>
                    <a:pt x="567" y="2273"/>
                  </a:lnTo>
                  <a:lnTo>
                    <a:pt x="582" y="2246"/>
                  </a:lnTo>
                  <a:lnTo>
                    <a:pt x="594" y="2218"/>
                  </a:lnTo>
                  <a:lnTo>
                    <a:pt x="607" y="2189"/>
                  </a:lnTo>
                  <a:lnTo>
                    <a:pt x="617" y="2159"/>
                  </a:lnTo>
                  <a:lnTo>
                    <a:pt x="627" y="2127"/>
                  </a:lnTo>
                  <a:lnTo>
                    <a:pt x="635" y="2093"/>
                  </a:lnTo>
                  <a:lnTo>
                    <a:pt x="642" y="2057"/>
                  </a:lnTo>
                  <a:lnTo>
                    <a:pt x="648" y="2019"/>
                  </a:lnTo>
                  <a:lnTo>
                    <a:pt x="654" y="1979"/>
                  </a:lnTo>
                  <a:lnTo>
                    <a:pt x="658" y="1937"/>
                  </a:lnTo>
                  <a:lnTo>
                    <a:pt x="663" y="1893"/>
                  </a:lnTo>
                  <a:lnTo>
                    <a:pt x="665" y="1848"/>
                  </a:lnTo>
                  <a:lnTo>
                    <a:pt x="668" y="1802"/>
                  </a:lnTo>
                  <a:lnTo>
                    <a:pt x="670" y="1754"/>
                  </a:lnTo>
                  <a:lnTo>
                    <a:pt x="673" y="1657"/>
                  </a:lnTo>
                  <a:lnTo>
                    <a:pt x="675" y="1556"/>
                  </a:lnTo>
                  <a:lnTo>
                    <a:pt x="675" y="1454"/>
                  </a:lnTo>
                  <a:lnTo>
                    <a:pt x="678" y="1351"/>
                  </a:lnTo>
                  <a:lnTo>
                    <a:pt x="680" y="1249"/>
                  </a:lnTo>
                  <a:lnTo>
                    <a:pt x="685" y="1149"/>
                  </a:lnTo>
                  <a:lnTo>
                    <a:pt x="692" y="1052"/>
                  </a:lnTo>
                  <a:lnTo>
                    <a:pt x="697" y="1005"/>
                  </a:lnTo>
                  <a:lnTo>
                    <a:pt x="702" y="959"/>
                  </a:lnTo>
                  <a:lnTo>
                    <a:pt x="709" y="914"/>
                  </a:lnTo>
                  <a:lnTo>
                    <a:pt x="717" y="871"/>
                  </a:lnTo>
                  <a:lnTo>
                    <a:pt x="725" y="829"/>
                  </a:lnTo>
                  <a:lnTo>
                    <a:pt x="736" y="790"/>
                  </a:lnTo>
                  <a:lnTo>
                    <a:pt x="747" y="751"/>
                  </a:lnTo>
                  <a:lnTo>
                    <a:pt x="760" y="715"/>
                  </a:lnTo>
                  <a:lnTo>
                    <a:pt x="767" y="698"/>
                  </a:lnTo>
                  <a:lnTo>
                    <a:pt x="775" y="681"/>
                  </a:lnTo>
                  <a:lnTo>
                    <a:pt x="791" y="647"/>
                  </a:lnTo>
                  <a:lnTo>
                    <a:pt x="809" y="614"/>
                  </a:lnTo>
                  <a:lnTo>
                    <a:pt x="828" y="582"/>
                  </a:lnTo>
                  <a:lnTo>
                    <a:pt x="849" y="550"/>
                  </a:lnTo>
                  <a:lnTo>
                    <a:pt x="871" y="520"/>
                  </a:lnTo>
                  <a:lnTo>
                    <a:pt x="894" y="490"/>
                  </a:lnTo>
                  <a:lnTo>
                    <a:pt x="918" y="461"/>
                  </a:lnTo>
                  <a:lnTo>
                    <a:pt x="942" y="432"/>
                  </a:lnTo>
                  <a:lnTo>
                    <a:pt x="968" y="405"/>
                  </a:lnTo>
                  <a:lnTo>
                    <a:pt x="994" y="378"/>
                  </a:lnTo>
                  <a:lnTo>
                    <a:pt x="1021" y="352"/>
                  </a:lnTo>
                  <a:lnTo>
                    <a:pt x="1048" y="327"/>
                  </a:lnTo>
                  <a:lnTo>
                    <a:pt x="1075" y="302"/>
                  </a:lnTo>
                  <a:lnTo>
                    <a:pt x="1103" y="278"/>
                  </a:lnTo>
                  <a:lnTo>
                    <a:pt x="1130" y="255"/>
                  </a:lnTo>
                  <a:lnTo>
                    <a:pt x="1158" y="233"/>
                  </a:lnTo>
                  <a:lnTo>
                    <a:pt x="1185" y="211"/>
                  </a:lnTo>
                  <a:lnTo>
                    <a:pt x="1212" y="190"/>
                  </a:lnTo>
                  <a:lnTo>
                    <a:pt x="1237" y="169"/>
                  </a:lnTo>
                  <a:lnTo>
                    <a:pt x="1263" y="150"/>
                  </a:lnTo>
                  <a:lnTo>
                    <a:pt x="1288" y="131"/>
                  </a:lnTo>
                  <a:lnTo>
                    <a:pt x="1313" y="113"/>
                  </a:lnTo>
                  <a:lnTo>
                    <a:pt x="1337" y="96"/>
                  </a:lnTo>
                  <a:lnTo>
                    <a:pt x="1359" y="79"/>
                  </a:lnTo>
                  <a:lnTo>
                    <a:pt x="1371" y="70"/>
                  </a:lnTo>
                  <a:lnTo>
                    <a:pt x="1342" y="33"/>
                  </a:lnTo>
                  <a:lnTo>
                    <a:pt x="1490" y="0"/>
                  </a:lnTo>
                  <a:lnTo>
                    <a:pt x="1428" y="137"/>
                  </a:lnTo>
                  <a:lnTo>
                    <a:pt x="1401" y="104"/>
                  </a:lnTo>
                  <a:lnTo>
                    <a:pt x="1386" y="116"/>
                  </a:lnTo>
                  <a:lnTo>
                    <a:pt x="1363" y="133"/>
                  </a:lnTo>
                  <a:lnTo>
                    <a:pt x="1339" y="150"/>
                  </a:lnTo>
                  <a:lnTo>
                    <a:pt x="1315" y="167"/>
                  </a:lnTo>
                  <a:lnTo>
                    <a:pt x="1290" y="186"/>
                  </a:lnTo>
                  <a:lnTo>
                    <a:pt x="1265" y="205"/>
                  </a:lnTo>
                  <a:lnTo>
                    <a:pt x="1239" y="225"/>
                  </a:lnTo>
                  <a:lnTo>
                    <a:pt x="1212" y="246"/>
                  </a:lnTo>
                  <a:lnTo>
                    <a:pt x="1186" y="267"/>
                  </a:lnTo>
                  <a:lnTo>
                    <a:pt x="1159" y="289"/>
                  </a:lnTo>
                  <a:lnTo>
                    <a:pt x="1132" y="312"/>
                  </a:lnTo>
                  <a:lnTo>
                    <a:pt x="1105" y="335"/>
                  </a:lnTo>
                  <a:lnTo>
                    <a:pt x="1079" y="359"/>
                  </a:lnTo>
                  <a:lnTo>
                    <a:pt x="1052" y="384"/>
                  </a:lnTo>
                  <a:lnTo>
                    <a:pt x="1026" y="410"/>
                  </a:lnTo>
                  <a:lnTo>
                    <a:pt x="1001" y="435"/>
                  </a:lnTo>
                  <a:lnTo>
                    <a:pt x="976" y="462"/>
                  </a:lnTo>
                  <a:lnTo>
                    <a:pt x="952" y="489"/>
                  </a:lnTo>
                  <a:lnTo>
                    <a:pt x="930" y="518"/>
                  </a:lnTo>
                  <a:lnTo>
                    <a:pt x="908" y="546"/>
                  </a:lnTo>
                  <a:lnTo>
                    <a:pt x="886" y="576"/>
                  </a:lnTo>
                  <a:lnTo>
                    <a:pt x="867" y="605"/>
                  </a:lnTo>
                  <a:lnTo>
                    <a:pt x="849" y="636"/>
                  </a:lnTo>
                  <a:lnTo>
                    <a:pt x="832" y="666"/>
                  </a:lnTo>
                  <a:lnTo>
                    <a:pt x="816" y="699"/>
                  </a:lnTo>
                  <a:lnTo>
                    <a:pt x="809" y="715"/>
                  </a:lnTo>
                  <a:lnTo>
                    <a:pt x="803" y="730"/>
                  </a:lnTo>
                  <a:lnTo>
                    <a:pt x="790" y="764"/>
                  </a:lnTo>
                  <a:lnTo>
                    <a:pt x="779" y="801"/>
                  </a:lnTo>
                  <a:lnTo>
                    <a:pt x="770" y="839"/>
                  </a:lnTo>
                  <a:lnTo>
                    <a:pt x="761" y="879"/>
                  </a:lnTo>
                  <a:lnTo>
                    <a:pt x="754" y="921"/>
                  </a:lnTo>
                  <a:lnTo>
                    <a:pt x="747" y="964"/>
                  </a:lnTo>
                  <a:lnTo>
                    <a:pt x="741" y="1009"/>
                  </a:lnTo>
                  <a:lnTo>
                    <a:pt x="736" y="1056"/>
                  </a:lnTo>
                  <a:lnTo>
                    <a:pt x="730" y="1151"/>
                  </a:lnTo>
                  <a:lnTo>
                    <a:pt x="725" y="1250"/>
                  </a:lnTo>
                  <a:lnTo>
                    <a:pt x="722" y="1352"/>
                  </a:lnTo>
                  <a:lnTo>
                    <a:pt x="721" y="1455"/>
                  </a:lnTo>
                  <a:lnTo>
                    <a:pt x="719" y="1557"/>
                  </a:lnTo>
                  <a:lnTo>
                    <a:pt x="717" y="1657"/>
                  </a:lnTo>
                  <a:lnTo>
                    <a:pt x="715" y="1756"/>
                  </a:lnTo>
                  <a:lnTo>
                    <a:pt x="713" y="1804"/>
                  </a:lnTo>
                  <a:lnTo>
                    <a:pt x="710" y="1852"/>
                  </a:lnTo>
                  <a:lnTo>
                    <a:pt x="707" y="1897"/>
                  </a:lnTo>
                  <a:lnTo>
                    <a:pt x="704" y="1942"/>
                  </a:lnTo>
                  <a:lnTo>
                    <a:pt x="699" y="1985"/>
                  </a:lnTo>
                  <a:lnTo>
                    <a:pt x="693" y="2026"/>
                  </a:lnTo>
                  <a:lnTo>
                    <a:pt x="687" y="2066"/>
                  </a:lnTo>
                  <a:lnTo>
                    <a:pt x="679" y="2104"/>
                  </a:lnTo>
                  <a:lnTo>
                    <a:pt x="670" y="2140"/>
                  </a:lnTo>
                  <a:lnTo>
                    <a:pt x="660" y="2174"/>
                  </a:lnTo>
                  <a:lnTo>
                    <a:pt x="648" y="2206"/>
                  </a:lnTo>
                  <a:lnTo>
                    <a:pt x="636" y="2237"/>
                  </a:lnTo>
                  <a:lnTo>
                    <a:pt x="622" y="2266"/>
                  </a:lnTo>
                  <a:lnTo>
                    <a:pt x="613" y="2285"/>
                  </a:lnTo>
                  <a:lnTo>
                    <a:pt x="611" y="2283"/>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1" name="Group 1141"/>
          <p:cNvGrpSpPr>
            <a:grpSpLocks/>
          </p:cNvGrpSpPr>
          <p:nvPr/>
        </p:nvGrpSpPr>
        <p:grpSpPr bwMode="auto">
          <a:xfrm>
            <a:off x="6629400" y="5105400"/>
            <a:ext cx="1905000" cy="1447800"/>
            <a:chOff x="4176" y="3216"/>
            <a:chExt cx="1200" cy="912"/>
          </a:xfrm>
        </p:grpSpPr>
        <p:sp>
          <p:nvSpPr>
            <p:cNvPr id="22" name="Oval 1142"/>
            <p:cNvSpPr>
              <a:spLocks noChangeArrowheads="1"/>
            </p:cNvSpPr>
            <p:nvPr/>
          </p:nvSpPr>
          <p:spPr bwMode="auto">
            <a:xfrm>
              <a:off x="4176" y="3216"/>
              <a:ext cx="1200" cy="432"/>
            </a:xfrm>
            <a:prstGeom prst="ellipse">
              <a:avLst/>
            </a:prstGeom>
            <a:gradFill rotWithShape="0">
              <a:gsLst>
                <a:gs pos="0">
                  <a:schemeClr val="accent2"/>
                </a:gs>
                <a:gs pos="100000">
                  <a:schemeClr val="accent2">
                    <a:gamma/>
                    <a:tint val="61176"/>
                    <a:invGamma/>
                  </a:schemeClr>
                </a:gs>
              </a:gsLst>
              <a:lin ang="2700000" scaled="1"/>
            </a:gra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23" name="Text Box 1143"/>
            <p:cNvSpPr txBox="1">
              <a:spLocks noChangeArrowheads="1"/>
            </p:cNvSpPr>
            <p:nvPr/>
          </p:nvSpPr>
          <p:spPr bwMode="auto">
            <a:xfrm>
              <a:off x="4307" y="3312"/>
              <a:ext cx="853" cy="288"/>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a:solidFill>
                    <a:srgbClr val="FFFF00"/>
                  </a:solidFill>
                  <a:latin typeface="Comic Sans MS" charset="0"/>
                  <a:cs typeface="+mn-cs"/>
                </a:rPr>
                <a:t>UniGene</a:t>
              </a:r>
            </a:p>
          </p:txBody>
        </p:sp>
        <p:sp>
          <p:nvSpPr>
            <p:cNvPr id="24" name="Line 1144"/>
            <p:cNvSpPr>
              <a:spLocks noChangeShapeType="1"/>
            </p:cNvSpPr>
            <p:nvPr/>
          </p:nvSpPr>
          <p:spPr bwMode="auto">
            <a:xfrm>
              <a:off x="4512" y="3744"/>
              <a:ext cx="61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25" name="Line 1145"/>
            <p:cNvSpPr>
              <a:spLocks noChangeShapeType="1"/>
            </p:cNvSpPr>
            <p:nvPr/>
          </p:nvSpPr>
          <p:spPr bwMode="auto">
            <a:xfrm>
              <a:off x="4512" y="3840"/>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26" name="Line 1146"/>
            <p:cNvSpPr>
              <a:spLocks noChangeShapeType="1"/>
            </p:cNvSpPr>
            <p:nvPr/>
          </p:nvSpPr>
          <p:spPr bwMode="auto">
            <a:xfrm>
              <a:off x="4512" y="3888"/>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27" name="Line 1147"/>
            <p:cNvSpPr>
              <a:spLocks noChangeShapeType="1"/>
            </p:cNvSpPr>
            <p:nvPr/>
          </p:nvSpPr>
          <p:spPr bwMode="auto">
            <a:xfrm>
              <a:off x="4568" y="393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28" name="Line 1148"/>
            <p:cNvSpPr>
              <a:spLocks noChangeShapeType="1"/>
            </p:cNvSpPr>
            <p:nvPr/>
          </p:nvSpPr>
          <p:spPr bwMode="auto">
            <a:xfrm>
              <a:off x="4512" y="398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29" name="Line 1149"/>
            <p:cNvSpPr>
              <a:spLocks noChangeShapeType="1"/>
            </p:cNvSpPr>
            <p:nvPr/>
          </p:nvSpPr>
          <p:spPr bwMode="auto">
            <a:xfrm>
              <a:off x="4512" y="3792"/>
              <a:ext cx="2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0" name="Line 1150"/>
            <p:cNvSpPr>
              <a:spLocks noChangeShapeType="1"/>
            </p:cNvSpPr>
            <p:nvPr/>
          </p:nvSpPr>
          <p:spPr bwMode="auto">
            <a:xfrm>
              <a:off x="4512" y="4032"/>
              <a:ext cx="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1" name="Line 1151"/>
            <p:cNvSpPr>
              <a:spLocks noChangeShapeType="1"/>
            </p:cNvSpPr>
            <p:nvPr/>
          </p:nvSpPr>
          <p:spPr bwMode="auto">
            <a:xfrm>
              <a:off x="4736" y="3840"/>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2" name="Line 1152"/>
            <p:cNvSpPr>
              <a:spLocks noChangeShapeType="1"/>
            </p:cNvSpPr>
            <p:nvPr/>
          </p:nvSpPr>
          <p:spPr bwMode="auto">
            <a:xfrm>
              <a:off x="4856" y="3888"/>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3" name="Line 1153"/>
            <p:cNvSpPr>
              <a:spLocks noChangeShapeType="1"/>
            </p:cNvSpPr>
            <p:nvPr/>
          </p:nvSpPr>
          <p:spPr bwMode="auto">
            <a:xfrm>
              <a:off x="4856" y="393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4" name="Line 1154"/>
            <p:cNvSpPr>
              <a:spLocks noChangeShapeType="1"/>
            </p:cNvSpPr>
            <p:nvPr/>
          </p:nvSpPr>
          <p:spPr bwMode="auto">
            <a:xfrm>
              <a:off x="4800" y="398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5" name="Line 1155"/>
            <p:cNvSpPr>
              <a:spLocks noChangeShapeType="1"/>
            </p:cNvSpPr>
            <p:nvPr/>
          </p:nvSpPr>
          <p:spPr bwMode="auto">
            <a:xfrm>
              <a:off x="4856" y="3792"/>
              <a:ext cx="2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6" name="Line 1156"/>
            <p:cNvSpPr>
              <a:spLocks noChangeShapeType="1"/>
            </p:cNvSpPr>
            <p:nvPr/>
          </p:nvSpPr>
          <p:spPr bwMode="auto">
            <a:xfrm>
              <a:off x="4800" y="4032"/>
              <a:ext cx="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7" name="Line 1157"/>
            <p:cNvSpPr>
              <a:spLocks noChangeShapeType="1"/>
            </p:cNvSpPr>
            <p:nvPr/>
          </p:nvSpPr>
          <p:spPr bwMode="auto">
            <a:xfrm>
              <a:off x="4608" y="4032"/>
              <a:ext cx="192" cy="0"/>
            </a:xfrm>
            <a:prstGeom prst="line">
              <a:avLst/>
            </a:prstGeom>
            <a:noFill/>
            <a:ln w="254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8" name="Line 1158"/>
            <p:cNvSpPr>
              <a:spLocks noChangeShapeType="1"/>
            </p:cNvSpPr>
            <p:nvPr/>
          </p:nvSpPr>
          <p:spPr bwMode="auto">
            <a:xfrm>
              <a:off x="4512" y="4080"/>
              <a:ext cx="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39" name="Line 1159"/>
            <p:cNvSpPr>
              <a:spLocks noChangeShapeType="1"/>
            </p:cNvSpPr>
            <p:nvPr/>
          </p:nvSpPr>
          <p:spPr bwMode="auto">
            <a:xfrm>
              <a:off x="4800" y="4080"/>
              <a:ext cx="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40" name="Line 1160"/>
            <p:cNvSpPr>
              <a:spLocks noChangeShapeType="1"/>
            </p:cNvSpPr>
            <p:nvPr/>
          </p:nvSpPr>
          <p:spPr bwMode="auto">
            <a:xfrm>
              <a:off x="4608" y="4080"/>
              <a:ext cx="192" cy="0"/>
            </a:xfrm>
            <a:prstGeom prst="line">
              <a:avLst/>
            </a:prstGeom>
            <a:noFill/>
            <a:ln w="254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41" name="Line 1161"/>
            <p:cNvSpPr>
              <a:spLocks noChangeShapeType="1"/>
            </p:cNvSpPr>
            <p:nvPr/>
          </p:nvSpPr>
          <p:spPr bwMode="auto">
            <a:xfrm>
              <a:off x="4512" y="4128"/>
              <a:ext cx="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42" name="Line 1162"/>
            <p:cNvSpPr>
              <a:spLocks noChangeShapeType="1"/>
            </p:cNvSpPr>
            <p:nvPr/>
          </p:nvSpPr>
          <p:spPr bwMode="auto">
            <a:xfrm>
              <a:off x="4800" y="4128"/>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43" name="Line 1163"/>
            <p:cNvSpPr>
              <a:spLocks noChangeShapeType="1"/>
            </p:cNvSpPr>
            <p:nvPr/>
          </p:nvSpPr>
          <p:spPr bwMode="auto">
            <a:xfrm>
              <a:off x="4608" y="4128"/>
              <a:ext cx="192" cy="0"/>
            </a:xfrm>
            <a:prstGeom prst="line">
              <a:avLst/>
            </a:prstGeom>
            <a:noFill/>
            <a:ln w="254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grpSp>
      <p:grpSp>
        <p:nvGrpSpPr>
          <p:cNvPr id="44" name="Group 1271"/>
          <p:cNvGrpSpPr>
            <a:grpSpLocks/>
          </p:cNvGrpSpPr>
          <p:nvPr/>
        </p:nvGrpSpPr>
        <p:grpSpPr bwMode="auto">
          <a:xfrm>
            <a:off x="2936875" y="1149350"/>
            <a:ext cx="1658938" cy="1463675"/>
            <a:chOff x="1850" y="724"/>
            <a:chExt cx="1045" cy="922"/>
          </a:xfrm>
        </p:grpSpPr>
        <p:sp>
          <p:nvSpPr>
            <p:cNvPr id="45" name="Text Box 1140"/>
            <p:cNvSpPr txBox="1">
              <a:spLocks noChangeArrowheads="1"/>
            </p:cNvSpPr>
            <p:nvPr/>
          </p:nvSpPr>
          <p:spPr bwMode="auto">
            <a:xfrm>
              <a:off x="1852" y="1411"/>
              <a:ext cx="1043" cy="235"/>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6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solidFill>
                    <a:srgbClr val="0099CC"/>
                  </a:solidFill>
                  <a:effectLst>
                    <a:outerShdw blurRad="38100" dist="38100" dir="2700000" algn="tl">
                      <a:srgbClr val="DDDDDD"/>
                    </a:outerShdw>
                  </a:effectLst>
                  <a:latin typeface="Comic Sans MS" charset="0"/>
                  <a:cs typeface="+mn-cs"/>
                </a:rPr>
                <a:t>Lab Scientist</a:t>
              </a:r>
            </a:p>
          </p:txBody>
        </p:sp>
        <p:pic>
          <p:nvPicPr>
            <p:cNvPr id="16490" name="Picture 1165" descr="j02747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 y="724"/>
              <a:ext cx="494"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1270"/>
          <p:cNvGrpSpPr>
            <a:grpSpLocks/>
          </p:cNvGrpSpPr>
          <p:nvPr/>
        </p:nvGrpSpPr>
        <p:grpSpPr bwMode="auto">
          <a:xfrm>
            <a:off x="88900" y="1168400"/>
            <a:ext cx="2652713" cy="1208088"/>
            <a:chOff x="56" y="736"/>
            <a:chExt cx="1671" cy="761"/>
          </a:xfrm>
        </p:grpSpPr>
        <p:sp>
          <p:nvSpPr>
            <p:cNvPr id="48" name="Text Box 1172"/>
            <p:cNvSpPr txBox="1">
              <a:spLocks noChangeArrowheads="1"/>
            </p:cNvSpPr>
            <p:nvPr/>
          </p:nvSpPr>
          <p:spPr bwMode="auto">
            <a:xfrm rot="2517697">
              <a:off x="1158" y="1291"/>
              <a:ext cx="569" cy="154"/>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000">
                  <a:cs typeface="+mn-cs"/>
                </a:rPr>
                <a:t>TATAGCCG</a:t>
              </a:r>
            </a:p>
          </p:txBody>
        </p:sp>
        <p:sp>
          <p:nvSpPr>
            <p:cNvPr id="49" name="Text Box 1189"/>
            <p:cNvSpPr txBox="1">
              <a:spLocks noChangeArrowheads="1"/>
            </p:cNvSpPr>
            <p:nvPr/>
          </p:nvSpPr>
          <p:spPr bwMode="auto">
            <a:xfrm rot="-9109671">
              <a:off x="872" y="860"/>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GA</a:t>
              </a:r>
            </a:p>
          </p:txBody>
        </p:sp>
        <p:sp>
          <p:nvSpPr>
            <p:cNvPr id="50" name="Text Box 1190"/>
            <p:cNvSpPr txBox="1">
              <a:spLocks noChangeArrowheads="1"/>
            </p:cNvSpPr>
            <p:nvPr/>
          </p:nvSpPr>
          <p:spPr bwMode="auto">
            <a:xfrm rot="-9109671">
              <a:off x="728" y="860"/>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GA</a:t>
              </a:r>
            </a:p>
          </p:txBody>
        </p:sp>
        <p:sp>
          <p:nvSpPr>
            <p:cNvPr id="51" name="Text Box 1191"/>
            <p:cNvSpPr txBox="1">
              <a:spLocks noChangeArrowheads="1"/>
            </p:cNvSpPr>
            <p:nvPr/>
          </p:nvSpPr>
          <p:spPr bwMode="auto">
            <a:xfrm rot="-2394074">
              <a:off x="776" y="860"/>
              <a:ext cx="365"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ATT</a:t>
              </a:r>
            </a:p>
          </p:txBody>
        </p:sp>
        <p:sp>
          <p:nvSpPr>
            <p:cNvPr id="52" name="Text Box 1192"/>
            <p:cNvSpPr txBox="1">
              <a:spLocks noChangeArrowheads="1"/>
            </p:cNvSpPr>
            <p:nvPr/>
          </p:nvSpPr>
          <p:spPr bwMode="auto">
            <a:xfrm rot="-2394074">
              <a:off x="904" y="908"/>
              <a:ext cx="2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a:t>
              </a:r>
            </a:p>
          </p:txBody>
        </p:sp>
        <p:sp>
          <p:nvSpPr>
            <p:cNvPr id="53" name="Text Box 1193"/>
            <p:cNvSpPr txBox="1">
              <a:spLocks noChangeArrowheads="1"/>
            </p:cNvSpPr>
            <p:nvPr/>
          </p:nvSpPr>
          <p:spPr bwMode="auto">
            <a:xfrm rot="-2394074">
              <a:off x="824" y="784"/>
              <a:ext cx="2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a:t>
              </a:r>
            </a:p>
          </p:txBody>
        </p:sp>
        <p:sp>
          <p:nvSpPr>
            <p:cNvPr id="54" name="Text Box 1194"/>
            <p:cNvSpPr txBox="1">
              <a:spLocks noChangeArrowheads="1"/>
            </p:cNvSpPr>
            <p:nvPr/>
          </p:nvSpPr>
          <p:spPr bwMode="auto">
            <a:xfrm rot="-9109671">
              <a:off x="1016" y="908"/>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GA</a:t>
              </a:r>
            </a:p>
          </p:txBody>
        </p:sp>
        <p:sp>
          <p:nvSpPr>
            <p:cNvPr id="55" name="Text Box 1195"/>
            <p:cNvSpPr txBox="1">
              <a:spLocks noChangeArrowheads="1"/>
            </p:cNvSpPr>
            <p:nvPr/>
          </p:nvSpPr>
          <p:spPr bwMode="auto">
            <a:xfrm rot="-9109671">
              <a:off x="872" y="908"/>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GA</a:t>
              </a:r>
            </a:p>
          </p:txBody>
        </p:sp>
        <p:sp>
          <p:nvSpPr>
            <p:cNvPr id="56" name="Text Box 1196"/>
            <p:cNvSpPr txBox="1">
              <a:spLocks noChangeArrowheads="1"/>
            </p:cNvSpPr>
            <p:nvPr/>
          </p:nvSpPr>
          <p:spPr bwMode="auto">
            <a:xfrm rot="-2394074">
              <a:off x="920" y="908"/>
              <a:ext cx="365"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ATT</a:t>
              </a:r>
            </a:p>
          </p:txBody>
        </p:sp>
        <p:sp>
          <p:nvSpPr>
            <p:cNvPr id="57" name="Text Box 1197"/>
            <p:cNvSpPr txBox="1">
              <a:spLocks noChangeArrowheads="1"/>
            </p:cNvSpPr>
            <p:nvPr/>
          </p:nvSpPr>
          <p:spPr bwMode="auto">
            <a:xfrm rot="-2394074">
              <a:off x="1048" y="956"/>
              <a:ext cx="2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a:t>
              </a:r>
            </a:p>
          </p:txBody>
        </p:sp>
        <p:sp>
          <p:nvSpPr>
            <p:cNvPr id="58" name="Text Box 1198"/>
            <p:cNvSpPr txBox="1">
              <a:spLocks noChangeArrowheads="1"/>
            </p:cNvSpPr>
            <p:nvPr/>
          </p:nvSpPr>
          <p:spPr bwMode="auto">
            <a:xfrm rot="-2394074">
              <a:off x="968" y="832"/>
              <a:ext cx="2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a:t>
              </a:r>
            </a:p>
          </p:txBody>
        </p:sp>
        <p:pic>
          <p:nvPicPr>
            <p:cNvPr id="16488" name="Picture 1199" descr="j01270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 y="736"/>
              <a:ext cx="1180"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roup 1229"/>
          <p:cNvGrpSpPr>
            <a:grpSpLocks/>
          </p:cNvGrpSpPr>
          <p:nvPr/>
        </p:nvGrpSpPr>
        <p:grpSpPr bwMode="auto">
          <a:xfrm>
            <a:off x="4737100" y="4241800"/>
            <a:ext cx="1360488" cy="1411288"/>
            <a:chOff x="3144" y="1952"/>
            <a:chExt cx="857" cy="889"/>
          </a:xfrm>
        </p:grpSpPr>
        <p:sp>
          <p:nvSpPr>
            <p:cNvPr id="61" name="Text Box 1230"/>
            <p:cNvSpPr txBox="1">
              <a:spLocks noChangeArrowheads="1"/>
            </p:cNvSpPr>
            <p:nvPr/>
          </p:nvSpPr>
          <p:spPr bwMode="auto">
            <a:xfrm>
              <a:off x="3144" y="2608"/>
              <a:ext cx="857" cy="233"/>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solidFill>
                    <a:schemeClr val="accent2"/>
                  </a:solidFill>
                  <a:latin typeface="Comic Sans MS" charset="0"/>
                  <a:cs typeface="+mn-cs"/>
                </a:rPr>
                <a:t>Algorithms</a:t>
              </a:r>
            </a:p>
          </p:txBody>
        </p:sp>
        <p:pic>
          <p:nvPicPr>
            <p:cNvPr id="16476" name="Picture 1231" descr="j0251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0" y="1952"/>
              <a:ext cx="610" cy="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1232"/>
          <p:cNvGrpSpPr>
            <a:grpSpLocks/>
          </p:cNvGrpSpPr>
          <p:nvPr/>
        </p:nvGrpSpPr>
        <p:grpSpPr bwMode="auto">
          <a:xfrm>
            <a:off x="4911725" y="1295400"/>
            <a:ext cx="3736975" cy="1477963"/>
            <a:chOff x="3094" y="816"/>
            <a:chExt cx="2354" cy="931"/>
          </a:xfrm>
        </p:grpSpPr>
        <p:grpSp>
          <p:nvGrpSpPr>
            <p:cNvPr id="16467" name="Group 1233"/>
            <p:cNvGrpSpPr>
              <a:grpSpLocks/>
            </p:cNvGrpSpPr>
            <p:nvPr/>
          </p:nvGrpSpPr>
          <p:grpSpPr bwMode="auto">
            <a:xfrm>
              <a:off x="3094" y="816"/>
              <a:ext cx="1056" cy="907"/>
              <a:chOff x="3094" y="816"/>
              <a:chExt cx="1056" cy="907"/>
            </a:xfrm>
          </p:grpSpPr>
          <p:sp>
            <p:nvSpPr>
              <p:cNvPr id="70" name="Text Box 1234"/>
              <p:cNvSpPr txBox="1">
                <a:spLocks noChangeArrowheads="1"/>
              </p:cNvSpPr>
              <p:nvPr/>
            </p:nvSpPr>
            <p:spPr bwMode="auto">
              <a:xfrm>
                <a:off x="3256" y="1488"/>
                <a:ext cx="707" cy="235"/>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solidFill>
                      <a:schemeClr val="accent2"/>
                    </a:solidFill>
                    <a:latin typeface="Comic Sans MS" charset="0"/>
                    <a:cs typeface="+mn-cs"/>
                  </a:rPr>
                  <a:t>Curators</a:t>
                </a:r>
              </a:p>
            </p:txBody>
          </p:sp>
          <p:pic>
            <p:nvPicPr>
              <p:cNvPr id="16474" name="Picture 1235" descr="PE01561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4" y="816"/>
                <a:ext cx="1056" cy="7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468" name="Group 1236"/>
            <p:cNvGrpSpPr>
              <a:grpSpLocks/>
            </p:cNvGrpSpPr>
            <p:nvPr/>
          </p:nvGrpSpPr>
          <p:grpSpPr bwMode="auto">
            <a:xfrm>
              <a:off x="4248" y="864"/>
              <a:ext cx="1200" cy="883"/>
              <a:chOff x="4248" y="864"/>
              <a:chExt cx="1200" cy="883"/>
            </a:xfrm>
          </p:grpSpPr>
          <p:grpSp>
            <p:nvGrpSpPr>
              <p:cNvPr id="16469" name="Group 1237"/>
              <p:cNvGrpSpPr>
                <a:grpSpLocks/>
              </p:cNvGrpSpPr>
              <p:nvPr/>
            </p:nvGrpSpPr>
            <p:grpSpPr bwMode="auto">
              <a:xfrm>
                <a:off x="4248" y="864"/>
                <a:ext cx="1200" cy="883"/>
                <a:chOff x="4248" y="864"/>
                <a:chExt cx="1200" cy="883"/>
              </a:xfrm>
            </p:grpSpPr>
            <p:sp>
              <p:nvSpPr>
                <p:cNvPr id="68" name="Oval 1238"/>
                <p:cNvSpPr>
                  <a:spLocks noChangeArrowheads="1"/>
                </p:cNvSpPr>
                <p:nvPr/>
              </p:nvSpPr>
              <p:spPr bwMode="auto">
                <a:xfrm>
                  <a:off x="4248" y="864"/>
                  <a:ext cx="1200" cy="432"/>
                </a:xfrm>
                <a:prstGeom prst="ellipse">
                  <a:avLst/>
                </a:prstGeom>
                <a:gradFill rotWithShape="0">
                  <a:gsLst>
                    <a:gs pos="0">
                      <a:schemeClr val="accent2"/>
                    </a:gs>
                    <a:gs pos="100000">
                      <a:schemeClr val="accent2">
                        <a:gamma/>
                        <a:tint val="61176"/>
                        <a:invGamma/>
                      </a:schemeClr>
                    </a:gs>
                  </a:gsLst>
                  <a:lin ang="2700000" scaled="1"/>
                </a:gra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69" name="Text Box 1239"/>
                <p:cNvSpPr txBox="1">
                  <a:spLocks noChangeArrowheads="1"/>
                </p:cNvSpPr>
                <p:nvPr/>
              </p:nvSpPr>
              <p:spPr bwMode="auto">
                <a:xfrm>
                  <a:off x="4368" y="1344"/>
                  <a:ext cx="809" cy="403"/>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cs typeface="+mn-cs"/>
                    </a:rPr>
                    <a:t>TATAGCCG</a:t>
                  </a:r>
                </a:p>
                <a:p>
                  <a:pPr eaLnBrk="0" hangingPunct="0">
                    <a:defRPr/>
                  </a:pPr>
                  <a:r>
                    <a:rPr lang="en-US" sz="1800">
                      <a:cs typeface="+mn-cs"/>
                    </a:rPr>
                    <a:t>AGCTCCGATA</a:t>
                  </a:r>
                </a:p>
                <a:p>
                  <a:pPr eaLnBrk="0" hangingPunct="0">
                    <a:defRPr/>
                  </a:pPr>
                  <a:r>
                    <a:rPr lang="en-US" sz="1800">
                      <a:cs typeface="+mn-cs"/>
                    </a:rPr>
                    <a:t>CCGATGACAA</a:t>
                  </a:r>
                </a:p>
              </p:txBody>
            </p:sp>
          </p:grpSp>
          <p:sp>
            <p:nvSpPr>
              <p:cNvPr id="67" name="Text Box 1240"/>
              <p:cNvSpPr txBox="1">
                <a:spLocks noChangeArrowheads="1"/>
              </p:cNvSpPr>
              <p:nvPr/>
            </p:nvSpPr>
            <p:spPr bwMode="auto">
              <a:xfrm>
                <a:off x="4430" y="960"/>
                <a:ext cx="778" cy="288"/>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a:solidFill>
                      <a:srgbClr val="FFFF00"/>
                    </a:solidFill>
                    <a:latin typeface="Comic Sans MS" charset="0"/>
                    <a:cs typeface="+mn-cs"/>
                  </a:rPr>
                  <a:t>RefSeq</a:t>
                </a:r>
              </a:p>
            </p:txBody>
          </p:sp>
        </p:grpSp>
      </p:grpSp>
      <p:grpSp>
        <p:nvGrpSpPr>
          <p:cNvPr id="72" name="Group 1241"/>
          <p:cNvGrpSpPr>
            <a:grpSpLocks/>
          </p:cNvGrpSpPr>
          <p:nvPr/>
        </p:nvGrpSpPr>
        <p:grpSpPr bwMode="auto">
          <a:xfrm>
            <a:off x="6654800" y="3124200"/>
            <a:ext cx="1968500" cy="1462088"/>
            <a:chOff x="5288" y="2072"/>
            <a:chExt cx="1240" cy="921"/>
          </a:xfrm>
        </p:grpSpPr>
        <p:sp>
          <p:nvSpPr>
            <p:cNvPr id="73" name="Oval 1242"/>
            <p:cNvSpPr>
              <a:spLocks noChangeArrowheads="1"/>
            </p:cNvSpPr>
            <p:nvPr/>
          </p:nvSpPr>
          <p:spPr bwMode="auto">
            <a:xfrm>
              <a:off x="5288" y="2072"/>
              <a:ext cx="1168" cy="408"/>
            </a:xfrm>
            <a:prstGeom prst="ellipse">
              <a:avLst/>
            </a:prstGeom>
            <a:gradFill rotWithShape="1">
              <a:gsLst>
                <a:gs pos="0">
                  <a:srgbClr val="0066CC">
                    <a:gamma/>
                    <a:shade val="46275"/>
                    <a:invGamma/>
                  </a:srgbClr>
                </a:gs>
                <a:gs pos="100000">
                  <a:srgbClr val="0066CC"/>
                </a:gs>
              </a:gsLst>
              <a:lin ang="5400000" scaled="1"/>
            </a:gra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grpSp>
          <p:nvGrpSpPr>
            <p:cNvPr id="16446" name="Group 1243"/>
            <p:cNvGrpSpPr>
              <a:grpSpLocks/>
            </p:cNvGrpSpPr>
            <p:nvPr/>
          </p:nvGrpSpPr>
          <p:grpSpPr bwMode="auto">
            <a:xfrm>
              <a:off x="5296" y="2592"/>
              <a:ext cx="1232" cy="401"/>
              <a:chOff x="4304" y="2640"/>
              <a:chExt cx="1232" cy="401"/>
            </a:xfrm>
          </p:grpSpPr>
          <p:sp>
            <p:nvSpPr>
              <p:cNvPr id="76" name="AutoShape 1244"/>
              <p:cNvSpPr>
                <a:spLocks noChangeArrowheads="1"/>
              </p:cNvSpPr>
              <p:nvPr/>
            </p:nvSpPr>
            <p:spPr bwMode="auto">
              <a:xfrm>
                <a:off x="4304" y="2640"/>
                <a:ext cx="472" cy="88"/>
              </a:xfrm>
              <a:prstGeom prst="roundRect">
                <a:avLst>
                  <a:gd name="adj" fmla="val 16667"/>
                </a:avLst>
              </a:prstGeom>
              <a:solidFill>
                <a:schemeClr val="accent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77" name="AutoShape 1245"/>
              <p:cNvSpPr>
                <a:spLocks noChangeArrowheads="1"/>
              </p:cNvSpPr>
              <p:nvPr/>
            </p:nvSpPr>
            <p:spPr bwMode="auto">
              <a:xfrm>
                <a:off x="4792" y="2640"/>
                <a:ext cx="744" cy="83"/>
              </a:xfrm>
              <a:prstGeom prst="roundRect">
                <a:avLst>
                  <a:gd name="adj" fmla="val 16667"/>
                </a:avLst>
              </a:prstGeom>
              <a:solidFill>
                <a:schemeClr val="accent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78" name="AutoShape 1246"/>
              <p:cNvSpPr>
                <a:spLocks noChangeArrowheads="1"/>
              </p:cNvSpPr>
              <p:nvPr/>
            </p:nvSpPr>
            <p:spPr bwMode="auto">
              <a:xfrm>
                <a:off x="4600" y="2808"/>
                <a:ext cx="184" cy="88"/>
              </a:xfrm>
              <a:prstGeom prst="roundRect">
                <a:avLst>
                  <a:gd name="adj" fmla="val 16667"/>
                </a:avLst>
              </a:prstGeom>
              <a:solidFill>
                <a:schemeClr val="accent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79" name="AutoShape 1247"/>
              <p:cNvSpPr>
                <a:spLocks noChangeArrowheads="1"/>
              </p:cNvSpPr>
              <p:nvPr/>
            </p:nvSpPr>
            <p:spPr bwMode="auto">
              <a:xfrm>
                <a:off x="4800" y="2808"/>
                <a:ext cx="416" cy="83"/>
              </a:xfrm>
              <a:prstGeom prst="roundRect">
                <a:avLst>
                  <a:gd name="adj" fmla="val 16667"/>
                </a:avLst>
              </a:prstGeom>
              <a:solidFill>
                <a:schemeClr val="accent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80" name="AutoShape 1248"/>
              <p:cNvSpPr>
                <a:spLocks noChangeArrowheads="1"/>
              </p:cNvSpPr>
              <p:nvPr/>
            </p:nvSpPr>
            <p:spPr bwMode="auto">
              <a:xfrm>
                <a:off x="4486" y="2958"/>
                <a:ext cx="304" cy="80"/>
              </a:xfrm>
              <a:prstGeom prst="roundRect">
                <a:avLst>
                  <a:gd name="adj" fmla="val 16667"/>
                </a:avLst>
              </a:prstGeom>
              <a:solidFill>
                <a:schemeClr val="accent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81" name="AutoShape 1249"/>
              <p:cNvSpPr>
                <a:spLocks noChangeArrowheads="1"/>
              </p:cNvSpPr>
              <p:nvPr/>
            </p:nvSpPr>
            <p:spPr bwMode="auto">
              <a:xfrm>
                <a:off x="4794" y="2958"/>
                <a:ext cx="416" cy="83"/>
              </a:xfrm>
              <a:prstGeom prst="roundRect">
                <a:avLst>
                  <a:gd name="adj" fmla="val 16667"/>
                </a:avLst>
              </a:prstGeom>
              <a:solidFill>
                <a:schemeClr val="accent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sz="1800">
                  <a:cs typeface="+mn-cs"/>
                </a:endParaRPr>
              </a:p>
            </p:txBody>
          </p:sp>
          <p:sp>
            <p:nvSpPr>
              <p:cNvPr id="82" name="Line 1250"/>
              <p:cNvSpPr>
                <a:spLocks noChangeShapeType="1"/>
              </p:cNvSpPr>
              <p:nvPr/>
            </p:nvSpPr>
            <p:spPr bwMode="auto">
              <a:xfrm>
                <a:off x="4480" y="2652"/>
                <a:ext cx="0" cy="6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83" name="Line 1251"/>
              <p:cNvSpPr>
                <a:spLocks noChangeShapeType="1"/>
              </p:cNvSpPr>
              <p:nvPr/>
            </p:nvSpPr>
            <p:spPr bwMode="auto">
              <a:xfrm>
                <a:off x="4556" y="2652"/>
                <a:ext cx="0" cy="6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84" name="Line 1252"/>
              <p:cNvSpPr>
                <a:spLocks noChangeShapeType="1"/>
              </p:cNvSpPr>
              <p:nvPr/>
            </p:nvSpPr>
            <p:spPr bwMode="auto">
              <a:xfrm>
                <a:off x="4632" y="2816"/>
                <a:ext cx="0" cy="6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85" name="Line 1253"/>
              <p:cNvSpPr>
                <a:spLocks noChangeShapeType="1"/>
              </p:cNvSpPr>
              <p:nvPr/>
            </p:nvSpPr>
            <p:spPr bwMode="auto">
              <a:xfrm>
                <a:off x="4708" y="2816"/>
                <a:ext cx="0" cy="6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86" name="Line 1254"/>
              <p:cNvSpPr>
                <a:spLocks noChangeShapeType="1"/>
              </p:cNvSpPr>
              <p:nvPr/>
            </p:nvSpPr>
            <p:spPr bwMode="auto">
              <a:xfrm>
                <a:off x="4884" y="2968"/>
                <a:ext cx="0" cy="6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87" name="Line 1255"/>
              <p:cNvSpPr>
                <a:spLocks noChangeShapeType="1"/>
              </p:cNvSpPr>
              <p:nvPr/>
            </p:nvSpPr>
            <p:spPr bwMode="auto">
              <a:xfrm>
                <a:off x="4960" y="2968"/>
                <a:ext cx="0" cy="6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88" name="Line 1256"/>
              <p:cNvSpPr>
                <a:spLocks noChangeShapeType="1"/>
              </p:cNvSpPr>
              <p:nvPr/>
            </p:nvSpPr>
            <p:spPr bwMode="auto">
              <a:xfrm>
                <a:off x="4976" y="2820"/>
                <a:ext cx="0" cy="64"/>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89" name="Line 1257"/>
              <p:cNvSpPr>
                <a:spLocks noChangeShapeType="1"/>
              </p:cNvSpPr>
              <p:nvPr/>
            </p:nvSpPr>
            <p:spPr bwMode="auto">
              <a:xfrm>
                <a:off x="5052" y="2820"/>
                <a:ext cx="0" cy="64"/>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90" name="Line 1258"/>
              <p:cNvSpPr>
                <a:spLocks noChangeShapeType="1"/>
              </p:cNvSpPr>
              <p:nvPr/>
            </p:nvSpPr>
            <p:spPr bwMode="auto">
              <a:xfrm>
                <a:off x="4888" y="2648"/>
                <a:ext cx="0" cy="64"/>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91" name="Line 1259"/>
              <p:cNvSpPr>
                <a:spLocks noChangeShapeType="1"/>
              </p:cNvSpPr>
              <p:nvPr/>
            </p:nvSpPr>
            <p:spPr bwMode="auto">
              <a:xfrm>
                <a:off x="5144" y="2648"/>
                <a:ext cx="0" cy="64"/>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92" name="Line 1260"/>
              <p:cNvSpPr>
                <a:spLocks noChangeShapeType="1"/>
              </p:cNvSpPr>
              <p:nvPr/>
            </p:nvSpPr>
            <p:spPr bwMode="auto">
              <a:xfrm>
                <a:off x="4960" y="2652"/>
                <a:ext cx="0" cy="6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93" name="Line 1261"/>
              <p:cNvSpPr>
                <a:spLocks noChangeShapeType="1"/>
              </p:cNvSpPr>
              <p:nvPr/>
            </p:nvSpPr>
            <p:spPr bwMode="auto">
              <a:xfrm>
                <a:off x="4604" y="2968"/>
                <a:ext cx="0" cy="64"/>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sp>
            <p:nvSpPr>
              <p:cNvPr id="94" name="Line 1262"/>
              <p:cNvSpPr>
                <a:spLocks noChangeShapeType="1"/>
              </p:cNvSpPr>
              <p:nvPr/>
            </p:nvSpPr>
            <p:spPr bwMode="auto">
              <a:xfrm>
                <a:off x="5056" y="2968"/>
                <a:ext cx="0" cy="6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grpSp>
        <p:sp>
          <p:nvSpPr>
            <p:cNvPr id="75" name="Text Box 1263"/>
            <p:cNvSpPr txBox="1">
              <a:spLocks noChangeArrowheads="1"/>
            </p:cNvSpPr>
            <p:nvPr/>
          </p:nvSpPr>
          <p:spPr bwMode="auto">
            <a:xfrm>
              <a:off x="5513" y="2079"/>
              <a:ext cx="752" cy="404"/>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solidFill>
                    <a:srgbClr val="FFFF00"/>
                  </a:solidFill>
                  <a:latin typeface="Comic Sans MS" charset="0"/>
                  <a:cs typeface="+mn-cs"/>
                </a:rPr>
                <a:t>Genome</a:t>
              </a:r>
            </a:p>
            <a:p>
              <a:pPr eaLnBrk="0" hangingPunct="0">
                <a:defRPr/>
              </a:pPr>
              <a:r>
                <a:rPr lang="en-US" sz="1800">
                  <a:solidFill>
                    <a:srgbClr val="FFFF00"/>
                  </a:solidFill>
                  <a:latin typeface="Comic Sans MS" charset="0"/>
                  <a:cs typeface="+mn-cs"/>
                </a:rPr>
                <a:t>Assembly</a:t>
              </a:r>
            </a:p>
          </p:txBody>
        </p:sp>
      </p:grpSp>
      <p:grpSp>
        <p:nvGrpSpPr>
          <p:cNvPr id="95" name="Group 1274"/>
          <p:cNvGrpSpPr>
            <a:grpSpLocks/>
          </p:cNvGrpSpPr>
          <p:nvPr/>
        </p:nvGrpSpPr>
        <p:grpSpPr bwMode="auto">
          <a:xfrm>
            <a:off x="-50800" y="2489200"/>
            <a:ext cx="4114800" cy="4267200"/>
            <a:chOff x="8" y="1568"/>
            <a:chExt cx="2592" cy="2688"/>
          </a:xfrm>
        </p:grpSpPr>
        <p:grpSp>
          <p:nvGrpSpPr>
            <p:cNvPr id="16399" name="Group 1272"/>
            <p:cNvGrpSpPr>
              <a:grpSpLocks/>
            </p:cNvGrpSpPr>
            <p:nvPr/>
          </p:nvGrpSpPr>
          <p:grpSpPr bwMode="auto">
            <a:xfrm>
              <a:off x="8" y="1568"/>
              <a:ext cx="1956" cy="2672"/>
              <a:chOff x="8" y="1568"/>
              <a:chExt cx="1956" cy="2672"/>
            </a:xfrm>
          </p:grpSpPr>
          <p:sp>
            <p:nvSpPr>
              <p:cNvPr id="103" name="Text Box 1167"/>
              <p:cNvSpPr txBox="1">
                <a:spLocks noChangeArrowheads="1"/>
              </p:cNvSpPr>
              <p:nvPr/>
            </p:nvSpPr>
            <p:spPr bwMode="auto">
              <a:xfrm rot="6669988">
                <a:off x="1093" y="2317"/>
                <a:ext cx="57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CGTGA</a:t>
                </a:r>
              </a:p>
            </p:txBody>
          </p:sp>
          <p:sp>
            <p:nvSpPr>
              <p:cNvPr id="104" name="Text Box 1168"/>
              <p:cNvSpPr txBox="1">
                <a:spLocks noChangeArrowheads="1"/>
              </p:cNvSpPr>
              <p:nvPr/>
            </p:nvSpPr>
            <p:spPr bwMode="auto">
              <a:xfrm rot="-7840070">
                <a:off x="673" y="2042"/>
                <a:ext cx="921"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1600">
                    <a:cs typeface="+mn-cs"/>
                  </a:rPr>
                  <a:t>ATTGACTA</a:t>
                </a:r>
              </a:p>
            </p:txBody>
          </p:sp>
          <p:sp>
            <p:nvSpPr>
              <p:cNvPr id="105" name="Text Box 1169"/>
              <p:cNvSpPr txBox="1">
                <a:spLocks noChangeArrowheads="1"/>
              </p:cNvSpPr>
              <p:nvPr/>
            </p:nvSpPr>
            <p:spPr bwMode="auto">
              <a:xfrm rot="-1417657">
                <a:off x="698" y="1653"/>
                <a:ext cx="428" cy="144"/>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900">
                    <a:cs typeface="+mn-cs"/>
                  </a:rPr>
                  <a:t>ACGTGC</a:t>
                </a:r>
              </a:p>
            </p:txBody>
          </p:sp>
          <p:sp>
            <p:nvSpPr>
              <p:cNvPr id="106" name="Text Box 1170"/>
              <p:cNvSpPr txBox="1">
                <a:spLocks noChangeArrowheads="1"/>
              </p:cNvSpPr>
              <p:nvPr/>
            </p:nvSpPr>
            <p:spPr bwMode="auto">
              <a:xfrm rot="-4323513">
                <a:off x="738" y="2311"/>
                <a:ext cx="532" cy="173"/>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cs typeface="+mn-cs"/>
                  </a:rPr>
                  <a:t>ACGTGC</a:t>
                </a:r>
              </a:p>
            </p:txBody>
          </p:sp>
          <p:sp>
            <p:nvSpPr>
              <p:cNvPr id="107" name="Text Box 1171"/>
              <p:cNvSpPr txBox="1">
                <a:spLocks noChangeArrowheads="1"/>
              </p:cNvSpPr>
              <p:nvPr/>
            </p:nvSpPr>
            <p:spPr bwMode="auto">
              <a:xfrm rot="7834439">
                <a:off x="1524" y="2137"/>
                <a:ext cx="516" cy="173"/>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solidFill>
                      <a:srgbClr val="0000FF"/>
                    </a:solidFill>
                    <a:cs typeface="+mn-cs"/>
                  </a:rPr>
                  <a:t>TTGACA</a:t>
                </a:r>
              </a:p>
            </p:txBody>
          </p:sp>
          <p:sp>
            <p:nvSpPr>
              <p:cNvPr id="108" name="Text Box 1174"/>
              <p:cNvSpPr txBox="1">
                <a:spLocks noChangeArrowheads="1"/>
              </p:cNvSpPr>
              <p:nvPr/>
            </p:nvSpPr>
            <p:spPr bwMode="auto">
              <a:xfrm rot="-9109671">
                <a:off x="152" y="3427"/>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FF9933"/>
                    </a:solidFill>
                    <a:cs typeface="+mn-cs"/>
                  </a:rPr>
                  <a:t>GA</a:t>
                </a:r>
              </a:p>
            </p:txBody>
          </p:sp>
          <p:sp>
            <p:nvSpPr>
              <p:cNvPr id="109" name="Text Box 1176"/>
              <p:cNvSpPr txBox="1">
                <a:spLocks noChangeArrowheads="1"/>
              </p:cNvSpPr>
              <p:nvPr/>
            </p:nvSpPr>
            <p:spPr bwMode="auto">
              <a:xfrm rot="-2394074">
                <a:off x="264" y="2938"/>
                <a:ext cx="365"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ATT</a:t>
                </a:r>
              </a:p>
            </p:txBody>
          </p:sp>
          <p:sp>
            <p:nvSpPr>
              <p:cNvPr id="110" name="Text Box 1177"/>
              <p:cNvSpPr txBox="1">
                <a:spLocks noChangeArrowheads="1"/>
              </p:cNvSpPr>
              <p:nvPr/>
            </p:nvSpPr>
            <p:spPr bwMode="auto">
              <a:xfrm rot="-9109671">
                <a:off x="248" y="3980"/>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FF9933"/>
                    </a:solidFill>
                    <a:cs typeface="+mn-cs"/>
                  </a:rPr>
                  <a:t>GA</a:t>
                </a:r>
              </a:p>
            </p:txBody>
          </p:sp>
          <p:sp>
            <p:nvSpPr>
              <p:cNvPr id="111" name="Text Box 1178"/>
              <p:cNvSpPr txBox="1">
                <a:spLocks noChangeArrowheads="1"/>
              </p:cNvSpPr>
              <p:nvPr/>
            </p:nvSpPr>
            <p:spPr bwMode="auto">
              <a:xfrm rot="-9109671">
                <a:off x="104" y="3980"/>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FF9933"/>
                    </a:solidFill>
                    <a:cs typeface="+mn-cs"/>
                  </a:rPr>
                  <a:t>GA</a:t>
                </a:r>
              </a:p>
            </p:txBody>
          </p:sp>
          <p:sp>
            <p:nvSpPr>
              <p:cNvPr id="112" name="Text Box 1179"/>
              <p:cNvSpPr txBox="1">
                <a:spLocks noChangeArrowheads="1"/>
              </p:cNvSpPr>
              <p:nvPr/>
            </p:nvSpPr>
            <p:spPr bwMode="auto">
              <a:xfrm rot="-2394074">
                <a:off x="152" y="3980"/>
                <a:ext cx="365"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FF9933"/>
                    </a:solidFill>
                    <a:cs typeface="+mn-cs"/>
                  </a:rPr>
                  <a:t>ATT</a:t>
                </a:r>
              </a:p>
            </p:txBody>
          </p:sp>
          <p:sp>
            <p:nvSpPr>
              <p:cNvPr id="113" name="Text Box 1180"/>
              <p:cNvSpPr txBox="1">
                <a:spLocks noChangeArrowheads="1"/>
              </p:cNvSpPr>
              <p:nvPr/>
            </p:nvSpPr>
            <p:spPr bwMode="auto">
              <a:xfrm rot="-2394074">
                <a:off x="288" y="3616"/>
                <a:ext cx="365"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FF9933"/>
                    </a:solidFill>
                    <a:cs typeface="+mn-cs"/>
                  </a:rPr>
                  <a:t>ATT</a:t>
                </a:r>
              </a:p>
            </p:txBody>
          </p:sp>
          <p:sp>
            <p:nvSpPr>
              <p:cNvPr id="114" name="Text Box 1181"/>
              <p:cNvSpPr txBox="1">
                <a:spLocks noChangeArrowheads="1"/>
              </p:cNvSpPr>
              <p:nvPr/>
            </p:nvSpPr>
            <p:spPr bwMode="auto">
              <a:xfrm rot="-2394074">
                <a:off x="280" y="4028"/>
                <a:ext cx="2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FF9933"/>
                    </a:solidFill>
                    <a:cs typeface="+mn-cs"/>
                  </a:rPr>
                  <a:t>C</a:t>
                </a:r>
              </a:p>
            </p:txBody>
          </p:sp>
          <p:sp>
            <p:nvSpPr>
              <p:cNvPr id="115" name="Text Box 1182"/>
              <p:cNvSpPr txBox="1">
                <a:spLocks noChangeArrowheads="1"/>
              </p:cNvSpPr>
              <p:nvPr/>
            </p:nvSpPr>
            <p:spPr bwMode="auto">
              <a:xfrm rot="-2394074">
                <a:off x="1256" y="1568"/>
                <a:ext cx="2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a:t>
                </a:r>
              </a:p>
            </p:txBody>
          </p:sp>
          <p:sp>
            <p:nvSpPr>
              <p:cNvPr id="116" name="Text Box 1184"/>
              <p:cNvSpPr txBox="1">
                <a:spLocks noChangeArrowheads="1"/>
              </p:cNvSpPr>
              <p:nvPr/>
            </p:nvSpPr>
            <p:spPr bwMode="auto">
              <a:xfrm rot="-2394074">
                <a:off x="1098" y="1788"/>
                <a:ext cx="303" cy="173"/>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cs typeface="+mn-cs"/>
                  </a:rPr>
                  <a:t>ATT</a:t>
                </a:r>
              </a:p>
            </p:txBody>
          </p:sp>
          <p:sp>
            <p:nvSpPr>
              <p:cNvPr id="117" name="Text Box 1185"/>
              <p:cNvSpPr txBox="1">
                <a:spLocks noChangeArrowheads="1"/>
              </p:cNvSpPr>
              <p:nvPr/>
            </p:nvSpPr>
            <p:spPr bwMode="auto">
              <a:xfrm rot="-9109671">
                <a:off x="104" y="4028"/>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FF9933"/>
                    </a:solidFill>
                    <a:cs typeface="+mn-cs"/>
                  </a:rPr>
                  <a:t>GA</a:t>
                </a:r>
              </a:p>
            </p:txBody>
          </p:sp>
          <p:sp>
            <p:nvSpPr>
              <p:cNvPr id="118" name="Text Box 1186"/>
              <p:cNvSpPr txBox="1">
                <a:spLocks noChangeArrowheads="1"/>
              </p:cNvSpPr>
              <p:nvPr/>
            </p:nvSpPr>
            <p:spPr bwMode="auto">
              <a:xfrm rot="-9109671">
                <a:off x="80" y="3836"/>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FF9933"/>
                    </a:solidFill>
                    <a:cs typeface="+mn-cs"/>
                  </a:rPr>
                  <a:t>GA</a:t>
                </a:r>
              </a:p>
            </p:txBody>
          </p:sp>
          <p:sp>
            <p:nvSpPr>
              <p:cNvPr id="119" name="Text Box 1187"/>
              <p:cNvSpPr txBox="1">
                <a:spLocks noChangeArrowheads="1"/>
              </p:cNvSpPr>
              <p:nvPr/>
            </p:nvSpPr>
            <p:spPr bwMode="auto">
              <a:xfrm rot="-2394074">
                <a:off x="8" y="4028"/>
                <a:ext cx="365"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FF9933"/>
                    </a:solidFill>
                    <a:cs typeface="+mn-cs"/>
                  </a:rPr>
                  <a:t>ATT</a:t>
                </a:r>
              </a:p>
            </p:txBody>
          </p:sp>
          <p:sp>
            <p:nvSpPr>
              <p:cNvPr id="120" name="Text Box 1188"/>
              <p:cNvSpPr txBox="1">
                <a:spLocks noChangeArrowheads="1"/>
              </p:cNvSpPr>
              <p:nvPr/>
            </p:nvSpPr>
            <p:spPr bwMode="auto">
              <a:xfrm rot="-2394074">
                <a:off x="344" y="3168"/>
                <a:ext cx="2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a:t>
                </a:r>
              </a:p>
            </p:txBody>
          </p:sp>
          <p:graphicFrame>
            <p:nvGraphicFramePr>
              <p:cNvPr id="16424" name="Object 1200"/>
              <p:cNvGraphicFramePr>
                <a:graphicFrameLocks noChangeAspect="1"/>
              </p:cNvGraphicFramePr>
              <p:nvPr/>
            </p:nvGraphicFramePr>
            <p:xfrm>
              <a:off x="670" y="2693"/>
              <a:ext cx="1212" cy="1431"/>
            </p:xfrm>
            <a:graphic>
              <a:graphicData uri="http://schemas.openxmlformats.org/presentationml/2006/ole">
                <mc:AlternateContent xmlns:mc="http://schemas.openxmlformats.org/markup-compatibility/2006">
                  <mc:Choice xmlns:v="urn:schemas-microsoft-com:vml" Requires="v">
                    <p:oleObj spid="_x0000_s16526" name="Drawing" r:id="rId8" imgW="1879600" imgH="2222500" progId="Canvas.Drawing.7">
                      <p:embed/>
                    </p:oleObj>
                  </mc:Choice>
                  <mc:Fallback>
                    <p:oleObj name="Drawing" r:id="rId8" imgW="1879600" imgH="2222500" progId="Canvas.Drawing.7">
                      <p:embed/>
                      <p:pic>
                        <p:nvPicPr>
                          <p:cNvPr id="0" name="Object 12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 y="2693"/>
                            <a:ext cx="1212" cy="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2" name="Text Box 1201"/>
              <p:cNvSpPr txBox="1">
                <a:spLocks noChangeArrowheads="1"/>
              </p:cNvSpPr>
              <p:nvPr/>
            </p:nvSpPr>
            <p:spPr bwMode="auto">
              <a:xfrm rot="-9109671">
                <a:off x="389" y="2598"/>
                <a:ext cx="820"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rgbClr val="0000FF"/>
                    </a:solidFill>
                    <a:cs typeface="+mn-cs"/>
                  </a:rPr>
                  <a:t>ATTGACTA</a:t>
                </a:r>
              </a:p>
            </p:txBody>
          </p:sp>
          <p:sp>
            <p:nvSpPr>
              <p:cNvPr id="123" name="Text Box 1202"/>
              <p:cNvSpPr txBox="1">
                <a:spLocks noChangeArrowheads="1"/>
              </p:cNvSpPr>
              <p:nvPr/>
            </p:nvSpPr>
            <p:spPr bwMode="auto">
              <a:xfrm rot="-1527467">
                <a:off x="1096" y="2532"/>
                <a:ext cx="649"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TTGACA</a:t>
                </a:r>
              </a:p>
            </p:txBody>
          </p:sp>
          <p:sp>
            <p:nvSpPr>
              <p:cNvPr id="124" name="Text Box 1203"/>
              <p:cNvSpPr txBox="1">
                <a:spLocks noChangeArrowheads="1"/>
              </p:cNvSpPr>
              <p:nvPr/>
            </p:nvSpPr>
            <p:spPr bwMode="auto">
              <a:xfrm rot="-6679613">
                <a:off x="1267" y="1981"/>
                <a:ext cx="660" cy="173"/>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cs typeface="+mn-cs"/>
                  </a:rPr>
                  <a:t>TATAGCCG</a:t>
                </a:r>
              </a:p>
            </p:txBody>
          </p:sp>
          <p:sp>
            <p:nvSpPr>
              <p:cNvPr id="125" name="Text Box 1204"/>
              <p:cNvSpPr txBox="1">
                <a:spLocks noChangeArrowheads="1"/>
              </p:cNvSpPr>
              <p:nvPr/>
            </p:nvSpPr>
            <p:spPr bwMode="auto">
              <a:xfrm rot="2752599">
                <a:off x="788" y="2656"/>
                <a:ext cx="671"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ACGTGC</a:t>
                </a:r>
              </a:p>
            </p:txBody>
          </p:sp>
          <p:sp>
            <p:nvSpPr>
              <p:cNvPr id="126" name="Text Box 1205"/>
              <p:cNvSpPr txBox="1">
                <a:spLocks noChangeArrowheads="1"/>
              </p:cNvSpPr>
              <p:nvPr/>
            </p:nvSpPr>
            <p:spPr bwMode="auto">
              <a:xfrm rot="-226744">
                <a:off x="1016" y="2204"/>
                <a:ext cx="649"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TTGACA</a:t>
                </a:r>
              </a:p>
            </p:txBody>
          </p:sp>
          <p:sp>
            <p:nvSpPr>
              <p:cNvPr id="127" name="Text Box 1206"/>
              <p:cNvSpPr txBox="1">
                <a:spLocks noChangeArrowheads="1"/>
              </p:cNvSpPr>
              <p:nvPr/>
            </p:nvSpPr>
            <p:spPr bwMode="auto">
              <a:xfrm rot="-1892385">
                <a:off x="1112" y="2716"/>
                <a:ext cx="649"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TTGACA</a:t>
                </a:r>
              </a:p>
            </p:txBody>
          </p:sp>
          <p:sp>
            <p:nvSpPr>
              <p:cNvPr id="128" name="Text Box 1207"/>
              <p:cNvSpPr txBox="1">
                <a:spLocks noChangeArrowheads="1"/>
              </p:cNvSpPr>
              <p:nvPr/>
            </p:nvSpPr>
            <p:spPr bwMode="auto">
              <a:xfrm rot="-7258714">
                <a:off x="520" y="2640"/>
                <a:ext cx="57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CGTGA</a:t>
                </a:r>
              </a:p>
            </p:txBody>
          </p:sp>
          <p:sp>
            <p:nvSpPr>
              <p:cNvPr id="129" name="Text Box 1208"/>
              <p:cNvSpPr txBox="1">
                <a:spLocks noChangeArrowheads="1"/>
              </p:cNvSpPr>
              <p:nvPr/>
            </p:nvSpPr>
            <p:spPr bwMode="auto">
              <a:xfrm rot="3286947">
                <a:off x="1352" y="2464"/>
                <a:ext cx="57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CGTGA</a:t>
                </a:r>
              </a:p>
            </p:txBody>
          </p:sp>
          <p:sp>
            <p:nvSpPr>
              <p:cNvPr id="130" name="Text Box 1209"/>
              <p:cNvSpPr txBox="1">
                <a:spLocks noChangeArrowheads="1"/>
              </p:cNvSpPr>
              <p:nvPr/>
            </p:nvSpPr>
            <p:spPr bwMode="auto">
              <a:xfrm rot="-16535555">
                <a:off x="649" y="2557"/>
                <a:ext cx="57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CGTGA</a:t>
                </a:r>
              </a:p>
            </p:txBody>
          </p:sp>
          <p:sp>
            <p:nvSpPr>
              <p:cNvPr id="131" name="Text Box 1210"/>
              <p:cNvSpPr txBox="1">
                <a:spLocks noChangeArrowheads="1"/>
              </p:cNvSpPr>
              <p:nvPr/>
            </p:nvSpPr>
            <p:spPr bwMode="auto">
              <a:xfrm rot="-3950007">
                <a:off x="353" y="2428"/>
                <a:ext cx="820"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ATTGACTA</a:t>
                </a:r>
              </a:p>
            </p:txBody>
          </p:sp>
          <p:sp>
            <p:nvSpPr>
              <p:cNvPr id="132" name="Text Box 1211"/>
              <p:cNvSpPr txBox="1">
                <a:spLocks noChangeArrowheads="1"/>
              </p:cNvSpPr>
              <p:nvPr/>
            </p:nvSpPr>
            <p:spPr bwMode="auto">
              <a:xfrm rot="1593481">
                <a:off x="872" y="2540"/>
                <a:ext cx="820"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ATTGACTA</a:t>
                </a:r>
              </a:p>
            </p:txBody>
          </p:sp>
          <p:sp>
            <p:nvSpPr>
              <p:cNvPr id="133" name="Text Box 1213"/>
              <p:cNvSpPr txBox="1">
                <a:spLocks noChangeArrowheads="1"/>
              </p:cNvSpPr>
              <p:nvPr/>
            </p:nvSpPr>
            <p:spPr bwMode="auto">
              <a:xfrm rot="-708971">
                <a:off x="632" y="2588"/>
                <a:ext cx="820"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ATTGACTA</a:t>
                </a:r>
              </a:p>
            </p:txBody>
          </p:sp>
          <p:sp>
            <p:nvSpPr>
              <p:cNvPr id="134" name="Text Box 1215"/>
              <p:cNvSpPr txBox="1">
                <a:spLocks noChangeArrowheads="1"/>
              </p:cNvSpPr>
              <p:nvPr/>
            </p:nvSpPr>
            <p:spPr bwMode="auto">
              <a:xfrm rot="-3235160">
                <a:off x="1129" y="2576"/>
                <a:ext cx="841"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TATAGCCG</a:t>
                </a:r>
              </a:p>
            </p:txBody>
          </p:sp>
          <p:sp>
            <p:nvSpPr>
              <p:cNvPr id="135" name="Text Box 1216"/>
              <p:cNvSpPr txBox="1">
                <a:spLocks noChangeArrowheads="1"/>
              </p:cNvSpPr>
              <p:nvPr/>
            </p:nvSpPr>
            <p:spPr bwMode="auto">
              <a:xfrm rot="1433764">
                <a:off x="579" y="2273"/>
                <a:ext cx="660" cy="173"/>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cs typeface="+mn-cs"/>
                  </a:rPr>
                  <a:t>TATAGCCG</a:t>
                </a:r>
              </a:p>
            </p:txBody>
          </p:sp>
          <p:sp>
            <p:nvSpPr>
              <p:cNvPr id="136" name="Text Box 1217"/>
              <p:cNvSpPr txBox="1">
                <a:spLocks noChangeArrowheads="1"/>
              </p:cNvSpPr>
              <p:nvPr/>
            </p:nvSpPr>
            <p:spPr bwMode="auto">
              <a:xfrm>
                <a:off x="584" y="2656"/>
                <a:ext cx="841"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TATAGCCG</a:t>
                </a:r>
              </a:p>
            </p:txBody>
          </p:sp>
          <p:sp>
            <p:nvSpPr>
              <p:cNvPr id="137" name="Text Box 1218"/>
              <p:cNvSpPr txBox="1">
                <a:spLocks noChangeArrowheads="1"/>
              </p:cNvSpPr>
              <p:nvPr/>
            </p:nvSpPr>
            <p:spPr bwMode="auto">
              <a:xfrm>
                <a:off x="856" y="2792"/>
                <a:ext cx="841"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TATAGCCG</a:t>
                </a:r>
              </a:p>
            </p:txBody>
          </p:sp>
          <p:sp>
            <p:nvSpPr>
              <p:cNvPr id="138" name="Text Box 1219"/>
              <p:cNvSpPr txBox="1">
                <a:spLocks noChangeArrowheads="1"/>
              </p:cNvSpPr>
              <p:nvPr/>
            </p:nvSpPr>
            <p:spPr bwMode="auto">
              <a:xfrm rot="3342787">
                <a:off x="837" y="1945"/>
                <a:ext cx="841"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TATAGCCG</a:t>
                </a:r>
              </a:p>
            </p:txBody>
          </p:sp>
          <p:sp>
            <p:nvSpPr>
              <p:cNvPr id="139" name="Text Box 1220"/>
              <p:cNvSpPr txBox="1">
                <a:spLocks noChangeArrowheads="1"/>
              </p:cNvSpPr>
              <p:nvPr/>
            </p:nvSpPr>
            <p:spPr bwMode="auto">
              <a:xfrm>
                <a:off x="928" y="2740"/>
                <a:ext cx="841"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TATAGCCG</a:t>
                </a:r>
              </a:p>
            </p:txBody>
          </p:sp>
          <p:sp>
            <p:nvSpPr>
              <p:cNvPr id="140" name="Text Box 1221"/>
              <p:cNvSpPr txBox="1">
                <a:spLocks noChangeArrowheads="1"/>
              </p:cNvSpPr>
              <p:nvPr/>
            </p:nvSpPr>
            <p:spPr bwMode="auto">
              <a:xfrm rot="-2394074">
                <a:off x="1756" y="2704"/>
                <a:ext cx="2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a:t>
                </a:r>
              </a:p>
            </p:txBody>
          </p:sp>
          <p:sp>
            <p:nvSpPr>
              <p:cNvPr id="141" name="Text Box 1227"/>
              <p:cNvSpPr txBox="1">
                <a:spLocks noChangeArrowheads="1"/>
              </p:cNvSpPr>
              <p:nvPr/>
            </p:nvSpPr>
            <p:spPr bwMode="auto">
              <a:xfrm rot="-2394074">
                <a:off x="1556" y="1860"/>
                <a:ext cx="365"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ATT</a:t>
                </a:r>
              </a:p>
            </p:txBody>
          </p:sp>
        </p:grpSp>
        <p:grpSp>
          <p:nvGrpSpPr>
            <p:cNvPr id="16400" name="Group 1273"/>
            <p:cNvGrpSpPr>
              <a:grpSpLocks/>
            </p:cNvGrpSpPr>
            <p:nvPr/>
          </p:nvGrpSpPr>
          <p:grpSpPr bwMode="auto">
            <a:xfrm>
              <a:off x="1620" y="3940"/>
              <a:ext cx="980" cy="316"/>
              <a:chOff x="1620" y="3940"/>
              <a:chExt cx="980" cy="316"/>
            </a:xfrm>
          </p:grpSpPr>
          <p:sp>
            <p:nvSpPr>
              <p:cNvPr id="98" name="Text Box 1183"/>
              <p:cNvSpPr txBox="1">
                <a:spLocks noChangeArrowheads="1"/>
              </p:cNvSpPr>
              <p:nvPr/>
            </p:nvSpPr>
            <p:spPr bwMode="auto">
              <a:xfrm rot="-9109671">
                <a:off x="2292" y="3980"/>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GA</a:t>
                </a:r>
              </a:p>
            </p:txBody>
          </p:sp>
          <p:sp>
            <p:nvSpPr>
              <p:cNvPr id="99" name="Text Box 1222"/>
              <p:cNvSpPr txBox="1">
                <a:spLocks noChangeArrowheads="1"/>
              </p:cNvSpPr>
              <p:nvPr/>
            </p:nvSpPr>
            <p:spPr bwMode="auto">
              <a:xfrm rot="-9109671">
                <a:off x="2148" y="3980"/>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GA</a:t>
                </a:r>
              </a:p>
            </p:txBody>
          </p:sp>
          <p:sp>
            <p:nvSpPr>
              <p:cNvPr id="100" name="Text Box 1223"/>
              <p:cNvSpPr txBox="1">
                <a:spLocks noChangeArrowheads="1"/>
              </p:cNvSpPr>
              <p:nvPr/>
            </p:nvSpPr>
            <p:spPr bwMode="auto">
              <a:xfrm rot="-2394074">
                <a:off x="2108" y="3940"/>
                <a:ext cx="2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C</a:t>
                </a:r>
              </a:p>
            </p:txBody>
          </p:sp>
          <p:sp>
            <p:nvSpPr>
              <p:cNvPr id="101" name="Text Box 1225"/>
              <p:cNvSpPr txBox="1">
                <a:spLocks noChangeArrowheads="1"/>
              </p:cNvSpPr>
              <p:nvPr/>
            </p:nvSpPr>
            <p:spPr bwMode="auto">
              <a:xfrm rot="-9109671">
                <a:off x="1860" y="4044"/>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GA</a:t>
                </a:r>
              </a:p>
            </p:txBody>
          </p:sp>
          <p:sp>
            <p:nvSpPr>
              <p:cNvPr id="102" name="Text Box 1226"/>
              <p:cNvSpPr txBox="1">
                <a:spLocks noChangeArrowheads="1"/>
              </p:cNvSpPr>
              <p:nvPr/>
            </p:nvSpPr>
            <p:spPr bwMode="auto">
              <a:xfrm rot="-9109671">
                <a:off x="1620" y="4012"/>
                <a:ext cx="308" cy="2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cs typeface="+mn-cs"/>
                  </a:rPr>
                  <a:t>GA</a:t>
                </a:r>
              </a:p>
            </p:txBody>
          </p:sp>
        </p:grpSp>
      </p:grpSp>
      <p:grpSp>
        <p:nvGrpSpPr>
          <p:cNvPr id="142" name="Group 1276"/>
          <p:cNvGrpSpPr>
            <a:grpSpLocks/>
          </p:cNvGrpSpPr>
          <p:nvPr/>
        </p:nvGrpSpPr>
        <p:grpSpPr bwMode="auto">
          <a:xfrm>
            <a:off x="3246438" y="4991100"/>
            <a:ext cx="1506537" cy="1717675"/>
            <a:chOff x="2045" y="3144"/>
            <a:chExt cx="949" cy="1082"/>
          </a:xfrm>
        </p:grpSpPr>
        <p:pic>
          <p:nvPicPr>
            <p:cNvPr id="16397" name="Picture 1166" descr="j027477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5" y="3144"/>
              <a:ext cx="44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Text Box 1139"/>
            <p:cNvSpPr txBox="1">
              <a:spLocks noChangeArrowheads="1"/>
            </p:cNvSpPr>
            <p:nvPr/>
          </p:nvSpPr>
          <p:spPr bwMode="auto">
            <a:xfrm>
              <a:off x="2170" y="3856"/>
              <a:ext cx="824" cy="370"/>
            </a:xfrm>
            <a:prstGeom prst="rect">
              <a:avLst/>
            </a:prstGeom>
            <a:solidFill>
              <a:srgbClr val="EAEAEA">
                <a:alpha val="50000"/>
              </a:srgbClr>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1600">
                  <a:solidFill>
                    <a:srgbClr val="0000FF"/>
                  </a:solidFill>
                  <a:effectLst>
                    <a:outerShdw blurRad="38100" dist="38100" dir="2700000" algn="tl">
                      <a:srgbClr val="000000"/>
                    </a:outerShdw>
                  </a:effectLst>
                  <a:latin typeface="Comic Sans MS" charset="0"/>
                  <a:cs typeface="+mn-cs"/>
                </a:rPr>
                <a:t>GenBank</a:t>
              </a:r>
            </a:p>
            <a:p>
              <a:pPr eaLnBrk="0" hangingPunct="0">
                <a:defRPr/>
              </a:pPr>
              <a:r>
                <a:rPr lang="en-US" sz="1600">
                  <a:solidFill>
                    <a:srgbClr val="0000FF"/>
                  </a:solidFill>
                  <a:effectLst>
                    <a:outerShdw blurRad="38100" dist="38100" dir="2700000" algn="tl">
                      <a:srgbClr val="000000"/>
                    </a:outerShdw>
                  </a:effectLst>
                  <a:latin typeface="Comic Sans MS" charset="0"/>
                  <a:cs typeface="+mn-cs"/>
                </a:rPr>
                <a:t>Admin</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870">
                                          <p:stCondLst>
                                            <p:cond delay="0"/>
                                          </p:stCondLst>
                                        </p:cTn>
                                        <p:tgtEl>
                                          <p:spTgt spid="44"/>
                                        </p:tgtEl>
                                      </p:cBhvr>
                                    </p:animEffect>
                                    <p:anim calcmode="lin" valueType="num">
                                      <p:cBhvr>
                                        <p:cTn id="13" dur="2733"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4" dur="99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5" dur="996" tmFilter="0, 0; 0.125,0.2665; 0.25,0.4; 0.375,0.465; 0.5,0.5;  0.625,0.535; 0.75,0.6; 0.875,0.7335; 1,1">
                                          <p:stCondLst>
                                            <p:cond delay="996"/>
                                          </p:stCondLst>
                                        </p:cTn>
                                        <p:tgtEl>
                                          <p:spTgt spid="44"/>
                                        </p:tgtEl>
                                        <p:attrNameLst>
                                          <p:attrName>ppt_y</p:attrName>
                                        </p:attrNameLst>
                                      </p:cBhvr>
                                      <p:tavLst>
                                        <p:tav tm="0" fmla="#ppt_y-sin(pi*$)/9">
                                          <p:val>
                                            <p:fltVal val="0"/>
                                          </p:val>
                                        </p:tav>
                                        <p:tav tm="100000">
                                          <p:val>
                                            <p:fltVal val="1"/>
                                          </p:val>
                                        </p:tav>
                                      </p:tavLst>
                                    </p:anim>
                                    <p:anim calcmode="lin" valueType="num">
                                      <p:cBhvr>
                                        <p:cTn id="16" dur="498" tmFilter="0, 0; 0.125,0.2665; 0.25,0.4; 0.375,0.465; 0.5,0.5;  0.625,0.535; 0.75,0.6; 0.875,0.7335; 1,1">
                                          <p:stCondLst>
                                            <p:cond delay="1986"/>
                                          </p:stCondLst>
                                        </p:cTn>
                                        <p:tgtEl>
                                          <p:spTgt spid="44"/>
                                        </p:tgtEl>
                                        <p:attrNameLst>
                                          <p:attrName>ppt_y</p:attrName>
                                        </p:attrNameLst>
                                      </p:cBhvr>
                                      <p:tavLst>
                                        <p:tav tm="0" fmla="#ppt_y-sin(pi*$)/27">
                                          <p:val>
                                            <p:fltVal val="0"/>
                                          </p:val>
                                        </p:tav>
                                        <p:tav tm="100000">
                                          <p:val>
                                            <p:fltVal val="1"/>
                                          </p:val>
                                        </p:tav>
                                      </p:tavLst>
                                    </p:anim>
                                    <p:anim calcmode="lin" valueType="num">
                                      <p:cBhvr>
                                        <p:cTn id="17" dur="246" tmFilter="0, 0; 0.125,0.2665; 0.25,0.4; 0.375,0.465; 0.5,0.5;  0.625,0.535; 0.75,0.6; 0.875,0.7335; 1,1">
                                          <p:stCondLst>
                                            <p:cond delay="2484"/>
                                          </p:stCondLst>
                                        </p:cTn>
                                        <p:tgtEl>
                                          <p:spTgt spid="44"/>
                                        </p:tgtEl>
                                        <p:attrNameLst>
                                          <p:attrName>ppt_y</p:attrName>
                                        </p:attrNameLst>
                                      </p:cBhvr>
                                      <p:tavLst>
                                        <p:tav tm="0" fmla="#ppt_y-sin(pi*$)/81">
                                          <p:val>
                                            <p:fltVal val="0"/>
                                          </p:val>
                                        </p:tav>
                                        <p:tav tm="100000">
                                          <p:val>
                                            <p:fltVal val="1"/>
                                          </p:val>
                                        </p:tav>
                                      </p:tavLst>
                                    </p:anim>
                                    <p:animScale>
                                      <p:cBhvr>
                                        <p:cTn id="18" dur="39">
                                          <p:stCondLst>
                                            <p:cond delay="975"/>
                                          </p:stCondLst>
                                        </p:cTn>
                                        <p:tgtEl>
                                          <p:spTgt spid="44"/>
                                        </p:tgtEl>
                                      </p:cBhvr>
                                      <p:to x="100000" y="60000"/>
                                    </p:animScale>
                                    <p:animScale>
                                      <p:cBhvr>
                                        <p:cTn id="19" dur="249" decel="50000">
                                          <p:stCondLst>
                                            <p:cond delay="1014"/>
                                          </p:stCondLst>
                                        </p:cTn>
                                        <p:tgtEl>
                                          <p:spTgt spid="44"/>
                                        </p:tgtEl>
                                      </p:cBhvr>
                                      <p:to x="100000" y="100000"/>
                                    </p:animScale>
                                    <p:animScale>
                                      <p:cBhvr>
                                        <p:cTn id="20" dur="39">
                                          <p:stCondLst>
                                            <p:cond delay="1968"/>
                                          </p:stCondLst>
                                        </p:cTn>
                                        <p:tgtEl>
                                          <p:spTgt spid="44"/>
                                        </p:tgtEl>
                                      </p:cBhvr>
                                      <p:to x="100000" y="80000"/>
                                    </p:animScale>
                                    <p:animScale>
                                      <p:cBhvr>
                                        <p:cTn id="21" dur="249" decel="50000">
                                          <p:stCondLst>
                                            <p:cond delay="2007"/>
                                          </p:stCondLst>
                                        </p:cTn>
                                        <p:tgtEl>
                                          <p:spTgt spid="44"/>
                                        </p:tgtEl>
                                      </p:cBhvr>
                                      <p:to x="100000" y="100000"/>
                                    </p:animScale>
                                    <p:animScale>
                                      <p:cBhvr>
                                        <p:cTn id="22" dur="39">
                                          <p:stCondLst>
                                            <p:cond delay="2463"/>
                                          </p:stCondLst>
                                        </p:cTn>
                                        <p:tgtEl>
                                          <p:spTgt spid="44"/>
                                        </p:tgtEl>
                                      </p:cBhvr>
                                      <p:to x="100000" y="90000"/>
                                    </p:animScale>
                                    <p:animScale>
                                      <p:cBhvr>
                                        <p:cTn id="23" dur="249" decel="50000">
                                          <p:stCondLst>
                                            <p:cond delay="2502"/>
                                          </p:stCondLst>
                                        </p:cTn>
                                        <p:tgtEl>
                                          <p:spTgt spid="44"/>
                                        </p:tgtEl>
                                      </p:cBhvr>
                                      <p:to x="100000" y="100000"/>
                                    </p:animScale>
                                    <p:animScale>
                                      <p:cBhvr>
                                        <p:cTn id="24" dur="39">
                                          <p:stCondLst>
                                            <p:cond delay="2712"/>
                                          </p:stCondLst>
                                        </p:cTn>
                                        <p:tgtEl>
                                          <p:spTgt spid="44"/>
                                        </p:tgtEl>
                                      </p:cBhvr>
                                      <p:to x="100000" y="95000"/>
                                    </p:animScale>
                                    <p:animScale>
                                      <p:cBhvr>
                                        <p:cTn id="25" dur="249" decel="50000">
                                          <p:stCondLst>
                                            <p:cond delay="2751"/>
                                          </p:stCondLst>
                                        </p:cTn>
                                        <p:tgtEl>
                                          <p:spTgt spid="44"/>
                                        </p:tgtEl>
                                      </p:cBhvr>
                                      <p:to x="100000" y="100000"/>
                                    </p:animScale>
                                  </p:childTnLst>
                                </p:cTn>
                              </p:par>
                            </p:childTnLst>
                          </p:cTn>
                        </p:par>
                        <p:par>
                          <p:cTn id="26" fill="hold" nodeType="afterGroup">
                            <p:stCondLst>
                              <p:cond delay="3000"/>
                            </p:stCondLst>
                            <p:childTnLst>
                              <p:par>
                                <p:cTn id="27" presetID="22" presetClass="entr" presetSubtype="1"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wipe(up)">
                                      <p:cBhvr>
                                        <p:cTn id="29" dur="1000"/>
                                        <p:tgtEl>
                                          <p:spTgt spid="95"/>
                                        </p:tgtEl>
                                      </p:cBhvr>
                                    </p:animEffect>
                                  </p:childTnLst>
                                </p:cTn>
                              </p:par>
                            </p:childTnLst>
                          </p:cTn>
                        </p:par>
                        <p:par>
                          <p:cTn id="30" fill="hold" nodeType="afterGroup">
                            <p:stCondLst>
                              <p:cond delay="4000"/>
                            </p:stCondLst>
                            <p:childTnLst>
                              <p:par>
                                <p:cTn id="31" presetID="47" presetClass="entr" presetSubtype="0"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fade">
                                      <p:cBhvr>
                                        <p:cTn id="33" dur="1000"/>
                                        <p:tgtEl>
                                          <p:spTgt spid="142"/>
                                        </p:tgtEl>
                                      </p:cBhvr>
                                    </p:animEffect>
                                    <p:anim calcmode="lin" valueType="num">
                                      <p:cBhvr>
                                        <p:cTn id="34" dur="1000" fill="hold"/>
                                        <p:tgtEl>
                                          <p:spTgt spid="142"/>
                                        </p:tgtEl>
                                        <p:attrNameLst>
                                          <p:attrName>ppt_x</p:attrName>
                                        </p:attrNameLst>
                                      </p:cBhvr>
                                      <p:tavLst>
                                        <p:tav tm="0">
                                          <p:val>
                                            <p:strVal val="#ppt_x"/>
                                          </p:val>
                                        </p:tav>
                                        <p:tav tm="100000">
                                          <p:val>
                                            <p:strVal val="#ppt_x"/>
                                          </p:val>
                                        </p:tav>
                                      </p:tavLst>
                                    </p:anim>
                                    <p:anim calcmode="lin" valueType="num">
                                      <p:cBhvr>
                                        <p:cTn id="35" dur="1000" fill="hold"/>
                                        <p:tgtEl>
                                          <p:spTgt spid="142"/>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5000"/>
                            </p:stCondLst>
                            <p:childTnLst>
                              <p:par>
                                <p:cTn id="37" presetID="1" presetClass="entr" presetSubtype="0" fill="hold"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nodeType="afterGroup">
                            <p:stCondLst>
                              <p:cond delay="500"/>
                            </p:stCondLst>
                            <p:childTnLst>
                              <p:par>
                                <p:cTn id="45" presetID="9" presetClass="entr" presetSubtype="0" fill="hold" nodeType="afterEffect">
                                  <p:stCondLst>
                                    <p:cond delay="1000"/>
                                  </p:stCondLst>
                                  <p:childTnLst>
                                    <p:set>
                                      <p:cBhvr>
                                        <p:cTn id="46" dur="1" fill="hold">
                                          <p:stCondLst>
                                            <p:cond delay="0"/>
                                          </p:stCondLst>
                                        </p:cTn>
                                        <p:tgtEl>
                                          <p:spTgt spid="63"/>
                                        </p:tgtEl>
                                        <p:attrNameLst>
                                          <p:attrName>style.visibility</p:attrName>
                                        </p:attrNameLst>
                                      </p:cBhvr>
                                      <p:to>
                                        <p:strVal val="visible"/>
                                      </p:to>
                                    </p:set>
                                    <p:animEffect transition="in" filter="dissolve">
                                      <p:cBhvr>
                                        <p:cTn id="47" dur="500"/>
                                        <p:tgtEl>
                                          <p:spTgt spid="63"/>
                                        </p:tgtEl>
                                      </p:cBhvr>
                                    </p:animEffect>
                                  </p:childTnLst>
                                </p:cTn>
                              </p:par>
                            </p:childTnLst>
                          </p:cTn>
                        </p:par>
                        <p:par>
                          <p:cTn id="48" fill="hold" nodeType="afterGroup">
                            <p:stCondLst>
                              <p:cond delay="2000"/>
                            </p:stCondLst>
                            <p:childTnLst>
                              <p:par>
                                <p:cTn id="49" presetID="3" presetClass="entr" presetSubtype="10"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blinds(horizontal)">
                                      <p:cBhvr>
                                        <p:cTn id="51" dur="500"/>
                                        <p:tgtEl>
                                          <p:spTgt spid="60"/>
                                        </p:tgtEl>
                                      </p:cBhvr>
                                    </p:animEffect>
                                  </p:childTnLst>
                                </p:cTn>
                              </p:par>
                            </p:childTnLst>
                          </p:cTn>
                        </p:par>
                        <p:par>
                          <p:cTn id="52" fill="hold" nodeType="afterGroup">
                            <p:stCondLst>
                              <p:cond delay="2500"/>
                            </p:stCondLst>
                            <p:childTnLst>
                              <p:par>
                                <p:cTn id="53" presetID="5" presetClass="entr" presetSubtype="10" fill="hold" nodeType="after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checkerboard(across)">
                                      <p:cBhvr>
                                        <p:cTn id="55" dur="500"/>
                                        <p:tgtEl>
                                          <p:spTgt spid="72"/>
                                        </p:tgtEl>
                                      </p:cBhvr>
                                    </p:animEffect>
                                  </p:childTnLst>
                                </p:cTn>
                              </p:par>
                            </p:childTnLst>
                          </p:cTn>
                        </p:par>
                        <p:par>
                          <p:cTn id="56" fill="hold" nodeType="afterGroup">
                            <p:stCondLst>
                              <p:cond delay="3000"/>
                            </p:stCondLst>
                            <p:childTnLst>
                              <p:par>
                                <p:cTn id="57" presetID="5" presetClass="entr" presetSubtype="10"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heckerboard(across)">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pPr eaLnBrk="1" hangingPunct="1">
              <a:defRPr/>
            </a:pPr>
            <a:r>
              <a:rPr lang="en-US" smtClean="0">
                <a:solidFill>
                  <a:srgbClr val="FFFF00"/>
                </a:solidFill>
              </a:rPr>
              <a:t>How to run a BLAST Search</a:t>
            </a:r>
          </a:p>
        </p:txBody>
      </p:sp>
      <p:sp>
        <p:nvSpPr>
          <p:cNvPr id="27653" name="Rectangle 5"/>
          <p:cNvSpPr>
            <a:spLocks noGrp="1" noChangeArrowheads="1"/>
          </p:cNvSpPr>
          <p:nvPr>
            <p:ph type="body" idx="1"/>
          </p:nvPr>
        </p:nvSpPr>
        <p:spPr/>
        <p:txBody>
          <a:bodyPr/>
          <a:lstStyle/>
          <a:p>
            <a:pPr eaLnBrk="1" hangingPunct="1">
              <a:lnSpc>
                <a:spcPct val="90000"/>
              </a:lnSpc>
              <a:defRPr/>
            </a:pPr>
            <a:r>
              <a:rPr lang="en-US" b="1" smtClean="0">
                <a:solidFill>
                  <a:srgbClr val="FFFF00"/>
                </a:solidFill>
              </a:rPr>
              <a:t>Step 1: Choose your sequence</a:t>
            </a:r>
          </a:p>
          <a:p>
            <a:pPr lvl="1" eaLnBrk="1" hangingPunct="1">
              <a:lnSpc>
                <a:spcPct val="90000"/>
              </a:lnSpc>
              <a:defRPr/>
            </a:pPr>
            <a:r>
              <a:rPr lang="en-US" smtClean="0">
                <a:solidFill>
                  <a:srgbClr val="FFFF00"/>
                </a:solidFill>
              </a:rPr>
              <a:t>Sequence can be input in FASTA format or as accession number</a:t>
            </a:r>
          </a:p>
          <a:p>
            <a:pPr eaLnBrk="1" hangingPunct="1">
              <a:lnSpc>
                <a:spcPct val="90000"/>
              </a:lnSpc>
              <a:defRPr/>
            </a:pPr>
            <a:r>
              <a:rPr lang="en-US" b="1" smtClean="0">
                <a:solidFill>
                  <a:srgbClr val="FFFF00"/>
                </a:solidFill>
              </a:rPr>
              <a:t>Step 2: Choose the BLAST program</a:t>
            </a:r>
          </a:p>
          <a:p>
            <a:pPr lvl="1" eaLnBrk="1" hangingPunct="1">
              <a:lnSpc>
                <a:spcPct val="90000"/>
              </a:lnSpc>
              <a:defRPr/>
            </a:pPr>
            <a:r>
              <a:rPr lang="en-US" smtClean="0">
                <a:solidFill>
                  <a:srgbClr val="FFFF00"/>
                </a:solidFill>
              </a:rPr>
              <a:t>blastn (nucleotide BLAST)</a:t>
            </a:r>
          </a:p>
          <a:p>
            <a:pPr lvl="1" eaLnBrk="1" hangingPunct="1">
              <a:lnSpc>
                <a:spcPct val="90000"/>
              </a:lnSpc>
              <a:defRPr/>
            </a:pPr>
            <a:r>
              <a:rPr lang="en-US" smtClean="0">
                <a:solidFill>
                  <a:srgbClr val="FFFF00"/>
                </a:solidFill>
              </a:rPr>
              <a:t>blastp (protein BLAST)</a:t>
            </a:r>
          </a:p>
          <a:p>
            <a:pPr lvl="1" eaLnBrk="1" hangingPunct="1">
              <a:lnSpc>
                <a:spcPct val="90000"/>
              </a:lnSpc>
              <a:defRPr/>
            </a:pPr>
            <a:r>
              <a:rPr lang="en-US" smtClean="0">
                <a:solidFill>
                  <a:srgbClr val="FFFF00"/>
                </a:solidFill>
              </a:rPr>
              <a:t>tblastn (translated BLAST)</a:t>
            </a:r>
          </a:p>
          <a:p>
            <a:pPr lvl="1" eaLnBrk="1" hangingPunct="1">
              <a:lnSpc>
                <a:spcPct val="90000"/>
              </a:lnSpc>
              <a:defRPr/>
            </a:pPr>
            <a:r>
              <a:rPr lang="en-US" smtClean="0">
                <a:solidFill>
                  <a:srgbClr val="FFFF00"/>
                </a:solidFill>
              </a:rPr>
              <a:t>blastx (translated BLAST)</a:t>
            </a:r>
          </a:p>
          <a:p>
            <a:pPr lvl="1" eaLnBrk="1" hangingPunct="1">
              <a:lnSpc>
                <a:spcPct val="90000"/>
              </a:lnSpc>
              <a:defRPr/>
            </a:pPr>
            <a:r>
              <a:rPr lang="en-US" smtClean="0">
                <a:solidFill>
                  <a:srgbClr val="FFFF00"/>
                </a:solidFill>
              </a:rPr>
              <a:t>tblastx (translated BLAST)</a:t>
            </a:r>
          </a:p>
          <a:p>
            <a:pPr eaLnBrk="1" hangingPunct="1">
              <a:lnSpc>
                <a:spcPct val="90000"/>
              </a:lnSpc>
              <a:defRPr/>
            </a:pPr>
            <a:endParaRPr lang="en-US" smtClean="0">
              <a:solidFill>
                <a:srgbClr val="FFFF00"/>
              </a:solidFill>
            </a:endParaRPr>
          </a:p>
          <a:p>
            <a:pPr eaLnBrk="1" hangingPunct="1">
              <a:lnSpc>
                <a:spcPct val="90000"/>
              </a:lnSpc>
              <a:defRPr/>
            </a:pPr>
            <a:endParaRPr lang="en-US" smtClean="0"/>
          </a:p>
        </p:txBody>
      </p:sp>
    </p:spTree>
    <p:extLst>
      <p:ext uri="{BB962C8B-B14F-4D97-AF65-F5344CB8AC3E}">
        <p14:creationId xmlns:p14="http://schemas.microsoft.com/office/powerpoint/2010/main" val="36601940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smtClean="0">
                <a:solidFill>
                  <a:srgbClr val="FFFF00"/>
                </a:solidFill>
              </a:rPr>
              <a:t>How to run a BLAST search</a:t>
            </a:r>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8" y="2057400"/>
            <a:ext cx="694372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942952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smtClean="0">
                <a:solidFill>
                  <a:srgbClr val="FFFF00"/>
                </a:solidFill>
              </a:rPr>
              <a:t>Remember:</a:t>
            </a:r>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3048000"/>
            <a:ext cx="80962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25" name="Text Box 5"/>
          <p:cNvSpPr txBox="1">
            <a:spLocks noChangeArrowheads="1"/>
          </p:cNvSpPr>
          <p:nvPr/>
        </p:nvSpPr>
        <p:spPr bwMode="auto">
          <a:xfrm>
            <a:off x="685800" y="1524000"/>
            <a:ext cx="76962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1800">
                <a:solidFill>
                  <a:srgbClr val="FFFF00"/>
                </a:solidFill>
                <a:cs typeface="Arial" charset="0"/>
              </a:rPr>
              <a:t>DNA could contain up to six different proteins, depending on:</a:t>
            </a:r>
          </a:p>
          <a:p>
            <a:pPr lvl="1">
              <a:spcBef>
                <a:spcPct val="50000"/>
              </a:spcBef>
              <a:buFontTx/>
              <a:buChar char="•"/>
              <a:defRPr/>
            </a:pPr>
            <a:r>
              <a:rPr lang="en-US" sz="1800">
                <a:solidFill>
                  <a:srgbClr val="FFFF00"/>
                </a:solidFill>
                <a:cs typeface="Arial" charset="0"/>
              </a:rPr>
              <a:t>Reading frame</a:t>
            </a:r>
          </a:p>
          <a:p>
            <a:pPr lvl="1">
              <a:spcBef>
                <a:spcPct val="50000"/>
              </a:spcBef>
              <a:buFontTx/>
              <a:buChar char="•"/>
              <a:defRPr/>
            </a:pPr>
            <a:r>
              <a:rPr lang="en-US" sz="1800">
                <a:solidFill>
                  <a:srgbClr val="FFFF00"/>
                </a:solidFill>
                <a:cs typeface="Arial" charset="0"/>
              </a:rPr>
              <a:t>Direction</a:t>
            </a:r>
          </a:p>
        </p:txBody>
      </p:sp>
    </p:spTree>
    <p:extLst>
      <p:ext uri="{BB962C8B-B14F-4D97-AF65-F5344CB8AC3E}">
        <p14:creationId xmlns:p14="http://schemas.microsoft.com/office/powerpoint/2010/main" val="22789769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smtClean="0">
                <a:solidFill>
                  <a:srgbClr val="FFFF00"/>
                </a:solidFill>
              </a:rPr>
              <a:t>After you submit…</a:t>
            </a:r>
            <a:endParaRPr lang="en-US" dirty="0">
              <a:solidFill>
                <a:srgbClr val="FFFF00"/>
              </a:solidFill>
            </a:endParaRPr>
          </a:p>
        </p:txBody>
      </p:sp>
      <p:pic>
        <p:nvPicPr>
          <p:cNvPr id="5" name="Content Placeholder 4" descr="BLAST CDD Hits.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580" r="580" b="39911"/>
          <a:stretch/>
        </p:blipFill>
        <p:spPr>
          <a:xfrm>
            <a:off x="457200" y="1600200"/>
            <a:ext cx="8229600" cy="2719388"/>
          </a:xfrm>
        </p:spPr>
      </p:pic>
      <p:sp>
        <p:nvSpPr>
          <p:cNvPr id="48131" name="Right Arrow 8"/>
          <p:cNvSpPr>
            <a:spLocks noChangeArrowheads="1"/>
          </p:cNvSpPr>
          <p:nvPr/>
        </p:nvSpPr>
        <p:spPr bwMode="auto">
          <a:xfrm>
            <a:off x="1295400" y="2514600"/>
            <a:ext cx="762000" cy="228600"/>
          </a:xfrm>
          <a:prstGeom prst="rightArrow">
            <a:avLst>
              <a:gd name="adj1" fmla="val 50000"/>
              <a:gd name="adj2" fmla="val 50000"/>
            </a:avLst>
          </a:prstGeom>
          <a:solidFill>
            <a:schemeClr val="tx1"/>
          </a:solidFill>
          <a:ln w="9525">
            <a:solidFill>
              <a:srgbClr val="000000"/>
            </a:solidFill>
            <a:round/>
            <a:headEnd/>
            <a:tailEnd/>
          </a:ln>
        </p:spPr>
        <p:txBody>
          <a:bodyPr/>
          <a:lstStyle/>
          <a:p>
            <a:endParaRPr lang="en-US">
              <a:solidFill>
                <a:srgbClr val="000000"/>
              </a:solidFill>
              <a:cs typeface="Arial" charset="0"/>
            </a:endParaRPr>
          </a:p>
        </p:txBody>
      </p:sp>
      <p:sp>
        <p:nvSpPr>
          <p:cNvPr id="48132" name="TextBox 9"/>
          <p:cNvSpPr txBox="1">
            <a:spLocks noChangeArrowheads="1"/>
          </p:cNvSpPr>
          <p:nvPr/>
        </p:nvSpPr>
        <p:spPr bwMode="auto">
          <a:xfrm>
            <a:off x="838200" y="44958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Putative Conserved Domains will appear…it will show up again, but you have a chance to bail out!</a:t>
            </a:r>
          </a:p>
        </p:txBody>
      </p:sp>
    </p:spTree>
    <p:extLst>
      <p:ext uri="{BB962C8B-B14F-4D97-AF65-F5344CB8AC3E}">
        <p14:creationId xmlns:p14="http://schemas.microsoft.com/office/powerpoint/2010/main" val="32983697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6" descr="BLAST Results Whole Pag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888"/>
            <a:ext cx="80486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65532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ounded Rectangle 8"/>
          <p:cNvSpPr>
            <a:spLocks noChangeArrowheads="1"/>
          </p:cNvSpPr>
          <p:nvPr/>
        </p:nvSpPr>
        <p:spPr bwMode="auto">
          <a:xfrm>
            <a:off x="152400" y="152400"/>
            <a:ext cx="838200" cy="6858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cs typeface="Arial" charset="0"/>
            </a:endParaRPr>
          </a:p>
        </p:txBody>
      </p:sp>
      <p:sp>
        <p:nvSpPr>
          <p:cNvPr id="49156" name="TextBox 9"/>
          <p:cNvSpPr txBox="1">
            <a:spLocks noChangeArrowheads="1"/>
          </p:cNvSpPr>
          <p:nvPr/>
        </p:nvSpPr>
        <p:spPr bwMode="auto">
          <a:xfrm>
            <a:off x="2057400" y="4876800"/>
            <a:ext cx="655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The Query sequence is what you submitted for comparison</a:t>
            </a:r>
          </a:p>
        </p:txBody>
      </p:sp>
    </p:spTree>
    <p:extLst>
      <p:ext uri="{BB962C8B-B14F-4D97-AF65-F5344CB8AC3E}">
        <p14:creationId xmlns:p14="http://schemas.microsoft.com/office/powerpoint/2010/main" val="23694633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6" descr="BLAST Results Whole Pag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888"/>
            <a:ext cx="80486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ounded Rectangle 5"/>
          <p:cNvSpPr>
            <a:spLocks noChangeArrowheads="1"/>
          </p:cNvSpPr>
          <p:nvPr/>
        </p:nvSpPr>
        <p:spPr bwMode="auto">
          <a:xfrm>
            <a:off x="152400" y="1066800"/>
            <a:ext cx="838200" cy="3048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cs typeface="Arial" charset="0"/>
            </a:endParaRPr>
          </a:p>
        </p:txBody>
      </p:sp>
      <p:pic>
        <p:nvPicPr>
          <p:cNvPr id="5017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2600"/>
            <a:ext cx="7848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11"/>
          <p:cNvSpPr txBox="1">
            <a:spLocks noChangeArrowheads="1"/>
          </p:cNvSpPr>
          <p:nvPr/>
        </p:nvSpPr>
        <p:spPr bwMode="auto">
          <a:xfrm>
            <a:off x="2057400" y="4046538"/>
            <a:ext cx="655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Summary information for the sequence AND more importantly a submission link to the COBALT Multiple alignment tool</a:t>
            </a:r>
          </a:p>
        </p:txBody>
      </p:sp>
    </p:spTree>
    <p:extLst>
      <p:ext uri="{BB962C8B-B14F-4D97-AF65-F5344CB8AC3E}">
        <p14:creationId xmlns:p14="http://schemas.microsoft.com/office/powerpoint/2010/main" val="268572402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COBALT PPAT.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
            <a:ext cx="58039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91561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BLAST Results Graphical.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33425"/>
            <a:ext cx="88392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3"/>
          <p:cNvSpPr txBox="1">
            <a:spLocks noChangeArrowheads="1"/>
          </p:cNvSpPr>
          <p:nvPr/>
        </p:nvSpPr>
        <p:spPr bwMode="auto">
          <a:xfrm>
            <a:off x="381000" y="4800600"/>
            <a:ext cx="838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solidFill>
                  <a:srgbClr val="FFFF00"/>
                </a:solidFill>
              </a:rPr>
              <a:t>You can clearly see the conserved domains and the most closely related hits from the database</a:t>
            </a:r>
          </a:p>
          <a:p>
            <a:pPr eaLnBrk="1" hangingPunct="1">
              <a:buFont typeface="Arial" charset="0"/>
              <a:buChar char="•"/>
            </a:pPr>
            <a:r>
              <a:rPr lang="en-US">
                <a:solidFill>
                  <a:srgbClr val="FFFF00"/>
                </a:solidFill>
              </a:rPr>
              <a:t>You can click on any of the items to further explore the results</a:t>
            </a:r>
          </a:p>
        </p:txBody>
      </p:sp>
    </p:spTree>
    <p:extLst>
      <p:ext uri="{BB962C8B-B14F-4D97-AF65-F5344CB8AC3E}">
        <p14:creationId xmlns:p14="http://schemas.microsoft.com/office/powerpoint/2010/main" val="20813874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3"/>
          <p:cNvSpPr txBox="1">
            <a:spLocks noChangeArrowheads="1"/>
          </p:cNvSpPr>
          <p:nvPr/>
        </p:nvSpPr>
        <p:spPr bwMode="auto">
          <a:xfrm>
            <a:off x="381000" y="5189538"/>
            <a:ext cx="838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solidFill>
                  <a:srgbClr val="FFFF00"/>
                </a:solidFill>
              </a:rPr>
              <a:t>The sequences that were found from the database in the search</a:t>
            </a:r>
          </a:p>
        </p:txBody>
      </p:sp>
      <p:pic>
        <p:nvPicPr>
          <p:cNvPr id="53250" name="Picture 1" descr="BLAST Results 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4582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8870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3"/>
          <p:cNvSpPr txBox="1">
            <a:spLocks noChangeArrowheads="1"/>
          </p:cNvSpPr>
          <p:nvPr/>
        </p:nvSpPr>
        <p:spPr bwMode="auto">
          <a:xfrm>
            <a:off x="5638800" y="1395413"/>
            <a:ext cx="27432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solidFill>
                  <a:srgbClr val="FFFF00"/>
                </a:solidFill>
              </a:rPr>
              <a:t>You can look at all of the alignments found</a:t>
            </a:r>
          </a:p>
          <a:p>
            <a:pPr eaLnBrk="1" hangingPunct="1">
              <a:buFont typeface="Arial" charset="0"/>
              <a:buChar char="•"/>
            </a:pPr>
            <a:r>
              <a:rPr lang="en-US">
                <a:solidFill>
                  <a:srgbClr val="FFFF00"/>
                </a:solidFill>
              </a:rPr>
              <a:t>You can select the checkboxes of sequences you want and get them on a new page</a:t>
            </a:r>
          </a:p>
        </p:txBody>
      </p:sp>
      <p:pic>
        <p:nvPicPr>
          <p:cNvPr id="54274" name="Picture 2" descr="BLAST Results 4.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45862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2362200" y="1371600"/>
            <a:ext cx="838200" cy="2286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35534547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dirty="0" err="1" smtClean="0">
                <a:solidFill>
                  <a:srgbClr val="FFFF00"/>
                </a:solidFill>
              </a:rPr>
              <a:t>GenBank</a:t>
            </a:r>
            <a:r>
              <a:rPr lang="en-US" sz="3600" dirty="0" smtClean="0">
                <a:solidFill>
                  <a:srgbClr val="FFFF00"/>
                </a:solidFill>
              </a:rPr>
              <a:t>:  </a:t>
            </a:r>
            <a:r>
              <a:rPr lang="en-US" sz="2800" dirty="0" smtClean="0">
                <a:solidFill>
                  <a:srgbClr val="FFFF00"/>
                </a:solidFill>
              </a:rPr>
              <a:t>Primary Sequence Database</a:t>
            </a:r>
          </a:p>
        </p:txBody>
      </p:sp>
      <p:sp>
        <p:nvSpPr>
          <p:cNvPr id="4" name="Rectangle 1027"/>
          <p:cNvSpPr txBox="1">
            <a:spLocks noChangeArrowheads="1"/>
          </p:cNvSpPr>
          <p:nvPr/>
        </p:nvSpPr>
        <p:spPr bwMode="auto">
          <a:xfrm>
            <a:off x="215900" y="1552575"/>
            <a:ext cx="4940300" cy="447040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80000"/>
              </a:lnSpc>
              <a:spcBef>
                <a:spcPct val="30000"/>
              </a:spcBef>
              <a:defRPr/>
            </a:pPr>
            <a:r>
              <a:rPr lang="en-US" sz="2000" b="1" dirty="0" smtClean="0">
                <a:solidFill>
                  <a:srgbClr val="FFFF00"/>
                </a:solidFill>
              </a:rPr>
              <a:t>Nucleotide only sequence database </a:t>
            </a:r>
          </a:p>
          <a:p>
            <a:pPr>
              <a:lnSpc>
                <a:spcPct val="80000"/>
              </a:lnSpc>
              <a:spcBef>
                <a:spcPct val="30000"/>
              </a:spcBef>
              <a:defRPr/>
            </a:pPr>
            <a:r>
              <a:rPr lang="en-US" sz="2000" b="1" dirty="0" smtClean="0">
                <a:solidFill>
                  <a:srgbClr val="FFFF00"/>
                </a:solidFill>
              </a:rPr>
              <a:t>Archival in nature</a:t>
            </a:r>
          </a:p>
          <a:p>
            <a:pPr lvl="1">
              <a:lnSpc>
                <a:spcPct val="80000"/>
              </a:lnSpc>
              <a:spcBef>
                <a:spcPct val="30000"/>
              </a:spcBef>
              <a:defRPr/>
            </a:pPr>
            <a:r>
              <a:rPr lang="en-US" sz="2000" b="1" dirty="0" smtClean="0">
                <a:solidFill>
                  <a:srgbClr val="FFFF00"/>
                </a:solidFill>
              </a:rPr>
              <a:t>Historical</a:t>
            </a:r>
          </a:p>
          <a:p>
            <a:pPr lvl="1">
              <a:lnSpc>
                <a:spcPct val="80000"/>
              </a:lnSpc>
              <a:spcBef>
                <a:spcPct val="30000"/>
              </a:spcBef>
              <a:defRPr/>
            </a:pPr>
            <a:r>
              <a:rPr lang="en-US" sz="2000" b="1" dirty="0" smtClean="0">
                <a:solidFill>
                  <a:srgbClr val="FFFF00"/>
                </a:solidFill>
              </a:rPr>
              <a:t>Subjective: submitter</a:t>
            </a:r>
            <a:r>
              <a:rPr lang="ja-JP" altLang="en-US" sz="2000" b="1" dirty="0" smtClean="0">
                <a:solidFill>
                  <a:srgbClr val="FFFF00"/>
                </a:solidFill>
                <a:latin typeface="Arial"/>
              </a:rPr>
              <a:t>’</a:t>
            </a:r>
            <a:r>
              <a:rPr lang="en-US" sz="2000" b="1" dirty="0" smtClean="0">
                <a:solidFill>
                  <a:srgbClr val="FFFF00"/>
                </a:solidFill>
              </a:rPr>
              <a:t>s view</a:t>
            </a:r>
          </a:p>
          <a:p>
            <a:pPr lvl="1">
              <a:lnSpc>
                <a:spcPct val="80000"/>
              </a:lnSpc>
              <a:spcBef>
                <a:spcPct val="30000"/>
              </a:spcBef>
              <a:defRPr/>
            </a:pPr>
            <a:r>
              <a:rPr lang="en-US" sz="2000" b="1" dirty="0" smtClean="0">
                <a:solidFill>
                  <a:srgbClr val="FFFF00"/>
                </a:solidFill>
              </a:rPr>
              <a:t>Redundant</a:t>
            </a:r>
          </a:p>
          <a:p>
            <a:pPr>
              <a:lnSpc>
                <a:spcPct val="80000"/>
              </a:lnSpc>
              <a:spcBef>
                <a:spcPct val="30000"/>
              </a:spcBef>
              <a:defRPr/>
            </a:pPr>
            <a:r>
              <a:rPr lang="en-US" sz="2000" b="1" dirty="0" err="1" smtClean="0">
                <a:solidFill>
                  <a:srgbClr val="FFFF00"/>
                </a:solidFill>
              </a:rPr>
              <a:t>GenBank</a:t>
            </a:r>
            <a:r>
              <a:rPr lang="en-US" sz="2000" b="1" dirty="0" smtClean="0">
                <a:solidFill>
                  <a:srgbClr val="FFFF00"/>
                </a:solidFill>
              </a:rPr>
              <a:t> data sources</a:t>
            </a:r>
          </a:p>
          <a:p>
            <a:pPr lvl="1">
              <a:lnSpc>
                <a:spcPct val="80000"/>
              </a:lnSpc>
              <a:spcBef>
                <a:spcPct val="30000"/>
              </a:spcBef>
              <a:defRPr/>
            </a:pPr>
            <a:r>
              <a:rPr lang="en-US" sz="2000" b="1" dirty="0" smtClean="0">
                <a:solidFill>
                  <a:srgbClr val="FFFF00"/>
                </a:solidFill>
              </a:rPr>
              <a:t>Direct submissions </a:t>
            </a:r>
          </a:p>
          <a:p>
            <a:pPr lvl="1">
              <a:lnSpc>
                <a:spcPct val="80000"/>
              </a:lnSpc>
              <a:spcBef>
                <a:spcPct val="30000"/>
              </a:spcBef>
              <a:defRPr/>
            </a:pPr>
            <a:r>
              <a:rPr lang="en-US" sz="2000" b="1" dirty="0" smtClean="0">
                <a:solidFill>
                  <a:srgbClr val="FFFF00"/>
                </a:solidFill>
              </a:rPr>
              <a:t>Batch: EST, GSS, STS</a:t>
            </a:r>
          </a:p>
          <a:p>
            <a:pPr lvl="1">
              <a:lnSpc>
                <a:spcPct val="80000"/>
              </a:lnSpc>
              <a:spcBef>
                <a:spcPct val="30000"/>
              </a:spcBef>
              <a:defRPr/>
            </a:pPr>
            <a:r>
              <a:rPr lang="en-US" sz="2000" b="1" dirty="0" smtClean="0">
                <a:solidFill>
                  <a:srgbClr val="FFFF00"/>
                </a:solidFill>
              </a:rPr>
              <a:t>ftp upload (genome data)</a:t>
            </a:r>
          </a:p>
          <a:p>
            <a:pPr>
              <a:lnSpc>
                <a:spcPct val="80000"/>
              </a:lnSpc>
              <a:spcBef>
                <a:spcPct val="30000"/>
              </a:spcBef>
              <a:defRPr/>
            </a:pPr>
            <a:r>
              <a:rPr lang="en-US" sz="2000" b="1" dirty="0" smtClean="0">
                <a:solidFill>
                  <a:srgbClr val="FFFF00"/>
                </a:solidFill>
              </a:rPr>
              <a:t>Three collaborating databases</a:t>
            </a:r>
          </a:p>
          <a:p>
            <a:pPr lvl="1">
              <a:lnSpc>
                <a:spcPct val="80000"/>
              </a:lnSpc>
              <a:spcBef>
                <a:spcPct val="30000"/>
              </a:spcBef>
              <a:defRPr/>
            </a:pPr>
            <a:r>
              <a:rPr lang="en-US" sz="2000" b="1" dirty="0" err="1" smtClean="0">
                <a:solidFill>
                  <a:srgbClr val="FFFF00"/>
                </a:solidFill>
              </a:rPr>
              <a:t>GenBank</a:t>
            </a:r>
            <a:r>
              <a:rPr lang="en-US" sz="2000" b="1" dirty="0" smtClean="0">
                <a:solidFill>
                  <a:srgbClr val="FFFF00"/>
                </a:solidFill>
              </a:rPr>
              <a:t> (77.6%)</a:t>
            </a:r>
          </a:p>
          <a:p>
            <a:pPr lvl="1">
              <a:lnSpc>
                <a:spcPct val="80000"/>
              </a:lnSpc>
              <a:spcBef>
                <a:spcPct val="30000"/>
              </a:spcBef>
              <a:defRPr/>
            </a:pPr>
            <a:r>
              <a:rPr lang="en-US" sz="2000" b="1" dirty="0" smtClean="0">
                <a:solidFill>
                  <a:srgbClr val="FFFF00"/>
                </a:solidFill>
              </a:rPr>
              <a:t>DDBJ (14.1%)</a:t>
            </a:r>
          </a:p>
          <a:p>
            <a:pPr lvl="1">
              <a:lnSpc>
                <a:spcPct val="80000"/>
              </a:lnSpc>
              <a:spcBef>
                <a:spcPct val="30000"/>
              </a:spcBef>
              <a:defRPr/>
            </a:pPr>
            <a:r>
              <a:rPr lang="en-US" sz="2000" b="1" dirty="0" smtClean="0">
                <a:solidFill>
                  <a:srgbClr val="FFFF00"/>
                </a:solidFill>
              </a:rPr>
              <a:t>EMBL (8.3%)</a:t>
            </a:r>
            <a:endParaRPr lang="en-US" sz="2000" b="1" dirty="0">
              <a:solidFill>
                <a:srgbClr val="FFFF00"/>
              </a:solidFill>
            </a:endParaRPr>
          </a:p>
        </p:txBody>
      </p:sp>
      <p:sp>
        <p:nvSpPr>
          <p:cNvPr id="5" name="AutoShape 1029"/>
          <p:cNvSpPr>
            <a:spLocks noChangeArrowheads="1"/>
          </p:cNvSpPr>
          <p:nvPr/>
        </p:nvSpPr>
        <p:spPr bwMode="auto">
          <a:xfrm>
            <a:off x="4918075" y="5095875"/>
            <a:ext cx="4073525" cy="1466850"/>
          </a:xfrm>
          <a:prstGeom prst="wedgeRectCallout">
            <a:avLst>
              <a:gd name="adj1" fmla="val -23657"/>
              <a:gd name="adj2" fmla="val -49241"/>
            </a:avLst>
          </a:prstGeom>
          <a:solidFill>
            <a:srgbClr val="CCCCFF"/>
          </a:solidFill>
          <a:ln w="3175">
            <a:solidFill>
              <a:srgbClr val="FF33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1500">
                <a:solidFill>
                  <a:srgbClr val="0000FF"/>
                </a:solidFill>
                <a:effectLst>
                  <a:outerShdw blurRad="38100" dist="38100" dir="2700000" algn="tl">
                    <a:srgbClr val="000000"/>
                  </a:outerShdw>
                </a:effectLst>
                <a:cs typeface="+mn-cs"/>
              </a:rPr>
              <a:t>EST	Expressed Sequence Tag </a:t>
            </a:r>
          </a:p>
          <a:p>
            <a:pPr eaLnBrk="0" hangingPunct="0">
              <a:defRPr/>
            </a:pPr>
            <a:r>
              <a:rPr lang="en-US" sz="1500">
                <a:solidFill>
                  <a:srgbClr val="0000FF"/>
                </a:solidFill>
                <a:effectLst>
                  <a:outerShdw blurRad="38100" dist="38100" dir="2700000" algn="tl">
                    <a:srgbClr val="000000"/>
                  </a:outerShdw>
                </a:effectLst>
                <a:cs typeface="+mn-cs"/>
              </a:rPr>
              <a:t>GSS	Genome Survey Sequence</a:t>
            </a:r>
          </a:p>
          <a:p>
            <a:pPr eaLnBrk="0" hangingPunct="0">
              <a:defRPr/>
            </a:pPr>
            <a:r>
              <a:rPr lang="en-US" sz="1500">
                <a:solidFill>
                  <a:srgbClr val="0000FF"/>
                </a:solidFill>
                <a:effectLst>
                  <a:outerShdw blurRad="38100" dist="38100" dir="2700000" algn="tl">
                    <a:srgbClr val="000000"/>
                  </a:outerShdw>
                </a:effectLst>
                <a:cs typeface="+mn-cs"/>
              </a:rPr>
              <a:t>HTG	High Throughput Genomic</a:t>
            </a:r>
          </a:p>
          <a:p>
            <a:pPr eaLnBrk="0" hangingPunct="0">
              <a:defRPr/>
            </a:pPr>
            <a:r>
              <a:rPr lang="en-US" sz="1500">
                <a:solidFill>
                  <a:srgbClr val="0000FF"/>
                </a:solidFill>
                <a:effectLst>
                  <a:outerShdw blurRad="38100" dist="38100" dir="2700000" algn="tl">
                    <a:srgbClr val="000000"/>
                  </a:outerShdw>
                </a:effectLst>
                <a:cs typeface="+mn-cs"/>
              </a:rPr>
              <a:t>STS	Sequence Tagged Site</a:t>
            </a:r>
          </a:p>
          <a:p>
            <a:pPr eaLnBrk="0" hangingPunct="0">
              <a:defRPr/>
            </a:pPr>
            <a:r>
              <a:rPr lang="en-US" sz="1500">
                <a:solidFill>
                  <a:srgbClr val="0000FF"/>
                </a:solidFill>
                <a:effectLst>
                  <a:outerShdw blurRad="38100" dist="38100" dir="2700000" algn="tl">
                    <a:srgbClr val="000000"/>
                  </a:outerShdw>
                </a:effectLst>
                <a:cs typeface="+mn-cs"/>
              </a:rPr>
              <a:t>HTC	High Throughput cDNA</a:t>
            </a:r>
          </a:p>
          <a:p>
            <a:pPr eaLnBrk="0" hangingPunct="0">
              <a:defRPr/>
            </a:pPr>
            <a:r>
              <a:rPr lang="en-US" sz="1500">
                <a:solidFill>
                  <a:srgbClr val="0000FF"/>
                </a:solidFill>
                <a:effectLst>
                  <a:outerShdw blurRad="38100" dist="38100" dir="2700000" algn="tl">
                    <a:srgbClr val="000000"/>
                  </a:outerShdw>
                </a:effectLst>
                <a:cs typeface="+mn-cs"/>
              </a:rPr>
              <a:t>PAT	Patent</a:t>
            </a:r>
          </a:p>
        </p:txBody>
      </p:sp>
      <p:sp>
        <p:nvSpPr>
          <p:cNvPr id="6" name="AutoShape 1032"/>
          <p:cNvSpPr>
            <a:spLocks noChangeArrowheads="1"/>
          </p:cNvSpPr>
          <p:nvPr/>
        </p:nvSpPr>
        <p:spPr bwMode="auto">
          <a:xfrm>
            <a:off x="4924425" y="2057400"/>
            <a:ext cx="4067175" cy="2941638"/>
          </a:xfrm>
          <a:prstGeom prst="wedgeRectCallout">
            <a:avLst>
              <a:gd name="adj1" fmla="val -46880"/>
              <a:gd name="adj2" fmla="val -29329"/>
            </a:avLst>
          </a:prstGeom>
          <a:solidFill>
            <a:schemeClr val="accent6">
              <a:lumMod val="60000"/>
              <a:lumOff val="40000"/>
            </a:schemeClr>
          </a:solidFill>
          <a:ln w="3175">
            <a:solidFill>
              <a:srgbClr val="FF0000"/>
            </a:solidFill>
            <a:miter lim="800000"/>
            <a:headEnd/>
            <a:tailEnd/>
          </a:ln>
          <a:effectLst/>
          <a:extLst/>
        </p:spPr>
        <p:txBody>
          <a:bodyPr>
            <a:spAutoFit/>
          </a:bodyPr>
          <a:lstStyle/>
          <a:p>
            <a:pPr eaLnBrk="0" hangingPunct="0">
              <a:defRPr/>
            </a:pPr>
            <a:r>
              <a:rPr lang="en-US" sz="1700" dirty="0">
                <a:solidFill>
                  <a:srgbClr val="FFFF66"/>
                </a:solidFill>
                <a:effectLst>
                  <a:outerShdw blurRad="38100" dist="38100" dir="2700000" algn="tl">
                    <a:srgbClr val="000000"/>
                  </a:outerShdw>
                </a:effectLst>
                <a:cs typeface="+mn-cs"/>
              </a:rPr>
              <a:t>PRI	primate </a:t>
            </a:r>
          </a:p>
          <a:p>
            <a:pPr eaLnBrk="0" hangingPunct="0">
              <a:defRPr/>
            </a:pPr>
            <a:r>
              <a:rPr lang="en-US" sz="1700" dirty="0">
                <a:solidFill>
                  <a:srgbClr val="FFFF66"/>
                </a:solidFill>
                <a:effectLst>
                  <a:outerShdw blurRad="38100" dist="38100" dir="2700000" algn="tl">
                    <a:srgbClr val="000000"/>
                  </a:outerShdw>
                </a:effectLst>
                <a:cs typeface="+mn-cs"/>
              </a:rPr>
              <a:t>PLN	plant and fungal</a:t>
            </a:r>
          </a:p>
          <a:p>
            <a:pPr eaLnBrk="0" hangingPunct="0">
              <a:defRPr/>
            </a:pPr>
            <a:r>
              <a:rPr lang="en-US" sz="1700" dirty="0">
                <a:solidFill>
                  <a:srgbClr val="FFFF66"/>
                </a:solidFill>
                <a:effectLst>
                  <a:outerShdw blurRad="38100" dist="38100" dir="2700000" algn="tl">
                    <a:srgbClr val="000000"/>
                  </a:outerShdw>
                </a:effectLst>
                <a:cs typeface="+mn-cs"/>
              </a:rPr>
              <a:t>BCT	bacterial and </a:t>
            </a:r>
            <a:r>
              <a:rPr lang="en-US" sz="1700" dirty="0" err="1">
                <a:solidFill>
                  <a:srgbClr val="FFFF66"/>
                </a:solidFill>
                <a:effectLst>
                  <a:outerShdw blurRad="38100" dist="38100" dir="2700000" algn="tl">
                    <a:srgbClr val="000000"/>
                  </a:outerShdw>
                </a:effectLst>
                <a:cs typeface="+mn-cs"/>
              </a:rPr>
              <a:t>archeal</a:t>
            </a:r>
            <a:r>
              <a:rPr lang="en-US" sz="1700" dirty="0">
                <a:solidFill>
                  <a:srgbClr val="FFFF66"/>
                </a:solidFill>
                <a:effectLst>
                  <a:outerShdw blurRad="38100" dist="38100" dir="2700000" algn="tl">
                    <a:srgbClr val="000000"/>
                  </a:outerShdw>
                </a:effectLst>
                <a:cs typeface="+mn-cs"/>
              </a:rPr>
              <a:t> </a:t>
            </a:r>
          </a:p>
          <a:p>
            <a:pPr eaLnBrk="0" hangingPunct="0">
              <a:defRPr/>
            </a:pPr>
            <a:r>
              <a:rPr lang="en-US" sz="1700" dirty="0">
                <a:solidFill>
                  <a:srgbClr val="FFFF66"/>
                </a:solidFill>
                <a:effectLst>
                  <a:outerShdw blurRad="38100" dist="38100" dir="2700000" algn="tl">
                    <a:srgbClr val="000000"/>
                  </a:outerShdw>
                </a:effectLst>
                <a:cs typeface="+mn-cs"/>
              </a:rPr>
              <a:t>INV	invertebrate</a:t>
            </a:r>
          </a:p>
          <a:p>
            <a:pPr eaLnBrk="0" hangingPunct="0">
              <a:defRPr/>
            </a:pPr>
            <a:r>
              <a:rPr lang="en-US" sz="1700" dirty="0">
                <a:solidFill>
                  <a:srgbClr val="FFFF66"/>
                </a:solidFill>
                <a:effectLst>
                  <a:outerShdw blurRad="38100" dist="38100" dir="2700000" algn="tl">
                    <a:srgbClr val="000000"/>
                  </a:outerShdw>
                </a:effectLst>
                <a:cs typeface="+mn-cs"/>
              </a:rPr>
              <a:t>ROD	rodent</a:t>
            </a:r>
          </a:p>
          <a:p>
            <a:pPr eaLnBrk="0" hangingPunct="0">
              <a:defRPr/>
            </a:pPr>
            <a:r>
              <a:rPr lang="en-US" sz="1700" dirty="0">
                <a:solidFill>
                  <a:srgbClr val="FFFF66"/>
                </a:solidFill>
                <a:effectLst>
                  <a:outerShdw blurRad="38100" dist="38100" dir="2700000" algn="tl">
                    <a:srgbClr val="000000"/>
                  </a:outerShdw>
                </a:effectLst>
                <a:cs typeface="+mn-cs"/>
              </a:rPr>
              <a:t>VRL	viral</a:t>
            </a:r>
          </a:p>
          <a:p>
            <a:pPr eaLnBrk="0" hangingPunct="0">
              <a:defRPr/>
            </a:pPr>
            <a:r>
              <a:rPr lang="en-US" sz="1700" dirty="0">
                <a:solidFill>
                  <a:srgbClr val="FFFF66"/>
                </a:solidFill>
                <a:effectLst>
                  <a:outerShdw blurRad="38100" dist="38100" dir="2700000" algn="tl">
                    <a:srgbClr val="000000"/>
                  </a:outerShdw>
                </a:effectLst>
                <a:cs typeface="+mn-cs"/>
              </a:rPr>
              <a:t>VRT	other vertebrates</a:t>
            </a:r>
          </a:p>
          <a:p>
            <a:pPr eaLnBrk="0" hangingPunct="0">
              <a:defRPr/>
            </a:pPr>
            <a:r>
              <a:rPr lang="en-US" sz="1700" dirty="0">
                <a:solidFill>
                  <a:srgbClr val="FFFF66"/>
                </a:solidFill>
                <a:effectLst>
                  <a:outerShdw blurRad="38100" dist="38100" dir="2700000" algn="tl">
                    <a:srgbClr val="000000"/>
                  </a:outerShdw>
                </a:effectLst>
                <a:cs typeface="+mn-cs"/>
              </a:rPr>
              <a:t>MAM	mammalian </a:t>
            </a:r>
          </a:p>
          <a:p>
            <a:pPr eaLnBrk="0" hangingPunct="0">
              <a:defRPr/>
            </a:pPr>
            <a:r>
              <a:rPr lang="en-US" sz="1700" dirty="0">
                <a:solidFill>
                  <a:srgbClr val="FFFF66"/>
                </a:solidFill>
                <a:effectLst>
                  <a:outerShdw blurRad="38100" dist="38100" dir="2700000" algn="tl">
                    <a:srgbClr val="000000"/>
                  </a:outerShdw>
                </a:effectLst>
                <a:cs typeface="+mn-cs"/>
              </a:rPr>
              <a:t>PHG	phage</a:t>
            </a:r>
          </a:p>
          <a:p>
            <a:pPr eaLnBrk="0" hangingPunct="0">
              <a:defRPr/>
            </a:pPr>
            <a:r>
              <a:rPr lang="en-US" sz="1700" dirty="0">
                <a:solidFill>
                  <a:srgbClr val="FFFF66"/>
                </a:solidFill>
                <a:effectLst>
                  <a:outerShdw blurRad="38100" dist="38100" dir="2700000" algn="tl">
                    <a:srgbClr val="000000"/>
                  </a:outerShdw>
                </a:effectLst>
                <a:cs typeface="+mn-cs"/>
              </a:rPr>
              <a:t>SYN	synthetic (cloning vectors) </a:t>
            </a:r>
          </a:p>
          <a:p>
            <a:pPr eaLnBrk="0" hangingPunct="0">
              <a:defRPr/>
            </a:pPr>
            <a:r>
              <a:rPr lang="en-US" sz="1700" dirty="0">
                <a:solidFill>
                  <a:srgbClr val="FFFF66"/>
                </a:solidFill>
                <a:effectLst>
                  <a:outerShdw blurRad="38100" dist="38100" dir="2700000" algn="tl">
                    <a:srgbClr val="000000"/>
                  </a:outerShdw>
                </a:effectLst>
                <a:cs typeface="+mn-cs"/>
              </a:rPr>
              <a:t>UNA	un-annotated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3"/>
          <p:cNvSpPr txBox="1">
            <a:spLocks noChangeArrowheads="1"/>
          </p:cNvSpPr>
          <p:nvPr/>
        </p:nvSpPr>
        <p:spPr bwMode="auto">
          <a:xfrm>
            <a:off x="685800" y="1395413"/>
            <a:ext cx="76962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dirty="0" smtClean="0">
                <a:solidFill>
                  <a:srgbClr val="FFFF00"/>
                </a:solidFill>
              </a:rPr>
              <a:t>Don’t forget!</a:t>
            </a:r>
          </a:p>
          <a:p>
            <a:pPr marL="0" indent="0" eaLnBrk="1" hangingPunct="1"/>
            <a:endParaRPr lang="en-US" dirty="0">
              <a:solidFill>
                <a:srgbClr val="FFFF00"/>
              </a:solidFill>
            </a:endParaRPr>
          </a:p>
          <a:p>
            <a:pPr marL="0" indent="0" eaLnBrk="1" hangingPunct="1"/>
            <a:r>
              <a:rPr lang="en-US" dirty="0" smtClean="0">
                <a:solidFill>
                  <a:srgbClr val="FFFF00"/>
                </a:solidFill>
              </a:rPr>
              <a:t>You can load multiple structures in Chimera and perform </a:t>
            </a:r>
            <a:r>
              <a:rPr lang="en-US" b="1" u="sng" dirty="0" smtClean="0">
                <a:solidFill>
                  <a:srgbClr val="FFFF00"/>
                </a:solidFill>
              </a:rPr>
              <a:t>Structural Alignments</a:t>
            </a:r>
            <a:r>
              <a:rPr lang="en-US" b="1" dirty="0" smtClean="0">
                <a:solidFill>
                  <a:srgbClr val="FFFF00"/>
                </a:solidFill>
              </a:rPr>
              <a:t> </a:t>
            </a:r>
            <a:r>
              <a:rPr lang="en-US" dirty="0" smtClean="0">
                <a:solidFill>
                  <a:srgbClr val="FFFF00"/>
                </a:solidFill>
              </a:rPr>
              <a:t>with:</a:t>
            </a:r>
          </a:p>
          <a:p>
            <a:pPr marL="0" indent="0" eaLnBrk="1" hangingPunct="1"/>
            <a:endParaRPr lang="en-US" dirty="0">
              <a:solidFill>
                <a:srgbClr val="FFFF00"/>
              </a:solidFill>
            </a:endParaRPr>
          </a:p>
          <a:p>
            <a:pPr marL="0" indent="0" eaLnBrk="1" hangingPunct="1"/>
            <a:r>
              <a:rPr lang="en-US" dirty="0" smtClean="0">
                <a:solidFill>
                  <a:srgbClr val="FFFF00"/>
                </a:solidFill>
              </a:rPr>
              <a:t>Tools -&gt; Structural Comparison -&gt; Matchmaker</a:t>
            </a:r>
          </a:p>
          <a:p>
            <a:pPr marL="0" indent="0" eaLnBrk="1" hangingPunct="1"/>
            <a:endParaRPr lang="en-US" dirty="0">
              <a:solidFill>
                <a:srgbClr val="FFFF00"/>
              </a:solidFill>
            </a:endParaRPr>
          </a:p>
          <a:p>
            <a:pPr marL="0" indent="0" eaLnBrk="1" hangingPunct="1"/>
            <a:r>
              <a:rPr lang="en-US" dirty="0" smtClean="0">
                <a:solidFill>
                  <a:srgbClr val="FFFF00"/>
                </a:solidFill>
              </a:rPr>
              <a:t>Once the structures are aligned, you can also align the sequences with:</a:t>
            </a:r>
          </a:p>
          <a:p>
            <a:pPr marL="0" indent="0" eaLnBrk="1" hangingPunct="1"/>
            <a:endParaRPr lang="en-US" dirty="0">
              <a:solidFill>
                <a:srgbClr val="FFFF00"/>
              </a:solidFill>
            </a:endParaRPr>
          </a:p>
          <a:p>
            <a:pPr marL="0" indent="0" eaLnBrk="1" hangingPunct="1"/>
            <a:r>
              <a:rPr lang="en-US" dirty="0" smtClean="0">
                <a:solidFill>
                  <a:srgbClr val="FFFF00"/>
                </a:solidFill>
              </a:rPr>
              <a:t>Tools -&gt; Structural Comparison -&gt; ‘Match -&gt; Align’</a:t>
            </a:r>
            <a:endParaRPr lang="en-US" dirty="0">
              <a:solidFill>
                <a:srgbClr val="FFFF00"/>
              </a:solidFill>
            </a:endParaRPr>
          </a:p>
        </p:txBody>
      </p:sp>
    </p:spTree>
    <p:extLst>
      <p:ext uri="{BB962C8B-B14F-4D97-AF65-F5344CB8AC3E}">
        <p14:creationId xmlns:p14="http://schemas.microsoft.com/office/powerpoint/2010/main" val="22562211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eaLnBrk="1" hangingPunct="1">
              <a:defRPr/>
            </a:pPr>
            <a:r>
              <a:rPr lang="en-US" dirty="0" err="1" smtClean="0">
                <a:solidFill>
                  <a:srgbClr val="FFFF00"/>
                </a:solidFill>
              </a:rPr>
              <a:t>RefSeq</a:t>
            </a:r>
            <a:r>
              <a:rPr lang="en-US" dirty="0" smtClean="0">
                <a:solidFill>
                  <a:srgbClr val="FFFF00"/>
                </a:solidFill>
              </a:rPr>
              <a:t>:  </a:t>
            </a:r>
            <a:r>
              <a:rPr lang="en-US" sz="2800" dirty="0" smtClean="0">
                <a:solidFill>
                  <a:srgbClr val="FFFF00"/>
                </a:solidFill>
              </a:rPr>
              <a:t>Derivative Sequence Database</a:t>
            </a:r>
          </a:p>
        </p:txBody>
      </p:sp>
      <p:sp>
        <p:nvSpPr>
          <p:cNvPr id="5" name="Rectangle 3"/>
          <p:cNvSpPr txBox="1">
            <a:spLocks noChangeArrowheads="1"/>
          </p:cNvSpPr>
          <p:nvPr/>
        </p:nvSpPr>
        <p:spPr bwMode="auto">
          <a:xfrm>
            <a:off x="469900" y="1009650"/>
            <a:ext cx="8077200" cy="31226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solidFill>
                  <a:schemeClr val="bg2"/>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90000"/>
              </a:lnSpc>
              <a:defRPr/>
            </a:pPr>
            <a:r>
              <a:rPr lang="en-US" sz="2000" b="1" dirty="0" smtClean="0">
                <a:solidFill>
                  <a:srgbClr val="FFFF00"/>
                </a:solidFill>
              </a:rPr>
              <a:t>Curated transcripts and proteins (NM_, NP_)</a:t>
            </a:r>
          </a:p>
          <a:p>
            <a:pPr lvl="1">
              <a:lnSpc>
                <a:spcPct val="90000"/>
              </a:lnSpc>
              <a:defRPr/>
            </a:pPr>
            <a:r>
              <a:rPr lang="en-US" sz="1600" b="1" dirty="0" smtClean="0">
                <a:solidFill>
                  <a:srgbClr val="FFFF00"/>
                </a:solidFill>
              </a:rPr>
              <a:t>reviewed</a:t>
            </a:r>
          </a:p>
          <a:p>
            <a:pPr lvl="1">
              <a:lnSpc>
                <a:spcPct val="90000"/>
              </a:lnSpc>
              <a:defRPr/>
            </a:pPr>
            <a:r>
              <a:rPr lang="en-US" sz="1600" b="1" dirty="0" smtClean="0">
                <a:solidFill>
                  <a:srgbClr val="FFFF00"/>
                </a:solidFill>
              </a:rPr>
              <a:t>Most model organisms and more</a:t>
            </a:r>
          </a:p>
          <a:p>
            <a:pPr>
              <a:lnSpc>
                <a:spcPct val="90000"/>
              </a:lnSpc>
              <a:defRPr/>
            </a:pPr>
            <a:r>
              <a:rPr lang="en-US" sz="2000" b="1" dirty="0" smtClean="0">
                <a:solidFill>
                  <a:srgbClr val="FFFF00"/>
                </a:solidFill>
              </a:rPr>
              <a:t>Model transcripts and proteins (XM_, XP_)</a:t>
            </a:r>
          </a:p>
          <a:p>
            <a:pPr>
              <a:lnSpc>
                <a:spcPct val="90000"/>
              </a:lnSpc>
              <a:defRPr/>
            </a:pPr>
            <a:r>
              <a:rPr lang="en-US" sz="2000" b="1" dirty="0" smtClean="0">
                <a:solidFill>
                  <a:srgbClr val="FFFF00"/>
                </a:solidFill>
              </a:rPr>
              <a:t>Assembled Genomic Regions (</a:t>
            </a:r>
            <a:r>
              <a:rPr lang="en-US" sz="2000" b="1" dirty="0" err="1" smtClean="0">
                <a:solidFill>
                  <a:srgbClr val="FFFF00"/>
                </a:solidFill>
              </a:rPr>
              <a:t>contigs</a:t>
            </a:r>
            <a:r>
              <a:rPr lang="en-US" sz="2000" b="1" dirty="0" smtClean="0">
                <a:solidFill>
                  <a:srgbClr val="FFFF00"/>
                </a:solidFill>
              </a:rPr>
              <a:t>) (NT_, NW_)</a:t>
            </a:r>
          </a:p>
          <a:p>
            <a:pPr lvl="1">
              <a:lnSpc>
                <a:spcPct val="90000"/>
              </a:lnSpc>
              <a:defRPr/>
            </a:pPr>
            <a:r>
              <a:rPr lang="en-US" sz="1600" b="1" dirty="0" smtClean="0">
                <a:solidFill>
                  <a:srgbClr val="FFFF00"/>
                </a:solidFill>
              </a:rPr>
              <a:t>higher genomes</a:t>
            </a:r>
          </a:p>
          <a:p>
            <a:pPr>
              <a:lnSpc>
                <a:spcPct val="90000"/>
              </a:lnSpc>
              <a:defRPr/>
            </a:pPr>
            <a:r>
              <a:rPr lang="en-US" sz="2000" b="1" dirty="0" smtClean="0">
                <a:solidFill>
                  <a:srgbClr val="FFFF00"/>
                </a:solidFill>
              </a:rPr>
              <a:t>Chromosome records (NC_)</a:t>
            </a:r>
          </a:p>
          <a:p>
            <a:pPr lvl="1">
              <a:lnSpc>
                <a:spcPct val="90000"/>
              </a:lnSpc>
              <a:defRPr/>
            </a:pPr>
            <a:r>
              <a:rPr lang="en-US" sz="1600" b="1" dirty="0" smtClean="0">
                <a:solidFill>
                  <a:srgbClr val="FFFF00"/>
                </a:solidFill>
              </a:rPr>
              <a:t>Higher genomes</a:t>
            </a:r>
          </a:p>
          <a:p>
            <a:pPr lvl="1">
              <a:lnSpc>
                <a:spcPct val="90000"/>
              </a:lnSpc>
              <a:defRPr/>
            </a:pPr>
            <a:r>
              <a:rPr lang="en-US" sz="1600" b="1" dirty="0" smtClean="0">
                <a:solidFill>
                  <a:srgbClr val="FFFF00"/>
                </a:solidFill>
              </a:rPr>
              <a:t>Microbial genomes</a:t>
            </a:r>
          </a:p>
          <a:p>
            <a:pPr lvl="1">
              <a:lnSpc>
                <a:spcPct val="90000"/>
              </a:lnSpc>
              <a:defRPr/>
            </a:pPr>
            <a:r>
              <a:rPr lang="en-US" sz="1600" b="1" dirty="0" smtClean="0">
                <a:solidFill>
                  <a:srgbClr val="FFFF00"/>
                </a:solidFill>
              </a:rPr>
              <a:t>Organelle genomes</a:t>
            </a:r>
            <a:endParaRPr lang="en-US" sz="2000" b="1" dirty="0">
              <a:solidFill>
                <a:srgbClr val="FFFF00"/>
              </a:solidFill>
            </a:endParaRPr>
          </a:p>
        </p:txBody>
      </p:sp>
      <p:sp>
        <p:nvSpPr>
          <p:cNvPr id="6" name="Text Box 4"/>
          <p:cNvSpPr txBox="1">
            <a:spLocks noChangeArrowheads="1"/>
          </p:cNvSpPr>
          <p:nvPr/>
        </p:nvSpPr>
        <p:spPr bwMode="auto">
          <a:xfrm>
            <a:off x="2346325" y="2098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atin typeface="Times New Roman" charset="0"/>
              <a:cs typeface="+mn-cs"/>
            </a:endParaRPr>
          </a:p>
        </p:txBody>
      </p:sp>
      <p:sp>
        <p:nvSpPr>
          <p:cNvPr id="7" name="Text Box 5"/>
          <p:cNvSpPr txBox="1">
            <a:spLocks noChangeArrowheads="1"/>
          </p:cNvSpPr>
          <p:nvPr/>
        </p:nvSpPr>
        <p:spPr bwMode="auto">
          <a:xfrm>
            <a:off x="3727450" y="3557588"/>
            <a:ext cx="4943475" cy="422275"/>
          </a:xfrm>
          <a:prstGeom prst="rect">
            <a:avLst/>
          </a:prstGeom>
          <a:solidFill>
            <a:schemeClr val="bg1"/>
          </a:solidFill>
          <a:ln w="25400">
            <a:solidFill>
              <a:srgbClr val="333333"/>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000" dirty="0">
                <a:latin typeface="Times New Roman" charset="0"/>
                <a:cs typeface="+mn-cs"/>
              </a:rPr>
              <a:t>http://</a:t>
            </a:r>
            <a:r>
              <a:rPr lang="en-US" sz="2000" dirty="0" err="1">
                <a:latin typeface="Times New Roman" charset="0"/>
                <a:cs typeface="+mn-cs"/>
              </a:rPr>
              <a:t>www.ncbi.nlm.nih.gov</a:t>
            </a:r>
            <a:r>
              <a:rPr lang="en-US" sz="2000" dirty="0">
                <a:latin typeface="Times New Roman" charset="0"/>
                <a:cs typeface="+mn-cs"/>
              </a:rPr>
              <a:t>/</a:t>
            </a:r>
            <a:r>
              <a:rPr lang="en-US" sz="2000" dirty="0" err="1">
                <a:latin typeface="Times New Roman" charset="0"/>
                <a:cs typeface="+mn-cs"/>
              </a:rPr>
              <a:t>RefSeq</a:t>
            </a:r>
            <a:r>
              <a:rPr lang="en-US" sz="2000" dirty="0">
                <a:latin typeface="Times New Roman" charset="0"/>
                <a:cs typeface="+mn-cs"/>
              </a:rPr>
              <a:t>/</a:t>
            </a:r>
            <a:r>
              <a:rPr lang="en-US" sz="2000" dirty="0" err="1">
                <a:latin typeface="Times New Roman" charset="0"/>
                <a:cs typeface="+mn-cs"/>
              </a:rPr>
              <a:t>key.html</a:t>
            </a:r>
            <a:endParaRPr lang="en-US" sz="2000" dirty="0">
              <a:latin typeface="Times New Roman" charset="0"/>
              <a:cs typeface="+mn-cs"/>
            </a:endParaRPr>
          </a:p>
        </p:txBody>
      </p:sp>
      <p:sp>
        <p:nvSpPr>
          <p:cNvPr id="9" name="Rectangle 7"/>
          <p:cNvSpPr>
            <a:spLocks noChangeArrowheads="1"/>
          </p:cNvSpPr>
          <p:nvPr/>
        </p:nvSpPr>
        <p:spPr bwMode="auto">
          <a:xfrm>
            <a:off x="463550" y="4087813"/>
            <a:ext cx="8362950" cy="2709862"/>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lnSpc>
                <a:spcPct val="75000"/>
              </a:lnSpc>
              <a:spcBef>
                <a:spcPct val="50000"/>
              </a:spcBef>
              <a:buClr>
                <a:srgbClr val="FF0000"/>
              </a:buClr>
              <a:defRPr/>
            </a:pPr>
            <a:r>
              <a:rPr lang="en-US" sz="1800">
                <a:solidFill>
                  <a:srgbClr val="0033CC"/>
                </a:solidFill>
                <a:effectLst>
                  <a:outerShdw blurRad="38100" dist="38100" dir="2700000" algn="tl">
                    <a:srgbClr val="000000"/>
                  </a:outerShdw>
                </a:effectLst>
                <a:cs typeface="+mn-cs"/>
              </a:rPr>
              <a:t>Benefits :</a:t>
            </a:r>
          </a:p>
          <a:p>
            <a:pPr marL="342900" indent="-342900">
              <a:lnSpc>
                <a:spcPct val="75000"/>
              </a:lnSpc>
              <a:spcBef>
                <a:spcPct val="50000"/>
              </a:spcBef>
              <a:buClr>
                <a:srgbClr val="FF0000"/>
              </a:buClr>
              <a:buFontTx/>
              <a:buChar char="•"/>
              <a:defRPr/>
            </a:pPr>
            <a:r>
              <a:rPr lang="en-US" sz="1800">
                <a:solidFill>
                  <a:srgbClr val="0033CC"/>
                </a:solidFill>
                <a:effectLst>
                  <a:outerShdw blurRad="38100" dist="38100" dir="2700000" algn="tl">
                    <a:srgbClr val="000000"/>
                  </a:outerShdw>
                </a:effectLst>
                <a:cs typeface="+mn-cs"/>
              </a:rPr>
              <a:t>non-redundant    </a:t>
            </a:r>
          </a:p>
          <a:p>
            <a:pPr marL="342900" indent="-342900">
              <a:lnSpc>
                <a:spcPct val="75000"/>
              </a:lnSpc>
              <a:spcBef>
                <a:spcPct val="50000"/>
              </a:spcBef>
              <a:buClr>
                <a:srgbClr val="FF0000"/>
              </a:buClr>
              <a:buFontTx/>
              <a:buChar char="•"/>
              <a:defRPr/>
            </a:pPr>
            <a:r>
              <a:rPr lang="en-US" sz="1800">
                <a:solidFill>
                  <a:srgbClr val="0033CC"/>
                </a:solidFill>
                <a:effectLst>
                  <a:outerShdw blurRad="38100" dist="38100" dir="2700000" algn="tl">
                    <a:srgbClr val="000000"/>
                  </a:outerShdw>
                </a:effectLst>
                <a:cs typeface="+mn-cs"/>
              </a:rPr>
              <a:t>explicitly linked nucleotide and protein sequences</a:t>
            </a:r>
          </a:p>
          <a:p>
            <a:pPr marL="342900" indent="-342900">
              <a:lnSpc>
                <a:spcPct val="75000"/>
              </a:lnSpc>
              <a:spcBef>
                <a:spcPct val="50000"/>
              </a:spcBef>
              <a:buClr>
                <a:srgbClr val="FF0000"/>
              </a:buClr>
              <a:buFontTx/>
              <a:buChar char="•"/>
              <a:defRPr/>
            </a:pPr>
            <a:r>
              <a:rPr lang="en-US" sz="1800">
                <a:solidFill>
                  <a:srgbClr val="0033CC"/>
                </a:solidFill>
                <a:effectLst>
                  <a:outerShdw blurRad="38100" dist="38100" dir="2700000" algn="tl">
                    <a:srgbClr val="000000"/>
                  </a:outerShdw>
                </a:effectLst>
                <a:cs typeface="+mn-cs"/>
              </a:rPr>
              <a:t>regular update</a:t>
            </a:r>
          </a:p>
          <a:p>
            <a:pPr marL="342900" indent="-342900">
              <a:lnSpc>
                <a:spcPct val="75000"/>
              </a:lnSpc>
              <a:spcBef>
                <a:spcPct val="50000"/>
              </a:spcBef>
              <a:buClr>
                <a:srgbClr val="FF0000"/>
              </a:buClr>
              <a:buFontTx/>
              <a:buChar char="•"/>
              <a:defRPr/>
            </a:pPr>
            <a:r>
              <a:rPr lang="en-US" sz="1800">
                <a:solidFill>
                  <a:srgbClr val="0033CC"/>
                </a:solidFill>
                <a:effectLst>
                  <a:outerShdw blurRad="38100" dist="38100" dir="2700000" algn="tl">
                    <a:srgbClr val="000000"/>
                  </a:outerShdw>
                </a:effectLst>
                <a:cs typeface="+mn-cs"/>
              </a:rPr>
              <a:t>validated data </a:t>
            </a:r>
          </a:p>
          <a:p>
            <a:pPr marL="342900" indent="-342900">
              <a:lnSpc>
                <a:spcPct val="75000"/>
              </a:lnSpc>
              <a:spcBef>
                <a:spcPct val="50000"/>
              </a:spcBef>
              <a:buClr>
                <a:srgbClr val="FF0000"/>
              </a:buClr>
              <a:buFontTx/>
              <a:buChar char="•"/>
              <a:defRPr/>
            </a:pPr>
            <a:r>
              <a:rPr lang="en-US" sz="1800">
                <a:solidFill>
                  <a:srgbClr val="0033CC"/>
                </a:solidFill>
                <a:effectLst>
                  <a:outerShdw blurRad="38100" dist="38100" dir="2700000" algn="tl">
                    <a:srgbClr val="000000"/>
                  </a:outerShdw>
                </a:effectLst>
                <a:cs typeface="+mn-cs"/>
              </a:rPr>
              <a:t>consistent format </a:t>
            </a:r>
          </a:p>
          <a:p>
            <a:pPr marL="342900" indent="-342900">
              <a:lnSpc>
                <a:spcPct val="75000"/>
              </a:lnSpc>
              <a:spcBef>
                <a:spcPct val="50000"/>
              </a:spcBef>
              <a:buClr>
                <a:srgbClr val="FF0000"/>
              </a:buClr>
              <a:buFontTx/>
              <a:buChar char="•"/>
              <a:defRPr/>
            </a:pPr>
            <a:r>
              <a:rPr lang="en-US" sz="1800">
                <a:solidFill>
                  <a:srgbClr val="0033CC"/>
                </a:solidFill>
                <a:effectLst>
                  <a:outerShdw blurRad="38100" dist="38100" dir="2700000" algn="tl">
                    <a:srgbClr val="000000"/>
                  </a:outerShdw>
                </a:effectLst>
                <a:cs typeface="+mn-cs"/>
              </a:rPr>
              <a:t>distinctive accession series </a:t>
            </a:r>
          </a:p>
          <a:p>
            <a:pPr marL="342900" indent="-342900">
              <a:lnSpc>
                <a:spcPct val="75000"/>
              </a:lnSpc>
              <a:spcBef>
                <a:spcPct val="50000"/>
              </a:spcBef>
              <a:buClr>
                <a:srgbClr val="FF0000"/>
              </a:buClr>
              <a:buFontTx/>
              <a:buChar char="•"/>
              <a:defRPr/>
            </a:pPr>
            <a:r>
              <a:rPr lang="en-US" sz="1800">
                <a:solidFill>
                  <a:srgbClr val="0033CC"/>
                </a:solidFill>
                <a:effectLst>
                  <a:outerShdw blurRad="38100" dist="38100" dir="2700000" algn="tl">
                    <a:srgbClr val="000000"/>
                  </a:outerShdw>
                </a:effectLst>
                <a:cs typeface="+mn-cs"/>
              </a:rPr>
              <a:t>stewardship by NCBI staff and collaborators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eaLnBrk="1" hangingPunct="1">
              <a:defRPr/>
            </a:pPr>
            <a:r>
              <a:rPr lang="en-US" sz="3600" dirty="0" smtClean="0">
                <a:solidFill>
                  <a:srgbClr val="FFFF00"/>
                </a:solidFill>
              </a:rPr>
              <a:t>Key to </a:t>
            </a:r>
            <a:r>
              <a:rPr lang="en-US" sz="3600" dirty="0" err="1" smtClean="0">
                <a:solidFill>
                  <a:srgbClr val="FFFF00"/>
                </a:solidFill>
              </a:rPr>
              <a:t>RefSeq</a:t>
            </a:r>
            <a:r>
              <a:rPr lang="en-US" sz="3600" dirty="0" smtClean="0">
                <a:solidFill>
                  <a:srgbClr val="FFFF00"/>
                </a:solidFill>
              </a:rPr>
              <a:t> Entries</a:t>
            </a:r>
          </a:p>
        </p:txBody>
      </p:sp>
      <p:graphicFrame>
        <p:nvGraphicFramePr>
          <p:cNvPr id="4" name="Content Placeholder 3"/>
          <p:cNvGraphicFramePr>
            <a:graphicFrameLocks noGrp="1"/>
          </p:cNvGraphicFramePr>
          <p:nvPr>
            <p:ph idx="1"/>
          </p:nvPr>
        </p:nvGraphicFramePr>
        <p:xfrm>
          <a:off x="457200" y="914400"/>
          <a:ext cx="8229600" cy="5551485"/>
        </p:xfrm>
        <a:graphic>
          <a:graphicData uri="http://schemas.openxmlformats.org/drawingml/2006/table">
            <a:tbl>
              <a:tblPr firstRow="1" bandRow="1">
                <a:tableStyleId>{5C22544A-7EE6-4342-B048-85BDC9FD1C3A}</a:tableStyleId>
              </a:tblPr>
              <a:tblGrid>
                <a:gridCol w="1143000"/>
                <a:gridCol w="7086600"/>
              </a:tblGrid>
              <a:tr h="370099">
                <a:tc>
                  <a:txBody>
                    <a:bodyPr/>
                    <a:lstStyle/>
                    <a:p>
                      <a:r>
                        <a:rPr lang="en-US" sz="1800" b="0" dirty="0" smtClean="0">
                          <a:solidFill>
                            <a:srgbClr val="000000"/>
                          </a:solidFill>
                        </a:rPr>
                        <a:t>AC</a:t>
                      </a:r>
                      <a:endParaRPr lang="en-US" sz="1800" b="0" dirty="0">
                        <a:solidFill>
                          <a:srgbClr val="000000"/>
                        </a:solidFill>
                      </a:endParaRPr>
                    </a:p>
                  </a:txBody>
                  <a:tcPr marT="45718" marB="45718">
                    <a:solidFill>
                      <a:srgbClr val="FFFFFF"/>
                    </a:solidFill>
                  </a:tcPr>
                </a:tc>
                <a:tc>
                  <a:txBody>
                    <a:bodyPr/>
                    <a:lstStyle/>
                    <a:p>
                      <a:r>
                        <a:rPr lang="en-US" sz="1800" b="0" dirty="0" smtClean="0">
                          <a:solidFill>
                            <a:srgbClr val="000000"/>
                          </a:solidFill>
                        </a:rPr>
                        <a:t>Alternate</a:t>
                      </a:r>
                      <a:r>
                        <a:rPr lang="en-US" sz="1800" b="0" baseline="0" dirty="0" smtClean="0">
                          <a:solidFill>
                            <a:srgbClr val="000000"/>
                          </a:solidFill>
                        </a:rPr>
                        <a:t> Assembly of Genomic DNA (Different source or 2</a:t>
                      </a:r>
                      <a:r>
                        <a:rPr lang="en-US" sz="1800" b="0" baseline="30000" dirty="0" smtClean="0">
                          <a:solidFill>
                            <a:srgbClr val="000000"/>
                          </a:solidFill>
                        </a:rPr>
                        <a:t>nd</a:t>
                      </a:r>
                      <a:r>
                        <a:rPr lang="en-US" sz="1800" b="0" baseline="0" dirty="0" smtClean="0">
                          <a:solidFill>
                            <a:srgbClr val="000000"/>
                          </a:solidFill>
                        </a:rPr>
                        <a:t>)</a:t>
                      </a:r>
                      <a:endParaRPr lang="en-US" sz="1800" b="0" dirty="0">
                        <a:solidFill>
                          <a:srgbClr val="000000"/>
                        </a:solidFill>
                      </a:endParaRPr>
                    </a:p>
                  </a:txBody>
                  <a:tcPr marT="45718" marB="45718">
                    <a:solidFill>
                      <a:srgbClr val="FFFFFF"/>
                    </a:solidFill>
                  </a:tcPr>
                </a:tc>
              </a:tr>
              <a:tr h="370099">
                <a:tc>
                  <a:txBody>
                    <a:bodyPr/>
                    <a:lstStyle/>
                    <a:p>
                      <a:r>
                        <a:rPr lang="en-US" sz="1800" b="0" dirty="0" smtClean="0">
                          <a:solidFill>
                            <a:schemeClr val="tx1"/>
                          </a:solidFill>
                        </a:rPr>
                        <a:t>AP</a:t>
                      </a:r>
                      <a:endParaRPr lang="en-US" sz="1800" b="0" dirty="0">
                        <a:solidFill>
                          <a:schemeClr val="tx1"/>
                        </a:solidFill>
                      </a:endParaRPr>
                    </a:p>
                  </a:txBody>
                  <a:tcPr marT="45718" marB="45718">
                    <a:solidFill>
                      <a:schemeClr val="bg1"/>
                    </a:solidFill>
                  </a:tcPr>
                </a:tc>
                <a:tc>
                  <a:txBody>
                    <a:bodyPr/>
                    <a:lstStyle/>
                    <a:p>
                      <a:r>
                        <a:rPr lang="en-US" sz="1800" b="0" dirty="0" smtClean="0">
                          <a:solidFill>
                            <a:srgbClr val="000000"/>
                          </a:solidFill>
                        </a:rPr>
                        <a:t>Protein Product, alternate record</a:t>
                      </a:r>
                      <a:endParaRPr lang="en-US" sz="1800" b="0" dirty="0">
                        <a:solidFill>
                          <a:srgbClr val="000000"/>
                        </a:solidFill>
                      </a:endParaRPr>
                    </a:p>
                  </a:txBody>
                  <a:tcPr marT="45718" marB="45718">
                    <a:solidFill>
                      <a:schemeClr val="bg1"/>
                    </a:solidFill>
                  </a:tcPr>
                </a:tc>
              </a:tr>
              <a:tr h="370099">
                <a:tc>
                  <a:txBody>
                    <a:bodyPr/>
                    <a:lstStyle/>
                    <a:p>
                      <a:r>
                        <a:rPr lang="en-US" sz="1800" dirty="0" smtClean="0"/>
                        <a:t>NC</a:t>
                      </a:r>
                      <a:endParaRPr lang="en-US" sz="1800" dirty="0"/>
                    </a:p>
                  </a:txBody>
                  <a:tcPr marT="45718" marB="45718">
                    <a:solidFill>
                      <a:schemeClr val="bg1"/>
                    </a:solidFill>
                  </a:tcPr>
                </a:tc>
                <a:tc>
                  <a:txBody>
                    <a:bodyPr/>
                    <a:lstStyle/>
                    <a:p>
                      <a:r>
                        <a:rPr lang="en-US" sz="1800" dirty="0" smtClean="0"/>
                        <a:t>Complete Genomic Molecule</a:t>
                      </a:r>
                      <a:endParaRPr lang="en-US" sz="1800" dirty="0"/>
                    </a:p>
                  </a:txBody>
                  <a:tcPr marT="45718" marB="45718">
                    <a:solidFill>
                      <a:schemeClr val="bg1"/>
                    </a:solidFill>
                  </a:tcPr>
                </a:tc>
              </a:tr>
              <a:tr h="370099">
                <a:tc>
                  <a:txBody>
                    <a:bodyPr/>
                    <a:lstStyle/>
                    <a:p>
                      <a:r>
                        <a:rPr lang="en-US" sz="1800" dirty="0" smtClean="0"/>
                        <a:t>NG</a:t>
                      </a:r>
                      <a:endParaRPr lang="en-US" sz="1800" dirty="0"/>
                    </a:p>
                  </a:txBody>
                  <a:tcPr marT="45718" marB="45718">
                    <a:solidFill>
                      <a:schemeClr val="bg1"/>
                    </a:solidFill>
                  </a:tcPr>
                </a:tc>
                <a:tc>
                  <a:txBody>
                    <a:bodyPr/>
                    <a:lstStyle/>
                    <a:p>
                      <a:r>
                        <a:rPr lang="en-US" sz="1800" dirty="0" smtClean="0"/>
                        <a:t>Non-transcribed</a:t>
                      </a:r>
                      <a:r>
                        <a:rPr lang="en-US" sz="1800" baseline="0" dirty="0" smtClean="0"/>
                        <a:t> pseudo genes or ambivalent Genome Seq. Data</a:t>
                      </a:r>
                      <a:endParaRPr lang="en-US" sz="1800" dirty="0"/>
                    </a:p>
                  </a:txBody>
                  <a:tcPr marT="45718" marB="45718">
                    <a:solidFill>
                      <a:schemeClr val="bg1"/>
                    </a:solidFill>
                  </a:tcPr>
                </a:tc>
              </a:tr>
              <a:tr h="370099">
                <a:tc>
                  <a:txBody>
                    <a:bodyPr/>
                    <a:lstStyle/>
                    <a:p>
                      <a:r>
                        <a:rPr lang="en-US" sz="1800" dirty="0" smtClean="0"/>
                        <a:t>NM</a:t>
                      </a:r>
                      <a:endParaRPr lang="en-US" sz="1800" dirty="0"/>
                    </a:p>
                  </a:txBody>
                  <a:tcPr marT="45718" marB="45718">
                    <a:solidFill>
                      <a:schemeClr val="bg1"/>
                    </a:solidFill>
                  </a:tcPr>
                </a:tc>
                <a:tc>
                  <a:txBody>
                    <a:bodyPr/>
                    <a:lstStyle/>
                    <a:p>
                      <a:r>
                        <a:rPr lang="en-US" sz="1800" dirty="0" smtClean="0"/>
                        <a:t>Mature mRNA Transcript</a:t>
                      </a:r>
                      <a:r>
                        <a:rPr lang="en-US" sz="1800" baseline="0" dirty="0" smtClean="0"/>
                        <a:t> Products</a:t>
                      </a:r>
                      <a:endParaRPr lang="en-US" sz="1800" dirty="0"/>
                    </a:p>
                  </a:txBody>
                  <a:tcPr marT="45718" marB="45718">
                    <a:solidFill>
                      <a:schemeClr val="bg1"/>
                    </a:solidFill>
                  </a:tcPr>
                </a:tc>
              </a:tr>
              <a:tr h="370099">
                <a:tc>
                  <a:txBody>
                    <a:bodyPr/>
                    <a:lstStyle/>
                    <a:p>
                      <a:r>
                        <a:rPr lang="en-US" sz="1800" dirty="0" smtClean="0"/>
                        <a:t>NP</a:t>
                      </a:r>
                      <a:endParaRPr lang="en-US" sz="1800" dirty="0"/>
                    </a:p>
                  </a:txBody>
                  <a:tcPr marT="45718" marB="45718">
                    <a:solidFill>
                      <a:schemeClr val="bg1"/>
                    </a:solidFill>
                  </a:tcPr>
                </a:tc>
                <a:tc>
                  <a:txBody>
                    <a:bodyPr/>
                    <a:lstStyle/>
                    <a:p>
                      <a:r>
                        <a:rPr lang="en-US" sz="1800" dirty="0" smtClean="0"/>
                        <a:t>Protein Products;</a:t>
                      </a:r>
                      <a:r>
                        <a:rPr lang="en-US" sz="1800" baseline="0" dirty="0" smtClean="0"/>
                        <a:t> may contain partial proteins</a:t>
                      </a:r>
                      <a:endParaRPr lang="en-US" sz="1800" dirty="0"/>
                    </a:p>
                  </a:txBody>
                  <a:tcPr marT="45718" marB="45718">
                    <a:solidFill>
                      <a:schemeClr val="bg1"/>
                    </a:solidFill>
                  </a:tcPr>
                </a:tc>
              </a:tr>
              <a:tr h="370099">
                <a:tc>
                  <a:txBody>
                    <a:bodyPr/>
                    <a:lstStyle/>
                    <a:p>
                      <a:r>
                        <a:rPr lang="en-US" sz="1800" dirty="0" smtClean="0"/>
                        <a:t>NR</a:t>
                      </a:r>
                      <a:endParaRPr lang="en-US" sz="1800" dirty="0"/>
                    </a:p>
                  </a:txBody>
                  <a:tcPr marT="45718" marB="45718">
                    <a:solidFill>
                      <a:schemeClr val="bg1"/>
                    </a:solidFill>
                  </a:tcPr>
                </a:tc>
                <a:tc>
                  <a:txBody>
                    <a:bodyPr/>
                    <a:lstStyle/>
                    <a:p>
                      <a:r>
                        <a:rPr lang="en-US" sz="1800" dirty="0" smtClean="0"/>
                        <a:t>Non-coding transcripts (</a:t>
                      </a:r>
                      <a:r>
                        <a:rPr lang="en-US" sz="1800" dirty="0" err="1" smtClean="0"/>
                        <a:t>pseudogenes</a:t>
                      </a:r>
                      <a:r>
                        <a:rPr lang="en-US" sz="1800" dirty="0" smtClean="0"/>
                        <a:t>, structural RNAs, etc.)</a:t>
                      </a:r>
                      <a:endParaRPr lang="en-US" sz="1800" dirty="0"/>
                    </a:p>
                  </a:txBody>
                  <a:tcPr marT="45718" marB="45718">
                    <a:solidFill>
                      <a:schemeClr val="bg1"/>
                    </a:solidFill>
                  </a:tcPr>
                </a:tc>
              </a:tr>
              <a:tr h="370099">
                <a:tc>
                  <a:txBody>
                    <a:bodyPr/>
                    <a:lstStyle/>
                    <a:p>
                      <a:r>
                        <a:rPr lang="en-US" sz="1800" dirty="0" smtClean="0"/>
                        <a:t>NT</a:t>
                      </a:r>
                      <a:endParaRPr lang="en-US" sz="1800" dirty="0"/>
                    </a:p>
                  </a:txBody>
                  <a:tcPr marT="45718" marB="45718">
                    <a:solidFill>
                      <a:schemeClr val="bg1"/>
                    </a:solidFill>
                  </a:tcPr>
                </a:tc>
                <a:tc>
                  <a:txBody>
                    <a:bodyPr/>
                    <a:lstStyle/>
                    <a:p>
                      <a:r>
                        <a:rPr lang="en-US" sz="1800" dirty="0" smtClean="0"/>
                        <a:t>Intermediate Genome sequencing</a:t>
                      </a:r>
                      <a:r>
                        <a:rPr lang="en-US" sz="1800" baseline="0" dirty="0" smtClean="0"/>
                        <a:t> assemblies</a:t>
                      </a:r>
                      <a:endParaRPr lang="en-US" sz="1800" dirty="0"/>
                    </a:p>
                  </a:txBody>
                  <a:tcPr marT="45718" marB="45718">
                    <a:solidFill>
                      <a:schemeClr val="bg1"/>
                    </a:solidFill>
                  </a:tcPr>
                </a:tc>
              </a:tr>
              <a:tr h="370099">
                <a:tc>
                  <a:txBody>
                    <a:bodyPr/>
                    <a:lstStyle/>
                    <a:p>
                      <a:r>
                        <a:rPr lang="en-US" sz="1800" dirty="0" smtClean="0"/>
                        <a:t>NW</a:t>
                      </a:r>
                      <a:endParaRPr lang="en-US" sz="1800" dirty="0"/>
                    </a:p>
                  </a:txBody>
                  <a:tcPr marT="45718" marB="45718">
                    <a:solidFill>
                      <a:schemeClr val="bg1"/>
                    </a:solidFill>
                  </a:tcPr>
                </a:tc>
                <a:tc>
                  <a:txBody>
                    <a:bodyPr/>
                    <a:lstStyle/>
                    <a:p>
                      <a:r>
                        <a:rPr lang="en-US" sz="1800" dirty="0" smtClean="0"/>
                        <a:t>Intermediate Genome sequencing assemblies</a:t>
                      </a:r>
                      <a:endParaRPr lang="en-US" sz="1800" dirty="0"/>
                    </a:p>
                  </a:txBody>
                  <a:tcPr marT="45718" marB="45718">
                    <a:solidFill>
                      <a:schemeClr val="bg1"/>
                    </a:solidFill>
                  </a:tcPr>
                </a:tc>
              </a:tr>
              <a:tr h="370099">
                <a:tc>
                  <a:txBody>
                    <a:bodyPr/>
                    <a:lstStyle/>
                    <a:p>
                      <a:r>
                        <a:rPr lang="en-US" sz="1800" dirty="0" smtClean="0"/>
                        <a:t>NZ</a:t>
                      </a:r>
                      <a:endParaRPr lang="en-US" sz="1800" dirty="0"/>
                    </a:p>
                  </a:txBody>
                  <a:tcPr marT="45718" marB="45718">
                    <a:solidFill>
                      <a:schemeClr val="bg1"/>
                    </a:solidFill>
                  </a:tcPr>
                </a:tc>
                <a:tc>
                  <a:txBody>
                    <a:bodyPr/>
                    <a:lstStyle/>
                    <a:p>
                      <a:r>
                        <a:rPr lang="en-US" sz="1800" dirty="0" smtClean="0"/>
                        <a:t>From a Collection of Genome Sequencing</a:t>
                      </a:r>
                      <a:r>
                        <a:rPr lang="en-US" sz="1800" baseline="0" dirty="0" smtClean="0"/>
                        <a:t> Data (Complete)</a:t>
                      </a:r>
                      <a:endParaRPr lang="en-US" sz="1800" dirty="0"/>
                    </a:p>
                  </a:txBody>
                  <a:tcPr marT="45718" marB="45718">
                    <a:solidFill>
                      <a:schemeClr val="bg1"/>
                    </a:solidFill>
                  </a:tcPr>
                </a:tc>
              </a:tr>
              <a:tr h="370099">
                <a:tc>
                  <a:txBody>
                    <a:bodyPr/>
                    <a:lstStyle/>
                    <a:p>
                      <a:r>
                        <a:rPr lang="en-US" sz="1800" dirty="0" smtClean="0"/>
                        <a:t>XM</a:t>
                      </a:r>
                      <a:endParaRPr lang="en-US" sz="1800" dirty="0"/>
                    </a:p>
                  </a:txBody>
                  <a:tcPr marT="45718" marB="45718">
                    <a:solidFill>
                      <a:schemeClr val="bg1"/>
                    </a:solidFill>
                  </a:tcPr>
                </a:tc>
                <a:tc>
                  <a:txBody>
                    <a:bodyPr/>
                    <a:lstStyle/>
                    <a:p>
                      <a:r>
                        <a:rPr lang="en-US" sz="1800" dirty="0" smtClean="0"/>
                        <a:t>mRNA</a:t>
                      </a:r>
                      <a:r>
                        <a:rPr lang="en-US" sz="1800" baseline="0" dirty="0" smtClean="0"/>
                        <a:t> </a:t>
                      </a:r>
                      <a:r>
                        <a:rPr lang="en-US" sz="1800" dirty="0" smtClean="0"/>
                        <a:t>Transcript</a:t>
                      </a:r>
                      <a:r>
                        <a:rPr lang="en-US" sz="1800" baseline="0" dirty="0" smtClean="0"/>
                        <a:t> products from Genome Sequencing</a:t>
                      </a:r>
                      <a:endParaRPr lang="en-US" sz="1800" dirty="0"/>
                    </a:p>
                  </a:txBody>
                  <a:tcPr marT="45718" marB="45718">
                    <a:solidFill>
                      <a:schemeClr val="bg1"/>
                    </a:solidFill>
                  </a:tcPr>
                </a:tc>
              </a:tr>
              <a:tr h="370099">
                <a:tc>
                  <a:txBody>
                    <a:bodyPr/>
                    <a:lstStyle/>
                    <a:p>
                      <a:r>
                        <a:rPr lang="en-US" sz="1800" dirty="0" smtClean="0"/>
                        <a:t>XP</a:t>
                      </a:r>
                      <a:endParaRPr lang="en-US" sz="1800" dirty="0"/>
                    </a:p>
                  </a:txBody>
                  <a:tcPr marT="45718" marB="45718">
                    <a:solidFill>
                      <a:schemeClr val="bg1"/>
                    </a:solidFill>
                  </a:tcPr>
                </a:tc>
                <a:tc>
                  <a:txBody>
                    <a:bodyPr/>
                    <a:lstStyle/>
                    <a:p>
                      <a:r>
                        <a:rPr lang="en-US" sz="1800" dirty="0" smtClean="0"/>
                        <a:t>Protein</a:t>
                      </a:r>
                      <a:r>
                        <a:rPr lang="en-US" sz="1800" baseline="0" dirty="0" smtClean="0"/>
                        <a:t> products predicted from Genome Sequencing</a:t>
                      </a:r>
                      <a:endParaRPr lang="en-US" sz="1800" dirty="0"/>
                    </a:p>
                  </a:txBody>
                  <a:tcPr marT="45718" marB="45718">
                    <a:solidFill>
                      <a:schemeClr val="bg1"/>
                    </a:solidFill>
                  </a:tcPr>
                </a:tc>
              </a:tr>
              <a:tr h="370099">
                <a:tc>
                  <a:txBody>
                    <a:bodyPr/>
                    <a:lstStyle/>
                    <a:p>
                      <a:r>
                        <a:rPr lang="en-US" sz="1800" dirty="0" smtClean="0"/>
                        <a:t>XR</a:t>
                      </a:r>
                      <a:endParaRPr lang="en-US" sz="1800" dirty="0"/>
                    </a:p>
                  </a:txBody>
                  <a:tcPr marT="45718" marB="45718">
                    <a:solidFill>
                      <a:schemeClr val="bg1"/>
                    </a:solidFill>
                  </a:tcPr>
                </a:tc>
                <a:tc>
                  <a:txBody>
                    <a:bodyPr/>
                    <a:lstStyle/>
                    <a:p>
                      <a:r>
                        <a:rPr lang="en-US" sz="1800" dirty="0" smtClean="0"/>
                        <a:t>RNA transcript products predicted from Genome Sequencing</a:t>
                      </a:r>
                      <a:endParaRPr lang="en-US" sz="1800" dirty="0"/>
                    </a:p>
                  </a:txBody>
                  <a:tcPr marT="45718" marB="45718">
                    <a:solidFill>
                      <a:schemeClr val="bg1"/>
                    </a:solidFill>
                  </a:tcPr>
                </a:tc>
              </a:tr>
              <a:tr h="370099">
                <a:tc>
                  <a:txBody>
                    <a:bodyPr/>
                    <a:lstStyle/>
                    <a:p>
                      <a:r>
                        <a:rPr lang="en-US" sz="1800" dirty="0" smtClean="0"/>
                        <a:t>ZP</a:t>
                      </a:r>
                      <a:endParaRPr lang="en-US" sz="1800" dirty="0"/>
                    </a:p>
                  </a:txBody>
                  <a:tcPr marT="45718" marB="45718">
                    <a:solidFill>
                      <a:schemeClr val="bg1"/>
                    </a:solidFill>
                  </a:tcPr>
                </a:tc>
                <a:tc>
                  <a:txBody>
                    <a:bodyPr/>
                    <a:lstStyle/>
                    <a:p>
                      <a:r>
                        <a:rPr lang="en-US" sz="1800" dirty="0" smtClean="0"/>
                        <a:t>Protein Product of an NZ_ accession </a:t>
                      </a:r>
                      <a:endParaRPr lang="en-US" sz="1800" dirty="0"/>
                    </a:p>
                  </a:txBody>
                  <a:tcPr marT="45718" marB="45718">
                    <a:solidFill>
                      <a:schemeClr val="bg1"/>
                    </a:solidFill>
                  </a:tcPr>
                </a:tc>
              </a:tr>
              <a:tr h="370099">
                <a:tc>
                  <a:txBody>
                    <a:bodyPr/>
                    <a:lstStyle/>
                    <a:p>
                      <a:r>
                        <a:rPr lang="en-US" sz="1800" dirty="0" smtClean="0"/>
                        <a:t>NS</a:t>
                      </a:r>
                      <a:endParaRPr lang="en-US" sz="1800" dirty="0"/>
                    </a:p>
                  </a:txBody>
                  <a:tcPr marT="45718" marB="45718">
                    <a:solidFill>
                      <a:schemeClr val="bg1"/>
                    </a:solidFill>
                  </a:tcPr>
                </a:tc>
                <a:tc>
                  <a:txBody>
                    <a:bodyPr/>
                    <a:lstStyle/>
                    <a:p>
                      <a:r>
                        <a:rPr lang="en-US" sz="1800" dirty="0" smtClean="0"/>
                        <a:t>Not a</a:t>
                      </a:r>
                      <a:r>
                        <a:rPr lang="en-US" sz="1800" baseline="0" dirty="0" smtClean="0"/>
                        <a:t> real sequence!  Constructed from multiple organisms maybe?</a:t>
                      </a:r>
                      <a:endParaRPr lang="en-US" sz="1800" dirty="0"/>
                    </a:p>
                  </a:txBody>
                  <a:tcPr marT="45718" marB="45718">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solidFill>
                  <a:srgbClr val="FFFF00"/>
                </a:solidFill>
              </a:rPr>
              <a:t>Sequence Record Formats</a:t>
            </a:r>
          </a:p>
        </p:txBody>
      </p:sp>
      <p:sp>
        <p:nvSpPr>
          <p:cNvPr id="3" name="Content Placeholder 2"/>
          <p:cNvSpPr>
            <a:spLocks noGrp="1"/>
          </p:cNvSpPr>
          <p:nvPr>
            <p:ph idx="1"/>
          </p:nvPr>
        </p:nvSpPr>
        <p:spPr/>
        <p:txBody>
          <a:bodyPr/>
          <a:lstStyle/>
          <a:p>
            <a:pPr marL="0" indent="0" eaLnBrk="1" hangingPunct="1">
              <a:buFontTx/>
              <a:buNone/>
              <a:defRPr/>
            </a:pPr>
            <a:r>
              <a:rPr lang="en-US" dirty="0" smtClean="0">
                <a:solidFill>
                  <a:srgbClr val="FFFF00"/>
                </a:solidFill>
              </a:rPr>
              <a:t>Database entries exist in several different formats</a:t>
            </a:r>
          </a:p>
          <a:p>
            <a:pPr marL="0" indent="0" eaLnBrk="1" hangingPunct="1">
              <a:buFontTx/>
              <a:buNone/>
              <a:defRPr/>
            </a:pPr>
            <a:endParaRPr lang="en-US" dirty="0" smtClean="0">
              <a:solidFill>
                <a:srgbClr val="FFFF00"/>
              </a:solidFill>
            </a:endParaRPr>
          </a:p>
          <a:p>
            <a:pPr marL="0" indent="0" eaLnBrk="1" hangingPunct="1">
              <a:buFontTx/>
              <a:buNone/>
              <a:defRPr/>
            </a:pPr>
            <a:r>
              <a:rPr lang="en-US" dirty="0" smtClean="0">
                <a:solidFill>
                  <a:srgbClr val="FFFF00"/>
                </a:solidFill>
              </a:rPr>
              <a:t>We are primarily concerned with just two of them:  </a:t>
            </a:r>
          </a:p>
          <a:p>
            <a:pPr marL="0" indent="0" eaLnBrk="1" hangingPunct="1">
              <a:buFontTx/>
              <a:buNone/>
              <a:defRPr/>
            </a:pPr>
            <a:r>
              <a:rPr lang="en-US" dirty="0" smtClean="0">
                <a:solidFill>
                  <a:srgbClr val="FFFF00"/>
                </a:solidFill>
              </a:rPr>
              <a:t>1)  FASTA </a:t>
            </a:r>
          </a:p>
          <a:p>
            <a:pPr marL="0" indent="0" eaLnBrk="1" hangingPunct="1">
              <a:buFontTx/>
              <a:buNone/>
              <a:defRPr/>
            </a:pPr>
            <a:r>
              <a:rPr lang="en-US" dirty="0" smtClean="0">
                <a:solidFill>
                  <a:srgbClr val="FFFF00"/>
                </a:solidFill>
              </a:rPr>
              <a:t>2)  </a:t>
            </a:r>
            <a:r>
              <a:rPr lang="en-US" dirty="0" err="1" smtClean="0">
                <a:solidFill>
                  <a:srgbClr val="FFFF00"/>
                </a:solidFill>
              </a:rPr>
              <a:t>GenBank</a:t>
            </a:r>
            <a:r>
              <a:rPr lang="en-US" dirty="0" smtClean="0">
                <a:solidFill>
                  <a:srgbClr val="FFFF00"/>
                </a:solidFill>
              </a:rPr>
              <a:t>/</a:t>
            </a:r>
            <a:r>
              <a:rPr lang="en-US" dirty="0" err="1" smtClean="0">
                <a:solidFill>
                  <a:srgbClr val="FFFF00"/>
                </a:solidFill>
              </a:rPr>
              <a:t>GenPept</a:t>
            </a:r>
            <a:endParaRPr lang="en-US" dirty="0" smtClean="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solidFill>
                  <a:srgbClr val="FFFF00"/>
                </a:solidFill>
              </a:rPr>
              <a:t>FASTA Format</a:t>
            </a:r>
          </a:p>
        </p:txBody>
      </p:sp>
      <p:sp>
        <p:nvSpPr>
          <p:cNvPr id="3" name="Content Placeholder 2"/>
          <p:cNvSpPr>
            <a:spLocks noGrp="1"/>
          </p:cNvSpPr>
          <p:nvPr>
            <p:ph idx="1"/>
          </p:nvPr>
        </p:nvSpPr>
        <p:spPr/>
        <p:txBody>
          <a:bodyPr/>
          <a:lstStyle/>
          <a:p>
            <a:pPr eaLnBrk="1" hangingPunct="1">
              <a:defRPr/>
            </a:pPr>
            <a:r>
              <a:rPr lang="en-US" dirty="0" smtClean="0">
                <a:solidFill>
                  <a:srgbClr val="FFFF00"/>
                </a:solidFill>
              </a:rPr>
              <a:t>Pronounced Fast-A</a:t>
            </a:r>
          </a:p>
          <a:p>
            <a:pPr eaLnBrk="1" hangingPunct="1">
              <a:defRPr/>
            </a:pPr>
            <a:r>
              <a:rPr lang="en-US" dirty="0" smtClean="0">
                <a:solidFill>
                  <a:srgbClr val="FFFF00"/>
                </a:solidFill>
              </a:rPr>
              <a:t>Legacy format from an early bioinformatics package</a:t>
            </a:r>
          </a:p>
          <a:p>
            <a:pPr eaLnBrk="1" hangingPunct="1">
              <a:defRPr/>
            </a:pPr>
            <a:r>
              <a:rPr lang="en-US" dirty="0" smtClean="0">
                <a:solidFill>
                  <a:srgbClr val="FFFF00"/>
                </a:solidFill>
              </a:rPr>
              <a:t>Format begins with a “&gt;” symbol, a one line description and then the sequence begins on the next line</a:t>
            </a:r>
          </a:p>
          <a:p>
            <a:pPr eaLnBrk="1" hangingPunct="1">
              <a:defRPr/>
            </a:pPr>
            <a:r>
              <a:rPr lang="en-US" dirty="0" smtClean="0">
                <a:solidFill>
                  <a:srgbClr val="FFFF00"/>
                </a:solidFill>
              </a:rPr>
              <a:t>Hard returns ARE Important!!!!!!!</a:t>
            </a:r>
          </a:p>
          <a:p>
            <a:pPr marL="0" indent="0" eaLnBrk="1" hangingPunct="1">
              <a:buFontTx/>
              <a:buNone/>
              <a:defRPr/>
            </a:pPr>
            <a:endParaRPr lang="en-US" dirty="0" smtClean="0">
              <a:solidFill>
                <a:srgbClr val="FFFF00"/>
              </a:solidFill>
            </a:endParaRPr>
          </a:p>
        </p:txBody>
      </p:sp>
      <p:sp>
        <p:nvSpPr>
          <p:cNvPr id="4" name="TextBox 3"/>
          <p:cNvSpPr txBox="1">
            <a:spLocks noChangeArrowheads="1"/>
          </p:cNvSpPr>
          <p:nvPr/>
        </p:nvSpPr>
        <p:spPr bwMode="auto">
          <a:xfrm>
            <a:off x="304800" y="1524000"/>
            <a:ext cx="8534400" cy="4708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&gt;gi|1015707|emb|CAA89576.1| CYC1 [Saccharomyces </a:t>
            </a:r>
            <a:r>
              <a:rPr lang="en-US" sz="1800" dirty="0" err="1"/>
              <a:t>cerevisiae</a:t>
            </a:r>
            <a:r>
              <a:rPr lang="en-US" sz="1800" dirty="0"/>
              <a:t>] MTEFKAGSAKKGATLFKTRCLQCHTVEKGGPHKVGPNLHGIFGRHSGQAEGYSYTDANIKKNVLWDENNMSEYLTNPKKYIPGTKMAFGGLKKEKDRNDLITYLKKACE</a:t>
            </a:r>
          </a:p>
          <a:p>
            <a:pPr eaLnBrk="1" hangingPunct="1"/>
            <a:endParaRPr lang="en-US" sz="1200" dirty="0"/>
          </a:p>
          <a:p>
            <a:pPr eaLnBrk="1" hangingPunct="1"/>
            <a:endParaRPr lang="en-US" dirty="0"/>
          </a:p>
          <a:p>
            <a:pPr eaLnBrk="1" hangingPunct="1"/>
            <a:endParaRPr lang="en-US" dirty="0"/>
          </a:p>
          <a:p>
            <a:pPr eaLnBrk="1" hangingPunct="1"/>
            <a:endParaRPr lang="en-US" dirty="0"/>
          </a:p>
          <a:p>
            <a:pPr eaLnBrk="1" hangingPunct="1"/>
            <a:r>
              <a:rPr lang="en-US" dirty="0"/>
              <a:t>Note:  In the above example, the text is actually a single line.  If we were to resize it</a:t>
            </a:r>
            <a:r>
              <a:rPr lang="en-US"/>
              <a:t>, </a:t>
            </a:r>
            <a:r>
              <a:rPr lang="en-US" smtClean="0"/>
              <a:t>the </a:t>
            </a:r>
            <a:r>
              <a:rPr lang="en-US" dirty="0"/>
              <a:t>text would wrap to the next line without inserting a space between the characters.</a:t>
            </a:r>
          </a:p>
          <a:p>
            <a:pPr eaLnBrk="1" hangingPunct="1"/>
            <a:endParaRPr lang="en-US" dirty="0"/>
          </a:p>
          <a:p>
            <a:pPr eaLnBrk="1" hangingPunct="1"/>
            <a:r>
              <a:rPr lang="en-US" dirty="0"/>
              <a:t>Why is this so important?</a:t>
            </a:r>
          </a:p>
          <a:p>
            <a:pPr eaLnBrk="1" hangingPunct="1"/>
            <a:endParaRPr lang="en-US" sz="1200" dirty="0"/>
          </a:p>
          <a:p>
            <a:pPr eaLnBrk="1" hangingPunct="1"/>
            <a:endParaRPr lang="en-US" sz="1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808080"/>
        </a:dk1>
        <a:lt1>
          <a:srgbClr val="FFFB05"/>
        </a:lt1>
        <a:dk2>
          <a:srgbClr val="030AFF"/>
        </a:dk2>
        <a:lt2>
          <a:srgbClr val="FFF907"/>
        </a:lt2>
        <a:accent1>
          <a:srgbClr val="FFF803"/>
        </a:accent1>
        <a:accent2>
          <a:srgbClr val="333399"/>
        </a:accent2>
        <a:accent3>
          <a:srgbClr val="AAAAFF"/>
        </a:accent3>
        <a:accent4>
          <a:srgbClr val="DAD603"/>
        </a:accent4>
        <a:accent5>
          <a:srgbClr val="FFFBAA"/>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0">
    <a:dk1>
      <a:srgbClr val="808080"/>
    </a:dk1>
    <a:lt1>
      <a:srgbClr val="FFFB05"/>
    </a:lt1>
    <a:dk2>
      <a:srgbClr val="030AFF"/>
    </a:dk2>
    <a:lt2>
      <a:srgbClr val="FFF907"/>
    </a:lt2>
    <a:accent1>
      <a:srgbClr val="FFF803"/>
    </a:accent1>
    <a:accent2>
      <a:srgbClr val="333399"/>
    </a:accent2>
    <a:accent3>
      <a:srgbClr val="AAAAFF"/>
    </a:accent3>
    <a:accent4>
      <a:srgbClr val="DAD603"/>
    </a:accent4>
    <a:accent5>
      <a:srgbClr val="FFFBAA"/>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606</TotalTime>
  <Words>1968</Words>
  <Application>Microsoft Macintosh PowerPoint</Application>
  <PresentationFormat>On-screen Show (4:3)</PresentationFormat>
  <Paragraphs>369</Paragraphs>
  <Slides>50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Default Design</vt:lpstr>
      <vt:lpstr>Drawing</vt:lpstr>
      <vt:lpstr>Entrez at NCBI</vt:lpstr>
      <vt:lpstr>Structure of Entrez DBs</vt:lpstr>
      <vt:lpstr>The Entrez System</vt:lpstr>
      <vt:lpstr>Primary(on left) vs. Derivative(on right) Databases</vt:lpstr>
      <vt:lpstr>GenBank:  Primary Sequence Database</vt:lpstr>
      <vt:lpstr>RefSeq:  Derivative Sequence Database</vt:lpstr>
      <vt:lpstr>Key to RefSeq Entries</vt:lpstr>
      <vt:lpstr>Sequence Record Formats</vt:lpstr>
      <vt:lpstr>FASTA Format</vt:lpstr>
      <vt:lpstr>GenBank/GenPept Format</vt:lpstr>
      <vt:lpstr>GenBank/GenPept Format</vt:lpstr>
      <vt:lpstr>PowerPoint Presentation</vt:lpstr>
      <vt:lpstr>PowerPoint Presentation</vt:lpstr>
      <vt:lpstr>PowerPoint Presentation</vt:lpstr>
      <vt:lpstr>You could do it yourself…</vt:lpstr>
      <vt:lpstr>PowerPoint Presentation</vt:lpstr>
      <vt:lpstr>PowerPoint Presentation</vt:lpstr>
      <vt:lpstr>Let’s look a some of the fields…</vt:lpstr>
      <vt:lpstr>PowerPoint Presentation</vt:lpstr>
      <vt:lpstr>PowerPoint Presentation</vt:lpstr>
      <vt:lpstr>PowerPoint Presentation</vt:lpstr>
      <vt:lpstr>PowerPoint Presentation</vt:lpstr>
      <vt:lpstr>PowerPoint Presentation</vt:lpstr>
      <vt:lpstr>PowerPoint Presentation</vt:lpstr>
      <vt:lpstr>Be Careful!  Be Observant!</vt:lpstr>
      <vt:lpstr>Sequence Alignments</vt:lpstr>
      <vt:lpstr>Homology and Identity</vt:lpstr>
      <vt:lpstr>PowerPoint Presentation</vt:lpstr>
      <vt:lpstr>How can we identify homologues?</vt:lpstr>
      <vt:lpstr>Terminology for alignments</vt:lpstr>
      <vt:lpstr>Terminology for alignments</vt:lpstr>
      <vt:lpstr>Scoring alignments</vt:lpstr>
      <vt:lpstr>Function Inferred from Sequence</vt:lpstr>
      <vt:lpstr>Example of shared function from local alignments</vt:lpstr>
      <vt:lpstr>Example of shared function from local alignments</vt:lpstr>
      <vt:lpstr>How to run a BLAST Search</vt:lpstr>
      <vt:lpstr>From the Main Page</vt:lpstr>
      <vt:lpstr>From the Results Page</vt:lpstr>
      <vt:lpstr>Once there…</vt:lpstr>
      <vt:lpstr>How to run a BLAST Search</vt:lpstr>
      <vt:lpstr>How to run a BLAST search</vt:lpstr>
      <vt:lpstr>Remember:</vt:lpstr>
      <vt:lpstr>After you submit…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Winthrop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Sequence Alignments</dc:title>
  <dc:creator>Jason C. Hurlbert, Ph.D.</dc:creator>
  <cp:lastModifiedBy>Jason Hurlbert</cp:lastModifiedBy>
  <cp:revision>41</cp:revision>
  <dcterms:created xsi:type="dcterms:W3CDTF">2009-01-30T15:46:15Z</dcterms:created>
  <dcterms:modified xsi:type="dcterms:W3CDTF">2013-02-11T04:08:48Z</dcterms:modified>
</cp:coreProperties>
</file>