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311" r:id="rId2"/>
    <p:sldId id="312"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9" r:id="rId19"/>
    <p:sldId id="332" r:id="rId20"/>
    <p:sldId id="330" r:id="rId21"/>
    <p:sldId id="331"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336600"/>
    <a:srgbClr val="CCFFFF"/>
    <a:srgbClr val="FF0000"/>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37" autoAdjust="0"/>
    <p:restoredTop sz="90929"/>
  </p:normalViewPr>
  <p:slideViewPr>
    <p:cSldViewPr>
      <p:cViewPr varScale="1">
        <p:scale>
          <a:sx n="157" d="100"/>
          <a:sy n="157" d="100"/>
        </p:scale>
        <p:origin x="-12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63E385-89DF-7E41-B4EA-753F3BE44CE6}" type="datetimeFigureOut">
              <a:rPr lang="en-US" smtClean="0"/>
              <a:t>4/6/14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43FB05-D37C-EF46-B8A2-6753BB16736B}" type="slidenum">
              <a:rPr lang="en-US" smtClean="0"/>
              <a:t>‹#›</a:t>
            </a:fld>
            <a:endParaRPr lang="en-US"/>
          </a:p>
        </p:txBody>
      </p:sp>
    </p:spTree>
    <p:extLst>
      <p:ext uri="{BB962C8B-B14F-4D97-AF65-F5344CB8AC3E}">
        <p14:creationId xmlns:p14="http://schemas.microsoft.com/office/powerpoint/2010/main" val="38280427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71FF"/>
                </a:solidFill>
                <a:latin typeface="SolexBoldLining" charset="0"/>
                <a:ea typeface="ＭＳ Ｐゴシック" charset="0"/>
                <a:cs typeface="ＭＳ Ｐゴシック" charset="0"/>
              </a:rPr>
              <a:t>FIGURE 27–32 </a:t>
            </a:r>
            <a:r>
              <a:rPr lang="en-US" b="1">
                <a:solidFill>
                  <a:srgbClr val="000000"/>
                </a:solidFill>
                <a:latin typeface="Whitney-Semibold" charset="0"/>
                <a:ea typeface="ＭＳ Ｐゴシック" charset="0"/>
                <a:cs typeface="ＭＳ Ｐゴシック" charset="0"/>
              </a:rPr>
              <a:t>Termination of protein synthesis in bacteria.</a:t>
            </a:r>
            <a:r>
              <a:rPr lang="en-US">
                <a:solidFill>
                  <a:srgbClr val="000000"/>
                </a:solidFill>
                <a:latin typeface="Whitney-Semibold"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Termination occurs in response to a termination codon in the A site. First, a release factor, RF (RF-1 or RF-2, depending on which termination codon is present), binds to the A site. This leads to hydrolysis of the ester linkage between the nascent polypeptide and the tRNA in the P site and release of the completed polypeptide. Finally, the mRNA, deacylated tRNA, and release factor leave the ribosome, which dissociates into its 30S and 50S subunits, aided by ribosome recycling factor (RRF), IF-3, and energy provided by EF-G–mediated GTP hydrolysis. The 30S subunit complex with IF-3 is ready to begin another cycle of translation (see Fig. 27–25).</a:t>
            </a:r>
            <a:endParaRPr lang="en-US">
              <a:ea typeface="ＭＳ Ｐゴシック" charset="0"/>
              <a:cs typeface="ＭＳ Ｐゴシック"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02756" indent="-270291" eaLnBrk="0" hangingPunct="0">
              <a:defRPr sz="2300">
                <a:solidFill>
                  <a:schemeClr val="tx1"/>
                </a:solidFill>
                <a:latin typeface="Times New Roman" charset="0"/>
                <a:ea typeface="ＭＳ Ｐゴシック" charset="0"/>
              </a:defRPr>
            </a:lvl2pPr>
            <a:lvl3pPr marL="1081164" indent="-216233" eaLnBrk="0" hangingPunct="0">
              <a:defRPr sz="2300">
                <a:solidFill>
                  <a:schemeClr val="tx1"/>
                </a:solidFill>
                <a:latin typeface="Times New Roman" charset="0"/>
                <a:ea typeface="ＭＳ Ｐゴシック" charset="0"/>
              </a:defRPr>
            </a:lvl3pPr>
            <a:lvl4pPr marL="1513629" indent="-216233" eaLnBrk="0" hangingPunct="0">
              <a:defRPr sz="2300">
                <a:solidFill>
                  <a:schemeClr val="tx1"/>
                </a:solidFill>
                <a:latin typeface="Times New Roman" charset="0"/>
                <a:ea typeface="ＭＳ Ｐゴシック" charset="0"/>
              </a:defRPr>
            </a:lvl4pPr>
            <a:lvl5pPr marL="1946095" indent="-216233" eaLnBrk="0" hangingPunct="0">
              <a:defRPr sz="2300">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9F200731-2ED3-5D4E-86C4-F720B9521299}" type="slidenum">
              <a:rPr lang="en-US" sz="1100"/>
              <a:pPr eaLnBrk="1" hangingPunct="1"/>
              <a:t>34</a:t>
            </a:fld>
            <a:endParaRPr lang="en-US"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ea typeface="ＭＳ Ｐゴシック" charset="0"/>
                <a:cs typeface="ＭＳ Ｐゴシック" charset="0"/>
              </a:rPr>
              <a:t>FIGURE 27–33 Coupling of transcription and translation in bacteria. </a:t>
            </a:r>
            <a:r>
              <a:rPr lang="en-US">
                <a:ea typeface="ＭＳ Ｐゴシック" charset="0"/>
                <a:cs typeface="ＭＳ Ｐゴシック" charset="0"/>
              </a:rPr>
              <a:t>(a) Electron micrograph of polysomes forming during the transcription of a segment of DNA from </a:t>
            </a:r>
            <a:r>
              <a:rPr lang="en-US" i="1">
                <a:ea typeface="ＭＳ Ｐゴシック" charset="0"/>
                <a:cs typeface="ＭＳ Ｐゴシック" charset="0"/>
              </a:rPr>
              <a:t>E. coli</a:t>
            </a:r>
            <a:r>
              <a:rPr lang="en-US">
                <a:ea typeface="ＭＳ Ｐゴシック" charset="0"/>
                <a:cs typeface="ＭＳ Ｐゴシック" charset="0"/>
              </a:rPr>
              <a:t>. Each mRNA is being translated by many ribosomes simultaneously. The nascent polypeptide chains forming on the ribosomes are difficult to see under the spreading conditions used to prepare the samples shown in these electron micrographs. The arrow marks the approximate beginning of the gene that is being transcribed. (b) Each mRNA is translated by ribosomes while it is still being transcribed from DNA by RNA polymerase. This is possible because the mRNA in bacteria does not have to be transported from a nucleus to the cytoplasm before encountering ribosomes. In this schematic diagram the ribosomes are depicted as smaller than the RNA polymerase. In reality the ribosomes (</a:t>
            </a:r>
            <a:r>
              <a:rPr lang="en-US" i="1">
                <a:ea typeface="ＭＳ Ｐゴシック" charset="0"/>
                <a:cs typeface="ＭＳ Ｐゴシック" charset="0"/>
              </a:rPr>
              <a:t>M</a:t>
            </a:r>
            <a:r>
              <a:rPr lang="en-US" baseline="-25000">
                <a:ea typeface="ＭＳ Ｐゴシック" charset="0"/>
                <a:cs typeface="ＭＳ Ｐゴシック" charset="0"/>
              </a:rPr>
              <a:t>r</a:t>
            </a:r>
            <a:r>
              <a:rPr lang="en-US">
                <a:ea typeface="ＭＳ Ｐゴシック" charset="0"/>
                <a:cs typeface="ＭＳ Ｐゴシック" charset="0"/>
              </a:rPr>
              <a:t> 2.7 x 10</a:t>
            </a:r>
            <a:r>
              <a:rPr lang="en-US" baseline="30000">
                <a:ea typeface="ＭＳ Ｐゴシック" charset="0"/>
                <a:cs typeface="ＭＳ Ｐゴシック" charset="0"/>
              </a:rPr>
              <a:t>6</a:t>
            </a:r>
            <a:r>
              <a:rPr lang="en-US">
                <a:ea typeface="ＭＳ Ｐゴシック" charset="0"/>
                <a:cs typeface="ＭＳ Ｐゴシック" charset="0"/>
              </a:rPr>
              <a:t>) are an order of magnitude larger than the RNA polymerase (</a:t>
            </a:r>
            <a:r>
              <a:rPr lang="en-US" i="1">
                <a:ea typeface="ＭＳ Ｐゴシック" charset="0"/>
                <a:cs typeface="ＭＳ Ｐゴシック" charset="0"/>
              </a:rPr>
              <a:t>M</a:t>
            </a:r>
            <a:r>
              <a:rPr lang="en-US" baseline="-25000">
                <a:ea typeface="ＭＳ Ｐゴシック" charset="0"/>
                <a:cs typeface="ＭＳ Ｐゴシック" charset="0"/>
              </a:rPr>
              <a:t>r</a:t>
            </a:r>
            <a:r>
              <a:rPr lang="en-US">
                <a:ea typeface="ＭＳ Ｐゴシック" charset="0"/>
                <a:cs typeface="ＭＳ Ｐゴシック" charset="0"/>
              </a:rPr>
              <a:t> 3.9 x 10</a:t>
            </a:r>
            <a:r>
              <a:rPr lang="en-US" baseline="30000">
                <a:ea typeface="ＭＳ Ｐゴシック" charset="0"/>
                <a:cs typeface="ＭＳ Ｐゴシック" charset="0"/>
              </a:rPr>
              <a:t>5</a:t>
            </a:r>
            <a:r>
              <a:rPr lang="en-US">
                <a:ea typeface="ＭＳ Ｐゴシック" charset="0"/>
                <a:cs typeface="ＭＳ Ｐゴシック" charset="0"/>
              </a:rPr>
              <a:t>).</a:t>
            </a: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02756" indent="-270291" eaLnBrk="0" hangingPunct="0">
              <a:defRPr sz="2300">
                <a:solidFill>
                  <a:schemeClr val="tx1"/>
                </a:solidFill>
                <a:latin typeface="Times New Roman" charset="0"/>
                <a:ea typeface="ＭＳ Ｐゴシック" charset="0"/>
              </a:defRPr>
            </a:lvl2pPr>
            <a:lvl3pPr marL="1081164" indent="-216233" eaLnBrk="0" hangingPunct="0">
              <a:defRPr sz="2300">
                <a:solidFill>
                  <a:schemeClr val="tx1"/>
                </a:solidFill>
                <a:latin typeface="Times New Roman" charset="0"/>
                <a:ea typeface="ＭＳ Ｐゴシック" charset="0"/>
              </a:defRPr>
            </a:lvl3pPr>
            <a:lvl4pPr marL="1513629" indent="-216233" eaLnBrk="0" hangingPunct="0">
              <a:defRPr sz="2300">
                <a:solidFill>
                  <a:schemeClr val="tx1"/>
                </a:solidFill>
                <a:latin typeface="Times New Roman" charset="0"/>
                <a:ea typeface="ＭＳ Ｐゴシック" charset="0"/>
              </a:defRPr>
            </a:lvl4pPr>
            <a:lvl5pPr marL="1946095" indent="-216233" eaLnBrk="0" hangingPunct="0">
              <a:defRPr sz="2300">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AF1BB6A6-555D-6849-9F92-F2E3FEE1FC48}" type="slidenum">
              <a:rPr lang="en-US" sz="1100"/>
              <a:pPr eaLnBrk="1" hangingPunct="1"/>
              <a:t>36</a:t>
            </a:fld>
            <a:endParaRPr lang="en-US"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90D207-6928-F342-80A6-0C152604E2FE}" type="slidenum">
              <a:rPr lang="en-US"/>
              <a:pPr/>
              <a:t>‹#›</a:t>
            </a:fld>
            <a:endParaRPr lang="en-US"/>
          </a:p>
        </p:txBody>
      </p:sp>
    </p:spTree>
    <p:extLst>
      <p:ext uri="{BB962C8B-B14F-4D97-AF65-F5344CB8AC3E}">
        <p14:creationId xmlns:p14="http://schemas.microsoft.com/office/powerpoint/2010/main" val="290213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8AF74E-319D-0643-8EE6-FAC536517D9A}" type="slidenum">
              <a:rPr lang="en-US"/>
              <a:pPr/>
              <a:t>‹#›</a:t>
            </a:fld>
            <a:endParaRPr lang="en-US"/>
          </a:p>
        </p:txBody>
      </p:sp>
    </p:spTree>
    <p:extLst>
      <p:ext uri="{BB962C8B-B14F-4D97-AF65-F5344CB8AC3E}">
        <p14:creationId xmlns:p14="http://schemas.microsoft.com/office/powerpoint/2010/main" val="56199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6406F3-DFE9-4045-B7E7-D2A911EB0714}" type="slidenum">
              <a:rPr lang="en-US"/>
              <a:pPr/>
              <a:t>‹#›</a:t>
            </a:fld>
            <a:endParaRPr lang="en-US"/>
          </a:p>
        </p:txBody>
      </p:sp>
    </p:spTree>
    <p:extLst>
      <p:ext uri="{BB962C8B-B14F-4D97-AF65-F5344CB8AC3E}">
        <p14:creationId xmlns:p14="http://schemas.microsoft.com/office/powerpoint/2010/main" val="156268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A447EA-13C8-0D49-870A-34C885528ADA}" type="slidenum">
              <a:rPr lang="en-US"/>
              <a:pPr/>
              <a:t>‹#›</a:t>
            </a:fld>
            <a:endParaRPr lang="en-US"/>
          </a:p>
        </p:txBody>
      </p:sp>
    </p:spTree>
    <p:extLst>
      <p:ext uri="{BB962C8B-B14F-4D97-AF65-F5344CB8AC3E}">
        <p14:creationId xmlns:p14="http://schemas.microsoft.com/office/powerpoint/2010/main" val="69841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A5020C-E828-FC4B-AC21-98AAF9CCBEEE}" type="slidenum">
              <a:rPr lang="en-US"/>
              <a:pPr/>
              <a:t>‹#›</a:t>
            </a:fld>
            <a:endParaRPr lang="en-US"/>
          </a:p>
        </p:txBody>
      </p:sp>
    </p:spTree>
    <p:extLst>
      <p:ext uri="{BB962C8B-B14F-4D97-AF65-F5344CB8AC3E}">
        <p14:creationId xmlns:p14="http://schemas.microsoft.com/office/powerpoint/2010/main" val="314209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082752-1711-3048-A13F-A11628EF5919}" type="slidenum">
              <a:rPr lang="en-US"/>
              <a:pPr/>
              <a:t>‹#›</a:t>
            </a:fld>
            <a:endParaRPr lang="en-US"/>
          </a:p>
        </p:txBody>
      </p:sp>
    </p:spTree>
    <p:extLst>
      <p:ext uri="{BB962C8B-B14F-4D97-AF65-F5344CB8AC3E}">
        <p14:creationId xmlns:p14="http://schemas.microsoft.com/office/powerpoint/2010/main" val="172424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E6DAD5-E465-434C-A2B3-867A2EFF20B3}" type="slidenum">
              <a:rPr lang="en-US"/>
              <a:pPr/>
              <a:t>‹#›</a:t>
            </a:fld>
            <a:endParaRPr lang="en-US"/>
          </a:p>
        </p:txBody>
      </p:sp>
    </p:spTree>
    <p:extLst>
      <p:ext uri="{BB962C8B-B14F-4D97-AF65-F5344CB8AC3E}">
        <p14:creationId xmlns:p14="http://schemas.microsoft.com/office/powerpoint/2010/main" val="3189145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7BF19AF-31DA-BF43-92FE-535B2D03DF4B}" type="slidenum">
              <a:rPr lang="en-US"/>
              <a:pPr/>
              <a:t>‹#›</a:t>
            </a:fld>
            <a:endParaRPr lang="en-US"/>
          </a:p>
        </p:txBody>
      </p:sp>
    </p:spTree>
    <p:extLst>
      <p:ext uri="{BB962C8B-B14F-4D97-AF65-F5344CB8AC3E}">
        <p14:creationId xmlns:p14="http://schemas.microsoft.com/office/powerpoint/2010/main" val="346276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A2997A-B6E0-A04B-8566-A44A29C556E1}" type="slidenum">
              <a:rPr lang="en-US"/>
              <a:pPr/>
              <a:t>‹#›</a:t>
            </a:fld>
            <a:endParaRPr lang="en-US"/>
          </a:p>
        </p:txBody>
      </p:sp>
    </p:spTree>
    <p:extLst>
      <p:ext uri="{BB962C8B-B14F-4D97-AF65-F5344CB8AC3E}">
        <p14:creationId xmlns:p14="http://schemas.microsoft.com/office/powerpoint/2010/main" val="47756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E75D3C-2129-9946-B084-2D2B19334376}" type="slidenum">
              <a:rPr lang="en-US"/>
              <a:pPr/>
              <a:t>‹#›</a:t>
            </a:fld>
            <a:endParaRPr lang="en-US"/>
          </a:p>
        </p:txBody>
      </p:sp>
    </p:spTree>
    <p:extLst>
      <p:ext uri="{BB962C8B-B14F-4D97-AF65-F5344CB8AC3E}">
        <p14:creationId xmlns:p14="http://schemas.microsoft.com/office/powerpoint/2010/main" val="30159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701F06-6185-2E41-B634-FC6AFCE78954}" type="slidenum">
              <a:rPr lang="en-US"/>
              <a:pPr/>
              <a:t>‹#›</a:t>
            </a:fld>
            <a:endParaRPr lang="en-US"/>
          </a:p>
        </p:txBody>
      </p:sp>
    </p:spTree>
    <p:extLst>
      <p:ext uri="{BB962C8B-B14F-4D97-AF65-F5344CB8AC3E}">
        <p14:creationId xmlns:p14="http://schemas.microsoft.com/office/powerpoint/2010/main" val="6030949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CE4912FE-19A3-9140-9F6B-F55B5C6389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0"/>
            <a:ext cx="8839200" cy="615553"/>
          </a:xfrm>
          <a:prstGeom prst="rect">
            <a:avLst/>
          </a:prstGeom>
        </p:spPr>
        <p:txBody>
          <a:bodyPr wrap="square">
            <a:spAutoFit/>
          </a:bodyPr>
          <a:lstStyle/>
          <a:p>
            <a:r>
              <a:rPr lang="en-US" sz="3400" smtClean="0">
                <a:solidFill>
                  <a:srgbClr val="FFFF00"/>
                </a:solidFill>
                <a:latin typeface="Arial"/>
                <a:cs typeface="Arial"/>
              </a:rPr>
              <a:t>Lecture 20:  </a:t>
            </a:r>
            <a:r>
              <a:rPr lang="en-US" sz="3400" dirty="0" smtClean="0">
                <a:solidFill>
                  <a:srgbClr val="FFFF00"/>
                </a:solidFill>
                <a:latin typeface="Arial"/>
                <a:cs typeface="Arial"/>
              </a:rPr>
              <a:t>Translation</a:t>
            </a:r>
            <a:endParaRPr lang="en-US" sz="3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Overview of the 5 Stages of Protein Synthesis</a:t>
            </a:r>
            <a:endParaRPr lang="en-US" sz="3000" dirty="0">
              <a:latin typeface="Arial"/>
              <a:cs typeface="Arial"/>
            </a:endParaRPr>
          </a:p>
        </p:txBody>
      </p:sp>
      <p:sp>
        <p:nvSpPr>
          <p:cNvPr id="5" name="TextBox 4"/>
          <p:cNvSpPr txBox="1"/>
          <p:nvPr/>
        </p:nvSpPr>
        <p:spPr>
          <a:xfrm>
            <a:off x="228600" y="5181600"/>
            <a:ext cx="8686800" cy="1569660"/>
          </a:xfrm>
          <a:prstGeom prst="rect">
            <a:avLst/>
          </a:prstGeom>
          <a:noFill/>
        </p:spPr>
        <p:txBody>
          <a:bodyPr wrap="square" rtlCol="0">
            <a:spAutoFit/>
          </a:bodyPr>
          <a:lstStyle/>
          <a:p>
            <a:r>
              <a:rPr lang="en-US" dirty="0" smtClean="0">
                <a:solidFill>
                  <a:srgbClr val="FFFF00"/>
                </a:solidFill>
              </a:rPr>
              <a:t>Stage 3:  Elongation</a:t>
            </a:r>
          </a:p>
          <a:p>
            <a:pPr marL="342900" indent="-342900">
              <a:buFont typeface="Arial"/>
              <a:buChar char="•"/>
            </a:pPr>
            <a:r>
              <a:rPr lang="en-US" dirty="0" smtClean="0">
                <a:solidFill>
                  <a:srgbClr val="FFFF00"/>
                </a:solidFill>
              </a:rPr>
              <a:t>Amino acids are added to the nascent polypeptide</a:t>
            </a:r>
          </a:p>
          <a:p>
            <a:pPr marL="342900" indent="-342900">
              <a:buFont typeface="Arial"/>
              <a:buChar char="•"/>
            </a:pPr>
            <a:r>
              <a:rPr lang="en-US" dirty="0" smtClean="0">
                <a:solidFill>
                  <a:srgbClr val="FFFF00"/>
                </a:solidFill>
              </a:rPr>
              <a:t>The ribosome moves along the mRNA (or is it the other way around?) via GTP hydrolysis</a:t>
            </a:r>
            <a:endParaRPr lang="en-US" dirty="0">
              <a:solidFill>
                <a:srgbClr val="FFFF00"/>
              </a:solidFil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85801"/>
            <a:ext cx="6248400" cy="45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2068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Overview of the 5 Stages of Protein Synthesis</a:t>
            </a:r>
            <a:endParaRPr lang="en-US" sz="3000" dirty="0">
              <a:latin typeface="Arial"/>
              <a:cs typeface="Arial"/>
            </a:endParaRPr>
          </a:p>
        </p:txBody>
      </p:sp>
      <p:sp>
        <p:nvSpPr>
          <p:cNvPr id="5" name="TextBox 4"/>
          <p:cNvSpPr txBox="1"/>
          <p:nvPr/>
        </p:nvSpPr>
        <p:spPr>
          <a:xfrm>
            <a:off x="228600" y="5352872"/>
            <a:ext cx="8686800" cy="1200328"/>
          </a:xfrm>
          <a:prstGeom prst="rect">
            <a:avLst/>
          </a:prstGeom>
          <a:noFill/>
        </p:spPr>
        <p:txBody>
          <a:bodyPr wrap="square" rtlCol="0">
            <a:spAutoFit/>
          </a:bodyPr>
          <a:lstStyle/>
          <a:p>
            <a:r>
              <a:rPr lang="en-US" dirty="0" smtClean="0">
                <a:solidFill>
                  <a:srgbClr val="FFFF00"/>
                </a:solidFill>
              </a:rPr>
              <a:t>Stage 4:  Termination</a:t>
            </a:r>
          </a:p>
          <a:p>
            <a:pPr marL="342900" indent="-342900">
              <a:buFont typeface="Arial"/>
              <a:buChar char="•"/>
            </a:pPr>
            <a:r>
              <a:rPr lang="en-US" dirty="0" smtClean="0">
                <a:solidFill>
                  <a:srgbClr val="FFFF00"/>
                </a:solidFill>
              </a:rPr>
              <a:t>When the stop codon is reached, the ribosome releases the polypeptide and dissociates</a:t>
            </a:r>
            <a:endParaRPr lang="en-US" dirty="0">
              <a:solidFill>
                <a:srgbClr val="FFFF00"/>
              </a:solidFil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5801"/>
            <a:ext cx="6324600" cy="458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355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Overview of the 5 Stages of Protein Synthesis</a:t>
            </a:r>
            <a:endParaRPr lang="en-US" sz="3000" dirty="0">
              <a:latin typeface="Arial"/>
              <a:cs typeface="Arial"/>
            </a:endParaRPr>
          </a:p>
        </p:txBody>
      </p:sp>
      <p:sp>
        <p:nvSpPr>
          <p:cNvPr id="5" name="TextBox 4"/>
          <p:cNvSpPr txBox="1"/>
          <p:nvPr/>
        </p:nvSpPr>
        <p:spPr>
          <a:xfrm>
            <a:off x="228600" y="5646003"/>
            <a:ext cx="8686800" cy="830997"/>
          </a:xfrm>
          <a:prstGeom prst="rect">
            <a:avLst/>
          </a:prstGeom>
          <a:noFill/>
        </p:spPr>
        <p:txBody>
          <a:bodyPr wrap="square" rtlCol="0">
            <a:spAutoFit/>
          </a:bodyPr>
          <a:lstStyle/>
          <a:p>
            <a:r>
              <a:rPr lang="en-US" dirty="0" smtClean="0">
                <a:solidFill>
                  <a:srgbClr val="FFFF00"/>
                </a:solidFill>
              </a:rPr>
              <a:t>Stage 5:   Protein Folding and Posttranslational Modifications</a:t>
            </a:r>
          </a:p>
          <a:p>
            <a:pPr marL="342900" indent="-342900">
              <a:buFont typeface="Arial"/>
              <a:buChar char="•"/>
            </a:pPr>
            <a:r>
              <a:rPr lang="en-US" dirty="0" smtClean="0">
                <a:solidFill>
                  <a:srgbClr val="FFFF00"/>
                </a:solidFill>
              </a:rPr>
              <a:t>We’ve already covered this!  You must review it for the exam!</a:t>
            </a:r>
            <a:endParaRPr lang="en-US" dirty="0">
              <a:solidFill>
                <a:srgbClr val="FFFF00"/>
              </a:solidFil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553200" cy="4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3895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1:  </a:t>
            </a:r>
            <a:r>
              <a:rPr lang="en-US" sz="3000" dirty="0" err="1" smtClean="0">
                <a:solidFill>
                  <a:srgbClr val="FFFF00"/>
                </a:solidFill>
                <a:latin typeface="Arial"/>
                <a:cs typeface="Arial"/>
              </a:rPr>
              <a:t>tRNA</a:t>
            </a:r>
            <a:r>
              <a:rPr lang="en-US" sz="3000" dirty="0" smtClean="0">
                <a:solidFill>
                  <a:srgbClr val="FFFF00"/>
                </a:solidFill>
                <a:latin typeface="Arial"/>
                <a:cs typeface="Arial"/>
              </a:rPr>
              <a:t> and </a:t>
            </a:r>
            <a:r>
              <a:rPr lang="en-US" sz="3000" dirty="0" err="1" smtClean="0">
                <a:solidFill>
                  <a:srgbClr val="FFFF00"/>
                </a:solidFill>
                <a:latin typeface="Arial"/>
                <a:cs typeface="Arial"/>
              </a:rPr>
              <a:t>aminoacyl</a:t>
            </a:r>
            <a:r>
              <a:rPr lang="en-US" sz="3000" dirty="0" smtClean="0">
                <a:solidFill>
                  <a:srgbClr val="FFFF00"/>
                </a:solidFill>
                <a:latin typeface="Arial"/>
                <a:cs typeface="Arial"/>
              </a:rPr>
              <a:t> </a:t>
            </a:r>
            <a:r>
              <a:rPr lang="en-US" sz="3000" dirty="0" err="1" smtClean="0">
                <a:solidFill>
                  <a:srgbClr val="FFFF00"/>
                </a:solidFill>
                <a:latin typeface="Arial"/>
                <a:cs typeface="Arial"/>
              </a:rPr>
              <a:t>tRNA</a:t>
            </a:r>
            <a:r>
              <a:rPr lang="en-US" sz="3000" dirty="0" smtClean="0">
                <a:solidFill>
                  <a:srgbClr val="FFFF00"/>
                </a:solidFill>
                <a:latin typeface="Arial"/>
                <a:cs typeface="Arial"/>
              </a:rPr>
              <a:t> formation</a:t>
            </a:r>
            <a:endParaRPr lang="en-US" sz="3000" dirty="0">
              <a:latin typeface="Arial"/>
              <a:cs typeface="Arial"/>
            </a:endParaRPr>
          </a:p>
        </p:txBody>
      </p:sp>
      <p:sp>
        <p:nvSpPr>
          <p:cNvPr id="8" name="TextBox 7"/>
          <p:cNvSpPr txBox="1"/>
          <p:nvPr/>
        </p:nvSpPr>
        <p:spPr>
          <a:xfrm>
            <a:off x="457200" y="3441680"/>
            <a:ext cx="8305800" cy="3416320"/>
          </a:xfrm>
          <a:prstGeom prst="rect">
            <a:avLst/>
          </a:prstGeom>
          <a:noFill/>
        </p:spPr>
        <p:txBody>
          <a:bodyPr wrap="square" rtlCol="0">
            <a:spAutoFit/>
          </a:bodyPr>
          <a:lstStyle/>
          <a:p>
            <a:r>
              <a:rPr lang="en-US" dirty="0" smtClean="0">
                <a:solidFill>
                  <a:srgbClr val="FFFF00"/>
                </a:solidFill>
              </a:rPr>
              <a:t>All </a:t>
            </a:r>
            <a:r>
              <a:rPr lang="en-US" dirty="0" err="1" smtClean="0">
                <a:solidFill>
                  <a:srgbClr val="FFFF00"/>
                </a:solidFill>
              </a:rPr>
              <a:t>tRNAs</a:t>
            </a:r>
            <a:r>
              <a:rPr lang="en-US" dirty="0" smtClean="0">
                <a:solidFill>
                  <a:srgbClr val="FFFF00"/>
                </a:solidFill>
              </a:rPr>
              <a:t> share the following:</a:t>
            </a:r>
          </a:p>
          <a:p>
            <a:pPr marL="457200" indent="-457200">
              <a:buAutoNum type="arabicParenR"/>
            </a:pPr>
            <a:r>
              <a:rPr lang="en-US" dirty="0" smtClean="0">
                <a:solidFill>
                  <a:srgbClr val="FFFF00"/>
                </a:solidFill>
              </a:rPr>
              <a:t>5’ phosphate group</a:t>
            </a:r>
          </a:p>
          <a:p>
            <a:pPr marL="457200" indent="-457200">
              <a:buAutoNum type="arabicParenR"/>
            </a:pPr>
            <a:r>
              <a:rPr lang="en-US" dirty="0" smtClean="0">
                <a:solidFill>
                  <a:srgbClr val="FFFF00"/>
                </a:solidFill>
              </a:rPr>
              <a:t>7 </a:t>
            </a:r>
            <a:r>
              <a:rPr lang="en-US" dirty="0" err="1" smtClean="0">
                <a:solidFill>
                  <a:srgbClr val="FFFF00"/>
                </a:solidFill>
              </a:rPr>
              <a:t>bp</a:t>
            </a:r>
            <a:r>
              <a:rPr lang="en-US" dirty="0" smtClean="0">
                <a:solidFill>
                  <a:srgbClr val="FFFF00"/>
                </a:solidFill>
              </a:rPr>
              <a:t> stem that includes the 5’ phosphate group.  This is called the </a:t>
            </a:r>
            <a:r>
              <a:rPr lang="en-US" b="1" dirty="0" smtClean="0">
                <a:solidFill>
                  <a:srgbClr val="FFFF00"/>
                </a:solidFill>
              </a:rPr>
              <a:t>Acceptor </a:t>
            </a:r>
            <a:r>
              <a:rPr lang="en-US" b="1" dirty="0">
                <a:solidFill>
                  <a:srgbClr val="FFFF00"/>
                </a:solidFill>
              </a:rPr>
              <a:t>S</a:t>
            </a:r>
            <a:r>
              <a:rPr lang="en-US" b="1" dirty="0" smtClean="0">
                <a:solidFill>
                  <a:srgbClr val="FFFF00"/>
                </a:solidFill>
              </a:rPr>
              <a:t>tem </a:t>
            </a:r>
            <a:r>
              <a:rPr lang="en-US" dirty="0" smtClean="0">
                <a:solidFill>
                  <a:srgbClr val="FFFF00"/>
                </a:solidFill>
              </a:rPr>
              <a:t>on the </a:t>
            </a:r>
            <a:r>
              <a:rPr lang="en-US" b="1" dirty="0" smtClean="0">
                <a:solidFill>
                  <a:srgbClr val="FFFF00"/>
                </a:solidFill>
              </a:rPr>
              <a:t>Amino Acid Arm</a:t>
            </a:r>
          </a:p>
          <a:p>
            <a:pPr marL="457200" indent="-457200">
              <a:buAutoNum type="arabicParenR"/>
            </a:pPr>
            <a:r>
              <a:rPr lang="en-US" dirty="0" smtClean="0">
                <a:solidFill>
                  <a:srgbClr val="FFFF00"/>
                </a:solidFill>
              </a:rPr>
              <a:t>The </a:t>
            </a:r>
            <a:r>
              <a:rPr lang="en-US" b="1" dirty="0" smtClean="0">
                <a:solidFill>
                  <a:srgbClr val="FFFF00"/>
                </a:solidFill>
              </a:rPr>
              <a:t>D Arm</a:t>
            </a:r>
            <a:r>
              <a:rPr lang="en-US" dirty="0" smtClean="0">
                <a:solidFill>
                  <a:srgbClr val="FFFF00"/>
                </a:solidFill>
              </a:rPr>
              <a:t> which contains </a:t>
            </a:r>
            <a:r>
              <a:rPr lang="en-US" dirty="0" err="1" smtClean="0">
                <a:solidFill>
                  <a:srgbClr val="FFFF00"/>
                </a:solidFill>
              </a:rPr>
              <a:t>dihydrouridine</a:t>
            </a:r>
            <a:endParaRPr lang="en-US" dirty="0" smtClean="0">
              <a:solidFill>
                <a:srgbClr val="FFFF00"/>
              </a:solidFill>
            </a:endParaRPr>
          </a:p>
          <a:p>
            <a:pPr marL="457200" indent="-457200">
              <a:buAutoNum type="arabicParenR"/>
            </a:pPr>
            <a:r>
              <a:rPr lang="en-US" dirty="0" smtClean="0">
                <a:solidFill>
                  <a:srgbClr val="FFFF00"/>
                </a:solidFill>
              </a:rPr>
              <a:t>5 </a:t>
            </a:r>
            <a:r>
              <a:rPr lang="en-US" dirty="0" err="1" smtClean="0">
                <a:solidFill>
                  <a:srgbClr val="FFFF00"/>
                </a:solidFill>
              </a:rPr>
              <a:t>bp</a:t>
            </a:r>
            <a:r>
              <a:rPr lang="en-US" dirty="0" smtClean="0">
                <a:solidFill>
                  <a:srgbClr val="FFFF00"/>
                </a:solidFill>
              </a:rPr>
              <a:t> stem that contains the anticodon loop called the </a:t>
            </a:r>
            <a:r>
              <a:rPr lang="en-US" b="1" dirty="0" smtClean="0">
                <a:solidFill>
                  <a:srgbClr val="FFFF00"/>
                </a:solidFill>
              </a:rPr>
              <a:t>Anticodon Arm</a:t>
            </a:r>
            <a:endParaRPr lang="en-US" dirty="0" smtClean="0">
              <a:solidFill>
                <a:srgbClr val="FFFF00"/>
              </a:solidFill>
            </a:endParaRPr>
          </a:p>
          <a:p>
            <a:pPr marL="457200" indent="-457200">
              <a:buAutoNum type="arabicParenR"/>
            </a:pPr>
            <a:r>
              <a:rPr lang="en-US" dirty="0" smtClean="0">
                <a:solidFill>
                  <a:srgbClr val="FFFF00"/>
                </a:solidFill>
              </a:rPr>
              <a:t>5 </a:t>
            </a:r>
            <a:r>
              <a:rPr lang="en-US" dirty="0" err="1" smtClean="0">
                <a:solidFill>
                  <a:srgbClr val="FFFF00"/>
                </a:solidFill>
              </a:rPr>
              <a:t>bp</a:t>
            </a:r>
            <a:r>
              <a:rPr lang="en-US" dirty="0" smtClean="0">
                <a:solidFill>
                  <a:srgbClr val="FFFF00"/>
                </a:solidFill>
              </a:rPr>
              <a:t> stem containing the sequence T</a:t>
            </a:r>
            <a:r>
              <a:rPr lang="en-US" dirty="0">
                <a:solidFill>
                  <a:srgbClr val="FFFF00"/>
                </a:solidFill>
              </a:rPr>
              <a:t>Ψ</a:t>
            </a:r>
            <a:r>
              <a:rPr lang="en-US" dirty="0" smtClean="0">
                <a:solidFill>
                  <a:srgbClr val="FFFF00"/>
                </a:solidFill>
              </a:rPr>
              <a:t>C where </a:t>
            </a:r>
            <a:r>
              <a:rPr lang="en-US" dirty="0" err="1" smtClean="0">
                <a:solidFill>
                  <a:srgbClr val="FFFF00"/>
                </a:solidFill>
              </a:rPr>
              <a:t>Ψ</a:t>
            </a:r>
            <a:r>
              <a:rPr lang="en-US" dirty="0" smtClean="0">
                <a:solidFill>
                  <a:srgbClr val="FFFF00"/>
                </a:solidFill>
              </a:rPr>
              <a:t> is </a:t>
            </a:r>
            <a:r>
              <a:rPr lang="en-US" dirty="0" err="1" smtClean="0">
                <a:solidFill>
                  <a:srgbClr val="FFFF00"/>
                </a:solidFill>
              </a:rPr>
              <a:t>pseudouridine</a:t>
            </a:r>
            <a:endParaRPr lang="en-US" dirty="0">
              <a:solidFill>
                <a:srgbClr val="FFFF00"/>
              </a:solidFill>
            </a:endParaRP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609600"/>
            <a:ext cx="4724400" cy="273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1945276" cy="276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2457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How do </a:t>
            </a:r>
            <a:r>
              <a:rPr lang="en-US" sz="3000" dirty="0" err="1" smtClean="0">
                <a:solidFill>
                  <a:srgbClr val="FFFF00"/>
                </a:solidFill>
                <a:latin typeface="Arial"/>
                <a:cs typeface="Arial"/>
              </a:rPr>
              <a:t>tRNAs</a:t>
            </a:r>
            <a:r>
              <a:rPr lang="en-US" sz="3000" dirty="0" smtClean="0">
                <a:solidFill>
                  <a:srgbClr val="FFFF00"/>
                </a:solidFill>
                <a:latin typeface="Arial"/>
                <a:cs typeface="Arial"/>
              </a:rPr>
              <a:t> get loaded?</a:t>
            </a:r>
          </a:p>
        </p:txBody>
      </p:sp>
      <p:sp>
        <p:nvSpPr>
          <p:cNvPr id="8" name="TextBox 7"/>
          <p:cNvSpPr txBox="1"/>
          <p:nvPr/>
        </p:nvSpPr>
        <p:spPr>
          <a:xfrm>
            <a:off x="457200" y="990600"/>
            <a:ext cx="4191000" cy="5632310"/>
          </a:xfrm>
          <a:prstGeom prst="rect">
            <a:avLst/>
          </a:prstGeom>
          <a:noFill/>
        </p:spPr>
        <p:txBody>
          <a:bodyPr wrap="square" rtlCol="0">
            <a:spAutoFit/>
          </a:bodyPr>
          <a:lstStyle/>
          <a:p>
            <a:r>
              <a:rPr lang="en-US" dirty="0" smtClean="0">
                <a:solidFill>
                  <a:srgbClr val="FFFF00"/>
                </a:solidFill>
              </a:rPr>
              <a:t>All cells have one </a:t>
            </a:r>
            <a:r>
              <a:rPr lang="en-US" dirty="0" err="1" smtClean="0">
                <a:solidFill>
                  <a:srgbClr val="FFFF00"/>
                </a:solidFill>
              </a:rPr>
              <a:t>aminoacyl</a:t>
            </a:r>
            <a:r>
              <a:rPr lang="en-US" dirty="0" smtClean="0">
                <a:solidFill>
                  <a:srgbClr val="FFFF00"/>
                </a:solidFill>
              </a:rPr>
              <a:t> </a:t>
            </a:r>
            <a:r>
              <a:rPr lang="en-US" dirty="0" err="1" smtClean="0">
                <a:solidFill>
                  <a:srgbClr val="FFFF00"/>
                </a:solidFill>
              </a:rPr>
              <a:t>tRNA</a:t>
            </a:r>
            <a:r>
              <a:rPr lang="en-US" dirty="0" smtClean="0">
                <a:solidFill>
                  <a:srgbClr val="FFFF00"/>
                </a:solidFill>
              </a:rPr>
              <a:t> </a:t>
            </a:r>
            <a:r>
              <a:rPr lang="en-US" dirty="0" err="1" smtClean="0">
                <a:solidFill>
                  <a:srgbClr val="FFFF00"/>
                </a:solidFill>
              </a:rPr>
              <a:t>synthetase</a:t>
            </a:r>
            <a:r>
              <a:rPr lang="en-US" dirty="0" smtClean="0">
                <a:solidFill>
                  <a:srgbClr val="FFFF00"/>
                </a:solidFill>
              </a:rPr>
              <a:t> for each amino acid</a:t>
            </a:r>
          </a:p>
          <a:p>
            <a:endParaRPr lang="en-US" dirty="0">
              <a:solidFill>
                <a:srgbClr val="FFFF00"/>
              </a:solidFill>
            </a:endParaRPr>
          </a:p>
          <a:p>
            <a:r>
              <a:rPr lang="en-US" dirty="0" smtClean="0">
                <a:solidFill>
                  <a:srgbClr val="FFFF00"/>
                </a:solidFill>
              </a:rPr>
              <a:t>They all catalyze the same base reaction, but are divided into 2 classes based upon primary and tertiary structure</a:t>
            </a:r>
          </a:p>
          <a:p>
            <a:endParaRPr lang="en-US" dirty="0">
              <a:solidFill>
                <a:srgbClr val="FFFF00"/>
              </a:solidFill>
            </a:endParaRPr>
          </a:p>
          <a:p>
            <a:r>
              <a:rPr lang="en-US" dirty="0" smtClean="0">
                <a:solidFill>
                  <a:srgbClr val="FFFF00"/>
                </a:solidFill>
              </a:rPr>
              <a:t>There is no evidence that the classes share a common ancestor through evolution</a:t>
            </a:r>
          </a:p>
          <a:p>
            <a:endParaRPr lang="en-US" dirty="0">
              <a:solidFill>
                <a:srgbClr val="FFFF00"/>
              </a:solidFill>
            </a:endParaRPr>
          </a:p>
          <a:p>
            <a:r>
              <a:rPr lang="en-US" dirty="0" smtClean="0">
                <a:solidFill>
                  <a:srgbClr val="FFFF00"/>
                </a:solidFill>
              </a:rPr>
              <a:t>Amino acid + </a:t>
            </a:r>
            <a:r>
              <a:rPr lang="en-US" dirty="0" err="1" smtClean="0">
                <a:solidFill>
                  <a:srgbClr val="FFFF00"/>
                </a:solidFill>
              </a:rPr>
              <a:t>tRNA</a:t>
            </a:r>
            <a:r>
              <a:rPr lang="en-US" dirty="0" smtClean="0">
                <a:solidFill>
                  <a:srgbClr val="FFFF00"/>
                </a:solidFill>
              </a:rPr>
              <a:t> + ATP </a:t>
            </a:r>
            <a:r>
              <a:rPr lang="en-US" dirty="0" smtClean="0">
                <a:solidFill>
                  <a:srgbClr val="FFFF00"/>
                </a:solidFill>
                <a:sym typeface="Wingdings"/>
              </a:rPr>
              <a:t> </a:t>
            </a:r>
            <a:r>
              <a:rPr lang="en-US" dirty="0" err="1" smtClean="0">
                <a:solidFill>
                  <a:srgbClr val="FFFF00"/>
                </a:solidFill>
                <a:sym typeface="Wingdings"/>
              </a:rPr>
              <a:t>aminoacyltRNA</a:t>
            </a:r>
            <a:r>
              <a:rPr lang="en-US" dirty="0" smtClean="0">
                <a:solidFill>
                  <a:srgbClr val="FFFF00"/>
                </a:solidFill>
                <a:sym typeface="Wingdings"/>
              </a:rPr>
              <a:t> + AMP + </a:t>
            </a:r>
            <a:r>
              <a:rPr lang="en-US" dirty="0" err="1" smtClean="0">
                <a:solidFill>
                  <a:srgbClr val="FFFF00"/>
                </a:solidFill>
                <a:sym typeface="Wingdings"/>
              </a:rPr>
              <a:t>PPi</a:t>
            </a:r>
            <a:endParaRPr lang="en-US" dirty="0">
              <a:solidFill>
                <a:srgbClr val="FFFF00"/>
              </a:solidFill>
            </a:endParaRPr>
          </a:p>
        </p:txBody>
      </p:sp>
      <p:pic>
        <p:nvPicPr>
          <p:cNvPr id="9" name="Picture 2" descr="voet4e_tab_32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903" y="685800"/>
            <a:ext cx="3963697"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56019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How do </a:t>
            </a:r>
            <a:r>
              <a:rPr lang="en-US" sz="3000" dirty="0" err="1" smtClean="0">
                <a:solidFill>
                  <a:srgbClr val="FFFF00"/>
                </a:solidFill>
                <a:latin typeface="Arial"/>
                <a:cs typeface="Arial"/>
              </a:rPr>
              <a:t>tRNAs</a:t>
            </a:r>
            <a:r>
              <a:rPr lang="en-US" sz="3000" dirty="0" smtClean="0">
                <a:solidFill>
                  <a:srgbClr val="FFFF00"/>
                </a:solidFill>
                <a:latin typeface="Arial"/>
                <a:cs typeface="Arial"/>
              </a:rPr>
              <a:t> get loaded?</a:t>
            </a:r>
          </a:p>
        </p:txBody>
      </p:sp>
      <p:sp>
        <p:nvSpPr>
          <p:cNvPr id="8" name="TextBox 7"/>
          <p:cNvSpPr txBox="1"/>
          <p:nvPr/>
        </p:nvSpPr>
        <p:spPr>
          <a:xfrm>
            <a:off x="5105400" y="1981200"/>
            <a:ext cx="3886200" cy="4524315"/>
          </a:xfrm>
          <a:prstGeom prst="rect">
            <a:avLst/>
          </a:prstGeom>
          <a:noFill/>
        </p:spPr>
        <p:txBody>
          <a:bodyPr wrap="square" rtlCol="0">
            <a:spAutoFit/>
          </a:bodyPr>
          <a:lstStyle/>
          <a:p>
            <a:r>
              <a:rPr lang="en-US" dirty="0">
                <a:solidFill>
                  <a:srgbClr val="FFFF00"/>
                </a:solidFill>
              </a:rPr>
              <a:t>Class I </a:t>
            </a:r>
            <a:r>
              <a:rPr lang="en-US" dirty="0" err="1">
                <a:solidFill>
                  <a:srgbClr val="FFFF00"/>
                </a:solidFill>
              </a:rPr>
              <a:t>synthetases</a:t>
            </a:r>
            <a:r>
              <a:rPr lang="en-US" dirty="0">
                <a:solidFill>
                  <a:srgbClr val="FFFF00"/>
                </a:solidFill>
              </a:rPr>
              <a:t> have the 2’ hydroxyl attack the carbonyl and then transfer the amino acid to the 3’ hydroxyl</a:t>
            </a:r>
          </a:p>
          <a:p>
            <a:endParaRPr lang="en-US" dirty="0" smtClean="0">
              <a:solidFill>
                <a:srgbClr val="FFFF00"/>
              </a:solidFill>
            </a:endParaRPr>
          </a:p>
          <a:p>
            <a:r>
              <a:rPr lang="en-US" dirty="0" smtClean="0">
                <a:solidFill>
                  <a:srgbClr val="FFFF00"/>
                </a:solidFill>
              </a:rPr>
              <a:t>Class II </a:t>
            </a:r>
            <a:r>
              <a:rPr lang="en-US" dirty="0" err="1" smtClean="0">
                <a:solidFill>
                  <a:srgbClr val="FFFF00"/>
                </a:solidFill>
              </a:rPr>
              <a:t>synthetases</a:t>
            </a:r>
            <a:r>
              <a:rPr lang="en-US" dirty="0" smtClean="0">
                <a:solidFill>
                  <a:srgbClr val="FFFF00"/>
                </a:solidFill>
              </a:rPr>
              <a:t> have the 3’ hydroxyl attack the amino acid carbonyl carbon directly</a:t>
            </a:r>
          </a:p>
          <a:p>
            <a:endParaRPr lang="en-US" dirty="0">
              <a:solidFill>
                <a:srgbClr val="FFFF00"/>
              </a:solidFill>
            </a:endParaRPr>
          </a:p>
          <a:p>
            <a:r>
              <a:rPr lang="en-US" dirty="0" smtClean="0">
                <a:solidFill>
                  <a:srgbClr val="FFFF00"/>
                </a:solidFill>
              </a:rPr>
              <a:t>Note how the amino acid is “primed” for conjugation by covalently attaching an AMP</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44052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438500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119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Why the Difference?</a:t>
            </a:r>
          </a:p>
        </p:txBody>
      </p:sp>
      <p:grpSp>
        <p:nvGrpSpPr>
          <p:cNvPr id="4" name="Group 3"/>
          <p:cNvGrpSpPr/>
          <p:nvPr/>
        </p:nvGrpSpPr>
        <p:grpSpPr>
          <a:xfrm>
            <a:off x="1143000" y="990600"/>
            <a:ext cx="6950075" cy="5795665"/>
            <a:chOff x="1143000" y="990600"/>
            <a:chExt cx="6950075" cy="5795665"/>
          </a:xfrm>
        </p:grpSpPr>
        <p:pic>
          <p:nvPicPr>
            <p:cNvPr id="5" name="Picture 2" descr="voet4e_fig_32_1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50075" cy="534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3200400" y="6324600"/>
              <a:ext cx="2743200" cy="461665"/>
            </a:xfrm>
            <a:prstGeom prst="rect">
              <a:avLst/>
            </a:prstGeom>
            <a:noFill/>
          </p:spPr>
          <p:txBody>
            <a:bodyPr wrap="square" rtlCol="0">
              <a:spAutoFit/>
            </a:bodyPr>
            <a:lstStyle/>
            <a:p>
              <a:r>
                <a:rPr lang="en-US" dirty="0" smtClean="0">
                  <a:solidFill>
                    <a:srgbClr val="FFFF00"/>
                  </a:solidFill>
                </a:rPr>
                <a:t>Class II </a:t>
              </a:r>
              <a:r>
                <a:rPr lang="en-US" dirty="0" err="1" smtClean="0">
                  <a:solidFill>
                    <a:srgbClr val="FFFF00"/>
                  </a:solidFill>
                </a:rPr>
                <a:t>Synthetase</a:t>
              </a:r>
              <a:endParaRPr lang="en-US" dirty="0">
                <a:solidFill>
                  <a:srgbClr val="FFFF00"/>
                </a:solidFill>
              </a:endParaRPr>
            </a:p>
          </p:txBody>
        </p:sp>
      </p:grpSp>
      <p:grpSp>
        <p:nvGrpSpPr>
          <p:cNvPr id="10" name="Group 9"/>
          <p:cNvGrpSpPr/>
          <p:nvPr/>
        </p:nvGrpSpPr>
        <p:grpSpPr>
          <a:xfrm>
            <a:off x="2743200" y="990600"/>
            <a:ext cx="3962400" cy="5562600"/>
            <a:chOff x="2743200" y="990600"/>
            <a:chExt cx="3962400" cy="5562600"/>
          </a:xfrm>
        </p:grpSpPr>
        <p:pic>
          <p:nvPicPr>
            <p:cNvPr id="9" name="Picture 2" descr="voet4e_fig_32_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721100" cy="496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p:nvPr/>
          </p:nvSpPr>
          <p:spPr>
            <a:xfrm>
              <a:off x="3505200" y="6096000"/>
              <a:ext cx="3200400" cy="457200"/>
            </a:xfrm>
            <a:prstGeom prst="rect">
              <a:avLst/>
            </a:prstGeom>
            <a:noFill/>
          </p:spPr>
          <p:txBody>
            <a:bodyPr wrap="square" rtlCol="0">
              <a:spAutoFit/>
            </a:bodyPr>
            <a:lstStyle/>
            <a:p>
              <a:r>
                <a:rPr lang="en-US" dirty="0" smtClean="0">
                  <a:solidFill>
                    <a:srgbClr val="FFFF00"/>
                  </a:solidFill>
                </a:rPr>
                <a:t>Class I </a:t>
              </a:r>
              <a:r>
                <a:rPr lang="en-US" dirty="0" err="1" smtClean="0">
                  <a:solidFill>
                    <a:srgbClr val="FFFF00"/>
                  </a:solidFill>
                </a:rPr>
                <a:t>Synthetase</a:t>
              </a:r>
              <a:endParaRPr lang="en-US" dirty="0">
                <a:solidFill>
                  <a:srgbClr val="FFFF00"/>
                </a:solidFill>
              </a:endParaRPr>
            </a:p>
          </p:txBody>
        </p:sp>
      </p:grpSp>
    </p:spTree>
    <p:extLst>
      <p:ext uri="{BB962C8B-B14F-4D97-AF65-F5344CB8AC3E}">
        <p14:creationId xmlns:p14="http://schemas.microsoft.com/office/powerpoint/2010/main" val="706281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Why the Difference?</a:t>
            </a:r>
          </a:p>
        </p:txBody>
      </p:sp>
      <p:pic>
        <p:nvPicPr>
          <p:cNvPr id="11" name="Picture 2" descr="voet4e_fig_3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68400"/>
            <a:ext cx="8531225"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2" descr="voet4e_fig_32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073650" cy="504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990600" y="6248400"/>
            <a:ext cx="7315200" cy="457200"/>
          </a:xfrm>
          <a:prstGeom prst="rect">
            <a:avLst/>
          </a:prstGeom>
          <a:noFill/>
        </p:spPr>
        <p:txBody>
          <a:bodyPr wrap="square" rtlCol="0">
            <a:spAutoFit/>
          </a:bodyPr>
          <a:lstStyle/>
          <a:p>
            <a:r>
              <a:rPr lang="en-US" dirty="0" smtClean="0">
                <a:solidFill>
                  <a:srgbClr val="FFFF00"/>
                </a:solidFill>
              </a:rPr>
              <a:t>The </a:t>
            </a:r>
            <a:r>
              <a:rPr lang="en-US" dirty="0" err="1" smtClean="0">
                <a:solidFill>
                  <a:srgbClr val="FFFF00"/>
                </a:solidFill>
              </a:rPr>
              <a:t>tRNA</a:t>
            </a:r>
            <a:r>
              <a:rPr lang="en-US" dirty="0" smtClean="0">
                <a:solidFill>
                  <a:srgbClr val="FFFF00"/>
                </a:solidFill>
              </a:rPr>
              <a:t> approaches the active site from different sides!</a:t>
            </a:r>
            <a:endParaRPr lang="en-US" dirty="0">
              <a:solidFill>
                <a:srgbClr val="FFFF00"/>
              </a:solidFill>
            </a:endParaRPr>
          </a:p>
        </p:txBody>
      </p:sp>
    </p:spTree>
    <p:extLst>
      <p:ext uri="{BB962C8B-B14F-4D97-AF65-F5344CB8AC3E}">
        <p14:creationId xmlns:p14="http://schemas.microsoft.com/office/powerpoint/2010/main" val="2266061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2:  Initiation of Protein Synthesis</a:t>
            </a:r>
          </a:p>
        </p:txBody>
      </p:sp>
      <p:sp>
        <p:nvSpPr>
          <p:cNvPr id="2" name="TextBox 1"/>
          <p:cNvSpPr txBox="1"/>
          <p:nvPr/>
        </p:nvSpPr>
        <p:spPr>
          <a:xfrm>
            <a:off x="304800" y="3429000"/>
            <a:ext cx="5181600" cy="3046988"/>
          </a:xfrm>
          <a:prstGeom prst="rect">
            <a:avLst/>
          </a:prstGeom>
          <a:noFill/>
        </p:spPr>
        <p:txBody>
          <a:bodyPr wrap="square" rtlCol="0">
            <a:spAutoFit/>
          </a:bodyPr>
          <a:lstStyle/>
          <a:p>
            <a:r>
              <a:rPr lang="en-US" dirty="0" smtClean="0">
                <a:solidFill>
                  <a:srgbClr val="FFFF00"/>
                </a:solidFill>
              </a:rPr>
              <a:t>Enter the Ribosome:  The largest protein/nucleic acid complex known</a:t>
            </a:r>
          </a:p>
          <a:p>
            <a:endParaRPr lang="en-US" dirty="0" smtClean="0">
              <a:solidFill>
                <a:srgbClr val="FFFF00"/>
              </a:solidFill>
            </a:endParaRPr>
          </a:p>
          <a:p>
            <a:r>
              <a:rPr lang="en-US" dirty="0" smtClean="0">
                <a:solidFill>
                  <a:srgbClr val="FFFF00"/>
                </a:solidFill>
              </a:rPr>
              <a:t>Essentially a ribozyme (2/3 RNA and 1/3 Protein)</a:t>
            </a:r>
          </a:p>
          <a:p>
            <a:endParaRPr lang="en-US" dirty="0" smtClean="0">
              <a:solidFill>
                <a:srgbClr val="FFFF00"/>
              </a:solidFill>
            </a:endParaRPr>
          </a:p>
          <a:p>
            <a:r>
              <a:rPr lang="en-US" dirty="0" smtClean="0">
                <a:solidFill>
                  <a:srgbClr val="FFFF00"/>
                </a:solidFill>
              </a:rPr>
              <a:t>The most important macromolecule in the cell</a:t>
            </a:r>
            <a:endParaRPr lang="en-US" dirty="0">
              <a:solidFill>
                <a:srgbClr val="FFFF00"/>
              </a:solidFill>
            </a:endParaRPr>
          </a:p>
        </p:txBody>
      </p:sp>
      <p:sp>
        <p:nvSpPr>
          <p:cNvPr id="4" name="TextBox 3"/>
          <p:cNvSpPr txBox="1"/>
          <p:nvPr/>
        </p:nvSpPr>
        <p:spPr>
          <a:xfrm>
            <a:off x="914400" y="2895600"/>
            <a:ext cx="1524000" cy="276999"/>
          </a:xfrm>
          <a:prstGeom prst="rect">
            <a:avLst/>
          </a:prstGeom>
          <a:noFill/>
        </p:spPr>
        <p:txBody>
          <a:bodyPr wrap="square" rtlCol="0">
            <a:spAutoFit/>
          </a:bodyPr>
          <a:lstStyle/>
          <a:p>
            <a:r>
              <a:rPr lang="en-US" sz="1200" dirty="0" smtClean="0">
                <a:solidFill>
                  <a:srgbClr val="FFFF00"/>
                </a:solidFill>
              </a:rPr>
              <a:t>Bacterial Ribosome</a:t>
            </a:r>
            <a:endParaRPr lang="en-US" sz="1200" dirty="0">
              <a:solidFill>
                <a:srgbClr val="FFFF00"/>
              </a:solidFill>
            </a:endParaRPr>
          </a:p>
        </p:txBody>
      </p:sp>
      <p:sp>
        <p:nvSpPr>
          <p:cNvPr id="7" name="TextBox 6"/>
          <p:cNvSpPr txBox="1"/>
          <p:nvPr/>
        </p:nvSpPr>
        <p:spPr>
          <a:xfrm>
            <a:off x="3200400" y="2895600"/>
            <a:ext cx="1524000" cy="276999"/>
          </a:xfrm>
          <a:prstGeom prst="rect">
            <a:avLst/>
          </a:prstGeom>
          <a:noFill/>
        </p:spPr>
        <p:txBody>
          <a:bodyPr wrap="square" rtlCol="0">
            <a:spAutoFit/>
          </a:bodyPr>
          <a:lstStyle/>
          <a:p>
            <a:r>
              <a:rPr lang="en-US" sz="1200" dirty="0" smtClean="0">
                <a:solidFill>
                  <a:srgbClr val="FFFF00"/>
                </a:solidFill>
              </a:rPr>
              <a:t>Yeast Ribosome</a:t>
            </a:r>
            <a:endParaRPr lang="en-US" sz="1200" dirty="0">
              <a:solidFill>
                <a:srgbClr val="FFFF00"/>
              </a:solidFill>
            </a:endParaRPr>
          </a:p>
        </p:txBody>
      </p:sp>
      <p:pic>
        <p:nvPicPr>
          <p:cNvPr id="8" name="Picture 2" descr="voet4e_fig_32_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914399"/>
            <a:ext cx="2895600" cy="562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4567238" cy="214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8601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2:  Initiation of Protein Synthesis</a:t>
            </a:r>
          </a:p>
        </p:txBody>
      </p:sp>
      <p:pic>
        <p:nvPicPr>
          <p:cNvPr id="4" name="Picture 2" descr="voet4e_tab_32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82700"/>
            <a:ext cx="8531225"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539432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smtClean="0">
                <a:solidFill>
                  <a:srgbClr val="FFFF00"/>
                </a:solidFill>
                <a:latin typeface="Arial"/>
                <a:cs typeface="Arial"/>
              </a:rPr>
              <a:t>The Third Pillar of the Central Dogma</a:t>
            </a:r>
            <a:endParaRPr lang="en-US" sz="3400" dirty="0">
              <a:latin typeface="Arial"/>
              <a:cs typeface="Arial"/>
            </a:endParaRPr>
          </a:p>
        </p:txBody>
      </p:sp>
      <p:sp>
        <p:nvSpPr>
          <p:cNvPr id="2" name="TextBox 1"/>
          <p:cNvSpPr txBox="1"/>
          <p:nvPr/>
        </p:nvSpPr>
        <p:spPr>
          <a:xfrm>
            <a:off x="304800" y="990600"/>
            <a:ext cx="2819400" cy="4893647"/>
          </a:xfrm>
          <a:prstGeom prst="rect">
            <a:avLst/>
          </a:prstGeom>
          <a:noFill/>
        </p:spPr>
        <p:txBody>
          <a:bodyPr wrap="square" rtlCol="0">
            <a:spAutoFit/>
          </a:bodyPr>
          <a:lstStyle/>
          <a:p>
            <a:r>
              <a:rPr lang="en-US" dirty="0" smtClean="0">
                <a:solidFill>
                  <a:srgbClr val="FFFF00"/>
                </a:solidFill>
              </a:rPr>
              <a:t>Translation / Protein Synthesis</a:t>
            </a:r>
          </a:p>
          <a:p>
            <a:endParaRPr lang="en-US" dirty="0">
              <a:solidFill>
                <a:srgbClr val="FFFF00"/>
              </a:solidFill>
            </a:endParaRPr>
          </a:p>
          <a:p>
            <a:r>
              <a:rPr lang="en-US" dirty="0" smtClean="0">
                <a:solidFill>
                  <a:srgbClr val="FFFF00"/>
                </a:solidFill>
              </a:rPr>
              <a:t>We’ve replicated our DNA, transcribed a gene (or an operon) and now we have to make protein</a:t>
            </a:r>
          </a:p>
          <a:p>
            <a:endParaRPr lang="en-US" dirty="0">
              <a:solidFill>
                <a:srgbClr val="FFFF00"/>
              </a:solidFill>
            </a:endParaRPr>
          </a:p>
          <a:p>
            <a:r>
              <a:rPr lang="en-US" dirty="0" smtClean="0">
                <a:solidFill>
                  <a:srgbClr val="FFFF00"/>
                </a:solidFill>
              </a:rPr>
              <a:t>In 1961, Francis Crick and Sydney Brenner devised the Adaptor Hypothesis</a:t>
            </a:r>
            <a:endParaRPr lang="en-US" dirty="0">
              <a:solidFill>
                <a:srgbClr val="FFFF00"/>
              </a:solidFill>
            </a:endParaRPr>
          </a:p>
        </p:txBody>
      </p:sp>
      <p:pic>
        <p:nvPicPr>
          <p:cNvPr id="3" name="Picture 2" descr="Figure27-2.jpeg"/>
          <p:cNvPicPr>
            <a:picLocks noChangeAspect="1"/>
          </p:cNvPicPr>
          <p:nvPr/>
        </p:nvPicPr>
        <p:blipFill rotWithShape="1">
          <a:blip r:embed="rId2">
            <a:extLst>
              <a:ext uri="{28A0092B-C50C-407E-A947-70E740481C1C}">
                <a14:useLocalDpi xmlns:a14="http://schemas.microsoft.com/office/drawing/2010/main" val="0"/>
              </a:ext>
            </a:extLst>
          </a:blip>
          <a:srcRect l="56309" t="5779" r="9293" b="65911"/>
          <a:stretch/>
        </p:blipFill>
        <p:spPr>
          <a:xfrm>
            <a:off x="3090132" y="3962400"/>
            <a:ext cx="2540056" cy="2685243"/>
          </a:xfrm>
          <a:prstGeom prst="rect">
            <a:avLst/>
          </a:prstGeom>
        </p:spPr>
      </p:pic>
      <p:pic>
        <p:nvPicPr>
          <p:cNvPr id="5" name="Picture 2" descr="voet4e_fig_31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62000"/>
            <a:ext cx="3368733" cy="469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474429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2:  Initiation of Protein Synthesis</a:t>
            </a:r>
          </a:p>
        </p:txBody>
      </p:sp>
      <p:pic>
        <p:nvPicPr>
          <p:cNvPr id="9" name="Picture 2" descr="voet4e_fig_32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494453" cy="582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320294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2:  Initiation of Protein Synthesis</a:t>
            </a:r>
          </a:p>
        </p:txBody>
      </p:sp>
      <p:sp>
        <p:nvSpPr>
          <p:cNvPr id="2" name="TextBox 1"/>
          <p:cNvSpPr txBox="1"/>
          <p:nvPr/>
        </p:nvSpPr>
        <p:spPr>
          <a:xfrm>
            <a:off x="152400" y="1066800"/>
            <a:ext cx="4343400" cy="5632310"/>
          </a:xfrm>
          <a:prstGeom prst="rect">
            <a:avLst/>
          </a:prstGeom>
          <a:noFill/>
        </p:spPr>
        <p:txBody>
          <a:bodyPr wrap="square" rtlCol="0">
            <a:spAutoFit/>
          </a:bodyPr>
          <a:lstStyle/>
          <a:p>
            <a:r>
              <a:rPr lang="en-US" dirty="0" smtClean="0">
                <a:solidFill>
                  <a:srgbClr val="FFFF00"/>
                </a:solidFill>
              </a:rPr>
              <a:t>The ribosome adds </a:t>
            </a:r>
            <a:r>
              <a:rPr lang="en-US" dirty="0" smtClean="0">
                <a:solidFill>
                  <a:srgbClr val="FFFF00"/>
                </a:solidFill>
              </a:rPr>
              <a:t>amino acids directionally</a:t>
            </a:r>
            <a:endParaRPr lang="en-US" dirty="0" smtClean="0">
              <a:solidFill>
                <a:srgbClr val="FFFF00"/>
              </a:solidFill>
            </a:endParaRPr>
          </a:p>
          <a:p>
            <a:endParaRPr lang="en-US" dirty="0">
              <a:solidFill>
                <a:srgbClr val="FFFF00"/>
              </a:solidFill>
            </a:endParaRPr>
          </a:p>
          <a:p>
            <a:r>
              <a:rPr lang="en-US" dirty="0" smtClean="0">
                <a:solidFill>
                  <a:srgbClr val="FFFF00"/>
                </a:solidFill>
              </a:rPr>
              <a:t>3 Sites:</a:t>
            </a:r>
          </a:p>
          <a:p>
            <a:endParaRPr lang="en-US" dirty="0">
              <a:solidFill>
                <a:srgbClr val="FFFF00"/>
              </a:solidFill>
            </a:endParaRPr>
          </a:p>
          <a:p>
            <a:r>
              <a:rPr lang="en-US" dirty="0" smtClean="0">
                <a:solidFill>
                  <a:srgbClr val="FFFF00"/>
                </a:solidFill>
              </a:rPr>
              <a:t>1)  A-site:  </a:t>
            </a:r>
            <a:r>
              <a:rPr lang="en-US" dirty="0" err="1" smtClean="0">
                <a:solidFill>
                  <a:srgbClr val="FFFF00"/>
                </a:solidFill>
              </a:rPr>
              <a:t>Aminoacyl</a:t>
            </a:r>
            <a:r>
              <a:rPr lang="en-US" dirty="0" smtClean="0">
                <a:solidFill>
                  <a:srgbClr val="FFFF00"/>
                </a:solidFill>
              </a:rPr>
              <a:t> site:  </a:t>
            </a:r>
            <a:r>
              <a:rPr lang="en-US" dirty="0" err="1" smtClean="0">
                <a:solidFill>
                  <a:srgbClr val="FFFF00"/>
                </a:solidFill>
              </a:rPr>
              <a:t>tRNAs</a:t>
            </a:r>
            <a:r>
              <a:rPr lang="en-US" dirty="0" smtClean="0">
                <a:solidFill>
                  <a:srgbClr val="FFFF00"/>
                </a:solidFill>
              </a:rPr>
              <a:t> come here</a:t>
            </a:r>
          </a:p>
          <a:p>
            <a:endParaRPr lang="en-US" dirty="0" smtClean="0">
              <a:solidFill>
                <a:srgbClr val="FFFF00"/>
              </a:solidFill>
            </a:endParaRPr>
          </a:p>
          <a:p>
            <a:r>
              <a:rPr lang="en-US" dirty="0" smtClean="0">
                <a:solidFill>
                  <a:srgbClr val="FFFF00"/>
                </a:solidFill>
              </a:rPr>
              <a:t>2)  P-site:  </a:t>
            </a:r>
            <a:r>
              <a:rPr lang="en-US" dirty="0" err="1" smtClean="0">
                <a:solidFill>
                  <a:srgbClr val="FFFF00"/>
                </a:solidFill>
              </a:rPr>
              <a:t>Peptidyl</a:t>
            </a:r>
            <a:r>
              <a:rPr lang="en-US" dirty="0" smtClean="0">
                <a:solidFill>
                  <a:srgbClr val="FFFF00"/>
                </a:solidFill>
              </a:rPr>
              <a:t> site:  The polypeptide chain is here before it moves over to the A-site in the </a:t>
            </a:r>
            <a:r>
              <a:rPr lang="en-US" dirty="0" err="1" smtClean="0">
                <a:solidFill>
                  <a:srgbClr val="FFFF00"/>
                </a:solidFill>
              </a:rPr>
              <a:t>transpeptidation</a:t>
            </a:r>
            <a:r>
              <a:rPr lang="en-US" dirty="0" smtClean="0">
                <a:solidFill>
                  <a:srgbClr val="FFFF00"/>
                </a:solidFill>
              </a:rPr>
              <a:t> </a:t>
            </a:r>
            <a:r>
              <a:rPr lang="en-US" dirty="0" err="1" smtClean="0">
                <a:solidFill>
                  <a:srgbClr val="FFFF00"/>
                </a:solidFill>
              </a:rPr>
              <a:t>rxn</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3)  E-site:  Exit site:  The spent </a:t>
            </a:r>
            <a:r>
              <a:rPr lang="en-US" dirty="0" err="1" smtClean="0">
                <a:solidFill>
                  <a:srgbClr val="FFFF00"/>
                </a:solidFill>
              </a:rPr>
              <a:t>tRNA</a:t>
            </a:r>
            <a:r>
              <a:rPr lang="en-US" dirty="0" smtClean="0">
                <a:solidFill>
                  <a:srgbClr val="FFFF00"/>
                </a:solidFill>
              </a:rPr>
              <a:t> leaves here</a:t>
            </a:r>
            <a:endParaRPr lang="en-US" dirty="0">
              <a:solidFill>
                <a:srgbClr val="FFFF00"/>
              </a:solidFill>
            </a:endParaRPr>
          </a:p>
        </p:txBody>
      </p:sp>
      <p:pic>
        <p:nvPicPr>
          <p:cNvPr id="5" name="Picture 2" descr="voet4e_fig_32_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466734"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327931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Chain Initiation</a:t>
            </a:r>
          </a:p>
        </p:txBody>
      </p:sp>
      <p:sp>
        <p:nvSpPr>
          <p:cNvPr id="4" name="TextBox 3"/>
          <p:cNvSpPr txBox="1"/>
          <p:nvPr/>
        </p:nvSpPr>
        <p:spPr>
          <a:xfrm>
            <a:off x="609600" y="838200"/>
            <a:ext cx="8153400" cy="3046988"/>
          </a:xfrm>
          <a:prstGeom prst="rect">
            <a:avLst/>
          </a:prstGeom>
          <a:noFill/>
        </p:spPr>
        <p:txBody>
          <a:bodyPr wrap="square" rtlCol="0">
            <a:spAutoFit/>
          </a:bodyPr>
          <a:lstStyle/>
          <a:p>
            <a:r>
              <a:rPr lang="en-US" dirty="0" smtClean="0">
                <a:solidFill>
                  <a:srgbClr val="FFFF00"/>
                </a:solidFill>
              </a:rPr>
              <a:t>Half of mature </a:t>
            </a:r>
            <a:r>
              <a:rPr lang="en-US" i="1" dirty="0" smtClean="0">
                <a:solidFill>
                  <a:srgbClr val="FFFF00"/>
                </a:solidFill>
              </a:rPr>
              <a:t>E. coli</a:t>
            </a:r>
            <a:r>
              <a:rPr lang="en-US" dirty="0" smtClean="0">
                <a:solidFill>
                  <a:srgbClr val="FFFF00"/>
                </a:solidFill>
              </a:rPr>
              <a:t> proteins begin with methionine.</a:t>
            </a:r>
          </a:p>
          <a:p>
            <a:pPr marL="342900" indent="-342900">
              <a:buFont typeface="Arial"/>
              <a:buChar char="•"/>
            </a:pPr>
            <a:r>
              <a:rPr lang="en-US" dirty="0" smtClean="0">
                <a:solidFill>
                  <a:srgbClr val="FFFF00"/>
                </a:solidFill>
              </a:rPr>
              <a:t>This codon is otherwise very rare</a:t>
            </a:r>
          </a:p>
          <a:p>
            <a:endParaRPr lang="en-US" dirty="0">
              <a:solidFill>
                <a:srgbClr val="FFFF00"/>
              </a:solidFill>
            </a:endParaRPr>
          </a:p>
          <a:p>
            <a:r>
              <a:rPr lang="en-US" dirty="0" smtClean="0">
                <a:solidFill>
                  <a:srgbClr val="FFFF00"/>
                </a:solidFill>
              </a:rPr>
              <a:t>N-</a:t>
            </a:r>
            <a:r>
              <a:rPr lang="en-US" dirty="0" err="1" smtClean="0">
                <a:solidFill>
                  <a:srgbClr val="FFFF00"/>
                </a:solidFill>
              </a:rPr>
              <a:t>formyl</a:t>
            </a:r>
            <a:r>
              <a:rPr lang="en-US" dirty="0" smtClean="0">
                <a:solidFill>
                  <a:srgbClr val="FFFF00"/>
                </a:solidFill>
              </a:rPr>
              <a:t>-methionine is the very first amino acid added to every protein made in prokaryotes and eukaryotes</a:t>
            </a:r>
          </a:p>
          <a:p>
            <a:pPr marL="342900" indent="-342900">
              <a:buFont typeface="Arial"/>
              <a:buChar char="•"/>
            </a:pPr>
            <a:r>
              <a:rPr lang="en-US" dirty="0" smtClean="0">
                <a:solidFill>
                  <a:srgbClr val="FFFF00"/>
                </a:solidFill>
              </a:rPr>
              <a:t>It is often cleaved off later</a:t>
            </a:r>
          </a:p>
          <a:p>
            <a:pPr marL="342900" indent="-342900">
              <a:buFont typeface="Arial"/>
              <a:buChar char="•"/>
            </a:pPr>
            <a:endParaRPr lang="en-US" dirty="0">
              <a:solidFill>
                <a:srgbClr val="FFFF00"/>
              </a:solidFill>
            </a:endParaRPr>
          </a:p>
          <a:p>
            <a:r>
              <a:rPr lang="en-US" dirty="0" smtClean="0">
                <a:solidFill>
                  <a:srgbClr val="FFFF00"/>
                </a:solidFill>
              </a:rPr>
              <a:t>Why is N-</a:t>
            </a:r>
            <a:r>
              <a:rPr lang="en-US" dirty="0" err="1" smtClean="0">
                <a:solidFill>
                  <a:srgbClr val="FFFF00"/>
                </a:solidFill>
              </a:rPr>
              <a:t>formyl</a:t>
            </a:r>
            <a:r>
              <a:rPr lang="en-US" dirty="0" smtClean="0">
                <a:solidFill>
                  <a:srgbClr val="FFFF00"/>
                </a:solidFill>
              </a:rPr>
              <a:t>-methionine the first amino acid?</a:t>
            </a:r>
            <a:endParaRPr lang="en-US" dirty="0">
              <a:solidFill>
                <a:srgbClr val="FFFF00"/>
              </a:solidFill>
            </a:endParaRPr>
          </a:p>
        </p:txBody>
      </p:sp>
      <p:pic>
        <p:nvPicPr>
          <p:cNvPr id="7" name="Picture 2" descr="voet4e_figun_32_p1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86200"/>
            <a:ext cx="3575586" cy="27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648200" y="4648200"/>
            <a:ext cx="3886200" cy="1384995"/>
          </a:xfrm>
          <a:prstGeom prst="rect">
            <a:avLst/>
          </a:prstGeom>
          <a:noFill/>
        </p:spPr>
        <p:txBody>
          <a:bodyPr wrap="square" rtlCol="0">
            <a:spAutoFit/>
          </a:bodyPr>
          <a:lstStyle/>
          <a:p>
            <a:r>
              <a:rPr lang="en-US" sz="1200" dirty="0" smtClean="0">
                <a:solidFill>
                  <a:srgbClr val="FFFF00"/>
                </a:solidFill>
              </a:rPr>
              <a:t>Dr. H drew Met, N-</a:t>
            </a:r>
            <a:r>
              <a:rPr lang="en-US" sz="1200" dirty="0" err="1" smtClean="0">
                <a:solidFill>
                  <a:srgbClr val="FFFF00"/>
                </a:solidFill>
              </a:rPr>
              <a:t>Foryml</a:t>
            </a:r>
            <a:r>
              <a:rPr lang="en-US" sz="1200" dirty="0" smtClean="0">
                <a:solidFill>
                  <a:srgbClr val="FFFF00"/>
                </a:solidFill>
              </a:rPr>
              <a:t>-Met and a dipeptide on the board.</a:t>
            </a:r>
          </a:p>
          <a:p>
            <a:endParaRPr lang="en-US" sz="1200" dirty="0">
              <a:solidFill>
                <a:srgbClr val="FFFF00"/>
              </a:solidFill>
            </a:endParaRPr>
          </a:p>
          <a:p>
            <a:r>
              <a:rPr lang="en-US" sz="1200" dirty="0" smtClean="0">
                <a:solidFill>
                  <a:srgbClr val="FFFF00"/>
                </a:solidFill>
              </a:rPr>
              <a:t>It worked and I learned something.  Yay learning!  I feel so alive and powerful with KNOWLEDGE!!!!  I might go read my textbook later.  </a:t>
            </a:r>
            <a:r>
              <a:rPr lang="en-US" sz="1200" dirty="0" err="1" smtClean="0">
                <a:solidFill>
                  <a:srgbClr val="FFFF00"/>
                </a:solidFill>
              </a:rPr>
              <a:t>Hahahahahahahahahahahahaha</a:t>
            </a:r>
            <a:r>
              <a:rPr lang="en-US" sz="1200" dirty="0" smtClean="0">
                <a:solidFill>
                  <a:srgbClr val="FFFF00"/>
                </a:solidFill>
              </a:rPr>
              <a:t>!  Yeah, right.</a:t>
            </a:r>
            <a:endParaRPr lang="en-US" sz="1200" dirty="0">
              <a:solidFill>
                <a:srgbClr val="FFFF00"/>
              </a:solidFill>
            </a:endParaRPr>
          </a:p>
        </p:txBody>
      </p:sp>
    </p:spTree>
    <p:extLst>
      <p:ext uri="{BB962C8B-B14F-4D97-AF65-F5344CB8AC3E}">
        <p14:creationId xmlns:p14="http://schemas.microsoft.com/office/powerpoint/2010/main" val="5376291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The Shine-</a:t>
            </a:r>
            <a:r>
              <a:rPr lang="en-US" sz="3000" dirty="0" err="1" smtClean="0">
                <a:solidFill>
                  <a:srgbClr val="FFFF00"/>
                </a:solidFill>
                <a:latin typeface="Arial"/>
                <a:cs typeface="Arial"/>
              </a:rPr>
              <a:t>Delgarno</a:t>
            </a:r>
            <a:r>
              <a:rPr lang="en-US" sz="3000" dirty="0" smtClean="0">
                <a:solidFill>
                  <a:srgbClr val="FFFF00"/>
                </a:solidFill>
                <a:latin typeface="Arial"/>
                <a:cs typeface="Arial"/>
              </a:rPr>
              <a:t> Sequence</a:t>
            </a:r>
          </a:p>
        </p:txBody>
      </p:sp>
      <p:sp>
        <p:nvSpPr>
          <p:cNvPr id="4" name="TextBox 3"/>
          <p:cNvSpPr txBox="1"/>
          <p:nvPr/>
        </p:nvSpPr>
        <p:spPr>
          <a:xfrm>
            <a:off x="609600" y="838200"/>
            <a:ext cx="8153400" cy="1569660"/>
          </a:xfrm>
          <a:prstGeom prst="rect">
            <a:avLst/>
          </a:prstGeom>
          <a:noFill/>
        </p:spPr>
        <p:txBody>
          <a:bodyPr wrap="square" rtlCol="0">
            <a:spAutoFit/>
          </a:bodyPr>
          <a:lstStyle/>
          <a:p>
            <a:r>
              <a:rPr lang="en-US" dirty="0" smtClean="0">
                <a:solidFill>
                  <a:srgbClr val="FFFF00"/>
                </a:solidFill>
              </a:rPr>
              <a:t>How does the mRNA get placed correctly so that the first codon (AUG) lines up in the P-site?</a:t>
            </a:r>
          </a:p>
          <a:p>
            <a:endParaRPr lang="en-US" dirty="0">
              <a:solidFill>
                <a:srgbClr val="FFFF00"/>
              </a:solidFill>
            </a:endParaRPr>
          </a:p>
          <a:p>
            <a:r>
              <a:rPr lang="en-US" dirty="0" smtClean="0">
                <a:solidFill>
                  <a:srgbClr val="FFFF00"/>
                </a:solidFill>
              </a:rPr>
              <a:t>The Shine-</a:t>
            </a:r>
            <a:r>
              <a:rPr lang="en-US" dirty="0" err="1" smtClean="0">
                <a:solidFill>
                  <a:srgbClr val="FFFF00"/>
                </a:solidFill>
              </a:rPr>
              <a:t>Delgarno</a:t>
            </a:r>
            <a:r>
              <a:rPr lang="en-US" dirty="0" smtClean="0">
                <a:solidFill>
                  <a:srgbClr val="FFFF00"/>
                </a:solidFill>
              </a:rPr>
              <a:t> sequence, that’s how!</a:t>
            </a:r>
            <a:endParaRPr lang="en-US" dirty="0">
              <a:solidFill>
                <a:srgbClr val="FFFF00"/>
              </a:solidFill>
            </a:endParaRPr>
          </a:p>
        </p:txBody>
      </p:sp>
      <p:pic>
        <p:nvPicPr>
          <p:cNvPr id="9" name="Picture 2" descr="voet4e_fig_32_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89655"/>
            <a:ext cx="8531225"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129988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The Initiation Complex</a:t>
            </a:r>
          </a:p>
        </p:txBody>
      </p:sp>
      <p:sp>
        <p:nvSpPr>
          <p:cNvPr id="4" name="TextBox 3"/>
          <p:cNvSpPr txBox="1"/>
          <p:nvPr/>
        </p:nvSpPr>
        <p:spPr>
          <a:xfrm>
            <a:off x="609600" y="762000"/>
            <a:ext cx="4114800" cy="3539430"/>
          </a:xfrm>
          <a:prstGeom prst="rect">
            <a:avLst/>
          </a:prstGeom>
          <a:noFill/>
        </p:spPr>
        <p:txBody>
          <a:bodyPr wrap="square" rtlCol="0">
            <a:spAutoFit/>
          </a:bodyPr>
          <a:lstStyle/>
          <a:p>
            <a:pPr marL="457200" indent="-457200">
              <a:buAutoNum type="arabicParenR"/>
            </a:pPr>
            <a:r>
              <a:rPr lang="en-US" sz="1600" dirty="0" smtClean="0">
                <a:solidFill>
                  <a:srgbClr val="FFFF00"/>
                </a:solidFill>
              </a:rPr>
              <a:t>IF3 Binds to the 30S subunit</a:t>
            </a:r>
          </a:p>
          <a:p>
            <a:pPr marL="342900" indent="-342900">
              <a:buFont typeface="Arial"/>
              <a:buChar char="•"/>
            </a:pPr>
            <a:r>
              <a:rPr lang="en-US" sz="1600" dirty="0" smtClean="0">
                <a:solidFill>
                  <a:srgbClr val="FFFF00"/>
                </a:solidFill>
              </a:rPr>
              <a:t>Prevents the large subunit from binding</a:t>
            </a:r>
          </a:p>
          <a:p>
            <a:pPr marL="457200" indent="-457200">
              <a:buAutoNum type="arabicParenR" startAt="2"/>
            </a:pPr>
            <a:r>
              <a:rPr lang="en-US" sz="1600" dirty="0" smtClean="0">
                <a:solidFill>
                  <a:srgbClr val="FFFF00"/>
                </a:solidFill>
              </a:rPr>
              <a:t>mRNA, </a:t>
            </a:r>
            <a:r>
              <a:rPr lang="en-US" sz="1600" dirty="0" err="1" smtClean="0">
                <a:solidFill>
                  <a:srgbClr val="FFFF00"/>
                </a:solidFill>
              </a:rPr>
              <a:t>fMet-tRNA</a:t>
            </a:r>
            <a:r>
              <a:rPr lang="en-US" sz="1600" dirty="0" smtClean="0">
                <a:solidFill>
                  <a:srgbClr val="FFFF00"/>
                </a:solidFill>
              </a:rPr>
              <a:t>/IF2/GTP and IF1 bind</a:t>
            </a:r>
          </a:p>
          <a:p>
            <a:pPr marL="342900" indent="-342900">
              <a:buFont typeface="Arial"/>
              <a:buChar char="•"/>
            </a:pPr>
            <a:r>
              <a:rPr lang="en-US" sz="1600" dirty="0" smtClean="0">
                <a:solidFill>
                  <a:srgbClr val="FFFF00"/>
                </a:solidFill>
              </a:rPr>
              <a:t>mRNA Shine-</a:t>
            </a:r>
            <a:r>
              <a:rPr lang="en-US" sz="1600" dirty="0" err="1" smtClean="0">
                <a:solidFill>
                  <a:srgbClr val="FFFF00"/>
                </a:solidFill>
              </a:rPr>
              <a:t>Delgarno</a:t>
            </a:r>
            <a:r>
              <a:rPr lang="en-US" sz="1600" dirty="0" smtClean="0">
                <a:solidFill>
                  <a:srgbClr val="FFFF00"/>
                </a:solidFill>
              </a:rPr>
              <a:t> sequence binds to complementary sequence on 16S </a:t>
            </a:r>
            <a:r>
              <a:rPr lang="en-US" sz="1600" dirty="0" err="1" smtClean="0">
                <a:solidFill>
                  <a:srgbClr val="FFFF00"/>
                </a:solidFill>
              </a:rPr>
              <a:t>rRNA</a:t>
            </a:r>
            <a:endParaRPr lang="en-US" sz="1600" dirty="0" smtClean="0">
              <a:solidFill>
                <a:srgbClr val="FFFF00"/>
              </a:solidFill>
            </a:endParaRPr>
          </a:p>
          <a:p>
            <a:pPr marL="342900" indent="-342900">
              <a:buFont typeface="Arial"/>
              <a:buChar char="•"/>
            </a:pPr>
            <a:r>
              <a:rPr lang="en-US" sz="1600" dirty="0" smtClean="0">
                <a:solidFill>
                  <a:srgbClr val="FFFF00"/>
                </a:solidFill>
              </a:rPr>
              <a:t>IF1 binds to the A-site</a:t>
            </a:r>
          </a:p>
          <a:p>
            <a:pPr marL="342900" indent="-342900">
              <a:buFont typeface="Arial"/>
              <a:buChar char="•"/>
            </a:pPr>
            <a:r>
              <a:rPr lang="en-US" sz="1600" dirty="0" smtClean="0">
                <a:solidFill>
                  <a:srgbClr val="FFFF00"/>
                </a:solidFill>
              </a:rPr>
              <a:t>The </a:t>
            </a:r>
            <a:r>
              <a:rPr lang="en-US" sz="1600" dirty="0" err="1" smtClean="0">
                <a:solidFill>
                  <a:srgbClr val="FFFF00"/>
                </a:solidFill>
              </a:rPr>
              <a:t>fMet-tRNA</a:t>
            </a:r>
            <a:r>
              <a:rPr lang="en-US" sz="1600" dirty="0" smtClean="0">
                <a:solidFill>
                  <a:srgbClr val="FFFF00"/>
                </a:solidFill>
              </a:rPr>
              <a:t>/IF2/GTP ternary complex binds to the initiation codon in the P-site</a:t>
            </a:r>
          </a:p>
          <a:p>
            <a:pPr marL="457200" indent="-457200">
              <a:buAutoNum type="arabicParenR" startAt="3"/>
            </a:pPr>
            <a:r>
              <a:rPr lang="en-US" sz="1600" dirty="0" smtClean="0">
                <a:solidFill>
                  <a:srgbClr val="FFFF00"/>
                </a:solidFill>
              </a:rPr>
              <a:t>The 50S subunit associates with the 30S subunit and IF2 hydrolyzes its bound GTP</a:t>
            </a:r>
          </a:p>
          <a:p>
            <a:pPr marL="342900" indent="-342900">
              <a:buFont typeface="Arial"/>
              <a:buChar char="•"/>
            </a:pPr>
            <a:r>
              <a:rPr lang="en-US" sz="1600" dirty="0" smtClean="0">
                <a:solidFill>
                  <a:srgbClr val="FFFF00"/>
                </a:solidFill>
              </a:rPr>
              <a:t>This causes a conformational shift in the 30S subunit and all 3 initiation factors dissociate as does GDP and </a:t>
            </a:r>
            <a:r>
              <a:rPr lang="en-US" sz="1600" dirty="0" err="1" smtClean="0">
                <a:solidFill>
                  <a:srgbClr val="FFFF00"/>
                </a:solidFill>
              </a:rPr>
              <a:t>PPi</a:t>
            </a:r>
            <a:endParaRPr lang="en-US" sz="1600" dirty="0">
              <a:solidFill>
                <a:srgbClr val="FFFF00"/>
              </a:solidFill>
            </a:endParaRPr>
          </a:p>
        </p:txBody>
      </p:sp>
      <p:pic>
        <p:nvPicPr>
          <p:cNvPr id="5" name="Picture 3" descr="voet4e_fig_32_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04800"/>
            <a:ext cx="3286125" cy="64627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65074"/>
          <a:stretch/>
        </p:blipFill>
        <p:spPr bwMode="auto">
          <a:xfrm>
            <a:off x="914400" y="4495800"/>
            <a:ext cx="3656013" cy="2256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024374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Elongation</a:t>
            </a:r>
          </a:p>
        </p:txBody>
      </p:sp>
      <p:sp>
        <p:nvSpPr>
          <p:cNvPr id="4" name="TextBox 3"/>
          <p:cNvSpPr txBox="1"/>
          <p:nvPr/>
        </p:nvSpPr>
        <p:spPr>
          <a:xfrm>
            <a:off x="228600" y="762000"/>
            <a:ext cx="3810000" cy="3416320"/>
          </a:xfrm>
          <a:prstGeom prst="rect">
            <a:avLst/>
          </a:prstGeom>
          <a:noFill/>
        </p:spPr>
        <p:txBody>
          <a:bodyPr wrap="square" rtlCol="0">
            <a:spAutoFit/>
          </a:bodyPr>
          <a:lstStyle/>
          <a:p>
            <a:r>
              <a:rPr lang="en-US" sz="1800" dirty="0" smtClean="0">
                <a:solidFill>
                  <a:srgbClr val="FFFF00"/>
                </a:solidFill>
              </a:rPr>
              <a:t>3 Step Reaction Cycle</a:t>
            </a:r>
          </a:p>
          <a:p>
            <a:endParaRPr lang="en-US" sz="1800" dirty="0" smtClean="0">
              <a:solidFill>
                <a:srgbClr val="FFFF00"/>
              </a:solidFill>
            </a:endParaRPr>
          </a:p>
          <a:p>
            <a:pPr marL="400050" indent="-400050">
              <a:buAutoNum type="romanLcParenR"/>
            </a:pPr>
            <a:r>
              <a:rPr lang="en-US" sz="1800" dirty="0" smtClean="0">
                <a:solidFill>
                  <a:srgbClr val="FFFF00"/>
                </a:solidFill>
              </a:rPr>
              <a:t>Decoding:  Binding of </a:t>
            </a:r>
            <a:r>
              <a:rPr lang="en-US" sz="1800" dirty="0" err="1" smtClean="0">
                <a:solidFill>
                  <a:srgbClr val="FFFF00"/>
                </a:solidFill>
              </a:rPr>
              <a:t>aminoacyl-tRNA</a:t>
            </a:r>
            <a:r>
              <a:rPr lang="en-US" sz="1800" dirty="0" smtClean="0">
                <a:solidFill>
                  <a:srgbClr val="FFFF00"/>
                </a:solidFill>
              </a:rPr>
              <a:t> complementary to mRNA codon</a:t>
            </a:r>
          </a:p>
          <a:p>
            <a:pPr marL="400050" indent="-400050">
              <a:buAutoNum type="romanLcParenR"/>
            </a:pPr>
            <a:r>
              <a:rPr lang="en-US" sz="1800" dirty="0" err="1" smtClean="0">
                <a:solidFill>
                  <a:srgbClr val="FFFF00"/>
                </a:solidFill>
              </a:rPr>
              <a:t>Transpeptidation</a:t>
            </a:r>
            <a:r>
              <a:rPr lang="en-US" sz="1800" dirty="0" smtClean="0">
                <a:solidFill>
                  <a:srgbClr val="FFFF00"/>
                </a:solidFill>
              </a:rPr>
              <a:t>:  </a:t>
            </a:r>
            <a:r>
              <a:rPr lang="en-US" sz="1800" dirty="0" err="1" smtClean="0">
                <a:solidFill>
                  <a:srgbClr val="FFFF00"/>
                </a:solidFill>
              </a:rPr>
              <a:t>Peptidyl</a:t>
            </a:r>
            <a:r>
              <a:rPr lang="en-US" sz="1800" dirty="0" smtClean="0">
                <a:solidFill>
                  <a:srgbClr val="FFFF00"/>
                </a:solidFill>
              </a:rPr>
              <a:t> group in P-site is transferred to the A-site</a:t>
            </a:r>
          </a:p>
          <a:p>
            <a:pPr marL="400050" indent="-400050">
              <a:buAutoNum type="romanLcParenR"/>
            </a:pPr>
            <a:r>
              <a:rPr lang="en-US" sz="1800" dirty="0" smtClean="0">
                <a:solidFill>
                  <a:srgbClr val="FFFF00"/>
                </a:solidFill>
              </a:rPr>
              <a:t>Translocation:  A-site and P-site contents are transferred to the P-site and E-site, respectively</a:t>
            </a:r>
          </a:p>
          <a:p>
            <a:pPr marL="285750" indent="-285750">
              <a:buFont typeface="Arial"/>
              <a:buChar char="•"/>
            </a:pPr>
            <a:r>
              <a:rPr lang="en-US" sz="1800" dirty="0" smtClean="0">
                <a:solidFill>
                  <a:srgbClr val="FFFF00"/>
                </a:solidFill>
              </a:rPr>
              <a:t>mRNA is </a:t>
            </a:r>
            <a:r>
              <a:rPr lang="en-US" sz="1800" dirty="0" err="1" smtClean="0">
                <a:solidFill>
                  <a:srgbClr val="FFFF00"/>
                </a:solidFill>
              </a:rPr>
              <a:t>translocated</a:t>
            </a:r>
            <a:r>
              <a:rPr lang="en-US" sz="1800" dirty="0" smtClean="0">
                <a:solidFill>
                  <a:srgbClr val="FFFF00"/>
                </a:solidFill>
              </a:rPr>
              <a:t> through the ribosome</a:t>
            </a:r>
            <a:endParaRPr lang="en-US" sz="1800" dirty="0">
              <a:solidFill>
                <a:srgbClr val="FFFF00"/>
              </a:solidFill>
            </a:endParaRPr>
          </a:p>
        </p:txBody>
      </p:sp>
      <p:grpSp>
        <p:nvGrpSpPr>
          <p:cNvPr id="2" name="Group 1"/>
          <p:cNvGrpSpPr/>
          <p:nvPr/>
        </p:nvGrpSpPr>
        <p:grpSpPr>
          <a:xfrm>
            <a:off x="228600" y="4343400"/>
            <a:ext cx="3656013" cy="2238990"/>
            <a:chOff x="2743200" y="1676400"/>
            <a:chExt cx="3656013" cy="2238990"/>
          </a:xfrm>
        </p:grpSpPr>
        <p:pic>
          <p:nvPicPr>
            <p:cNvPr id="8" name="Picture 2" descr="voet4e_tab_32_09"/>
            <p:cNvPicPr>
              <a:picLocks noChangeAspect="1" noChangeArrowheads="1"/>
            </p:cNvPicPr>
            <p:nvPr/>
          </p:nvPicPr>
          <p:blipFill rotWithShape="1">
            <a:blip r:embed="rId2">
              <a:extLst>
                <a:ext uri="{28A0092B-C50C-407E-A947-70E740481C1C}">
                  <a14:useLocalDpi xmlns:a14="http://schemas.microsoft.com/office/drawing/2010/main" val="0"/>
                </a:ext>
              </a:extLst>
            </a:blip>
            <a:srcRect t="34802" b="42530"/>
            <a:stretch/>
          </p:blipFill>
          <p:spPr bwMode="auto">
            <a:xfrm>
              <a:off x="2743200" y="2451164"/>
              <a:ext cx="3656013" cy="146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2" descr="voet4e_tab_32_09"/>
            <p:cNvPicPr>
              <a:picLocks noChangeAspect="1" noChangeArrowheads="1"/>
            </p:cNvPicPr>
            <p:nvPr/>
          </p:nvPicPr>
          <p:blipFill rotWithShape="1">
            <a:blip r:embed="rId2">
              <a:extLst>
                <a:ext uri="{28A0092B-C50C-407E-A947-70E740481C1C}">
                  <a14:useLocalDpi xmlns:a14="http://schemas.microsoft.com/office/drawing/2010/main" val="0"/>
                </a:ext>
              </a:extLst>
            </a:blip>
            <a:srcRect b="87384"/>
            <a:stretch/>
          </p:blipFill>
          <p:spPr bwMode="auto">
            <a:xfrm>
              <a:off x="2743200" y="1676400"/>
              <a:ext cx="3656013" cy="81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10" name="Picture 2" descr="voet4e_fig_32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495225" cy="339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76406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Step 1:  Decoding</a:t>
            </a:r>
          </a:p>
        </p:txBody>
      </p:sp>
      <p:sp>
        <p:nvSpPr>
          <p:cNvPr id="4" name="TextBox 3"/>
          <p:cNvSpPr txBox="1"/>
          <p:nvPr/>
        </p:nvSpPr>
        <p:spPr>
          <a:xfrm>
            <a:off x="228600" y="4598075"/>
            <a:ext cx="8686800" cy="2031325"/>
          </a:xfrm>
          <a:prstGeom prst="rect">
            <a:avLst/>
          </a:prstGeom>
          <a:noFill/>
        </p:spPr>
        <p:txBody>
          <a:bodyPr wrap="square" rtlCol="0">
            <a:spAutoFit/>
          </a:bodyPr>
          <a:lstStyle/>
          <a:p>
            <a:pPr marL="342900" indent="-342900">
              <a:buAutoNum type="arabicParenR"/>
            </a:pPr>
            <a:r>
              <a:rPr lang="en-US" sz="1800" dirty="0" smtClean="0">
                <a:solidFill>
                  <a:srgbClr val="FFFF00"/>
                </a:solidFill>
              </a:rPr>
              <a:t>EF-</a:t>
            </a:r>
            <a:r>
              <a:rPr lang="en-US" sz="1800" dirty="0" err="1" smtClean="0">
                <a:solidFill>
                  <a:srgbClr val="FFFF00"/>
                </a:solidFill>
              </a:rPr>
              <a:t>Tu</a:t>
            </a:r>
            <a:r>
              <a:rPr lang="en-US" sz="1800" dirty="0" smtClean="0">
                <a:solidFill>
                  <a:srgbClr val="FFFF00"/>
                </a:solidFill>
              </a:rPr>
              <a:t>/</a:t>
            </a:r>
            <a:r>
              <a:rPr lang="en-US" sz="1800" dirty="0" err="1" smtClean="0">
                <a:solidFill>
                  <a:srgbClr val="FFFF00"/>
                </a:solidFill>
              </a:rPr>
              <a:t>GTp</a:t>
            </a:r>
            <a:r>
              <a:rPr lang="en-US" sz="1800" dirty="0" smtClean="0">
                <a:solidFill>
                  <a:srgbClr val="FFFF00"/>
                </a:solidFill>
              </a:rPr>
              <a:t> complex binds to </a:t>
            </a:r>
            <a:r>
              <a:rPr lang="en-US" sz="1800" dirty="0" err="1" smtClean="0">
                <a:solidFill>
                  <a:srgbClr val="FFFF00"/>
                </a:solidFill>
              </a:rPr>
              <a:t>aminoacyl-tRNA</a:t>
            </a:r>
            <a:endParaRPr lang="en-US" sz="1800" dirty="0" smtClean="0">
              <a:solidFill>
                <a:srgbClr val="FFFF00"/>
              </a:solidFill>
            </a:endParaRPr>
          </a:p>
          <a:p>
            <a:pPr marL="342900" indent="-342900">
              <a:buAutoNum type="arabicParenR"/>
            </a:pPr>
            <a:r>
              <a:rPr lang="en-US" sz="1800" dirty="0" smtClean="0">
                <a:solidFill>
                  <a:srgbClr val="FFFF00"/>
                </a:solidFill>
              </a:rPr>
              <a:t>Ternary complex binds to the A-site of ribosome</a:t>
            </a:r>
          </a:p>
          <a:p>
            <a:pPr marL="342900" indent="-342900">
              <a:buAutoNum type="arabicParenR"/>
            </a:pPr>
            <a:r>
              <a:rPr lang="en-US" sz="1800" dirty="0" smtClean="0">
                <a:solidFill>
                  <a:srgbClr val="FFFF00"/>
                </a:solidFill>
              </a:rPr>
              <a:t>GTP is hydrolyzed and the </a:t>
            </a:r>
            <a:r>
              <a:rPr lang="en-US" sz="1800" dirty="0" err="1" smtClean="0">
                <a:solidFill>
                  <a:srgbClr val="FFFF00"/>
                </a:solidFill>
              </a:rPr>
              <a:t>aminoacyl-tRNA</a:t>
            </a:r>
            <a:r>
              <a:rPr lang="en-US" sz="1800" dirty="0" smtClean="0">
                <a:solidFill>
                  <a:srgbClr val="FFFF00"/>
                </a:solidFill>
              </a:rPr>
              <a:t> complexes with codon via anticodon</a:t>
            </a:r>
            <a:endParaRPr lang="en-US" sz="1800" dirty="0">
              <a:solidFill>
                <a:srgbClr val="FFFF00"/>
              </a:solidFill>
            </a:endParaRPr>
          </a:p>
          <a:p>
            <a:pPr marL="342900" indent="-342900">
              <a:buAutoNum type="arabicParenR"/>
            </a:pPr>
            <a:endParaRPr lang="en-US" sz="1800" dirty="0" smtClean="0">
              <a:solidFill>
                <a:srgbClr val="FFFF00"/>
              </a:solidFill>
            </a:endParaRPr>
          </a:p>
          <a:p>
            <a:r>
              <a:rPr lang="en-US" sz="1800" dirty="0" smtClean="0">
                <a:solidFill>
                  <a:srgbClr val="FFFF00"/>
                </a:solidFill>
              </a:rPr>
              <a:t>EF-</a:t>
            </a:r>
            <a:r>
              <a:rPr lang="en-US" sz="1800" dirty="0" err="1" smtClean="0">
                <a:solidFill>
                  <a:srgbClr val="FFFF00"/>
                </a:solidFill>
              </a:rPr>
              <a:t>Tu</a:t>
            </a:r>
            <a:r>
              <a:rPr lang="en-US" sz="1800" dirty="0" smtClean="0">
                <a:solidFill>
                  <a:srgbClr val="FFFF00"/>
                </a:solidFill>
              </a:rPr>
              <a:t> is the most abundant protein in </a:t>
            </a:r>
            <a:r>
              <a:rPr lang="en-US" sz="1800" i="1" dirty="0" smtClean="0">
                <a:solidFill>
                  <a:srgbClr val="FFFF00"/>
                </a:solidFill>
              </a:rPr>
              <a:t>E. coli</a:t>
            </a:r>
            <a:r>
              <a:rPr lang="en-US" sz="1800" dirty="0" smtClean="0">
                <a:solidFill>
                  <a:srgbClr val="FFFF00"/>
                </a:solidFill>
              </a:rPr>
              <a:t> (~100,000 copies/cell)</a:t>
            </a:r>
          </a:p>
          <a:p>
            <a:pPr marL="285750" indent="-285750">
              <a:buFont typeface="Arial"/>
              <a:buChar char="•"/>
            </a:pPr>
            <a:r>
              <a:rPr lang="en-US" sz="1800" dirty="0" smtClean="0">
                <a:solidFill>
                  <a:srgbClr val="FFFF00"/>
                </a:solidFill>
              </a:rPr>
              <a:t>Without EF-</a:t>
            </a:r>
            <a:r>
              <a:rPr lang="en-US" sz="1800" dirty="0" err="1" smtClean="0">
                <a:solidFill>
                  <a:srgbClr val="FFFF00"/>
                </a:solidFill>
              </a:rPr>
              <a:t>Tu</a:t>
            </a:r>
            <a:r>
              <a:rPr lang="en-US" sz="1800" dirty="0" smtClean="0">
                <a:solidFill>
                  <a:srgbClr val="FFFF00"/>
                </a:solidFill>
              </a:rPr>
              <a:t>, the rate of </a:t>
            </a:r>
            <a:r>
              <a:rPr lang="en-US" sz="1800" dirty="0" err="1" smtClean="0">
                <a:solidFill>
                  <a:srgbClr val="FFFF00"/>
                </a:solidFill>
              </a:rPr>
              <a:t>aminoacyl-tRNA</a:t>
            </a:r>
            <a:r>
              <a:rPr lang="en-US" sz="1800" dirty="0" smtClean="0">
                <a:solidFill>
                  <a:srgbClr val="FFFF00"/>
                </a:solidFill>
              </a:rPr>
              <a:t> binding to the A-site is too low to support cell growth</a:t>
            </a:r>
            <a:endParaRPr lang="en-US" sz="1800" dirty="0">
              <a:solidFill>
                <a:srgbClr val="FFFF00"/>
              </a:solidFill>
            </a:endParaRPr>
          </a:p>
        </p:txBody>
      </p:sp>
      <p:pic>
        <p:nvPicPr>
          <p:cNvPr id="10" name="Picture 2" descr="voet4e_fig_32_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893508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Step 1:  Decoding</a:t>
            </a:r>
          </a:p>
        </p:txBody>
      </p:sp>
      <p:sp>
        <p:nvSpPr>
          <p:cNvPr id="4" name="TextBox 3"/>
          <p:cNvSpPr txBox="1"/>
          <p:nvPr/>
        </p:nvSpPr>
        <p:spPr>
          <a:xfrm>
            <a:off x="228600" y="5105400"/>
            <a:ext cx="8686800" cy="1200329"/>
          </a:xfrm>
          <a:prstGeom prst="rect">
            <a:avLst/>
          </a:prstGeom>
          <a:noFill/>
        </p:spPr>
        <p:txBody>
          <a:bodyPr wrap="square" rtlCol="0">
            <a:spAutoFit/>
          </a:bodyPr>
          <a:lstStyle/>
          <a:p>
            <a:r>
              <a:rPr lang="en-US" sz="1800" dirty="0" smtClean="0">
                <a:solidFill>
                  <a:srgbClr val="FFFF00"/>
                </a:solidFill>
              </a:rPr>
              <a:t>EF-Ts displaces the GDP from EF-</a:t>
            </a:r>
            <a:r>
              <a:rPr lang="en-US" sz="1800" dirty="0" err="1" smtClean="0">
                <a:solidFill>
                  <a:srgbClr val="FFFF00"/>
                </a:solidFill>
              </a:rPr>
              <a:t>Tu</a:t>
            </a:r>
            <a:endParaRPr lang="en-US" sz="1800" dirty="0" smtClean="0">
              <a:solidFill>
                <a:srgbClr val="FFFF00"/>
              </a:solidFill>
            </a:endParaRPr>
          </a:p>
          <a:p>
            <a:pPr marL="285750" indent="-285750">
              <a:buFont typeface="Arial"/>
              <a:buChar char="•"/>
            </a:pPr>
            <a:r>
              <a:rPr lang="en-US" sz="1800" dirty="0" smtClean="0">
                <a:solidFill>
                  <a:srgbClr val="FFFF00"/>
                </a:solidFill>
              </a:rPr>
              <a:t>When EF-</a:t>
            </a:r>
            <a:r>
              <a:rPr lang="en-US" sz="1800" dirty="0" err="1" smtClean="0">
                <a:solidFill>
                  <a:srgbClr val="FFFF00"/>
                </a:solidFill>
              </a:rPr>
              <a:t>Tu</a:t>
            </a:r>
            <a:r>
              <a:rPr lang="en-US" sz="1800" dirty="0" smtClean="0">
                <a:solidFill>
                  <a:srgbClr val="FFFF00"/>
                </a:solidFill>
              </a:rPr>
              <a:t> binds another </a:t>
            </a:r>
            <a:r>
              <a:rPr lang="en-US" sz="1800" dirty="0" err="1" smtClean="0">
                <a:solidFill>
                  <a:srgbClr val="FFFF00"/>
                </a:solidFill>
              </a:rPr>
              <a:t>aminoacyl-tRNA</a:t>
            </a:r>
            <a:r>
              <a:rPr lang="en-US" sz="1800" dirty="0" smtClean="0">
                <a:solidFill>
                  <a:srgbClr val="FFFF00"/>
                </a:solidFill>
              </a:rPr>
              <a:t>, it dissociates from EF-Ts and also binds GTP</a:t>
            </a:r>
          </a:p>
          <a:p>
            <a:pPr marL="285750" indent="-285750">
              <a:buFont typeface="Arial"/>
              <a:buChar char="•"/>
            </a:pPr>
            <a:r>
              <a:rPr lang="en-US" sz="1800" dirty="0" smtClean="0">
                <a:solidFill>
                  <a:srgbClr val="FFFF00"/>
                </a:solidFill>
              </a:rPr>
              <a:t>It is then ready to load that </a:t>
            </a:r>
            <a:r>
              <a:rPr lang="en-US" sz="1800" dirty="0" err="1" smtClean="0">
                <a:solidFill>
                  <a:srgbClr val="FFFF00"/>
                </a:solidFill>
              </a:rPr>
              <a:t>aminoacyl-tRNA</a:t>
            </a:r>
            <a:r>
              <a:rPr lang="en-US" sz="1800" dirty="0" smtClean="0">
                <a:solidFill>
                  <a:srgbClr val="FFFF00"/>
                </a:solidFill>
              </a:rPr>
              <a:t> into the A-site if it pairs with the codon</a:t>
            </a:r>
            <a:endParaRPr lang="en-US" sz="1800" dirty="0">
              <a:solidFill>
                <a:srgbClr val="FFFF00"/>
              </a:solidFill>
            </a:endParaRPr>
          </a:p>
        </p:txBody>
      </p:sp>
      <p:pic>
        <p:nvPicPr>
          <p:cNvPr id="10" name="Picture 2" descr="voet4e_fig_32_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602971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400800" cy="390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voet4e_fig_32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Step 2:  </a:t>
            </a:r>
            <a:r>
              <a:rPr lang="en-US" sz="3000" dirty="0" err="1" smtClean="0">
                <a:solidFill>
                  <a:srgbClr val="FFFF00"/>
                </a:solidFill>
                <a:latin typeface="Arial"/>
                <a:cs typeface="Arial"/>
              </a:rPr>
              <a:t>Transpeptidation</a:t>
            </a:r>
            <a:endParaRPr lang="en-US" sz="3000" dirty="0" smtClean="0">
              <a:solidFill>
                <a:srgbClr val="FFFF00"/>
              </a:solidFill>
              <a:latin typeface="Arial"/>
              <a:cs typeface="Arial"/>
            </a:endParaRPr>
          </a:p>
        </p:txBody>
      </p:sp>
      <p:sp>
        <p:nvSpPr>
          <p:cNvPr id="4" name="TextBox 3"/>
          <p:cNvSpPr txBox="1"/>
          <p:nvPr/>
        </p:nvSpPr>
        <p:spPr>
          <a:xfrm>
            <a:off x="228600" y="4724400"/>
            <a:ext cx="8686800" cy="2031325"/>
          </a:xfrm>
          <a:prstGeom prst="rect">
            <a:avLst/>
          </a:prstGeom>
          <a:noFill/>
        </p:spPr>
        <p:txBody>
          <a:bodyPr wrap="square" rtlCol="0">
            <a:spAutoFit/>
          </a:bodyPr>
          <a:lstStyle/>
          <a:p>
            <a:r>
              <a:rPr lang="en-US" sz="1800" dirty="0" smtClean="0">
                <a:solidFill>
                  <a:srgbClr val="FFFF00"/>
                </a:solidFill>
              </a:rPr>
              <a:t>The ribosome enhances the rate of peptide bond formation by properly positioning and orienting the substrates and/or excluding water from the active site rather than by chemical catalysis</a:t>
            </a:r>
          </a:p>
          <a:p>
            <a:pPr marL="285750" indent="-285750">
              <a:buFont typeface="Arial"/>
              <a:buChar char="•"/>
            </a:pPr>
            <a:r>
              <a:rPr lang="en-US" sz="1800" dirty="0" smtClean="0">
                <a:solidFill>
                  <a:srgbClr val="FFFF00"/>
                </a:solidFill>
              </a:rPr>
              <a:t>The ribosome is a workbench</a:t>
            </a:r>
          </a:p>
          <a:p>
            <a:pPr marL="285750" indent="-285750">
              <a:buFont typeface="Arial"/>
              <a:buChar char="•"/>
            </a:pPr>
            <a:endParaRPr lang="en-US" sz="1800" dirty="0">
              <a:solidFill>
                <a:srgbClr val="FFFF00"/>
              </a:solidFill>
            </a:endParaRPr>
          </a:p>
          <a:p>
            <a:r>
              <a:rPr lang="en-US" sz="1800" dirty="0" smtClean="0">
                <a:solidFill>
                  <a:srgbClr val="FFFF00"/>
                </a:solidFill>
              </a:rPr>
              <a:t>Net effect:  An amino acid is added to the polypeptide chain and the chain is transferred to the </a:t>
            </a:r>
            <a:r>
              <a:rPr lang="en-US" sz="1800" dirty="0" err="1" smtClean="0">
                <a:solidFill>
                  <a:srgbClr val="FFFF00"/>
                </a:solidFill>
              </a:rPr>
              <a:t>aminoacyl-tRNA</a:t>
            </a:r>
            <a:r>
              <a:rPr lang="en-US" sz="1800" dirty="0" smtClean="0">
                <a:solidFill>
                  <a:srgbClr val="FFFF00"/>
                </a:solidFill>
              </a:rPr>
              <a:t> in the A-site from the </a:t>
            </a:r>
            <a:r>
              <a:rPr lang="en-US" sz="1800" dirty="0" err="1" smtClean="0">
                <a:solidFill>
                  <a:srgbClr val="FFFF00"/>
                </a:solidFill>
              </a:rPr>
              <a:t>aminoacyl-tRNA</a:t>
            </a:r>
            <a:r>
              <a:rPr lang="en-US" sz="1800" dirty="0" smtClean="0">
                <a:solidFill>
                  <a:srgbClr val="FFFF00"/>
                </a:solidFill>
              </a:rPr>
              <a:t> in the P-site</a:t>
            </a:r>
            <a:endParaRPr lang="en-US" sz="1800" dirty="0">
              <a:solidFill>
                <a:srgbClr val="FFFF00"/>
              </a:solidFill>
            </a:endParaRPr>
          </a:p>
        </p:txBody>
      </p:sp>
    </p:spTree>
    <p:extLst>
      <p:ext uri="{BB962C8B-B14F-4D97-AF65-F5344CB8AC3E}">
        <p14:creationId xmlns:p14="http://schemas.microsoft.com/office/powerpoint/2010/main" val="308083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Step 2:  </a:t>
            </a:r>
            <a:r>
              <a:rPr lang="en-US" sz="3000" dirty="0" err="1" smtClean="0">
                <a:solidFill>
                  <a:srgbClr val="FFFF00"/>
                </a:solidFill>
                <a:latin typeface="Arial"/>
                <a:cs typeface="Arial"/>
              </a:rPr>
              <a:t>Transpeptidation</a:t>
            </a:r>
            <a:endParaRPr lang="en-US" sz="3000" dirty="0" smtClean="0">
              <a:solidFill>
                <a:srgbClr val="FFFF00"/>
              </a:solidFill>
              <a:latin typeface="Arial"/>
              <a:cs typeface="Arial"/>
            </a:endParaRPr>
          </a:p>
        </p:txBody>
      </p:sp>
      <p:sp>
        <p:nvSpPr>
          <p:cNvPr id="4" name="TextBox 3"/>
          <p:cNvSpPr txBox="1"/>
          <p:nvPr/>
        </p:nvSpPr>
        <p:spPr>
          <a:xfrm>
            <a:off x="304800" y="5906869"/>
            <a:ext cx="8686800" cy="646331"/>
          </a:xfrm>
          <a:prstGeom prst="rect">
            <a:avLst/>
          </a:prstGeom>
          <a:noFill/>
        </p:spPr>
        <p:txBody>
          <a:bodyPr wrap="square" rtlCol="0">
            <a:spAutoFit/>
          </a:bodyPr>
          <a:lstStyle/>
          <a:p>
            <a:r>
              <a:rPr lang="en-US" sz="1800" dirty="0" smtClean="0">
                <a:solidFill>
                  <a:srgbClr val="FFFF00"/>
                </a:solidFill>
              </a:rPr>
              <a:t>Note the conformational change of the </a:t>
            </a:r>
            <a:r>
              <a:rPr lang="en-US" sz="1800" dirty="0" err="1" smtClean="0">
                <a:solidFill>
                  <a:srgbClr val="FFFF00"/>
                </a:solidFill>
              </a:rPr>
              <a:t>tRNA</a:t>
            </a:r>
            <a:r>
              <a:rPr lang="en-US" sz="1800" dirty="0" smtClean="0">
                <a:solidFill>
                  <a:srgbClr val="FFFF00"/>
                </a:solidFill>
              </a:rPr>
              <a:t> in P-site</a:t>
            </a:r>
          </a:p>
          <a:p>
            <a:pPr marL="285750" indent="-285750">
              <a:buFont typeface="Arial"/>
              <a:buChar char="•"/>
            </a:pPr>
            <a:r>
              <a:rPr lang="en-US" sz="1800" dirty="0" smtClean="0">
                <a:solidFill>
                  <a:srgbClr val="FFFF00"/>
                </a:solidFill>
              </a:rPr>
              <a:t>After peptide transfer, part of the molecule has moved over to the E-site</a:t>
            </a:r>
            <a:endParaRPr lang="en-US" sz="1800" dirty="0">
              <a:solidFill>
                <a:srgbClr val="FFFF00"/>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00112"/>
            <a:ext cx="77724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9030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smtClean="0">
                <a:solidFill>
                  <a:srgbClr val="FFFF00"/>
                </a:solidFill>
                <a:latin typeface="Arial"/>
                <a:cs typeface="Arial"/>
              </a:rPr>
              <a:t>We need to review the message and Codons</a:t>
            </a:r>
            <a:endParaRPr lang="en-US" sz="3400" dirty="0">
              <a:latin typeface="Arial"/>
              <a:cs typeface="Arial"/>
            </a:endParaRPr>
          </a:p>
        </p:txBody>
      </p:sp>
      <p:sp>
        <p:nvSpPr>
          <p:cNvPr id="2" name="TextBox 1"/>
          <p:cNvSpPr txBox="1"/>
          <p:nvPr/>
        </p:nvSpPr>
        <p:spPr>
          <a:xfrm>
            <a:off x="304800" y="990600"/>
            <a:ext cx="2819400" cy="4893647"/>
          </a:xfrm>
          <a:prstGeom prst="rect">
            <a:avLst/>
          </a:prstGeom>
          <a:noFill/>
        </p:spPr>
        <p:txBody>
          <a:bodyPr wrap="square" rtlCol="0">
            <a:spAutoFit/>
          </a:bodyPr>
          <a:lstStyle/>
          <a:p>
            <a:r>
              <a:rPr lang="en-US" dirty="0" smtClean="0">
                <a:solidFill>
                  <a:srgbClr val="FFFF00"/>
                </a:solidFill>
              </a:rPr>
              <a:t>mRNA is read in the 5’ </a:t>
            </a:r>
            <a:r>
              <a:rPr lang="en-US" dirty="0" smtClean="0">
                <a:solidFill>
                  <a:srgbClr val="FFFF00"/>
                </a:solidFill>
                <a:sym typeface="Wingdings"/>
              </a:rPr>
              <a:t> 3’ direction</a:t>
            </a:r>
          </a:p>
          <a:p>
            <a:endParaRPr lang="en-US" dirty="0">
              <a:solidFill>
                <a:srgbClr val="FFFF00"/>
              </a:solidFill>
              <a:sym typeface="Wingdings"/>
            </a:endParaRPr>
          </a:p>
          <a:p>
            <a:r>
              <a:rPr lang="en-US" dirty="0" smtClean="0">
                <a:solidFill>
                  <a:srgbClr val="FFFF00"/>
                </a:solidFill>
                <a:sym typeface="Wingdings"/>
              </a:rPr>
              <a:t>The code was “cracked” by many scientists using synthetic mRNAs of a single repeating base</a:t>
            </a:r>
          </a:p>
          <a:p>
            <a:endParaRPr lang="en-US" dirty="0" smtClean="0">
              <a:solidFill>
                <a:srgbClr val="FFFF00"/>
              </a:solidFill>
              <a:sym typeface="Wingdings"/>
            </a:endParaRPr>
          </a:p>
          <a:p>
            <a:r>
              <a:rPr lang="en-US" dirty="0" smtClean="0">
                <a:solidFill>
                  <a:srgbClr val="FFFF00"/>
                </a:solidFill>
                <a:sym typeface="Wingdings"/>
              </a:rPr>
              <a:t>Nuremberg and </a:t>
            </a:r>
            <a:r>
              <a:rPr lang="en-US" dirty="0" err="1" smtClean="0">
                <a:solidFill>
                  <a:srgbClr val="FFFF00"/>
                </a:solidFill>
                <a:sym typeface="Wingdings"/>
              </a:rPr>
              <a:t>Matthaei</a:t>
            </a:r>
            <a:r>
              <a:rPr lang="en-US" dirty="0" smtClean="0">
                <a:solidFill>
                  <a:srgbClr val="FFFF00"/>
                </a:solidFill>
                <a:sym typeface="Wingdings"/>
              </a:rPr>
              <a:t> had the seminal experiment</a:t>
            </a:r>
            <a:endParaRPr lang="en-US" dirty="0">
              <a:solidFill>
                <a:srgbClr val="FFFF00"/>
              </a:solidFill>
              <a:sym typeface="Wingdings"/>
            </a:endParaRPr>
          </a:p>
        </p:txBody>
      </p:sp>
      <p:sp>
        <p:nvSpPr>
          <p:cNvPr id="4" name="TextBox 3"/>
          <p:cNvSpPr txBox="1"/>
          <p:nvPr/>
        </p:nvSpPr>
        <p:spPr>
          <a:xfrm>
            <a:off x="5105400" y="1600200"/>
            <a:ext cx="2133600" cy="461665"/>
          </a:xfrm>
          <a:prstGeom prst="rect">
            <a:avLst/>
          </a:prstGeom>
          <a:noFill/>
        </p:spPr>
        <p:txBody>
          <a:bodyPr wrap="square" rtlCol="0">
            <a:spAutoFit/>
          </a:bodyPr>
          <a:lstStyle/>
          <a:p>
            <a:r>
              <a:rPr lang="en-US" dirty="0" smtClean="0">
                <a:solidFill>
                  <a:srgbClr val="FFFF00"/>
                </a:solidFill>
              </a:rPr>
              <a:t>5’-(UUU)</a:t>
            </a:r>
            <a:r>
              <a:rPr lang="en-US" baseline="-25000" dirty="0" smtClean="0">
                <a:solidFill>
                  <a:srgbClr val="FFFF00"/>
                </a:solidFill>
              </a:rPr>
              <a:t>X</a:t>
            </a:r>
            <a:r>
              <a:rPr lang="en-US" dirty="0" smtClean="0">
                <a:solidFill>
                  <a:srgbClr val="FFFF00"/>
                </a:solidFill>
              </a:rPr>
              <a:t>-3’</a:t>
            </a:r>
            <a:endParaRPr lang="en-US" dirty="0">
              <a:solidFill>
                <a:srgbClr val="FFFF00"/>
              </a:solidFill>
            </a:endParaRPr>
          </a:p>
        </p:txBody>
      </p:sp>
      <p:pic>
        <p:nvPicPr>
          <p:cNvPr id="7" name="Picture 6"/>
          <p:cNvPicPr>
            <a:picLocks noChangeAspect="1"/>
          </p:cNvPicPr>
          <p:nvPr/>
        </p:nvPicPr>
        <p:blipFill>
          <a:blip r:embed="rId2"/>
          <a:stretch>
            <a:fillRect/>
          </a:stretch>
        </p:blipFill>
        <p:spPr>
          <a:xfrm>
            <a:off x="3886200" y="3048000"/>
            <a:ext cx="4352694" cy="2070100"/>
          </a:xfrm>
          <a:prstGeom prst="rect">
            <a:avLst/>
          </a:prstGeom>
        </p:spPr>
      </p:pic>
      <p:sp>
        <p:nvSpPr>
          <p:cNvPr id="8" name="Down Arrow 7"/>
          <p:cNvSpPr/>
          <p:nvPr/>
        </p:nvSpPr>
        <p:spPr bwMode="auto">
          <a:xfrm>
            <a:off x="5791200" y="2209800"/>
            <a:ext cx="381000" cy="685800"/>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21967355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Step 3:  Translocation</a:t>
            </a:r>
          </a:p>
        </p:txBody>
      </p:sp>
      <p:sp>
        <p:nvSpPr>
          <p:cNvPr id="4" name="TextBox 3"/>
          <p:cNvSpPr txBox="1"/>
          <p:nvPr/>
        </p:nvSpPr>
        <p:spPr>
          <a:xfrm>
            <a:off x="2819400" y="1143001"/>
            <a:ext cx="6096000" cy="2031325"/>
          </a:xfrm>
          <a:prstGeom prst="rect">
            <a:avLst/>
          </a:prstGeom>
          <a:noFill/>
        </p:spPr>
        <p:txBody>
          <a:bodyPr wrap="square" rtlCol="0">
            <a:spAutoFit/>
          </a:bodyPr>
          <a:lstStyle/>
          <a:p>
            <a:pPr marL="342900" indent="-342900">
              <a:buAutoNum type="arabicParenR"/>
            </a:pPr>
            <a:r>
              <a:rPr lang="en-US" sz="1800" dirty="0" smtClean="0">
                <a:solidFill>
                  <a:srgbClr val="FFFF00"/>
                </a:solidFill>
              </a:rPr>
              <a:t>EF-G/GTP binds to A-site </a:t>
            </a:r>
            <a:r>
              <a:rPr lang="en-US" sz="1800" dirty="0" err="1" smtClean="0">
                <a:solidFill>
                  <a:srgbClr val="FFFF00"/>
                </a:solidFill>
              </a:rPr>
              <a:t>tRNA</a:t>
            </a:r>
            <a:endParaRPr lang="en-US" sz="1800" dirty="0">
              <a:solidFill>
                <a:srgbClr val="FFFF00"/>
              </a:solidFill>
            </a:endParaRPr>
          </a:p>
          <a:p>
            <a:pPr marL="342900" indent="-342900">
              <a:buAutoNum type="arabicParenR"/>
            </a:pPr>
            <a:r>
              <a:rPr lang="en-US" sz="1800" dirty="0" smtClean="0">
                <a:solidFill>
                  <a:srgbClr val="FFFF00"/>
                </a:solidFill>
              </a:rPr>
              <a:t>As it does, it hydrolyzes GTP which causes a conformational change in the ribosome</a:t>
            </a:r>
          </a:p>
          <a:p>
            <a:pPr marL="342900" indent="-342900">
              <a:buAutoNum type="arabicParenR"/>
            </a:pPr>
            <a:r>
              <a:rPr lang="en-US" sz="1800" dirty="0" smtClean="0">
                <a:solidFill>
                  <a:srgbClr val="FFFF00"/>
                </a:solidFill>
              </a:rPr>
              <a:t>The mRNA slides over one codon; The </a:t>
            </a:r>
            <a:r>
              <a:rPr lang="en-US" sz="1800" dirty="0" err="1" smtClean="0">
                <a:solidFill>
                  <a:srgbClr val="FFFF00"/>
                </a:solidFill>
              </a:rPr>
              <a:t>peptidyl-tRNA</a:t>
            </a:r>
            <a:r>
              <a:rPr lang="en-US" sz="1800" dirty="0" smtClean="0">
                <a:solidFill>
                  <a:srgbClr val="FFFF00"/>
                </a:solidFill>
              </a:rPr>
              <a:t> in the A-site moves to the P-site and the </a:t>
            </a:r>
            <a:r>
              <a:rPr lang="en-US" sz="1800" dirty="0" err="1" smtClean="0">
                <a:solidFill>
                  <a:srgbClr val="FFFF00"/>
                </a:solidFill>
              </a:rPr>
              <a:t>tRNA</a:t>
            </a:r>
            <a:r>
              <a:rPr lang="en-US" sz="1800" dirty="0" smtClean="0">
                <a:solidFill>
                  <a:srgbClr val="FFFF00"/>
                </a:solidFill>
              </a:rPr>
              <a:t> in the P-site moves to the E-site</a:t>
            </a:r>
          </a:p>
          <a:p>
            <a:pPr marL="285750" indent="-285750">
              <a:buFont typeface="Arial"/>
              <a:buChar char="•"/>
            </a:pPr>
            <a:endParaRPr lang="en-US" sz="1800" dirty="0">
              <a:solidFill>
                <a:srgbClr val="FFFF00"/>
              </a:solidFill>
            </a:endParaRPr>
          </a:p>
        </p:txBody>
      </p:sp>
      <p:pic>
        <p:nvPicPr>
          <p:cNvPr id="5" name="Picture 4" descr="Figure27-31.jpeg"/>
          <p:cNvPicPr>
            <a:picLocks noChangeAspect="1"/>
          </p:cNvPicPr>
          <p:nvPr/>
        </p:nvPicPr>
        <p:blipFill rotWithShape="1">
          <a:blip r:embed="rId2">
            <a:extLst>
              <a:ext uri="{28A0092B-C50C-407E-A947-70E740481C1C}">
                <a14:useLocalDpi xmlns:a14="http://schemas.microsoft.com/office/drawing/2010/main" val="0"/>
              </a:ext>
            </a:extLst>
          </a:blip>
          <a:srcRect l="15469" t="6105" r="38927" b="65349"/>
          <a:stretch/>
        </p:blipFill>
        <p:spPr>
          <a:xfrm rot="10800000">
            <a:off x="5638800" y="3733800"/>
            <a:ext cx="2434895" cy="1957695"/>
          </a:xfrm>
          <a:prstGeom prst="rect">
            <a:avLst/>
          </a:prstGeom>
        </p:spPr>
      </p:pic>
      <p:sp>
        <p:nvSpPr>
          <p:cNvPr id="7" name="TextBox 6"/>
          <p:cNvSpPr txBox="1"/>
          <p:nvPr/>
        </p:nvSpPr>
        <p:spPr>
          <a:xfrm>
            <a:off x="5562600" y="5943600"/>
            <a:ext cx="2590800" cy="646331"/>
          </a:xfrm>
          <a:prstGeom prst="rect">
            <a:avLst/>
          </a:prstGeom>
          <a:noFill/>
        </p:spPr>
        <p:txBody>
          <a:bodyPr wrap="square" rtlCol="0">
            <a:spAutoFit/>
          </a:bodyPr>
          <a:lstStyle/>
          <a:p>
            <a:r>
              <a:rPr lang="en-US" sz="1200" dirty="0" smtClean="0">
                <a:solidFill>
                  <a:srgbClr val="FFFF00"/>
                </a:solidFill>
              </a:rPr>
              <a:t>Notice how structurally </a:t>
            </a:r>
            <a:r>
              <a:rPr lang="en-US" sz="1200" dirty="0" smtClean="0">
                <a:solidFill>
                  <a:srgbClr val="FFFF00"/>
                </a:solidFill>
              </a:rPr>
              <a:t>similar the </a:t>
            </a:r>
            <a:r>
              <a:rPr lang="en-US" sz="1200" dirty="0" smtClean="0">
                <a:solidFill>
                  <a:srgbClr val="FFFF00"/>
                </a:solidFill>
              </a:rPr>
              <a:t>EF-</a:t>
            </a:r>
            <a:r>
              <a:rPr lang="en-US" sz="1200" dirty="0" err="1" smtClean="0">
                <a:solidFill>
                  <a:srgbClr val="FFFF00"/>
                </a:solidFill>
              </a:rPr>
              <a:t>Tu</a:t>
            </a:r>
            <a:r>
              <a:rPr lang="en-US" sz="1200" dirty="0" smtClean="0">
                <a:solidFill>
                  <a:srgbClr val="FFFF00"/>
                </a:solidFill>
              </a:rPr>
              <a:t>/</a:t>
            </a:r>
            <a:r>
              <a:rPr lang="en-US" sz="1200" dirty="0" err="1" smtClean="0">
                <a:solidFill>
                  <a:srgbClr val="FFFF00"/>
                </a:solidFill>
              </a:rPr>
              <a:t>Aminoacyl</a:t>
            </a:r>
            <a:r>
              <a:rPr lang="en-US" sz="1200" dirty="0" smtClean="0">
                <a:solidFill>
                  <a:srgbClr val="FFFF00"/>
                </a:solidFill>
              </a:rPr>
              <a:t> </a:t>
            </a:r>
            <a:r>
              <a:rPr lang="en-US" sz="1200" dirty="0" err="1" smtClean="0">
                <a:solidFill>
                  <a:srgbClr val="FFFF00"/>
                </a:solidFill>
              </a:rPr>
              <a:t>tRNA</a:t>
            </a:r>
            <a:r>
              <a:rPr lang="en-US" sz="1200" dirty="0" smtClean="0">
                <a:solidFill>
                  <a:srgbClr val="FFFF00"/>
                </a:solidFill>
              </a:rPr>
              <a:t> complex </a:t>
            </a:r>
            <a:r>
              <a:rPr lang="en-US" sz="1200" dirty="0" smtClean="0">
                <a:solidFill>
                  <a:srgbClr val="FFFF00"/>
                </a:solidFill>
              </a:rPr>
              <a:t>and EF-G are</a:t>
            </a:r>
            <a:endParaRPr lang="en-US" sz="1200" dirty="0">
              <a:solidFill>
                <a:srgbClr val="FFFF00"/>
              </a:solidFill>
            </a:endParaRP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25717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255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3, Step 3:  Translocation</a:t>
            </a:r>
          </a:p>
        </p:txBody>
      </p:sp>
      <p:pic>
        <p:nvPicPr>
          <p:cNvPr id="8" name="Picture 2" descr="voet4e_fig_32_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5041900" cy="556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5715000" y="2971800"/>
            <a:ext cx="3124200" cy="830997"/>
          </a:xfrm>
          <a:prstGeom prst="rect">
            <a:avLst/>
          </a:prstGeom>
          <a:noFill/>
        </p:spPr>
        <p:txBody>
          <a:bodyPr wrap="square" rtlCol="0">
            <a:spAutoFit/>
          </a:bodyPr>
          <a:lstStyle/>
          <a:p>
            <a:r>
              <a:rPr lang="en-US" dirty="0" smtClean="0">
                <a:solidFill>
                  <a:srgbClr val="FFFF00"/>
                </a:solidFill>
              </a:rPr>
              <a:t>Note the sliding of moieties!</a:t>
            </a:r>
            <a:endParaRPr lang="en-US" dirty="0">
              <a:solidFill>
                <a:srgbClr val="FFFF00"/>
              </a:solidFill>
            </a:endParaRPr>
          </a:p>
        </p:txBody>
      </p:sp>
    </p:spTree>
    <p:extLst>
      <p:ext uri="{BB962C8B-B14F-4D97-AF65-F5344CB8AC3E}">
        <p14:creationId xmlns:p14="http://schemas.microsoft.com/office/powerpoint/2010/main" val="23826807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4:  Termination</a:t>
            </a:r>
          </a:p>
        </p:txBody>
      </p:sp>
      <p:sp>
        <p:nvSpPr>
          <p:cNvPr id="2" name="TextBox 1"/>
          <p:cNvSpPr txBox="1"/>
          <p:nvPr/>
        </p:nvSpPr>
        <p:spPr>
          <a:xfrm>
            <a:off x="5562600" y="762000"/>
            <a:ext cx="3276600" cy="4031873"/>
          </a:xfrm>
          <a:prstGeom prst="rect">
            <a:avLst/>
          </a:prstGeom>
          <a:noFill/>
        </p:spPr>
        <p:txBody>
          <a:bodyPr wrap="square" rtlCol="0">
            <a:spAutoFit/>
          </a:bodyPr>
          <a:lstStyle/>
          <a:p>
            <a:pPr marL="514350" indent="-514350">
              <a:buAutoNum type="romanLcParenR"/>
            </a:pPr>
            <a:r>
              <a:rPr lang="en-US" sz="1600" dirty="0" smtClean="0">
                <a:solidFill>
                  <a:srgbClr val="FFFF00"/>
                </a:solidFill>
              </a:rPr>
              <a:t>RF-1 (UAA or UAG) or RF-2 (UAA or UGA) bind to the A-site</a:t>
            </a:r>
          </a:p>
          <a:p>
            <a:pPr marL="514350" indent="-514350">
              <a:buAutoNum type="romanLcParenR"/>
            </a:pPr>
            <a:r>
              <a:rPr lang="en-US" sz="1600" dirty="0" smtClean="0">
                <a:solidFill>
                  <a:srgbClr val="FFFF00"/>
                </a:solidFill>
              </a:rPr>
              <a:t>Binding of RF-1 or RF-2 to the A-site causes hydrolysis of polypeptide from the </a:t>
            </a:r>
            <a:r>
              <a:rPr lang="en-US" sz="1600" dirty="0" err="1" smtClean="0">
                <a:solidFill>
                  <a:srgbClr val="FFFF00"/>
                </a:solidFill>
              </a:rPr>
              <a:t>tRNA</a:t>
            </a:r>
            <a:r>
              <a:rPr lang="en-US" sz="1600" dirty="0" smtClean="0">
                <a:solidFill>
                  <a:srgbClr val="FFFF00"/>
                </a:solidFill>
              </a:rPr>
              <a:t> in the P-site</a:t>
            </a:r>
          </a:p>
          <a:p>
            <a:pPr marL="514350" indent="-514350">
              <a:buAutoNum type="romanLcParenR"/>
            </a:pPr>
            <a:r>
              <a:rPr lang="en-US" sz="1600" dirty="0" smtClean="0">
                <a:solidFill>
                  <a:srgbClr val="FFFF00"/>
                </a:solidFill>
              </a:rPr>
              <a:t>RF-3 binds to RF-</a:t>
            </a:r>
            <a:r>
              <a:rPr lang="en-US" sz="1600" dirty="0" err="1" smtClean="0">
                <a:solidFill>
                  <a:srgbClr val="FFFF00"/>
                </a:solidFill>
              </a:rPr>
              <a:t>Tu</a:t>
            </a:r>
            <a:r>
              <a:rPr lang="en-US" sz="1600" dirty="0" smtClean="0">
                <a:solidFill>
                  <a:srgbClr val="FFFF00"/>
                </a:solidFill>
              </a:rPr>
              <a:t>/EF-G site, binds GTP and hydrolyzes it</a:t>
            </a:r>
          </a:p>
          <a:p>
            <a:pPr marL="514350" indent="-514350">
              <a:buAutoNum type="romanLcParenR"/>
            </a:pPr>
            <a:r>
              <a:rPr lang="en-US" sz="1600" dirty="0" smtClean="0">
                <a:solidFill>
                  <a:srgbClr val="FFFF00"/>
                </a:solidFill>
              </a:rPr>
              <a:t>The hydrolysis of GTP by RF-3 causes a conformational change in the ribosome that allows EF-G/GTP and Ribosome Recycling Factor (RRF) to bind</a:t>
            </a:r>
            <a:endParaRPr lang="en-US" sz="1600" dirty="0">
              <a:solidFill>
                <a:srgbClr val="FFFF00"/>
              </a:solidFill>
            </a:endParaRPr>
          </a:p>
        </p:txBody>
      </p:sp>
      <p:pic>
        <p:nvPicPr>
          <p:cNvPr id="5" name="Picture 3" descr="voet4e_fig_32_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092104" cy="49831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172200" y="4876800"/>
            <a:ext cx="2438400" cy="1812426"/>
            <a:chOff x="2895600" y="355600"/>
            <a:chExt cx="3656013" cy="2955426"/>
          </a:xfrm>
        </p:grpSpPr>
        <p:pic>
          <p:nvPicPr>
            <p:cNvPr id="9"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87221"/>
            <a:stretch/>
          </p:blipFill>
          <p:spPr bwMode="auto">
            <a:xfrm>
              <a:off x="2895600" y="355600"/>
              <a:ext cx="3656013" cy="82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t="57363" b="9073"/>
            <a:stretch/>
          </p:blipFill>
          <p:spPr bwMode="auto">
            <a:xfrm>
              <a:off x="2895600" y="1143000"/>
              <a:ext cx="3656013" cy="216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24946267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Stage 4:  Termination</a:t>
            </a:r>
          </a:p>
        </p:txBody>
      </p:sp>
      <p:sp>
        <p:nvSpPr>
          <p:cNvPr id="2" name="TextBox 1"/>
          <p:cNvSpPr txBox="1"/>
          <p:nvPr/>
        </p:nvSpPr>
        <p:spPr>
          <a:xfrm>
            <a:off x="5562600" y="1905000"/>
            <a:ext cx="3276600" cy="1323439"/>
          </a:xfrm>
          <a:prstGeom prst="rect">
            <a:avLst/>
          </a:prstGeom>
          <a:noFill/>
        </p:spPr>
        <p:txBody>
          <a:bodyPr wrap="square" rtlCol="0">
            <a:spAutoFit/>
          </a:bodyPr>
          <a:lstStyle/>
          <a:p>
            <a:pPr marL="400050" indent="-400050">
              <a:buAutoNum type="romanLcParenR" startAt="5"/>
            </a:pPr>
            <a:r>
              <a:rPr lang="en-US" sz="1600" dirty="0" smtClean="0">
                <a:solidFill>
                  <a:srgbClr val="FFFF00"/>
                </a:solidFill>
              </a:rPr>
              <a:t>EF-G hydrolyzes GTP which </a:t>
            </a:r>
            <a:r>
              <a:rPr lang="en-US" sz="1600" dirty="0" err="1" smtClean="0">
                <a:solidFill>
                  <a:srgbClr val="FFFF00"/>
                </a:solidFill>
              </a:rPr>
              <a:t>translocates</a:t>
            </a:r>
            <a:r>
              <a:rPr lang="en-US" sz="1600" dirty="0" smtClean="0">
                <a:solidFill>
                  <a:srgbClr val="FFFF00"/>
                </a:solidFill>
              </a:rPr>
              <a:t> RRF to the P-site</a:t>
            </a:r>
          </a:p>
          <a:p>
            <a:pPr marL="400050" indent="-400050">
              <a:buAutoNum type="romanLcParenR" startAt="5"/>
            </a:pPr>
            <a:r>
              <a:rPr lang="en-US" sz="1600" dirty="0" smtClean="0">
                <a:solidFill>
                  <a:srgbClr val="FFFF00"/>
                </a:solidFill>
              </a:rPr>
              <a:t>The ribosome dissociates and all other molecules dissociate from the subunits as well</a:t>
            </a:r>
            <a:endParaRPr lang="en-US" sz="1600" dirty="0">
              <a:solidFill>
                <a:srgbClr val="FFFF00"/>
              </a:solidFill>
            </a:endParaRPr>
          </a:p>
        </p:txBody>
      </p:sp>
      <p:pic>
        <p:nvPicPr>
          <p:cNvPr id="5" name="Picture 3" descr="voet4e_fig_32_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092104" cy="49831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172200" y="4876800"/>
            <a:ext cx="2438400" cy="1812426"/>
            <a:chOff x="2895600" y="355600"/>
            <a:chExt cx="3656013" cy="2955426"/>
          </a:xfrm>
        </p:grpSpPr>
        <p:pic>
          <p:nvPicPr>
            <p:cNvPr id="9"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87221"/>
            <a:stretch/>
          </p:blipFill>
          <p:spPr bwMode="auto">
            <a:xfrm>
              <a:off x="2895600" y="355600"/>
              <a:ext cx="3656013" cy="82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t="57363" b="9073"/>
            <a:stretch/>
          </p:blipFill>
          <p:spPr bwMode="auto">
            <a:xfrm>
              <a:off x="2895600" y="1143000"/>
              <a:ext cx="3656013" cy="216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7727762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33400" y="152400"/>
            <a:ext cx="7848600" cy="685800"/>
          </a:xfrm>
        </p:spPr>
        <p:txBody>
          <a:bodyPr/>
          <a:lstStyle/>
          <a:p>
            <a:pPr algn="l"/>
            <a:r>
              <a:rPr lang="en-US" sz="2800" b="1" dirty="0">
                <a:solidFill>
                  <a:srgbClr val="FFFF00"/>
                </a:solidFill>
                <a:latin typeface="Arial"/>
                <a:ea typeface="ＭＳ Ｐゴシック" charset="0"/>
                <a:cs typeface="Arial"/>
              </a:rPr>
              <a:t>Termination of Protein Synthesis in Bacteria</a:t>
            </a:r>
          </a:p>
        </p:txBody>
      </p:sp>
      <p:sp>
        <p:nvSpPr>
          <p:cNvPr id="67587" name="Line 4"/>
          <p:cNvSpPr>
            <a:spLocks noChangeShapeType="1"/>
          </p:cNvSpPr>
          <p:nvPr/>
        </p:nvSpPr>
        <p:spPr bwMode="auto">
          <a:xfrm>
            <a:off x="381000" y="838200"/>
            <a:ext cx="80772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75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0"/>
            <a:ext cx="25717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934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09600" y="381000"/>
            <a:ext cx="7772400" cy="533400"/>
          </a:xfrm>
        </p:spPr>
        <p:txBody>
          <a:bodyPr/>
          <a:lstStyle/>
          <a:p>
            <a:r>
              <a:rPr lang="en-US" sz="3200" b="1" dirty="0">
                <a:solidFill>
                  <a:srgbClr val="FFFF00"/>
                </a:solidFill>
                <a:latin typeface="Arial"/>
                <a:ea typeface="ＭＳ Ｐゴシック" charset="0"/>
                <a:cs typeface="Arial"/>
              </a:rPr>
              <a:t>Features of Protein Synthesis</a:t>
            </a:r>
          </a:p>
        </p:txBody>
      </p:sp>
      <p:sp>
        <p:nvSpPr>
          <p:cNvPr id="68611" name="Content Placeholder 2"/>
          <p:cNvSpPr>
            <a:spLocks noGrp="1"/>
          </p:cNvSpPr>
          <p:nvPr>
            <p:ph idx="1"/>
          </p:nvPr>
        </p:nvSpPr>
        <p:spPr>
          <a:xfrm>
            <a:off x="685800" y="1600200"/>
            <a:ext cx="7772400" cy="4495800"/>
          </a:xfrm>
        </p:spPr>
        <p:txBody>
          <a:bodyPr/>
          <a:lstStyle/>
          <a:p>
            <a:r>
              <a:rPr lang="en-US" dirty="0">
                <a:solidFill>
                  <a:srgbClr val="FFFF00"/>
                </a:solidFill>
                <a:latin typeface="Arial"/>
                <a:ea typeface="ＭＳ Ｐゴシック" charset="0"/>
                <a:cs typeface="Arial"/>
              </a:rPr>
              <a:t>Large energy cost</a:t>
            </a:r>
          </a:p>
          <a:p>
            <a:r>
              <a:rPr lang="en-US" dirty="0">
                <a:solidFill>
                  <a:srgbClr val="FFFF00"/>
                </a:solidFill>
                <a:latin typeface="Arial"/>
                <a:ea typeface="ＭＳ Ｐゴシック" charset="0"/>
                <a:cs typeface="Arial"/>
              </a:rPr>
              <a:t>Can be rapid when accomplished on clusters of ribosomes called a </a:t>
            </a:r>
            <a:r>
              <a:rPr lang="en-US" dirty="0" err="1">
                <a:solidFill>
                  <a:srgbClr val="FFFF00"/>
                </a:solidFill>
                <a:latin typeface="Arial"/>
                <a:ea typeface="ＭＳ Ｐゴシック" charset="0"/>
                <a:cs typeface="Arial"/>
              </a:rPr>
              <a:t>polysome</a:t>
            </a:r>
            <a:endParaRPr lang="en-US" dirty="0">
              <a:solidFill>
                <a:srgbClr val="FFFF00"/>
              </a:solidFill>
              <a:latin typeface="Arial"/>
              <a:ea typeface="ＭＳ Ｐゴシック" charset="0"/>
              <a:cs typeface="Arial"/>
            </a:endParaRPr>
          </a:p>
          <a:p>
            <a:r>
              <a:rPr lang="en-US" dirty="0">
                <a:solidFill>
                  <a:srgbClr val="FFFF00"/>
                </a:solidFill>
                <a:latin typeface="Arial"/>
                <a:ea typeface="ＭＳ Ｐゴシック" charset="0"/>
                <a:cs typeface="Arial"/>
              </a:rPr>
              <a:t>In bacteria, tightly coupled to transcription</a:t>
            </a:r>
          </a:p>
          <a:p>
            <a:pPr lvl="1"/>
            <a:r>
              <a:rPr lang="en-US" dirty="0">
                <a:solidFill>
                  <a:srgbClr val="FFFF00"/>
                </a:solidFill>
                <a:latin typeface="Arial"/>
                <a:ea typeface="ＭＳ Ｐゴシック" charset="0"/>
                <a:cs typeface="Arial"/>
              </a:rPr>
              <a:t>Translation can begin before transcription is finished</a:t>
            </a:r>
          </a:p>
        </p:txBody>
      </p:sp>
      <p:sp>
        <p:nvSpPr>
          <p:cNvPr id="68612" name="Line 4"/>
          <p:cNvSpPr>
            <a:spLocks noChangeShapeType="1"/>
          </p:cNvSpPr>
          <p:nvPr/>
        </p:nvSpPr>
        <p:spPr bwMode="auto">
          <a:xfrm>
            <a:off x="304800" y="1066800"/>
            <a:ext cx="8382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18331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228600"/>
            <a:ext cx="7772400" cy="1143000"/>
          </a:xfrm>
          <a:ln>
            <a:solidFill>
              <a:srgbClr val="FFFF00"/>
            </a:solidFill>
          </a:ln>
        </p:spPr>
        <p:txBody>
          <a:bodyPr/>
          <a:lstStyle/>
          <a:p>
            <a:pPr eaLnBrk="1" hangingPunct="1"/>
            <a:r>
              <a:rPr lang="en-US" sz="2800" b="1" dirty="0">
                <a:solidFill>
                  <a:srgbClr val="FFFF00"/>
                </a:solidFill>
                <a:latin typeface="Arial"/>
                <a:ea typeface="ＭＳ Ｐゴシック" charset="0"/>
                <a:cs typeface="Arial"/>
              </a:rPr>
              <a:t>Coupling of Transcription and Translation in Bacteria</a:t>
            </a:r>
          </a:p>
        </p:txBody>
      </p:sp>
      <p:sp>
        <p:nvSpPr>
          <p:cNvPr id="69635" name="Line 4"/>
          <p:cNvSpPr>
            <a:spLocks noChangeShapeType="1"/>
          </p:cNvSpPr>
          <p:nvPr/>
        </p:nvSpPr>
        <p:spPr bwMode="auto">
          <a:xfrm>
            <a:off x="344488" y="1501775"/>
            <a:ext cx="8382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96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0650" y="1676400"/>
            <a:ext cx="38227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8462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381000"/>
            <a:ext cx="7772400" cy="838200"/>
          </a:xfrm>
        </p:spPr>
        <p:txBody>
          <a:bodyPr/>
          <a:lstStyle/>
          <a:p>
            <a:r>
              <a:rPr lang="en-US" sz="3200" b="1" dirty="0">
                <a:solidFill>
                  <a:srgbClr val="FFFF00"/>
                </a:solidFill>
                <a:latin typeface="Arial"/>
                <a:ea typeface="ＭＳ Ｐゴシック" charset="0"/>
                <a:cs typeface="Arial"/>
              </a:rPr>
              <a:t>Post-translational modifications are required by some proteins</a:t>
            </a:r>
          </a:p>
        </p:txBody>
      </p:sp>
      <p:sp>
        <p:nvSpPr>
          <p:cNvPr id="70659" name="Content Placeholder 2"/>
          <p:cNvSpPr>
            <a:spLocks noGrp="1"/>
          </p:cNvSpPr>
          <p:nvPr>
            <p:ph idx="1"/>
          </p:nvPr>
        </p:nvSpPr>
        <p:spPr>
          <a:xfrm>
            <a:off x="685800" y="1752600"/>
            <a:ext cx="7772400" cy="4114800"/>
          </a:xfrm>
        </p:spPr>
        <p:txBody>
          <a:bodyPr/>
          <a:lstStyle/>
          <a:p>
            <a:pPr>
              <a:defRPr/>
            </a:pPr>
            <a:r>
              <a:rPr lang="en-US" sz="2800" dirty="0" smtClean="0">
                <a:solidFill>
                  <a:srgbClr val="FFFF00"/>
                </a:solidFill>
                <a:ea typeface="ＭＳ Ｐゴシック" pitchFamily="34" charset="-128"/>
              </a:rPr>
              <a:t>Some proteins require modification before the fully active conformation is achieved  </a:t>
            </a:r>
          </a:p>
          <a:p>
            <a:pPr>
              <a:defRPr/>
            </a:pPr>
            <a:r>
              <a:rPr lang="en-US" sz="2800" dirty="0" smtClean="0">
                <a:solidFill>
                  <a:srgbClr val="FFFF00"/>
                </a:solidFill>
                <a:ea typeface="ＭＳ Ｐゴシック" pitchFamily="34" charset="-128"/>
              </a:rPr>
              <a:t>Post-translational modifications include:</a:t>
            </a:r>
          </a:p>
          <a:p>
            <a:pPr lvl="1">
              <a:defRPr/>
            </a:pPr>
            <a:r>
              <a:rPr lang="en-US" sz="2400" dirty="0" smtClean="0">
                <a:solidFill>
                  <a:srgbClr val="FFFF00"/>
                </a:solidFill>
                <a:ea typeface="ＭＳ Ｐゴシック" pitchFamily="34" charset="-128"/>
              </a:rPr>
              <a:t>Enzymatic removal of </a:t>
            </a:r>
            <a:r>
              <a:rPr lang="en-US" sz="2400" dirty="0" err="1" smtClean="0">
                <a:solidFill>
                  <a:srgbClr val="FFFF00"/>
                </a:solidFill>
                <a:ea typeface="ＭＳ Ｐゴシック" pitchFamily="34" charset="-128"/>
              </a:rPr>
              <a:t>formyl</a:t>
            </a:r>
            <a:r>
              <a:rPr lang="en-US" sz="2400" dirty="0" smtClean="0">
                <a:solidFill>
                  <a:srgbClr val="FFFF00"/>
                </a:solidFill>
                <a:ea typeface="ＭＳ Ｐゴシック" pitchFamily="34" charset="-128"/>
              </a:rPr>
              <a:t> group from first residue, or removal of Met and sometimes additional residues</a:t>
            </a:r>
          </a:p>
          <a:p>
            <a:pPr lvl="1">
              <a:defRPr/>
            </a:pPr>
            <a:r>
              <a:rPr lang="en-US" sz="2400" dirty="0" smtClean="0">
                <a:solidFill>
                  <a:srgbClr val="FFFF00"/>
                </a:solidFill>
                <a:ea typeface="ＭＳ Ｐゴシック" pitchFamily="34" charset="-128"/>
              </a:rPr>
              <a:t>Acetylation of N-terminal residue</a:t>
            </a:r>
          </a:p>
          <a:p>
            <a:pPr>
              <a:defRPr/>
            </a:pPr>
            <a:r>
              <a:rPr lang="en-US" sz="2800" dirty="0" smtClean="0">
                <a:solidFill>
                  <a:srgbClr val="FFFF00"/>
                </a:solidFill>
                <a:ea typeface="ＭＳ Ｐゴシック" pitchFamily="34" charset="-128"/>
              </a:rPr>
              <a:t>Removal of signal sequences or other regions</a:t>
            </a:r>
            <a:endParaRPr lang="en-US" sz="2400" dirty="0">
              <a:solidFill>
                <a:srgbClr val="FFFF00"/>
              </a:solidFill>
              <a:ea typeface="ＭＳ Ｐゴシック" pitchFamily="34" charset="-128"/>
            </a:endParaRPr>
          </a:p>
          <a:p>
            <a:pPr>
              <a:defRPr/>
            </a:pPr>
            <a:r>
              <a:rPr lang="en-US" sz="2800" dirty="0" smtClean="0">
                <a:solidFill>
                  <a:srgbClr val="FFFF00"/>
                </a:solidFill>
                <a:ea typeface="ＭＳ Ｐゴシック" pitchFamily="34" charset="-128"/>
              </a:rPr>
              <a:t>Attaching carbohydrates</a:t>
            </a:r>
          </a:p>
          <a:p>
            <a:pPr marL="0" indent="0">
              <a:buFontTx/>
              <a:buNone/>
              <a:defRPr/>
            </a:pPr>
            <a:endParaRPr lang="en-US" sz="2800" dirty="0" smtClean="0">
              <a:ea typeface="ＭＳ Ｐゴシック" pitchFamily="34" charset="-128"/>
            </a:endParaRPr>
          </a:p>
        </p:txBody>
      </p:sp>
      <p:sp>
        <p:nvSpPr>
          <p:cNvPr id="70660" name="Line 4"/>
          <p:cNvSpPr>
            <a:spLocks noChangeShapeType="1"/>
          </p:cNvSpPr>
          <p:nvPr/>
        </p:nvSpPr>
        <p:spPr bwMode="auto">
          <a:xfrm>
            <a:off x="304800" y="1427163"/>
            <a:ext cx="8382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36362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685800" y="1676400"/>
            <a:ext cx="7772400" cy="4114800"/>
          </a:xfrm>
        </p:spPr>
        <p:txBody>
          <a:bodyPr/>
          <a:lstStyle/>
          <a:p>
            <a:r>
              <a:rPr lang="en-US" sz="2800" dirty="0">
                <a:solidFill>
                  <a:srgbClr val="FFFF00"/>
                </a:solidFill>
                <a:latin typeface="Calibri" charset="0"/>
                <a:ea typeface="ＭＳ Ｐゴシック" charset="0"/>
                <a:cs typeface="ＭＳ Ｐゴシック" charset="0"/>
              </a:rPr>
              <a:t>Modifying amino acids with additional carboxylic acid groups, etc.</a:t>
            </a:r>
          </a:p>
          <a:p>
            <a:r>
              <a:rPr lang="en-US" sz="2800" dirty="0">
                <a:solidFill>
                  <a:srgbClr val="FFFF00"/>
                </a:solidFill>
                <a:latin typeface="Calibri" charset="0"/>
                <a:ea typeface="ＭＳ Ｐゴシック" charset="0"/>
                <a:cs typeface="ＭＳ Ｐゴシック" charset="0"/>
              </a:rPr>
              <a:t>Addition of </a:t>
            </a:r>
            <a:r>
              <a:rPr lang="en-US" sz="2800" dirty="0" err="1">
                <a:solidFill>
                  <a:srgbClr val="FFFF00"/>
                </a:solidFill>
                <a:latin typeface="Calibri" charset="0"/>
                <a:ea typeface="ＭＳ Ｐゴシック" charset="0"/>
                <a:cs typeface="ＭＳ Ｐゴシック" charset="0"/>
              </a:rPr>
              <a:t>isoprenyl</a:t>
            </a:r>
            <a:r>
              <a:rPr lang="en-US" sz="2800" dirty="0">
                <a:solidFill>
                  <a:srgbClr val="FFFF00"/>
                </a:solidFill>
                <a:latin typeface="Calibri" charset="0"/>
                <a:ea typeface="ＭＳ Ｐゴシック" charset="0"/>
                <a:cs typeface="ＭＳ Ｐゴシック" charset="0"/>
              </a:rPr>
              <a:t> groups (such as </a:t>
            </a:r>
            <a:r>
              <a:rPr lang="en-US" sz="2800" dirty="0" err="1">
                <a:solidFill>
                  <a:srgbClr val="FFFF00"/>
                </a:solidFill>
                <a:latin typeface="Calibri" charset="0"/>
                <a:ea typeface="ＭＳ Ｐゴシック" charset="0"/>
                <a:cs typeface="ＭＳ Ｐゴシック" charset="0"/>
              </a:rPr>
              <a:t>farnesyl</a:t>
            </a:r>
            <a:r>
              <a:rPr lang="en-US" sz="2800" dirty="0">
                <a:solidFill>
                  <a:srgbClr val="FFFF00"/>
                </a:solidFill>
                <a:latin typeface="Calibri" charset="0"/>
                <a:ea typeface="ＭＳ Ｐゴシック" charset="0"/>
                <a:cs typeface="ＭＳ Ｐゴシック" charset="0"/>
              </a:rPr>
              <a:t> pyrophosphate from intermediates of cholesterol synthesis pathway</a:t>
            </a:r>
          </a:p>
          <a:p>
            <a:pPr lvl="1"/>
            <a:r>
              <a:rPr lang="en-US" sz="2400" dirty="0">
                <a:solidFill>
                  <a:srgbClr val="FFFF00"/>
                </a:solidFill>
                <a:latin typeface="Calibri" charset="0"/>
                <a:ea typeface="ＭＳ Ｐゴシック" charset="0"/>
              </a:rPr>
              <a:t>Isoprene or derived group helps anchor proteins in membranes</a:t>
            </a:r>
          </a:p>
          <a:p>
            <a:r>
              <a:rPr lang="en-US" sz="2800" dirty="0">
                <a:solidFill>
                  <a:srgbClr val="FFFF00"/>
                </a:solidFill>
                <a:latin typeface="Calibri" charset="0"/>
                <a:ea typeface="ＭＳ Ｐゴシック" charset="0"/>
                <a:cs typeface="ＭＳ Ｐゴシック" charset="0"/>
              </a:rPr>
              <a:t>Adding prosthetic groups</a:t>
            </a:r>
          </a:p>
          <a:p>
            <a:r>
              <a:rPr lang="en-US" sz="2800" dirty="0">
                <a:solidFill>
                  <a:srgbClr val="FFFF00"/>
                </a:solidFill>
                <a:latin typeface="Calibri" charset="0"/>
                <a:ea typeface="ＭＳ Ｐゴシック" charset="0"/>
                <a:cs typeface="ＭＳ Ｐゴシック" charset="0"/>
              </a:rPr>
              <a:t>Forming disulfide links</a:t>
            </a:r>
          </a:p>
        </p:txBody>
      </p:sp>
      <p:sp>
        <p:nvSpPr>
          <p:cNvPr id="71683" name="Title 1"/>
          <p:cNvSpPr>
            <a:spLocks noGrp="1"/>
          </p:cNvSpPr>
          <p:nvPr>
            <p:ph type="title"/>
          </p:nvPr>
        </p:nvSpPr>
        <p:spPr>
          <a:xfrm>
            <a:off x="685800" y="381000"/>
            <a:ext cx="7772400" cy="838200"/>
          </a:xfrm>
        </p:spPr>
        <p:txBody>
          <a:bodyPr/>
          <a:lstStyle/>
          <a:p>
            <a:r>
              <a:rPr lang="en-US" sz="3200" b="1" dirty="0">
                <a:solidFill>
                  <a:srgbClr val="FFFF00"/>
                </a:solidFill>
                <a:latin typeface="Arial"/>
                <a:ea typeface="ＭＳ Ｐゴシック" charset="0"/>
                <a:cs typeface="Arial"/>
              </a:rPr>
              <a:t>Post-translational modifications are required by some proteins (</a:t>
            </a:r>
            <a:r>
              <a:rPr lang="en-US" sz="3200" b="1" dirty="0" err="1">
                <a:solidFill>
                  <a:srgbClr val="FFFF00"/>
                </a:solidFill>
                <a:latin typeface="Arial"/>
                <a:ea typeface="ＭＳ Ｐゴシック" charset="0"/>
                <a:cs typeface="Arial"/>
              </a:rPr>
              <a:t>ctd</a:t>
            </a:r>
            <a:r>
              <a:rPr lang="en-US" sz="3200" b="1" dirty="0">
                <a:solidFill>
                  <a:srgbClr val="FFFF00"/>
                </a:solidFill>
                <a:latin typeface="Arial"/>
                <a:ea typeface="ＭＳ Ｐゴシック" charset="0"/>
                <a:cs typeface="Arial"/>
              </a:rPr>
              <a:t>.)</a:t>
            </a:r>
          </a:p>
        </p:txBody>
      </p:sp>
      <p:sp>
        <p:nvSpPr>
          <p:cNvPr id="71684" name="Line 4"/>
          <p:cNvSpPr>
            <a:spLocks noChangeShapeType="1"/>
          </p:cNvSpPr>
          <p:nvPr/>
        </p:nvSpPr>
        <p:spPr bwMode="auto">
          <a:xfrm>
            <a:off x="304800" y="1427163"/>
            <a:ext cx="8382000"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8450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smtClean="0">
                <a:solidFill>
                  <a:srgbClr val="FFFF00"/>
                </a:solidFill>
                <a:latin typeface="Arial"/>
                <a:cs typeface="Arial"/>
              </a:rPr>
              <a:t>We need to review the message and Codons</a:t>
            </a:r>
            <a:endParaRPr lang="en-US" sz="3400" dirty="0">
              <a:latin typeface="Arial"/>
              <a:cs typeface="Arial"/>
            </a:endParaRPr>
          </a:p>
        </p:txBody>
      </p:sp>
      <p:sp>
        <p:nvSpPr>
          <p:cNvPr id="2" name="TextBox 1"/>
          <p:cNvSpPr txBox="1"/>
          <p:nvPr/>
        </p:nvSpPr>
        <p:spPr>
          <a:xfrm>
            <a:off x="304800" y="990600"/>
            <a:ext cx="2819400" cy="5262979"/>
          </a:xfrm>
          <a:prstGeom prst="rect">
            <a:avLst/>
          </a:prstGeom>
          <a:noFill/>
        </p:spPr>
        <p:txBody>
          <a:bodyPr wrap="square" rtlCol="0">
            <a:spAutoFit/>
          </a:bodyPr>
          <a:lstStyle/>
          <a:p>
            <a:r>
              <a:rPr lang="en-US" dirty="0" smtClean="0">
                <a:solidFill>
                  <a:srgbClr val="FFFF00"/>
                </a:solidFill>
              </a:rPr>
              <a:t>They did the same thing for Poly CCC, Poly AAA and Poly GGG</a:t>
            </a:r>
          </a:p>
          <a:p>
            <a:pPr marL="342900" indent="-342900">
              <a:buFont typeface="Arial"/>
              <a:buChar char="•"/>
            </a:pPr>
            <a:r>
              <a:rPr lang="en-US" dirty="0" smtClean="0">
                <a:solidFill>
                  <a:srgbClr val="FFFF00"/>
                </a:solidFill>
                <a:sym typeface="Wingdings"/>
              </a:rPr>
              <a:t>They found radiolabeled </a:t>
            </a:r>
            <a:r>
              <a:rPr lang="en-US" dirty="0" err="1" smtClean="0">
                <a:solidFill>
                  <a:srgbClr val="FFFF00"/>
                </a:solidFill>
                <a:sym typeface="Wingdings"/>
              </a:rPr>
              <a:t>polyPro</a:t>
            </a:r>
            <a:r>
              <a:rPr lang="en-US" dirty="0" smtClean="0">
                <a:solidFill>
                  <a:srgbClr val="FFFF00"/>
                </a:solidFill>
                <a:sym typeface="Wingdings"/>
              </a:rPr>
              <a:t>, </a:t>
            </a:r>
            <a:r>
              <a:rPr lang="en-US" dirty="0" err="1" smtClean="0">
                <a:solidFill>
                  <a:srgbClr val="FFFF00"/>
                </a:solidFill>
                <a:sym typeface="Wingdings"/>
              </a:rPr>
              <a:t>polyLys</a:t>
            </a:r>
            <a:r>
              <a:rPr lang="en-US" dirty="0" smtClean="0">
                <a:solidFill>
                  <a:srgbClr val="FFFF00"/>
                </a:solidFill>
                <a:sym typeface="Wingdings"/>
              </a:rPr>
              <a:t> and </a:t>
            </a:r>
            <a:r>
              <a:rPr lang="en-US" dirty="0" err="1" smtClean="0">
                <a:solidFill>
                  <a:srgbClr val="FFFF00"/>
                </a:solidFill>
                <a:sym typeface="Wingdings"/>
              </a:rPr>
              <a:t>polyGly</a:t>
            </a:r>
            <a:r>
              <a:rPr lang="en-US" dirty="0" smtClean="0">
                <a:solidFill>
                  <a:srgbClr val="FFFF00"/>
                </a:solidFill>
                <a:sym typeface="Wingdings"/>
              </a:rPr>
              <a:t>, respectively</a:t>
            </a:r>
          </a:p>
          <a:p>
            <a:pPr marL="342900" indent="-342900">
              <a:buFont typeface="Arial"/>
              <a:buChar char="•"/>
            </a:pPr>
            <a:r>
              <a:rPr lang="en-US" dirty="0">
                <a:solidFill>
                  <a:srgbClr val="FFFF00"/>
                </a:solidFill>
                <a:sym typeface="Wingdings"/>
              </a:rPr>
              <a:t/>
            </a:r>
            <a:br>
              <a:rPr lang="en-US" dirty="0">
                <a:solidFill>
                  <a:srgbClr val="FFFF00"/>
                </a:solidFill>
                <a:sym typeface="Wingdings"/>
              </a:rPr>
            </a:br>
            <a:r>
              <a:rPr lang="en-US" dirty="0" smtClean="0">
                <a:solidFill>
                  <a:srgbClr val="FFFF00"/>
                </a:solidFill>
                <a:sym typeface="Wingdings"/>
              </a:rPr>
              <a:t>They also found that UAG, UAA and UGA are stop codons</a:t>
            </a:r>
          </a:p>
        </p:txBody>
      </p:sp>
      <p:pic>
        <p:nvPicPr>
          <p:cNvPr id="3" name="Picture 2" descr="nuermbergandmatthae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762000"/>
            <a:ext cx="2344075" cy="5867400"/>
          </a:xfrm>
          <a:prstGeom prst="rect">
            <a:avLst/>
          </a:prstGeom>
        </p:spPr>
      </p:pic>
      <p:sp>
        <p:nvSpPr>
          <p:cNvPr id="5" name="TextBox 4"/>
          <p:cNvSpPr txBox="1"/>
          <p:nvPr/>
        </p:nvSpPr>
        <p:spPr>
          <a:xfrm>
            <a:off x="6248400" y="1828800"/>
            <a:ext cx="2514600" cy="3477875"/>
          </a:xfrm>
          <a:prstGeom prst="rect">
            <a:avLst/>
          </a:prstGeom>
          <a:noFill/>
        </p:spPr>
        <p:txBody>
          <a:bodyPr wrap="square" rtlCol="0">
            <a:spAutoFit/>
          </a:bodyPr>
          <a:lstStyle/>
          <a:p>
            <a:r>
              <a:rPr lang="en-US" sz="2000" dirty="0" smtClean="0">
                <a:solidFill>
                  <a:srgbClr val="FFFF00"/>
                </a:solidFill>
              </a:rPr>
              <a:t>They also found that AUG is the start codon (initiation codon)</a:t>
            </a:r>
          </a:p>
          <a:p>
            <a:pPr marL="342900" indent="-342900">
              <a:buFont typeface="Arial"/>
              <a:buChar char="•"/>
            </a:pPr>
            <a:r>
              <a:rPr lang="en-US" sz="2000" dirty="0" smtClean="0">
                <a:solidFill>
                  <a:srgbClr val="FFFF00"/>
                </a:solidFill>
              </a:rPr>
              <a:t>This was pure luck</a:t>
            </a:r>
          </a:p>
          <a:p>
            <a:pPr marL="342900" indent="-342900">
              <a:buFont typeface="Arial"/>
              <a:buChar char="•"/>
            </a:pPr>
            <a:r>
              <a:rPr lang="en-US" sz="2000" dirty="0" smtClean="0">
                <a:solidFill>
                  <a:srgbClr val="FFFF00"/>
                </a:solidFill>
              </a:rPr>
              <a:t>The ribosome will indiscriminately start translation at the high Mg</a:t>
            </a:r>
            <a:r>
              <a:rPr lang="en-US" sz="2000" baseline="30000" dirty="0" smtClean="0">
                <a:solidFill>
                  <a:srgbClr val="FFFF00"/>
                </a:solidFill>
              </a:rPr>
              <a:t>2+</a:t>
            </a:r>
            <a:r>
              <a:rPr lang="en-US" sz="2000" dirty="0" smtClean="0">
                <a:solidFill>
                  <a:srgbClr val="FFFF00"/>
                </a:solidFill>
              </a:rPr>
              <a:t> levels used in their experiment</a:t>
            </a:r>
            <a:endParaRPr lang="en-US" sz="2000" dirty="0">
              <a:solidFill>
                <a:srgbClr val="FFFF00"/>
              </a:solidFill>
            </a:endParaRPr>
          </a:p>
        </p:txBody>
      </p:sp>
    </p:spTree>
    <p:extLst>
      <p:ext uri="{BB962C8B-B14F-4D97-AF65-F5344CB8AC3E}">
        <p14:creationId xmlns:p14="http://schemas.microsoft.com/office/powerpoint/2010/main" val="41005877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The result of many different experiments was…</a:t>
            </a:r>
            <a:endParaRPr lang="en-US" sz="3000" dirty="0">
              <a:latin typeface="Arial"/>
              <a:cs typeface="Arial"/>
            </a:endParaRPr>
          </a:p>
        </p:txBody>
      </p:sp>
      <p:sp>
        <p:nvSpPr>
          <p:cNvPr id="2" name="TextBox 1"/>
          <p:cNvSpPr txBox="1"/>
          <p:nvPr/>
        </p:nvSpPr>
        <p:spPr>
          <a:xfrm>
            <a:off x="304800" y="990600"/>
            <a:ext cx="2819400" cy="5262979"/>
          </a:xfrm>
          <a:prstGeom prst="rect">
            <a:avLst/>
          </a:prstGeom>
          <a:noFill/>
        </p:spPr>
        <p:txBody>
          <a:bodyPr wrap="square" rtlCol="0">
            <a:spAutoFit/>
          </a:bodyPr>
          <a:lstStyle/>
          <a:p>
            <a:pPr marL="457200" indent="-457200">
              <a:buAutoNum type="arabicParenR"/>
            </a:pPr>
            <a:r>
              <a:rPr lang="en-US" dirty="0" smtClean="0">
                <a:solidFill>
                  <a:srgbClr val="FFFF00"/>
                </a:solidFill>
              </a:rPr>
              <a:t>The genetic code is written in 3 base codons</a:t>
            </a:r>
          </a:p>
          <a:p>
            <a:pPr marL="457200" indent="-457200">
              <a:buAutoNum type="arabicParenR"/>
            </a:pPr>
            <a:r>
              <a:rPr lang="en-US" dirty="0" smtClean="0">
                <a:solidFill>
                  <a:srgbClr val="FFFF00"/>
                </a:solidFill>
                <a:sym typeface="Wingdings"/>
              </a:rPr>
              <a:t>The genetic code is highly degenerate</a:t>
            </a:r>
          </a:p>
          <a:p>
            <a:pPr marL="342900" indent="-342900">
              <a:buFont typeface="Arial"/>
              <a:buChar char="•"/>
            </a:pPr>
            <a:r>
              <a:rPr lang="en-US" dirty="0" smtClean="0">
                <a:solidFill>
                  <a:srgbClr val="FFFF00"/>
                </a:solidFill>
                <a:sym typeface="Wingdings"/>
              </a:rPr>
              <a:t>Three amino acids are encoded by six codons each (R, L and S)</a:t>
            </a:r>
          </a:p>
          <a:p>
            <a:pPr marL="342900" indent="-342900">
              <a:buFont typeface="Arial"/>
              <a:buChar char="•"/>
            </a:pPr>
            <a:r>
              <a:rPr lang="en-US" dirty="0" smtClean="0">
                <a:solidFill>
                  <a:srgbClr val="FFFF00"/>
                </a:solidFill>
                <a:sym typeface="Wingdings"/>
              </a:rPr>
              <a:t>Codons specifying the same amino acid are called </a:t>
            </a:r>
            <a:r>
              <a:rPr lang="en-US" b="1" u="sng" dirty="0" smtClean="0">
                <a:solidFill>
                  <a:srgbClr val="FFFF00"/>
                </a:solidFill>
                <a:sym typeface="Wingdings"/>
              </a:rPr>
              <a:t>Synonyms</a:t>
            </a:r>
            <a:endParaRPr lang="en-US" dirty="0" smtClean="0">
              <a:solidFill>
                <a:srgbClr val="FFFF00"/>
              </a:solidFill>
              <a:sym typeface="Wingdings"/>
            </a:endParaRPr>
          </a:p>
        </p:txBody>
      </p:sp>
      <p:pic>
        <p:nvPicPr>
          <p:cNvPr id="7" name="Picture 2" descr="voet4e_fig_32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71600"/>
            <a:ext cx="4479232"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2" descr="voet4e_tab_3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014068" cy="59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34421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The result of many different experiments was…</a:t>
            </a:r>
            <a:endParaRPr lang="en-US" sz="3000" dirty="0">
              <a:latin typeface="Arial"/>
              <a:cs typeface="Arial"/>
            </a:endParaRPr>
          </a:p>
        </p:txBody>
      </p:sp>
      <p:sp>
        <p:nvSpPr>
          <p:cNvPr id="2" name="TextBox 1"/>
          <p:cNvSpPr txBox="1"/>
          <p:nvPr/>
        </p:nvSpPr>
        <p:spPr>
          <a:xfrm>
            <a:off x="304800" y="1371600"/>
            <a:ext cx="3581400" cy="4893647"/>
          </a:xfrm>
          <a:prstGeom prst="rect">
            <a:avLst/>
          </a:prstGeom>
          <a:noFill/>
        </p:spPr>
        <p:txBody>
          <a:bodyPr wrap="square" rtlCol="0">
            <a:spAutoFit/>
          </a:bodyPr>
          <a:lstStyle/>
          <a:p>
            <a:pPr marL="457200" indent="-457200">
              <a:buAutoNum type="arabicParenR" startAt="3"/>
            </a:pPr>
            <a:r>
              <a:rPr lang="en-US" dirty="0" smtClean="0">
                <a:solidFill>
                  <a:srgbClr val="FFFF00"/>
                </a:solidFill>
                <a:sym typeface="Wingdings"/>
              </a:rPr>
              <a:t>The arrangement of the codon table is non-random</a:t>
            </a:r>
          </a:p>
          <a:p>
            <a:pPr marL="342900" indent="-342900">
              <a:buFont typeface="Arial"/>
              <a:buChar char="•"/>
            </a:pPr>
            <a:r>
              <a:rPr lang="en-US" dirty="0" smtClean="0">
                <a:solidFill>
                  <a:srgbClr val="FFFF00"/>
                </a:solidFill>
                <a:sym typeface="Wingdings"/>
              </a:rPr>
              <a:t>Most synonyms occupy the same box</a:t>
            </a:r>
          </a:p>
          <a:p>
            <a:pPr marL="342900" indent="-342900">
              <a:buFont typeface="Arial"/>
              <a:buChar char="•"/>
            </a:pPr>
            <a:r>
              <a:rPr lang="en-US" dirty="0" smtClean="0">
                <a:solidFill>
                  <a:srgbClr val="FFFF00"/>
                </a:solidFill>
                <a:sym typeface="Wingdings"/>
              </a:rPr>
              <a:t>The third position doesn’t seem to matter as much (“wobble”)</a:t>
            </a:r>
          </a:p>
          <a:p>
            <a:pPr marL="342900" indent="-342900">
              <a:buFont typeface="Arial"/>
              <a:buChar char="•"/>
            </a:pPr>
            <a:r>
              <a:rPr lang="en-US" dirty="0" smtClean="0">
                <a:solidFill>
                  <a:srgbClr val="FFFF00"/>
                </a:solidFill>
                <a:sym typeface="Wingdings"/>
              </a:rPr>
              <a:t>The degeneracy gives an organism the </a:t>
            </a:r>
            <a:r>
              <a:rPr lang="en-US" b="1" u="sng" dirty="0" smtClean="0">
                <a:solidFill>
                  <a:srgbClr val="FFFF00"/>
                </a:solidFill>
                <a:sym typeface="Wingdings"/>
              </a:rPr>
              <a:t>potential to accept point mutations without a phenotypic change</a:t>
            </a:r>
          </a:p>
        </p:txBody>
      </p:sp>
      <p:pic>
        <p:nvPicPr>
          <p:cNvPr id="9" name="Picture 2" descr="voet4e_tab_32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910395" cy="574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4320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The result of many different experiments was…</a:t>
            </a:r>
            <a:endParaRPr lang="en-US" sz="3000" dirty="0">
              <a:latin typeface="Arial"/>
              <a:cs typeface="Arial"/>
            </a:endParaRPr>
          </a:p>
        </p:txBody>
      </p:sp>
      <p:sp>
        <p:nvSpPr>
          <p:cNvPr id="2" name="TextBox 1"/>
          <p:cNvSpPr txBox="1"/>
          <p:nvPr/>
        </p:nvSpPr>
        <p:spPr>
          <a:xfrm>
            <a:off x="304800" y="1371600"/>
            <a:ext cx="2819400" cy="4893647"/>
          </a:xfrm>
          <a:prstGeom prst="rect">
            <a:avLst/>
          </a:prstGeom>
          <a:noFill/>
        </p:spPr>
        <p:txBody>
          <a:bodyPr wrap="square" rtlCol="0">
            <a:spAutoFit/>
          </a:bodyPr>
          <a:lstStyle/>
          <a:p>
            <a:r>
              <a:rPr lang="en-US" dirty="0" smtClean="0">
                <a:solidFill>
                  <a:srgbClr val="FFFF00"/>
                </a:solidFill>
                <a:sym typeface="Wingdings"/>
              </a:rPr>
              <a:t>The “wobble” actually refers to the wobbling of the anticodon loop of </a:t>
            </a:r>
            <a:r>
              <a:rPr lang="en-US" dirty="0" err="1" smtClean="0">
                <a:solidFill>
                  <a:srgbClr val="FFFF00"/>
                </a:solidFill>
                <a:sym typeface="Wingdings"/>
              </a:rPr>
              <a:t>tRNA</a:t>
            </a:r>
            <a:r>
              <a:rPr lang="en-US" dirty="0" smtClean="0">
                <a:solidFill>
                  <a:srgbClr val="FFFF00"/>
                </a:solidFill>
                <a:sym typeface="Wingdings"/>
              </a:rPr>
              <a:t> when pairing with mRNA</a:t>
            </a:r>
          </a:p>
          <a:p>
            <a:pPr marL="342900" indent="-342900">
              <a:buFont typeface="Arial"/>
              <a:buChar char="•"/>
            </a:pPr>
            <a:r>
              <a:rPr lang="en-US" dirty="0" smtClean="0">
                <a:solidFill>
                  <a:srgbClr val="FFFF00"/>
                </a:solidFill>
                <a:sym typeface="Wingdings"/>
              </a:rPr>
              <a:t>The 1</a:t>
            </a:r>
            <a:r>
              <a:rPr lang="en-US" baseline="30000" dirty="0" smtClean="0">
                <a:solidFill>
                  <a:srgbClr val="FFFF00"/>
                </a:solidFill>
                <a:sym typeface="Wingdings"/>
              </a:rPr>
              <a:t>st</a:t>
            </a:r>
            <a:r>
              <a:rPr lang="en-US" dirty="0" smtClean="0">
                <a:solidFill>
                  <a:srgbClr val="FFFF00"/>
                </a:solidFill>
                <a:sym typeface="Wingdings"/>
              </a:rPr>
              <a:t> two bases of the codon form tight H-bond interactions with the second two bases of the anticodon loop</a:t>
            </a:r>
          </a:p>
        </p:txBody>
      </p:sp>
      <p:pic>
        <p:nvPicPr>
          <p:cNvPr id="3" name="Picture 2" descr="Figure27-8.jpeg"/>
          <p:cNvPicPr>
            <a:picLocks noChangeAspect="1"/>
          </p:cNvPicPr>
          <p:nvPr/>
        </p:nvPicPr>
        <p:blipFill rotWithShape="1">
          <a:blip r:embed="rId2">
            <a:extLst>
              <a:ext uri="{28A0092B-C50C-407E-A947-70E740481C1C}">
                <a14:useLocalDpi xmlns:a14="http://schemas.microsoft.com/office/drawing/2010/main" val="0"/>
              </a:ext>
            </a:extLst>
          </a:blip>
          <a:srcRect l="9102" t="5780" r="53778" b="65320"/>
          <a:stretch/>
        </p:blipFill>
        <p:spPr>
          <a:xfrm>
            <a:off x="3886200" y="1143000"/>
            <a:ext cx="4648029" cy="4648200"/>
          </a:xfrm>
          <a:prstGeom prst="rect">
            <a:avLst/>
          </a:prstGeom>
        </p:spPr>
      </p:pic>
    </p:spTree>
    <p:extLst>
      <p:ext uri="{BB962C8B-B14F-4D97-AF65-F5344CB8AC3E}">
        <p14:creationId xmlns:p14="http://schemas.microsoft.com/office/powerpoint/2010/main" val="7865371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Overview of the 5 Stages of Protein Synthesis</a:t>
            </a:r>
            <a:endParaRPr lang="en-US" sz="3000" dirty="0">
              <a:latin typeface="Arial"/>
              <a:cs typeface="Arial"/>
            </a:endParaRPr>
          </a:p>
        </p:txBody>
      </p:sp>
      <p:sp>
        <p:nvSpPr>
          <p:cNvPr id="5" name="TextBox 4"/>
          <p:cNvSpPr txBox="1"/>
          <p:nvPr/>
        </p:nvSpPr>
        <p:spPr>
          <a:xfrm>
            <a:off x="228600" y="5410200"/>
            <a:ext cx="8686800" cy="1200328"/>
          </a:xfrm>
          <a:prstGeom prst="rect">
            <a:avLst/>
          </a:prstGeom>
          <a:noFill/>
        </p:spPr>
        <p:txBody>
          <a:bodyPr wrap="square" rtlCol="0">
            <a:spAutoFit/>
          </a:bodyPr>
          <a:lstStyle/>
          <a:p>
            <a:r>
              <a:rPr lang="en-US" dirty="0" smtClean="0">
                <a:solidFill>
                  <a:srgbClr val="FFFF00"/>
                </a:solidFill>
              </a:rPr>
              <a:t>Stage 1:  Activation of amino acids (Formation of </a:t>
            </a:r>
            <a:r>
              <a:rPr lang="en-US" dirty="0" err="1" smtClean="0">
                <a:solidFill>
                  <a:srgbClr val="FFFF00"/>
                </a:solidFill>
              </a:rPr>
              <a:t>aminoacyl</a:t>
            </a:r>
            <a:r>
              <a:rPr lang="en-US" dirty="0" smtClean="0">
                <a:solidFill>
                  <a:srgbClr val="FFFF00"/>
                </a:solidFill>
              </a:rPr>
              <a:t> </a:t>
            </a:r>
            <a:r>
              <a:rPr lang="en-US" dirty="0" err="1" smtClean="0">
                <a:solidFill>
                  <a:srgbClr val="FFFF00"/>
                </a:solidFill>
              </a:rPr>
              <a:t>tRNA</a:t>
            </a:r>
            <a:r>
              <a:rPr lang="en-US" dirty="0" smtClean="0">
                <a:solidFill>
                  <a:srgbClr val="FFFF00"/>
                </a:solidFill>
              </a:rPr>
              <a:t>)</a:t>
            </a:r>
          </a:p>
          <a:p>
            <a:pPr marL="342900" indent="-342900">
              <a:buFont typeface="Arial"/>
              <a:buChar char="•"/>
            </a:pPr>
            <a:r>
              <a:rPr lang="en-US" dirty="0" smtClean="0">
                <a:solidFill>
                  <a:srgbClr val="FFFF00"/>
                </a:solidFill>
              </a:rPr>
              <a:t>Costs ATP for every single amino acid conjugated to </a:t>
            </a:r>
            <a:r>
              <a:rPr lang="en-US" dirty="0" err="1" smtClean="0">
                <a:solidFill>
                  <a:srgbClr val="FFFF00"/>
                </a:solidFill>
              </a:rPr>
              <a:t>tRNA</a:t>
            </a:r>
            <a:endParaRPr lang="en-US" dirty="0" smtClean="0">
              <a:solidFill>
                <a:srgbClr val="FFFF00"/>
              </a:solidFill>
            </a:endParaRPr>
          </a:p>
          <a:p>
            <a:pPr marL="342900" indent="-342900">
              <a:buFont typeface="Arial"/>
              <a:buChar char="•"/>
            </a:pPr>
            <a:r>
              <a:rPr lang="en-US" dirty="0" smtClean="0">
                <a:solidFill>
                  <a:srgbClr val="FFFF00"/>
                </a:solidFill>
              </a:rPr>
              <a:t>Catalyzed by </a:t>
            </a:r>
            <a:r>
              <a:rPr lang="en-US" dirty="0" err="1" smtClean="0">
                <a:solidFill>
                  <a:srgbClr val="FFFF00"/>
                </a:solidFill>
              </a:rPr>
              <a:t>tRNA</a:t>
            </a:r>
            <a:r>
              <a:rPr lang="en-US" dirty="0" smtClean="0">
                <a:solidFill>
                  <a:srgbClr val="FFFF00"/>
                </a:solidFill>
              </a:rPr>
              <a:t> </a:t>
            </a:r>
            <a:r>
              <a:rPr lang="en-US" dirty="0" err="1" smtClean="0">
                <a:solidFill>
                  <a:srgbClr val="FFFF00"/>
                </a:solidFill>
              </a:rPr>
              <a:t>synthetases</a:t>
            </a:r>
            <a:endParaRPr lang="en-US" dirty="0">
              <a:solidFill>
                <a:srgbClr val="FFFF00"/>
              </a:solidFil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553200" cy="4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4454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FFFF00"/>
                </a:solidFill>
                <a:latin typeface="Arial"/>
                <a:cs typeface="Arial"/>
              </a:rPr>
              <a:t>Overview of the 5 Stages of Protein Synthesis</a:t>
            </a:r>
            <a:endParaRPr lang="en-US" sz="3000" dirty="0">
              <a:latin typeface="Arial"/>
              <a:cs typeface="Arial"/>
            </a:endParaRPr>
          </a:p>
        </p:txBody>
      </p:sp>
      <p:sp>
        <p:nvSpPr>
          <p:cNvPr id="5" name="TextBox 4"/>
          <p:cNvSpPr txBox="1"/>
          <p:nvPr/>
        </p:nvSpPr>
        <p:spPr>
          <a:xfrm>
            <a:off x="228600" y="5181600"/>
            <a:ext cx="8686800" cy="1569660"/>
          </a:xfrm>
          <a:prstGeom prst="rect">
            <a:avLst/>
          </a:prstGeom>
          <a:noFill/>
        </p:spPr>
        <p:txBody>
          <a:bodyPr wrap="square" rtlCol="0">
            <a:spAutoFit/>
          </a:bodyPr>
          <a:lstStyle/>
          <a:p>
            <a:r>
              <a:rPr lang="en-US" dirty="0" smtClean="0">
                <a:solidFill>
                  <a:srgbClr val="FFFF00"/>
                </a:solidFill>
              </a:rPr>
              <a:t>Stage 2:  Initiation</a:t>
            </a:r>
          </a:p>
          <a:p>
            <a:pPr marL="342900" indent="-342900">
              <a:buFont typeface="Arial"/>
              <a:buChar char="•"/>
            </a:pPr>
            <a:r>
              <a:rPr lang="en-US" dirty="0" smtClean="0">
                <a:solidFill>
                  <a:srgbClr val="FFFF00"/>
                </a:solidFill>
              </a:rPr>
              <a:t>mRNA to be translated binds to the small subunit of the ribosome</a:t>
            </a:r>
          </a:p>
          <a:p>
            <a:pPr marL="342900" indent="-342900">
              <a:buFont typeface="Arial"/>
              <a:buChar char="•"/>
            </a:pPr>
            <a:r>
              <a:rPr lang="en-US" dirty="0" smtClean="0">
                <a:solidFill>
                  <a:srgbClr val="FFFF00"/>
                </a:solidFill>
              </a:rPr>
              <a:t>The large subunit, initiating </a:t>
            </a:r>
            <a:r>
              <a:rPr lang="en-US" dirty="0" err="1" smtClean="0">
                <a:solidFill>
                  <a:srgbClr val="FFFF00"/>
                </a:solidFill>
              </a:rPr>
              <a:t>aminoacyl</a:t>
            </a:r>
            <a:r>
              <a:rPr lang="en-US" dirty="0" smtClean="0">
                <a:solidFill>
                  <a:srgbClr val="FFFF00"/>
                </a:solidFill>
              </a:rPr>
              <a:t> </a:t>
            </a:r>
            <a:r>
              <a:rPr lang="en-US" dirty="0" err="1" smtClean="0">
                <a:solidFill>
                  <a:srgbClr val="FFFF00"/>
                </a:solidFill>
              </a:rPr>
              <a:t>tRNA</a:t>
            </a:r>
            <a:r>
              <a:rPr lang="en-US" dirty="0" smtClean="0">
                <a:solidFill>
                  <a:srgbClr val="FFFF00"/>
                </a:solidFill>
              </a:rPr>
              <a:t>, GTP and initiation factors bind and the process start</a:t>
            </a:r>
            <a:endParaRPr lang="en-US" dirty="0">
              <a:solidFill>
                <a:srgbClr val="FFFF00"/>
              </a:solidFil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172200" cy="44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069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6946</TotalTime>
  <Words>2110</Words>
  <Application>Microsoft Macintosh PowerPoint</Application>
  <PresentationFormat>On-screen Show (4:3)</PresentationFormat>
  <Paragraphs>187</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Termination of Protein Synthesis in Bacteria</vt:lpstr>
      <vt:lpstr>Features of Protein Synthesis</vt:lpstr>
      <vt:lpstr>Coupling of Transcription and Translation in Bacteria</vt:lpstr>
      <vt:lpstr>Post-translational modifications are required by some proteins</vt:lpstr>
      <vt:lpstr>Post-translational modifications are required by some proteins (ctd.)</vt:lpstr>
    </vt:vector>
  </TitlesOfParts>
  <Company>University of Houston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Hemoglobin and Myoglobin</dc:title>
  <dc:creator>Bill Widger</dc:creator>
  <cp:lastModifiedBy>Jason Hurlbert</cp:lastModifiedBy>
  <cp:revision>154</cp:revision>
  <dcterms:created xsi:type="dcterms:W3CDTF">1998-09-08T19:32:24Z</dcterms:created>
  <dcterms:modified xsi:type="dcterms:W3CDTF">2014-04-07T12:37:38Z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1</vt:i4>
  </property>
  <property fmtid="{D5CDD505-2E9C-101B-9397-08002B2CF9AE}" pid="7" name="MailAddress">
    <vt:lpwstr>widger@uh.edu</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3</vt:i4>
  </property>
  <property fmtid="{D5CDD505-2E9C-101B-9397-08002B2CF9AE}" pid="21" name="OutputDir">
    <vt:lpwstr>D:\teach_2000\lc1_2000</vt:lpwstr>
  </property>
</Properties>
</file>