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7"/>
  </p:notesMasterIdLst>
  <p:sldIdLst>
    <p:sldId id="311" r:id="rId2"/>
    <p:sldId id="312" r:id="rId3"/>
    <p:sldId id="313" r:id="rId4"/>
    <p:sldId id="314" r:id="rId5"/>
    <p:sldId id="315" r:id="rId6"/>
    <p:sldId id="316" r:id="rId7"/>
    <p:sldId id="365" r:id="rId8"/>
    <p:sldId id="317" r:id="rId9"/>
    <p:sldId id="318" r:id="rId10"/>
    <p:sldId id="319" r:id="rId11"/>
    <p:sldId id="320" r:id="rId12"/>
    <p:sldId id="321" r:id="rId13"/>
    <p:sldId id="322" r:id="rId14"/>
    <p:sldId id="324" r:id="rId15"/>
    <p:sldId id="326" r:id="rId16"/>
    <p:sldId id="325" r:id="rId17"/>
    <p:sldId id="327" r:id="rId18"/>
    <p:sldId id="328" r:id="rId19"/>
    <p:sldId id="323" r:id="rId20"/>
    <p:sldId id="329" r:id="rId21"/>
    <p:sldId id="330" r:id="rId22"/>
    <p:sldId id="331" r:id="rId23"/>
    <p:sldId id="332" r:id="rId24"/>
    <p:sldId id="333" r:id="rId25"/>
    <p:sldId id="334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51" r:id="rId42"/>
    <p:sldId id="352" r:id="rId43"/>
    <p:sldId id="335" r:id="rId44"/>
    <p:sldId id="353" r:id="rId45"/>
    <p:sldId id="354" r:id="rId46"/>
    <p:sldId id="355" r:id="rId47"/>
    <p:sldId id="356" r:id="rId48"/>
    <p:sldId id="357" r:id="rId49"/>
    <p:sldId id="359" r:id="rId50"/>
    <p:sldId id="358" r:id="rId51"/>
    <p:sldId id="360" r:id="rId52"/>
    <p:sldId id="361" r:id="rId53"/>
    <p:sldId id="362" r:id="rId54"/>
    <p:sldId id="363" r:id="rId55"/>
    <p:sldId id="364" r:id="rId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FFFF00"/>
    <a:srgbClr val="336600"/>
    <a:srgbClr val="CCFFFF"/>
    <a:srgbClr val="FF0000"/>
    <a:srgbClr val="FFCC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37" autoAdjust="0"/>
    <p:restoredTop sz="90929"/>
  </p:normalViewPr>
  <p:slideViewPr>
    <p:cSldViewPr>
      <p:cViewPr varScale="1">
        <p:scale>
          <a:sx n="154" d="100"/>
          <a:sy n="154" d="100"/>
        </p:scale>
        <p:origin x="-13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E385-89DF-7E41-B4EA-753F3BE44CE6}" type="datetimeFigureOut">
              <a:rPr lang="en-US" smtClean="0"/>
              <a:t>4/2/14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3FB05-D37C-EF46-B8A2-6753BB167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04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0D207-6928-F342-80A6-0C152604E2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37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AF74E-319D-0643-8EE6-FAC536517D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9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406F3-DFE9-4045-B7E7-D2A911EB07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8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447EA-13C8-0D49-870A-34C885528A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18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5020C-E828-FC4B-AC21-98AAF9CCBE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99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82752-1711-3048-A13F-A11628EF59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4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6DAD5-E465-434C-A2B3-867A2EFF20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45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F19AF-31DA-BF43-92FE-535B2D03DF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6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2997A-B6E0-A04B-8566-A44A29C556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6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75D3C-2129-9946-B084-2D2B193343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8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01F06-6185-2E41-B634-FC6AFCE789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9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4912FE-19A3-9140-9F6B-F55B5C6389F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762000"/>
            <a:ext cx="8839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smtClean="0">
                <a:solidFill>
                  <a:srgbClr val="FFFF00"/>
                </a:solidFill>
                <a:latin typeface="Arial"/>
                <a:cs typeface="Arial"/>
              </a:rPr>
              <a:t>Lecture 19:  Transcription and Transcriptional Control</a:t>
            </a:r>
            <a:endParaRPr lang="en-US" sz="34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3124200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Chapter 26.1 – DNA-dependent RNA Transcription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Chapter 28 – Regulation of Transcription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Regulation of Transcription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00"/>
                </a:solidFill>
                <a:latin typeface="Arial"/>
                <a:cs typeface="Arial"/>
              </a:rPr>
              <a:t>Promoters:  </a:t>
            </a:r>
          </a:p>
          <a:p>
            <a:pPr algn="ctr"/>
            <a:r>
              <a:rPr lang="en-US" sz="3000" dirty="0" smtClean="0">
                <a:solidFill>
                  <a:srgbClr val="FFFF00"/>
                </a:solidFill>
                <a:latin typeface="Arial"/>
                <a:cs typeface="Arial"/>
              </a:rPr>
              <a:t>RNAP Binds to Specific Sites on the DNA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410200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DNA is a duplex:</a:t>
            </a:r>
          </a:p>
          <a:p>
            <a:r>
              <a:rPr lang="en-US" sz="2000" u="sng" dirty="0" smtClean="0">
                <a:solidFill>
                  <a:srgbClr val="FFFF00"/>
                </a:solidFill>
                <a:latin typeface="Arial"/>
                <a:cs typeface="Arial"/>
              </a:rPr>
              <a:t>Antisense Strand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: Strand that is transcribed</a:t>
            </a:r>
          </a:p>
          <a:p>
            <a:r>
              <a:rPr lang="en-US" sz="2000" u="sng" dirty="0" smtClean="0">
                <a:solidFill>
                  <a:srgbClr val="FFFF00"/>
                </a:solidFill>
                <a:latin typeface="Arial"/>
                <a:cs typeface="Arial"/>
              </a:rPr>
              <a:t>Sense Strand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:  The coding strand, has the same sequence as the transcribed mRNA </a:t>
            </a:r>
            <a:endParaRPr lang="en-US" sz="2000" u="sng" dirty="0">
              <a:solidFill>
                <a:srgbClr val="FFFF00"/>
              </a:solidFill>
            </a:endParaRPr>
          </a:p>
        </p:txBody>
      </p:sp>
      <p:pic>
        <p:nvPicPr>
          <p:cNvPr id="6" name="Picture 2" descr="voet4e_fig_31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629400" cy="406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604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00"/>
                </a:solidFill>
                <a:latin typeface="Arial"/>
                <a:cs typeface="Arial"/>
              </a:rPr>
              <a:t>Promoters:  </a:t>
            </a:r>
          </a:p>
          <a:p>
            <a:pPr algn="ctr"/>
            <a:r>
              <a:rPr lang="en-US" sz="3000" dirty="0" smtClean="0">
                <a:solidFill>
                  <a:srgbClr val="FFFF00"/>
                </a:solidFill>
                <a:latin typeface="Arial"/>
                <a:cs typeface="Arial"/>
              </a:rPr>
              <a:t>RNAP Binds to Specific Sites on the DNA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1219200"/>
            <a:ext cx="3962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Promoters are 40bp sequences BEFORE the transcriptional start site (+1 site)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There is some variation in the -35 region, and almost none in the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Pribnow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box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The distance between the -35 and -10 regions is </a:t>
            </a: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ABSOLUTELY CRITICAL</a:t>
            </a:r>
            <a:endParaRPr lang="en-US" sz="20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Mutation changes the affinity of RNAP for the DNA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Normally 1x10</a:t>
            </a:r>
            <a:r>
              <a:rPr lang="en-US" sz="2000" baseline="30000" dirty="0" smtClean="0">
                <a:solidFill>
                  <a:srgbClr val="FFFF00"/>
                </a:solidFill>
                <a:latin typeface="Arial"/>
                <a:cs typeface="Arial"/>
              </a:rPr>
              <a:t>-14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M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Binding of RNAP to the promoter “melts” the DNA through the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Pribnow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box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6" name="Picture 2" descr="voet4e_fig_31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46996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2" descr="figure_26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61" y="4419600"/>
            <a:ext cx="4590439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445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Structure of </a:t>
            </a:r>
            <a:r>
              <a:rPr lang="en-US" sz="2800" i="1" dirty="0" smtClean="0">
                <a:solidFill>
                  <a:srgbClr val="FFFF00"/>
                </a:solidFill>
                <a:latin typeface="Arial"/>
                <a:cs typeface="Arial"/>
              </a:rPr>
              <a:t>E. coli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RNAP and Mechanism</a:t>
            </a:r>
          </a:p>
        </p:txBody>
      </p:sp>
      <p:pic>
        <p:nvPicPr>
          <p:cNvPr id="6" name="Picture 2" descr="figure_26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6778625" cy="349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057400" y="1054822"/>
            <a:ext cx="5178425" cy="5269778"/>
            <a:chOff x="4267200" y="1752600"/>
            <a:chExt cx="5178425" cy="5269778"/>
          </a:xfrm>
        </p:grpSpPr>
        <p:pic>
          <p:nvPicPr>
            <p:cNvPr id="9" name="Picture 2" descr="figure_26_01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1752600"/>
              <a:ext cx="5178425" cy="2806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" name="Picture 2" descr="figure_26_01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4495800"/>
              <a:ext cx="5178425" cy="2526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09600" y="762000"/>
            <a:ext cx="8458200" cy="5795963"/>
            <a:chOff x="609600" y="762000"/>
            <a:chExt cx="8458200" cy="5795963"/>
          </a:xfrm>
        </p:grpSpPr>
        <p:pic>
          <p:nvPicPr>
            <p:cNvPr id="8" name="Picture 2" descr="figure_26_01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762000"/>
              <a:ext cx="6110244" cy="5795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315200" y="2590800"/>
              <a:ext cx="1752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What other mechanism does this look like?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52400" y="4724400"/>
            <a:ext cx="8915400" cy="1905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800"/>
              </a:spcAft>
            </a:pPr>
            <a:r>
              <a:rPr lang="en-US" sz="2000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RNA polymerase </a:t>
            </a:r>
            <a:r>
              <a:rPr lang="en-US" sz="2000" dirty="0" err="1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holoenzyme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has five core subunits of 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</a:t>
            </a:r>
            <a:r>
              <a:rPr lang="en-US" sz="2000" baseline="-250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2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</a:t>
            </a:r>
            <a:r>
              <a:rPr lang="ja-JP" altLang="en-US" sz="20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’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 </a:t>
            </a:r>
            <a:r>
              <a:rPr lang="en-US" sz="2000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plus a sixth called 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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</a:rPr>
              <a:t>RNA Pol 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lacks 3</a:t>
            </a:r>
            <a:r>
              <a:rPr lang="ja-JP" altLang="en-US" sz="20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 5</a:t>
            </a:r>
            <a:r>
              <a:rPr lang="ja-JP" altLang="en-US" sz="20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’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-</a:t>
            </a:r>
            <a:r>
              <a:rPr lang="en-US" sz="2000" dirty="0" err="1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exonuclease</a:t>
            </a:r>
            <a:r>
              <a:rPr lang="en-US" sz="2000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, so has high error rate of 1/10</a:t>
            </a:r>
            <a:r>
              <a:rPr lang="en-US" sz="2000" baseline="30000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4</a:t>
            </a:r>
            <a:r>
              <a:rPr lang="en-US" sz="2000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–1/10</a:t>
            </a:r>
            <a:r>
              <a:rPr lang="en-US" sz="2000" baseline="30000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5</a:t>
            </a:r>
            <a:endParaRPr lang="en-US" sz="2000" dirty="0" smtClean="0">
              <a:solidFill>
                <a:srgbClr val="FFFF00"/>
              </a:solidFill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2000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RNA binds to </a:t>
            </a:r>
            <a:r>
              <a:rPr lang="en-US" sz="20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promoter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Calibri" charset="0"/>
                <a:ea typeface="ＭＳ Ｐゴシック" charset="0"/>
                <a:cs typeface="ＭＳ Ｐゴシック" charset="0"/>
                <a:sym typeface="Wingdings" charset="0"/>
              </a:rPr>
              <a:t>regions to initiate transcription</a:t>
            </a: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Calibri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53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Structure of </a:t>
            </a:r>
            <a:r>
              <a:rPr lang="en-US" sz="2800" i="1" dirty="0" smtClean="0">
                <a:solidFill>
                  <a:srgbClr val="FFFF00"/>
                </a:solidFill>
                <a:latin typeface="Arial"/>
                <a:cs typeface="Arial"/>
              </a:rPr>
              <a:t>E. coli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RNAP and Mode of 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1000" y="1066800"/>
            <a:ext cx="6056313" cy="5490401"/>
            <a:chOff x="381000" y="1066800"/>
            <a:chExt cx="6056313" cy="5490401"/>
          </a:xfrm>
        </p:grpSpPr>
        <p:pic>
          <p:nvPicPr>
            <p:cNvPr id="7" name="Picture 3" descr="figure 26-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066800"/>
              <a:ext cx="6056313" cy="5490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 bwMode="auto">
            <a:xfrm>
              <a:off x="4343400" y="3657600"/>
              <a:ext cx="2057400" cy="1905000"/>
            </a:xfrm>
            <a:prstGeom prst="ellips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391400" y="2362200"/>
            <a:ext cx="1600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See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the sense strand going over the surface of the protein?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1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Termination of Transcription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39000" y="2362200"/>
            <a:ext cx="1752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Two methods:  Rho independent and Rho-dependent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2" descr="figure_26_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5794375" cy="51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45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Rho-Dependent Termination of Transcription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4600" y="2438400"/>
            <a:ext cx="236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The Rho protein is a helicase that loads onto DNA at specific sites (Rho Utilization Sites, RUT)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2" descr="voet4e_fig_31_2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3457"/>
            <a:ext cx="5257800" cy="555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2" descr="voet4e_fig_31_2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5181600" cy="556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94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Molecular Details of RNA Polymerase II Function</a:t>
            </a:r>
          </a:p>
        </p:txBody>
      </p:sp>
      <p:pic>
        <p:nvPicPr>
          <p:cNvPr id="4" name="Picture 2" descr="voet4e_fig_31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05000"/>
            <a:ext cx="4784682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1219200"/>
            <a:ext cx="3657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dirty="0" smtClean="0">
                <a:solidFill>
                  <a:srgbClr val="FFFF00"/>
                </a:solidFill>
              </a:rPr>
              <a:t>DNA Unwinds and enters the active site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FFFF00"/>
                </a:solidFill>
              </a:rPr>
              <a:t>The antisense strand is clamped down upon and the sense strand wraps over the enzyme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FFFF00"/>
                </a:solidFill>
              </a:rPr>
              <a:t>The antisense strand or template strand hits a “wall” and bends 90° to exit the enzyme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This causes the +1 template base to point towards the nucleotide funnel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Left Arrow 5"/>
          <p:cNvSpPr/>
          <p:nvPr/>
        </p:nvSpPr>
        <p:spPr bwMode="auto">
          <a:xfrm rot="2528597">
            <a:off x="4504085" y="3850963"/>
            <a:ext cx="1118690" cy="228600"/>
          </a:xfrm>
          <a:prstGeom prst="lef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841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Molecular Details of RNA Polymerase II Function</a:t>
            </a:r>
          </a:p>
        </p:txBody>
      </p:sp>
      <p:pic>
        <p:nvPicPr>
          <p:cNvPr id="4" name="Picture 2" descr="voet4e_fig_31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905000"/>
            <a:ext cx="4784682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838200"/>
            <a:ext cx="3657600" cy="6370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4)  As the transcript is made, a DNA/RNA hybrid starts to exit the enzyme.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It makes it one full turn before it hits the </a:t>
            </a:r>
            <a:r>
              <a:rPr lang="en-US" b="1" u="sng" dirty="0" smtClean="0">
                <a:solidFill>
                  <a:srgbClr val="FFFF00"/>
                </a:solidFill>
              </a:rPr>
              <a:t>RUDDER</a:t>
            </a:r>
            <a:r>
              <a:rPr lang="en-US" dirty="0" smtClean="0">
                <a:solidFill>
                  <a:srgbClr val="FFFF00"/>
                </a:solidFill>
              </a:rPr>
              <a:t> loop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This loop separates the DNA strand from the RNA strand</a:t>
            </a:r>
          </a:p>
          <a:p>
            <a:pPr marL="914400" lvl="1" indent="-4572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Each strand exits through a different port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5)  The DNA template strand reencounters the sense strand and forms a DNA duplex</a:t>
            </a:r>
          </a:p>
          <a:p>
            <a:pPr marL="914400" lvl="1" indent="-457200">
              <a:buFont typeface="Arial"/>
              <a:buChar char="•"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4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Molecular Details of RNA Polymerase II Function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86200" y="1371600"/>
            <a:ext cx="4495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 startAt="6"/>
            </a:pPr>
            <a:r>
              <a:rPr lang="en-US" dirty="0" smtClean="0">
                <a:solidFill>
                  <a:srgbClr val="FFFF00"/>
                </a:solidFill>
              </a:rPr>
              <a:t>The bridge helix contacts the DNA at the i+1 site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The bridge helix varies between 2 conformations:  Bent and Straight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The conformations vary by 4Å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This bending and straightening would be large enough to move the DNA/RNA hybrid one position (What is the distance between nucleotides in DNA?)</a:t>
            </a:r>
          </a:p>
          <a:p>
            <a:pPr marL="914400" lvl="1" indent="-457200">
              <a:buFont typeface="Arial"/>
              <a:buChar char="•"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2" descr="voet4e_fig_31_2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1939665" cy="506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66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Structure of </a:t>
            </a:r>
            <a:r>
              <a:rPr lang="en-US" sz="2800" i="1" dirty="0" smtClean="0">
                <a:solidFill>
                  <a:srgbClr val="FFFF00"/>
                </a:solidFill>
                <a:latin typeface="Arial"/>
                <a:cs typeface="Arial"/>
              </a:rPr>
              <a:t>E. coli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RNAP and Mode of Action</a:t>
            </a:r>
          </a:p>
        </p:txBody>
      </p:sp>
      <p:pic>
        <p:nvPicPr>
          <p:cNvPr id="3" name="Picture 2" descr="rna_pol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37" y="1447800"/>
            <a:ext cx="8621663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2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FF00"/>
                </a:solidFill>
                <a:latin typeface="Arial"/>
                <a:cs typeface="Arial"/>
              </a:rPr>
              <a:t>INDUCTION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of Enzyme Production using OPERONS</a:t>
            </a:r>
          </a:p>
          <a:p>
            <a:endParaRPr lang="en-US" b="1" u="sng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One way to regulate of an enzyme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If it isn’t needed, it isn’t made</a:t>
            </a:r>
          </a:p>
        </p:txBody>
      </p:sp>
      <p:pic>
        <p:nvPicPr>
          <p:cNvPr id="4" name="Picture 2" descr="voet4e_fig_31_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40"/>
          <a:stretch/>
        </p:blipFill>
        <p:spPr bwMode="auto">
          <a:xfrm>
            <a:off x="2209800" y="2514601"/>
            <a:ext cx="4495800" cy="93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3886200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Operons have:  Control sites and Structural Genes in a linear array on the chromosome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The regulatory protein is encoded outside the boundaries of the operon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71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Error Correction in RNAP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0" y="1676400"/>
            <a:ext cx="3276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Companion proteins to RNAP bind to the polymerase and assist in error correction</a:t>
            </a:r>
          </a:p>
          <a:p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In </a:t>
            </a:r>
            <a:r>
              <a:rPr lang="en-US" sz="1800" i="1" dirty="0" smtClean="0">
                <a:solidFill>
                  <a:srgbClr val="FFFF00"/>
                </a:solidFill>
              </a:rPr>
              <a:t>E. coli</a:t>
            </a:r>
            <a:r>
              <a:rPr lang="en-US" sz="1800" dirty="0" smtClean="0">
                <a:solidFill>
                  <a:srgbClr val="FFFF00"/>
                </a:solidFill>
              </a:rPr>
              <a:t>:  </a:t>
            </a:r>
            <a:r>
              <a:rPr lang="en-US" sz="1800" dirty="0" err="1" smtClean="0">
                <a:solidFill>
                  <a:srgbClr val="FFFF00"/>
                </a:solidFill>
              </a:rPr>
              <a:t>GreA</a:t>
            </a:r>
            <a:r>
              <a:rPr lang="en-US" sz="1800" dirty="0" smtClean="0">
                <a:solidFill>
                  <a:srgbClr val="FFFF00"/>
                </a:solidFill>
              </a:rPr>
              <a:t>/</a:t>
            </a:r>
            <a:r>
              <a:rPr lang="en-US" sz="1800" dirty="0" err="1" smtClean="0">
                <a:solidFill>
                  <a:srgbClr val="FFFF00"/>
                </a:solidFill>
              </a:rPr>
              <a:t>GreB</a:t>
            </a:r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In Eukaryotes:  TFIIS</a:t>
            </a:r>
          </a:p>
          <a:p>
            <a:pPr lvl="1"/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These proteins bind to the Polymerase when </a:t>
            </a:r>
            <a:r>
              <a:rPr lang="en-US" sz="1800" dirty="0" err="1" smtClean="0">
                <a:solidFill>
                  <a:srgbClr val="FFFF00"/>
                </a:solidFill>
              </a:rPr>
              <a:t>mispairing</a:t>
            </a:r>
            <a:r>
              <a:rPr lang="en-US" sz="1800" dirty="0" smtClean="0">
                <a:solidFill>
                  <a:srgbClr val="FFFF00"/>
                </a:solidFill>
              </a:rPr>
              <a:t> causes stalling of the polymerase</a:t>
            </a:r>
          </a:p>
          <a:p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The Proteins “reach” into the A-site, scavenge a catalytic Mg</a:t>
            </a:r>
            <a:r>
              <a:rPr lang="en-US" sz="1800" baseline="30000" dirty="0" smtClean="0">
                <a:solidFill>
                  <a:srgbClr val="FFFF00"/>
                </a:solidFill>
              </a:rPr>
              <a:t>2+</a:t>
            </a:r>
            <a:r>
              <a:rPr lang="en-US" sz="1800" dirty="0" smtClean="0">
                <a:solidFill>
                  <a:srgbClr val="FFFF00"/>
                </a:solidFill>
              </a:rPr>
              <a:t>, and hydrolyze the </a:t>
            </a:r>
            <a:r>
              <a:rPr lang="en-US" sz="1800" dirty="0" err="1" smtClean="0">
                <a:solidFill>
                  <a:srgbClr val="FFFF00"/>
                </a:solidFill>
              </a:rPr>
              <a:t>mispaired</a:t>
            </a:r>
            <a:r>
              <a:rPr lang="en-US" sz="1800" dirty="0" smtClean="0">
                <a:solidFill>
                  <a:srgbClr val="FFFF00"/>
                </a:solidFill>
              </a:rPr>
              <a:t> base 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9" name="Picture 2" descr="voet4e_fig_31_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4674411" cy="42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52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Compounds that Affect Transcription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1600" y="1676400"/>
            <a:ext cx="3581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1800" dirty="0" err="1" smtClean="0">
                <a:solidFill>
                  <a:srgbClr val="FFFF00"/>
                </a:solidFill>
              </a:rPr>
              <a:t>Actinomycin</a:t>
            </a:r>
            <a:r>
              <a:rPr lang="en-US" sz="1800" dirty="0" smtClean="0">
                <a:solidFill>
                  <a:srgbClr val="FFFF00"/>
                </a:solidFill>
              </a:rPr>
              <a:t> D</a:t>
            </a:r>
          </a:p>
          <a:p>
            <a:pPr marL="342900" indent="-342900">
              <a:buAutoNum type="arabicParenR"/>
            </a:pPr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An </a:t>
            </a:r>
            <a:r>
              <a:rPr lang="en-US" sz="1800" b="1" u="sng" dirty="0" smtClean="0">
                <a:solidFill>
                  <a:srgbClr val="FFFF00"/>
                </a:solidFill>
              </a:rPr>
              <a:t>Intercalating Agent</a:t>
            </a:r>
            <a:endParaRPr lang="en-US" sz="1800" dirty="0" smtClean="0">
              <a:solidFill>
                <a:srgbClr val="FFFF00"/>
              </a:solidFill>
            </a:endParaRPr>
          </a:p>
          <a:p>
            <a:endParaRPr lang="en-US" sz="1800" dirty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</a:rPr>
              <a:t>Prevents both DNA and RNA polymerase function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>
                <a:solidFill>
                  <a:srgbClr val="FFFF00"/>
                </a:solidFill>
              </a:rPr>
              <a:t>Phenoxazone</a:t>
            </a:r>
            <a:r>
              <a:rPr lang="en-US" sz="1800" dirty="0" smtClean="0">
                <a:solidFill>
                  <a:srgbClr val="FFFF00"/>
                </a:solidFill>
              </a:rPr>
              <a:t> ring system intercalates b/w successive G-C base pairs of DNA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 smtClean="0">
                <a:solidFill>
                  <a:srgbClr val="FFFF00"/>
                </a:solidFill>
              </a:rPr>
              <a:t>Depsipeptide</a:t>
            </a:r>
            <a:r>
              <a:rPr lang="en-US" sz="1800" dirty="0" smtClean="0">
                <a:solidFill>
                  <a:srgbClr val="FFFF00"/>
                </a:solidFill>
              </a:rPr>
              <a:t> “Arms” bind above and below intercalation site in minor groove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</a:rPr>
              <a:t>The whole complex is stabilized by IMFs 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6" name="Picture 2" descr="voet4e_figun_31_p12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3259986" cy="529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2" descr="voet4e_fig_31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3657600" cy="526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09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Compounds that Affect Transcription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7400" y="2209800"/>
            <a:ext cx="297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2)  </a:t>
            </a:r>
            <a:r>
              <a:rPr lang="en-US" sz="1800" dirty="0" err="1" smtClean="0">
                <a:solidFill>
                  <a:srgbClr val="FFFF00"/>
                </a:solidFill>
              </a:rPr>
              <a:t>Rifamycin</a:t>
            </a:r>
            <a:endParaRPr lang="en-US" sz="1800" dirty="0" smtClean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An antibiotic compound produced by </a:t>
            </a:r>
            <a:r>
              <a:rPr lang="en-US" sz="1800" i="1" dirty="0" smtClean="0">
                <a:solidFill>
                  <a:srgbClr val="FFFF00"/>
                </a:solidFill>
              </a:rPr>
              <a:t>Streptomyces</a:t>
            </a:r>
            <a:endParaRPr lang="en-US" sz="1800" dirty="0" smtClean="0">
              <a:solidFill>
                <a:srgbClr val="FFFF00"/>
              </a:solidFill>
            </a:endParaRPr>
          </a:p>
          <a:p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Stops mRNA synthesis in prokaryotes, but not eukaryotes.  How?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4800" y="1295400"/>
            <a:ext cx="5410200" cy="4368411"/>
            <a:chOff x="304800" y="1295400"/>
            <a:chExt cx="5410200" cy="4368411"/>
          </a:xfrm>
        </p:grpSpPr>
        <p:grpSp>
          <p:nvGrpSpPr>
            <p:cNvPr id="9" name="Group 8"/>
            <p:cNvGrpSpPr/>
            <p:nvPr/>
          </p:nvGrpSpPr>
          <p:grpSpPr>
            <a:xfrm>
              <a:off x="304800" y="1295400"/>
              <a:ext cx="5410200" cy="4368411"/>
              <a:chOff x="228600" y="1295400"/>
              <a:chExt cx="5410200" cy="4368411"/>
            </a:xfrm>
          </p:grpSpPr>
          <p:pic>
            <p:nvPicPr>
              <p:cNvPr id="4" name="Picture 3" descr="2a69_rifampicin_surface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40" t="9136" r="8951" b="4755"/>
              <a:stretch/>
            </p:blipFill>
            <p:spPr>
              <a:xfrm>
                <a:off x="228600" y="1295400"/>
                <a:ext cx="5314704" cy="4368411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191000" y="4724400"/>
                <a:ext cx="1447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See the ligand?</a:t>
                </a:r>
                <a:endParaRPr lang="en-US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04800" y="1447800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sz="2000" dirty="0" smtClean="0">
                  <a:solidFill>
                    <a:srgbClr val="FF0000"/>
                  </a:solidFill>
                </a:rPr>
                <a:t> subunit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020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Compounds that Affect Transcription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9400" y="2209800"/>
            <a:ext cx="22098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2)  </a:t>
            </a:r>
            <a:r>
              <a:rPr lang="en-US" sz="1800" dirty="0" err="1" smtClean="0">
                <a:solidFill>
                  <a:srgbClr val="FFFF00"/>
                </a:solidFill>
              </a:rPr>
              <a:t>Rifamycin</a:t>
            </a:r>
            <a:endParaRPr lang="en-US" sz="1800" dirty="0" smtClean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An antibiotic compound produced by </a:t>
            </a:r>
            <a:r>
              <a:rPr lang="en-US" sz="1800" i="1" dirty="0" smtClean="0">
                <a:solidFill>
                  <a:srgbClr val="FFFF00"/>
                </a:solidFill>
              </a:rPr>
              <a:t>Streptomyces</a:t>
            </a:r>
            <a:endParaRPr lang="en-US" sz="1800" dirty="0" smtClean="0">
              <a:solidFill>
                <a:srgbClr val="FFFF00"/>
              </a:solidFill>
            </a:endParaRPr>
          </a:p>
          <a:p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Stops mRNA synthesis in prokaryotes, but not eukaryotes.  How?</a:t>
            </a:r>
          </a:p>
        </p:txBody>
      </p:sp>
      <p:pic>
        <p:nvPicPr>
          <p:cNvPr id="10" name="Picture 9" descr="sigma_boun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 r="5065"/>
          <a:stretch/>
        </p:blipFill>
        <p:spPr>
          <a:xfrm>
            <a:off x="152400" y="914400"/>
            <a:ext cx="6236890" cy="573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65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Compounds that Affect Transcription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9400" y="2743200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2)  </a:t>
            </a:r>
            <a:r>
              <a:rPr lang="en-US" sz="1800" dirty="0" err="1" smtClean="0">
                <a:solidFill>
                  <a:srgbClr val="FFFF00"/>
                </a:solidFill>
              </a:rPr>
              <a:t>Rifamycin</a:t>
            </a:r>
            <a:endParaRPr lang="en-US" sz="1800" dirty="0" smtClean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Actually prevents chain extension of the nascent mRNA chain</a:t>
            </a:r>
          </a:p>
        </p:txBody>
      </p:sp>
      <p:pic>
        <p:nvPicPr>
          <p:cNvPr id="3" name="Picture 2" descr="elongation_complexwithrifamyci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t="7608" r="7829" b="4348"/>
          <a:stretch/>
        </p:blipFill>
        <p:spPr>
          <a:xfrm>
            <a:off x="228600" y="1371600"/>
            <a:ext cx="6107461" cy="5047941"/>
          </a:xfrm>
          <a:prstGeom prst="rect">
            <a:avLst/>
          </a:prstGeom>
        </p:spPr>
      </p:pic>
      <p:pic>
        <p:nvPicPr>
          <p:cNvPr id="4" name="Picture 3" descr="Rifamycin_RNA_DNAtempl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71600"/>
            <a:ext cx="6222393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1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Compounds that Affect Transcription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2200" y="796289"/>
            <a:ext cx="25908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 startAt="3"/>
            </a:pPr>
            <a:r>
              <a:rPr lang="en-US" sz="18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FFFF00"/>
                </a:solidFill>
              </a:rPr>
              <a:t>-</a:t>
            </a:r>
            <a:r>
              <a:rPr lang="en-US" sz="1800" dirty="0" err="1" smtClean="0">
                <a:solidFill>
                  <a:srgbClr val="FFFF00"/>
                </a:solidFill>
              </a:rPr>
              <a:t>amanitin</a:t>
            </a:r>
            <a:endParaRPr lang="en-US" sz="1800" dirty="0" smtClean="0">
              <a:solidFill>
                <a:srgbClr val="FFFF00"/>
              </a:solidFill>
            </a:endParaRPr>
          </a:p>
          <a:p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A circular peptide that is produced in some mushroom species</a:t>
            </a:r>
          </a:p>
          <a:p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Belongs to a family of compounds called </a:t>
            </a:r>
            <a:r>
              <a:rPr lang="en-US" sz="1800" dirty="0" err="1" smtClean="0">
                <a:solidFill>
                  <a:srgbClr val="FFFF00"/>
                </a:solidFill>
              </a:rPr>
              <a:t>amatoxins</a:t>
            </a:r>
            <a:r>
              <a:rPr lang="en-US" sz="1800" dirty="0" smtClean="0">
                <a:solidFill>
                  <a:srgbClr val="FFFF00"/>
                </a:solidFill>
              </a:rPr>
              <a:t>:  HIGHLY TOXIC!!!</a:t>
            </a:r>
          </a:p>
          <a:p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Does not alter the affinity of RNAP </a:t>
            </a:r>
            <a:r>
              <a:rPr lang="en-US" sz="1800" smtClean="0">
                <a:solidFill>
                  <a:srgbClr val="FFFF00"/>
                </a:solidFill>
              </a:rPr>
              <a:t>for NTPs</a:t>
            </a:r>
          </a:p>
          <a:p>
            <a:endParaRPr lang="en-US" sz="1800" dirty="0" smtClean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Does not prevent RNA synthesis</a:t>
            </a:r>
          </a:p>
          <a:p>
            <a:endParaRPr lang="en-US" sz="1800" dirty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rgbClr val="FFFF00"/>
                </a:solidFill>
              </a:rPr>
              <a:t>Interferes with Bridge Helix and Trigger loop:  Prevents Translocation</a:t>
            </a:r>
          </a:p>
        </p:txBody>
      </p:sp>
      <p:pic>
        <p:nvPicPr>
          <p:cNvPr id="6" name="Picture 2" descr="voet4e_fig_31_2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5372100" cy="562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 descr="rifampicin_amanitin_bridgehelix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5" t="27785" r="19329" b="8722"/>
          <a:stretch/>
        </p:blipFill>
        <p:spPr>
          <a:xfrm>
            <a:off x="533400" y="1905000"/>
            <a:ext cx="4974952" cy="364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97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00"/>
                </a:solidFill>
                <a:latin typeface="Arial"/>
                <a:cs typeface="Arial"/>
              </a:rPr>
              <a:t>Transcriptional Regulation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914400"/>
            <a:ext cx="4648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We have seen how DNA is synthesized and how the cell creates mRNA to convert the information stored in genes into something that can do work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How do we regulate the process of transcription?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Let’s break the problem down into key checkpoints:</a:t>
            </a:r>
          </a:p>
          <a:p>
            <a:pPr marL="457200" indent="-4572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We could use different sigma factors (stop RNAP from binding)</a:t>
            </a:r>
          </a:p>
          <a:p>
            <a:pPr marL="457200" indent="-4572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We could block access to the promoter</a:t>
            </a:r>
          </a:p>
          <a:p>
            <a:pPr marL="457200" indent="-4572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We could have secondary structures in the mRNA that hang up translation</a:t>
            </a:r>
          </a:p>
          <a:p>
            <a:pPr marL="457200" indent="-4572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We could degrade the mRNA (short lifetime = little translation)</a:t>
            </a: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3514725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5562600" y="838200"/>
            <a:ext cx="3200400" cy="1676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77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00"/>
                </a:solidFill>
                <a:latin typeface="Arial"/>
                <a:cs typeface="Arial"/>
              </a:rPr>
              <a:t>Promoters and Transcription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2263914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-60 region:  UP (upstream promoter) elements strongly stimulate binding of  RNAP to the promoter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More than the normal affinity of 1x10</a:t>
            </a:r>
            <a:r>
              <a:rPr lang="en-US" sz="2000" baseline="30000" dirty="0" smtClean="0">
                <a:solidFill>
                  <a:srgbClr val="FFFF00"/>
                </a:solidFill>
                <a:latin typeface="Arial"/>
                <a:cs typeface="Arial"/>
              </a:rPr>
              <a:t>-14 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M for DNA by RNAP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Get more action from the same promoter (Nitrous Boost!)</a:t>
            </a: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Picture 3" descr="Figure28_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83633" r="4887" b="9997"/>
          <a:stretch/>
        </p:blipFill>
        <p:spPr>
          <a:xfrm>
            <a:off x="911648" y="1219200"/>
            <a:ext cx="7282462" cy="990600"/>
          </a:xfrm>
          <a:prstGeom prst="rect">
            <a:avLst/>
          </a:prstGeom>
        </p:spPr>
      </p:pic>
      <p:pic>
        <p:nvPicPr>
          <p:cNvPr id="5" name="Picture 4" descr="Figure 28_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57513" r="14833" b="31711"/>
          <a:stretch/>
        </p:blipFill>
        <p:spPr>
          <a:xfrm>
            <a:off x="911648" y="3776899"/>
            <a:ext cx="7394152" cy="947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4953000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Symbol" charset="2"/>
                <a:cs typeface="Symbol" charset="2"/>
              </a:rPr>
              <a:t>s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32:  Heat shock sigma factor.  Normally present in low abundance in the cell (&lt;10 copies per cell)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Only transcribe when you need to!</a:t>
            </a: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57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00"/>
                </a:solidFill>
                <a:latin typeface="Arial"/>
                <a:cs typeface="Arial"/>
              </a:rPr>
              <a:t>Promoters and Transcription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143000"/>
            <a:ext cx="800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In other words: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If we decrease how often a promoter is bound by RNAP, then we also decrease how many times the genes controlled by the promoter are transcribed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Mutations in promoter sequence will affect RNAP binding</a:t>
            </a:r>
          </a:p>
          <a:p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RNAP has a finite activity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Anything that will change that rate will affect the amount of transcript produced and, therefore, the amount of protein made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179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00"/>
                </a:solidFill>
                <a:latin typeface="Arial"/>
                <a:cs typeface="Arial"/>
              </a:rPr>
              <a:t>Proteins and Promoters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143000"/>
            <a:ext cx="43434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We can regulate the initiation of transcription with 3 different types of proteins: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Specificity factors:  Alter the specificity of RNAP for a promoter (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eg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:  sigma factors)</a:t>
            </a:r>
          </a:p>
          <a:p>
            <a:pPr marL="457200" indent="-457200">
              <a:buAutoNum type="arabicParenR"/>
            </a:pP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Repressors:  Prevent RNAP from binding the promoter at all</a:t>
            </a:r>
          </a:p>
          <a:p>
            <a:pPr marL="457200" indent="-45720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If a repressor protein is involved, it is NEGATIVE regulation.  Period.</a:t>
            </a:r>
          </a:p>
          <a:p>
            <a:pPr marL="457200" indent="-457200">
              <a:buAutoNum type="arabicParenR"/>
            </a:pP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Activators:  Promote RNAP binding to the promoter</a:t>
            </a:r>
          </a:p>
          <a:p>
            <a:pPr marL="457200" indent="-45720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If an activator protein is involved, it is POSITIVE REGULATION.  Period.</a:t>
            </a: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Picture 3" descr="Figure28_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" t="4954" r="50257" b="34414"/>
          <a:stretch/>
        </p:blipFill>
        <p:spPr>
          <a:xfrm>
            <a:off x="5181600" y="838200"/>
            <a:ext cx="3200400" cy="561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9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smtClean="0">
                <a:solidFill>
                  <a:srgbClr val="FFFF00"/>
                </a:solidFill>
                <a:latin typeface="Arial"/>
                <a:cs typeface="Arial"/>
              </a:rPr>
              <a:t>Example 1:</a:t>
            </a:r>
            <a:r>
              <a:rPr lang="en-US" sz="3000" dirty="0" smtClean="0">
                <a:solidFill>
                  <a:srgbClr val="FFFF00"/>
                </a:solidFill>
                <a:latin typeface="Arial"/>
                <a:cs typeface="Arial"/>
              </a:rPr>
              <a:t>  The </a:t>
            </a:r>
            <a:r>
              <a:rPr lang="en-US" sz="3000" i="1" dirty="0" smtClean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sz="3000" dirty="0" smtClean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0" y="1219200"/>
            <a:ext cx="48006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i="1" dirty="0" smtClean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operon has the structural genes for three proteins: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1)  </a:t>
            </a:r>
            <a:r>
              <a:rPr lang="en-US" i="1" dirty="0" err="1" smtClean="0">
                <a:solidFill>
                  <a:srgbClr val="FFFF00"/>
                </a:solidFill>
                <a:latin typeface="Arial"/>
                <a:cs typeface="Arial"/>
              </a:rPr>
              <a:t>lacZ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:  beta-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galactosidase</a:t>
            </a:r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2)  </a:t>
            </a:r>
            <a:r>
              <a:rPr lang="en-US" i="1" dirty="0" err="1" smtClean="0">
                <a:solidFill>
                  <a:srgbClr val="FFFF00"/>
                </a:solidFill>
                <a:latin typeface="Arial"/>
                <a:cs typeface="Arial"/>
              </a:rPr>
              <a:t>lacY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: 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galactoside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permease</a:t>
            </a:r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457200" indent="-457200">
              <a:buAutoNum type="arabicParenR" startAt="3"/>
            </a:pP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lacA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: 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Thiogalactoside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transacetylase</a:t>
            </a:r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Unknown role in pathway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Transfers acetyl group to C-6 hydroxyl group on IPTG and other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thiogalactosides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2" descr="voet4e_figun_31_p126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3662169" cy="371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2" descr="voet4e_figun_31_p126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03946"/>
            <a:ext cx="2587625" cy="173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282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00"/>
                </a:solidFill>
                <a:latin typeface="Arial"/>
                <a:cs typeface="Arial"/>
              </a:rPr>
              <a:t>Repressors and Negative Regulation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44958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Repressors bind at the </a:t>
            </a: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OPERATOR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site near the promoter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The repressor can bind to the operator in the presence of a ligand or the absence of a ligand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If the repressor binds, there is a negative effect on the expression of the operon</a:t>
            </a: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188325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55" y="935806"/>
            <a:ext cx="1971070" cy="325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40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00"/>
                </a:solidFill>
                <a:latin typeface="Arial"/>
                <a:cs typeface="Arial"/>
              </a:rPr>
              <a:t>Activators and Positive Regulation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4495800"/>
            <a:ext cx="754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Activators bind at the promoter and </a:t>
            </a: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ENHANCE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the binding of RNAP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The activator can bind to the operator in the presence of a ligand or the absence of a ligand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If the activator binds, there is a positive effect on the expression of the operon</a:t>
            </a: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1737169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446" y="838200"/>
            <a:ext cx="1807785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38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00"/>
                </a:solidFill>
                <a:latin typeface="Arial"/>
                <a:cs typeface="Arial"/>
              </a:rPr>
              <a:t>Operons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4495800"/>
            <a:ext cx="7543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>
                <a:solidFill>
                  <a:srgbClr val="FFFF00"/>
                </a:solidFill>
                <a:latin typeface="Arial"/>
                <a:cs typeface="Arial"/>
              </a:rPr>
              <a:t>Polycistronic</a:t>
            </a: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 mRNA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:  Bacterial mRNAs often encode multiple genes on a single transcript</a:t>
            </a:r>
          </a:p>
          <a:p>
            <a:endParaRPr lang="en-US" sz="2000" b="1" u="sng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By having the transcripts of the structural genes in a single array, the cell can get a much more immediate response</a:t>
            </a: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5344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78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00"/>
                </a:solidFill>
                <a:latin typeface="Arial"/>
                <a:cs typeface="Arial"/>
              </a:rPr>
              <a:t>How do Regulatory Proteins Work?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143000"/>
            <a:ext cx="7543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Transcriptional Regulatory Proteins must interact with DNA and with other protein molecules</a:t>
            </a:r>
            <a:endParaRPr lang="en-US" sz="20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These proteins have an affinity for their cognate DNA binding sequence that is 10</a:t>
            </a:r>
            <a:r>
              <a:rPr lang="en-US" sz="2000" baseline="30000" dirty="0" smtClean="0">
                <a:solidFill>
                  <a:srgbClr val="FFFF00"/>
                </a:solidFill>
                <a:latin typeface="Arial"/>
                <a:cs typeface="Arial"/>
              </a:rPr>
              <a:t>4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– 10</a:t>
            </a:r>
            <a:r>
              <a:rPr lang="en-US" sz="2000" baseline="30000" dirty="0" smtClean="0">
                <a:solidFill>
                  <a:srgbClr val="FFFF00"/>
                </a:solidFill>
                <a:latin typeface="Arial"/>
                <a:cs typeface="Arial"/>
              </a:rPr>
              <a:t>6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fold greater than non-specific DNA sequences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These proteins have very specific traits that allow them to do their job: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1)  Specificity of DNA interaction</a:t>
            </a:r>
          </a:p>
          <a:p>
            <a:pPr marL="457200" indent="-457200">
              <a:buAutoNum type="arabicParenR" startAt="2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Specific Protein domains</a:t>
            </a:r>
          </a:p>
          <a:p>
            <a:pPr marL="971550" lvl="1" indent="-514350">
              <a:buAutoNum type="romanLcParenR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Helix-Turn Helix</a:t>
            </a:r>
          </a:p>
          <a:p>
            <a:pPr marL="971550" lvl="1" indent="-514350">
              <a:buAutoNum type="romanLcParenR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Zinc-finger</a:t>
            </a:r>
          </a:p>
          <a:p>
            <a:pPr marL="971550" lvl="1" indent="-514350">
              <a:buAutoNum type="romanLcParenR"/>
            </a:pP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Homeodomain</a:t>
            </a:r>
            <a:endParaRPr lang="en-US" sz="20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971550" lvl="1" indent="-514350">
              <a:buAutoNum type="romanLcParenR"/>
            </a:pP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Leucine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Zipper</a:t>
            </a:r>
          </a:p>
          <a:p>
            <a:pPr marL="971550" lvl="1" indent="-514350">
              <a:buAutoNum type="romanLcParenR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Helix-Loop-Helix</a:t>
            </a: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218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00"/>
                </a:solidFill>
                <a:latin typeface="Arial"/>
                <a:cs typeface="Arial"/>
              </a:rPr>
              <a:t>DNA – Protein Interactions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143000"/>
            <a:ext cx="754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On the major and minor grooves of DNA, chemical moieties on the nitrogenous bases are available to interact with amino acid side chains of proteins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Most frequent amino acid side chains found to interact with DNA are:</a:t>
            </a:r>
          </a:p>
          <a:p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Asn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Gln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,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Glu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, Lys and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Arg</a:t>
            </a: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3810000"/>
            <a:ext cx="8476384" cy="2819400"/>
            <a:chOff x="457200" y="3810000"/>
            <a:chExt cx="8476384" cy="2819400"/>
          </a:xfrm>
        </p:grpSpPr>
        <p:pic>
          <p:nvPicPr>
            <p:cNvPr id="4" name="Picture 3" descr="Figure28_9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2" t="4718" r="10373" b="60362"/>
            <a:stretch/>
          </p:blipFill>
          <p:spPr>
            <a:xfrm>
              <a:off x="3581400" y="3810000"/>
              <a:ext cx="5352184" cy="28194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57200" y="4038600"/>
              <a:ext cx="29718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There is much greater variation in the Major groove (one more position), so proteins have more chances at selectivity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 descr="Figure28_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1" t="64406" r="7789" b="8581"/>
          <a:stretch/>
        </p:blipFill>
        <p:spPr>
          <a:xfrm>
            <a:off x="2590800" y="3733800"/>
            <a:ext cx="3657600" cy="280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02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00"/>
                </a:solidFill>
                <a:latin typeface="Arial"/>
                <a:cs typeface="Arial"/>
              </a:rPr>
              <a:t>Protein Domains that Interact with DNA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143000"/>
            <a:ext cx="7543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DNA binding domains tend to be small (~60-90 residues)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Tend to form dimers (and sometimes tetramers)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Each monomer recognizes a specific repeated palindromic sequence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Hence the dimerization</a:t>
            </a:r>
          </a:p>
          <a:p>
            <a:pPr lvl="1"/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The monomers bind cooperatively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941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00"/>
                </a:solidFill>
                <a:latin typeface="Arial"/>
                <a:cs typeface="Arial"/>
              </a:rPr>
              <a:t>Helix-Turn-Helix Domain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905000"/>
            <a:ext cx="3352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20 amino acids arrayed in: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2 </a:t>
            </a:r>
            <a:r>
              <a:rPr lang="en-US" sz="2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-helices (7-9 amino acids long)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b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-turn separates the helices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One </a:t>
            </a:r>
            <a:r>
              <a:rPr lang="en-US" sz="2000" dirty="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-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helix is called the </a:t>
            </a: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RECOGNITION</a:t>
            </a:r>
            <a:r>
              <a:rPr lang="en-US" sz="2000" b="1" u="sng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HELIX</a:t>
            </a: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endParaRPr lang="en-US" sz="20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This helix interacts with a specific DNA sequence in the DNA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Fits in the major groove</a:t>
            </a:r>
          </a:p>
        </p:txBody>
      </p:sp>
      <p:pic>
        <p:nvPicPr>
          <p:cNvPr id="4" name="Picture 3" descr="Figure28_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t="8281" r="3712" b="27926"/>
          <a:stretch/>
        </p:blipFill>
        <p:spPr>
          <a:xfrm>
            <a:off x="4267200" y="1219200"/>
            <a:ext cx="4446852" cy="5071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6248400"/>
            <a:ext cx="16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FF00"/>
                </a:solidFill>
              </a:rPr>
              <a:t>(</a:t>
            </a:r>
            <a:r>
              <a:rPr lang="en-US" sz="800" i="1" dirty="0" smtClean="0">
                <a:solidFill>
                  <a:srgbClr val="FFFF00"/>
                </a:solidFill>
              </a:rPr>
              <a:t>lac</a:t>
            </a:r>
            <a:r>
              <a:rPr lang="en-US" sz="800" dirty="0" smtClean="0">
                <a:solidFill>
                  <a:srgbClr val="FFFF00"/>
                </a:solidFill>
              </a:rPr>
              <a:t> repressor, PDB ID:  2PE5)</a:t>
            </a:r>
            <a:endParaRPr lang="en-US" sz="8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7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00"/>
                </a:solidFill>
                <a:latin typeface="Arial"/>
                <a:cs typeface="Arial"/>
              </a:rPr>
              <a:t>Zinc-finger Domain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905000"/>
            <a:ext cx="335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30 amino acids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Single Zn</a:t>
            </a:r>
            <a:r>
              <a:rPr lang="en-US" sz="2000" baseline="30000" dirty="0" smtClean="0">
                <a:solidFill>
                  <a:srgbClr val="FFFF00"/>
                </a:solidFill>
                <a:latin typeface="Arial"/>
                <a:cs typeface="Arial"/>
              </a:rPr>
              <a:t>2+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coordinated by 4 amino acids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4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Cys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or 2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Cys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/ 2His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The Zn</a:t>
            </a:r>
            <a:r>
              <a:rPr lang="en-US" sz="2000" baseline="30000" dirty="0" smtClean="0">
                <a:solidFill>
                  <a:srgbClr val="FFFF00"/>
                </a:solidFill>
                <a:latin typeface="Arial"/>
                <a:cs typeface="Arial"/>
              </a:rPr>
              <a:t>2+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doesn’t interact with the DNA but serves to stabilize the domain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Single interactions b/w the fingers and DNA are weak, so multiple fingers are common in proteins with these domains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0" y="5181600"/>
            <a:ext cx="1295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FF00"/>
                </a:solidFill>
              </a:rPr>
              <a:t>Zif268 PDB ID: 1ZAA</a:t>
            </a:r>
            <a:endParaRPr lang="en-US" sz="800" i="1" dirty="0">
              <a:solidFill>
                <a:srgbClr val="FFFF00"/>
              </a:solidFill>
            </a:endParaRPr>
          </a:p>
        </p:txBody>
      </p:sp>
      <p:pic>
        <p:nvPicPr>
          <p:cNvPr id="7" name="Picture 6" descr="Figure28_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10971" r="49862" b="44888"/>
          <a:stretch/>
        </p:blipFill>
        <p:spPr>
          <a:xfrm>
            <a:off x="3962400" y="2286000"/>
            <a:ext cx="496370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9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00"/>
                </a:solidFill>
                <a:latin typeface="Arial"/>
                <a:cs typeface="Arial"/>
              </a:rPr>
              <a:t>Zinc-finger Domain</a:t>
            </a:r>
          </a:p>
        </p:txBody>
      </p:sp>
      <p:pic>
        <p:nvPicPr>
          <p:cNvPr id="4" name="Picture 3" descr="zif268_aa_seq_alig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181600"/>
            <a:ext cx="3610023" cy="1604454"/>
          </a:xfrm>
          <a:prstGeom prst="rect">
            <a:avLst/>
          </a:prstGeom>
        </p:spPr>
      </p:pic>
      <p:pic>
        <p:nvPicPr>
          <p:cNvPr id="5" name="Picture 4" descr="zif268_recogni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6400800" cy="436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1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FFFF00"/>
                </a:solidFill>
                <a:latin typeface="Arial"/>
                <a:cs typeface="Arial"/>
              </a:rPr>
              <a:t>Homeodomains</a:t>
            </a:r>
            <a:endParaRPr lang="en-US" sz="340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3" name="Picture 2" descr="Figure28_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5" t="13753" r="9430" b="25228"/>
          <a:stretch/>
        </p:blipFill>
        <p:spPr>
          <a:xfrm>
            <a:off x="4572000" y="1676400"/>
            <a:ext cx="4261596" cy="4261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1752600"/>
            <a:ext cx="38100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60 amino acids long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3 </a:t>
            </a:r>
            <a:r>
              <a:rPr lang="en-US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-helices connected by short loops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ONLY FOUND IN EUKARYOTES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Serves to regulate genes responsible for limp patterns in development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89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 smtClean="0">
                <a:solidFill>
                  <a:srgbClr val="FFFF00"/>
                </a:solidFill>
                <a:latin typeface="Arial"/>
                <a:cs typeface="Arial"/>
              </a:rPr>
              <a:t>Example 1:</a:t>
            </a:r>
            <a:r>
              <a:rPr lang="en-US" sz="3000" dirty="0" smtClean="0">
                <a:solidFill>
                  <a:srgbClr val="FFFF00"/>
                </a:solidFill>
                <a:latin typeface="Arial"/>
                <a:cs typeface="Arial"/>
              </a:rPr>
              <a:t>  The </a:t>
            </a:r>
            <a:r>
              <a:rPr lang="en-US" sz="3000" i="1" dirty="0" smtClean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sz="3000" dirty="0" smtClean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</p:txBody>
      </p:sp>
      <p:pic>
        <p:nvPicPr>
          <p:cNvPr id="8" name="Picture 2" descr="voet4e_fig_31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5772639" cy="544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72200" y="2514600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Allows proteins to be made when needed and then halt production when they aren’t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191000" y="3810000"/>
            <a:ext cx="1520825" cy="1474008"/>
            <a:chOff x="6705600" y="4114800"/>
            <a:chExt cx="1520825" cy="1474008"/>
          </a:xfrm>
        </p:grpSpPr>
        <p:pic>
          <p:nvPicPr>
            <p:cNvPr id="7" name="Picture 2" descr="voet4e_figun_31_p1261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4572000"/>
              <a:ext cx="1520825" cy="10168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705600" y="4114800"/>
              <a:ext cx="1371600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Inducer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37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Protein-Protein Interaction Domains of DNABPs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752600"/>
            <a:ext cx="8229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We said that DNA binding proteins tend to form dimers or tetramers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This means that not only must they interact with DNA, but with each other as well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Two primary Protein-Protein Interaction domains are found in Transcriptional Regulatory Proteins: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pPr marL="457200" indent="-457200">
              <a:buAutoNum type="arabicParenR"/>
            </a:pP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Leucine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zippers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Basic Helix-Loop-Helix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6183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Arial"/>
                <a:cs typeface="Arial"/>
              </a:rPr>
              <a:t>Leucine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Zipper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4191000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Amphipathic </a:t>
            </a:r>
            <a:r>
              <a:rPr lang="en-US" sz="2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-helix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One side is rich in hydrophobic residues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Every 7</a:t>
            </a:r>
            <a:r>
              <a:rPr lang="en-US" sz="2000" baseline="30000" dirty="0" smtClean="0">
                <a:solidFill>
                  <a:srgbClr val="FFFF00"/>
                </a:solidFill>
                <a:latin typeface="Arial"/>
                <a:cs typeface="Arial"/>
              </a:rPr>
              <a:t>th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residue is a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Leu</a:t>
            </a:r>
            <a:endParaRPr lang="en-US" sz="20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When a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Leucine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-zipper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dimerizes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, these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Leu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residues align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Basic residues in the helix interact with DNA backbone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Very small DNA-binding surface, but you get it twice so it helps specify a target sequence</a:t>
            </a: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3" name="Picture 2" descr="Figure28_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t="1769" r="7553" b="57417"/>
          <a:stretch/>
        </p:blipFill>
        <p:spPr>
          <a:xfrm>
            <a:off x="2971800" y="838200"/>
            <a:ext cx="5787465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22860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Clothespin type of helical arrangement</a:t>
            </a:r>
          </a:p>
          <a:p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Clamps onto DNA</a:t>
            </a:r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6519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Basic Helix-Loop-Helix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3886200"/>
            <a:ext cx="838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Eukaryotic regulatory protein domain</a:t>
            </a:r>
          </a:p>
          <a:p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50 amino acids</a:t>
            </a:r>
          </a:p>
          <a:p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2 short, amphipathic </a:t>
            </a:r>
            <a:r>
              <a:rPr lang="en-US" sz="18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-helices linked by a loop of variable length</a:t>
            </a:r>
          </a:p>
          <a:p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Distinct from HTH domains b/c these are Protein/Protein Interaction domains</a:t>
            </a:r>
          </a:p>
          <a:p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Almost resemble a </a:t>
            </a:r>
            <a:r>
              <a:rPr lang="en-US" sz="1800" dirty="0" err="1" smtClean="0">
                <a:solidFill>
                  <a:srgbClr val="FFFF00"/>
                </a:solidFill>
                <a:latin typeface="Arial"/>
                <a:cs typeface="Arial"/>
              </a:rPr>
              <a:t>Leucine</a:t>
            </a: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 Zipper motif interrupted by a short loop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A single </a:t>
            </a:r>
            <a:r>
              <a:rPr lang="en-US" sz="1800" dirty="0" err="1" smtClean="0">
                <a:solidFill>
                  <a:srgbClr val="FFFF00"/>
                </a:solidFill>
                <a:latin typeface="Arial"/>
                <a:cs typeface="Arial"/>
              </a:rPr>
              <a:t>Leu</a:t>
            </a: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 residue (red) lies on one end of each helix</a:t>
            </a:r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Figure28_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" t="60867" r="50758" b="19316"/>
          <a:stretch/>
        </p:blipFill>
        <p:spPr>
          <a:xfrm>
            <a:off x="1676400" y="609600"/>
            <a:ext cx="571478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2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FFFF00"/>
                </a:solidFill>
                <a:latin typeface="Arial"/>
                <a:cs typeface="Arial"/>
              </a:rPr>
              <a:t>Transcriptional Regulation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879157"/>
            <a:ext cx="7696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u="sng" dirty="0" smtClean="0">
                <a:solidFill>
                  <a:srgbClr val="FFFF00"/>
                </a:solidFill>
                <a:latin typeface="Arial"/>
                <a:cs typeface="Arial"/>
              </a:rPr>
              <a:t>Example 1:</a:t>
            </a:r>
            <a:r>
              <a:rPr lang="en-US" sz="2600" dirty="0" smtClean="0">
                <a:solidFill>
                  <a:srgbClr val="FFFF00"/>
                </a:solidFill>
                <a:latin typeface="Arial"/>
                <a:cs typeface="Arial"/>
              </a:rPr>
              <a:t>  Remember the </a:t>
            </a:r>
            <a:r>
              <a:rPr lang="en-US" sz="2600" i="1" dirty="0" smtClean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sz="2600" dirty="0" smtClean="0">
                <a:solidFill>
                  <a:srgbClr val="FFFF00"/>
                </a:solidFill>
                <a:latin typeface="Arial"/>
                <a:cs typeface="Arial"/>
              </a:rPr>
              <a:t> operon?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14800" y="1483817"/>
            <a:ext cx="48006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i="1" dirty="0" smtClean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operon has the structural genes for three proteins: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1)  </a:t>
            </a:r>
            <a:r>
              <a:rPr lang="en-US" i="1" dirty="0" err="1" smtClean="0">
                <a:solidFill>
                  <a:srgbClr val="FFFF00"/>
                </a:solidFill>
                <a:latin typeface="Arial"/>
                <a:cs typeface="Arial"/>
              </a:rPr>
              <a:t>lacZ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:  beta-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galactosidase</a:t>
            </a:r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2)  </a:t>
            </a:r>
            <a:r>
              <a:rPr lang="en-US" i="1" dirty="0" err="1" smtClean="0">
                <a:solidFill>
                  <a:srgbClr val="FFFF00"/>
                </a:solidFill>
                <a:latin typeface="Arial"/>
                <a:cs typeface="Arial"/>
              </a:rPr>
              <a:t>lacY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: 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galactoside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permease</a:t>
            </a:r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457200" indent="-457200">
              <a:buAutoNum type="arabicParenR" startAt="3"/>
            </a:pP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lacA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: 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Thiogalactoside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transacetylase</a:t>
            </a:r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Unknown role in pathway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Transfers acetyl group to C-6 hydroxyl group on IPTG and other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thiogalactosides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11" name="Picture 2" descr="voet4e_figun_31_p126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334000"/>
            <a:ext cx="1981200" cy="132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2946469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71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2800" i="1" dirty="0" smtClean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609600"/>
            <a:ext cx="403860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The lac operon is an example of </a:t>
            </a:r>
            <a:r>
              <a:rPr lang="en-US" sz="1800" b="1" u="sng" dirty="0" smtClean="0">
                <a:solidFill>
                  <a:srgbClr val="FFFF00"/>
                </a:solidFill>
                <a:latin typeface="Arial"/>
                <a:cs typeface="Arial"/>
              </a:rPr>
              <a:t>NEGATIVE REGULATION</a:t>
            </a:r>
            <a:endParaRPr lang="en-US" sz="18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The repressor protein binds to the O1 sequence (Operator 1) and induces a conformational change in the DNA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The dimers of the tetramer interact via </a:t>
            </a:r>
            <a:r>
              <a:rPr lang="en-US" sz="1800" dirty="0" err="1" smtClean="0">
                <a:solidFill>
                  <a:srgbClr val="FFFF00"/>
                </a:solidFill>
                <a:latin typeface="Arial"/>
                <a:cs typeface="Arial"/>
              </a:rPr>
              <a:t>leucine</a:t>
            </a: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 zippers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DNA binding is via HTH domains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The tetramer can bind another operator region on either side of O1:</a:t>
            </a:r>
          </a:p>
          <a:p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O2 (+410) or O3 (-90) to shut down transcription of the operon</a:t>
            </a:r>
          </a:p>
          <a:p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When inducer molecule is added, it binds to the repressor protein and causes a conformational change that makes the repressor dissociate from the DNA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FFFF00"/>
                </a:solidFill>
                <a:latin typeface="Arial"/>
                <a:cs typeface="Arial"/>
              </a:rPr>
              <a:t>The Operon is Transcribed!!!</a:t>
            </a:r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8" name="Picture 2" descr="figure_28_08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20791" cy="457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2" descr="figure_28_08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2600"/>
            <a:ext cx="4093634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45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2800" i="1" dirty="0" smtClean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Operon: Nothing is that Easy!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447800"/>
            <a:ext cx="84582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The lac operon is an example of </a:t>
            </a:r>
            <a:r>
              <a:rPr lang="en-US" b="1" u="sng" dirty="0" smtClean="0">
                <a:solidFill>
                  <a:srgbClr val="FFFF00"/>
                </a:solidFill>
                <a:latin typeface="Arial"/>
                <a:cs typeface="Arial"/>
              </a:rPr>
              <a:t>POSITIVE REGULATION!!</a:t>
            </a:r>
            <a:r>
              <a:rPr lang="en-US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800" dirty="0" smtClean="0">
                <a:solidFill>
                  <a:srgbClr val="FFFF00"/>
                </a:solidFill>
                <a:latin typeface="Arial"/>
                <a:cs typeface="Arial"/>
              </a:rPr>
              <a:t>(Told you it wasn’t simple</a:t>
            </a:r>
            <a:r>
              <a:rPr lang="en-US" sz="800" dirty="0" smtClean="0">
                <a:solidFill>
                  <a:srgbClr val="FFFF00"/>
                </a:solidFill>
                <a:latin typeface="Arial"/>
                <a:cs typeface="Arial"/>
              </a:rPr>
              <a:t>) (Remember:  This means that an Activator is present)</a:t>
            </a:r>
            <a:endParaRPr lang="en-US" sz="8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18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If glucose is present then the cell wants to use it before any other carbon source.  Period.</a:t>
            </a:r>
          </a:p>
          <a:p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What happens if both glucose AND lactose are present?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err="1" smtClean="0">
                <a:solidFill>
                  <a:srgbClr val="FFFF00"/>
                </a:solidFill>
                <a:latin typeface="Arial"/>
                <a:cs typeface="Arial"/>
              </a:rPr>
              <a:t>eg</a:t>
            </a:r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:  Milk chocolate </a:t>
            </a:r>
            <a:r>
              <a:rPr lang="en-US" sz="2200" dirty="0" err="1" smtClean="0">
                <a:solidFill>
                  <a:srgbClr val="FFFF00"/>
                </a:solidFill>
                <a:latin typeface="Arial"/>
                <a:cs typeface="Arial"/>
              </a:rPr>
              <a:t>easter</a:t>
            </a:r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 candy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b="1" u="sng" dirty="0" smtClean="0">
                <a:solidFill>
                  <a:srgbClr val="FFFF00"/>
                </a:solidFill>
                <a:latin typeface="Arial"/>
                <a:cs typeface="Arial"/>
              </a:rPr>
              <a:t>CATABOLITE REPRESSION</a:t>
            </a:r>
            <a:endParaRPr lang="en-US" sz="22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RESTRICTS THE PRODUCTION OF THE ENZYMATIC MACHINERY NECESSARY TO UTILIZE OTHER SUGARS</a:t>
            </a:r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59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Arial"/>
                <a:cs typeface="Arial"/>
              </a:rPr>
              <a:t>Catabolite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Repression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920889"/>
            <a:ext cx="4114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Effect is mediated by </a:t>
            </a:r>
            <a:r>
              <a:rPr lang="en-US" sz="2000" u="sng" dirty="0" err="1" smtClean="0">
                <a:solidFill>
                  <a:srgbClr val="FFFF00"/>
                </a:solidFill>
                <a:latin typeface="Arial"/>
                <a:cs typeface="Arial"/>
              </a:rPr>
              <a:t>cAMP</a:t>
            </a:r>
            <a:r>
              <a:rPr lang="en-US" sz="2000" u="sng" dirty="0" smtClean="0">
                <a:solidFill>
                  <a:srgbClr val="FFFF00"/>
                </a:solidFill>
                <a:latin typeface="Arial"/>
                <a:cs typeface="Arial"/>
              </a:rPr>
              <a:t> receptor protein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or </a:t>
            </a:r>
            <a:r>
              <a:rPr lang="en-US" sz="2000" b="1" u="sng" dirty="0" smtClean="0">
                <a:solidFill>
                  <a:srgbClr val="FFFF00"/>
                </a:solidFill>
                <a:latin typeface="Arial"/>
                <a:cs typeface="Arial"/>
              </a:rPr>
              <a:t>CRP</a:t>
            </a:r>
            <a:endParaRPr lang="en-US" sz="20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2000" b="1" u="sng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22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kDa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homodimer</a:t>
            </a:r>
            <a:endParaRPr lang="en-US" sz="20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Binds to DNA and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cAMP</a:t>
            </a:r>
            <a:endParaRPr lang="en-US" sz="20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cAMP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is a signaling molecule that cells use to regulate metabolism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When glucose is present,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cAMP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levels are low inside the cell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CRP doesn’t bind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cAMP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and is in the T-state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When glucose is absent,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cAMP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levels rise, CRP binds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cAMP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then DNA and recruits RNAP to promoter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4275138" cy="365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873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Arial"/>
                <a:cs typeface="Arial"/>
              </a:rPr>
              <a:t>Catabolite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Repression and the </a:t>
            </a:r>
            <a:r>
              <a:rPr lang="en-US" sz="2800" i="1" dirty="0" smtClean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2133600"/>
            <a:ext cx="4038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CRP is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allosterically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regulated by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cAMP</a:t>
            </a:r>
            <a:endParaRPr lang="en-US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Strong induction of the </a:t>
            </a:r>
            <a:r>
              <a:rPr lang="en-US" sz="2200" i="1" dirty="0" smtClean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 operon requires both the presence of lactose and a low [glucose]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715000" y="762000"/>
            <a:ext cx="3352800" cy="6019800"/>
            <a:chOff x="5562600" y="609600"/>
            <a:chExt cx="3352800" cy="60198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562600" y="609600"/>
              <a:ext cx="3352800" cy="6019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562600" y="609600"/>
              <a:ext cx="3352800" cy="6007823"/>
              <a:chOff x="1600200" y="685800"/>
              <a:chExt cx="4191000" cy="7162800"/>
            </a:xfrm>
          </p:grpSpPr>
          <p:pic>
            <p:nvPicPr>
              <p:cNvPr id="7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685800"/>
                <a:ext cx="4024312" cy="1804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2251075"/>
                <a:ext cx="3995737" cy="1674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3698875"/>
                <a:ext cx="4191000" cy="1711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6713" y="5205412"/>
                <a:ext cx="4078287" cy="2643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2823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2800" i="1" dirty="0" err="1" smtClean="0">
                <a:solidFill>
                  <a:srgbClr val="FFFF00"/>
                </a:solidFill>
                <a:latin typeface="Arial"/>
                <a:cs typeface="Arial"/>
              </a:rPr>
              <a:t>trp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4724400"/>
            <a:ext cx="8458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Arial"/>
                <a:cs typeface="Arial"/>
              </a:rPr>
              <a:t>E. coli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cells can biosynthesize all 20 amino acids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If an amino acid is abundant in the growth medium, then the cell doesn’t need to synthesize it</a:t>
            </a:r>
          </a:p>
          <a:p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5 proteins are required to synthesize tryptophan </a:t>
            </a:r>
          </a:p>
          <a:p>
            <a:r>
              <a:rPr lang="en-US" sz="1200" dirty="0" smtClean="0">
                <a:solidFill>
                  <a:srgbClr val="FFFF00"/>
                </a:solidFill>
                <a:latin typeface="Arial"/>
                <a:cs typeface="Arial"/>
              </a:rPr>
              <a:t>(two enzymes catalyze more than one step in the pathway)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76400" y="762000"/>
            <a:ext cx="5867400" cy="3869987"/>
            <a:chOff x="1676400" y="762000"/>
            <a:chExt cx="5867400" cy="3869987"/>
          </a:xfrm>
        </p:grpSpPr>
        <p:pic>
          <p:nvPicPr>
            <p:cNvPr id="3" name="Picture 2" descr="trp_operon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762000"/>
              <a:ext cx="5867400" cy="38699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1752600" y="838200"/>
              <a:ext cx="2133600" cy="2057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657600" y="838200"/>
              <a:ext cx="3810000" cy="1066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920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2800" i="1" dirty="0" err="1" smtClean="0">
                <a:solidFill>
                  <a:srgbClr val="FFFF00"/>
                </a:solidFill>
                <a:latin typeface="Arial"/>
                <a:cs typeface="Arial"/>
              </a:rPr>
              <a:t>trp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4812030"/>
            <a:ext cx="84582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The mRNA of the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trp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operon has a half-life of 3 min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Allowing the cell to rapidly respond to changing media conditions</a:t>
            </a:r>
          </a:p>
          <a:p>
            <a:endParaRPr lang="en-US" sz="20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Trp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repressor is a </a:t>
            </a:r>
            <a:r>
              <a:rPr lang="en-US" sz="2000" dirty="0" err="1" smtClean="0">
                <a:solidFill>
                  <a:srgbClr val="FFFF00"/>
                </a:solidFill>
                <a:latin typeface="Arial"/>
                <a:cs typeface="Arial"/>
              </a:rPr>
              <a:t>homodimer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cs typeface="Arial"/>
              </a:rPr>
              <a:t> that binds tryptophan and undergoes a conformational change</a:t>
            </a:r>
          </a:p>
          <a:p>
            <a:endParaRPr lang="en-US" sz="220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95400" y="685800"/>
            <a:ext cx="6400801" cy="4074078"/>
            <a:chOff x="2057400" y="482601"/>
            <a:chExt cx="6400801" cy="4074078"/>
          </a:xfrm>
        </p:grpSpPr>
        <p:pic>
          <p:nvPicPr>
            <p:cNvPr id="8" name="Picture 2" descr="figure_28_1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52"/>
            <a:stretch/>
          </p:blipFill>
          <p:spPr bwMode="auto">
            <a:xfrm>
              <a:off x="2057401" y="482601"/>
              <a:ext cx="6400800" cy="4074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3657600" y="609600"/>
              <a:ext cx="3810000" cy="1066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057400" y="482601"/>
              <a:ext cx="1600200" cy="2209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819400" y="1295400"/>
              <a:ext cx="1600200" cy="1447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611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3000" i="1" dirty="0" smtClean="0">
                <a:solidFill>
                  <a:srgbClr val="FFFF00"/>
                </a:solidFill>
                <a:latin typeface="Arial"/>
                <a:cs typeface="Arial"/>
              </a:rPr>
              <a:t>lac</a:t>
            </a:r>
            <a:r>
              <a:rPr lang="en-US" sz="3000" dirty="0" smtClean="0">
                <a:solidFill>
                  <a:srgbClr val="FFFF00"/>
                </a:solidFill>
                <a:latin typeface="Arial"/>
                <a:cs typeface="Arial"/>
              </a:rPr>
              <a:t> operon led to…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122944"/>
            <a:ext cx="853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Monod and Jacob postulating in 1961: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1)  The structural genes on DNA are </a:t>
            </a:r>
            <a:r>
              <a:rPr lang="en-US" b="1" u="sng" dirty="0" smtClean="0">
                <a:solidFill>
                  <a:srgbClr val="FFFF00"/>
                </a:solidFill>
                <a:latin typeface="Arial"/>
                <a:cs typeface="Arial"/>
              </a:rPr>
              <a:t>TRANSCRIBED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into complementary strands of messenger RNA (mRNA)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2)  mRNA must associate with ribosomes which catalyze the synthesis of polypeptides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4424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2800" i="1" dirty="0" err="1" smtClean="0">
                <a:solidFill>
                  <a:srgbClr val="FFFF00"/>
                </a:solidFill>
                <a:latin typeface="Arial"/>
                <a:cs typeface="Arial"/>
              </a:rPr>
              <a:t>trp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76400" y="609600"/>
            <a:ext cx="5867400" cy="3869987"/>
            <a:chOff x="1676400" y="762000"/>
            <a:chExt cx="5867400" cy="3869987"/>
          </a:xfrm>
        </p:grpSpPr>
        <p:pic>
          <p:nvPicPr>
            <p:cNvPr id="3" name="Picture 2" descr="trp_operon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762000"/>
              <a:ext cx="5867400" cy="38699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4267200" y="838200"/>
              <a:ext cx="3200400" cy="1066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4800" y="4495800"/>
            <a:ext cx="8458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The conformational change caused by tryptophan binding converts the </a:t>
            </a:r>
            <a:r>
              <a:rPr lang="en-US" sz="2200" dirty="0" err="1" smtClean="0">
                <a:solidFill>
                  <a:srgbClr val="FFFF00"/>
                </a:solidFill>
                <a:latin typeface="Arial"/>
                <a:cs typeface="Arial"/>
              </a:rPr>
              <a:t>Trp</a:t>
            </a:r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 repressor to the R-state from the T-state and it binds the operator of the </a:t>
            </a:r>
            <a:r>
              <a:rPr lang="en-US" sz="2200" i="1" dirty="0" err="1" smtClean="0">
                <a:solidFill>
                  <a:srgbClr val="FFFF00"/>
                </a:solidFill>
                <a:latin typeface="Arial"/>
                <a:cs typeface="Arial"/>
              </a:rPr>
              <a:t>trp</a:t>
            </a:r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The operator overlaps the promoter, so no transcription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Straightforward, right? </a:t>
            </a:r>
          </a:p>
        </p:txBody>
      </p:sp>
    </p:spTree>
    <p:extLst>
      <p:ext uri="{BB962C8B-B14F-4D97-AF65-F5344CB8AC3E}">
        <p14:creationId xmlns:p14="http://schemas.microsoft.com/office/powerpoint/2010/main" val="46828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Yeah, right.  </a:t>
            </a:r>
            <a:r>
              <a:rPr lang="en-US" sz="2800" b="1" dirty="0" smtClean="0">
                <a:solidFill>
                  <a:srgbClr val="FFFF00"/>
                </a:solidFill>
                <a:latin typeface="Arial"/>
                <a:cs typeface="Arial"/>
              </a:rPr>
              <a:t>ATTENUATION</a:t>
            </a:r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1676400"/>
            <a:ext cx="84582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At decreased tryptophan levels, the repressor loses its bound tryptophan ligands and dissociates from DNA</a:t>
            </a:r>
          </a:p>
          <a:p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This should cause a massive increase in the production of the enzymes in the tryptophan biosynthetic pathway, yes?</a:t>
            </a:r>
          </a:p>
          <a:p>
            <a:endParaRPr lang="en-US" sz="22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22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Maybe…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It all depends on HOW MUCH tryptophan is around.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The cell can </a:t>
            </a:r>
            <a:r>
              <a:rPr lang="en-US" sz="2200" b="1" u="sng" dirty="0" smtClean="0">
                <a:solidFill>
                  <a:srgbClr val="FFFF00"/>
                </a:solidFill>
                <a:latin typeface="Arial"/>
                <a:cs typeface="Arial"/>
              </a:rPr>
              <a:t>attenuate</a:t>
            </a:r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 the signal from the transcript at the translational level. 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FFFF00"/>
                </a:solidFill>
                <a:latin typeface="Arial"/>
                <a:cs typeface="Arial"/>
              </a:rPr>
              <a:t>Huh?</a:t>
            </a:r>
          </a:p>
        </p:txBody>
      </p:sp>
    </p:spTree>
    <p:extLst>
      <p:ext uri="{BB962C8B-B14F-4D97-AF65-F5344CB8AC3E}">
        <p14:creationId xmlns:p14="http://schemas.microsoft.com/office/powerpoint/2010/main" val="3273749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ATTENUATION</a:t>
            </a:r>
          </a:p>
        </p:txBody>
      </p:sp>
      <p:pic>
        <p:nvPicPr>
          <p:cNvPr id="3" name="Picture 2" descr="trp_oper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774379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914400"/>
            <a:ext cx="2895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The mRNA has a 162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bp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Leader Sequence that contains 4 sequences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Sequence 1 and 2:  Regulatory sequences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Sequence 3 and 4:  Attenuator sequence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669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ATTENUATION</a:t>
            </a:r>
          </a:p>
        </p:txBody>
      </p:sp>
      <p:pic>
        <p:nvPicPr>
          <p:cNvPr id="3" name="Picture 2" descr="trp_oper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774379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914400"/>
            <a:ext cx="2895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Sequence 1 contains two codons for tryptophan.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If there is plenty of tryptophan in the cell, then there are plenty of tryptophan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tRNA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molecules so to ribosome goes right through both sequences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57200" y="2438400"/>
            <a:ext cx="2438400" cy="1371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5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ATTENUATION</a:t>
            </a:r>
          </a:p>
        </p:txBody>
      </p:sp>
      <p:pic>
        <p:nvPicPr>
          <p:cNvPr id="3" name="Picture 2" descr="trp_oper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774379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533400"/>
            <a:ext cx="28956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This allows Sequences 3 and 4 to form a base paired duplex called The Attenuator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This attenuator is very strong due to its size and loop structure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Transcription stops because the </a:t>
            </a:r>
            <a:r>
              <a:rPr lang="en-US" dirty="0" err="1" smtClean="0">
                <a:solidFill>
                  <a:srgbClr val="FFFF00"/>
                </a:solidFill>
                <a:latin typeface="Arial"/>
                <a:cs typeface="Arial"/>
              </a:rPr>
              <a:t>attentuator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structure “jams up the gears” of RNAP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57200" y="2438400"/>
            <a:ext cx="2438400" cy="1371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06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7620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"/>
                <a:cs typeface="Arial"/>
              </a:rPr>
              <a:t>ATTENUATION</a:t>
            </a:r>
          </a:p>
        </p:txBody>
      </p:sp>
      <p:pic>
        <p:nvPicPr>
          <p:cNvPr id="3" name="Picture 2" descr="trp_oper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774379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304800"/>
            <a:ext cx="28956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At tryptophan concentrations below the threshold, the </a:t>
            </a:r>
            <a:r>
              <a:rPr lang="en-US" smtClean="0">
                <a:solidFill>
                  <a:srgbClr val="FFFF00"/>
                </a:solidFill>
                <a:latin typeface="Arial"/>
                <a:cs typeface="Arial"/>
              </a:rPr>
              <a:t>ribosome stalls 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at Sequence 1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This allows a weaker pairing of Sequences 2 and 3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The ribosome can blast through the weaker 2:3 pair and make the proteins of the </a:t>
            </a:r>
            <a:r>
              <a:rPr lang="en-US" i="1" dirty="0" err="1" smtClean="0">
                <a:solidFill>
                  <a:srgbClr val="FFFF00"/>
                </a:solidFill>
                <a:latin typeface="Arial"/>
                <a:cs typeface="Arial"/>
              </a:rPr>
              <a:t>trp</a:t>
            </a:r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 operon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57200" y="4724400"/>
            <a:ext cx="2438400" cy="1371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00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FFFF00"/>
                </a:solidFill>
                <a:latin typeface="Arial"/>
                <a:cs typeface="Arial"/>
              </a:rPr>
              <a:t>RNA Polymerase: Components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1000" y="1828800"/>
            <a:ext cx="8382000" cy="426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Two </a:t>
            </a:r>
            <a:r>
              <a:rPr lang="en-US" sz="2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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subunits function in </a:t>
            </a:r>
            <a:r>
              <a:rPr lang="en-US" sz="2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assembly 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and</a:t>
            </a:r>
            <a:r>
              <a:rPr lang="en-US" sz="2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binding to UP (upstream promoter) elements</a:t>
            </a:r>
          </a:p>
          <a:p>
            <a:pPr eaLnBrk="1" hangingPunct="1">
              <a:lnSpc>
                <a:spcPct val="115000"/>
              </a:lnSpc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2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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subunit is the </a:t>
            </a:r>
            <a:r>
              <a:rPr lang="en-US" sz="2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main catalytic subunit</a:t>
            </a:r>
          </a:p>
          <a:p>
            <a:pPr eaLnBrk="1" hangingPunct="1">
              <a:lnSpc>
                <a:spcPct val="115000"/>
              </a:lnSpc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2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</a:t>
            </a:r>
            <a:r>
              <a:rPr lang="ja-JP" altLang="en-US" sz="2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subunit is responsible for </a:t>
            </a:r>
            <a:r>
              <a:rPr lang="en-US" sz="2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DNA binding</a:t>
            </a:r>
          </a:p>
          <a:p>
            <a:pPr eaLnBrk="1" hangingPunct="1">
              <a:lnSpc>
                <a:spcPct val="115000"/>
              </a:lnSpc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2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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subunit directs enzyme to the </a:t>
            </a:r>
            <a:r>
              <a:rPr lang="en-US" sz="2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promoter</a:t>
            </a:r>
          </a:p>
          <a:p>
            <a:pPr eaLnBrk="1" hangingPunct="1">
              <a:lnSpc>
                <a:spcPct val="115000"/>
              </a:lnSpc>
            </a:pP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2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Symbol" charset="0"/>
              </a:rPr>
              <a:t>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appears to </a:t>
            </a:r>
            <a:r>
              <a:rPr lang="en-US" sz="2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protect the polymerase</a:t>
            </a:r>
            <a:r>
              <a:rPr lang="en-US" sz="2800" dirty="0" smtClean="0">
                <a:latin typeface="Calibri" charset="0"/>
                <a:ea typeface="ＭＳ Ｐゴシック" charset="0"/>
                <a:cs typeface="ＭＳ Ｐゴシック" charset="0"/>
              </a:rPr>
              <a:t> from denaturation</a:t>
            </a:r>
            <a:endParaRPr lang="en-US" sz="28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20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FFFF00"/>
                </a:solidFill>
                <a:latin typeface="Arial"/>
                <a:cs typeface="Arial"/>
              </a:rPr>
              <a:t>RNA Polymerase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752600"/>
            <a:ext cx="3352800" cy="464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RNA Polymerase (RNAP)</a:t>
            </a:r>
          </a:p>
          <a:p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Arial"/>
                <a:cs typeface="Arial"/>
              </a:rPr>
              <a:t>PDB ID Codes: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Arial"/>
                <a:cs typeface="Arial"/>
              </a:rPr>
              <a:t>2O5I:  </a:t>
            </a: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Crystal structure of the </a:t>
            </a:r>
            <a:r>
              <a:rPr lang="en-US" sz="1600" i="1" dirty="0" err="1" smtClean="0">
                <a:solidFill>
                  <a:srgbClr val="FFFF00"/>
                </a:solidFill>
                <a:latin typeface="Arial"/>
                <a:cs typeface="Arial"/>
              </a:rPr>
              <a:t>Thermus</a:t>
            </a:r>
            <a:r>
              <a:rPr lang="en-US" sz="16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600" i="1" dirty="0" err="1">
                <a:solidFill>
                  <a:srgbClr val="FFFF00"/>
                </a:solidFill>
                <a:latin typeface="Arial"/>
                <a:cs typeface="Arial"/>
              </a:rPr>
              <a:t>thermophilus</a:t>
            </a:r>
            <a:r>
              <a:rPr lang="en-US" sz="1600" i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RNA polymerase elongation complex</a:t>
            </a:r>
          </a:p>
          <a:p>
            <a:endParaRPr lang="en-US" sz="16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1600" dirty="0" smtClean="0">
                <a:solidFill>
                  <a:srgbClr val="FFFF00"/>
                </a:solidFill>
                <a:latin typeface="Arial"/>
                <a:cs typeface="Arial"/>
              </a:rPr>
              <a:t>1L9Z:  </a:t>
            </a:r>
            <a:r>
              <a:rPr lang="en-US" sz="1600" i="1" dirty="0" err="1">
                <a:solidFill>
                  <a:srgbClr val="FFFF00"/>
                </a:solidFill>
                <a:latin typeface="Arial"/>
                <a:cs typeface="Arial"/>
              </a:rPr>
              <a:t>Thermus</a:t>
            </a:r>
            <a:r>
              <a:rPr lang="en-US" sz="1600" i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600" i="1" dirty="0" err="1">
                <a:solidFill>
                  <a:srgbClr val="FFFF00"/>
                </a:solidFill>
                <a:latin typeface="Arial"/>
                <a:cs typeface="Arial"/>
              </a:rPr>
              <a:t>aquaticus</a:t>
            </a:r>
            <a:r>
              <a:rPr lang="en-US" sz="1600" i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RNA Polymerase Holoenzyme/Fork-Junction Promoter DNA Complex at 6.5 A Resolution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Arial"/>
                <a:cs typeface="Arial"/>
              </a:rPr>
              <a:t>  </a:t>
            </a:r>
          </a:p>
          <a:p>
            <a:r>
              <a:rPr lang="en-US" sz="1600" dirty="0" smtClean="0">
                <a:solidFill>
                  <a:srgbClr val="FFFF00"/>
                </a:solidFill>
                <a:latin typeface="Arial"/>
                <a:cs typeface="Arial"/>
              </a:rPr>
              <a:t>2A69:  </a:t>
            </a: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Crystal structure of the </a:t>
            </a:r>
            <a:r>
              <a:rPr lang="en-US" sz="1600" i="1" dirty="0" err="1" smtClean="0">
                <a:solidFill>
                  <a:srgbClr val="FFFF00"/>
                </a:solidFill>
                <a:latin typeface="Arial"/>
                <a:cs typeface="Arial"/>
              </a:rPr>
              <a:t>Thermus</a:t>
            </a:r>
            <a:r>
              <a:rPr lang="en-US" sz="16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600" i="1" dirty="0" err="1">
                <a:solidFill>
                  <a:srgbClr val="FFFF00"/>
                </a:solidFill>
                <a:latin typeface="Arial"/>
                <a:cs typeface="Arial"/>
              </a:rPr>
              <a:t>Thermophilus</a:t>
            </a:r>
            <a:r>
              <a:rPr lang="en-US" sz="1600" i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RNA polymerase </a:t>
            </a:r>
            <a:r>
              <a:rPr lang="en-US" sz="1600" dirty="0" err="1">
                <a:solidFill>
                  <a:srgbClr val="FFFF00"/>
                </a:solidFill>
                <a:latin typeface="Arial"/>
                <a:cs typeface="Arial"/>
              </a:rPr>
              <a:t>holoenzyme</a:t>
            </a:r>
            <a:r>
              <a:rPr lang="en-US" sz="1600" dirty="0">
                <a:solidFill>
                  <a:srgbClr val="FFFF00"/>
                </a:solidFill>
                <a:latin typeface="Arial"/>
                <a:cs typeface="Arial"/>
              </a:rPr>
              <a:t> in complex with antibiotic </a:t>
            </a:r>
            <a:r>
              <a:rPr lang="en-US" sz="1600" dirty="0" err="1" smtClean="0">
                <a:solidFill>
                  <a:srgbClr val="FFFF00"/>
                </a:solidFill>
                <a:latin typeface="Arial"/>
                <a:cs typeface="Arial"/>
              </a:rPr>
              <a:t>rifapentin</a:t>
            </a:r>
            <a:endParaRPr lang="en-US" sz="1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Picture 2" descr="voet4e_fig_31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4692602" cy="445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0" y="6096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2O5I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8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0"/>
            <a:ext cx="7696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solidFill>
                  <a:srgbClr val="FFFF00"/>
                </a:solidFill>
                <a:latin typeface="Arial"/>
                <a:cs typeface="Arial"/>
              </a:rPr>
              <a:t>RNA Polymerase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5486400"/>
            <a:ext cx="6400800" cy="310854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1400" b="1" u="sng" dirty="0" smtClean="0">
                <a:solidFill>
                  <a:srgbClr val="FFFF00"/>
                </a:solidFill>
                <a:latin typeface="Arial"/>
                <a:cs typeface="Arial"/>
              </a:rPr>
              <a:t>Holoenzyme</a:t>
            </a:r>
            <a:r>
              <a:rPr lang="en-US" sz="1400" dirty="0" smtClean="0">
                <a:solidFill>
                  <a:srgbClr val="FFFF00"/>
                </a:solidFill>
                <a:latin typeface="Arial"/>
                <a:cs typeface="Arial"/>
              </a:rPr>
              <a:t> (1IW7) </a:t>
            </a:r>
          </a:p>
          <a:p>
            <a:r>
              <a:rPr lang="en-US" sz="1400" dirty="0" smtClean="0">
                <a:solidFill>
                  <a:srgbClr val="FFFF00"/>
                </a:solidFill>
                <a:latin typeface="Arial"/>
                <a:cs typeface="Arial"/>
              </a:rPr>
              <a:t>(The initial assembly on the promoter)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Arial"/>
                <a:cs typeface="Arial"/>
              </a:rPr>
              <a:t>459 </a:t>
            </a:r>
            <a:r>
              <a:rPr lang="en-US" sz="1400" dirty="0" err="1" smtClean="0">
                <a:solidFill>
                  <a:srgbClr val="FFFF00"/>
                </a:solidFill>
                <a:latin typeface="Arial"/>
                <a:cs typeface="Arial"/>
              </a:rPr>
              <a:t>kDa</a:t>
            </a:r>
            <a:endParaRPr lang="en-US" sz="14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  <a:r>
              <a:rPr lang="en-US" sz="1400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2</a:t>
            </a:r>
            <a:r>
              <a:rPr lang="en-US" sz="14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bb’ws </a:t>
            </a:r>
            <a:r>
              <a:rPr lang="en-US" sz="1400" dirty="0" smtClean="0">
                <a:solidFill>
                  <a:srgbClr val="FFFF00"/>
                </a:solidFill>
                <a:latin typeface="Arial"/>
                <a:cs typeface="Arial"/>
              </a:rPr>
              <a:t>subunits</a:t>
            </a:r>
          </a:p>
          <a:p>
            <a:pPr marL="285750" indent="-285750">
              <a:buFont typeface="Arial"/>
              <a:buChar char="•"/>
            </a:pPr>
            <a:endParaRPr lang="en-US" sz="14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14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14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14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14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endParaRPr lang="en-US" sz="14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1400" dirty="0" smtClean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lang="en-US" sz="1400" b="1" u="sng" dirty="0" smtClean="0">
                <a:solidFill>
                  <a:srgbClr val="FFFF00"/>
                </a:solidFill>
                <a:latin typeface="Arial"/>
                <a:cs typeface="Arial"/>
              </a:rPr>
              <a:t>Core Enzyme</a:t>
            </a:r>
            <a:r>
              <a:rPr lang="en-US" sz="1400" dirty="0" smtClean="0">
                <a:solidFill>
                  <a:srgbClr val="FFFF00"/>
                </a:solidFill>
                <a:latin typeface="Arial"/>
                <a:cs typeface="Arial"/>
              </a:rPr>
              <a:t> (2A69)</a:t>
            </a:r>
            <a:endParaRPr lang="en-US" sz="1400" b="1" u="sng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en-US" sz="1400" dirty="0" smtClean="0">
                <a:solidFill>
                  <a:srgbClr val="FFFF00"/>
                </a:solidFill>
                <a:latin typeface="Arial"/>
                <a:cs typeface="Arial"/>
              </a:rPr>
              <a:t>(The functional assembly)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Arial"/>
                <a:cs typeface="Arial"/>
              </a:rPr>
              <a:t>389 </a:t>
            </a:r>
            <a:r>
              <a:rPr lang="en-US" sz="1400" dirty="0" err="1" smtClean="0">
                <a:solidFill>
                  <a:srgbClr val="FFFF00"/>
                </a:solidFill>
                <a:latin typeface="Arial"/>
                <a:cs typeface="Arial"/>
              </a:rPr>
              <a:t>kDa</a:t>
            </a:r>
            <a:endParaRPr lang="en-US" sz="1400" dirty="0" smtClean="0">
              <a:solidFill>
                <a:srgbClr val="FFFF00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14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a</a:t>
            </a:r>
            <a:r>
              <a:rPr lang="en-US" sz="1400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2</a:t>
            </a:r>
            <a:r>
              <a:rPr lang="en-US" sz="14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bb’w </a:t>
            </a:r>
            <a:r>
              <a:rPr lang="en-US" sz="1400" dirty="0" smtClean="0">
                <a:solidFill>
                  <a:srgbClr val="FFFF00"/>
                </a:solidFill>
                <a:latin typeface="Arial"/>
                <a:cs typeface="Arial"/>
              </a:rPr>
              <a:t>subunits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47800" y="609600"/>
            <a:ext cx="6125168" cy="4800600"/>
            <a:chOff x="0" y="609600"/>
            <a:chExt cx="6125168" cy="4800600"/>
          </a:xfrm>
        </p:grpSpPr>
        <p:pic>
          <p:nvPicPr>
            <p:cNvPr id="11" name="Picture 10" descr="RNAP_imag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9600"/>
              <a:ext cx="6125168" cy="48006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562600" y="5105400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2A69</a:t>
              </a:r>
              <a:endParaRPr lang="en-US" sz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905000" y="609600"/>
            <a:ext cx="5334000" cy="4836018"/>
            <a:chOff x="2209800" y="609600"/>
            <a:chExt cx="5334000" cy="4836018"/>
          </a:xfrm>
        </p:grpSpPr>
        <p:pic>
          <p:nvPicPr>
            <p:cNvPr id="13" name="Picture 2" descr="voet4e_fig_31_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609600"/>
              <a:ext cx="5334000" cy="4836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858000" y="5105400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1IW7</a:t>
              </a:r>
              <a:endParaRPr lang="en-US" sz="12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28800" y="609600"/>
            <a:ext cx="5419865" cy="4748624"/>
            <a:chOff x="1828800" y="609600"/>
            <a:chExt cx="5419865" cy="4748624"/>
          </a:xfrm>
        </p:grpSpPr>
        <p:pic>
          <p:nvPicPr>
            <p:cNvPr id="4" name="Picture 3" descr="2O5I_DNA_RNAbound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8" t="12546" r="16454" b="4630"/>
            <a:stretch/>
          </p:blipFill>
          <p:spPr>
            <a:xfrm>
              <a:off x="1828800" y="609600"/>
              <a:ext cx="5419865" cy="474862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629400" y="4953000"/>
              <a:ext cx="533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2O5I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18231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81000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00"/>
                </a:solidFill>
                <a:latin typeface="Arial"/>
                <a:cs typeface="Arial"/>
              </a:rPr>
              <a:t>Sigma Subunits are Promoter Specific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6091535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"/>
                <a:cs typeface="Arial"/>
              </a:rPr>
              <a:t>The most prevalent is </a:t>
            </a:r>
            <a:r>
              <a:rPr lang="en-US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s</a:t>
            </a:r>
            <a:r>
              <a:rPr lang="en-US" baseline="30000" dirty="0" smtClean="0">
                <a:solidFill>
                  <a:srgbClr val="FFFF00"/>
                </a:solidFill>
              </a:rPr>
              <a:t>70</a:t>
            </a:r>
            <a:endParaRPr lang="en-US" baseline="30000" dirty="0">
              <a:solidFill>
                <a:srgbClr val="FFFF00"/>
              </a:solidFill>
            </a:endParaRPr>
          </a:p>
        </p:txBody>
      </p:sp>
      <p:pic>
        <p:nvPicPr>
          <p:cNvPr id="6" name="Picture 2" descr="table_26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531225" cy="407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81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4529</TotalTime>
  <Words>2745</Words>
  <Application>Microsoft Macintosh PowerPoint</Application>
  <PresentationFormat>On-screen Show (4:3)</PresentationFormat>
  <Paragraphs>419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Houston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Hemoglobin and Myoglobin</dc:title>
  <dc:creator>Bill Widger</dc:creator>
  <cp:lastModifiedBy>Jason Hurlbert</cp:lastModifiedBy>
  <cp:revision>142</cp:revision>
  <dcterms:created xsi:type="dcterms:W3CDTF">1998-09-08T19:32:24Z</dcterms:created>
  <dcterms:modified xsi:type="dcterms:W3CDTF">2014-04-02T12:05:49Z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1</vt:i4>
  </property>
  <property fmtid="{D5CDD505-2E9C-101B-9397-08002B2CF9AE}" pid="7" name="MailAddress">
    <vt:lpwstr>widger@uh.edu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D:\teach_2000\lc1_2000</vt:lpwstr>
  </property>
</Properties>
</file>