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mp4" ContentType="video/mp4"/>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handoutMasterIdLst>
    <p:handoutMasterId r:id="rId61"/>
  </p:handoutMasterIdLst>
  <p:sldIdLst>
    <p:sldId id="296" r:id="rId2"/>
    <p:sldId id="466" r:id="rId3"/>
    <p:sldId id="328" r:id="rId4"/>
    <p:sldId id="332" r:id="rId5"/>
    <p:sldId id="333" r:id="rId6"/>
    <p:sldId id="334" r:id="rId7"/>
    <p:sldId id="335" r:id="rId8"/>
    <p:sldId id="418" r:id="rId9"/>
    <p:sldId id="370" r:id="rId10"/>
    <p:sldId id="329" r:id="rId11"/>
    <p:sldId id="330" r:id="rId12"/>
    <p:sldId id="338" r:id="rId13"/>
    <p:sldId id="419" r:id="rId14"/>
    <p:sldId id="420" r:id="rId15"/>
    <p:sldId id="421" r:id="rId16"/>
    <p:sldId id="422" r:id="rId17"/>
    <p:sldId id="374" r:id="rId18"/>
    <p:sldId id="378" r:id="rId19"/>
    <p:sldId id="344" r:id="rId20"/>
    <p:sldId id="372" r:id="rId21"/>
    <p:sldId id="373" r:id="rId22"/>
    <p:sldId id="424" r:id="rId23"/>
    <p:sldId id="425" r:id="rId24"/>
    <p:sldId id="426" r:id="rId25"/>
    <p:sldId id="427" r:id="rId26"/>
    <p:sldId id="428" r:id="rId27"/>
    <p:sldId id="346" r:id="rId28"/>
    <p:sldId id="405" r:id="rId29"/>
    <p:sldId id="429" r:id="rId30"/>
    <p:sldId id="430" r:id="rId31"/>
    <p:sldId id="431" r:id="rId32"/>
    <p:sldId id="432" r:id="rId33"/>
    <p:sldId id="433" r:id="rId34"/>
    <p:sldId id="434" r:id="rId35"/>
    <p:sldId id="435" r:id="rId36"/>
    <p:sldId id="437" r:id="rId37"/>
    <p:sldId id="438" r:id="rId38"/>
    <p:sldId id="440" r:id="rId39"/>
    <p:sldId id="441" r:id="rId40"/>
    <p:sldId id="385" r:id="rId41"/>
    <p:sldId id="386" r:id="rId42"/>
    <p:sldId id="387" r:id="rId43"/>
    <p:sldId id="347" r:id="rId44"/>
    <p:sldId id="388" r:id="rId45"/>
    <p:sldId id="389" r:id="rId46"/>
    <p:sldId id="447" r:id="rId47"/>
    <p:sldId id="448" r:id="rId48"/>
    <p:sldId id="459" r:id="rId49"/>
    <p:sldId id="460" r:id="rId50"/>
    <p:sldId id="461" r:id="rId51"/>
    <p:sldId id="354" r:id="rId52"/>
    <p:sldId id="449" r:id="rId53"/>
    <p:sldId id="450" r:id="rId54"/>
    <p:sldId id="451" r:id="rId55"/>
    <p:sldId id="452" r:id="rId56"/>
    <p:sldId id="453" r:id="rId57"/>
    <p:sldId id="454" r:id="rId58"/>
    <p:sldId id="351" r:id="rId5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charset="-128"/>
        <a:cs typeface="+mn-cs"/>
      </a:defRPr>
    </a:lvl5pPr>
    <a:lvl6pPr marL="2286000" algn="l" defTabSz="914400" rtl="0" eaLnBrk="1" latinLnBrk="0" hangingPunct="1">
      <a:defRPr sz="2400" kern="1200">
        <a:solidFill>
          <a:schemeClr val="tx1"/>
        </a:solidFill>
        <a:latin typeface="Times" charset="0"/>
        <a:ea typeface="MS PGothic" charset="-128"/>
        <a:cs typeface="+mn-cs"/>
      </a:defRPr>
    </a:lvl6pPr>
    <a:lvl7pPr marL="2743200" algn="l" defTabSz="914400" rtl="0" eaLnBrk="1" latinLnBrk="0" hangingPunct="1">
      <a:defRPr sz="2400" kern="1200">
        <a:solidFill>
          <a:schemeClr val="tx1"/>
        </a:solidFill>
        <a:latin typeface="Times" charset="0"/>
        <a:ea typeface="MS PGothic" charset="-128"/>
        <a:cs typeface="+mn-cs"/>
      </a:defRPr>
    </a:lvl7pPr>
    <a:lvl8pPr marL="3200400" algn="l" defTabSz="914400" rtl="0" eaLnBrk="1" latinLnBrk="0" hangingPunct="1">
      <a:defRPr sz="2400" kern="1200">
        <a:solidFill>
          <a:schemeClr val="tx1"/>
        </a:solidFill>
        <a:latin typeface="Times" charset="0"/>
        <a:ea typeface="MS PGothic" charset="-128"/>
        <a:cs typeface="+mn-cs"/>
      </a:defRPr>
    </a:lvl8pPr>
    <a:lvl9pPr marL="3657600" algn="l" defTabSz="914400" rtl="0" eaLnBrk="1" latinLnBrk="0" hangingPunct="1">
      <a:defRPr sz="2400" kern="1200">
        <a:solidFill>
          <a:schemeClr val="tx1"/>
        </a:solidFill>
        <a:latin typeface="Times"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FB0DC"/>
    <a:srgbClr val="0F1AFF"/>
    <a:srgbClr val="8ACFFE"/>
    <a:srgbClr val="FB0906"/>
    <a:srgbClr val="119DFD"/>
    <a:srgbClr val="D60093"/>
    <a:srgbClr val="FF66FF"/>
    <a:srgbClr val="0FFE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5"/>
    <p:restoredTop sz="94679"/>
  </p:normalViewPr>
  <p:slideViewPr>
    <p:cSldViewPr>
      <p:cViewPr varScale="1">
        <p:scale>
          <a:sx n="72" d="100"/>
          <a:sy n="72" d="100"/>
        </p:scale>
        <p:origin x="192"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22"/>
    </p:cViewPr>
  </p:sorterViewPr>
  <p:notesViewPr>
    <p:cSldViewPr>
      <p:cViewPr varScale="1">
        <p:scale>
          <a:sx n="84" d="100"/>
          <a:sy n="84" d="100"/>
        </p:scale>
        <p:origin x="-26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 Id="rId2"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1" Type="http://schemas.openxmlformats.org/officeDocument/2006/relationships/image" Target="../media/image3.wmf"/><Relationship Id="rId2"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6788" eaLnBrk="0" hangingPunct="0">
              <a:defRPr sz="1300">
                <a:latin typeface="Times" charset="0"/>
                <a:ea typeface="ＭＳ Ｐゴシック" charset="-128"/>
                <a:cs typeface="+mn-cs"/>
              </a:defRPr>
            </a:lvl1pPr>
          </a:lstStyle>
          <a:p>
            <a:pPr>
              <a:defRPr/>
            </a:pPr>
            <a:endParaRPr lang="en-US"/>
          </a:p>
        </p:txBody>
      </p:sp>
      <p:sp>
        <p:nvSpPr>
          <p:cNvPr id="4710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6788" eaLnBrk="0" hangingPunct="0">
              <a:defRPr sz="1300" smtClean="0"/>
            </a:lvl1pPr>
          </a:lstStyle>
          <a:p>
            <a:pPr>
              <a:defRPr/>
            </a:pPr>
            <a:fld id="{27AB0AB5-66D5-A24F-8763-11DED7BEAE5B}"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3"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5"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95588688-603B-FB4A-AA4B-066DA003A4CA}"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ea typeface="MS PGothic"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CC0367EE-D847-2247-871D-2E1A1D7DDA39}" type="slidenum">
              <a:rPr lang="en-US" altLang="x-none"/>
              <a:pPr>
                <a:spcBef>
                  <a:spcPct val="0"/>
                </a:spcBef>
              </a:pPr>
              <a:t>5</a:t>
            </a:fld>
            <a:endParaRPr lang="en-US"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5C60253B-DD94-614E-A3F8-0F3FD723081F}" type="slidenum">
              <a:rPr lang="en-US" altLang="x-none"/>
              <a:pPr>
                <a:spcBef>
                  <a:spcPct val="0"/>
                </a:spcBef>
              </a:pPr>
              <a:t>40</a:t>
            </a:fld>
            <a:endParaRPr lang="en-US" altLang="x-none"/>
          </a:p>
        </p:txBody>
      </p:sp>
      <p:sp>
        <p:nvSpPr>
          <p:cNvPr id="67586" name="Rectangle 2"/>
          <p:cNvSpPr>
            <a:spLocks noGrp="1" noRot="1" noChangeAspect="1" noChangeArrowheads="1" noTextEdit="1"/>
          </p:cNvSpPr>
          <p:nvPr>
            <p:ph type="sldImg"/>
          </p:nvPr>
        </p:nvSpPr>
        <p:spPr>
          <a:xfrm>
            <a:off x="1257300" y="720725"/>
            <a:ext cx="4800600" cy="3600450"/>
          </a:xfrm>
          <a:ln/>
        </p:spPr>
      </p:sp>
      <p:sp>
        <p:nvSpPr>
          <p:cNvPr id="6758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5–8 Dominant interactions between hemoglobin subunits. </a:t>
            </a:r>
            <a:r>
              <a:rPr lang="en-US" altLang="x-none">
                <a:ea typeface="MS PGothic" charset="-128"/>
              </a:rPr>
              <a:t>(PDB ID 1HGA) In this representation, </a:t>
            </a:r>
            <a:r>
              <a:rPr lang="el-GR" altLang="x-none">
                <a:latin typeface="Times New Roman" charset="0"/>
                <a:ea typeface="MS PGothic" charset="-128"/>
              </a:rPr>
              <a:t>α</a:t>
            </a:r>
            <a:r>
              <a:rPr lang="en-US" altLang="x-none" i="1">
                <a:ea typeface="MS PGothic" charset="-128"/>
              </a:rPr>
              <a:t> </a:t>
            </a:r>
            <a:r>
              <a:rPr lang="en-US" altLang="x-none">
                <a:ea typeface="MS PGothic" charset="-128"/>
              </a:rPr>
              <a:t>subunits are light and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 are dark. The strongest subunit interactions (highlighted) occur between unlike subunits. When oxygen binds, the </a:t>
            </a:r>
            <a:r>
              <a:rPr lang="el-GR" altLang="x-none">
                <a:latin typeface="Times New Roman" charset="0"/>
                <a:ea typeface="MS PGothic" charset="-128"/>
              </a:rPr>
              <a:t>α</a:t>
            </a:r>
            <a:r>
              <a:rPr lang="en-US" altLang="x-none" baseline="-25000">
                <a:latin typeface="Times New Roman" charset="0"/>
                <a:ea typeface="MS PGothic" charset="-128"/>
              </a:rPr>
              <a:t>1</a:t>
            </a:r>
            <a:r>
              <a:rPr lang="el-GR" altLang="x-none">
                <a:latin typeface="Times New Roman" charset="0"/>
                <a:ea typeface="MS PGothic" charset="-128"/>
              </a:rPr>
              <a:t>β</a:t>
            </a:r>
            <a:r>
              <a:rPr lang="en-US" altLang="x-none" baseline="-25000">
                <a:latin typeface="Times New Roman" charset="0"/>
                <a:ea typeface="MS PGothic" charset="-128"/>
              </a:rPr>
              <a:t>1</a:t>
            </a:r>
            <a:r>
              <a:rPr lang="en-US" altLang="x-none">
                <a:ea typeface="MS PGothic" charset="-128"/>
              </a:rPr>
              <a:t> contact changes</a:t>
            </a:r>
          </a:p>
          <a:p>
            <a:r>
              <a:rPr lang="en-US" altLang="x-none">
                <a:ea typeface="MS PGothic" charset="-128"/>
              </a:rPr>
              <a:t>little, but there is a large change at the </a:t>
            </a:r>
            <a:r>
              <a:rPr lang="el-GR" altLang="x-none">
                <a:latin typeface="Times New Roman" charset="0"/>
                <a:ea typeface="MS PGothic" charset="-128"/>
              </a:rPr>
              <a:t>α</a:t>
            </a:r>
            <a:r>
              <a:rPr lang="en-US" altLang="x-none" baseline="-25000">
                <a:latin typeface="Times New Roman" charset="0"/>
                <a:ea typeface="MS PGothic" charset="-128"/>
              </a:rPr>
              <a:t>1</a:t>
            </a:r>
            <a:r>
              <a:rPr lang="el-GR" altLang="x-none">
                <a:latin typeface="Times New Roman" charset="0"/>
                <a:ea typeface="MS PGothic" charset="-128"/>
              </a:rPr>
              <a:t>β</a:t>
            </a:r>
            <a:r>
              <a:rPr lang="en-US" altLang="x-none" baseline="-25000">
                <a:latin typeface="Times New Roman" charset="0"/>
                <a:ea typeface="MS PGothic" charset="-128"/>
              </a:rPr>
              <a:t>2</a:t>
            </a:r>
            <a:r>
              <a:rPr lang="en-US" altLang="x-none">
                <a:ea typeface="MS PGothic" charset="-128"/>
              </a:rPr>
              <a:t> contact, with several ion pairs broken.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35529839-C79A-F14B-9F3D-EBD038DBD191}" type="slidenum">
              <a:rPr lang="en-US" altLang="x-none"/>
              <a:pPr>
                <a:spcBef>
                  <a:spcPct val="0"/>
                </a:spcBef>
              </a:pPr>
              <a:t>41</a:t>
            </a:fld>
            <a:endParaRPr lang="en-US" altLang="x-none"/>
          </a:p>
        </p:txBody>
      </p:sp>
      <p:sp>
        <p:nvSpPr>
          <p:cNvPr id="69634" name="Rectangle 2"/>
          <p:cNvSpPr>
            <a:spLocks noGrp="1" noRot="1" noChangeAspect="1" noChangeArrowheads="1" noTextEdit="1"/>
          </p:cNvSpPr>
          <p:nvPr>
            <p:ph type="sldImg"/>
          </p:nvPr>
        </p:nvSpPr>
        <p:spPr>
          <a:xfrm>
            <a:off x="1257300" y="720725"/>
            <a:ext cx="4800600" cy="3600450"/>
          </a:xfrm>
          <a:ln/>
        </p:spPr>
      </p:sp>
      <p:sp>
        <p:nvSpPr>
          <p:cNvPr id="6963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0071FF"/>
                </a:solidFill>
                <a:latin typeface="SolexBoldLining" charset="0"/>
                <a:ea typeface="MS PGothic" charset="-128"/>
              </a:rPr>
              <a:t>FIGURE 5–9a </a:t>
            </a:r>
            <a:r>
              <a:rPr lang="en-US" altLang="x-none" b="1">
                <a:solidFill>
                  <a:srgbClr val="000000"/>
                </a:solidFill>
                <a:latin typeface="Whitney-Semibold" charset="0"/>
                <a:ea typeface="MS PGothic" charset="-128"/>
              </a:rPr>
              <a:t>Some ion pairs that stabilize the T state of deoxyhemoglobin. </a:t>
            </a:r>
            <a:r>
              <a:rPr lang="en-US" altLang="x-none">
                <a:solidFill>
                  <a:srgbClr val="000000"/>
                </a:solidFill>
                <a:latin typeface="Whitney-Semibold" charset="0"/>
                <a:ea typeface="MS PGothic" charset="-128"/>
              </a:rPr>
              <a:t>(a) </a:t>
            </a:r>
            <a:r>
              <a:rPr lang="en-US" altLang="x-none">
                <a:solidFill>
                  <a:srgbClr val="000000"/>
                </a:solidFill>
                <a:latin typeface="Whitney-Light" charset="0"/>
                <a:ea typeface="MS PGothic" charset="-128"/>
              </a:rPr>
              <a:t>Close-up view of a portion of a deoxyhemoglobin molecule in the T state (PDB ID 1HGA). Interactions between the ion pairs His HC3 and Asp FG1 of the </a:t>
            </a:r>
            <a:r>
              <a:rPr lang="el-GR" altLang="x-none">
                <a:solidFill>
                  <a:srgbClr val="000000"/>
                </a:solidFill>
                <a:latin typeface="Times New Roman" charset="0"/>
                <a:ea typeface="MS PGothic" charset="-128"/>
              </a:rPr>
              <a:t>β</a:t>
            </a:r>
            <a:r>
              <a:rPr lang="en-US" altLang="x-none" i="1">
                <a:solidFill>
                  <a:srgbClr val="000000"/>
                </a:solidFill>
                <a:latin typeface="MathPiOneItalic" charset="0"/>
                <a:ea typeface="MS PGothic" charset="-128"/>
              </a:rPr>
              <a:t> </a:t>
            </a:r>
            <a:r>
              <a:rPr lang="en-US" altLang="x-none">
                <a:solidFill>
                  <a:srgbClr val="000000"/>
                </a:solidFill>
                <a:latin typeface="Whitney-Light" charset="0"/>
                <a:ea typeface="MS PGothic" charset="-128"/>
              </a:rPr>
              <a:t>subunit (blue) and between Lys C5 of the </a:t>
            </a:r>
            <a:r>
              <a:rPr lang="el-GR" altLang="x-none">
                <a:solidFill>
                  <a:srgbClr val="000000"/>
                </a:solidFill>
                <a:latin typeface="Times New Roman" charset="0"/>
                <a:ea typeface="MS PGothic" charset="-128"/>
              </a:rPr>
              <a:t>α</a:t>
            </a:r>
            <a:r>
              <a:rPr lang="en-US" altLang="x-none">
                <a:solidFill>
                  <a:srgbClr val="000000"/>
                </a:solidFill>
                <a:latin typeface="Times New Roman" charset="0"/>
                <a:ea typeface="MS PGothic" charset="-128"/>
              </a:rPr>
              <a:t> </a:t>
            </a:r>
            <a:r>
              <a:rPr lang="en-US" altLang="x-none">
                <a:solidFill>
                  <a:srgbClr val="000000"/>
                </a:solidFill>
                <a:latin typeface="Whitney-Light" charset="0"/>
                <a:ea typeface="MS PGothic" charset="-128"/>
              </a:rPr>
              <a:t>subunit (gray) and His HC3 (its </a:t>
            </a:r>
            <a:r>
              <a:rPr lang="el-GR" altLang="x-none">
                <a:solidFill>
                  <a:srgbClr val="000000"/>
                </a:solidFill>
                <a:latin typeface="Times New Roman" charset="0"/>
                <a:ea typeface="MS PGothic" charset="-128"/>
              </a:rPr>
              <a:t>α</a:t>
            </a:r>
            <a:r>
              <a:rPr lang="en-US" altLang="x-none">
                <a:solidFill>
                  <a:srgbClr val="000000"/>
                </a:solidFill>
                <a:latin typeface="Whitney-Light" charset="0"/>
                <a:ea typeface="MS PGothic" charset="-128"/>
              </a:rPr>
              <a:t>-carboxyl group) of the </a:t>
            </a:r>
            <a:r>
              <a:rPr lang="el-GR" altLang="x-none">
                <a:solidFill>
                  <a:srgbClr val="000000"/>
                </a:solidFill>
                <a:latin typeface="Times New Roman" charset="0"/>
                <a:ea typeface="MS PGothic" charset="-128"/>
              </a:rPr>
              <a:t>β</a:t>
            </a:r>
            <a:r>
              <a:rPr lang="en-US" altLang="x-none" i="1">
                <a:solidFill>
                  <a:srgbClr val="000000"/>
                </a:solidFill>
                <a:latin typeface="MathPiOneItalic" charset="0"/>
                <a:ea typeface="MS PGothic" charset="-128"/>
              </a:rPr>
              <a:t> </a:t>
            </a:r>
            <a:r>
              <a:rPr lang="en-US" altLang="x-none">
                <a:solidFill>
                  <a:srgbClr val="000000"/>
                </a:solidFill>
                <a:latin typeface="Whitney-Light" charset="0"/>
                <a:ea typeface="MS PGothic" charset="-128"/>
              </a:rPr>
              <a:t>subunit are shown with dashed lines. (Recall that HC3 is the carboxyl-terminal residue of the </a:t>
            </a:r>
            <a:r>
              <a:rPr lang="el-GR" altLang="x-none">
                <a:solidFill>
                  <a:srgbClr val="000000"/>
                </a:solidFill>
                <a:latin typeface="Times New Roman" charset="0"/>
                <a:ea typeface="MS PGothic" charset="-128"/>
              </a:rPr>
              <a:t>β</a:t>
            </a:r>
            <a:r>
              <a:rPr lang="en-US" altLang="x-none" i="1">
                <a:solidFill>
                  <a:srgbClr val="000000"/>
                </a:solidFill>
                <a:latin typeface="MathPiOneItalic" charset="0"/>
                <a:ea typeface="MS PGothic" charset="-128"/>
              </a:rPr>
              <a:t> </a:t>
            </a:r>
            <a:r>
              <a:rPr lang="en-US" altLang="x-none">
                <a:solidFill>
                  <a:srgbClr val="000000"/>
                </a:solidFill>
                <a:latin typeface="Whitney-Light" charset="0"/>
                <a:ea typeface="MS PGothic" charset="-128"/>
              </a:rPr>
              <a:t>subunit.)</a:t>
            </a:r>
            <a:endParaRPr lang="en-US" altLang="x-none">
              <a:ea typeface="MS PGothic"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85B1F6DD-A99B-BA4A-8E5C-AAD6498B766D}" type="slidenum">
              <a:rPr lang="en-US" altLang="x-none"/>
              <a:pPr>
                <a:spcBef>
                  <a:spcPct val="0"/>
                </a:spcBef>
              </a:pPr>
              <a:t>42</a:t>
            </a:fld>
            <a:endParaRPr lang="en-US" altLang="x-none"/>
          </a:p>
        </p:txBody>
      </p:sp>
      <p:sp>
        <p:nvSpPr>
          <p:cNvPr id="71682" name="Rectangle 2"/>
          <p:cNvSpPr>
            <a:spLocks noGrp="1" noRot="1" noChangeAspect="1" noChangeArrowheads="1" noTextEdit="1"/>
          </p:cNvSpPr>
          <p:nvPr>
            <p:ph type="sldImg"/>
          </p:nvPr>
        </p:nvSpPr>
        <p:spPr>
          <a:xfrm>
            <a:off x="1257300" y="720725"/>
            <a:ext cx="4800600" cy="3600450"/>
          </a:xfrm>
          <a:ln/>
        </p:spPr>
      </p:sp>
      <p:sp>
        <p:nvSpPr>
          <p:cNvPr id="7168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ea typeface="MS PGothic" charset="-128"/>
              </a:rPr>
              <a:t>FIGURE 5-9b Some ion pairs that stabilize the T state of deoxyhemoglobin.</a:t>
            </a:r>
            <a:r>
              <a:rPr lang="en-US" altLang="x-none">
                <a:ea typeface="MS PGothic" charset="-128"/>
              </a:rPr>
              <a:t> (b) Interactions between these ion pairs, and between others not shown in (a), are schematized in this representation of the extended polypeptide chains of hemoglobin.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5E8FD041-6808-D34E-AAFF-67DEFA0755A7}" type="slidenum">
              <a:rPr lang="en-US" altLang="x-none"/>
              <a:pPr>
                <a:spcBef>
                  <a:spcPct val="0"/>
                </a:spcBef>
              </a:pPr>
              <a:t>44</a:t>
            </a:fld>
            <a:endParaRPr lang="en-US" altLang="x-none"/>
          </a:p>
        </p:txBody>
      </p:sp>
      <p:sp>
        <p:nvSpPr>
          <p:cNvPr id="74754" name="Rectangle 2"/>
          <p:cNvSpPr>
            <a:spLocks noGrp="1" noRot="1" noChangeAspect="1" noChangeArrowheads="1" noTextEdit="1"/>
          </p:cNvSpPr>
          <p:nvPr>
            <p:ph type="sldImg"/>
          </p:nvPr>
        </p:nvSpPr>
        <p:spPr>
          <a:xfrm>
            <a:off x="1257300" y="720725"/>
            <a:ext cx="4800600" cy="3600450"/>
          </a:xfrm>
          <a:ln/>
        </p:spPr>
      </p:sp>
      <p:sp>
        <p:nvSpPr>
          <p:cNvPr id="7475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5–10 The T</a:t>
            </a:r>
            <a:r>
              <a:rPr lang="en-US" altLang="x-none" b="1">
                <a:ea typeface="MS PGothic" charset="-128"/>
                <a:sym typeface="Wingdings 3" charset="2"/>
              </a:rPr>
              <a:t></a:t>
            </a:r>
            <a:r>
              <a:rPr lang="en-US" altLang="x-none" b="1">
                <a:ea typeface="MS PGothic" charset="-128"/>
              </a:rPr>
              <a:t>R transition. </a:t>
            </a:r>
            <a:r>
              <a:rPr lang="en-US" altLang="x-none">
                <a:ea typeface="MS PGothic" charset="-128"/>
              </a:rPr>
              <a:t>(PDB ID 1HGA and 1BBB) In these depictions of deoxyhemoglobin, as in Figure 5–9, the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 are</a:t>
            </a:r>
          </a:p>
          <a:p>
            <a:r>
              <a:rPr lang="en-US" altLang="x-none">
                <a:ea typeface="MS PGothic" charset="-128"/>
              </a:rPr>
              <a:t>blue and the </a:t>
            </a:r>
            <a:r>
              <a:rPr lang="el-GR" altLang="x-none">
                <a:latin typeface="Times New Roman" charset="0"/>
                <a:ea typeface="MS PGothic" charset="-128"/>
              </a:rPr>
              <a:t>α</a:t>
            </a:r>
            <a:r>
              <a:rPr lang="en-US" altLang="x-none" i="1">
                <a:ea typeface="MS PGothic" charset="-128"/>
              </a:rPr>
              <a:t> </a:t>
            </a:r>
            <a:r>
              <a:rPr lang="en-US" altLang="x-none">
                <a:ea typeface="MS PGothic" charset="-128"/>
              </a:rPr>
              <a:t>subunits are gray. Positively charged side chains and chain termini involved in ion pairs are shown in blue, their negatively charged partners in red. The Lys C5 of each </a:t>
            </a:r>
            <a:r>
              <a:rPr lang="el-GR" altLang="x-none">
                <a:latin typeface="Times New Roman" charset="0"/>
                <a:ea typeface="MS PGothic" charset="-128"/>
              </a:rPr>
              <a:t>α</a:t>
            </a:r>
            <a:r>
              <a:rPr lang="en-US" altLang="x-none" i="1">
                <a:ea typeface="MS PGothic" charset="-128"/>
              </a:rPr>
              <a:t> </a:t>
            </a:r>
            <a:r>
              <a:rPr lang="en-US" altLang="x-none">
                <a:ea typeface="MS PGothic" charset="-128"/>
              </a:rPr>
              <a:t>subunit and Asp FG1 of each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 are visible but not labeled (compare Fig. 5–9a). Note that the molecule is oriented slightly differently than in Figure 5–9. The transition from the T state to the R state shifts the subunit pairs substantially, affecting certain ion pairs. Most noticeably, the His HC3 residues at the carboxyl termini of the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 which are involved in ion pairs in the T state, rotate in the R state toward the center of the molecule, where they are no longer in ion pairs. Another dramatic result of the T</a:t>
            </a:r>
            <a:r>
              <a:rPr lang="en-US" altLang="x-none">
                <a:ea typeface="MS PGothic" charset="-128"/>
                <a:sym typeface="Wingdings 3" charset="2"/>
              </a:rPr>
              <a:t></a:t>
            </a:r>
            <a:r>
              <a:rPr lang="en-US" altLang="x-none">
                <a:ea typeface="MS PGothic" charset="-128"/>
              </a:rPr>
              <a:t>R transition is a narrowing of the pocket between the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B06D2CC9-C516-0C4E-ACD8-A0BAC5F0767C}" type="slidenum">
              <a:rPr lang="en-US" altLang="x-none"/>
              <a:pPr>
                <a:spcBef>
                  <a:spcPct val="0"/>
                </a:spcBef>
              </a:pPr>
              <a:t>45</a:t>
            </a:fld>
            <a:endParaRPr lang="en-US" altLang="x-none"/>
          </a:p>
        </p:txBody>
      </p:sp>
      <p:sp>
        <p:nvSpPr>
          <p:cNvPr id="76802" name="Rectangle 2"/>
          <p:cNvSpPr>
            <a:spLocks noGrp="1" noRot="1" noChangeAspect="1" noChangeArrowheads="1" noTextEdit="1"/>
          </p:cNvSpPr>
          <p:nvPr>
            <p:ph type="sldImg"/>
          </p:nvPr>
        </p:nvSpPr>
        <p:spPr>
          <a:xfrm>
            <a:off x="1257300" y="720725"/>
            <a:ext cx="4800600" cy="3600450"/>
          </a:xfrm>
          <a:ln/>
        </p:spPr>
      </p:sp>
      <p:sp>
        <p:nvSpPr>
          <p:cNvPr id="7680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ea typeface="MS PGothic" charset="-128"/>
              </a:rPr>
              <a:t>FIGURE 5-11 Changes in conformation near heme on O</a:t>
            </a:r>
            <a:r>
              <a:rPr lang="en-US" altLang="x-none" b="1" baseline="-25000">
                <a:ea typeface="MS PGothic" charset="-128"/>
              </a:rPr>
              <a:t>2</a:t>
            </a:r>
            <a:r>
              <a:rPr lang="en-US" altLang="x-none" b="1">
                <a:ea typeface="MS PGothic" charset="-128"/>
              </a:rPr>
              <a:t> binding to deoxyhemoglobin.</a:t>
            </a:r>
            <a:r>
              <a:rPr lang="en-US" altLang="x-none">
                <a:ea typeface="MS PGothic" charset="-128"/>
              </a:rPr>
              <a:t> (Derived from PDB ID 1HGA and 1BBB) The shift in the position of helix F when heme binds O</a:t>
            </a:r>
            <a:r>
              <a:rPr lang="en-US" altLang="x-none" baseline="-25000">
                <a:ea typeface="MS PGothic" charset="-128"/>
              </a:rPr>
              <a:t>2</a:t>
            </a:r>
            <a:r>
              <a:rPr lang="en-US" altLang="x-none">
                <a:ea typeface="MS PGothic" charset="-128"/>
              </a:rPr>
              <a:t> is thought to be one of the adjustments that triggers the T </a:t>
            </a:r>
            <a:r>
              <a:rPr lang="ga-IE" altLang="x-none">
                <a:latin typeface="Symbol" charset="2"/>
                <a:ea typeface="MS PGothic" charset="-128"/>
                <a:sym typeface="Symbol" charset="2"/>
              </a:rPr>
              <a:t>→</a:t>
            </a:r>
            <a:r>
              <a:rPr lang="en-US" altLang="x-none">
                <a:ea typeface="MS PGothic" charset="-128"/>
              </a:rPr>
              <a:t> R transition.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ea typeface="MS PGothic" charset="-128"/>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fld id="{8A4145CC-890C-8040-8CFE-9C1116BFC155}" type="slidenum">
              <a:rPr lang="en-US" altLang="x-none" sz="1200"/>
              <a:pPr/>
              <a:t>49</a:t>
            </a:fld>
            <a:endParaRPr lang="en-US" altLang="x-non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MS PGothic" charset="-128"/>
              </a:rPr>
              <a:t>Note the twist of the a1b1 and a2b2 dimers.  That pair doesn</a:t>
            </a:r>
            <a:r>
              <a:rPr lang="en-US" altLang="en-US">
                <a:ea typeface="MS PGothic" charset="-128"/>
              </a:rPr>
              <a:t>’</a:t>
            </a:r>
            <a:r>
              <a:rPr lang="en-US" altLang="x-none">
                <a:ea typeface="MS PGothic" charset="-128"/>
              </a:rPr>
              <a:t>t change as much as the a1b2 and a2b1 pairs do.</a:t>
            </a: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BF669BA0-610A-1642-AB74-8A9BE4DAB3D6}" type="slidenum">
              <a:rPr lang="en-US" altLang="x-none"/>
              <a:pPr>
                <a:spcBef>
                  <a:spcPct val="0"/>
                </a:spcBef>
              </a:pPr>
              <a:t>50</a:t>
            </a:fld>
            <a:endParaRPr lang="en-US"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5-4a Graphical representations of ligand binding.</a:t>
            </a:r>
            <a:r>
              <a:rPr lang="en-US" altLang="x-none">
                <a:ea typeface="MS PGothic" charset="-128"/>
              </a:rPr>
              <a:t> The fraction of ligand-binding sites occupied, </a:t>
            </a:r>
            <a:r>
              <a:rPr lang="en-US" altLang="x-none" i="1">
                <a:latin typeface="Symbol" charset="2"/>
                <a:ea typeface="MS PGothic" charset="-128"/>
                <a:sym typeface="Symbol" charset="2"/>
              </a:rPr>
              <a:t>θ</a:t>
            </a:r>
            <a:r>
              <a:rPr lang="en-US" altLang="x-none">
                <a:ea typeface="MS PGothic" charset="-128"/>
              </a:rPr>
              <a:t>, is plotted against the concentration of free ligand. Both curves are rectangular hyperbolas. (a) A hypothetical binding curve for a ligand L. The [L] at which half of the available ligand-binding sites are occupied is equivalent to 1/</a:t>
            </a:r>
            <a:r>
              <a:rPr lang="en-US" altLang="x-none" i="1">
                <a:ea typeface="MS PGothic" charset="-128"/>
              </a:rPr>
              <a:t>K</a:t>
            </a:r>
            <a:r>
              <a:rPr lang="en-US" altLang="x-none" baseline="-25000">
                <a:ea typeface="MS PGothic" charset="-128"/>
              </a:rPr>
              <a:t>a</a:t>
            </a:r>
            <a:r>
              <a:rPr lang="en-US" altLang="x-none">
                <a:ea typeface="MS PGothic" charset="-128"/>
              </a:rPr>
              <a:t>, or </a:t>
            </a:r>
            <a:r>
              <a:rPr lang="en-US" altLang="x-none" i="1">
                <a:ea typeface="MS PGothic" charset="-128"/>
              </a:rPr>
              <a:t>K</a:t>
            </a:r>
            <a:r>
              <a:rPr lang="en-US" altLang="x-none" baseline="-25000">
                <a:ea typeface="MS PGothic" charset="-128"/>
              </a:rPr>
              <a:t>d</a:t>
            </a:r>
            <a:r>
              <a:rPr lang="en-US" altLang="x-none">
                <a:ea typeface="MS PGothic" charset="-128"/>
              </a:rPr>
              <a:t>. The curve has a horizontal asymptote at </a:t>
            </a:r>
            <a:r>
              <a:rPr lang="en-US" altLang="x-none" i="1">
                <a:latin typeface="Symbol" charset="2"/>
                <a:ea typeface="MS PGothic" charset="-128"/>
                <a:sym typeface="Symbol" charset="2"/>
              </a:rPr>
              <a:t>θ</a:t>
            </a:r>
            <a:r>
              <a:rPr lang="en-US" altLang="x-none">
                <a:ea typeface="MS PGothic" charset="-128"/>
              </a:rPr>
              <a:t> = 1 and a vertical asymptote (not shown) at [L] = –1/</a:t>
            </a:r>
            <a:r>
              <a:rPr lang="en-US" altLang="x-none" i="1">
                <a:ea typeface="MS PGothic" charset="-128"/>
              </a:rPr>
              <a:t>K</a:t>
            </a:r>
            <a:r>
              <a:rPr lang="en-US" altLang="x-none" baseline="-25000">
                <a:ea typeface="MS PGothic" charset="-128"/>
              </a:rPr>
              <a:t>a</a:t>
            </a:r>
            <a:r>
              <a:rPr lang="en-US" altLang="x-none">
                <a:ea typeface="MS PGothic" charset="-128"/>
              </a:rPr>
              <a:t>.</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1B2A652C-9BB1-0749-995B-164F5743B557}" type="slidenum">
              <a:rPr lang="en-US" altLang="x-none"/>
              <a:pPr>
                <a:spcBef>
                  <a:spcPct val="0"/>
                </a:spcBef>
              </a:pPr>
              <a:t>6</a:t>
            </a:fld>
            <a:endParaRPr lang="en-US"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81B4864C-9C57-E04A-8C76-ABFABC508F5F}" type="slidenum">
              <a:rPr lang="en-US" altLang="x-none"/>
              <a:pPr>
                <a:spcBef>
                  <a:spcPct val="0"/>
                </a:spcBef>
              </a:pPr>
              <a:t>8</a:t>
            </a:fld>
            <a:endParaRPr lang="en-US" altLang="x-none"/>
          </a:p>
        </p:txBody>
      </p:sp>
      <p:sp>
        <p:nvSpPr>
          <p:cNvPr id="27650" name="Rectangle 2"/>
          <p:cNvSpPr>
            <a:spLocks noGrp="1" noRot="1" noChangeAspect="1" noChangeArrowheads="1" noTextEdit="1"/>
          </p:cNvSpPr>
          <p:nvPr>
            <p:ph type="sldImg"/>
          </p:nvPr>
        </p:nvSpPr>
        <p:spPr>
          <a:xfrm>
            <a:off x="1257300" y="720725"/>
            <a:ext cx="4800600" cy="3600450"/>
          </a:xfrm>
          <a:ln/>
        </p:spPr>
      </p:sp>
      <p:sp>
        <p:nvSpPr>
          <p:cNvPr id="2765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5–3 Myoglobin. </a:t>
            </a:r>
            <a:r>
              <a:rPr lang="en-US" altLang="x-none">
                <a:ea typeface="MS PGothic" charset="-128"/>
              </a:rPr>
              <a:t>(PDB ID 1MBO) The eight </a:t>
            </a:r>
            <a:r>
              <a:rPr lang="el-GR" altLang="x-none">
                <a:latin typeface="Times New Roman" charset="0"/>
                <a:ea typeface="MS PGothic" charset="-128"/>
              </a:rPr>
              <a:t>α</a:t>
            </a:r>
            <a:r>
              <a:rPr lang="en-US" altLang="x-none">
                <a:ea typeface="MS PGothic" charset="-128"/>
              </a:rPr>
              <a:t>-helical segments (shown here as cylinders) are labeled A through H. Nonhelical residues</a:t>
            </a:r>
          </a:p>
          <a:p>
            <a:r>
              <a:rPr lang="en-US" altLang="x-none">
                <a:ea typeface="MS PGothic" charset="-128"/>
              </a:rPr>
              <a:t>in the bends that connect them are labeled AB, CD, EF, and so forth, indicating the segments they interconnect. A few bends, including BC</a:t>
            </a:r>
          </a:p>
          <a:p>
            <a:r>
              <a:rPr lang="en-US" altLang="x-none">
                <a:ea typeface="MS PGothic" charset="-128"/>
              </a:rPr>
              <a:t>and DE, are abrupt and do not contain any residues; these are not normally labeled. (The short segment visible between D and E is an artifact</a:t>
            </a:r>
          </a:p>
          <a:p>
            <a:r>
              <a:rPr lang="en-US" altLang="x-none">
                <a:ea typeface="MS PGothic" charset="-128"/>
              </a:rPr>
              <a:t>of the computer representation.) The heme is bound in a pocket made up largely of the E and F helices, although amino acid residues from</a:t>
            </a:r>
          </a:p>
          <a:p>
            <a:r>
              <a:rPr lang="en-US" altLang="x-none">
                <a:ea typeface="MS PGothic" charset="-128"/>
              </a:rPr>
              <a:t>other segments of the protein also participate.</a:t>
            </a:r>
          </a:p>
          <a:p>
            <a:r>
              <a:rPr lang="en-US" altLang="x-none" b="1">
                <a:ea typeface="MS PGothic" charset="-128"/>
              </a:rPr>
              <a:t>FIGURE 5–4b Graphical representations of ligand binding. </a:t>
            </a:r>
            <a:r>
              <a:rPr lang="en-US" altLang="x-none">
                <a:ea typeface="MS PGothic" charset="-128"/>
              </a:rPr>
              <a:t>The fraction of ligand-binding sites occupied, </a:t>
            </a:r>
            <a:r>
              <a:rPr lang="el-GR" altLang="x-none" i="1">
                <a:latin typeface="Times New Roman" charset="0"/>
                <a:ea typeface="MS PGothic" charset="-128"/>
              </a:rPr>
              <a:t>θ</a:t>
            </a:r>
            <a:r>
              <a:rPr lang="en-US" altLang="x-none">
                <a:ea typeface="MS PGothic" charset="-128"/>
              </a:rPr>
              <a:t>, is plotted against the concentration of free ligand. Both curves are rectangular hyperbolas. (b) A curve describing the binding of oxygen to myoglobin. The partial pressure of O</a:t>
            </a:r>
            <a:r>
              <a:rPr lang="en-US" altLang="x-none" baseline="-25000">
                <a:ea typeface="MS PGothic" charset="-128"/>
              </a:rPr>
              <a:t>2</a:t>
            </a:r>
            <a:r>
              <a:rPr lang="en-US" altLang="x-none">
                <a:ea typeface="MS PGothic" charset="-128"/>
              </a:rPr>
              <a:t> in the air above the solution is expressed in kilopascals (kPa). Oxygen binds tightly to myoglobin, with a </a:t>
            </a:r>
            <a:r>
              <a:rPr lang="en-US" altLang="x-none" i="1">
                <a:ea typeface="MS PGothic" charset="-128"/>
              </a:rPr>
              <a:t>P</a:t>
            </a:r>
            <a:r>
              <a:rPr lang="en-US" altLang="x-none" baseline="-25000">
                <a:ea typeface="MS PGothic" charset="-128"/>
              </a:rPr>
              <a:t>50</a:t>
            </a:r>
            <a:r>
              <a:rPr lang="en-US" altLang="x-none">
                <a:ea typeface="MS PGothic" charset="-128"/>
              </a:rPr>
              <a:t> of only 0.26 kPa.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74A68F29-F1BE-4749-BECF-F5746BDD4B63}" type="slidenum">
              <a:rPr lang="en-US" altLang="x-none"/>
              <a:pPr>
                <a:spcBef>
                  <a:spcPct val="0"/>
                </a:spcBef>
              </a:pPr>
              <a:t>9</a:t>
            </a:fld>
            <a:endParaRPr lang="en-US" altLang="x-none"/>
          </a:p>
        </p:txBody>
      </p:sp>
      <p:sp>
        <p:nvSpPr>
          <p:cNvPr id="29698" name="Rectangle 2"/>
          <p:cNvSpPr>
            <a:spLocks noGrp="1" noRot="1" noChangeAspect="1" noChangeArrowheads="1" noTextEdit="1"/>
          </p:cNvSpPr>
          <p:nvPr>
            <p:ph type="sldImg"/>
          </p:nvPr>
        </p:nvSpPr>
        <p:spPr>
          <a:xfrm>
            <a:off x="1257300" y="720725"/>
            <a:ext cx="4800600" cy="3600450"/>
          </a:xfrm>
          <a:ln/>
        </p:spPr>
      </p:sp>
      <p:sp>
        <p:nvSpPr>
          <p:cNvPr id="2969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MS PGothic"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D15612ED-0925-9647-BCE9-34B5FA6540CC}" type="slidenum">
              <a:rPr lang="en-US" altLang="x-none"/>
              <a:pPr>
                <a:spcBef>
                  <a:spcPct val="0"/>
                </a:spcBef>
              </a:pPr>
              <a:t>17</a:t>
            </a:fld>
            <a:endParaRPr lang="en-US" altLang="x-none"/>
          </a:p>
        </p:txBody>
      </p:sp>
      <p:sp>
        <p:nvSpPr>
          <p:cNvPr id="38914" name="Rectangle 2"/>
          <p:cNvSpPr>
            <a:spLocks noGrp="1" noRot="1" noChangeAspect="1" noChangeArrowheads="1" noTextEdit="1"/>
          </p:cNvSpPr>
          <p:nvPr>
            <p:ph type="sldImg"/>
          </p:nvPr>
        </p:nvSpPr>
        <p:spPr>
          <a:xfrm>
            <a:off x="1257300" y="720725"/>
            <a:ext cx="4800600" cy="3600450"/>
          </a:xfrm>
          <a:ln/>
        </p:spPr>
      </p:sp>
      <p:sp>
        <p:nvSpPr>
          <p:cNvPr id="3891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5–1 Heme. </a:t>
            </a:r>
            <a:r>
              <a:rPr lang="en-US" altLang="x-none">
                <a:ea typeface="MS PGothic" charset="-128"/>
              </a:rPr>
              <a:t>The heme group is present in myoglobin, hemoglobin, and many other proteins, designated heme proteins. Heme consists</a:t>
            </a:r>
          </a:p>
          <a:p>
            <a:r>
              <a:rPr lang="en-US" altLang="x-none">
                <a:ea typeface="MS PGothic" charset="-128"/>
              </a:rPr>
              <a:t>of a complex organic ring structure, protoporphyrin IX, with a bound iron atom in its ferrous (Fe</a:t>
            </a:r>
            <a:r>
              <a:rPr lang="en-US" altLang="x-none" baseline="30000">
                <a:ea typeface="MS PGothic" charset="-128"/>
              </a:rPr>
              <a:t>2+</a:t>
            </a:r>
            <a:r>
              <a:rPr lang="en-US" altLang="x-none">
                <a:ea typeface="MS PGothic" charset="-128"/>
              </a:rPr>
              <a:t>) state. (a) Porphyrins, of which protoporphyrin</a:t>
            </a:r>
          </a:p>
          <a:p>
            <a:r>
              <a:rPr lang="en-US" altLang="x-none">
                <a:ea typeface="MS PGothic" charset="-128"/>
              </a:rPr>
              <a:t>IX is only one example, consist of four pyrrole rings linked by methene bridges, with substitutions at one or more of the positions denoted X. (b, c) Two representations of heme (derived from PDB ID 1CCR). The iron atom of heme has six coordination bonds: four in the plane of, and bonded to, the flat porphyrin ring system, and (d) two perpendicular to it.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B51538DB-B204-7E43-ADD1-37C11378949C}" type="slidenum">
              <a:rPr lang="en-US" altLang="x-none"/>
              <a:pPr>
                <a:spcBef>
                  <a:spcPct val="0"/>
                </a:spcBef>
              </a:pPr>
              <a:t>18</a:t>
            </a:fld>
            <a:endParaRPr lang="en-US" altLang="x-none"/>
          </a:p>
        </p:txBody>
      </p:sp>
      <p:sp>
        <p:nvSpPr>
          <p:cNvPr id="40962" name="Rectangle 2"/>
          <p:cNvSpPr>
            <a:spLocks noGrp="1" noRot="1" noChangeAspect="1" noChangeArrowheads="1" noTextEdit="1"/>
          </p:cNvSpPr>
          <p:nvPr>
            <p:ph type="sldImg"/>
          </p:nvPr>
        </p:nvSpPr>
        <p:spPr>
          <a:xfrm>
            <a:off x="1257300" y="720725"/>
            <a:ext cx="4800600" cy="3600450"/>
          </a:xfrm>
          <a:ln/>
        </p:spPr>
      </p:sp>
      <p:sp>
        <p:nvSpPr>
          <p:cNvPr id="4096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0071FF"/>
                </a:solidFill>
                <a:latin typeface="SolexBoldLining" charset="0"/>
                <a:ea typeface="MS PGothic" charset="-128"/>
              </a:rPr>
              <a:t>FIGURE 5–2 </a:t>
            </a:r>
            <a:r>
              <a:rPr lang="en-US" altLang="x-none" b="1">
                <a:solidFill>
                  <a:srgbClr val="000000"/>
                </a:solidFill>
                <a:latin typeface="Whitney-Semibold" charset="0"/>
                <a:ea typeface="MS PGothic" charset="-128"/>
              </a:rPr>
              <a:t>The heme group viewed from the side. </a:t>
            </a:r>
            <a:r>
              <a:rPr lang="en-US" altLang="x-none">
                <a:solidFill>
                  <a:srgbClr val="000000"/>
                </a:solidFill>
                <a:latin typeface="Whitney-Light" charset="0"/>
                <a:ea typeface="MS PGothic" charset="-128"/>
              </a:rPr>
              <a:t>This view shows the two coordination bonds to Fe</a:t>
            </a:r>
            <a:r>
              <a:rPr lang="en-US" altLang="x-none" baseline="30000">
                <a:solidFill>
                  <a:srgbClr val="000000"/>
                </a:solidFill>
                <a:latin typeface="Whitney-Light" charset="0"/>
                <a:ea typeface="MS PGothic" charset="-128"/>
              </a:rPr>
              <a:t>2</a:t>
            </a:r>
            <a:r>
              <a:rPr lang="en-US" altLang="x-none" baseline="30000">
                <a:solidFill>
                  <a:srgbClr val="000000"/>
                </a:solidFill>
                <a:latin typeface="MathematicalPiOTF1" charset="0"/>
                <a:ea typeface="MS PGothic" charset="-128"/>
              </a:rPr>
              <a:t>+</a:t>
            </a:r>
            <a:r>
              <a:rPr lang="en-US" altLang="x-none">
                <a:solidFill>
                  <a:srgbClr val="000000"/>
                </a:solidFill>
                <a:latin typeface="MathematicalPiOTF1" charset="0"/>
                <a:ea typeface="MS PGothic" charset="-128"/>
              </a:rPr>
              <a:t> </a:t>
            </a:r>
            <a:r>
              <a:rPr lang="en-US" altLang="x-none">
                <a:solidFill>
                  <a:srgbClr val="000000"/>
                </a:solidFill>
                <a:latin typeface="Whitney-Light" charset="0"/>
                <a:ea typeface="MS PGothic" charset="-128"/>
              </a:rPr>
              <a:t>that are perpendicular to the porphyrin ring system. One is occupied by a His residue, sometimes called the proximal His; the other is the binding site for oxygen. The remaining four coordination bonds are in the plane of, and bonded to, the flat porphyrin ring system.</a:t>
            </a:r>
            <a:endParaRPr lang="en-US" altLang="x-none" b="1">
              <a:ea typeface="MS PGothic" charset="-128"/>
            </a:endParaRPr>
          </a:p>
          <a:p>
            <a:r>
              <a:rPr lang="en-US" altLang="x-none" b="1">
                <a:ea typeface="MS PGothic" charset="-128"/>
              </a:rPr>
              <a:t>FIGURE 5–3 Myoglobin. </a:t>
            </a:r>
            <a:r>
              <a:rPr lang="en-US" altLang="x-none">
                <a:ea typeface="MS PGothic" charset="-128"/>
              </a:rPr>
              <a:t>(PDB ID 1MBO) The eight </a:t>
            </a:r>
            <a:r>
              <a:rPr lang="el-GR" altLang="x-none">
                <a:latin typeface="Times New Roman" charset="0"/>
                <a:ea typeface="MS PGothic" charset="-128"/>
              </a:rPr>
              <a:t>α</a:t>
            </a:r>
            <a:r>
              <a:rPr lang="en-US" altLang="x-none">
                <a:ea typeface="MS PGothic" charset="-128"/>
              </a:rPr>
              <a:t>-helical segments (shown here as cylinders) are labeled A through H. Nonhelical residues</a:t>
            </a:r>
          </a:p>
          <a:p>
            <a:r>
              <a:rPr lang="en-US" altLang="x-none">
                <a:ea typeface="MS PGothic" charset="-128"/>
              </a:rPr>
              <a:t>in the bends that connect them are labeled AB, CD, EF, and so forth, indicating the segments they interconnect. A few bends, including BC</a:t>
            </a:r>
          </a:p>
          <a:p>
            <a:r>
              <a:rPr lang="en-US" altLang="x-none">
                <a:ea typeface="MS PGothic" charset="-128"/>
              </a:rPr>
              <a:t>and DE, are abrupt and do not contain any residues; these are not normally labeled. (The short segment visible between D and E is an artifact</a:t>
            </a:r>
          </a:p>
          <a:p>
            <a:r>
              <a:rPr lang="en-US" altLang="x-none">
                <a:ea typeface="MS PGothic" charset="-128"/>
              </a:rPr>
              <a:t>of the computer representation.) The heme is bound in a pocket made up largely of the E and F helices, although amino acid residues from</a:t>
            </a:r>
          </a:p>
          <a:p>
            <a:r>
              <a:rPr lang="en-US" altLang="x-none">
                <a:ea typeface="MS PGothic" charset="-128"/>
              </a:rPr>
              <a:t>other segments of the protein also participate.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54C93BB4-B4FE-D44C-8FAD-E1D9E386321A}" type="slidenum">
              <a:rPr lang="en-US" altLang="x-none"/>
              <a:pPr>
                <a:spcBef>
                  <a:spcPct val="0"/>
                </a:spcBef>
              </a:pPr>
              <a:t>20</a:t>
            </a:fld>
            <a:endParaRPr lang="en-US" altLang="x-none"/>
          </a:p>
        </p:txBody>
      </p:sp>
      <p:sp>
        <p:nvSpPr>
          <p:cNvPr id="44034" name="Rectangle 2"/>
          <p:cNvSpPr>
            <a:spLocks noGrp="1" noRot="1" noChangeAspect="1" noChangeArrowheads="1" noTextEdit="1"/>
          </p:cNvSpPr>
          <p:nvPr>
            <p:ph type="sldImg"/>
          </p:nvPr>
        </p:nvSpPr>
        <p:spPr>
          <a:xfrm>
            <a:off x="1257300" y="720725"/>
            <a:ext cx="4800600" cy="3600450"/>
          </a:xfrm>
          <a:ln/>
        </p:spPr>
      </p:sp>
      <p:sp>
        <p:nvSpPr>
          <p:cNvPr id="4403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5–5a, b Steric effects caused by ligand binding to the heme of myoglobin. </a:t>
            </a:r>
            <a:r>
              <a:rPr lang="en-US" altLang="x-none">
                <a:ea typeface="MS PGothic" charset="-128"/>
              </a:rPr>
              <a:t>(a) Oxygen binds to heme with the O</a:t>
            </a:r>
            <a:r>
              <a:rPr lang="en-US" altLang="x-none" baseline="-25000">
                <a:ea typeface="MS PGothic" charset="-128"/>
              </a:rPr>
              <a:t>2</a:t>
            </a:r>
            <a:r>
              <a:rPr lang="en-US" altLang="x-none">
                <a:ea typeface="MS PGothic" charset="-128"/>
              </a:rPr>
              <a:t> axis at an angle, a binding conformation readily accommodated by myoglobin. (b) Carbon monoxide binds to free heme with the CO axis perpendicular to the plane of the porphyrin ring. When binding to the heme in myoglobin, CO is forced to adopt a slight angle because the perpendicular arrangement is sterically blocked by His E7, the distal His. This effect weakens the binding of CO to myoglobin.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CF122E79-62CA-C44B-90FC-1255152E61A6}" type="slidenum">
              <a:rPr lang="en-US" altLang="x-none"/>
              <a:pPr>
                <a:spcBef>
                  <a:spcPct val="0"/>
                </a:spcBef>
              </a:pPr>
              <a:t>21</a:t>
            </a:fld>
            <a:endParaRPr lang="en-US" altLang="x-none"/>
          </a:p>
        </p:txBody>
      </p:sp>
      <p:sp>
        <p:nvSpPr>
          <p:cNvPr id="46082" name="Rectangle 2"/>
          <p:cNvSpPr>
            <a:spLocks noGrp="1" noRot="1" noChangeAspect="1" noChangeArrowheads="1" noTextEdit="1"/>
          </p:cNvSpPr>
          <p:nvPr>
            <p:ph type="sldImg"/>
          </p:nvPr>
        </p:nvSpPr>
        <p:spPr>
          <a:xfrm>
            <a:off x="1257300" y="720725"/>
            <a:ext cx="4800600" cy="3600450"/>
          </a:xfrm>
          <a:ln/>
        </p:spPr>
      </p:sp>
      <p:sp>
        <p:nvSpPr>
          <p:cNvPr id="4608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ea typeface="MS PGothic" charset="-128"/>
              </a:rPr>
              <a:t>FIGURE 5-5c Steric effects caused by ligand binding to the heme of myoglobin.</a:t>
            </a:r>
            <a:r>
              <a:rPr lang="en-US" altLang="x-none">
                <a:ea typeface="MS PGothic" charset="-128"/>
              </a:rPr>
              <a:t> (c) Another view of the heme of myoglobin (derived from PDB ID 1MBO), showing the arrangement of key amino acid residues around the heme. The bound O</a:t>
            </a:r>
            <a:r>
              <a:rPr lang="en-US" altLang="x-none" baseline="-25000">
                <a:ea typeface="MS PGothic" charset="-128"/>
              </a:rPr>
              <a:t>2</a:t>
            </a:r>
            <a:r>
              <a:rPr lang="en-US" altLang="x-none">
                <a:ea typeface="MS PGothic" charset="-128"/>
              </a:rPr>
              <a:t> is hydrogen-bonded to the distal His, His E7 (His</a:t>
            </a:r>
            <a:r>
              <a:rPr lang="en-US" altLang="x-none" baseline="30000">
                <a:ea typeface="MS PGothic" charset="-128"/>
              </a:rPr>
              <a:t>64</a:t>
            </a:r>
            <a:r>
              <a:rPr lang="en-US" altLang="x-none">
                <a:ea typeface="MS PGothic" charset="-128"/>
              </a:rPr>
              <a:t>), further facilitating the binding of O</a:t>
            </a:r>
            <a:r>
              <a:rPr lang="en-US" altLang="x-none" baseline="-25000">
                <a:ea typeface="MS PGothic" charset="-128"/>
              </a:rPr>
              <a:t>2</a:t>
            </a:r>
            <a:r>
              <a:rPr lang="en-US" altLang="x-none">
                <a:ea typeface="MS PGothic" charset="-128"/>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0071FF"/>
                </a:solidFill>
                <a:latin typeface="SolexBoldLining" charset="0"/>
                <a:ea typeface="MS PGothic" charset="-128"/>
              </a:rPr>
              <a:t>FIGURE 5–13 </a:t>
            </a:r>
            <a:r>
              <a:rPr lang="en-US" altLang="x-none" b="1">
                <a:solidFill>
                  <a:srgbClr val="000000"/>
                </a:solidFill>
                <a:latin typeface="Whitney-Semibold" charset="0"/>
                <a:ea typeface="MS PGothic" charset="-128"/>
              </a:rPr>
              <a:t>Structural changes in a multisubunit protein undergoing cooperative binding to ligand.</a:t>
            </a:r>
            <a:r>
              <a:rPr lang="en-US" altLang="x-none">
                <a:solidFill>
                  <a:srgbClr val="000000"/>
                </a:solidFill>
                <a:latin typeface="Whitney-Semibold" charset="0"/>
                <a:ea typeface="MS PGothic" charset="-128"/>
              </a:rPr>
              <a:t> </a:t>
            </a:r>
            <a:r>
              <a:rPr lang="en-US" altLang="x-none">
                <a:solidFill>
                  <a:srgbClr val="000000"/>
                </a:solidFill>
                <a:latin typeface="Whitney-Light" charset="0"/>
                <a:ea typeface="MS PGothic" charset="-128"/>
              </a:rPr>
              <a:t>Structural stability is not uniform throughout a protein molecule. Shown here is a hypothetical dimeric protein, with regions of high (blue), medium (green), and low (red) stability. The ligand-binding sites are composed of both high- and low-stability segments, so affinity for ligand is relatively low. The conformational</a:t>
            </a:r>
          </a:p>
          <a:p>
            <a:r>
              <a:rPr lang="en-US" altLang="x-none">
                <a:solidFill>
                  <a:srgbClr val="000000"/>
                </a:solidFill>
                <a:latin typeface="Whitney-Light" charset="0"/>
                <a:ea typeface="MS PGothic" charset="-128"/>
              </a:rPr>
              <a:t>changes that occur as ligand binds convert the protein from a low- to a high-affinity state, a form of induced fit.</a:t>
            </a:r>
            <a:endParaRPr lang="en-US" altLang="x-none">
              <a:ea typeface="MS PGothic" charset="-128"/>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CD5CA5EC-E7D4-5547-A860-B3814F063605}" type="slidenum">
              <a:rPr lang="en-US" altLang="x-none"/>
              <a:pPr>
                <a:spcBef>
                  <a:spcPct val="0"/>
                </a:spcBef>
              </a:pPr>
              <a:t>28</a:t>
            </a:fld>
            <a:endParaRPr lang="en-US"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DA838-CDD8-D042-A163-BDB30D78E280}" type="slidenum">
              <a:rPr lang="en-US" altLang="x-none"/>
              <a:pPr>
                <a:defRPr/>
              </a:pPr>
              <a:t>‹#›</a:t>
            </a:fld>
            <a:endParaRPr lang="en-US" altLang="x-none"/>
          </a:p>
        </p:txBody>
      </p:sp>
    </p:spTree>
    <p:extLst>
      <p:ext uri="{BB962C8B-B14F-4D97-AF65-F5344CB8AC3E}">
        <p14:creationId xmlns:p14="http://schemas.microsoft.com/office/powerpoint/2010/main" val="18113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2FAB91-4D90-5842-8841-D49C087AFEBB}" type="slidenum">
              <a:rPr lang="en-US" altLang="x-none"/>
              <a:pPr>
                <a:defRPr/>
              </a:pPr>
              <a:t>‹#›</a:t>
            </a:fld>
            <a:endParaRPr lang="en-US" altLang="x-none"/>
          </a:p>
        </p:txBody>
      </p:sp>
    </p:spTree>
    <p:extLst>
      <p:ext uri="{BB962C8B-B14F-4D97-AF65-F5344CB8AC3E}">
        <p14:creationId xmlns:p14="http://schemas.microsoft.com/office/powerpoint/2010/main" val="2978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13E7F1-6326-5E46-B58D-915E5E7ABF1E}" type="slidenum">
              <a:rPr lang="en-US" altLang="x-none"/>
              <a:pPr>
                <a:defRPr/>
              </a:pPr>
              <a:t>‹#›</a:t>
            </a:fld>
            <a:endParaRPr lang="en-US" altLang="x-none"/>
          </a:p>
        </p:txBody>
      </p:sp>
    </p:spTree>
    <p:extLst>
      <p:ext uri="{BB962C8B-B14F-4D97-AF65-F5344CB8AC3E}">
        <p14:creationId xmlns:p14="http://schemas.microsoft.com/office/powerpoint/2010/main" val="74941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25CE5A-2547-4048-825B-B6C237CF9E49}" type="slidenum">
              <a:rPr lang="en-US" altLang="x-none"/>
              <a:pPr>
                <a:defRPr/>
              </a:pPr>
              <a:t>‹#›</a:t>
            </a:fld>
            <a:endParaRPr lang="en-US" altLang="x-none"/>
          </a:p>
        </p:txBody>
      </p:sp>
    </p:spTree>
    <p:extLst>
      <p:ext uri="{BB962C8B-B14F-4D97-AF65-F5344CB8AC3E}">
        <p14:creationId xmlns:p14="http://schemas.microsoft.com/office/powerpoint/2010/main" val="48623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Click to edit Master title style</a:t>
            </a:r>
            <a:endParaRPr lang="en-US" dirty="0"/>
          </a:p>
        </p:txBody>
      </p:sp>
      <p:sp>
        <p:nvSpPr>
          <p:cNvPr id="3" name="Content Placeholder 2"/>
          <p:cNvSpPr>
            <a:spLocks noGrp="1"/>
          </p:cNvSpPr>
          <p:nvPr>
            <p:ph idx="1"/>
          </p:nvPr>
        </p:nvSpPr>
        <p:spPr/>
        <p:txBody>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823B2-C13B-7946-BA75-57B0864C111B}" type="slidenum">
              <a:rPr lang="en-US" altLang="x-none"/>
              <a:pPr>
                <a:defRPr/>
              </a:pPr>
              <a:t>‹#›</a:t>
            </a:fld>
            <a:endParaRPr lang="en-US" altLang="x-none"/>
          </a:p>
        </p:txBody>
      </p:sp>
    </p:spTree>
    <p:extLst>
      <p:ext uri="{BB962C8B-B14F-4D97-AF65-F5344CB8AC3E}">
        <p14:creationId xmlns:p14="http://schemas.microsoft.com/office/powerpoint/2010/main" val="33729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4C14EA-4C44-764C-9EB8-4C2CFB471B41}" type="slidenum">
              <a:rPr lang="en-US" altLang="x-none"/>
              <a:pPr>
                <a:defRPr/>
              </a:pPr>
              <a:t>‹#›</a:t>
            </a:fld>
            <a:endParaRPr lang="en-US" altLang="x-none"/>
          </a:p>
        </p:txBody>
      </p:sp>
    </p:spTree>
    <p:extLst>
      <p:ext uri="{BB962C8B-B14F-4D97-AF65-F5344CB8AC3E}">
        <p14:creationId xmlns:p14="http://schemas.microsoft.com/office/powerpoint/2010/main" val="177311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989638-AF1C-B948-A063-DA37DBED2D34}" type="slidenum">
              <a:rPr lang="en-US" altLang="x-none"/>
              <a:pPr>
                <a:defRPr/>
              </a:pPr>
              <a:t>‹#›</a:t>
            </a:fld>
            <a:endParaRPr lang="en-US" altLang="x-none"/>
          </a:p>
        </p:txBody>
      </p:sp>
    </p:spTree>
    <p:extLst>
      <p:ext uri="{BB962C8B-B14F-4D97-AF65-F5344CB8AC3E}">
        <p14:creationId xmlns:p14="http://schemas.microsoft.com/office/powerpoint/2010/main" val="14019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3BF6AC-CB0B-F543-A501-991C7FF7AE88}" type="slidenum">
              <a:rPr lang="en-US" altLang="x-none"/>
              <a:pPr>
                <a:defRPr/>
              </a:pPr>
              <a:t>‹#›</a:t>
            </a:fld>
            <a:endParaRPr lang="en-US" altLang="x-none"/>
          </a:p>
        </p:txBody>
      </p:sp>
    </p:spTree>
    <p:extLst>
      <p:ext uri="{BB962C8B-B14F-4D97-AF65-F5344CB8AC3E}">
        <p14:creationId xmlns:p14="http://schemas.microsoft.com/office/powerpoint/2010/main" val="451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7B046A-889F-C049-8851-947FCAE3D42F}" type="slidenum">
              <a:rPr lang="en-US" altLang="x-none"/>
              <a:pPr>
                <a:defRPr/>
              </a:pPr>
              <a:t>‹#›</a:t>
            </a:fld>
            <a:endParaRPr lang="en-US" altLang="x-none"/>
          </a:p>
        </p:txBody>
      </p:sp>
    </p:spTree>
    <p:extLst>
      <p:ext uri="{BB962C8B-B14F-4D97-AF65-F5344CB8AC3E}">
        <p14:creationId xmlns:p14="http://schemas.microsoft.com/office/powerpoint/2010/main" val="183563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BACD7D-D31E-7A40-8730-30BCC024B0FE}" type="slidenum">
              <a:rPr lang="en-US" altLang="x-none"/>
              <a:pPr>
                <a:defRPr/>
              </a:pPr>
              <a:t>‹#›</a:t>
            </a:fld>
            <a:endParaRPr lang="en-US" altLang="x-none"/>
          </a:p>
        </p:txBody>
      </p:sp>
    </p:spTree>
    <p:extLst>
      <p:ext uri="{BB962C8B-B14F-4D97-AF65-F5344CB8AC3E}">
        <p14:creationId xmlns:p14="http://schemas.microsoft.com/office/powerpoint/2010/main" val="73069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5AA117-E3C9-714B-B829-1AB00C412662}" type="slidenum">
              <a:rPr lang="en-US" altLang="x-none"/>
              <a:pPr>
                <a:defRPr/>
              </a:pPr>
              <a:t>‹#›</a:t>
            </a:fld>
            <a:endParaRPr lang="en-US" altLang="x-none"/>
          </a:p>
        </p:txBody>
      </p:sp>
    </p:spTree>
    <p:extLst>
      <p:ext uri="{BB962C8B-B14F-4D97-AF65-F5344CB8AC3E}">
        <p14:creationId xmlns:p14="http://schemas.microsoft.com/office/powerpoint/2010/main" val="155204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30F13E-C09A-A64E-AF69-5756BE322209}" type="slidenum">
              <a:rPr lang="en-US" altLang="x-none"/>
              <a:pPr>
                <a:defRPr/>
              </a:pPr>
              <a:t>‹#›</a:t>
            </a:fld>
            <a:endParaRPr lang="en-US" altLang="x-none"/>
          </a:p>
        </p:txBody>
      </p:sp>
    </p:spTree>
    <p:extLst>
      <p:ext uri="{BB962C8B-B14F-4D97-AF65-F5344CB8AC3E}">
        <p14:creationId xmlns:p14="http://schemas.microsoft.com/office/powerpoint/2010/main" val="18826275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Calibri" charset="0"/>
              </a:defRPr>
            </a:lvl1pPr>
          </a:lstStyle>
          <a:p>
            <a:pPr>
              <a:defRPr/>
            </a:pPr>
            <a:fld id="{35A8BC6C-95A9-7342-9AB7-DFADB861CD3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0.emf"/><Relationship Id="rId5" Type="http://schemas.openxmlformats.org/officeDocument/2006/relationships/oleObject" Target="../embeddings/oleObject9.bin"/><Relationship Id="rId6" Type="http://schemas.openxmlformats.org/officeDocument/2006/relationships/image" Target="../media/image7.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23.emf"/><Relationship Id="rId5" Type="http://schemas.openxmlformats.org/officeDocument/2006/relationships/oleObject" Target="../embeddings/oleObject11.bin"/><Relationship Id="rId6" Type="http://schemas.openxmlformats.org/officeDocument/2006/relationships/image" Target="../media/image24.emf"/><Relationship Id="rId7" Type="http://schemas.openxmlformats.org/officeDocument/2006/relationships/oleObject" Target="../embeddings/oleObject12.bin"/><Relationship Id="rId8" Type="http://schemas.openxmlformats.org/officeDocument/2006/relationships/image" Target="../media/image25.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6.emf"/><Relationship Id="rId5" Type="http://schemas.openxmlformats.org/officeDocument/2006/relationships/oleObject" Target="../embeddings/oleObject14.bin"/><Relationship Id="rId6" Type="http://schemas.openxmlformats.org/officeDocument/2006/relationships/image" Target="../media/image27.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8.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9.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0.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5" Type="http://schemas.openxmlformats.org/officeDocument/2006/relationships/oleObject" Target="../embeddings/oleObject2.bin"/><Relationship Id="rId6"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4.png"/><Relationship Id="rId1" Type="http://schemas.microsoft.com/office/2007/relationships/media" Target="../media/media1.mp4"/><Relationship Id="rId2" Type="http://schemas.openxmlformats.org/officeDocument/2006/relationships/video" Target="../media/media1.mp4"/></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45.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3.bin"/><Relationship Id="rId5" Type="http://schemas.openxmlformats.org/officeDocument/2006/relationships/image" Target="../media/image3.wmf"/><Relationship Id="rId6" Type="http://schemas.openxmlformats.org/officeDocument/2006/relationships/oleObject" Target="../embeddings/oleObject4.bin"/><Relationship Id="rId7" Type="http://schemas.openxmlformats.org/officeDocument/2006/relationships/image" Target="../media/image4.wmf"/><Relationship Id="rId8" Type="http://schemas.openxmlformats.org/officeDocument/2006/relationships/oleObject" Target="../embeddings/oleObject5.bin"/><Relationship Id="rId9" Type="http://schemas.openxmlformats.org/officeDocument/2006/relationships/image" Target="../media/image5.wmf"/><Relationship Id="rId10" Type="http://schemas.openxmlformats.org/officeDocument/2006/relationships/oleObject" Target="../embeddings/oleObject6.bin"/><Relationship Id="rId11" Type="http://schemas.openxmlformats.org/officeDocument/2006/relationships/image" Target="../media/image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46.png"/><Relationship Id="rId1" Type="http://schemas.microsoft.com/office/2007/relationships/media" Target="../media/media3.mp4"/><Relationship Id="rId2" Type="http://schemas.openxmlformats.org/officeDocument/2006/relationships/video" Target="../media/media3.mp4"/></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49.w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49.w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49.w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49.w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7.bin"/><Relationship Id="rId5" Type="http://schemas.openxmlformats.org/officeDocument/2006/relationships/image" Target="../media/image7.wmf"/><Relationship Id="rId6" Type="http://schemas.openxmlformats.org/officeDocument/2006/relationships/image" Target="../media/image8.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875" y="152400"/>
            <a:ext cx="9128125" cy="1143000"/>
          </a:xfrm>
        </p:spPr>
        <p:txBody>
          <a:bodyPr/>
          <a:lstStyle/>
          <a:p>
            <a:pPr eaLnBrk="1" hangingPunct="1"/>
            <a:r>
              <a:rPr lang="en-US" altLang="x-none">
                <a:solidFill>
                  <a:srgbClr val="2FB0DC"/>
                </a:solidFill>
                <a:latin typeface="Calibri" charset="0"/>
                <a:ea typeface="MS PGothic" charset="-128"/>
                <a:cs typeface="Calibri" charset="0"/>
              </a:rPr>
              <a:t>CHAPTER 5: </a:t>
            </a:r>
            <a:br>
              <a:rPr lang="en-US" altLang="x-none">
                <a:solidFill>
                  <a:srgbClr val="2FB0DC"/>
                </a:solidFill>
                <a:latin typeface="Calibri" charset="0"/>
                <a:ea typeface="MS PGothic" charset="-128"/>
                <a:cs typeface="Calibri" charset="0"/>
              </a:rPr>
            </a:br>
            <a:r>
              <a:rPr lang="en-US" altLang="x-none">
                <a:solidFill>
                  <a:srgbClr val="2FB0DC"/>
                </a:solidFill>
                <a:latin typeface="Calibri" charset="0"/>
                <a:ea typeface="MS PGothic" charset="-128"/>
                <a:cs typeface="Calibri" charset="0"/>
              </a:rPr>
              <a:t>Function of Globular Proteins</a:t>
            </a:r>
            <a:endParaRPr lang="en-US" altLang="x-none" sz="3600">
              <a:solidFill>
                <a:srgbClr val="2FB0DC"/>
              </a:solidFill>
              <a:latin typeface="Calibri" charset="0"/>
              <a:ea typeface="MS PGothic" charset="-128"/>
              <a:cs typeface="Calibri" charset="0"/>
            </a:endParaRPr>
          </a:p>
        </p:txBody>
      </p:sp>
      <p:sp>
        <p:nvSpPr>
          <p:cNvPr id="18434" name="Rectangle 3"/>
          <p:cNvSpPr>
            <a:spLocks noGrp="1" noChangeArrowheads="1"/>
          </p:cNvSpPr>
          <p:nvPr>
            <p:ph type="body" idx="1"/>
          </p:nvPr>
        </p:nvSpPr>
        <p:spPr>
          <a:xfrm>
            <a:off x="0" y="1981200"/>
            <a:ext cx="9067800" cy="4343400"/>
          </a:xfrm>
        </p:spPr>
        <p:txBody>
          <a:bodyPr/>
          <a:lstStyle/>
          <a:p>
            <a:pPr eaLnBrk="1" hangingPunct="1"/>
            <a:r>
              <a:rPr lang="en-US" altLang="x-none" dirty="0">
                <a:latin typeface="Calibri" charset="0"/>
                <a:ea typeface="MS PGothic" charset="-128"/>
                <a:cs typeface="Calibri" charset="0"/>
              </a:rPr>
              <a:t>Reversible binding of ligands is essential</a:t>
            </a:r>
          </a:p>
          <a:p>
            <a:pPr lvl="1" eaLnBrk="1" hangingPunct="1"/>
            <a:r>
              <a:rPr lang="en-US" altLang="x-none" dirty="0">
                <a:latin typeface="Calibri" charset="0"/>
                <a:ea typeface="MS PGothic" charset="-128"/>
                <a:cs typeface="Calibri" charset="0"/>
              </a:rPr>
              <a:t>Specificity of ligands and binding sites</a:t>
            </a:r>
          </a:p>
          <a:p>
            <a:pPr lvl="1" eaLnBrk="1" hangingPunct="1"/>
            <a:r>
              <a:rPr lang="en-US" altLang="x-none" dirty="0">
                <a:latin typeface="Calibri" charset="0"/>
                <a:ea typeface="MS PGothic" charset="-128"/>
                <a:cs typeface="Calibri" charset="0"/>
              </a:rPr>
              <a:t>Ligand binding is often coupled to conformational changes, sometimes quite dramatic (</a:t>
            </a:r>
            <a:r>
              <a:rPr lang="en-US" altLang="x-none" b="1" dirty="0">
                <a:latin typeface="Calibri" charset="0"/>
                <a:ea typeface="MS PGothic" charset="-128"/>
                <a:cs typeface="Calibri" charset="0"/>
              </a:rPr>
              <a:t>Induced Fit</a:t>
            </a:r>
            <a:r>
              <a:rPr lang="en-US" altLang="x-none" dirty="0">
                <a:latin typeface="Calibri" charset="0"/>
                <a:ea typeface="MS PGothic" charset="-128"/>
                <a:cs typeface="Calibri" charset="0"/>
              </a:rPr>
              <a:t>)</a:t>
            </a:r>
          </a:p>
          <a:p>
            <a:pPr lvl="1" eaLnBrk="1" hangingPunct="1"/>
            <a:r>
              <a:rPr lang="en-US" altLang="x-none" dirty="0">
                <a:latin typeface="Calibri" charset="0"/>
                <a:ea typeface="MS PGothic" charset="-128"/>
                <a:cs typeface="Calibri" charset="0"/>
              </a:rPr>
              <a:t>In </a:t>
            </a:r>
            <a:r>
              <a:rPr lang="en-US" altLang="x-none" dirty="0" err="1">
                <a:latin typeface="Calibri" charset="0"/>
                <a:ea typeface="MS PGothic" charset="-128"/>
                <a:cs typeface="Calibri" charset="0"/>
              </a:rPr>
              <a:t>multisubunit</a:t>
            </a:r>
            <a:r>
              <a:rPr lang="en-US" altLang="x-none" dirty="0">
                <a:latin typeface="Calibri" charset="0"/>
                <a:ea typeface="MS PGothic" charset="-128"/>
                <a:cs typeface="Calibri" charset="0"/>
              </a:rPr>
              <a:t> proteins, conformational changes in one subunit can affect the others (</a:t>
            </a:r>
            <a:r>
              <a:rPr lang="en-US" altLang="x-none" b="1" dirty="0">
                <a:latin typeface="Calibri" charset="0"/>
                <a:ea typeface="MS PGothic" charset="-128"/>
                <a:cs typeface="Calibri" charset="0"/>
              </a:rPr>
              <a:t>Cooperativity</a:t>
            </a:r>
            <a:r>
              <a:rPr lang="en-US" altLang="x-none" dirty="0">
                <a:latin typeface="Calibri" charset="0"/>
                <a:ea typeface="MS PGothic" charset="-128"/>
                <a:cs typeface="Calibri" charset="0"/>
              </a:rPr>
              <a:t>)</a:t>
            </a:r>
          </a:p>
          <a:p>
            <a:pPr lvl="1" eaLnBrk="1" hangingPunct="1"/>
            <a:r>
              <a:rPr lang="en-US" altLang="x-none" dirty="0">
                <a:latin typeface="Calibri" charset="0"/>
                <a:ea typeface="MS PGothic" charset="-128"/>
                <a:cs typeface="Calibri" charset="0"/>
              </a:rPr>
              <a:t>Interactions can be regulated</a:t>
            </a:r>
          </a:p>
          <a:p>
            <a:pPr eaLnBrk="1" hangingPunct="1"/>
            <a:r>
              <a:rPr lang="en-US" altLang="x-none" dirty="0">
                <a:latin typeface="Calibri" charset="0"/>
                <a:ea typeface="MS PGothic" charset="-128"/>
                <a:cs typeface="Calibri" charset="0"/>
              </a:rPr>
              <a:t>Illustrated by: </a:t>
            </a:r>
          </a:p>
          <a:p>
            <a:pPr lvl="1" eaLnBrk="1" hangingPunct="1"/>
            <a:r>
              <a:rPr lang="en-US" altLang="x-none" dirty="0" smtClean="0">
                <a:latin typeface="Calibri" charset="0"/>
                <a:ea typeface="MS PGothic" charset="-128"/>
                <a:cs typeface="Calibri" charset="0"/>
              </a:rPr>
              <a:t>Hemoglobin</a:t>
            </a:r>
            <a:endParaRPr lang="en-US" altLang="x-none" dirty="0">
              <a:latin typeface="Calibri" charset="0"/>
              <a:ea typeface="MS PGothic" charset="-128"/>
              <a:cs typeface="Calibri" charset="0"/>
            </a:endParaRPr>
          </a:p>
        </p:txBody>
      </p:sp>
      <p:sp>
        <p:nvSpPr>
          <p:cNvPr id="18435" name="Rectangle 4"/>
          <p:cNvSpPr>
            <a:spLocks noChangeArrowheads="1"/>
          </p:cNvSpPr>
          <p:nvPr/>
        </p:nvSpPr>
        <p:spPr bwMode="auto">
          <a:xfrm>
            <a:off x="304800" y="1295400"/>
            <a:ext cx="6442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4000" i="1"/>
              <a:t>Key topics in protein function</a:t>
            </a:r>
            <a:r>
              <a:rPr lang="en-US" altLang="x-none" sz="4000"/>
              <a:t>: </a:t>
            </a:r>
          </a:p>
        </p:txBody>
      </p:sp>
      <p:sp>
        <p:nvSpPr>
          <p:cNvPr id="18436"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76200"/>
            <a:ext cx="9144000" cy="838200"/>
          </a:xfrm>
        </p:spPr>
        <p:txBody>
          <a:bodyPr/>
          <a:lstStyle/>
          <a:p>
            <a:pPr eaLnBrk="1" hangingPunct="1"/>
            <a:r>
              <a:rPr lang="en-US" altLang="x-none">
                <a:solidFill>
                  <a:srgbClr val="2FB0DC"/>
                </a:solidFill>
                <a:latin typeface="Calibri" charset="0"/>
                <a:ea typeface="MS PGothic" charset="-128"/>
                <a:cs typeface="Calibri" charset="0"/>
              </a:rPr>
              <a:t>Specificity: Lock-and-Key Model</a:t>
            </a:r>
          </a:p>
        </p:txBody>
      </p:sp>
      <p:sp>
        <p:nvSpPr>
          <p:cNvPr id="30722" name="Rectangle 3"/>
          <p:cNvSpPr>
            <a:spLocks noGrp="1" noChangeArrowheads="1"/>
          </p:cNvSpPr>
          <p:nvPr>
            <p:ph type="body" idx="1"/>
          </p:nvPr>
        </p:nvSpPr>
        <p:spPr>
          <a:xfrm>
            <a:off x="228600" y="1066800"/>
            <a:ext cx="8915400" cy="5791200"/>
          </a:xfrm>
        </p:spPr>
        <p:txBody>
          <a:bodyPr/>
          <a:lstStyle/>
          <a:p>
            <a:pPr eaLnBrk="1" hangingPunct="1">
              <a:spcBef>
                <a:spcPct val="0"/>
              </a:spcBef>
            </a:pPr>
            <a:r>
              <a:rPr lang="en-US" altLang="x-none" sz="2400">
                <a:latin typeface="Calibri" charset="0"/>
                <a:ea typeface="MS PGothic" charset="-128"/>
                <a:cs typeface="Calibri" charset="0"/>
              </a:rPr>
              <a:t>Proteins typically have high specificity: only certain ligands bind</a:t>
            </a:r>
          </a:p>
          <a:p>
            <a:pPr eaLnBrk="1" hangingPunct="1">
              <a:spcBef>
                <a:spcPct val="0"/>
              </a:spcBef>
              <a:buFontTx/>
              <a:buNone/>
            </a:pPr>
            <a:endParaRPr lang="en-US" altLang="x-none" sz="2400">
              <a:latin typeface="Calibri" charset="0"/>
              <a:ea typeface="MS PGothic" charset="-128"/>
              <a:cs typeface="Calibri" charset="0"/>
            </a:endParaRPr>
          </a:p>
          <a:p>
            <a:pPr eaLnBrk="1" hangingPunct="1">
              <a:spcBef>
                <a:spcPct val="0"/>
              </a:spcBef>
            </a:pPr>
            <a:r>
              <a:rPr lang="en-US" altLang="x-none" sz="2400">
                <a:latin typeface="Calibri" charset="0"/>
                <a:ea typeface="MS PGothic" charset="-128"/>
                <a:cs typeface="Calibri" charset="0"/>
              </a:rPr>
              <a:t>High specificity can be explained by the </a:t>
            </a:r>
            <a:r>
              <a:rPr lang="en-US" altLang="x-none" sz="2400">
                <a:solidFill>
                  <a:srgbClr val="0F1AFF"/>
                </a:solidFill>
                <a:latin typeface="Calibri" charset="0"/>
                <a:ea typeface="MS PGothic" charset="-128"/>
                <a:cs typeface="Calibri" charset="0"/>
              </a:rPr>
              <a:t>complementary</a:t>
            </a:r>
            <a:r>
              <a:rPr lang="en-US" altLang="x-none" sz="2400">
                <a:latin typeface="Calibri" charset="0"/>
                <a:ea typeface="MS PGothic" charset="-128"/>
                <a:cs typeface="Calibri" charset="0"/>
              </a:rPr>
              <a:t> of the binding site and the ligand.</a:t>
            </a:r>
          </a:p>
          <a:p>
            <a:pPr eaLnBrk="1" hangingPunct="1">
              <a:spcBef>
                <a:spcPct val="0"/>
              </a:spcBef>
            </a:pPr>
            <a:endParaRPr lang="en-US" altLang="x-none" sz="2400">
              <a:latin typeface="Calibri" charset="0"/>
              <a:ea typeface="MS PGothic" charset="-128"/>
              <a:cs typeface="Calibri" charset="0"/>
            </a:endParaRPr>
          </a:p>
          <a:p>
            <a:pPr eaLnBrk="1" hangingPunct="1">
              <a:spcBef>
                <a:spcPct val="0"/>
              </a:spcBef>
            </a:pPr>
            <a:r>
              <a:rPr lang="en-US" altLang="x-none" sz="2400">
                <a:latin typeface="Calibri" charset="0"/>
                <a:ea typeface="MS PGothic" charset="-128"/>
                <a:cs typeface="Calibri" charset="0"/>
              </a:rPr>
              <a:t>Complementary in</a:t>
            </a:r>
          </a:p>
          <a:p>
            <a:pPr lvl="1" eaLnBrk="1" hangingPunct="1">
              <a:spcBef>
                <a:spcPct val="0"/>
              </a:spcBef>
            </a:pPr>
            <a:r>
              <a:rPr lang="en-US" altLang="x-none" sz="2400">
                <a:solidFill>
                  <a:srgbClr val="0F1AFF"/>
                </a:solidFill>
                <a:latin typeface="Calibri" charset="0"/>
                <a:ea typeface="MS PGothic" charset="-128"/>
                <a:cs typeface="Calibri" charset="0"/>
              </a:rPr>
              <a:t>size, </a:t>
            </a:r>
          </a:p>
          <a:p>
            <a:pPr lvl="1" eaLnBrk="1" hangingPunct="1">
              <a:spcBef>
                <a:spcPct val="0"/>
              </a:spcBef>
            </a:pPr>
            <a:r>
              <a:rPr lang="en-US" altLang="x-none" sz="2400">
                <a:solidFill>
                  <a:srgbClr val="0F1AFF"/>
                </a:solidFill>
                <a:latin typeface="Calibri" charset="0"/>
                <a:ea typeface="MS PGothic" charset="-128"/>
                <a:cs typeface="Calibri" charset="0"/>
              </a:rPr>
              <a:t>shape, </a:t>
            </a:r>
          </a:p>
          <a:p>
            <a:pPr lvl="1" eaLnBrk="1" hangingPunct="1">
              <a:spcBef>
                <a:spcPct val="0"/>
              </a:spcBef>
            </a:pPr>
            <a:r>
              <a:rPr lang="en-US" altLang="x-none" sz="2400">
                <a:solidFill>
                  <a:srgbClr val="0F1AFF"/>
                </a:solidFill>
                <a:latin typeface="Calibri" charset="0"/>
                <a:ea typeface="MS PGothic" charset="-128"/>
                <a:cs typeface="Calibri" charset="0"/>
              </a:rPr>
              <a:t>charge, </a:t>
            </a:r>
          </a:p>
          <a:p>
            <a:pPr lvl="1" eaLnBrk="1" hangingPunct="1">
              <a:spcBef>
                <a:spcPct val="0"/>
              </a:spcBef>
            </a:pPr>
            <a:r>
              <a:rPr lang="en-US" altLang="x-none" sz="2400">
                <a:solidFill>
                  <a:srgbClr val="0F1AFF"/>
                </a:solidFill>
                <a:latin typeface="Calibri" charset="0"/>
                <a:ea typeface="MS PGothic" charset="-128"/>
                <a:cs typeface="Calibri" charset="0"/>
              </a:rPr>
              <a:t>or hydrophobic/hydrophilic  character</a:t>
            </a:r>
          </a:p>
          <a:p>
            <a:pPr eaLnBrk="1" hangingPunct="1">
              <a:spcBef>
                <a:spcPct val="0"/>
              </a:spcBef>
            </a:pPr>
            <a:endParaRPr lang="en-US" altLang="x-none" sz="2000">
              <a:latin typeface="Calibri" charset="0"/>
              <a:ea typeface="MS PGothic" charset="-128"/>
              <a:cs typeface="Calibri" charset="0"/>
            </a:endParaRPr>
          </a:p>
          <a:p>
            <a:pPr eaLnBrk="1" hangingPunct="1">
              <a:spcBef>
                <a:spcPct val="0"/>
              </a:spcBef>
            </a:pPr>
            <a:r>
              <a:rPr lang="ja-JP" altLang="en-US" sz="2000">
                <a:latin typeface="Calibri" charset="0"/>
                <a:ea typeface="MS PGothic" charset="-128"/>
                <a:cs typeface="Calibri" charset="0"/>
              </a:rPr>
              <a:t>“</a:t>
            </a:r>
            <a:r>
              <a:rPr lang="en-US" altLang="ja-JP" sz="2000">
                <a:latin typeface="Calibri" charset="0"/>
                <a:ea typeface="MS PGothic" charset="-128"/>
                <a:cs typeface="Calibri" charset="0"/>
              </a:rPr>
              <a:t>Lock and Key</a:t>
            </a:r>
            <a:r>
              <a:rPr lang="ja-JP" altLang="en-US" sz="2000">
                <a:latin typeface="Calibri" charset="0"/>
                <a:ea typeface="MS PGothic" charset="-128"/>
                <a:cs typeface="Calibri" charset="0"/>
              </a:rPr>
              <a:t>”</a:t>
            </a:r>
            <a:r>
              <a:rPr lang="en-US" altLang="ja-JP" sz="2000">
                <a:latin typeface="Calibri" charset="0"/>
                <a:ea typeface="MS PGothic" charset="-128"/>
                <a:cs typeface="Calibri" charset="0"/>
              </a:rPr>
              <a:t> model by Emil Fisher (1894) assumes that complementary surfaces are </a:t>
            </a:r>
            <a:r>
              <a:rPr lang="en-US" altLang="ja-JP" sz="2000">
                <a:solidFill>
                  <a:srgbClr val="3333FF"/>
                </a:solidFill>
                <a:latin typeface="Calibri" charset="0"/>
                <a:ea typeface="MS PGothic" charset="-128"/>
                <a:cs typeface="Calibri" charset="0"/>
              </a:rPr>
              <a:t>preformed</a:t>
            </a:r>
            <a:r>
              <a:rPr lang="en-US" altLang="ja-JP" sz="2000">
                <a:latin typeface="Calibri" charset="0"/>
                <a:ea typeface="MS PGothic" charset="-128"/>
                <a:cs typeface="Calibri" charset="0"/>
              </a:rPr>
              <a:t>.</a:t>
            </a:r>
            <a:endParaRPr lang="en-US" altLang="ja-JP" sz="2000">
              <a:solidFill>
                <a:srgbClr val="3333FF"/>
              </a:solidFill>
              <a:latin typeface="Calibri" charset="0"/>
              <a:ea typeface="MS PGothic" charset="-128"/>
              <a:cs typeface="Calibri" charset="0"/>
            </a:endParaRPr>
          </a:p>
          <a:p>
            <a:pPr eaLnBrk="1" hangingPunct="1">
              <a:spcBef>
                <a:spcPct val="0"/>
              </a:spcBef>
            </a:pPr>
            <a:endParaRPr lang="en-US" altLang="x-none" sz="2400">
              <a:latin typeface="Calibri" charset="0"/>
              <a:ea typeface="MS PGothic" charset="-128"/>
              <a:cs typeface="Calibri" charset="0"/>
            </a:endParaRPr>
          </a:p>
        </p:txBody>
      </p:sp>
      <p:sp>
        <p:nvSpPr>
          <p:cNvPr id="30723" name="AutoShape 6"/>
          <p:cNvSpPr>
            <a:spLocks noChangeArrowheads="1"/>
          </p:cNvSpPr>
          <p:nvPr/>
        </p:nvSpPr>
        <p:spPr bwMode="auto">
          <a:xfrm rot="-16646">
            <a:off x="2894013" y="5945188"/>
            <a:ext cx="838200" cy="381000"/>
          </a:xfrm>
          <a:prstGeom prst="flowChartOnlineStorage">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4" name="AutoShape 7"/>
          <p:cNvSpPr>
            <a:spLocks noChangeArrowheads="1"/>
          </p:cNvSpPr>
          <p:nvPr/>
        </p:nvSpPr>
        <p:spPr bwMode="auto">
          <a:xfrm rot="5415059">
            <a:off x="1255713" y="5678488"/>
            <a:ext cx="685800" cy="914400"/>
          </a:xfrm>
          <a:prstGeom prst="flowChartPunchedTap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5" name="AutoShape 8"/>
          <p:cNvSpPr>
            <a:spLocks noChangeArrowheads="1"/>
          </p:cNvSpPr>
          <p:nvPr/>
        </p:nvSpPr>
        <p:spPr bwMode="auto">
          <a:xfrm rot="-16646">
            <a:off x="7008813" y="5792788"/>
            <a:ext cx="838200" cy="381000"/>
          </a:xfrm>
          <a:prstGeom prst="flowChartOnlineStorage">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6" name="AutoShape 9"/>
          <p:cNvSpPr>
            <a:spLocks noChangeArrowheads="1"/>
          </p:cNvSpPr>
          <p:nvPr/>
        </p:nvSpPr>
        <p:spPr bwMode="auto">
          <a:xfrm rot="5415059">
            <a:off x="6437313" y="5678488"/>
            <a:ext cx="685800" cy="914400"/>
          </a:xfrm>
          <a:prstGeom prst="flowChartPunchedTap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7" name="Text Box 10"/>
          <p:cNvSpPr txBox="1">
            <a:spLocks noChangeArrowheads="1"/>
          </p:cNvSpPr>
          <p:nvPr/>
        </p:nvSpPr>
        <p:spPr bwMode="auto">
          <a:xfrm>
            <a:off x="2284413" y="5945188"/>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b="1">
                <a:latin typeface="Times New Roman" charset="0"/>
              </a:rPr>
              <a:t>+</a:t>
            </a:r>
          </a:p>
        </p:txBody>
      </p:sp>
      <p:sp>
        <p:nvSpPr>
          <p:cNvPr id="30728" name="Line 11"/>
          <p:cNvSpPr>
            <a:spLocks noChangeShapeType="1"/>
          </p:cNvSpPr>
          <p:nvPr/>
        </p:nvSpPr>
        <p:spPr bwMode="auto">
          <a:xfrm>
            <a:off x="4265613" y="6097588"/>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Line 12"/>
          <p:cNvSpPr>
            <a:spLocks noChangeShapeType="1"/>
          </p:cNvSpPr>
          <p:nvPr/>
        </p:nvSpPr>
        <p:spPr bwMode="auto">
          <a:xfrm flipH="1">
            <a:off x="4265613" y="624998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0" name="Line 4"/>
          <p:cNvSpPr>
            <a:spLocks noChangeShapeType="1"/>
          </p:cNvSpPr>
          <p:nvPr/>
        </p:nvSpPr>
        <p:spPr bwMode="auto">
          <a:xfrm>
            <a:off x="233363"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0" y="76200"/>
            <a:ext cx="9144000" cy="762000"/>
          </a:xfrm>
        </p:spPr>
        <p:txBody>
          <a:bodyPr/>
          <a:lstStyle/>
          <a:p>
            <a:pPr eaLnBrk="1" hangingPunct="1"/>
            <a:r>
              <a:rPr lang="en-US" altLang="x-none">
                <a:solidFill>
                  <a:srgbClr val="2FB0DC"/>
                </a:solidFill>
                <a:latin typeface="Calibri" charset="0"/>
                <a:ea typeface="MS PGothic" charset="-128"/>
                <a:cs typeface="Calibri" charset="0"/>
              </a:rPr>
              <a:t>Specificity: Induced Fit</a:t>
            </a:r>
          </a:p>
        </p:txBody>
      </p:sp>
      <p:sp>
        <p:nvSpPr>
          <p:cNvPr id="31746" name="Rectangle 3"/>
          <p:cNvSpPr>
            <a:spLocks noGrp="1" noChangeArrowheads="1"/>
          </p:cNvSpPr>
          <p:nvPr>
            <p:ph type="body" idx="1"/>
          </p:nvPr>
        </p:nvSpPr>
        <p:spPr>
          <a:xfrm>
            <a:off x="457200" y="1219200"/>
            <a:ext cx="8305800" cy="4495800"/>
          </a:xfrm>
        </p:spPr>
        <p:txBody>
          <a:bodyPr/>
          <a:lstStyle/>
          <a:p>
            <a:pPr eaLnBrk="1" hangingPunct="1">
              <a:lnSpc>
                <a:spcPct val="95000"/>
              </a:lnSpc>
            </a:pPr>
            <a:r>
              <a:rPr lang="en-US" altLang="x-none" sz="2400">
                <a:latin typeface="Calibri" charset="0"/>
                <a:ea typeface="MS PGothic" charset="-128"/>
                <a:cs typeface="Calibri" charset="0"/>
              </a:rPr>
              <a:t>Conformational changes may occur upon ligand binding (Daniel Koshland in 1958) </a:t>
            </a:r>
          </a:p>
          <a:p>
            <a:pPr lvl="1" eaLnBrk="1" hangingPunct="1">
              <a:lnSpc>
                <a:spcPct val="95000"/>
              </a:lnSpc>
            </a:pPr>
            <a:r>
              <a:rPr lang="en-US" altLang="x-none" sz="2400">
                <a:latin typeface="Calibri" charset="0"/>
                <a:ea typeface="MS PGothic" charset="-128"/>
                <a:cs typeface="Calibri" charset="0"/>
              </a:rPr>
              <a:t>This adaptation is called the </a:t>
            </a:r>
            <a:r>
              <a:rPr lang="en-US" altLang="x-none" sz="2400">
                <a:solidFill>
                  <a:srgbClr val="0608FF"/>
                </a:solidFill>
                <a:latin typeface="Calibri" charset="0"/>
                <a:ea typeface="MS PGothic" charset="-128"/>
                <a:cs typeface="Calibri" charset="0"/>
              </a:rPr>
              <a:t>induced</a:t>
            </a:r>
            <a:r>
              <a:rPr lang="en-US" altLang="x-none" sz="2400">
                <a:latin typeface="Calibri" charset="0"/>
                <a:ea typeface="MS PGothic" charset="-128"/>
                <a:cs typeface="Calibri" charset="0"/>
              </a:rPr>
              <a:t> </a:t>
            </a:r>
            <a:r>
              <a:rPr lang="en-US" altLang="x-none" sz="2400">
                <a:solidFill>
                  <a:srgbClr val="0608FF"/>
                </a:solidFill>
                <a:latin typeface="Calibri" charset="0"/>
                <a:ea typeface="MS PGothic" charset="-128"/>
                <a:cs typeface="Calibri" charset="0"/>
              </a:rPr>
              <a:t>fit</a:t>
            </a:r>
            <a:r>
              <a:rPr lang="en-US" altLang="x-none" sz="2400">
                <a:latin typeface="Calibri" charset="0"/>
                <a:ea typeface="MS PGothic" charset="-128"/>
                <a:cs typeface="Calibri" charset="0"/>
              </a:rPr>
              <a:t> </a:t>
            </a:r>
          </a:p>
          <a:p>
            <a:pPr lvl="1" eaLnBrk="1" hangingPunct="1">
              <a:lnSpc>
                <a:spcPct val="95000"/>
              </a:lnSpc>
            </a:pPr>
            <a:r>
              <a:rPr lang="en-US" altLang="x-none" sz="2400">
                <a:latin typeface="Calibri" charset="0"/>
                <a:ea typeface="MS PGothic" charset="-128"/>
                <a:cs typeface="Calibri" charset="0"/>
              </a:rPr>
              <a:t>Induced fit allows for tighter binding of the ligand</a:t>
            </a:r>
          </a:p>
          <a:p>
            <a:pPr lvl="1" eaLnBrk="1" hangingPunct="1">
              <a:lnSpc>
                <a:spcPct val="95000"/>
              </a:lnSpc>
            </a:pPr>
            <a:r>
              <a:rPr lang="en-US" altLang="x-none" sz="2400">
                <a:latin typeface="Calibri" charset="0"/>
                <a:ea typeface="MS PGothic" charset="-128"/>
                <a:cs typeface="Calibri" charset="0"/>
              </a:rPr>
              <a:t>Induced fit allows for high affinity for different ligands </a:t>
            </a:r>
          </a:p>
          <a:p>
            <a:pPr lvl="1" eaLnBrk="1" hangingPunct="1">
              <a:lnSpc>
                <a:spcPct val="95000"/>
              </a:lnSpc>
              <a:buFontTx/>
              <a:buNone/>
            </a:pPr>
            <a:endParaRPr lang="en-US" altLang="x-none" sz="2000">
              <a:latin typeface="Calibri" charset="0"/>
              <a:ea typeface="MS PGothic" charset="-128"/>
              <a:cs typeface="Calibri" charset="0"/>
            </a:endParaRPr>
          </a:p>
          <a:p>
            <a:pPr eaLnBrk="1" hangingPunct="1">
              <a:lnSpc>
                <a:spcPct val="95000"/>
              </a:lnSpc>
            </a:pPr>
            <a:r>
              <a:rPr lang="en-US" altLang="x-none" sz="2400">
                <a:latin typeface="Calibri" charset="0"/>
                <a:ea typeface="MS PGothic" charset="-128"/>
                <a:cs typeface="Calibri" charset="0"/>
              </a:rPr>
              <a:t>Both the ligand and the protein can change their conformations</a:t>
            </a:r>
          </a:p>
        </p:txBody>
      </p:sp>
      <p:sp>
        <p:nvSpPr>
          <p:cNvPr id="31747" name="AutoShape 4"/>
          <p:cNvSpPr>
            <a:spLocks noChangeArrowheads="1"/>
          </p:cNvSpPr>
          <p:nvPr/>
        </p:nvSpPr>
        <p:spPr bwMode="auto">
          <a:xfrm rot="-16646">
            <a:off x="6781800" y="4643438"/>
            <a:ext cx="838200" cy="457200"/>
          </a:xfrm>
          <a:prstGeom prst="flowChartOnlineStorage">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48" name="AutoShape 5"/>
          <p:cNvSpPr>
            <a:spLocks noChangeArrowheads="1"/>
          </p:cNvSpPr>
          <p:nvPr/>
        </p:nvSpPr>
        <p:spPr bwMode="auto">
          <a:xfrm rot="5415059">
            <a:off x="6019800" y="4492625"/>
            <a:ext cx="838200" cy="1143000"/>
          </a:xfrm>
          <a:prstGeom prst="flowChartPunchedTap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49" name="Text Box 6"/>
          <p:cNvSpPr txBox="1">
            <a:spLocks noChangeArrowheads="1"/>
          </p:cNvSpPr>
          <p:nvPr/>
        </p:nvSpPr>
        <p:spPr bwMode="auto">
          <a:xfrm>
            <a:off x="2209800" y="4797425"/>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b="1">
                <a:latin typeface="Times New Roman" charset="0"/>
              </a:rPr>
              <a:t>+</a:t>
            </a:r>
          </a:p>
        </p:txBody>
      </p:sp>
      <p:sp>
        <p:nvSpPr>
          <p:cNvPr id="31750" name="Line 7"/>
          <p:cNvSpPr>
            <a:spLocks noChangeShapeType="1"/>
          </p:cNvSpPr>
          <p:nvPr/>
        </p:nvSpPr>
        <p:spPr bwMode="auto">
          <a:xfrm>
            <a:off x="4038600" y="5026025"/>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flipH="1">
            <a:off x="4038600" y="5178425"/>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AutoShape 9"/>
          <p:cNvSpPr>
            <a:spLocks noChangeArrowheads="1"/>
          </p:cNvSpPr>
          <p:nvPr/>
        </p:nvSpPr>
        <p:spPr bwMode="auto">
          <a:xfrm rot="10800000">
            <a:off x="914400" y="4568825"/>
            <a:ext cx="1219200" cy="914400"/>
          </a:xfrm>
          <a:prstGeom prst="chevron">
            <a:avLst>
              <a:gd name="adj"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53" name="AutoShape 10"/>
          <p:cNvSpPr>
            <a:spLocks noChangeArrowheads="1"/>
          </p:cNvSpPr>
          <p:nvPr/>
        </p:nvSpPr>
        <p:spPr bwMode="auto">
          <a:xfrm rot="5355985">
            <a:off x="2895600" y="4721225"/>
            <a:ext cx="381000" cy="685800"/>
          </a:xfrm>
          <a:prstGeom prst="flowChartManualOperation">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54" name="Line 4"/>
          <p:cNvSpPr>
            <a:spLocks noChangeShapeType="1"/>
          </p:cNvSpPr>
          <p:nvPr/>
        </p:nvSpPr>
        <p:spPr bwMode="auto">
          <a:xfrm>
            <a:off x="2286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228600"/>
            <a:ext cx="9144000" cy="685800"/>
          </a:xfrm>
        </p:spPr>
        <p:txBody>
          <a:bodyPr/>
          <a:lstStyle/>
          <a:p>
            <a:pPr eaLnBrk="1" hangingPunct="1"/>
            <a:r>
              <a:rPr lang="en-US" altLang="x-none">
                <a:solidFill>
                  <a:srgbClr val="2FB0DC"/>
                </a:solidFill>
                <a:latin typeface="Calibri" charset="0"/>
                <a:ea typeface="MS PGothic" charset="-128"/>
                <a:cs typeface="Calibri" charset="0"/>
              </a:rPr>
              <a:t>Globins are oxygen-binding proteins</a:t>
            </a:r>
          </a:p>
        </p:txBody>
      </p:sp>
      <p:sp>
        <p:nvSpPr>
          <p:cNvPr id="32770" name="Rectangle 3"/>
          <p:cNvSpPr>
            <a:spLocks noGrp="1" noChangeArrowheads="1"/>
          </p:cNvSpPr>
          <p:nvPr>
            <p:ph type="body" idx="1"/>
          </p:nvPr>
        </p:nvSpPr>
        <p:spPr>
          <a:xfrm>
            <a:off x="228600" y="1219200"/>
            <a:ext cx="8610600" cy="5105400"/>
          </a:xfrm>
        </p:spPr>
        <p:txBody>
          <a:bodyPr/>
          <a:lstStyle/>
          <a:p>
            <a:pPr eaLnBrk="1" hangingPunct="1"/>
            <a:r>
              <a:rPr lang="en-US" altLang="x-none" sz="2400">
                <a:latin typeface="Calibri" charset="0"/>
                <a:ea typeface="MS PGothic" charset="-128"/>
                <a:cs typeface="Calibri" charset="0"/>
              </a:rPr>
              <a:t>Protein side chains lack affinity for O</a:t>
            </a:r>
            <a:r>
              <a:rPr lang="en-US" altLang="x-none" sz="2400" baseline="-25000">
                <a:latin typeface="Calibri" charset="0"/>
                <a:ea typeface="MS PGothic" charset="-128"/>
                <a:cs typeface="Calibri" charset="0"/>
              </a:rPr>
              <a:t>2</a:t>
            </a:r>
          </a:p>
          <a:p>
            <a:pPr eaLnBrk="1" hangingPunct="1"/>
            <a:r>
              <a:rPr lang="en-US" altLang="x-none" sz="2400">
                <a:latin typeface="Calibri" charset="0"/>
                <a:ea typeface="MS PGothic" charset="-128"/>
                <a:cs typeface="Calibri" charset="0"/>
              </a:rPr>
              <a:t>Some transition metals bind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well but would generate </a:t>
            </a:r>
            <a:r>
              <a:rPr lang="en-US" altLang="x-none" sz="2400">
                <a:solidFill>
                  <a:srgbClr val="FB0906"/>
                </a:solidFill>
                <a:latin typeface="Calibri" charset="0"/>
                <a:ea typeface="MS PGothic" charset="-128"/>
                <a:cs typeface="Calibri" charset="0"/>
              </a:rPr>
              <a:t>free radicals </a:t>
            </a:r>
            <a:r>
              <a:rPr lang="en-US" altLang="x-none" sz="2400">
                <a:latin typeface="Calibri" charset="0"/>
                <a:ea typeface="MS PGothic" charset="-128"/>
                <a:cs typeface="Calibri" charset="0"/>
              </a:rPr>
              <a:t>if free in solution</a:t>
            </a:r>
            <a:endParaRPr lang="en-US" altLang="x-none" sz="2400">
              <a:solidFill>
                <a:srgbClr val="FB0906"/>
              </a:solidFill>
              <a:latin typeface="Calibri" charset="0"/>
              <a:ea typeface="MS PGothic" charset="-128"/>
              <a:cs typeface="Calibri" charset="0"/>
            </a:endParaRPr>
          </a:p>
          <a:p>
            <a:pPr eaLnBrk="1" hangingPunct="1"/>
            <a:r>
              <a:rPr lang="en-US" altLang="x-none" sz="2400">
                <a:latin typeface="Calibri" charset="0"/>
                <a:ea typeface="MS PGothic" charset="-128"/>
                <a:cs typeface="Calibri" charset="0"/>
              </a:rPr>
              <a:t>Organometallic compounds such as heme are more suitable, but </a:t>
            </a:r>
            <a:r>
              <a:rPr lang="en-US" altLang="x-none" sz="2400">
                <a:solidFill>
                  <a:srgbClr val="0F1AFF"/>
                </a:solidFill>
                <a:latin typeface="Calibri" charset="0"/>
                <a:ea typeface="MS PGothic" charset="-128"/>
                <a:cs typeface="Calibri" charset="0"/>
              </a:rPr>
              <a:t>Fe</a:t>
            </a:r>
            <a:r>
              <a:rPr lang="en-US" altLang="x-none" sz="2400" baseline="30000">
                <a:solidFill>
                  <a:srgbClr val="0F1AFF"/>
                </a:solidFill>
                <a:latin typeface="Calibri" charset="0"/>
                <a:ea typeface="MS PGothic" charset="-128"/>
                <a:cs typeface="Calibri" charset="0"/>
              </a:rPr>
              <a:t>2+</a:t>
            </a:r>
            <a:r>
              <a:rPr lang="en-US" altLang="x-none" sz="2400">
                <a:latin typeface="Calibri" charset="0"/>
                <a:ea typeface="MS PGothic" charset="-128"/>
                <a:cs typeface="Calibri" charset="0"/>
              </a:rPr>
              <a:t> in free heme could be oxidized to </a:t>
            </a:r>
            <a:r>
              <a:rPr lang="en-US" altLang="x-none" sz="2400">
                <a:solidFill>
                  <a:srgbClr val="FB0906"/>
                </a:solidFill>
                <a:latin typeface="Calibri" charset="0"/>
                <a:ea typeface="MS PGothic" charset="-128"/>
                <a:cs typeface="Calibri" charset="0"/>
              </a:rPr>
              <a:t>Fe</a:t>
            </a:r>
            <a:r>
              <a:rPr lang="en-US" altLang="x-none" sz="2400" baseline="30000">
                <a:solidFill>
                  <a:srgbClr val="FB0906"/>
                </a:solidFill>
                <a:latin typeface="Calibri" charset="0"/>
                <a:ea typeface="MS PGothic" charset="-128"/>
                <a:cs typeface="Calibri" charset="0"/>
              </a:rPr>
              <a:t>3+ </a:t>
            </a:r>
          </a:p>
          <a:p>
            <a:pPr eaLnBrk="1" hangingPunct="1"/>
            <a:endParaRPr lang="en-US" altLang="x-none" sz="2400" baseline="30000">
              <a:solidFill>
                <a:srgbClr val="FB0906"/>
              </a:solidFill>
              <a:latin typeface="Calibri" charset="0"/>
              <a:ea typeface="MS PGothic" charset="-128"/>
              <a:cs typeface="Calibri" charset="0"/>
            </a:endParaRPr>
          </a:p>
          <a:p>
            <a:pPr eaLnBrk="1" hangingPunct="1"/>
            <a:r>
              <a:rPr lang="en-US" altLang="x-none" sz="2400">
                <a:latin typeface="Calibri" charset="0"/>
                <a:ea typeface="MS PGothic" charset="-128"/>
                <a:cs typeface="Calibri" charset="0"/>
              </a:rPr>
              <a:t>Solution </a:t>
            </a:r>
          </a:p>
          <a:p>
            <a:pPr marL="685800" lvl="1" eaLnBrk="1" hangingPunct="1"/>
            <a:r>
              <a:rPr lang="en-US" altLang="x-none" sz="2400">
                <a:solidFill>
                  <a:srgbClr val="0F1AFF"/>
                </a:solidFill>
                <a:latin typeface="Calibri" charset="0"/>
                <a:ea typeface="MS PGothic" charset="-128"/>
                <a:cs typeface="Calibri" charset="0"/>
              </a:rPr>
              <a:t>Capture the oxygen molecule with heme that is protein bound</a:t>
            </a:r>
          </a:p>
          <a:p>
            <a:pPr marL="685800" lvl="1" eaLnBrk="1" hangingPunct="1"/>
            <a:r>
              <a:rPr lang="en-US" altLang="x-none" sz="2400">
                <a:solidFill>
                  <a:srgbClr val="0F1AFF"/>
                </a:solidFill>
                <a:latin typeface="Calibri" charset="0"/>
                <a:ea typeface="MS PGothic" charset="-128"/>
                <a:cs typeface="Calibri" charset="0"/>
              </a:rPr>
              <a:t>Myoglobin is the main oxygen storage protein</a:t>
            </a:r>
          </a:p>
          <a:p>
            <a:pPr marL="685800" lvl="1" eaLnBrk="1" hangingPunct="1"/>
            <a:r>
              <a:rPr lang="en-US" altLang="x-none" sz="2400">
                <a:solidFill>
                  <a:srgbClr val="0F1AFF"/>
                </a:solidFill>
                <a:latin typeface="Calibri" charset="0"/>
                <a:ea typeface="MS PGothic" charset="-128"/>
                <a:cs typeface="Calibri" charset="0"/>
              </a:rPr>
              <a:t>Hemoglobin is a circulating oxygen-binding protein</a:t>
            </a:r>
          </a:p>
          <a:p>
            <a:pPr eaLnBrk="1" hangingPunct="1"/>
            <a:endParaRPr lang="en-US" altLang="x-none" sz="2400">
              <a:solidFill>
                <a:srgbClr val="0F1AFF"/>
              </a:solidFill>
              <a:latin typeface="Calibri" charset="0"/>
              <a:ea typeface="MS PGothic" charset="-128"/>
              <a:cs typeface="Calibri" charset="0"/>
            </a:endParaRPr>
          </a:p>
        </p:txBody>
      </p:sp>
      <p:sp>
        <p:nvSpPr>
          <p:cNvPr id="32771" name="Line 4"/>
          <p:cNvSpPr>
            <a:spLocks noChangeShapeType="1"/>
          </p:cNvSpPr>
          <p:nvPr/>
        </p:nvSpPr>
        <p:spPr bwMode="auto">
          <a:xfrm>
            <a:off x="304800"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1066800"/>
            <a:ext cx="8077200" cy="5632450"/>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18 </a:t>
            </a:r>
            <a:r>
              <a:rPr lang="en-US" dirty="0" err="1">
                <a:solidFill>
                  <a:srgbClr val="FFFF00"/>
                </a:solidFill>
                <a:latin typeface="Arial"/>
                <a:ea typeface="MS PGothic" charset="0"/>
                <a:cs typeface="Arial"/>
              </a:rPr>
              <a:t>kDa</a:t>
            </a:r>
            <a:r>
              <a:rPr lang="en-US" dirty="0">
                <a:solidFill>
                  <a:srgbClr val="FFFF00"/>
                </a:solidFill>
                <a:latin typeface="Arial"/>
                <a:ea typeface="MS PGothic" charset="0"/>
                <a:cs typeface="Arial"/>
              </a:rPr>
              <a:t> monomeric protein, 153 amino acids</a:t>
            </a:r>
          </a:p>
          <a:p>
            <a:pPr eaLnBrk="1" hangingPunct="1">
              <a:spcBef>
                <a:spcPct val="50000"/>
              </a:spcBef>
              <a:defRPr/>
            </a:pPr>
            <a:r>
              <a:rPr lang="en-US" dirty="0">
                <a:solidFill>
                  <a:srgbClr val="FFFF00"/>
                </a:solidFill>
                <a:latin typeface="Arial"/>
                <a:ea typeface="MS PGothic" charset="0"/>
                <a:cs typeface="Arial"/>
              </a:rPr>
              <a:t>The rate of 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diffusion from capillaries to tissue is slow because of the solubility of oxygen.</a:t>
            </a:r>
          </a:p>
          <a:p>
            <a:pPr eaLnBrk="1" hangingPunct="1">
              <a:spcBef>
                <a:spcPct val="50000"/>
              </a:spcBef>
              <a:defRPr/>
            </a:pPr>
            <a:r>
              <a:rPr lang="en-US" dirty="0">
                <a:solidFill>
                  <a:srgbClr val="FFFF00"/>
                </a:solidFill>
                <a:latin typeface="Arial"/>
                <a:ea typeface="MS PGothic" charset="0"/>
                <a:cs typeface="Arial"/>
              </a:rPr>
              <a:t>Myoglobin increases the solubility of oxygen by binding it and moving it form capillaries to muscle tissue.</a:t>
            </a:r>
          </a:p>
          <a:p>
            <a:pPr eaLnBrk="1" hangingPunct="1">
              <a:spcBef>
                <a:spcPct val="50000"/>
              </a:spcBef>
              <a:defRPr/>
            </a:pPr>
            <a:r>
              <a:rPr lang="en-US" dirty="0">
                <a:solidFill>
                  <a:srgbClr val="FFFF00"/>
                </a:solidFill>
                <a:latin typeface="Arial"/>
                <a:ea typeface="MS PGothic" charset="0"/>
                <a:cs typeface="Arial"/>
              </a:rPr>
              <a:t>Oxygen storage is also a function because Myoglobin concentrations are 10-30 fold greater in whales and seals than in land mammals</a:t>
            </a:r>
          </a:p>
          <a:p>
            <a:pPr eaLnBrk="1" hangingPunct="1">
              <a:spcBef>
                <a:spcPct val="50000"/>
              </a:spcBef>
              <a:defRPr/>
            </a:pPr>
            <a:r>
              <a:rPr lang="en-US" dirty="0">
                <a:solidFill>
                  <a:srgbClr val="FFFF00"/>
                </a:solidFill>
                <a:latin typeface="Arial"/>
                <a:ea typeface="MS PGothic" charset="0"/>
                <a:cs typeface="Arial"/>
              </a:rPr>
              <a:t>Also functions to oxidize the signaling molecule </a:t>
            </a:r>
            <a:r>
              <a:rPr lang="en-US" b="1" dirty="0">
                <a:solidFill>
                  <a:srgbClr val="FFFF00"/>
                </a:solidFill>
                <a:latin typeface="Arial"/>
                <a:ea typeface="MS PGothic" charset="0"/>
                <a:cs typeface="Arial"/>
              </a:rPr>
              <a:t>Nitric oxide (NO)</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Converts NO to NO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in aerobic conditions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Converts NO to NO</a:t>
            </a:r>
            <a:r>
              <a:rPr lang="en-US" baseline="-25000" dirty="0">
                <a:solidFill>
                  <a:srgbClr val="FFFF00"/>
                </a:solidFill>
                <a:latin typeface="Arial"/>
                <a:ea typeface="MS PGothic" charset="0"/>
                <a:cs typeface="Arial"/>
              </a:rPr>
              <a:t>2</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in oxygen limited conditions</a:t>
            </a:r>
          </a:p>
        </p:txBody>
      </p:sp>
      <p:sp>
        <p:nvSpPr>
          <p:cNvPr id="33795" name="Rectangle 2"/>
          <p:cNvSpPr txBox="1">
            <a:spLocks noChangeArrowheads="1"/>
          </p:cNvSpPr>
          <p:nvPr/>
        </p:nvSpPr>
        <p:spPr bwMode="auto">
          <a:xfrm>
            <a:off x="6096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Myoglobin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228600"/>
            <a:ext cx="7772400" cy="762000"/>
          </a:xfrm>
          <a:extLst>
            <a:ext uri="{91240B29-F687-4F45-9708-019B960494DF}">
              <a14:hiddenLine xmlns:a14="http://schemas.microsoft.com/office/drawing/2010/main" w="38100">
                <a:solidFill>
                  <a:srgbClr val="000000"/>
                </a:solidFill>
                <a:miter lim="800000"/>
                <a:headEnd/>
                <a:tailEnd/>
              </a14:hiddenLine>
            </a:ext>
          </a:extLst>
        </p:spPr>
        <p:txBody>
          <a:bodyPr/>
          <a:lstStyle/>
          <a:p>
            <a:r>
              <a:rPr lang="en-US" altLang="x-none">
                <a:solidFill>
                  <a:srgbClr val="FFFF00"/>
                </a:solidFill>
                <a:latin typeface="Arial" charset="0"/>
                <a:ea typeface="MS PGothic" charset="-128"/>
                <a:cs typeface="Calibri" charset="0"/>
              </a:rPr>
              <a:t>Hemoglobin</a:t>
            </a:r>
          </a:p>
        </p:txBody>
      </p:sp>
      <p:sp>
        <p:nvSpPr>
          <p:cNvPr id="34819" name="Rectangle 3"/>
          <p:cNvSpPr>
            <a:spLocks noChangeArrowheads="1"/>
          </p:cNvSpPr>
          <p:nvPr/>
        </p:nvSpPr>
        <p:spPr bwMode="auto">
          <a:xfrm>
            <a:off x="6096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endParaRPr lang="x-none" altLang="x-none"/>
          </a:p>
        </p:txBody>
      </p:sp>
      <p:sp>
        <p:nvSpPr>
          <p:cNvPr id="34820" name="Text Box 4"/>
          <p:cNvSpPr txBox="1">
            <a:spLocks noChangeArrowheads="1"/>
          </p:cNvSpPr>
          <p:nvPr/>
        </p:nvSpPr>
        <p:spPr bwMode="auto">
          <a:xfrm>
            <a:off x="228600" y="1295400"/>
            <a:ext cx="8534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914400" indent="-45720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800">
                <a:solidFill>
                  <a:srgbClr val="FFFF00"/>
                </a:solidFill>
                <a:latin typeface="Symbol" charset="2"/>
              </a:rPr>
              <a:t>65 </a:t>
            </a:r>
            <a:r>
              <a:rPr lang="en-US" altLang="x-none" sz="2800">
                <a:solidFill>
                  <a:srgbClr val="FFFF00"/>
                </a:solidFill>
                <a:latin typeface="Arial" charset="0"/>
              </a:rPr>
              <a:t>kDa heterotetramer </a:t>
            </a:r>
            <a:r>
              <a:rPr lang="en-US" altLang="x-none" sz="2800">
                <a:solidFill>
                  <a:srgbClr val="FFFF00"/>
                </a:solidFill>
                <a:latin typeface="Symbol" charset="2"/>
              </a:rPr>
              <a:t>a</a:t>
            </a:r>
            <a:r>
              <a:rPr lang="en-US" altLang="x-none" sz="2800" baseline="-25000">
                <a:solidFill>
                  <a:srgbClr val="FFFF00"/>
                </a:solidFill>
                <a:latin typeface="Arial" charset="0"/>
              </a:rPr>
              <a:t>2</a:t>
            </a:r>
            <a:r>
              <a:rPr lang="en-US" altLang="x-none" sz="2800">
                <a:solidFill>
                  <a:srgbClr val="FFFF00"/>
                </a:solidFill>
                <a:latin typeface="Arial" charset="0"/>
              </a:rPr>
              <a:t>,</a:t>
            </a:r>
            <a:r>
              <a:rPr lang="en-US" altLang="x-none" sz="2800">
                <a:solidFill>
                  <a:srgbClr val="FFFF00"/>
                </a:solidFill>
                <a:latin typeface="Symbol" charset="2"/>
              </a:rPr>
              <a:t>b</a:t>
            </a:r>
            <a:r>
              <a:rPr lang="en-US" altLang="x-none" sz="2800" baseline="-25000">
                <a:solidFill>
                  <a:srgbClr val="FFFF00"/>
                </a:solidFill>
                <a:latin typeface="Arial" charset="0"/>
              </a:rPr>
              <a:t>2</a:t>
            </a:r>
            <a:r>
              <a:rPr lang="en-US" altLang="x-none" sz="2800">
                <a:solidFill>
                  <a:srgbClr val="FFFF00"/>
                </a:solidFill>
                <a:latin typeface="Arial" charset="0"/>
              </a:rPr>
              <a:t> dimer </a:t>
            </a:r>
          </a:p>
          <a:p>
            <a:pPr lvl="1" eaLnBrk="1" hangingPunct="1">
              <a:spcBef>
                <a:spcPct val="50000"/>
              </a:spcBef>
              <a:buFont typeface="Arial" charset="0"/>
              <a:buChar char="•"/>
            </a:pPr>
            <a:r>
              <a:rPr lang="en-US" altLang="x-none">
                <a:solidFill>
                  <a:srgbClr val="FFFF00"/>
                </a:solidFill>
                <a:latin typeface="Arial" charset="0"/>
              </a:rPr>
              <a:t>Each subunit is structurally similar to myoglobin</a:t>
            </a:r>
          </a:p>
          <a:p>
            <a:pPr eaLnBrk="1" hangingPunct="1">
              <a:lnSpc>
                <a:spcPct val="80000"/>
              </a:lnSpc>
              <a:spcBef>
                <a:spcPct val="50000"/>
              </a:spcBef>
            </a:pPr>
            <a:r>
              <a:rPr lang="en-US" altLang="x-none" sz="2800">
                <a:solidFill>
                  <a:srgbClr val="FFFF00"/>
                </a:solidFill>
                <a:latin typeface="Arial" charset="0"/>
              </a:rPr>
              <a:t>Transports oxygen from lungs to tissues.</a:t>
            </a:r>
          </a:p>
          <a:p>
            <a:pPr eaLnBrk="1" hangingPunct="1">
              <a:lnSpc>
                <a:spcPct val="80000"/>
              </a:lnSpc>
              <a:spcBef>
                <a:spcPct val="50000"/>
              </a:spcBef>
            </a:pPr>
            <a:r>
              <a:rPr lang="en-US" altLang="x-none" sz="2800">
                <a:solidFill>
                  <a:srgbClr val="FFFF00"/>
                </a:solidFill>
                <a:latin typeface="Arial" charset="0"/>
              </a:rPr>
              <a:t>O</a:t>
            </a:r>
            <a:r>
              <a:rPr lang="en-US" altLang="x-none" sz="2800" baseline="-25000">
                <a:solidFill>
                  <a:srgbClr val="FFFF00"/>
                </a:solidFill>
                <a:latin typeface="Arial" charset="0"/>
              </a:rPr>
              <a:t>2</a:t>
            </a:r>
            <a:r>
              <a:rPr lang="en-US" altLang="x-none" sz="2800">
                <a:solidFill>
                  <a:srgbClr val="FFFF00"/>
                </a:solidFill>
                <a:latin typeface="Arial" charset="0"/>
              </a:rPr>
              <a:t> diffusion alone is too poor for transport in larger animals.</a:t>
            </a:r>
          </a:p>
          <a:p>
            <a:pPr eaLnBrk="1" hangingPunct="1">
              <a:lnSpc>
                <a:spcPct val="80000"/>
              </a:lnSpc>
              <a:spcBef>
                <a:spcPct val="50000"/>
              </a:spcBef>
            </a:pPr>
            <a:r>
              <a:rPr lang="en-US" altLang="x-none" sz="2800">
                <a:solidFill>
                  <a:srgbClr val="FFFF00"/>
                </a:solidFill>
                <a:latin typeface="Arial" charset="0"/>
              </a:rPr>
              <a:t>Solubility of O</a:t>
            </a:r>
            <a:r>
              <a:rPr lang="en-US" altLang="x-none" sz="2800" baseline="-25000">
                <a:solidFill>
                  <a:srgbClr val="FFFF00"/>
                </a:solidFill>
                <a:latin typeface="Arial" charset="0"/>
              </a:rPr>
              <a:t>2</a:t>
            </a:r>
            <a:r>
              <a:rPr lang="en-US" altLang="x-none" sz="2800">
                <a:solidFill>
                  <a:srgbClr val="FFFF00"/>
                </a:solidFill>
                <a:latin typeface="Arial" charset="0"/>
              </a:rPr>
              <a:t> is low in plasma i.e. 10</a:t>
            </a:r>
            <a:r>
              <a:rPr lang="en-US" altLang="x-none" sz="2800" baseline="30000">
                <a:solidFill>
                  <a:srgbClr val="FFFF00"/>
                </a:solidFill>
                <a:latin typeface="Arial" charset="0"/>
              </a:rPr>
              <a:t>-4</a:t>
            </a:r>
            <a:r>
              <a:rPr lang="en-US" altLang="x-none" sz="2800">
                <a:solidFill>
                  <a:srgbClr val="FFFF00"/>
                </a:solidFill>
                <a:latin typeface="Arial" charset="0"/>
              </a:rPr>
              <a:t> M.</a:t>
            </a:r>
          </a:p>
          <a:p>
            <a:pPr eaLnBrk="1" hangingPunct="1">
              <a:spcBef>
                <a:spcPct val="50000"/>
              </a:spcBef>
            </a:pPr>
            <a:r>
              <a:rPr lang="en-US" altLang="x-none" sz="2800">
                <a:solidFill>
                  <a:srgbClr val="FFFF00"/>
                </a:solidFill>
                <a:latin typeface="Arial" charset="0"/>
              </a:rPr>
              <a:t>But bound to hemoglobin, [O</a:t>
            </a:r>
            <a:r>
              <a:rPr lang="en-US" altLang="x-none" sz="2800" baseline="-25000">
                <a:solidFill>
                  <a:srgbClr val="FFFF00"/>
                </a:solidFill>
                <a:latin typeface="Arial" charset="0"/>
              </a:rPr>
              <a:t>2</a:t>
            </a:r>
            <a:r>
              <a:rPr lang="en-US" altLang="x-none" sz="2800">
                <a:solidFill>
                  <a:srgbClr val="FFFF00"/>
                </a:solidFill>
                <a:latin typeface="Arial" charset="0"/>
              </a:rPr>
              <a:t>] = 0.01 M or nearly that of air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grpSp>
        <p:nvGrpSpPr>
          <p:cNvPr id="35842" name="Group 1"/>
          <p:cNvGrpSpPr>
            <a:grpSpLocks/>
          </p:cNvGrpSpPr>
          <p:nvPr/>
        </p:nvGrpSpPr>
        <p:grpSpPr bwMode="auto">
          <a:xfrm>
            <a:off x="381000" y="1430338"/>
            <a:ext cx="8299450" cy="3675062"/>
            <a:chOff x="381000" y="914400"/>
            <a:chExt cx="8299450" cy="3675355"/>
          </a:xfrm>
        </p:grpSpPr>
        <p:pic>
          <p:nvPicPr>
            <p:cNvPr id="35845" name="Picture 2" descr="voet4e_tab_10_01_01"/>
            <p:cNvPicPr>
              <a:picLocks noChangeAspect="1" noChangeArrowheads="1"/>
            </p:cNvPicPr>
            <p:nvPr/>
          </p:nvPicPr>
          <p:blipFill>
            <a:blip r:embed="rId2">
              <a:extLst>
                <a:ext uri="{28A0092B-C50C-407E-A947-70E740481C1C}">
                  <a14:useLocalDpi xmlns:a14="http://schemas.microsoft.com/office/drawing/2010/main" val="0"/>
                </a:ext>
              </a:extLst>
            </a:blip>
            <a:srcRect b="17651"/>
            <a:stretch>
              <a:fillRect/>
            </a:stretch>
          </p:blipFill>
          <p:spPr bwMode="auto">
            <a:xfrm>
              <a:off x="381000" y="914400"/>
              <a:ext cx="8299450" cy="177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 descr="voet4e_tab_10_01_02"/>
            <p:cNvPicPr>
              <a:picLocks noChangeAspect="1" noChangeArrowheads="1"/>
            </p:cNvPicPr>
            <p:nvPr/>
          </p:nvPicPr>
          <p:blipFill>
            <a:blip r:embed="rId3">
              <a:extLst>
                <a:ext uri="{28A0092B-C50C-407E-A947-70E740481C1C}">
                  <a14:useLocalDpi xmlns:a14="http://schemas.microsoft.com/office/drawing/2010/main" val="0"/>
                </a:ext>
              </a:extLst>
            </a:blip>
            <a:srcRect t="10614"/>
            <a:stretch>
              <a:fillRect/>
            </a:stretch>
          </p:blipFill>
          <p:spPr bwMode="auto">
            <a:xfrm>
              <a:off x="381000" y="2667140"/>
              <a:ext cx="8299450" cy="192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TextBox 5"/>
          <p:cNvSpPr txBox="1">
            <a:spLocks noChangeArrowheads="1"/>
          </p:cNvSpPr>
          <p:nvPr/>
        </p:nvSpPr>
        <p:spPr bwMode="auto">
          <a:xfrm>
            <a:off x="3124200" y="4648200"/>
            <a:ext cx="579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400">
                <a:solidFill>
                  <a:srgbClr val="FF0000"/>
                </a:solidFill>
                <a:latin typeface="Times" charset="0"/>
              </a:rPr>
              <a:t>Average of &lt;30% Sequence Identity b/w myoglobin and other proteins</a:t>
            </a:r>
          </a:p>
        </p:txBody>
      </p:sp>
      <p:sp>
        <p:nvSpPr>
          <p:cNvPr id="35844" name="TextBox 1"/>
          <p:cNvSpPr txBox="1">
            <a:spLocks noChangeArrowheads="1"/>
          </p:cNvSpPr>
          <p:nvPr/>
        </p:nvSpPr>
        <p:spPr bwMode="auto">
          <a:xfrm>
            <a:off x="457200" y="54102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If the proteins are only 27% identical, how similar do you think their tertiary structures will be?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grpSp>
        <p:nvGrpSpPr>
          <p:cNvPr id="36866" name="Group 1"/>
          <p:cNvGrpSpPr>
            <a:grpSpLocks/>
          </p:cNvGrpSpPr>
          <p:nvPr/>
        </p:nvGrpSpPr>
        <p:grpSpPr bwMode="auto">
          <a:xfrm>
            <a:off x="457200" y="1600200"/>
            <a:ext cx="8153400" cy="2971800"/>
            <a:chOff x="457200" y="1981200"/>
            <a:chExt cx="8153400" cy="2971800"/>
          </a:xfrm>
        </p:grpSpPr>
        <p:grpSp>
          <p:nvGrpSpPr>
            <p:cNvPr id="36869" name="Group 9"/>
            <p:cNvGrpSpPr>
              <a:grpSpLocks/>
            </p:cNvGrpSpPr>
            <p:nvPr/>
          </p:nvGrpSpPr>
          <p:grpSpPr bwMode="auto">
            <a:xfrm>
              <a:off x="457200" y="1981200"/>
              <a:ext cx="8153400" cy="2971800"/>
              <a:chOff x="304800" y="2514600"/>
              <a:chExt cx="8153400" cy="2971800"/>
            </a:xfrm>
          </p:grpSpPr>
          <p:sp>
            <p:nvSpPr>
              <p:cNvPr id="36871" name="Rectangle 8"/>
              <p:cNvSpPr>
                <a:spLocks noChangeArrowheads="1"/>
              </p:cNvSpPr>
              <p:nvPr/>
            </p:nvSpPr>
            <p:spPr bwMode="auto">
              <a:xfrm>
                <a:off x="304800" y="2514600"/>
                <a:ext cx="8153400" cy="2971800"/>
              </a:xfrm>
              <a:prstGeom prst="rect">
                <a:avLst/>
              </a:prstGeom>
              <a:solidFill>
                <a:srgbClr val="FFFFFF"/>
              </a:solidFill>
              <a:ln w="9525">
                <a:solidFill>
                  <a:schemeClr val="tx1"/>
                </a:solidFill>
                <a:round/>
                <a:headEnd/>
                <a:tailEnd/>
              </a:ln>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New Roman" charset="0"/>
                  <a:ea typeface="ＭＳ Ｐゴシック" charset="-128"/>
                </a:endParaRPr>
              </a:p>
            </p:txBody>
          </p:sp>
          <p:pic>
            <p:nvPicPr>
              <p:cNvPr id="36872" name="Picture 6" descr="alphasubunit_myoglobinstrucalign.jpg"/>
              <p:cNvPicPr>
                <a:picLocks noChangeAspect="1"/>
              </p:cNvPicPr>
              <p:nvPr/>
            </p:nvPicPr>
            <p:blipFill>
              <a:blip r:embed="rId2">
                <a:extLst>
                  <a:ext uri="{28A0092B-C50C-407E-A947-70E740481C1C}">
                    <a14:useLocalDpi xmlns:a14="http://schemas.microsoft.com/office/drawing/2010/main" val="0"/>
                  </a:ext>
                </a:extLst>
              </a:blip>
              <a:srcRect l="8167" t="7249" r="8498" b="11374"/>
              <a:stretch>
                <a:fillRect/>
              </a:stretch>
            </p:blipFill>
            <p:spPr bwMode="auto">
              <a:xfrm>
                <a:off x="457200" y="2590800"/>
                <a:ext cx="3810084" cy="281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7" descr="betasubunit_myoglobinstrucalign.jpg"/>
              <p:cNvPicPr>
                <a:picLocks noChangeAspect="1"/>
              </p:cNvPicPr>
              <p:nvPr/>
            </p:nvPicPr>
            <p:blipFill>
              <a:blip r:embed="rId3">
                <a:extLst>
                  <a:ext uri="{28A0092B-C50C-407E-A947-70E740481C1C}">
                    <a14:useLocalDpi xmlns:a14="http://schemas.microsoft.com/office/drawing/2010/main" val="0"/>
                  </a:ext>
                </a:extLst>
              </a:blip>
              <a:srcRect l="8388" t="8699" r="7745" b="10158"/>
              <a:stretch>
                <a:fillRect/>
              </a:stretch>
            </p:blipFill>
            <p:spPr bwMode="auto">
              <a:xfrm>
                <a:off x="4419600" y="2590800"/>
                <a:ext cx="3834352" cy="280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6870" name="Straight Connector 11"/>
            <p:cNvCxnSpPr>
              <a:cxnSpLocks noChangeShapeType="1"/>
            </p:cNvCxnSpPr>
            <p:nvPr/>
          </p:nvCxnSpPr>
          <p:spPr bwMode="auto">
            <a:xfrm>
              <a:off x="4495800" y="1981200"/>
              <a:ext cx="0" cy="2971800"/>
            </a:xfrm>
            <a:prstGeom prst="line">
              <a:avLst/>
            </a:prstGeom>
            <a:noFill/>
            <a:ln w="57150">
              <a:solidFill>
                <a:schemeClr val="tx1"/>
              </a:solidFill>
              <a:round/>
              <a:headEnd/>
              <a:tailEnd/>
            </a:ln>
          </p:spPr>
        </p:cxnSp>
      </p:grpSp>
      <p:sp>
        <p:nvSpPr>
          <p:cNvPr id="36867" name="TextBox 7"/>
          <p:cNvSpPr txBox="1">
            <a:spLocks noChangeArrowheads="1"/>
          </p:cNvSpPr>
          <p:nvPr/>
        </p:nvSpPr>
        <p:spPr bwMode="auto">
          <a:xfrm>
            <a:off x="457200" y="5181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The key residues were retained during evolution and the overall tertiary structure had to be maintained or the proteins would not function.</a:t>
            </a:r>
          </a:p>
        </p:txBody>
      </p:sp>
      <p:sp>
        <p:nvSpPr>
          <p:cNvPr id="36868" name="TextBox 8"/>
          <p:cNvSpPr txBox="1">
            <a:spLocks noChangeArrowheads="1"/>
          </p:cNvSpPr>
          <p:nvPr/>
        </p:nvSpPr>
        <p:spPr bwMode="auto">
          <a:xfrm>
            <a:off x="609600" y="5334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A lot more similar than you thought, right?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txBox="1">
            <a:spLocks noChangeArrowheads="1"/>
          </p:cNvSpPr>
          <p:nvPr/>
        </p:nvSpPr>
        <p:spPr bwMode="auto">
          <a:xfrm>
            <a:off x="6858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Structures of Porphyrin and Heme</a:t>
            </a:r>
          </a:p>
        </p:txBody>
      </p:sp>
      <p:sp>
        <p:nvSpPr>
          <p:cNvPr id="37890"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676400"/>
            <a:ext cx="73279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26"/>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Structure of Myoglobin (1MBO)</a:t>
            </a:r>
          </a:p>
        </p:txBody>
      </p:sp>
      <p:sp>
        <p:nvSpPr>
          <p:cNvPr id="39938"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99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03313"/>
            <a:ext cx="404495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2251075"/>
            <a:ext cx="4189412"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1"/>
          <p:cNvSpPr txBox="1">
            <a:spLocks noChangeArrowheads="1"/>
          </p:cNvSpPr>
          <p:nvPr/>
        </p:nvSpPr>
        <p:spPr bwMode="auto">
          <a:xfrm>
            <a:off x="457200" y="5791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b="1">
                <a:solidFill>
                  <a:srgbClr val="FF0000"/>
                </a:solidFill>
                <a:latin typeface="Times" charset="0"/>
              </a:rPr>
              <a:t>Proximal His (F8)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09600" y="0"/>
            <a:ext cx="7772400" cy="1143000"/>
          </a:xfrm>
        </p:spPr>
        <p:txBody>
          <a:bodyPr/>
          <a:lstStyle/>
          <a:p>
            <a:pPr eaLnBrk="1" hangingPunct="1"/>
            <a:r>
              <a:rPr lang="en-US" altLang="x-none">
                <a:solidFill>
                  <a:srgbClr val="2FB0DC"/>
                </a:solidFill>
                <a:latin typeface="Calibri" charset="0"/>
                <a:ea typeface="MS PGothic" charset="-128"/>
                <a:cs typeface="Calibri" charset="0"/>
              </a:rPr>
              <a:t>Binding of Carbon Monoxide</a:t>
            </a:r>
          </a:p>
        </p:txBody>
      </p:sp>
      <p:sp>
        <p:nvSpPr>
          <p:cNvPr id="41986" name="Rectangle 3"/>
          <p:cNvSpPr>
            <a:spLocks noGrp="1" noChangeArrowheads="1"/>
          </p:cNvSpPr>
          <p:nvPr>
            <p:ph type="body" idx="1"/>
          </p:nvPr>
        </p:nvSpPr>
        <p:spPr>
          <a:xfrm>
            <a:off x="304800" y="1219200"/>
            <a:ext cx="8534400" cy="4953000"/>
          </a:xfrm>
        </p:spPr>
        <p:txBody>
          <a:bodyPr/>
          <a:lstStyle/>
          <a:p>
            <a:pPr eaLnBrk="1" hangingPunct="1">
              <a:lnSpc>
                <a:spcPct val="110000"/>
              </a:lnSpc>
              <a:spcBef>
                <a:spcPct val="50000"/>
              </a:spcBef>
            </a:pPr>
            <a:r>
              <a:rPr lang="en-US" altLang="x-none" sz="2400">
                <a:latin typeface="Calibri" charset="0"/>
                <a:ea typeface="MS PGothic" charset="-128"/>
                <a:cs typeface="Calibri" charset="0"/>
              </a:rPr>
              <a:t>CO has similar size and shape to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it can fit to the same binding site</a:t>
            </a:r>
          </a:p>
          <a:p>
            <a:pPr eaLnBrk="1" hangingPunct="1">
              <a:lnSpc>
                <a:spcPct val="110000"/>
              </a:lnSpc>
              <a:spcBef>
                <a:spcPct val="50000"/>
              </a:spcBef>
            </a:pPr>
            <a:r>
              <a:rPr lang="en-US" altLang="x-none" sz="2400">
                <a:solidFill>
                  <a:srgbClr val="0F1AFF"/>
                </a:solidFill>
                <a:latin typeface="Calibri" charset="0"/>
                <a:ea typeface="MS PGothic" charset="-128"/>
                <a:cs typeface="Calibri" charset="0"/>
              </a:rPr>
              <a:t>CO binds</a:t>
            </a:r>
            <a:r>
              <a:rPr lang="en-US" altLang="x-none" sz="2400">
                <a:latin typeface="Calibri" charset="0"/>
                <a:ea typeface="MS PGothic" charset="-128"/>
                <a:cs typeface="Calibri" charset="0"/>
              </a:rPr>
              <a:t> over 20,000 times </a:t>
            </a:r>
            <a:r>
              <a:rPr lang="en-US" altLang="x-none" sz="2400">
                <a:solidFill>
                  <a:srgbClr val="0F1AFF"/>
                </a:solidFill>
                <a:latin typeface="Calibri" charset="0"/>
                <a:ea typeface="MS PGothic" charset="-128"/>
                <a:cs typeface="Calibri" charset="0"/>
              </a:rPr>
              <a:t>better</a:t>
            </a:r>
            <a:r>
              <a:rPr lang="en-US" altLang="x-none" sz="2400">
                <a:latin typeface="Calibri" charset="0"/>
                <a:ea typeface="MS PGothic" charset="-128"/>
                <a:cs typeface="Calibri" charset="0"/>
              </a:rPr>
              <a:t> than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because the carbon in CO has a filled lone electron pair that can be donated to vacant d-orbitals on the Fe</a:t>
            </a:r>
            <a:r>
              <a:rPr lang="en-US" altLang="x-none" sz="2400" baseline="30000">
                <a:latin typeface="Calibri" charset="0"/>
                <a:ea typeface="MS PGothic" charset="-128"/>
                <a:cs typeface="Calibri" charset="0"/>
              </a:rPr>
              <a:t>2+</a:t>
            </a:r>
          </a:p>
          <a:p>
            <a:pPr eaLnBrk="1" hangingPunct="1">
              <a:lnSpc>
                <a:spcPct val="110000"/>
              </a:lnSpc>
              <a:spcBef>
                <a:spcPct val="50000"/>
              </a:spcBef>
            </a:pPr>
            <a:r>
              <a:rPr lang="en-US" altLang="x-none" sz="2400">
                <a:latin typeface="Calibri" charset="0"/>
                <a:ea typeface="MS PGothic" charset="-128"/>
                <a:cs typeface="Calibri" charset="0"/>
              </a:rPr>
              <a:t>Protein pocket decreases affinity for CO, but it still binds about 250 times better than oxygen</a:t>
            </a:r>
          </a:p>
          <a:p>
            <a:pPr eaLnBrk="1" hangingPunct="1">
              <a:lnSpc>
                <a:spcPct val="110000"/>
              </a:lnSpc>
              <a:spcBef>
                <a:spcPct val="50000"/>
              </a:spcBef>
            </a:pPr>
            <a:r>
              <a:rPr lang="en-US" altLang="x-none" sz="2400">
                <a:latin typeface="Calibri" charset="0"/>
                <a:ea typeface="MS PGothic" charset="-128"/>
                <a:cs typeface="Calibri" charset="0"/>
                <a:sym typeface="Wingdings" charset="2"/>
              </a:rPr>
              <a:t>CO is highly toxic as it competes with oxygen. It blocks the function of </a:t>
            </a:r>
            <a:r>
              <a:rPr lang="en-US" altLang="x-none" sz="2400">
                <a:solidFill>
                  <a:srgbClr val="0F1AFF"/>
                </a:solidFill>
                <a:latin typeface="Calibri" charset="0"/>
                <a:ea typeface="MS PGothic" charset="-128"/>
                <a:cs typeface="Calibri" charset="0"/>
                <a:sym typeface="Wingdings" charset="2"/>
              </a:rPr>
              <a:t>myoglobin, hemoglobin, </a:t>
            </a:r>
            <a:r>
              <a:rPr lang="en-US" altLang="x-none" sz="2400">
                <a:solidFill>
                  <a:schemeClr val="tx2"/>
                </a:solidFill>
                <a:latin typeface="Calibri" charset="0"/>
                <a:ea typeface="MS PGothic" charset="-128"/>
                <a:cs typeface="Calibri" charset="0"/>
                <a:sym typeface="Wingdings" charset="2"/>
              </a:rPr>
              <a:t>and</a:t>
            </a:r>
            <a:r>
              <a:rPr lang="en-US" altLang="x-none" sz="2400">
                <a:solidFill>
                  <a:srgbClr val="0F1AFF"/>
                </a:solidFill>
                <a:latin typeface="Calibri" charset="0"/>
                <a:ea typeface="MS PGothic" charset="-128"/>
                <a:cs typeface="Calibri" charset="0"/>
                <a:sym typeface="Wingdings" charset="2"/>
              </a:rPr>
              <a:t> mitochondrial cytochromes</a:t>
            </a:r>
            <a:r>
              <a:rPr lang="en-US" altLang="x-none" sz="2400">
                <a:latin typeface="Calibri" charset="0"/>
                <a:ea typeface="MS PGothic" charset="-128"/>
                <a:cs typeface="Calibri" charset="0"/>
                <a:sym typeface="Wingdings" charset="2"/>
              </a:rPr>
              <a:t> that are involved in oxidative phosphorylation</a:t>
            </a:r>
            <a:endParaRPr lang="en-US" altLang="x-none" sz="2400">
              <a:latin typeface="Calibri" charset="0"/>
              <a:ea typeface="MS PGothic" charset="-128"/>
              <a:cs typeface="Calibri" charset="0"/>
            </a:endParaRPr>
          </a:p>
          <a:p>
            <a:pPr eaLnBrk="1" hangingPunct="1"/>
            <a:endParaRPr lang="en-US" altLang="x-none" sz="3600">
              <a:latin typeface="Calibri" charset="0"/>
              <a:ea typeface="MS PGothic" charset="-128"/>
              <a:cs typeface="Calibri" charset="0"/>
            </a:endParaRPr>
          </a:p>
        </p:txBody>
      </p:sp>
      <p:sp>
        <p:nvSpPr>
          <p:cNvPr id="41987"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647700" y="2362200"/>
            <a:ext cx="7848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600" dirty="0" smtClean="0"/>
              <a:t>We need to have a discussion about how globular proteins function, specifically how they bind ligands.</a:t>
            </a:r>
          </a:p>
          <a:p>
            <a:endParaRPr lang="en-US" sz="2600" dirty="0"/>
          </a:p>
          <a:p>
            <a:r>
              <a:rPr lang="en-US" sz="2600" dirty="0" smtClean="0"/>
              <a:t>Warning:  There will be math on this, but according to your peers, the Hill Plot and hemoglobin was on the MCAT, so I’m including it for your benefit.</a:t>
            </a:r>
          </a:p>
          <a:p>
            <a:endParaRPr lang="en-US" sz="2600" dirty="0"/>
          </a:p>
          <a:p>
            <a:r>
              <a:rPr lang="en-US" sz="2600" dirty="0" smtClean="0"/>
              <a:t>Don’t freak out, it’s just math and I’ll walk you through it in a way that (hopefully makes sense)</a:t>
            </a:r>
            <a:endParaRPr lang="en-US" sz="1800" dirty="0" smtClean="0"/>
          </a:p>
        </p:txBody>
      </p:sp>
      <p:sp>
        <p:nvSpPr>
          <p:cNvPr id="3" name="TextBox 2"/>
          <p:cNvSpPr txBox="1"/>
          <p:nvPr/>
        </p:nvSpPr>
        <p:spPr>
          <a:xfrm>
            <a:off x="381000" y="152400"/>
            <a:ext cx="8382000" cy="1077218"/>
          </a:xfrm>
          <a:prstGeom prst="rect">
            <a:avLst/>
          </a:prstGeom>
          <a:noFill/>
        </p:spPr>
        <p:txBody>
          <a:bodyPr wrap="square" rtlCol="0">
            <a:spAutoFit/>
          </a:bodyPr>
          <a:lstStyle/>
          <a:p>
            <a:r>
              <a:rPr lang="en-US" sz="3200" b="1" dirty="0" smtClean="0"/>
              <a:t>Before we can start talking about Hemoglobin or Myoglobin</a:t>
            </a:r>
            <a:r>
              <a:rPr lang="is-IS" sz="3200" b="1" dirty="0" smtClean="0"/>
              <a:t>…</a:t>
            </a:r>
            <a:endParaRPr lang="en-US" sz="3200" b="1" dirty="0"/>
          </a:p>
        </p:txBody>
      </p:sp>
    </p:spTree>
    <p:extLst>
      <p:ext uri="{BB962C8B-B14F-4D97-AF65-F5344CB8AC3E}">
        <p14:creationId xmlns:p14="http://schemas.microsoft.com/office/powerpoint/2010/main" val="906498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txBox="1">
            <a:spLocks noChangeArrowheads="1"/>
          </p:cNvSpPr>
          <p:nvPr/>
        </p:nvSpPr>
        <p:spPr bwMode="auto">
          <a:xfrm>
            <a:off x="685800" y="152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CO vs. O</a:t>
            </a:r>
            <a:r>
              <a:rPr lang="en-US" altLang="x-none" sz="4000" b="1" baseline="-25000">
                <a:solidFill>
                  <a:srgbClr val="2FB0DC"/>
                </a:solidFill>
              </a:rPr>
              <a:t>2</a:t>
            </a:r>
            <a:r>
              <a:rPr lang="en-US" altLang="x-none" sz="4000" b="1">
                <a:solidFill>
                  <a:srgbClr val="2FB0DC"/>
                </a:solidFill>
              </a:rPr>
              <a:t> Binding to Free Heme</a:t>
            </a:r>
          </a:p>
        </p:txBody>
      </p:sp>
      <p:sp>
        <p:nvSpPr>
          <p:cNvPr id="43010" name="Line 4"/>
          <p:cNvSpPr>
            <a:spLocks noChangeShapeType="1"/>
          </p:cNvSpPr>
          <p:nvPr/>
        </p:nvSpPr>
        <p:spPr bwMode="auto">
          <a:xfrm>
            <a:off x="304800" y="1219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30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534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p:cNvSpPr txBox="1">
            <a:spLocks noChangeArrowheads="1"/>
          </p:cNvSpPr>
          <p:nvPr/>
        </p:nvSpPr>
        <p:spPr bwMode="auto">
          <a:xfrm>
            <a:off x="762000" y="51816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When the heme group is bound to myoglobin, the CO must bind at an angle, which is weaker than the straight on binding seen in the free heme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txBox="1">
            <a:spLocks noChangeArrowheads="1"/>
          </p:cNvSpPr>
          <p:nvPr/>
        </p:nvSpPr>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Heme binding to protein affects </a:t>
            </a:r>
          </a:p>
          <a:p>
            <a:pPr algn="ctr" eaLnBrk="1" hangingPunct="1">
              <a:spcBef>
                <a:spcPct val="0"/>
              </a:spcBef>
              <a:buFontTx/>
              <a:buNone/>
            </a:pPr>
            <a:r>
              <a:rPr lang="en-US" altLang="x-none" sz="4000" b="1">
                <a:solidFill>
                  <a:srgbClr val="2FB0DC"/>
                </a:solidFill>
              </a:rPr>
              <a:t>CO vs. O</a:t>
            </a:r>
            <a:r>
              <a:rPr lang="en-US" altLang="x-none" sz="4000" b="1" baseline="-25000">
                <a:solidFill>
                  <a:srgbClr val="2FB0DC"/>
                </a:solidFill>
              </a:rPr>
              <a:t>2</a:t>
            </a:r>
            <a:r>
              <a:rPr lang="en-US" altLang="x-none" sz="4000" b="1">
                <a:solidFill>
                  <a:srgbClr val="2FB0DC"/>
                </a:solidFill>
              </a:rPr>
              <a:t> binding </a:t>
            </a:r>
          </a:p>
        </p:txBody>
      </p:sp>
      <p:sp>
        <p:nvSpPr>
          <p:cNvPr id="45058" name="Line 4"/>
          <p:cNvSpPr>
            <a:spLocks noChangeShapeType="1"/>
          </p:cNvSpPr>
          <p:nvPr/>
        </p:nvSpPr>
        <p:spPr bwMode="auto">
          <a:xfrm>
            <a:off x="304800" y="132715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5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441325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4"/>
          <p:cNvSpPr txBox="1">
            <a:spLocks noChangeArrowheads="1"/>
          </p:cNvSpPr>
          <p:nvPr/>
        </p:nvSpPr>
        <p:spPr bwMode="auto">
          <a:xfrm>
            <a:off x="5562600" y="1905000"/>
            <a:ext cx="3429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Mb has a much higher affinity for oxygen than hemoglobin does, right?</a:t>
            </a:r>
          </a:p>
          <a:p>
            <a:pPr eaLnBrk="1" hangingPunct="1">
              <a:spcBef>
                <a:spcPct val="0"/>
              </a:spcBef>
              <a:buFontTx/>
              <a:buNone/>
            </a:pPr>
            <a:endParaRPr lang="en-US" altLang="x-none" sz="2400">
              <a:latin typeface="Times" charset="0"/>
            </a:endParaRPr>
          </a:p>
          <a:p>
            <a:pPr eaLnBrk="1" hangingPunct="1">
              <a:spcBef>
                <a:spcPct val="0"/>
              </a:spcBef>
              <a:buFontTx/>
              <a:buNone/>
            </a:pPr>
            <a:r>
              <a:rPr lang="en-US" altLang="x-none" sz="2400">
                <a:latin typeface="Times" charset="0"/>
              </a:rPr>
              <a:t>Here</a:t>
            </a:r>
            <a:r>
              <a:rPr lang="en-US" altLang="en-US" sz="2400">
                <a:latin typeface="Times" charset="0"/>
              </a:rPr>
              <a:t>’</a:t>
            </a:r>
            <a:r>
              <a:rPr lang="en-US" altLang="x-none" sz="2400">
                <a:latin typeface="Times" charset="0"/>
              </a:rPr>
              <a:t>s why:  Look at the distal His!</a:t>
            </a:r>
          </a:p>
          <a:p>
            <a:pPr eaLnBrk="1" hangingPunct="1">
              <a:spcBef>
                <a:spcPct val="0"/>
              </a:spcBef>
              <a:buFontTx/>
              <a:buNone/>
            </a:pPr>
            <a:endParaRPr lang="en-US" altLang="x-none" sz="2400">
              <a:latin typeface="Times" charset="0"/>
            </a:endParaRPr>
          </a:p>
          <a:p>
            <a:pPr eaLnBrk="1" hangingPunct="1">
              <a:spcBef>
                <a:spcPct val="0"/>
              </a:spcBef>
              <a:buFontTx/>
              <a:buNone/>
            </a:pPr>
            <a:r>
              <a:rPr lang="en-US" altLang="x-none" sz="2400">
                <a:latin typeface="Times" charset="0"/>
              </a:rPr>
              <a:t>This caps the oxygen and keeps it bound until the pO2 is very low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7772400" cy="914400"/>
          </a:xfrm>
        </p:spPr>
        <p:txBody>
          <a:bodyPr/>
          <a:lstStyle/>
          <a:p>
            <a:r>
              <a:rPr lang="en-US" altLang="x-none">
                <a:solidFill>
                  <a:srgbClr val="FFFF00"/>
                </a:solidFill>
                <a:latin typeface="Calibri" charset="0"/>
                <a:ea typeface="MS PGothic" charset="-128"/>
                <a:cs typeface="Calibri" charset="0"/>
              </a:rPr>
              <a:t>O</a:t>
            </a:r>
            <a:r>
              <a:rPr lang="en-US" altLang="x-none" baseline="-25000">
                <a:solidFill>
                  <a:srgbClr val="FFFF00"/>
                </a:solidFill>
                <a:latin typeface="Calibri" charset="0"/>
                <a:ea typeface="MS PGothic" charset="-128"/>
                <a:cs typeface="Calibri" charset="0"/>
              </a:rPr>
              <a:t>2</a:t>
            </a:r>
            <a:r>
              <a:rPr lang="en-US" altLang="x-none">
                <a:solidFill>
                  <a:srgbClr val="FFFF00"/>
                </a:solidFill>
                <a:latin typeface="Calibri" charset="0"/>
                <a:ea typeface="MS PGothic" charset="-128"/>
                <a:cs typeface="Calibri" charset="0"/>
              </a:rPr>
              <a:t> binding to Myoglobin</a:t>
            </a:r>
          </a:p>
        </p:txBody>
      </p:sp>
      <p:graphicFrame>
        <p:nvGraphicFramePr>
          <p:cNvPr id="47107" name="Object 6"/>
          <p:cNvGraphicFramePr>
            <a:graphicFrameLocks noChangeAspect="1"/>
          </p:cNvGraphicFramePr>
          <p:nvPr/>
        </p:nvGraphicFramePr>
        <p:xfrm>
          <a:off x="2719388" y="2741613"/>
          <a:ext cx="4048125" cy="3617912"/>
        </p:xfrm>
        <a:graphic>
          <a:graphicData uri="http://schemas.openxmlformats.org/presentationml/2006/ole">
            <mc:AlternateContent xmlns:mc="http://schemas.openxmlformats.org/markup-compatibility/2006">
              <mc:Choice xmlns:v="urn:schemas-microsoft-com:vml" Requires="v">
                <p:oleObj spid="_x0000_s47119" name="Equation" r:id="rId3" imgW="1727200" imgH="1549400" progId="Equation.3">
                  <p:embed/>
                </p:oleObj>
              </mc:Choice>
              <mc:Fallback>
                <p:oleObj name="Equation" r:id="rId3" imgW="1727200" imgH="15494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388" y="2741613"/>
                        <a:ext cx="4048125" cy="3617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8" name="Text Box 8"/>
          <p:cNvSpPr txBox="1">
            <a:spLocks noChangeArrowheads="1"/>
          </p:cNvSpPr>
          <p:nvPr/>
        </p:nvSpPr>
        <p:spPr bwMode="auto">
          <a:xfrm>
            <a:off x="381000" y="1371600"/>
            <a:ext cx="845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000">
                <a:solidFill>
                  <a:srgbClr val="FFFF00"/>
                </a:solidFill>
                <a:latin typeface="Arial" charset="0"/>
              </a:rPr>
              <a:t>Now, we</a:t>
            </a:r>
            <a:r>
              <a:rPr lang="en-US" altLang="en-US" sz="2000">
                <a:solidFill>
                  <a:srgbClr val="FFFF00"/>
                </a:solidFill>
                <a:latin typeface="Arial" charset="0"/>
              </a:rPr>
              <a:t>’</a:t>
            </a:r>
            <a:r>
              <a:rPr lang="en-US" altLang="x-none" sz="2000">
                <a:solidFill>
                  <a:srgbClr val="FFFF00"/>
                </a:solidFill>
                <a:latin typeface="Arial" charset="0"/>
              </a:rPr>
              <a:t>ll define p50 as the value of p</a:t>
            </a:r>
            <a:r>
              <a:rPr lang="en-US" altLang="x-none" sz="2000" baseline="-25000">
                <a:solidFill>
                  <a:srgbClr val="FFFF00"/>
                </a:solidFill>
                <a:latin typeface="Arial" charset="0"/>
              </a:rPr>
              <a:t>O2</a:t>
            </a:r>
            <a:r>
              <a:rPr lang="en-US" altLang="x-none" sz="2000">
                <a:solidFill>
                  <a:srgbClr val="FFFF00"/>
                </a:solidFill>
                <a:latin typeface="Arial" charset="0"/>
              </a:rPr>
              <a:t> when </a:t>
            </a:r>
            <a:r>
              <a:rPr lang="en-US" altLang="x-none" sz="2000">
                <a:solidFill>
                  <a:srgbClr val="FFFF00"/>
                </a:solidFill>
                <a:latin typeface="Symbol" charset="2"/>
              </a:rPr>
              <a:t>q</a:t>
            </a:r>
            <a:r>
              <a:rPr lang="en-US" altLang="x-none" sz="2000">
                <a:solidFill>
                  <a:srgbClr val="FFFF00"/>
                </a:solidFill>
                <a:latin typeface="Arial" charset="0"/>
              </a:rPr>
              <a:t> =0.5 or when the pressure of oxygen in the blood when 50% of the Mb molecules are bound with oxygen (Try setting </a:t>
            </a:r>
            <a:r>
              <a:rPr lang="en-US" altLang="x-none" sz="2000">
                <a:solidFill>
                  <a:srgbClr val="FFFF00"/>
                </a:solidFill>
                <a:latin typeface="Symbol" charset="2"/>
              </a:rPr>
              <a:t>q</a:t>
            </a:r>
            <a:r>
              <a:rPr lang="en-US" altLang="x-none" sz="2000">
                <a:solidFill>
                  <a:srgbClr val="FFFF00"/>
                </a:solidFill>
                <a:latin typeface="Arial" charset="0"/>
              </a:rPr>
              <a:t> equal to 0.5 and solving for K</a:t>
            </a:r>
            <a:r>
              <a:rPr lang="en-US" altLang="x-none" sz="2000" baseline="-25000">
                <a:solidFill>
                  <a:srgbClr val="FFFF00"/>
                </a:solidFill>
                <a:latin typeface="Arial" charset="0"/>
              </a:rPr>
              <a:t>D</a:t>
            </a:r>
            <a:r>
              <a:rPr lang="en-US" altLang="x-none" sz="2000">
                <a:solidFill>
                  <a:srgbClr val="FFFF00"/>
                </a:solidFill>
                <a:latin typeface="Arial" charset="0"/>
              </a:rPr>
              <a:t>)</a:t>
            </a:r>
            <a:endParaRPr lang="en-US" altLang="x-none" sz="2400" baseline="-25000">
              <a:solidFill>
                <a:srgbClr val="FFFF00"/>
              </a:solidFill>
              <a:latin typeface="Arial" charset="0"/>
            </a:endParaRPr>
          </a:p>
        </p:txBody>
      </p:sp>
      <p:graphicFrame>
        <p:nvGraphicFramePr>
          <p:cNvPr id="47109" name="Object 2"/>
          <p:cNvGraphicFramePr>
            <a:graphicFrameLocks noChangeAspect="1"/>
          </p:cNvGraphicFramePr>
          <p:nvPr/>
        </p:nvGraphicFramePr>
        <p:xfrm>
          <a:off x="533400" y="2819400"/>
          <a:ext cx="1550988" cy="817563"/>
        </p:xfrm>
        <a:graphic>
          <a:graphicData uri="http://schemas.openxmlformats.org/presentationml/2006/ole">
            <mc:AlternateContent xmlns:mc="http://schemas.openxmlformats.org/markup-compatibility/2006">
              <mc:Choice xmlns:v="urn:schemas-microsoft-com:vml" Requires="v">
                <p:oleObj spid="_x0000_s47120" name="Equation" r:id="rId5" imgW="812447" imgH="431613" progId="Equation.3">
                  <p:embed/>
                </p:oleObj>
              </mc:Choice>
              <mc:Fallback>
                <p:oleObj name="Equation" r:id="rId5" imgW="812447" imgH="431613"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819400"/>
                        <a:ext cx="1550988" cy="817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48130"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4618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1"/>
          <p:cNvSpPr txBox="1">
            <a:spLocks noChangeArrowheads="1"/>
          </p:cNvSpPr>
          <p:nvPr/>
        </p:nvSpPr>
        <p:spPr bwMode="auto">
          <a:xfrm>
            <a:off x="5791200" y="1322388"/>
            <a:ext cx="3124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Arial" charset="0"/>
              </a:rPr>
              <a:t>Normal Artery pO</a:t>
            </a:r>
            <a:r>
              <a:rPr lang="en-US" altLang="x-none" sz="1800" baseline="-25000">
                <a:solidFill>
                  <a:srgbClr val="FFFF00"/>
                </a:solidFill>
                <a:latin typeface="Arial" charset="0"/>
              </a:rPr>
              <a:t>2</a:t>
            </a:r>
            <a:r>
              <a:rPr lang="en-US" altLang="x-none" sz="1800">
                <a:solidFill>
                  <a:srgbClr val="FFFF00"/>
                </a:solidFill>
                <a:latin typeface="Arial" charset="0"/>
              </a:rPr>
              <a:t>=100 Torr</a:t>
            </a:r>
          </a:p>
          <a:p>
            <a:pPr eaLnBrk="1" hangingPunct="1">
              <a:spcBef>
                <a:spcPct val="0"/>
              </a:spcBef>
              <a:buFontTx/>
              <a:buNone/>
            </a:pPr>
            <a:r>
              <a:rPr lang="en-US" altLang="x-none" sz="1800">
                <a:solidFill>
                  <a:srgbClr val="FFFF00"/>
                </a:solidFill>
                <a:latin typeface="Arial" charset="0"/>
              </a:rPr>
              <a:t>Normal Vein pO</a:t>
            </a:r>
            <a:r>
              <a:rPr lang="en-US" altLang="x-none" sz="1800" baseline="-25000">
                <a:solidFill>
                  <a:srgbClr val="FFFF00"/>
                </a:solidFill>
                <a:latin typeface="Arial" charset="0"/>
              </a:rPr>
              <a:t>2</a:t>
            </a:r>
            <a:r>
              <a:rPr lang="en-US" altLang="x-none" sz="1800">
                <a:solidFill>
                  <a:srgbClr val="FFFF00"/>
                </a:solidFill>
                <a:latin typeface="Arial" charset="0"/>
              </a:rPr>
              <a:t> = 30 Torr</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We see that  the curve for Mb is very straightforward</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Mb p50 is 2.8 Torr, so it takes very little O</a:t>
            </a:r>
            <a:r>
              <a:rPr lang="en-US" altLang="x-none" sz="1800" baseline="-25000">
                <a:solidFill>
                  <a:srgbClr val="FFFF00"/>
                </a:solidFill>
                <a:latin typeface="Arial" charset="0"/>
              </a:rPr>
              <a:t>2</a:t>
            </a:r>
            <a:r>
              <a:rPr lang="en-US" altLang="x-none" sz="1800">
                <a:solidFill>
                  <a:srgbClr val="FFFF00"/>
                </a:solidFill>
                <a:latin typeface="Arial" charset="0"/>
              </a:rPr>
              <a:t> to fill all Mb molecules</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Mb doesn</a:t>
            </a:r>
            <a:r>
              <a:rPr lang="en-US" altLang="en-US" sz="1800">
                <a:solidFill>
                  <a:srgbClr val="FFFF00"/>
                </a:solidFill>
                <a:latin typeface="Arial" charset="0"/>
              </a:rPr>
              <a:t>’</a:t>
            </a:r>
            <a:r>
              <a:rPr lang="en-US" altLang="x-none" sz="1800">
                <a:solidFill>
                  <a:srgbClr val="FFFF00"/>
                </a:solidFill>
                <a:latin typeface="Arial" charset="0"/>
              </a:rPr>
              <a:t>t release the bound O</a:t>
            </a:r>
            <a:r>
              <a:rPr lang="en-US" altLang="x-none" sz="1800" baseline="-25000">
                <a:solidFill>
                  <a:srgbClr val="FFFF00"/>
                </a:solidFill>
                <a:latin typeface="Arial" charset="0"/>
              </a:rPr>
              <a:t>2</a:t>
            </a:r>
            <a:r>
              <a:rPr lang="en-US" altLang="x-none" sz="1800">
                <a:solidFill>
                  <a:srgbClr val="FFFF00"/>
                </a:solidFill>
                <a:latin typeface="Arial" charset="0"/>
              </a:rPr>
              <a:t> very readily over physiological pH</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This means that Mb can scavenge O</a:t>
            </a:r>
            <a:r>
              <a:rPr lang="en-US" altLang="x-none" sz="1800" baseline="-25000">
                <a:solidFill>
                  <a:srgbClr val="FFFF00"/>
                </a:solidFill>
                <a:latin typeface="Arial" charset="0"/>
              </a:rPr>
              <a:t>2</a:t>
            </a:r>
            <a:r>
              <a:rPr lang="en-US" altLang="x-none" sz="1800">
                <a:solidFill>
                  <a:srgbClr val="FFFF00"/>
                </a:solidFill>
                <a:latin typeface="Arial" charset="0"/>
              </a:rPr>
              <a:t> </a:t>
            </a:r>
          </a:p>
        </p:txBody>
      </p:sp>
      <p:sp>
        <p:nvSpPr>
          <p:cNvPr id="48132"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Myoglobin</a:t>
            </a:r>
          </a:p>
        </p:txBody>
      </p:sp>
      <p:sp>
        <p:nvSpPr>
          <p:cNvPr id="48133" name="TextBox 2"/>
          <p:cNvSpPr txBox="1">
            <a:spLocks noChangeArrowheads="1"/>
          </p:cNvSpPr>
          <p:nvPr/>
        </p:nvSpPr>
        <p:spPr bwMode="auto">
          <a:xfrm>
            <a:off x="152400" y="3348038"/>
            <a:ext cx="457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
        <p:nvSpPr>
          <p:cNvPr id="2" name="Oval 1"/>
          <p:cNvSpPr>
            <a:spLocks noChangeArrowheads="1"/>
          </p:cNvSpPr>
          <p:nvPr/>
        </p:nvSpPr>
        <p:spPr bwMode="auto">
          <a:xfrm>
            <a:off x="1676400" y="1219200"/>
            <a:ext cx="3505200" cy="609600"/>
          </a:xfrm>
          <a:prstGeom prst="ellipse">
            <a:avLst/>
          </a:prstGeom>
          <a:noFill/>
          <a:ln w="38100">
            <a:solidFill>
              <a:srgbClr val="0F1A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indefinite" fill="hold" grpId="0" nodeType="clickEffect">
                                  <p:stCondLst>
                                    <p:cond delay="0"/>
                                  </p:stCondLst>
                                  <p:endCondLst>
                                    <p:cond evt="onNext" delay="0">
                                      <p:tgtEl>
                                        <p:sldTgt/>
                                      </p:tgtEl>
                                    </p:cond>
                                  </p:end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49154"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683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1"/>
          <p:cNvSpPr txBox="1">
            <a:spLocks noChangeArrowheads="1"/>
          </p:cNvSpPr>
          <p:nvPr/>
        </p:nvSpPr>
        <p:spPr bwMode="auto">
          <a:xfrm>
            <a:off x="5943600" y="3271838"/>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Arial" charset="0"/>
              </a:rPr>
              <a:t>For Myoglobin,</a:t>
            </a:r>
          </a:p>
          <a:p>
            <a:pPr eaLnBrk="1" hangingPunct="1">
              <a:spcBef>
                <a:spcPct val="0"/>
              </a:spcBef>
              <a:buFontTx/>
              <a:buNone/>
            </a:pPr>
            <a:r>
              <a:rPr lang="en-US" altLang="x-none" sz="1800">
                <a:solidFill>
                  <a:srgbClr val="FFFF00"/>
                </a:solidFill>
                <a:latin typeface="Arial" charset="0"/>
              </a:rPr>
              <a:t>When pO</a:t>
            </a:r>
            <a:r>
              <a:rPr lang="en-US" altLang="x-none" sz="1800" baseline="-25000">
                <a:solidFill>
                  <a:srgbClr val="FFFF00"/>
                </a:solidFill>
                <a:latin typeface="Arial" charset="0"/>
              </a:rPr>
              <a:t>2</a:t>
            </a:r>
            <a:r>
              <a:rPr lang="en-US" altLang="x-none" sz="1800">
                <a:solidFill>
                  <a:srgbClr val="FFFF00"/>
                </a:solidFill>
                <a:latin typeface="Arial" charset="0"/>
              </a:rPr>
              <a:t> falls to very low levels, O</a:t>
            </a:r>
            <a:r>
              <a:rPr lang="en-US" altLang="x-none" sz="1800" baseline="-25000">
                <a:solidFill>
                  <a:srgbClr val="FFFF00"/>
                </a:solidFill>
                <a:latin typeface="Arial" charset="0"/>
              </a:rPr>
              <a:t>2</a:t>
            </a:r>
            <a:r>
              <a:rPr lang="en-US" altLang="x-none" sz="1800">
                <a:solidFill>
                  <a:srgbClr val="FFFF00"/>
                </a:solidFill>
                <a:latin typeface="Arial" charset="0"/>
              </a:rPr>
              <a:t> is released</a:t>
            </a:r>
          </a:p>
        </p:txBody>
      </p:sp>
      <p:sp>
        <p:nvSpPr>
          <p:cNvPr id="49156"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Myoglobin</a:t>
            </a:r>
          </a:p>
        </p:txBody>
      </p:sp>
      <p:sp>
        <p:nvSpPr>
          <p:cNvPr id="49157" name="TextBox 4"/>
          <p:cNvSpPr txBox="1">
            <a:spLocks noChangeArrowheads="1"/>
          </p:cNvSpPr>
          <p:nvPr/>
        </p:nvSpPr>
        <p:spPr bwMode="auto">
          <a:xfrm>
            <a:off x="152400" y="3500438"/>
            <a:ext cx="457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
        <p:nvSpPr>
          <p:cNvPr id="2" name="Oval 1"/>
          <p:cNvSpPr>
            <a:spLocks noChangeArrowheads="1"/>
          </p:cNvSpPr>
          <p:nvPr/>
        </p:nvSpPr>
        <p:spPr bwMode="auto">
          <a:xfrm>
            <a:off x="838200" y="2362200"/>
            <a:ext cx="533400" cy="3429000"/>
          </a:xfrm>
          <a:prstGeom prst="ellipse">
            <a:avLst/>
          </a:prstGeom>
          <a:noFill/>
          <a:ln w="57150">
            <a:solidFill>
              <a:srgbClr val="0F1A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10000" fill="hold" grpId="0" nodeType="click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50178"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823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5943600" y="1905000"/>
            <a:ext cx="2743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Arial" charset="0"/>
              </a:rPr>
              <a:t>Huh?!</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A simple </a:t>
            </a:r>
            <a:r>
              <a:rPr lang="en-US" altLang="x-none" sz="1800">
                <a:solidFill>
                  <a:srgbClr val="FFFF00"/>
                </a:solidFill>
                <a:latin typeface="Symbol" charset="2"/>
              </a:rPr>
              <a:t>q</a:t>
            </a:r>
            <a:r>
              <a:rPr lang="en-US" altLang="x-none" sz="1800">
                <a:solidFill>
                  <a:srgbClr val="FFFF00"/>
                </a:solidFill>
                <a:latin typeface="Arial" charset="0"/>
              </a:rPr>
              <a:t> equation cannot describe this sigmoidal curve</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Hb</a:t>
            </a:r>
            <a:r>
              <a:rPr lang="en-US" altLang="en-US" sz="1800">
                <a:solidFill>
                  <a:srgbClr val="FFFF00"/>
                </a:solidFill>
                <a:latin typeface="Arial" charset="0"/>
              </a:rPr>
              <a:t>’</a:t>
            </a:r>
            <a:r>
              <a:rPr lang="en-US" altLang="x-none" sz="1800">
                <a:solidFill>
                  <a:srgbClr val="FFFF00"/>
                </a:solidFill>
                <a:latin typeface="Arial" charset="0"/>
              </a:rPr>
              <a:t>s oxygen binding behaviour changes significantly over physiological pO</a:t>
            </a:r>
            <a:r>
              <a:rPr lang="en-US" altLang="x-none" sz="1800" baseline="-25000">
                <a:solidFill>
                  <a:srgbClr val="FFFF00"/>
                </a:solidFill>
                <a:latin typeface="Arial" charset="0"/>
              </a:rPr>
              <a:t>2</a:t>
            </a:r>
          </a:p>
        </p:txBody>
      </p:sp>
      <p:sp>
        <p:nvSpPr>
          <p:cNvPr id="50180"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Hemoglobin</a:t>
            </a:r>
          </a:p>
        </p:txBody>
      </p:sp>
      <p:sp>
        <p:nvSpPr>
          <p:cNvPr id="50181" name="TextBox 2"/>
          <p:cNvSpPr txBox="1">
            <a:spLocks noChangeArrowheads="1"/>
          </p:cNvSpPr>
          <p:nvPr/>
        </p:nvSpPr>
        <p:spPr bwMode="auto">
          <a:xfrm>
            <a:off x="152400" y="60960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Arial" charset="0"/>
              </a:rPr>
              <a:t>Dashed line is the theoretical curve if Hb had a single p50 value of 26 Torr</a:t>
            </a:r>
          </a:p>
        </p:txBody>
      </p:sp>
      <p:sp>
        <p:nvSpPr>
          <p:cNvPr id="50182" name="TextBox 5"/>
          <p:cNvSpPr txBox="1">
            <a:spLocks noChangeArrowheads="1"/>
          </p:cNvSpPr>
          <p:nvPr/>
        </p:nvSpPr>
        <p:spPr bwMode="auto">
          <a:xfrm>
            <a:off x="152400" y="3276600"/>
            <a:ext cx="457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51202"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823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1"/>
          <p:cNvSpPr txBox="1">
            <a:spLocks noChangeArrowheads="1"/>
          </p:cNvSpPr>
          <p:nvPr/>
        </p:nvSpPr>
        <p:spPr bwMode="auto">
          <a:xfrm>
            <a:off x="5791200" y="1066800"/>
            <a:ext cx="31242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Symbol" charset="2"/>
              </a:rPr>
              <a:t>q</a:t>
            </a:r>
            <a:r>
              <a:rPr lang="en-US" altLang="x-none" sz="1800">
                <a:solidFill>
                  <a:srgbClr val="FFFF00"/>
                </a:solidFill>
                <a:latin typeface="Arial" charset="0"/>
              </a:rPr>
              <a:t> for Hb:</a:t>
            </a:r>
          </a:p>
          <a:p>
            <a:pPr eaLnBrk="1" hangingPunct="1">
              <a:spcBef>
                <a:spcPct val="0"/>
              </a:spcBef>
              <a:buFontTx/>
              <a:buNone/>
            </a:pPr>
            <a:r>
              <a:rPr lang="en-US" altLang="x-none" sz="1800">
                <a:solidFill>
                  <a:srgbClr val="FFFF00"/>
                </a:solidFill>
                <a:latin typeface="Arial" charset="0"/>
              </a:rPr>
              <a:t>0.95 @ pO</a:t>
            </a:r>
            <a:r>
              <a:rPr lang="en-US" altLang="x-none" sz="1800" baseline="-25000">
                <a:solidFill>
                  <a:srgbClr val="FFFF00"/>
                </a:solidFill>
                <a:latin typeface="Arial" charset="0"/>
              </a:rPr>
              <a:t>2</a:t>
            </a:r>
            <a:r>
              <a:rPr lang="en-US" altLang="x-none" sz="1800">
                <a:solidFill>
                  <a:srgbClr val="FFFF00"/>
                </a:solidFill>
                <a:latin typeface="Arial" charset="0"/>
              </a:rPr>
              <a:t> = 100 Torr</a:t>
            </a:r>
          </a:p>
          <a:p>
            <a:pPr eaLnBrk="1" hangingPunct="1">
              <a:spcBef>
                <a:spcPct val="0"/>
              </a:spcBef>
              <a:buFontTx/>
              <a:buNone/>
            </a:pPr>
            <a:r>
              <a:rPr lang="en-US" altLang="x-none" sz="1800">
                <a:solidFill>
                  <a:srgbClr val="FFFF00"/>
                </a:solidFill>
                <a:latin typeface="Arial" charset="0"/>
              </a:rPr>
              <a:t>0.55 @ pO</a:t>
            </a:r>
            <a:r>
              <a:rPr lang="en-US" altLang="x-none" sz="1800" baseline="-25000">
                <a:solidFill>
                  <a:srgbClr val="FFFF00"/>
                </a:solidFill>
                <a:latin typeface="Arial" charset="0"/>
              </a:rPr>
              <a:t>2</a:t>
            </a:r>
            <a:r>
              <a:rPr lang="en-US" altLang="x-none" sz="1800">
                <a:solidFill>
                  <a:srgbClr val="FFFF00"/>
                </a:solidFill>
                <a:latin typeface="Arial" charset="0"/>
              </a:rPr>
              <a:t> = 30 Torr</a:t>
            </a:r>
          </a:p>
          <a:p>
            <a:pPr eaLnBrk="1" hangingPunct="1">
              <a:spcBef>
                <a:spcPct val="0"/>
              </a:spcBef>
            </a:pPr>
            <a:r>
              <a:rPr lang="en-US" altLang="x-none" sz="1800">
                <a:solidFill>
                  <a:srgbClr val="FFFF00"/>
                </a:solidFill>
                <a:latin typeface="Arial" charset="0"/>
              </a:rPr>
              <a:t>It would seem that Hb never gives up its oxygen!</a:t>
            </a:r>
          </a:p>
          <a:p>
            <a:pPr eaLnBrk="1" hangingPunct="1">
              <a:spcBef>
                <a:spcPct val="0"/>
              </a:spcBef>
            </a:pPr>
            <a:r>
              <a:rPr lang="en-US" altLang="x-none" sz="1800">
                <a:solidFill>
                  <a:srgbClr val="FFFF00"/>
                </a:solidFill>
                <a:latin typeface="Arial" charset="0"/>
              </a:rPr>
              <a:t>We</a:t>
            </a:r>
            <a:r>
              <a:rPr lang="en-US" altLang="en-US" sz="1800">
                <a:solidFill>
                  <a:srgbClr val="FFFF00"/>
                </a:solidFill>
                <a:latin typeface="Arial" charset="0"/>
              </a:rPr>
              <a:t>’</a:t>
            </a:r>
            <a:r>
              <a:rPr lang="en-US" altLang="x-none" sz="1800">
                <a:solidFill>
                  <a:srgbClr val="FFFF00"/>
                </a:solidFill>
                <a:latin typeface="Arial" charset="0"/>
              </a:rPr>
              <a:t>ll need to modulate its behaviour (Bohr Effect)</a:t>
            </a:r>
          </a:p>
          <a:p>
            <a:pPr eaLnBrk="1" hangingPunct="1">
              <a:spcBef>
                <a:spcPct val="0"/>
              </a:spcBef>
              <a:buFontTx/>
              <a:buNone/>
            </a:pPr>
            <a:endParaRPr lang="en-US" altLang="x-none" sz="1800" baseline="-250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Hb releases O</a:t>
            </a:r>
            <a:r>
              <a:rPr lang="en-US" altLang="x-none" sz="1800" baseline="-25000">
                <a:solidFill>
                  <a:srgbClr val="FFFF00"/>
                </a:solidFill>
                <a:latin typeface="Arial" charset="0"/>
              </a:rPr>
              <a:t>2</a:t>
            </a:r>
            <a:r>
              <a:rPr lang="en-US" altLang="x-none" sz="1800">
                <a:solidFill>
                  <a:srgbClr val="FFFF00"/>
                </a:solidFill>
                <a:latin typeface="Arial" charset="0"/>
              </a:rPr>
              <a:t> at the same pressure that Mb becomes saturated</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The sigmoidal curve is indicative of </a:t>
            </a:r>
            <a:r>
              <a:rPr lang="en-US" altLang="x-none" sz="1800" b="1" u="sng">
                <a:solidFill>
                  <a:srgbClr val="FFFF00"/>
                </a:solidFill>
                <a:latin typeface="Arial" charset="0"/>
              </a:rPr>
              <a:t>Cooperativity</a:t>
            </a:r>
            <a:endParaRPr lang="en-US" altLang="x-none" sz="1800">
              <a:solidFill>
                <a:srgbClr val="FFFF00"/>
              </a:solidFill>
              <a:latin typeface="Arial" charset="0"/>
            </a:endParaRPr>
          </a:p>
          <a:p>
            <a:pPr eaLnBrk="1" hangingPunct="1">
              <a:spcBef>
                <a:spcPct val="0"/>
              </a:spcBef>
            </a:pPr>
            <a:r>
              <a:rPr lang="en-US" altLang="x-none" sz="1800">
                <a:solidFill>
                  <a:srgbClr val="FFFF00"/>
                </a:solidFill>
                <a:latin typeface="Arial" charset="0"/>
              </a:rPr>
              <a:t>The ligand binding sites of Hb are somehow </a:t>
            </a:r>
            <a:r>
              <a:rPr lang="en-US" altLang="en-US" sz="1800">
                <a:solidFill>
                  <a:srgbClr val="FFFF00"/>
                </a:solidFill>
                <a:latin typeface="Arial" charset="0"/>
              </a:rPr>
              <a:t>“</a:t>
            </a:r>
            <a:r>
              <a:rPr lang="en-US" altLang="x-none" sz="1800">
                <a:solidFill>
                  <a:srgbClr val="FFFF00"/>
                </a:solidFill>
                <a:latin typeface="Arial" charset="0"/>
              </a:rPr>
              <a:t>talking</a:t>
            </a:r>
            <a:r>
              <a:rPr lang="en-US" altLang="en-US" sz="1800">
                <a:solidFill>
                  <a:srgbClr val="FFFF00"/>
                </a:solidFill>
                <a:latin typeface="Arial" charset="0"/>
              </a:rPr>
              <a:t>”</a:t>
            </a:r>
            <a:r>
              <a:rPr lang="en-US" altLang="x-none" sz="1800">
                <a:solidFill>
                  <a:srgbClr val="FFFF00"/>
                </a:solidFill>
                <a:latin typeface="Arial" charset="0"/>
              </a:rPr>
              <a:t> to one another and the binding of a ligand in one site affects the binding in the other sites.</a:t>
            </a:r>
          </a:p>
        </p:txBody>
      </p:sp>
      <p:sp>
        <p:nvSpPr>
          <p:cNvPr id="51204"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Hemoglobin</a:t>
            </a:r>
          </a:p>
        </p:txBody>
      </p:sp>
      <p:sp>
        <p:nvSpPr>
          <p:cNvPr id="51205" name="TextBox 2"/>
          <p:cNvSpPr txBox="1">
            <a:spLocks noChangeArrowheads="1"/>
          </p:cNvSpPr>
          <p:nvPr/>
        </p:nvSpPr>
        <p:spPr bwMode="auto">
          <a:xfrm>
            <a:off x="152400" y="60960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Arial" charset="0"/>
              </a:rPr>
              <a:t>Dashed line is the theoretical curve if Hb had a single p50 of 26 Torr</a:t>
            </a:r>
          </a:p>
        </p:txBody>
      </p:sp>
      <p:sp>
        <p:nvSpPr>
          <p:cNvPr id="51206" name="TextBox 5"/>
          <p:cNvSpPr txBox="1">
            <a:spLocks noChangeArrowheads="1"/>
          </p:cNvSpPr>
          <p:nvPr/>
        </p:nvSpPr>
        <p:spPr bwMode="auto">
          <a:xfrm>
            <a:off x="152400" y="3276600"/>
            <a:ext cx="457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0" y="76200"/>
            <a:ext cx="9144000" cy="685800"/>
          </a:xfrm>
        </p:spPr>
        <p:txBody>
          <a:bodyPr/>
          <a:lstStyle/>
          <a:p>
            <a:pPr eaLnBrk="1" hangingPunct="1"/>
            <a:r>
              <a:rPr lang="en-US" altLang="x-none">
                <a:solidFill>
                  <a:srgbClr val="2FB0DC"/>
                </a:solidFill>
                <a:latin typeface="Calibri" charset="0"/>
                <a:ea typeface="MS PGothic" charset="-128"/>
                <a:cs typeface="Calibri" charset="0"/>
              </a:rPr>
              <a:t>How can affinity to oxygen change?</a:t>
            </a:r>
          </a:p>
        </p:txBody>
      </p:sp>
      <p:sp>
        <p:nvSpPr>
          <p:cNvPr id="52226" name="Rectangle 3"/>
          <p:cNvSpPr>
            <a:spLocks noGrp="1" noChangeArrowheads="1"/>
          </p:cNvSpPr>
          <p:nvPr>
            <p:ph type="body" idx="1"/>
          </p:nvPr>
        </p:nvSpPr>
        <p:spPr>
          <a:xfrm>
            <a:off x="304800" y="1143000"/>
            <a:ext cx="8305800" cy="5410200"/>
          </a:xfrm>
        </p:spPr>
        <p:txBody>
          <a:bodyPr/>
          <a:lstStyle/>
          <a:p>
            <a:pPr eaLnBrk="1" hangingPunct="1">
              <a:lnSpc>
                <a:spcPct val="120000"/>
              </a:lnSpc>
            </a:pPr>
            <a:r>
              <a:rPr lang="en-US" altLang="x-none" sz="2800">
                <a:latin typeface="Calibri" charset="0"/>
                <a:ea typeface="MS PGothic" charset="-128"/>
                <a:cs typeface="Calibri" charset="0"/>
              </a:rPr>
              <a:t>Must be a protein with </a:t>
            </a:r>
            <a:r>
              <a:rPr lang="en-US" altLang="x-none" sz="2800">
                <a:solidFill>
                  <a:srgbClr val="0F1AFF"/>
                </a:solidFill>
                <a:latin typeface="Calibri" charset="0"/>
                <a:ea typeface="MS PGothic" charset="-128"/>
                <a:cs typeface="Calibri" charset="0"/>
              </a:rPr>
              <a:t>multiple binding sites</a:t>
            </a:r>
          </a:p>
          <a:p>
            <a:pPr eaLnBrk="1" hangingPunct="1">
              <a:lnSpc>
                <a:spcPct val="120000"/>
              </a:lnSpc>
            </a:pPr>
            <a:r>
              <a:rPr lang="en-US" altLang="x-none" sz="2800">
                <a:latin typeface="Calibri" charset="0"/>
                <a:ea typeface="MS PGothic" charset="-128"/>
                <a:cs typeface="Calibri" charset="0"/>
              </a:rPr>
              <a:t>Binding sites must be able to </a:t>
            </a:r>
            <a:r>
              <a:rPr lang="en-US" altLang="x-none" sz="2800">
                <a:solidFill>
                  <a:srgbClr val="0F1AFF"/>
                </a:solidFill>
                <a:latin typeface="Calibri" charset="0"/>
                <a:ea typeface="MS PGothic" charset="-128"/>
                <a:cs typeface="Calibri" charset="0"/>
              </a:rPr>
              <a:t>interact with each other</a:t>
            </a:r>
          </a:p>
          <a:p>
            <a:pPr eaLnBrk="1" hangingPunct="1">
              <a:spcBef>
                <a:spcPct val="0"/>
              </a:spcBef>
            </a:pPr>
            <a:r>
              <a:rPr lang="en-US" altLang="x-none" sz="2800">
                <a:latin typeface="Calibri" charset="0"/>
                <a:ea typeface="MS PGothic" charset="-128"/>
                <a:cs typeface="Calibri" charset="0"/>
              </a:rPr>
              <a:t>This phenomenon is called </a:t>
            </a:r>
            <a:r>
              <a:rPr lang="en-US" altLang="x-none" sz="2800">
                <a:solidFill>
                  <a:srgbClr val="FF0000"/>
                </a:solidFill>
                <a:latin typeface="Calibri" charset="0"/>
                <a:ea typeface="MS PGothic" charset="-128"/>
                <a:cs typeface="Calibri" charset="0"/>
              </a:rPr>
              <a:t>cooperativity</a:t>
            </a:r>
          </a:p>
          <a:p>
            <a:pPr lvl="1" eaLnBrk="1" hangingPunct="1">
              <a:spcBef>
                <a:spcPct val="0"/>
              </a:spcBef>
            </a:pPr>
            <a:r>
              <a:rPr lang="en-US" altLang="x-none">
                <a:latin typeface="Calibri" charset="0"/>
                <a:ea typeface="MS PGothic" charset="-128"/>
                <a:cs typeface="Calibri" charset="0"/>
              </a:rPr>
              <a:t>positive cooperativity </a:t>
            </a:r>
          </a:p>
          <a:p>
            <a:pPr lvl="2" eaLnBrk="1" hangingPunct="1">
              <a:spcBef>
                <a:spcPct val="0"/>
              </a:spcBef>
            </a:pPr>
            <a:r>
              <a:rPr lang="en-US" altLang="x-none">
                <a:latin typeface="Calibri" charset="0"/>
                <a:ea typeface="MS PGothic" charset="-128"/>
                <a:cs typeface="Calibri" charset="0"/>
              </a:rPr>
              <a:t>first binding event increases affinity at remaining sites</a:t>
            </a:r>
          </a:p>
          <a:p>
            <a:pPr lvl="2" eaLnBrk="1" hangingPunct="1">
              <a:spcBef>
                <a:spcPct val="0"/>
              </a:spcBef>
            </a:pPr>
            <a:r>
              <a:rPr lang="en-US" altLang="x-none">
                <a:solidFill>
                  <a:srgbClr val="0F1AFF"/>
                </a:solidFill>
                <a:latin typeface="Calibri" charset="0"/>
                <a:ea typeface="MS PGothic" charset="-128"/>
                <a:cs typeface="Calibri" charset="0"/>
              </a:rPr>
              <a:t>recognized by sigmoidal binding curves</a:t>
            </a:r>
          </a:p>
          <a:p>
            <a:pPr lvl="1" eaLnBrk="1" hangingPunct="1">
              <a:spcBef>
                <a:spcPct val="0"/>
              </a:spcBef>
            </a:pPr>
            <a:r>
              <a:rPr lang="en-US" altLang="x-none">
                <a:latin typeface="Calibri" charset="0"/>
                <a:ea typeface="MS PGothic" charset="-128"/>
                <a:cs typeface="Calibri" charset="0"/>
              </a:rPr>
              <a:t>negative cooperativity </a:t>
            </a:r>
          </a:p>
          <a:p>
            <a:pPr lvl="2" eaLnBrk="1" hangingPunct="1">
              <a:spcBef>
                <a:spcPct val="0"/>
              </a:spcBef>
            </a:pPr>
            <a:r>
              <a:rPr lang="en-US" altLang="x-none">
                <a:latin typeface="Calibri" charset="0"/>
                <a:ea typeface="MS PGothic" charset="-128"/>
                <a:cs typeface="Calibri" charset="0"/>
              </a:rPr>
              <a:t>first binding event reduces affinity at remaining sites</a:t>
            </a:r>
          </a:p>
          <a:p>
            <a:pPr eaLnBrk="1" hangingPunct="1">
              <a:lnSpc>
                <a:spcPct val="120000"/>
              </a:lnSpc>
            </a:pPr>
            <a:endParaRPr lang="en-US" altLang="x-none" sz="2800">
              <a:latin typeface="Calibri" charset="0"/>
              <a:ea typeface="MS PGothic" charset="-128"/>
              <a:cs typeface="Calibri" charset="0"/>
            </a:endParaRPr>
          </a:p>
        </p:txBody>
      </p:sp>
      <p:sp>
        <p:nvSpPr>
          <p:cNvPr id="52227"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x-none">
                <a:solidFill>
                  <a:srgbClr val="2FB0DC"/>
                </a:solidFill>
                <a:latin typeface="Calibri" charset="0"/>
                <a:ea typeface="MS PGothic" charset="-128"/>
                <a:cs typeface="Calibri" charset="0"/>
              </a:rPr>
              <a:t>Cooperativity</a:t>
            </a:r>
          </a:p>
        </p:txBody>
      </p:sp>
      <p:sp>
        <p:nvSpPr>
          <p:cNvPr id="53250"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32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1066800"/>
            <a:ext cx="4003675"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228600"/>
            <a:ext cx="7772400" cy="914400"/>
          </a:xfrm>
          <a:extLst>
            <a:ext uri="{91240B29-F687-4F45-9708-019B960494DF}">
              <a14:hiddenLine xmlns:a14="http://schemas.microsoft.com/office/drawing/2010/main" w="38100">
                <a:solidFill>
                  <a:srgbClr val="000000"/>
                </a:solidFill>
                <a:miter lim="800000"/>
                <a:headEnd/>
                <a:tailEnd/>
              </a14:hiddenLine>
            </a:ext>
          </a:extLst>
        </p:spPr>
        <p:txBody>
          <a:bodyPr/>
          <a:lstStyle/>
          <a:p>
            <a:r>
              <a:rPr lang="en-US" altLang="x-none">
                <a:solidFill>
                  <a:srgbClr val="FFFF00"/>
                </a:solidFill>
                <a:latin typeface="Arial" charset="0"/>
                <a:ea typeface="MS PGothic" charset="-128"/>
                <a:cs typeface="Calibri" charset="0"/>
              </a:rPr>
              <a:t>The Hill Equation</a:t>
            </a:r>
          </a:p>
        </p:txBody>
      </p:sp>
      <p:sp>
        <p:nvSpPr>
          <p:cNvPr id="55299" name="Text Box 4"/>
          <p:cNvSpPr txBox="1">
            <a:spLocks noChangeArrowheads="1"/>
          </p:cNvSpPr>
          <p:nvPr/>
        </p:nvSpPr>
        <p:spPr bwMode="auto">
          <a:xfrm>
            <a:off x="533400" y="14478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spcBef>
                <a:spcPct val="50000"/>
              </a:spcBef>
            </a:pPr>
            <a:r>
              <a:rPr lang="en-US" altLang="x-none" sz="2800" b="1">
                <a:solidFill>
                  <a:srgbClr val="FFFF00"/>
                </a:solidFill>
              </a:rPr>
              <a:t>Take a protein (P) that has n subunits, each of which can bind a ligand</a:t>
            </a:r>
          </a:p>
        </p:txBody>
      </p:sp>
      <p:graphicFrame>
        <p:nvGraphicFramePr>
          <p:cNvPr id="55300" name="Object 5"/>
          <p:cNvGraphicFramePr>
            <a:graphicFrameLocks noChangeAspect="1"/>
          </p:cNvGraphicFramePr>
          <p:nvPr/>
        </p:nvGraphicFramePr>
        <p:xfrm>
          <a:off x="2112963" y="2738438"/>
          <a:ext cx="4543425" cy="931862"/>
        </p:xfrm>
        <a:graphic>
          <a:graphicData uri="http://schemas.openxmlformats.org/presentationml/2006/ole">
            <mc:AlternateContent xmlns:mc="http://schemas.openxmlformats.org/markup-compatibility/2006">
              <mc:Choice xmlns:v="urn:schemas-microsoft-com:vml" Requires="v">
                <p:oleObj spid="_x0000_s55319" name="Equation" r:id="rId3" imgW="1041400" imgH="215900" progId="Equation.3">
                  <p:embed/>
                </p:oleObj>
              </mc:Choice>
              <mc:Fallback>
                <p:oleObj name="Equation" r:id="rId3" imgW="1041400" imgH="2159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963" y="2738438"/>
                        <a:ext cx="4543425" cy="9318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1" name="Object 8"/>
          <p:cNvGraphicFramePr>
            <a:graphicFrameLocks noChangeAspect="1"/>
          </p:cNvGraphicFramePr>
          <p:nvPr/>
        </p:nvGraphicFramePr>
        <p:xfrm>
          <a:off x="838200" y="4324350"/>
          <a:ext cx="2855913" cy="1327150"/>
        </p:xfrm>
        <a:graphic>
          <a:graphicData uri="http://schemas.openxmlformats.org/presentationml/2006/ole">
            <mc:AlternateContent xmlns:mc="http://schemas.openxmlformats.org/markup-compatibility/2006">
              <mc:Choice xmlns:v="urn:schemas-microsoft-com:vml" Requires="v">
                <p:oleObj spid="_x0000_s55320" name="Equation" r:id="rId5" imgW="952500" imgH="444500" progId="Equation.3">
                  <p:embed/>
                </p:oleObj>
              </mc:Choice>
              <mc:Fallback>
                <p:oleObj name="Equation" r:id="rId5" imgW="952500" imgH="4445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324350"/>
                        <a:ext cx="2855913" cy="132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2" name="Text Box 9"/>
          <p:cNvSpPr txBox="1">
            <a:spLocks noChangeArrowheads="1"/>
          </p:cNvSpPr>
          <p:nvPr/>
        </p:nvSpPr>
        <p:spPr bwMode="auto">
          <a:xfrm>
            <a:off x="0" y="4648200"/>
            <a:ext cx="549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3600" b="1">
                <a:solidFill>
                  <a:srgbClr val="FFFF00"/>
                </a:solidFill>
              </a:rPr>
              <a:t>1.</a:t>
            </a:r>
            <a:endParaRPr lang="en-US" altLang="x-none" sz="3600">
              <a:solidFill>
                <a:srgbClr val="FFFF00"/>
              </a:solidFill>
            </a:endParaRPr>
          </a:p>
        </p:txBody>
      </p:sp>
      <p:graphicFrame>
        <p:nvGraphicFramePr>
          <p:cNvPr id="55303" name="Object 10"/>
          <p:cNvGraphicFramePr>
            <a:graphicFrameLocks noChangeAspect="1"/>
          </p:cNvGraphicFramePr>
          <p:nvPr/>
        </p:nvGraphicFramePr>
        <p:xfrm>
          <a:off x="4864100" y="4306888"/>
          <a:ext cx="3833813" cy="1279525"/>
        </p:xfrm>
        <a:graphic>
          <a:graphicData uri="http://schemas.openxmlformats.org/presentationml/2006/ole">
            <mc:AlternateContent xmlns:mc="http://schemas.openxmlformats.org/markup-compatibility/2006">
              <mc:Choice xmlns:v="urn:schemas-microsoft-com:vml" Requires="v">
                <p:oleObj spid="_x0000_s55321" name="Equation" r:id="rId7" imgW="1333500" imgH="444500" progId="Equation.3">
                  <p:embed/>
                </p:oleObj>
              </mc:Choice>
              <mc:Fallback>
                <p:oleObj name="Equation" r:id="rId7" imgW="1333500" imgH="4445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100" y="4306888"/>
                        <a:ext cx="3833813" cy="127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4" name="Text Box 11"/>
          <p:cNvSpPr txBox="1">
            <a:spLocks noChangeArrowheads="1"/>
          </p:cNvSpPr>
          <p:nvPr/>
        </p:nvSpPr>
        <p:spPr bwMode="auto">
          <a:xfrm>
            <a:off x="4191000" y="4495800"/>
            <a:ext cx="527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r>
              <a:rPr lang="en-US" altLang="x-none" sz="3600" b="1">
                <a:solidFill>
                  <a:srgbClr val="FFFF00"/>
                </a:solidFill>
              </a:rPr>
              <a:t>2.</a:t>
            </a:r>
            <a:endParaRPr lang="en-US" altLang="x-none" sz="4000">
              <a:solidFill>
                <a:srgbClr val="FFFF00"/>
              </a:solidFill>
            </a:endParaRPr>
          </a:p>
        </p:txBody>
      </p:sp>
      <p:sp>
        <p:nvSpPr>
          <p:cNvPr id="55305" name="Text Box 12"/>
          <p:cNvSpPr txBox="1">
            <a:spLocks noChangeArrowheads="1"/>
          </p:cNvSpPr>
          <p:nvPr/>
        </p:nvSpPr>
        <p:spPr bwMode="auto">
          <a:xfrm>
            <a:off x="250825" y="5943600"/>
            <a:ext cx="8664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2800" b="1">
                <a:solidFill>
                  <a:srgbClr val="FFFF00"/>
                </a:solidFill>
              </a:rPr>
              <a:t>Remember:  Fractional Saturation, </a:t>
            </a:r>
            <a:r>
              <a:rPr lang="en-US" altLang="x-none" sz="2800" b="1">
                <a:solidFill>
                  <a:srgbClr val="FFFF00"/>
                </a:solidFill>
                <a:latin typeface="Symbol" charset="2"/>
              </a:rPr>
              <a:t>q</a:t>
            </a:r>
            <a:r>
              <a:rPr lang="en-US" altLang="x-none" sz="2800" b="1">
                <a:solidFill>
                  <a:srgbClr val="FFFF00"/>
                </a:solidFill>
              </a:rPr>
              <a:t>  =   bound/total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p:txBody>
          <a:bodyPr/>
          <a:lstStyle/>
          <a:p>
            <a:pPr eaLnBrk="1" hangingPunct="1"/>
            <a:r>
              <a:rPr lang="en-US" altLang="x-none">
                <a:solidFill>
                  <a:srgbClr val="2FB0DC"/>
                </a:solidFill>
                <a:latin typeface="Calibri" charset="0"/>
                <a:ea typeface="MS PGothic" charset="-128"/>
                <a:cs typeface="Calibri" charset="0"/>
              </a:rPr>
              <a:t>Interaction with Other Molecules</a:t>
            </a:r>
          </a:p>
        </p:txBody>
      </p:sp>
      <p:sp>
        <p:nvSpPr>
          <p:cNvPr id="19458" name="Rectangle 4"/>
          <p:cNvSpPr>
            <a:spLocks noGrp="1" noChangeArrowheads="1"/>
          </p:cNvSpPr>
          <p:nvPr>
            <p:ph type="body" idx="1"/>
          </p:nvPr>
        </p:nvSpPr>
        <p:spPr>
          <a:xfrm>
            <a:off x="228600" y="1295400"/>
            <a:ext cx="8686800" cy="4865688"/>
          </a:xfrm>
        </p:spPr>
        <p:txBody>
          <a:bodyPr/>
          <a:lstStyle/>
          <a:p>
            <a:pPr eaLnBrk="1" hangingPunct="1"/>
            <a:r>
              <a:rPr lang="en-US" altLang="x-none" sz="2800">
                <a:latin typeface="Calibri" charset="0"/>
                <a:ea typeface="MS PGothic" charset="-128"/>
                <a:cs typeface="Calibri" charset="0"/>
              </a:rPr>
              <a:t>Reversible, transient process of chemical equilibrium: </a:t>
            </a:r>
          </a:p>
          <a:p>
            <a:pPr marL="914400" lvl="2" indent="0" eaLnBrk="1" hangingPunct="1">
              <a:buFontTx/>
              <a:buNone/>
            </a:pPr>
            <a:r>
              <a:rPr lang="en-US" altLang="x-none" sz="2800">
                <a:latin typeface="Calibri" charset="0"/>
                <a:ea typeface="MS PGothic" charset="-128"/>
                <a:cs typeface="Calibri" charset="0"/>
              </a:rPr>
              <a:t>A + B  </a:t>
            </a:r>
            <a:r>
              <a:rPr lang="en-US" altLang="x-none" sz="2800" baseline="30000">
                <a:latin typeface="Calibri" charset="0"/>
                <a:ea typeface="MS PGothic" charset="-128"/>
                <a:cs typeface="Calibri" charset="0"/>
                <a:sym typeface="Wingdings" charset="2"/>
              </a:rPr>
              <a:t></a:t>
            </a:r>
            <a:r>
              <a:rPr lang="en-US" altLang="x-none" sz="2800" baseline="28000">
                <a:latin typeface="Calibri" charset="0"/>
                <a:ea typeface="MS PGothic" charset="-128"/>
                <a:cs typeface="Calibri" charset="0"/>
                <a:sym typeface="Symbol" charset="2"/>
              </a:rPr>
              <a:t>  </a:t>
            </a:r>
            <a:r>
              <a:rPr lang="en-US" altLang="x-none" sz="2800">
                <a:latin typeface="Calibri" charset="0"/>
                <a:ea typeface="MS PGothic" charset="-128"/>
                <a:cs typeface="Calibri" charset="0"/>
                <a:sym typeface="Symbol" charset="2"/>
              </a:rPr>
              <a:t>AB</a:t>
            </a:r>
            <a:endParaRPr lang="en-US" altLang="x-none" sz="2800">
              <a:latin typeface="Calibri" charset="0"/>
              <a:ea typeface="MS PGothic" charset="-128"/>
              <a:cs typeface="Calibri" charset="0"/>
            </a:endParaRPr>
          </a:p>
          <a:p>
            <a:pPr eaLnBrk="1" hangingPunct="1">
              <a:lnSpc>
                <a:spcPct val="110000"/>
              </a:lnSpc>
            </a:pPr>
            <a:r>
              <a:rPr lang="en-US" altLang="x-none" sz="2800">
                <a:latin typeface="Calibri" charset="0"/>
                <a:ea typeface="MS PGothic" charset="-128"/>
                <a:cs typeface="Calibri" charset="0"/>
              </a:rPr>
              <a:t>A molecule that binds to a protein is called a </a:t>
            </a:r>
            <a:r>
              <a:rPr lang="en-US" altLang="x-none" sz="2800">
                <a:solidFill>
                  <a:srgbClr val="0608FF"/>
                </a:solidFill>
                <a:latin typeface="Calibri" charset="0"/>
                <a:ea typeface="MS PGothic" charset="-128"/>
                <a:cs typeface="Calibri" charset="0"/>
              </a:rPr>
              <a:t>ligand</a:t>
            </a:r>
            <a:endParaRPr lang="en-US" altLang="x-none" sz="2800">
              <a:latin typeface="Calibri" charset="0"/>
              <a:ea typeface="MS PGothic" charset="-128"/>
              <a:cs typeface="Calibri" charset="0"/>
            </a:endParaRPr>
          </a:p>
          <a:p>
            <a:pPr lvl="1" eaLnBrk="1" hangingPunct="1">
              <a:lnSpc>
                <a:spcPct val="110000"/>
              </a:lnSpc>
            </a:pPr>
            <a:r>
              <a:rPr lang="en-US" altLang="x-none" sz="2400">
                <a:latin typeface="Calibri" charset="0"/>
                <a:ea typeface="MS PGothic" charset="-128"/>
                <a:cs typeface="Calibri" charset="0"/>
              </a:rPr>
              <a:t>Typically a small molecule</a:t>
            </a:r>
          </a:p>
          <a:p>
            <a:pPr eaLnBrk="1" hangingPunct="1">
              <a:lnSpc>
                <a:spcPct val="110000"/>
              </a:lnSpc>
            </a:pPr>
            <a:r>
              <a:rPr lang="en-US" altLang="x-none" sz="2800">
                <a:latin typeface="Calibri" charset="0"/>
                <a:ea typeface="MS PGothic" charset="-128"/>
                <a:cs typeface="Calibri" charset="0"/>
              </a:rPr>
              <a:t>A region in the protein where the ligand binds is called the </a:t>
            </a:r>
            <a:r>
              <a:rPr lang="en-US" altLang="x-none" sz="2800">
                <a:solidFill>
                  <a:srgbClr val="0F1AFF"/>
                </a:solidFill>
                <a:latin typeface="Calibri" charset="0"/>
                <a:ea typeface="MS PGothic" charset="-128"/>
                <a:cs typeface="Calibri" charset="0"/>
              </a:rPr>
              <a:t>binding site</a:t>
            </a:r>
            <a:r>
              <a:rPr lang="en-US" altLang="x-none" sz="2800">
                <a:solidFill>
                  <a:schemeClr val="accent2"/>
                </a:solidFill>
                <a:latin typeface="Calibri" charset="0"/>
                <a:ea typeface="MS PGothic" charset="-128"/>
                <a:cs typeface="Calibri" charset="0"/>
              </a:rPr>
              <a:t> </a:t>
            </a:r>
          </a:p>
          <a:p>
            <a:pPr eaLnBrk="1" hangingPunct="1">
              <a:lnSpc>
                <a:spcPct val="110000"/>
              </a:lnSpc>
            </a:pPr>
            <a:r>
              <a:rPr lang="en-US" altLang="x-none" sz="2800">
                <a:latin typeface="Calibri" charset="0"/>
                <a:ea typeface="MS PGothic" charset="-128"/>
                <a:cs typeface="Calibri" charset="0"/>
              </a:rPr>
              <a:t>Ligand binds via same </a:t>
            </a:r>
            <a:r>
              <a:rPr lang="en-US" altLang="x-none" sz="2800">
                <a:solidFill>
                  <a:srgbClr val="0608FF"/>
                </a:solidFill>
                <a:latin typeface="Calibri" charset="0"/>
                <a:ea typeface="MS PGothic" charset="-128"/>
                <a:cs typeface="Calibri" charset="0"/>
              </a:rPr>
              <a:t>noncovalent</a:t>
            </a:r>
            <a:r>
              <a:rPr lang="en-US" altLang="x-none" sz="2800">
                <a:latin typeface="Calibri" charset="0"/>
                <a:ea typeface="MS PGothic" charset="-128"/>
                <a:cs typeface="Calibri" charset="0"/>
              </a:rPr>
              <a:t> forces that dictate protein structure (see Chapter 4)</a:t>
            </a:r>
          </a:p>
          <a:p>
            <a:pPr lvl="1" eaLnBrk="1" hangingPunct="1">
              <a:lnSpc>
                <a:spcPct val="110000"/>
              </a:lnSpc>
            </a:pPr>
            <a:r>
              <a:rPr lang="en-US" altLang="x-none" sz="2400">
                <a:latin typeface="Calibri" charset="0"/>
                <a:ea typeface="MS PGothic" charset="-128"/>
                <a:cs typeface="Calibri" charset="0"/>
              </a:rPr>
              <a:t>Allows the interactions to be transient</a:t>
            </a:r>
          </a:p>
          <a:p>
            <a:pPr eaLnBrk="1" hangingPunct="1">
              <a:lnSpc>
                <a:spcPct val="110000"/>
              </a:lnSpc>
              <a:buFontTx/>
              <a:buNone/>
            </a:pPr>
            <a:endParaRPr lang="en-US" altLang="x-none" sz="2800">
              <a:latin typeface="Calibri" charset="0"/>
              <a:ea typeface="MS PGothic" charset="-128"/>
              <a:cs typeface="Calibri" charset="0"/>
            </a:endParaRPr>
          </a:p>
        </p:txBody>
      </p:sp>
      <p:sp>
        <p:nvSpPr>
          <p:cNvPr id="19459" name="Rectangle 5"/>
          <p:cNvSpPr>
            <a:spLocks noChangeArrowheads="1"/>
          </p:cNvSpPr>
          <p:nvPr/>
        </p:nvSpPr>
        <p:spPr bwMode="auto">
          <a:xfrm>
            <a:off x="1989138" y="1982788"/>
            <a:ext cx="4191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800" baseline="-6000">
                <a:sym typeface="Wingdings" charset="2"/>
              </a:rPr>
              <a:t></a:t>
            </a:r>
            <a:endParaRPr lang="en-US" altLang="x-none" sz="2800" baseline="-6000">
              <a:sym typeface="Symbol" charset="2"/>
            </a:endParaRPr>
          </a:p>
        </p:txBody>
      </p:sp>
      <p:sp>
        <p:nvSpPr>
          <p:cNvPr id="19460"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04800" y="3810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a:solidFill>
                  <a:srgbClr val="FFFF00"/>
                </a:solidFill>
                <a:latin typeface="Arial" charset="0"/>
              </a:rPr>
              <a:t>As we did before, combine those two equations to get the </a:t>
            </a:r>
            <a:r>
              <a:rPr lang="en-US" altLang="x-none" b="1" u="sng">
                <a:solidFill>
                  <a:srgbClr val="FFFF00"/>
                </a:solidFill>
                <a:latin typeface="Arial" charset="0"/>
              </a:rPr>
              <a:t>Hill Equation</a:t>
            </a:r>
          </a:p>
        </p:txBody>
      </p:sp>
      <p:graphicFrame>
        <p:nvGraphicFramePr>
          <p:cNvPr id="56323" name="Object 3"/>
          <p:cNvGraphicFramePr>
            <a:graphicFrameLocks noChangeAspect="1"/>
          </p:cNvGraphicFramePr>
          <p:nvPr/>
        </p:nvGraphicFramePr>
        <p:xfrm>
          <a:off x="555625" y="1212850"/>
          <a:ext cx="3255963" cy="2540000"/>
        </p:xfrm>
        <a:graphic>
          <a:graphicData uri="http://schemas.openxmlformats.org/presentationml/2006/ole">
            <mc:AlternateContent xmlns:mc="http://schemas.openxmlformats.org/markup-compatibility/2006">
              <mc:Choice xmlns:v="urn:schemas-microsoft-com:vml" Requires="v">
                <p:oleObj spid="_x0000_s56336" name="Equation" r:id="rId3" imgW="1155700" imgH="901700" progId="Equation.3">
                  <p:embed/>
                </p:oleObj>
              </mc:Choice>
              <mc:Fallback>
                <p:oleObj name="Equation" r:id="rId3" imgW="1155700" imgH="9017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1212850"/>
                        <a:ext cx="3255963" cy="254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4" name="Text Box 4"/>
          <p:cNvSpPr txBox="1">
            <a:spLocks noChangeArrowheads="1"/>
          </p:cNvSpPr>
          <p:nvPr/>
        </p:nvSpPr>
        <p:spPr bwMode="auto">
          <a:xfrm>
            <a:off x="4343400" y="25146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2800" b="1">
                <a:solidFill>
                  <a:srgbClr val="FFFF00"/>
                </a:solidFill>
              </a:rPr>
              <a:t>or</a:t>
            </a:r>
          </a:p>
        </p:txBody>
      </p:sp>
      <p:graphicFrame>
        <p:nvGraphicFramePr>
          <p:cNvPr id="56325" name="Object 6"/>
          <p:cNvGraphicFramePr>
            <a:graphicFrameLocks noChangeAspect="1"/>
          </p:cNvGraphicFramePr>
          <p:nvPr/>
        </p:nvGraphicFramePr>
        <p:xfrm>
          <a:off x="5075238" y="1631950"/>
          <a:ext cx="3186112" cy="1630363"/>
        </p:xfrm>
        <a:graphic>
          <a:graphicData uri="http://schemas.openxmlformats.org/presentationml/2006/ole">
            <mc:AlternateContent xmlns:mc="http://schemas.openxmlformats.org/markup-compatibility/2006">
              <mc:Choice xmlns:v="urn:schemas-microsoft-com:vml" Requires="v">
                <p:oleObj spid="_x0000_s56337" name="Equation" r:id="rId5" imgW="863600" imgH="444500" progId="Equation.3">
                  <p:embed/>
                </p:oleObj>
              </mc:Choice>
              <mc:Fallback>
                <p:oleObj name="Equation" r:id="rId5" imgW="863600" imgH="4445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238" y="1631950"/>
                        <a:ext cx="3186112" cy="163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6" name="Text Box 7"/>
          <p:cNvSpPr txBox="1">
            <a:spLocks noChangeArrowheads="1"/>
          </p:cNvSpPr>
          <p:nvPr/>
        </p:nvSpPr>
        <p:spPr bwMode="auto">
          <a:xfrm>
            <a:off x="838200" y="3886200"/>
            <a:ext cx="7772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2800" b="1">
                <a:solidFill>
                  <a:srgbClr val="FFFF00"/>
                </a:solidFill>
                <a:latin typeface="Arial" charset="0"/>
              </a:rPr>
              <a:t>Looks similar to Mb + O</a:t>
            </a:r>
            <a:r>
              <a:rPr lang="en-US" altLang="x-none" sz="2800" b="1" baseline="-25000">
                <a:solidFill>
                  <a:srgbClr val="FFFF00"/>
                </a:solidFill>
                <a:latin typeface="Arial" charset="0"/>
              </a:rPr>
              <a:t>2</a:t>
            </a:r>
            <a:r>
              <a:rPr lang="en-US" altLang="x-none" sz="2800" b="1">
                <a:solidFill>
                  <a:srgbClr val="FFFF00"/>
                </a:solidFill>
                <a:latin typeface="Arial" charset="0"/>
              </a:rPr>
              <a:t> except for the n</a:t>
            </a:r>
          </a:p>
          <a:p>
            <a:pPr eaLnBrk="1" hangingPunct="1">
              <a:spcBef>
                <a:spcPct val="50000"/>
              </a:spcBef>
            </a:pPr>
            <a:endParaRPr lang="en-US" altLang="x-none" sz="2800">
              <a:solidFill>
                <a:srgbClr val="FFFF00"/>
              </a:solidFill>
              <a:latin typeface="Arial" charset="0"/>
            </a:endParaRPr>
          </a:p>
          <a:p>
            <a:pPr eaLnBrk="1" hangingPunct="1">
              <a:spcBef>
                <a:spcPct val="50000"/>
              </a:spcBef>
            </a:pPr>
            <a:r>
              <a:rPr lang="en-US" altLang="x-none" sz="2800">
                <a:solidFill>
                  <a:srgbClr val="FFFF00"/>
                </a:solidFill>
                <a:latin typeface="Arial" charset="0"/>
              </a:rPr>
              <a:t>The Hill equation describes the degree of saturation of a multisubunit protein as a function of ligand concentration</a:t>
            </a:r>
            <a:endParaRPr lang="en-US" altLang="x-none">
              <a:solidFill>
                <a:srgbClr val="FFFF00"/>
              </a:solidFill>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04800" y="381000"/>
            <a:ext cx="8382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3400" b="1">
                <a:solidFill>
                  <a:srgbClr val="FFFF00"/>
                </a:solidFill>
                <a:latin typeface="Arial" charset="0"/>
              </a:rPr>
              <a:t>The Hill Equation</a:t>
            </a:r>
            <a:endParaRPr lang="en-US" altLang="x-none" sz="3400" b="1" u="sng">
              <a:solidFill>
                <a:srgbClr val="FFFF00"/>
              </a:solidFill>
              <a:latin typeface="Arial" charset="0"/>
            </a:endParaRPr>
          </a:p>
        </p:txBody>
      </p:sp>
      <p:graphicFrame>
        <p:nvGraphicFramePr>
          <p:cNvPr id="57347" name="Object 6"/>
          <p:cNvGraphicFramePr>
            <a:graphicFrameLocks noChangeAspect="1"/>
          </p:cNvGraphicFramePr>
          <p:nvPr/>
        </p:nvGraphicFramePr>
        <p:xfrm>
          <a:off x="557213" y="1431925"/>
          <a:ext cx="3140075" cy="4830763"/>
        </p:xfrm>
        <a:graphic>
          <a:graphicData uri="http://schemas.openxmlformats.org/presentationml/2006/ole">
            <mc:AlternateContent xmlns:mc="http://schemas.openxmlformats.org/markup-compatibility/2006">
              <mc:Choice xmlns:v="urn:schemas-microsoft-com:vml" Requires="v">
                <p:oleObj spid="_x0000_s57354" name="Equation" r:id="rId3" imgW="1193800" imgH="1841500" progId="Equation.3">
                  <p:embed/>
                </p:oleObj>
              </mc:Choice>
              <mc:Fallback>
                <p:oleObj name="Equation" r:id="rId3" imgW="1193800" imgH="18415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1431925"/>
                        <a:ext cx="3140075" cy="4830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8" name="Text Box 7"/>
          <p:cNvSpPr txBox="1">
            <a:spLocks noChangeArrowheads="1"/>
          </p:cNvSpPr>
          <p:nvPr/>
        </p:nvSpPr>
        <p:spPr bwMode="auto">
          <a:xfrm>
            <a:off x="3962400" y="914400"/>
            <a:ext cx="518160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000">
                <a:solidFill>
                  <a:srgbClr val="FFFF00"/>
                </a:solidFill>
                <a:latin typeface="Arial" charset="0"/>
              </a:rPr>
              <a:t>The quantity </a:t>
            </a:r>
            <a:r>
              <a:rPr lang="en-US" altLang="en-US" sz="2000">
                <a:solidFill>
                  <a:srgbClr val="FFFF00"/>
                </a:solidFill>
                <a:latin typeface="Arial" charset="0"/>
              </a:rPr>
              <a:t>“</a:t>
            </a:r>
            <a:r>
              <a:rPr lang="en-US" altLang="x-none" sz="2000">
                <a:solidFill>
                  <a:srgbClr val="FFFF00"/>
                </a:solidFill>
                <a:latin typeface="Arial" charset="0"/>
              </a:rPr>
              <a:t>n</a:t>
            </a:r>
            <a:r>
              <a:rPr lang="en-US" altLang="en-US" sz="2000">
                <a:solidFill>
                  <a:srgbClr val="FFFF00"/>
                </a:solidFill>
                <a:latin typeface="Arial" charset="0"/>
              </a:rPr>
              <a:t>”</a:t>
            </a:r>
            <a:r>
              <a:rPr lang="en-US" altLang="x-none" sz="2000">
                <a:solidFill>
                  <a:srgbClr val="FFFF00"/>
                </a:solidFill>
                <a:latin typeface="Arial" charset="0"/>
              </a:rPr>
              <a:t> is the Hill Constant</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The Hill Constant increases with the degree of cooperativity of a reaction</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Mb has n=1 and is therefore, </a:t>
            </a:r>
            <a:r>
              <a:rPr lang="en-US" altLang="x-none" sz="2000" b="1" u="sng">
                <a:solidFill>
                  <a:srgbClr val="FFFF00"/>
                </a:solidFill>
                <a:latin typeface="Arial" charset="0"/>
              </a:rPr>
              <a:t>Non-cooperative</a:t>
            </a:r>
          </a:p>
          <a:p>
            <a:pPr eaLnBrk="1" hangingPunct="1">
              <a:spcBef>
                <a:spcPct val="50000"/>
              </a:spcBef>
              <a:buFontTx/>
              <a:buNone/>
            </a:pPr>
            <a:endParaRPr lang="en-US" altLang="x-none" sz="2000" b="1" u="sng">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If n&gt;1, then the binding of a ligand </a:t>
            </a:r>
            <a:r>
              <a:rPr lang="en-US" altLang="x-none" sz="2000" u="sng">
                <a:solidFill>
                  <a:srgbClr val="FFFF00"/>
                </a:solidFill>
                <a:latin typeface="Arial" charset="0"/>
              </a:rPr>
              <a:t>increases</a:t>
            </a:r>
            <a:r>
              <a:rPr lang="en-US" altLang="x-none" sz="2000">
                <a:solidFill>
                  <a:srgbClr val="FFFF00"/>
                </a:solidFill>
                <a:latin typeface="Arial" charset="0"/>
              </a:rPr>
              <a:t> the affinity of the other binding sites for the ligand:  </a:t>
            </a:r>
            <a:r>
              <a:rPr lang="en-US" altLang="x-none" sz="2000" b="1">
                <a:solidFill>
                  <a:srgbClr val="FFFF00"/>
                </a:solidFill>
                <a:latin typeface="Arial" charset="0"/>
              </a:rPr>
              <a:t>Positive Cooperativity</a:t>
            </a:r>
          </a:p>
          <a:p>
            <a:pPr eaLnBrk="1" hangingPunct="1">
              <a:spcBef>
                <a:spcPct val="50000"/>
              </a:spcBef>
              <a:buFontTx/>
              <a:buNone/>
            </a:pPr>
            <a:r>
              <a:rPr lang="en-US" altLang="x-none" sz="2000">
                <a:solidFill>
                  <a:srgbClr val="FFFF00"/>
                </a:solidFill>
                <a:latin typeface="Arial" charset="0"/>
              </a:rPr>
              <a:t>If n&lt;1, then the binding of a ligand </a:t>
            </a:r>
            <a:r>
              <a:rPr lang="en-US" altLang="x-none" sz="2000" u="sng">
                <a:solidFill>
                  <a:srgbClr val="FFFF00"/>
                </a:solidFill>
                <a:latin typeface="Arial" charset="0"/>
              </a:rPr>
              <a:t>decreases</a:t>
            </a:r>
            <a:r>
              <a:rPr lang="en-US" altLang="x-none" sz="2000">
                <a:solidFill>
                  <a:srgbClr val="FFFF00"/>
                </a:solidFill>
                <a:latin typeface="Arial" charset="0"/>
              </a:rPr>
              <a:t> the affinity of the other binding sites for the ligand:  </a:t>
            </a:r>
            <a:r>
              <a:rPr lang="en-US" altLang="x-none" sz="2000" b="1">
                <a:solidFill>
                  <a:srgbClr val="FFFF00"/>
                </a:solidFill>
                <a:latin typeface="Arial" charset="0"/>
              </a:rPr>
              <a:t>Negative Cooperativity</a:t>
            </a:r>
          </a:p>
          <a:p>
            <a:pPr eaLnBrk="1" hangingPunct="1">
              <a:spcBef>
                <a:spcPct val="50000"/>
              </a:spcBef>
              <a:buFontTx/>
              <a:buNone/>
            </a:pPr>
            <a:endParaRPr lang="en-US" altLang="x-none" sz="2000" b="1">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38200" y="228600"/>
            <a:ext cx="7772400" cy="762000"/>
          </a:xfrm>
        </p:spPr>
        <p:txBody>
          <a:bodyPr/>
          <a:lstStyle/>
          <a:p>
            <a:r>
              <a:rPr lang="en-US" altLang="x-none">
                <a:solidFill>
                  <a:srgbClr val="FFFF00"/>
                </a:solidFill>
                <a:latin typeface="Calibri" charset="0"/>
                <a:ea typeface="MS PGothic" charset="-128"/>
                <a:cs typeface="Calibri" charset="0"/>
              </a:rPr>
              <a:t>Hill Plot</a:t>
            </a:r>
          </a:p>
        </p:txBody>
      </p:sp>
      <p:graphicFrame>
        <p:nvGraphicFramePr>
          <p:cNvPr id="58371" name="Object 5"/>
          <p:cNvGraphicFramePr>
            <a:graphicFrameLocks noChangeAspect="1"/>
          </p:cNvGraphicFramePr>
          <p:nvPr/>
        </p:nvGraphicFramePr>
        <p:xfrm>
          <a:off x="1704975" y="2895600"/>
          <a:ext cx="5807075" cy="1455738"/>
        </p:xfrm>
        <a:graphic>
          <a:graphicData uri="http://schemas.openxmlformats.org/presentationml/2006/ole">
            <mc:AlternateContent xmlns:mc="http://schemas.openxmlformats.org/markup-compatibility/2006">
              <mc:Choice xmlns:v="urn:schemas-microsoft-com:vml" Requires="v">
                <p:oleObj spid="_x0000_s58379" name="Equation" r:id="rId3" imgW="1714500" imgH="431800" progId="Equation.3">
                  <p:embed/>
                </p:oleObj>
              </mc:Choice>
              <mc:Fallback>
                <p:oleObj name="Equation" r:id="rId3" imgW="17145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2895600"/>
                        <a:ext cx="5807075" cy="1455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2" name="Text Box 6"/>
          <p:cNvSpPr txBox="1">
            <a:spLocks noChangeArrowheads="1"/>
          </p:cNvSpPr>
          <p:nvPr/>
        </p:nvSpPr>
        <p:spPr bwMode="auto">
          <a:xfrm>
            <a:off x="1143000" y="4945063"/>
            <a:ext cx="708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a:solidFill>
                  <a:srgbClr val="FFFF00"/>
                </a:solidFill>
              </a:rPr>
              <a:t>       y                            =               mx          +          b</a:t>
            </a:r>
          </a:p>
        </p:txBody>
      </p:sp>
      <p:sp>
        <p:nvSpPr>
          <p:cNvPr id="58373" name="TextBox 1"/>
          <p:cNvSpPr txBox="1">
            <a:spLocks noChangeArrowheads="1"/>
          </p:cNvSpPr>
          <p:nvPr/>
        </p:nvSpPr>
        <p:spPr bwMode="auto">
          <a:xfrm>
            <a:off x="838200" y="12954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We can rearrange the Hill Equation to show the saturation curve graphically: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838200" y="228600"/>
            <a:ext cx="7772400" cy="762000"/>
          </a:xfrm>
        </p:spPr>
        <p:txBody>
          <a:bodyPr/>
          <a:lstStyle/>
          <a:p>
            <a:r>
              <a:rPr lang="en-US" altLang="x-none">
                <a:solidFill>
                  <a:srgbClr val="FFFF00"/>
                </a:solidFill>
                <a:latin typeface="Calibri" charset="0"/>
                <a:ea typeface="MS PGothic" charset="-128"/>
                <a:cs typeface="Calibri" charset="0"/>
              </a:rPr>
              <a:t>Hill Plot</a:t>
            </a:r>
          </a:p>
        </p:txBody>
      </p:sp>
      <p:graphicFrame>
        <p:nvGraphicFramePr>
          <p:cNvPr id="59395" name="Object 5"/>
          <p:cNvGraphicFramePr>
            <a:graphicFrameLocks noChangeAspect="1"/>
          </p:cNvGraphicFramePr>
          <p:nvPr/>
        </p:nvGraphicFramePr>
        <p:xfrm>
          <a:off x="858838" y="2133600"/>
          <a:ext cx="7572375" cy="1625600"/>
        </p:xfrm>
        <a:graphic>
          <a:graphicData uri="http://schemas.openxmlformats.org/presentationml/2006/ole">
            <mc:AlternateContent xmlns:mc="http://schemas.openxmlformats.org/markup-compatibility/2006">
              <mc:Choice xmlns:v="urn:schemas-microsoft-com:vml" Requires="v">
                <p:oleObj spid="_x0000_s59403" name="Equation" r:id="rId3" imgW="2235200" imgH="482600" progId="Equation.3">
                  <p:embed/>
                </p:oleObj>
              </mc:Choice>
              <mc:Fallback>
                <p:oleObj name="Equation" r:id="rId3" imgW="2235200" imgH="4826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133600"/>
                        <a:ext cx="7572375" cy="162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6" name="Text Box 6"/>
          <p:cNvSpPr txBox="1">
            <a:spLocks noChangeArrowheads="1"/>
          </p:cNvSpPr>
          <p:nvPr/>
        </p:nvSpPr>
        <p:spPr bwMode="auto">
          <a:xfrm>
            <a:off x="1143000" y="4945063"/>
            <a:ext cx="708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a:solidFill>
                  <a:srgbClr val="FFFF00"/>
                </a:solidFill>
              </a:rPr>
              <a:t>       y                            =               mx          +          b</a:t>
            </a:r>
          </a:p>
        </p:txBody>
      </p:sp>
      <p:sp>
        <p:nvSpPr>
          <p:cNvPr id="59397" name="TextBox 1"/>
          <p:cNvSpPr txBox="1">
            <a:spLocks noChangeArrowheads="1"/>
          </p:cNvSpPr>
          <p:nvPr/>
        </p:nvSpPr>
        <p:spPr bwMode="auto">
          <a:xfrm>
            <a:off x="838200" y="1295400"/>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For Hemoglobin: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228600" y="4767263"/>
            <a:ext cx="8763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000">
                <a:solidFill>
                  <a:srgbClr val="FFFF00"/>
                </a:solidFill>
                <a:latin typeface="Times" charset="0"/>
              </a:rPr>
              <a:t>Maximum slope occurs @ p50 (n=3)</a:t>
            </a:r>
          </a:p>
          <a:p>
            <a:pPr eaLnBrk="1" hangingPunct="1">
              <a:spcBef>
                <a:spcPct val="0"/>
              </a:spcBef>
              <a:buFontTx/>
              <a:buNone/>
            </a:pPr>
            <a:r>
              <a:rPr lang="en-US" altLang="x-none" sz="2000">
                <a:solidFill>
                  <a:srgbClr val="FFFF00"/>
                </a:solidFill>
                <a:latin typeface="Times" charset="0"/>
              </a:rPr>
              <a:t>If we extrapolate to the p50 line from either asymptote, we can see that the enzyme has an affinity for the first O</a:t>
            </a:r>
            <a:r>
              <a:rPr lang="en-US" altLang="x-none" sz="2000" baseline="-25000">
                <a:solidFill>
                  <a:srgbClr val="FFFF00"/>
                </a:solidFill>
                <a:latin typeface="Times" charset="0"/>
              </a:rPr>
              <a:t>2</a:t>
            </a:r>
            <a:r>
              <a:rPr lang="en-US" altLang="x-none" sz="2000">
                <a:solidFill>
                  <a:srgbClr val="FFFF00"/>
                </a:solidFill>
                <a:latin typeface="Times" charset="0"/>
              </a:rPr>
              <a:t> molecule of 30 Torr and the affinity for the last molecule is 0.3 Torr.</a:t>
            </a:r>
          </a:p>
          <a:p>
            <a:pPr eaLnBrk="1" hangingPunct="1">
              <a:spcBef>
                <a:spcPct val="0"/>
              </a:spcBef>
            </a:pPr>
            <a:r>
              <a:rPr lang="en-US" altLang="x-none" sz="2000">
                <a:solidFill>
                  <a:srgbClr val="FFFF00"/>
                </a:solidFill>
                <a:latin typeface="Times" charset="0"/>
              </a:rPr>
              <a:t>That</a:t>
            </a:r>
            <a:r>
              <a:rPr lang="en-US" altLang="en-US" sz="2000">
                <a:solidFill>
                  <a:srgbClr val="FFFF00"/>
                </a:solidFill>
                <a:latin typeface="Times" charset="0"/>
              </a:rPr>
              <a:t>’</a:t>
            </a:r>
            <a:r>
              <a:rPr lang="en-US" altLang="x-none" sz="2000">
                <a:solidFill>
                  <a:srgbClr val="FFFF00"/>
                </a:solidFill>
                <a:latin typeface="Times" charset="0"/>
              </a:rPr>
              <a:t>s a 100 fold change in affinity from the first molecule to the last!</a:t>
            </a:r>
          </a:p>
          <a:p>
            <a:pPr eaLnBrk="1" hangingPunct="1">
              <a:spcBef>
                <a:spcPct val="0"/>
              </a:spcBef>
            </a:pPr>
            <a:r>
              <a:rPr lang="en-US" altLang="x-none" sz="2000">
                <a:solidFill>
                  <a:srgbClr val="FFFF00"/>
                </a:solidFill>
                <a:latin typeface="Times" charset="0"/>
              </a:rPr>
              <a:t>At low pO</a:t>
            </a:r>
            <a:r>
              <a:rPr lang="en-US" altLang="x-none" sz="2000" baseline="-25000">
                <a:solidFill>
                  <a:srgbClr val="FFFF00"/>
                </a:solidFill>
                <a:latin typeface="Times" charset="0"/>
              </a:rPr>
              <a:t>2</a:t>
            </a:r>
            <a:r>
              <a:rPr lang="en-US" altLang="x-none" sz="2000">
                <a:solidFill>
                  <a:srgbClr val="FFFF00"/>
                </a:solidFill>
                <a:latin typeface="Times" charset="0"/>
              </a:rPr>
              <a:t> values, Hb gives up its bound oxygen easier than at higher pressures</a:t>
            </a:r>
          </a:p>
        </p:txBody>
      </p:sp>
      <p:pic>
        <p:nvPicPr>
          <p:cNvPr id="60419" name="Picture 2" descr="figure_05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5263"/>
            <a:ext cx="44196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3"/>
          <p:cNvSpPr txBox="1">
            <a:spLocks noChangeArrowheads="1"/>
          </p:cNvSpPr>
          <p:nvPr/>
        </p:nvSpPr>
        <p:spPr bwMode="auto">
          <a:xfrm>
            <a:off x="7086600" y="652463"/>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400">
                <a:solidFill>
                  <a:srgbClr val="FFFF00"/>
                </a:solidFill>
                <a:latin typeface="Times" charset="0"/>
              </a:rPr>
              <a:t>@p50, </a:t>
            </a:r>
            <a:r>
              <a:rPr lang="en-US" altLang="x-none" sz="1400">
                <a:solidFill>
                  <a:srgbClr val="FFFF00"/>
                </a:solidFill>
                <a:latin typeface="Symbol" charset="2"/>
              </a:rPr>
              <a:t>q</a:t>
            </a:r>
            <a:r>
              <a:rPr lang="en-US" altLang="x-none" sz="1400">
                <a:solidFill>
                  <a:srgbClr val="FFFF00"/>
                </a:solidFill>
                <a:latin typeface="Times" charset="0"/>
              </a:rPr>
              <a:t> = 0.5</a:t>
            </a:r>
          </a:p>
        </p:txBody>
      </p:sp>
      <p:cxnSp>
        <p:nvCxnSpPr>
          <p:cNvPr id="60421" name="Straight Arrow Connector 7"/>
          <p:cNvCxnSpPr>
            <a:cxnSpLocks noChangeShapeType="1"/>
          </p:cNvCxnSpPr>
          <p:nvPr/>
        </p:nvCxnSpPr>
        <p:spPr bwMode="auto">
          <a:xfrm flipH="1">
            <a:off x="5791200" y="881063"/>
            <a:ext cx="1295400" cy="1066800"/>
          </a:xfrm>
          <a:prstGeom prst="straightConnector1">
            <a:avLst/>
          </a:prstGeom>
          <a:noFill/>
          <a:ln w="57150">
            <a:solidFill>
              <a:srgbClr val="FF0000"/>
            </a:solidFill>
            <a:round/>
            <a:headEnd/>
            <a:tailEnd type="arrow" w="med" len="med"/>
          </a:ln>
        </p:spPr>
      </p:cxnSp>
      <p:sp>
        <p:nvSpPr>
          <p:cNvPr id="60422" name="TextBox 3"/>
          <p:cNvSpPr txBox="1">
            <a:spLocks noChangeArrowheads="1"/>
          </p:cNvSpPr>
          <p:nvPr/>
        </p:nvSpPr>
        <p:spPr bwMode="auto">
          <a:xfrm>
            <a:off x="228600" y="182880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400">
                <a:solidFill>
                  <a:srgbClr val="FFFF00"/>
                </a:solidFill>
                <a:latin typeface="Times" charset="0"/>
              </a:rPr>
              <a:t>When </a:t>
            </a:r>
            <a:r>
              <a:rPr lang="en-US" altLang="x-none" sz="1400">
                <a:solidFill>
                  <a:srgbClr val="FFFF00"/>
                </a:solidFill>
                <a:latin typeface="Symbol" charset="2"/>
              </a:rPr>
              <a:t>q</a:t>
            </a:r>
            <a:r>
              <a:rPr lang="en-US" altLang="x-none" sz="1400">
                <a:solidFill>
                  <a:srgbClr val="FFFF00"/>
                </a:solidFill>
                <a:latin typeface="Times" charset="0"/>
              </a:rPr>
              <a:t> = 0.5, </a:t>
            </a:r>
            <a:r>
              <a:rPr lang="en-US" altLang="x-none" sz="1400">
                <a:solidFill>
                  <a:srgbClr val="FFFF00"/>
                </a:solidFill>
                <a:latin typeface="Symbol" charset="2"/>
              </a:rPr>
              <a:t>(q/1-q) = 1</a:t>
            </a:r>
          </a:p>
          <a:p>
            <a:pPr eaLnBrk="1" hangingPunct="1">
              <a:spcBef>
                <a:spcPct val="0"/>
              </a:spcBef>
              <a:buFontTx/>
              <a:buNone/>
            </a:pPr>
            <a:r>
              <a:rPr lang="en-US" altLang="x-none" sz="1400">
                <a:solidFill>
                  <a:srgbClr val="FFFF00"/>
                </a:solidFill>
                <a:latin typeface="Times" charset="0"/>
              </a:rPr>
              <a:t> And log(1) = 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609600" y="990600"/>
            <a:ext cx="8229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000">
                <a:solidFill>
                  <a:srgbClr val="FFFF00"/>
                </a:solidFill>
                <a:latin typeface="Arial" charset="0"/>
              </a:rPr>
              <a:t>Allostery and Allosteric Interactions come from the Greek words for </a:t>
            </a:r>
            <a:r>
              <a:rPr lang="en-US" altLang="en-US" sz="2000">
                <a:solidFill>
                  <a:srgbClr val="FFFF00"/>
                </a:solidFill>
                <a:latin typeface="Arial" charset="0"/>
              </a:rPr>
              <a:t>“</a:t>
            </a:r>
            <a:r>
              <a:rPr lang="en-US" altLang="x-none" sz="2000">
                <a:solidFill>
                  <a:srgbClr val="FFFF00"/>
                </a:solidFill>
                <a:latin typeface="Arial" charset="0"/>
              </a:rPr>
              <a:t>Other</a:t>
            </a:r>
            <a:r>
              <a:rPr lang="en-US" altLang="en-US" sz="2000">
                <a:solidFill>
                  <a:srgbClr val="FFFF00"/>
                </a:solidFill>
                <a:latin typeface="Arial" charset="0"/>
              </a:rPr>
              <a:t>”</a:t>
            </a:r>
            <a:r>
              <a:rPr lang="en-US" altLang="x-none" sz="2000">
                <a:solidFill>
                  <a:srgbClr val="FFFF00"/>
                </a:solidFill>
                <a:latin typeface="Arial" charset="0"/>
              </a:rPr>
              <a:t> and </a:t>
            </a:r>
            <a:r>
              <a:rPr lang="en-US" altLang="en-US" sz="2000">
                <a:solidFill>
                  <a:srgbClr val="FFFF00"/>
                </a:solidFill>
                <a:latin typeface="Arial" charset="0"/>
              </a:rPr>
              <a:t>“</a:t>
            </a:r>
            <a:r>
              <a:rPr lang="en-US" altLang="x-none" sz="2000">
                <a:solidFill>
                  <a:srgbClr val="FFFF00"/>
                </a:solidFill>
                <a:latin typeface="Arial" charset="0"/>
              </a:rPr>
              <a:t>Space</a:t>
            </a:r>
            <a:r>
              <a:rPr lang="en-US" altLang="en-US" sz="2000">
                <a:solidFill>
                  <a:srgbClr val="FFFF00"/>
                </a:solidFill>
                <a:latin typeface="Arial" charset="0"/>
              </a:rPr>
              <a:t>”</a:t>
            </a:r>
            <a:endParaRPr lang="en-US" altLang="x-none" sz="2000">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Cooperativity and Allostery are innately tied together</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The binding of an </a:t>
            </a:r>
            <a:r>
              <a:rPr lang="en-US" altLang="x-none" sz="2000" b="1" u="sng">
                <a:solidFill>
                  <a:srgbClr val="FFFF00"/>
                </a:solidFill>
                <a:latin typeface="Arial" charset="0"/>
              </a:rPr>
              <a:t>Allosteric Effector</a:t>
            </a:r>
            <a:r>
              <a:rPr lang="en-US" altLang="x-none" sz="2000">
                <a:solidFill>
                  <a:srgbClr val="FFFF00"/>
                </a:solidFill>
                <a:latin typeface="Arial" charset="0"/>
              </a:rPr>
              <a:t> influences the binding of a ligand at another site</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If the ligand and the effector are identical, then the interaction is called a </a:t>
            </a:r>
            <a:r>
              <a:rPr lang="en-US" altLang="x-none" sz="2000" b="1" u="sng">
                <a:solidFill>
                  <a:srgbClr val="FFFF00"/>
                </a:solidFill>
                <a:latin typeface="Arial" charset="0"/>
              </a:rPr>
              <a:t>Homotropic Effect</a:t>
            </a:r>
            <a:endParaRPr lang="en-US" altLang="x-none" sz="2000">
              <a:solidFill>
                <a:srgbClr val="FFFF00"/>
              </a:solidFill>
              <a:latin typeface="Arial" charset="0"/>
            </a:endParaRPr>
          </a:p>
          <a:p>
            <a:pPr eaLnBrk="1" hangingPunct="1">
              <a:spcBef>
                <a:spcPct val="50000"/>
              </a:spcBef>
            </a:pPr>
            <a:r>
              <a:rPr lang="en-US" altLang="x-none" sz="2000">
                <a:solidFill>
                  <a:srgbClr val="FFFF00"/>
                </a:solidFill>
                <a:latin typeface="Arial" charset="0"/>
              </a:rPr>
              <a:t>Hb binding O</a:t>
            </a:r>
            <a:r>
              <a:rPr lang="en-US" altLang="x-none" sz="2000" baseline="-25000">
                <a:solidFill>
                  <a:srgbClr val="FFFF00"/>
                </a:solidFill>
                <a:latin typeface="Arial" charset="0"/>
              </a:rPr>
              <a:t>2</a:t>
            </a:r>
            <a:r>
              <a:rPr lang="en-US" altLang="x-none" sz="2000">
                <a:solidFill>
                  <a:srgbClr val="FFFF00"/>
                </a:solidFill>
                <a:latin typeface="Arial" charset="0"/>
              </a:rPr>
              <a:t> in one site influences the binding of O</a:t>
            </a:r>
            <a:r>
              <a:rPr lang="en-US" altLang="x-none" sz="2000" baseline="-25000">
                <a:solidFill>
                  <a:srgbClr val="FFFF00"/>
                </a:solidFill>
                <a:latin typeface="Arial" charset="0"/>
              </a:rPr>
              <a:t>2</a:t>
            </a:r>
            <a:r>
              <a:rPr lang="en-US" altLang="x-none" sz="2000">
                <a:solidFill>
                  <a:srgbClr val="FFFF00"/>
                </a:solidFill>
                <a:latin typeface="Arial" charset="0"/>
              </a:rPr>
              <a:t> in another subunit.  This is an example of the homotropic effect</a:t>
            </a:r>
          </a:p>
          <a:p>
            <a:pPr eaLnBrk="1" hangingPunct="1">
              <a:spcBef>
                <a:spcPct val="50000"/>
              </a:spcBef>
            </a:pPr>
            <a:endParaRPr lang="en-US" altLang="x-none" sz="2000">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p:txBody>
      </p:sp>
      <p:sp>
        <p:nvSpPr>
          <p:cNvPr id="61443"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609600" y="838200"/>
            <a:ext cx="82296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AutoNum type="arabicParenR"/>
            </a:pPr>
            <a:r>
              <a:rPr lang="en-US" altLang="x-none" sz="2000">
                <a:solidFill>
                  <a:srgbClr val="FFFF00"/>
                </a:solidFill>
                <a:latin typeface="Arial" charset="0"/>
              </a:rPr>
              <a:t>The Monod/Wyman/Changeaux (MWC) or Symmetry Model</a:t>
            </a:r>
          </a:p>
          <a:p>
            <a:pPr eaLnBrk="1" hangingPunct="1">
              <a:spcBef>
                <a:spcPct val="50000"/>
              </a:spcBef>
              <a:buFontTx/>
              <a:buNone/>
            </a:pPr>
            <a:r>
              <a:rPr lang="en-US" altLang="x-none" sz="2000">
                <a:solidFill>
                  <a:srgbClr val="FFFF00"/>
                </a:solidFill>
                <a:latin typeface="Arial" charset="0"/>
              </a:rPr>
              <a:t>Essentially, all the similar subunits of a multimeric complex must be in the same state.  </a:t>
            </a:r>
          </a:p>
          <a:p>
            <a:pPr eaLnBrk="1" hangingPunct="1">
              <a:spcBef>
                <a:spcPct val="50000"/>
              </a:spcBef>
              <a:buFontTx/>
              <a:buNone/>
            </a:pPr>
            <a:r>
              <a:rPr lang="en-US" altLang="en-US" sz="2000">
                <a:solidFill>
                  <a:srgbClr val="FFFF00"/>
                </a:solidFill>
                <a:latin typeface="Arial" charset="0"/>
              </a:rPr>
              <a:t>“</a:t>
            </a:r>
            <a:r>
              <a:rPr lang="en-US" altLang="x-none" sz="2000">
                <a:solidFill>
                  <a:srgbClr val="FFFF00"/>
                </a:solidFill>
                <a:latin typeface="Arial" charset="0"/>
              </a:rPr>
              <a:t>All or None</a:t>
            </a:r>
            <a:r>
              <a:rPr lang="en-US" altLang="en-US" sz="2000">
                <a:solidFill>
                  <a:srgbClr val="FFFF00"/>
                </a:solidFill>
                <a:latin typeface="Arial" charset="0"/>
              </a:rPr>
              <a:t>”</a:t>
            </a: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Tenets of the Model:</a:t>
            </a:r>
          </a:p>
          <a:p>
            <a:pPr eaLnBrk="1" hangingPunct="1">
              <a:spcBef>
                <a:spcPct val="50000"/>
              </a:spcBef>
              <a:buFontTx/>
              <a:buAutoNum type="romanLcPeriod" startAt="3"/>
            </a:pPr>
            <a:r>
              <a:rPr lang="en-US" altLang="x-none" sz="2000">
                <a:solidFill>
                  <a:srgbClr val="FFFF00"/>
                </a:solidFill>
                <a:latin typeface="Arial" charset="0"/>
              </a:rPr>
              <a:t>An allosteric protein is an oligomer of symmetry related protomers.</a:t>
            </a:r>
          </a:p>
          <a:p>
            <a:pPr eaLnBrk="1" hangingPunct="1">
              <a:spcBef>
                <a:spcPct val="50000"/>
              </a:spcBef>
              <a:buFontTx/>
              <a:buAutoNum type="romanLcPeriod" startAt="3"/>
            </a:pPr>
            <a:r>
              <a:rPr lang="en-US" altLang="x-none" sz="2000">
                <a:solidFill>
                  <a:srgbClr val="FFFF00"/>
                </a:solidFill>
                <a:latin typeface="Arial" charset="0"/>
              </a:rPr>
              <a:t>Each protomer can exist in 2 different conformations, designated as </a:t>
            </a:r>
            <a:r>
              <a:rPr lang="en-US" altLang="en-US" sz="2000">
                <a:solidFill>
                  <a:srgbClr val="FFFF00"/>
                </a:solidFill>
                <a:latin typeface="Arial" charset="0"/>
              </a:rPr>
              <a:t>“</a:t>
            </a:r>
            <a:r>
              <a:rPr lang="en-US" altLang="x-none" sz="2000">
                <a:solidFill>
                  <a:srgbClr val="FFFF00"/>
                </a:solidFill>
                <a:latin typeface="Arial" charset="0"/>
              </a:rPr>
              <a:t>Tense</a:t>
            </a:r>
            <a:r>
              <a:rPr lang="en-US" altLang="en-US" sz="2000">
                <a:solidFill>
                  <a:srgbClr val="FFFF00"/>
                </a:solidFill>
                <a:latin typeface="Arial" charset="0"/>
              </a:rPr>
              <a:t>”</a:t>
            </a:r>
            <a:r>
              <a:rPr lang="en-US" altLang="x-none" sz="2000">
                <a:solidFill>
                  <a:srgbClr val="FFFF00"/>
                </a:solidFill>
                <a:latin typeface="Arial" charset="0"/>
              </a:rPr>
              <a:t> or </a:t>
            </a:r>
            <a:r>
              <a:rPr lang="en-US" altLang="en-US" sz="2000">
                <a:solidFill>
                  <a:srgbClr val="FFFF00"/>
                </a:solidFill>
                <a:latin typeface="Arial" charset="0"/>
              </a:rPr>
              <a:t>“</a:t>
            </a:r>
            <a:r>
              <a:rPr lang="en-US" altLang="x-none" sz="2000">
                <a:solidFill>
                  <a:srgbClr val="FFFF00"/>
                </a:solidFill>
                <a:latin typeface="Arial" charset="0"/>
              </a:rPr>
              <a:t>Relaxed</a:t>
            </a:r>
            <a:r>
              <a:rPr lang="en-US" altLang="en-US" sz="2000">
                <a:solidFill>
                  <a:srgbClr val="FFFF00"/>
                </a:solidFill>
                <a:latin typeface="Arial" charset="0"/>
              </a:rPr>
              <a:t>”</a:t>
            </a:r>
            <a:endParaRPr lang="en-US" altLang="x-none" sz="2000">
              <a:solidFill>
                <a:srgbClr val="FFFF00"/>
              </a:solidFill>
              <a:latin typeface="Arial" charset="0"/>
            </a:endParaRPr>
          </a:p>
          <a:p>
            <a:pPr eaLnBrk="1" hangingPunct="1">
              <a:spcBef>
                <a:spcPct val="50000"/>
              </a:spcBef>
            </a:pPr>
            <a:r>
              <a:rPr lang="en-US" altLang="x-none" sz="2000">
                <a:solidFill>
                  <a:srgbClr val="FFFF00"/>
                </a:solidFill>
                <a:latin typeface="Arial" charset="0"/>
              </a:rPr>
              <a:t>These protomers are always in equilibrium with each other</a:t>
            </a:r>
          </a:p>
          <a:p>
            <a:pPr eaLnBrk="1" hangingPunct="1">
              <a:spcBef>
                <a:spcPct val="50000"/>
              </a:spcBef>
              <a:buFontTx/>
              <a:buAutoNum type="romanLcPeriod" startAt="5"/>
            </a:pPr>
            <a:r>
              <a:rPr lang="en-US" altLang="x-none" sz="2000">
                <a:solidFill>
                  <a:srgbClr val="FFFF00"/>
                </a:solidFill>
                <a:latin typeface="Arial" charset="0"/>
              </a:rPr>
              <a:t>The ligand can bind to a protomer in either conformation</a:t>
            </a:r>
          </a:p>
          <a:p>
            <a:pPr eaLnBrk="1" hangingPunct="1">
              <a:spcBef>
                <a:spcPct val="50000"/>
              </a:spcBef>
            </a:pPr>
            <a:r>
              <a:rPr lang="en-US" altLang="x-none" sz="2000">
                <a:solidFill>
                  <a:srgbClr val="FFFF00"/>
                </a:solidFill>
                <a:latin typeface="Arial" charset="0"/>
              </a:rPr>
              <a:t>The specific conformation of the protomer dictates its affinity</a:t>
            </a:r>
          </a:p>
          <a:p>
            <a:pPr eaLnBrk="1" hangingPunct="1">
              <a:spcBef>
                <a:spcPct val="50000"/>
              </a:spcBef>
              <a:buFontTx/>
              <a:buAutoNum type="romanLcPeriod" startAt="6"/>
            </a:pPr>
            <a:r>
              <a:rPr lang="en-US" altLang="x-none" sz="2000">
                <a:solidFill>
                  <a:srgbClr val="FFFF00"/>
                </a:solidFill>
                <a:latin typeface="Arial" charset="0"/>
              </a:rPr>
              <a:t>The molecular symmetry of the protein is always conserved during the conformational change</a:t>
            </a:r>
          </a:p>
          <a:p>
            <a:pPr eaLnBrk="1" hangingPunct="1">
              <a:spcBef>
                <a:spcPct val="50000"/>
              </a:spcBef>
              <a:buFontTx/>
              <a:buAutoNum type="romanLcParenR"/>
            </a:pPr>
            <a:endParaRPr lang="en-US" altLang="x-none" sz="2000">
              <a:solidFill>
                <a:srgbClr val="FFFF00"/>
              </a:solidFill>
              <a:latin typeface="Arial" charset="0"/>
            </a:endParaRPr>
          </a:p>
        </p:txBody>
      </p:sp>
      <p:sp>
        <p:nvSpPr>
          <p:cNvPr id="62467"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a:solidFill>
                  <a:srgbClr val="FFFF00"/>
                </a:solidFill>
                <a:latin typeface="Arial" charset="0"/>
              </a:rPr>
              <a:t>The MWC Model</a:t>
            </a:r>
            <a:endParaRPr lang="en-US" altLang="x-none" sz="2400">
              <a:solidFill>
                <a:srgbClr val="FFFF00"/>
              </a:solidFill>
              <a:latin typeface="Arial" charset="0"/>
            </a:endParaRPr>
          </a:p>
        </p:txBody>
      </p:sp>
      <p:pic>
        <p:nvPicPr>
          <p:cNvPr id="63491" name="Picture 2" descr="voet4e_fig_10_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28600"/>
            <a:ext cx="2449513"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ChangeArrowheads="1"/>
          </p:cNvSpPr>
          <p:nvPr/>
        </p:nvSpPr>
        <p:spPr bwMode="auto">
          <a:xfrm>
            <a:off x="609600" y="838200"/>
            <a:ext cx="45720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1400">
                <a:solidFill>
                  <a:srgbClr val="FFFF00"/>
                </a:solidFill>
                <a:latin typeface="Arial" charset="0"/>
              </a:rPr>
              <a:t>In other words…</a:t>
            </a:r>
          </a:p>
          <a:p>
            <a:pPr eaLnBrk="1" hangingPunct="1">
              <a:spcBef>
                <a:spcPct val="50000"/>
              </a:spcBef>
              <a:buFontTx/>
              <a:buNone/>
            </a:pPr>
            <a:r>
              <a:rPr lang="en-US" altLang="x-none" sz="1400">
                <a:solidFill>
                  <a:srgbClr val="FFFF00"/>
                </a:solidFill>
                <a:latin typeface="Arial" charset="0"/>
              </a:rPr>
              <a:t>All subunits are either T or R and the 2 conformations are always in equilibrium</a:t>
            </a:r>
          </a:p>
          <a:p>
            <a:pPr eaLnBrk="1" hangingPunct="1">
              <a:spcBef>
                <a:spcPct val="50000"/>
              </a:spcBef>
            </a:pPr>
            <a:r>
              <a:rPr lang="en-US" altLang="x-none" sz="1400">
                <a:solidFill>
                  <a:srgbClr val="FFFF00"/>
                </a:solidFill>
                <a:latin typeface="Arial" charset="0"/>
              </a:rPr>
              <a:t>Remember what equilibrium means:  It DOESN</a:t>
            </a:r>
            <a:r>
              <a:rPr lang="en-US" altLang="en-US" sz="1400">
                <a:solidFill>
                  <a:srgbClr val="FFFF00"/>
                </a:solidFill>
                <a:latin typeface="Arial" charset="0"/>
              </a:rPr>
              <a:t>’</a:t>
            </a:r>
            <a:r>
              <a:rPr lang="en-US" altLang="x-none" sz="1400">
                <a:solidFill>
                  <a:srgbClr val="FFFF00"/>
                </a:solidFill>
                <a:latin typeface="Arial" charset="0"/>
              </a:rPr>
              <a:t>T mean that they population of each state are equal</a:t>
            </a:r>
          </a:p>
          <a:p>
            <a:pPr eaLnBrk="1" hangingPunct="1">
              <a:spcBef>
                <a:spcPct val="50000"/>
              </a:spcBef>
              <a:buFontTx/>
              <a:buNone/>
            </a:pPr>
            <a:endParaRPr lang="en-US" altLang="x-none" sz="1400">
              <a:solidFill>
                <a:srgbClr val="FFFF00"/>
              </a:solidFill>
              <a:latin typeface="Arial" charset="0"/>
            </a:endParaRPr>
          </a:p>
          <a:p>
            <a:pPr eaLnBrk="1" hangingPunct="1">
              <a:spcBef>
                <a:spcPct val="50000"/>
              </a:spcBef>
              <a:buFontTx/>
              <a:buNone/>
            </a:pPr>
            <a:r>
              <a:rPr lang="en-US" altLang="x-none" sz="1400">
                <a:solidFill>
                  <a:srgbClr val="FFFF00"/>
                </a:solidFill>
                <a:latin typeface="Arial" charset="0"/>
              </a:rPr>
              <a:t>The ligand can bind to either conformation, but it does so with differing affinities for each</a:t>
            </a:r>
          </a:p>
          <a:p>
            <a:pPr eaLnBrk="1" hangingPunct="1">
              <a:spcBef>
                <a:spcPct val="50000"/>
              </a:spcBef>
            </a:pPr>
            <a:r>
              <a:rPr lang="en-US" altLang="x-none" sz="1400">
                <a:solidFill>
                  <a:srgbClr val="FFFF00"/>
                </a:solidFill>
                <a:latin typeface="Arial" charset="0"/>
              </a:rPr>
              <a:t>Still allows for selectivity and different Hill coefficients of different states</a:t>
            </a:r>
          </a:p>
          <a:p>
            <a:pPr eaLnBrk="1" hangingPunct="1">
              <a:spcBef>
                <a:spcPct val="50000"/>
              </a:spcBef>
              <a:buFontTx/>
              <a:buNone/>
            </a:pPr>
            <a:endParaRPr lang="en-US" altLang="x-none" sz="1400">
              <a:solidFill>
                <a:srgbClr val="FFFF00"/>
              </a:solidFill>
              <a:latin typeface="Arial" charset="0"/>
            </a:endParaRPr>
          </a:p>
          <a:p>
            <a:pPr eaLnBrk="1" hangingPunct="1">
              <a:spcBef>
                <a:spcPct val="50000"/>
              </a:spcBef>
              <a:buFontTx/>
              <a:buNone/>
            </a:pPr>
            <a:r>
              <a:rPr lang="en-US" altLang="x-none" sz="1400">
                <a:solidFill>
                  <a:srgbClr val="FFFF00"/>
                </a:solidFill>
                <a:latin typeface="Arial" charset="0"/>
              </a:rPr>
              <a:t>As more and more ligand molecules bind the equilibrium shifts towards the high affinity conformation, why?</a:t>
            </a:r>
          </a:p>
          <a:p>
            <a:pPr eaLnBrk="1" hangingPunct="1">
              <a:spcBef>
                <a:spcPct val="50000"/>
              </a:spcBef>
            </a:pPr>
            <a:r>
              <a:rPr lang="en-US" altLang="x-none" sz="1400">
                <a:solidFill>
                  <a:srgbClr val="FFFF00"/>
                </a:solidFill>
                <a:latin typeface="Arial" charset="0"/>
              </a:rPr>
              <a:t>We</a:t>
            </a:r>
            <a:r>
              <a:rPr lang="en-US" altLang="en-US" sz="1400">
                <a:solidFill>
                  <a:srgbClr val="FFFF00"/>
                </a:solidFill>
                <a:latin typeface="Arial" charset="0"/>
              </a:rPr>
              <a:t>’</a:t>
            </a:r>
            <a:r>
              <a:rPr lang="en-US" altLang="x-none" sz="1400">
                <a:solidFill>
                  <a:srgbClr val="FFFF00"/>
                </a:solidFill>
                <a:latin typeface="Arial" charset="0"/>
              </a:rPr>
              <a:t>ve already paid an energy cost to convert everything to the R-State when the first ligand bound and stayed that way</a:t>
            </a:r>
          </a:p>
          <a:p>
            <a:pPr eaLnBrk="1" hangingPunct="1">
              <a:spcBef>
                <a:spcPct val="50000"/>
              </a:spcBef>
            </a:pPr>
            <a:r>
              <a:rPr lang="en-US" altLang="x-none" sz="1400">
                <a:solidFill>
                  <a:srgbClr val="FFFF00"/>
                </a:solidFill>
                <a:latin typeface="Arial" charset="0"/>
              </a:rPr>
              <a:t>Binding more ligands into more R-State subunits gives us more energy release without paying the T-&gt;R conversion cost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09600" y="8382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buFontTx/>
              <a:buAutoNum type="arabicParenR" startAt="2"/>
            </a:pPr>
            <a:r>
              <a:rPr lang="en-US" altLang="x-none">
                <a:solidFill>
                  <a:srgbClr val="FFFF00"/>
                </a:solidFill>
                <a:latin typeface="Arial" charset="0"/>
              </a:rPr>
              <a:t>The Koshland,  Nemethy, Filmer (KNF) or Sequential Model</a:t>
            </a:r>
          </a:p>
        </p:txBody>
      </p:sp>
      <p:sp>
        <p:nvSpPr>
          <p:cNvPr id="64515"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
        <p:nvSpPr>
          <p:cNvPr id="64516" name="TextBox 1"/>
          <p:cNvSpPr txBox="1">
            <a:spLocks noChangeArrowheads="1"/>
          </p:cNvSpPr>
          <p:nvPr/>
        </p:nvSpPr>
        <p:spPr bwMode="auto">
          <a:xfrm>
            <a:off x="228600" y="1752600"/>
            <a:ext cx="853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200">
                <a:solidFill>
                  <a:srgbClr val="FFFF00"/>
                </a:solidFill>
                <a:latin typeface="Arial" charset="0"/>
              </a:rPr>
              <a:t>Daniel Koshland felt that the MWC model was too limiting and unlikely.</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Hybrid conformations/mixtures (eg:  TRRR and RTTT) had to exist.</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The KNF Model is based upon the concept of Induced Fit w.r.t. enzyme activity.</a:t>
            </a:r>
          </a:p>
          <a:p>
            <a:pPr eaLnBrk="1" hangingPunct="1">
              <a:spcBef>
                <a:spcPct val="0"/>
              </a:spcBef>
              <a:buFontTx/>
              <a:buNone/>
            </a:pPr>
            <a:endParaRPr lang="en-US" altLang="x-none" sz="2400">
              <a:latin typeface="Times" charset="0"/>
            </a:endParaRPr>
          </a:p>
          <a:p>
            <a:pPr eaLnBrk="1" hangingPunct="1">
              <a:spcBef>
                <a:spcPct val="0"/>
              </a:spcBef>
              <a:buFontTx/>
              <a:buNone/>
            </a:pPr>
            <a:endParaRPr lang="en-US" altLang="x-none" sz="2400">
              <a:latin typeface="Times" charset="0"/>
            </a:endParaRPr>
          </a:p>
        </p:txBody>
      </p:sp>
      <p:pic>
        <p:nvPicPr>
          <p:cNvPr id="64517" name="Picture 2" descr="voet4e_fig_10_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267200"/>
            <a:ext cx="4721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3"/>
          <p:cNvSpPr txBox="1">
            <a:spLocks noChangeArrowheads="1"/>
          </p:cNvSpPr>
          <p:nvPr/>
        </p:nvSpPr>
        <p:spPr bwMode="auto">
          <a:xfrm>
            <a:off x="228600" y="4572000"/>
            <a:ext cx="3733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The binding of ligand to the T state induces a conformational change that predisposes an </a:t>
            </a:r>
            <a:r>
              <a:rPr lang="en-US" altLang="x-none" sz="2400" b="1" u="sng">
                <a:solidFill>
                  <a:srgbClr val="FFFF00"/>
                </a:solidFill>
                <a:latin typeface="Times" charset="0"/>
              </a:rPr>
              <a:t>Adjacent</a:t>
            </a:r>
            <a:r>
              <a:rPr lang="en-US" altLang="x-none" sz="2400">
                <a:solidFill>
                  <a:srgbClr val="FFFF00"/>
                </a:solidFill>
                <a:latin typeface="Times" charset="0"/>
              </a:rPr>
              <a:t> subunit to bind ligand.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09600" y="8382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buFontTx/>
              <a:buAutoNum type="arabicParenR" startAt="2"/>
            </a:pPr>
            <a:r>
              <a:rPr lang="en-US" altLang="x-none">
                <a:solidFill>
                  <a:srgbClr val="FFFF00"/>
                </a:solidFill>
                <a:latin typeface="Arial" charset="0"/>
              </a:rPr>
              <a:t>The Koshland,  Nemethy, Filmer (KNF) or Sequential Model</a:t>
            </a:r>
          </a:p>
        </p:txBody>
      </p:sp>
      <p:sp>
        <p:nvSpPr>
          <p:cNvPr id="65539"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
        <p:nvSpPr>
          <p:cNvPr id="65540" name="TextBox 1"/>
          <p:cNvSpPr txBox="1">
            <a:spLocks noChangeArrowheads="1"/>
          </p:cNvSpPr>
          <p:nvPr/>
        </p:nvSpPr>
        <p:spPr bwMode="auto">
          <a:xfrm>
            <a:off x="228600" y="1752600"/>
            <a:ext cx="8534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200">
                <a:solidFill>
                  <a:srgbClr val="FFFF00"/>
                </a:solidFill>
                <a:latin typeface="Arial" charset="0"/>
              </a:rPr>
              <a:t>The affinity of a a subunit for ligand varies with the number of bound ligands.</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This is different from the MWC model which says that only conformation determines the affinity.</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See the difference?</a:t>
            </a:r>
          </a:p>
        </p:txBody>
      </p:sp>
      <p:pic>
        <p:nvPicPr>
          <p:cNvPr id="65541" name="Picture 2" descr="voet4e_fig_10_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00600"/>
            <a:ext cx="853122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p:cNvSpPr>
            <a:spLocks noGrp="1" noChangeArrowheads="1"/>
          </p:cNvSpPr>
          <p:nvPr>
            <p:ph type="title"/>
          </p:nvPr>
        </p:nvSpPr>
        <p:spPr>
          <a:xfrm>
            <a:off x="0" y="76200"/>
            <a:ext cx="9144000" cy="762000"/>
          </a:xfrm>
        </p:spPr>
        <p:txBody>
          <a:bodyPr/>
          <a:lstStyle/>
          <a:p>
            <a:pPr eaLnBrk="1" hangingPunct="1"/>
            <a:r>
              <a:rPr lang="en-US" altLang="x-none">
                <a:solidFill>
                  <a:srgbClr val="2FB0DC"/>
                </a:solidFill>
                <a:latin typeface="Calibri" charset="0"/>
                <a:ea typeface="MS PGothic" charset="-128"/>
                <a:cs typeface="Calibri" charset="0"/>
              </a:rPr>
              <a:t>Binding: Quantitative Description</a:t>
            </a:r>
          </a:p>
        </p:txBody>
      </p:sp>
      <p:sp>
        <p:nvSpPr>
          <p:cNvPr id="7171" name="Rectangle 1027"/>
          <p:cNvSpPr>
            <a:spLocks noGrp="1" noChangeArrowheads="1"/>
          </p:cNvSpPr>
          <p:nvPr>
            <p:ph type="body" idx="1"/>
          </p:nvPr>
        </p:nvSpPr>
        <p:spPr>
          <a:xfrm>
            <a:off x="176213" y="1219200"/>
            <a:ext cx="8763000" cy="5486400"/>
          </a:xfrm>
        </p:spPr>
        <p:txBody>
          <a:bodyPr/>
          <a:lstStyle/>
          <a:p>
            <a:pPr eaLnBrk="1" hangingPunct="1">
              <a:lnSpc>
                <a:spcPct val="90000"/>
              </a:lnSpc>
              <a:defRPr/>
            </a:pPr>
            <a:r>
              <a:rPr lang="en-US" sz="2000" dirty="0" smtClean="0">
                <a:ea typeface="ＭＳ Ｐゴシック" charset="-128"/>
              </a:rPr>
              <a:t>Consider a process in which a ligand (L) binds reversibly to a site in a protein (P) </a:t>
            </a:r>
          </a:p>
          <a:p>
            <a:pPr eaLnBrk="1" hangingPunct="1">
              <a:lnSpc>
                <a:spcPct val="90000"/>
              </a:lnSpc>
              <a:buFontTx/>
              <a:buNone/>
              <a:defRPr/>
            </a:pPr>
            <a:endParaRPr lang="en-US" sz="2000" dirty="0" smtClean="0">
              <a:ea typeface="ＭＳ Ｐゴシック" charset="-128"/>
            </a:endParaRPr>
          </a:p>
          <a:p>
            <a:pPr eaLnBrk="1" hangingPunct="1">
              <a:lnSpc>
                <a:spcPct val="90000"/>
              </a:lnSpc>
              <a:buFontTx/>
              <a:buNone/>
              <a:defRPr/>
            </a:pPr>
            <a:endParaRPr lang="en-US" sz="2000" dirty="0" smtClean="0">
              <a:ea typeface="ＭＳ Ｐゴシック" charset="-128"/>
            </a:endParaRPr>
          </a:p>
          <a:p>
            <a:pPr eaLnBrk="1" hangingPunct="1">
              <a:lnSpc>
                <a:spcPct val="90000"/>
              </a:lnSpc>
              <a:buFontTx/>
              <a:buNone/>
              <a:defRPr/>
            </a:pPr>
            <a:endParaRPr lang="en-US" sz="2000" dirty="0" smtClean="0">
              <a:ea typeface="ＭＳ Ｐゴシック" charset="-128"/>
            </a:endParaRPr>
          </a:p>
          <a:p>
            <a:pPr eaLnBrk="1" hangingPunct="1">
              <a:lnSpc>
                <a:spcPct val="90000"/>
              </a:lnSpc>
              <a:buFontTx/>
              <a:buNone/>
              <a:defRPr/>
            </a:pPr>
            <a:endParaRPr lang="en-US" sz="2000" dirty="0" smtClean="0">
              <a:ea typeface="ＭＳ Ｐゴシック" charset="-128"/>
            </a:endParaRPr>
          </a:p>
          <a:p>
            <a:pPr eaLnBrk="1" hangingPunct="1">
              <a:lnSpc>
                <a:spcPct val="90000"/>
              </a:lnSpc>
              <a:defRPr/>
            </a:pPr>
            <a:endParaRPr lang="en-US" sz="2000" dirty="0" smtClean="0">
              <a:ea typeface="ＭＳ Ｐゴシック" charset="-128"/>
            </a:endParaRPr>
          </a:p>
          <a:p>
            <a:pPr eaLnBrk="1" hangingPunct="1">
              <a:lnSpc>
                <a:spcPct val="110000"/>
              </a:lnSpc>
              <a:defRPr/>
            </a:pPr>
            <a:r>
              <a:rPr lang="en-US" sz="2000" dirty="0" smtClean="0">
                <a:ea typeface="ＭＳ Ｐゴシック" charset="-128"/>
              </a:rPr>
              <a:t>The </a:t>
            </a:r>
            <a:r>
              <a:rPr lang="en-US" sz="2000" dirty="0" smtClean="0">
                <a:solidFill>
                  <a:srgbClr val="0F1AFF"/>
                </a:solidFill>
                <a:ea typeface="ＭＳ Ｐゴシック" charset="-128"/>
              </a:rPr>
              <a:t>kinetics</a:t>
            </a:r>
            <a:r>
              <a:rPr lang="en-US" sz="2000" dirty="0" smtClean="0">
                <a:ea typeface="ＭＳ Ｐゴシック" charset="-128"/>
              </a:rPr>
              <a:t> of such a process is described by:</a:t>
            </a:r>
          </a:p>
          <a:p>
            <a:pPr lvl="1" eaLnBrk="1" hangingPunct="1">
              <a:lnSpc>
                <a:spcPct val="110000"/>
              </a:lnSpc>
              <a:defRPr/>
            </a:pPr>
            <a:r>
              <a:rPr lang="en-US" sz="1800" dirty="0" smtClean="0">
                <a:ea typeface="ＭＳ Ｐゴシック" charset="-128"/>
              </a:rPr>
              <a:t>the </a:t>
            </a:r>
            <a:r>
              <a:rPr lang="en-US" sz="1800" dirty="0" smtClean="0">
                <a:solidFill>
                  <a:srgbClr val="0F1AFF"/>
                </a:solidFill>
                <a:ea typeface="ＭＳ Ｐゴシック" charset="-128"/>
              </a:rPr>
              <a:t>association rate constant </a:t>
            </a:r>
            <a:r>
              <a:rPr lang="en-US" sz="1800" i="1" dirty="0" err="1" smtClean="0">
                <a:solidFill>
                  <a:srgbClr val="0F1AFF"/>
                </a:solidFill>
                <a:ea typeface="ＭＳ Ｐゴシック" charset="-128"/>
              </a:rPr>
              <a:t>k</a:t>
            </a:r>
            <a:r>
              <a:rPr lang="en-US" sz="1800" i="1" baseline="-25000" dirty="0" err="1" smtClean="0">
                <a:solidFill>
                  <a:srgbClr val="0F1AFF"/>
                </a:solidFill>
                <a:ea typeface="ＭＳ Ｐゴシック" charset="-128"/>
              </a:rPr>
              <a:t>a</a:t>
            </a:r>
            <a:r>
              <a:rPr lang="en-US" sz="1800" dirty="0" smtClean="0">
                <a:ea typeface="ＭＳ Ｐゴシック" charset="-128"/>
              </a:rPr>
              <a:t> or </a:t>
            </a:r>
            <a:r>
              <a:rPr lang="en-US" sz="2000" dirty="0" smtClean="0">
                <a:ea typeface="ＭＳ Ｐゴシック" charset="-128"/>
              </a:rPr>
              <a:t>the </a:t>
            </a:r>
            <a:r>
              <a:rPr lang="en-US" sz="2000" dirty="0" smtClean="0">
                <a:solidFill>
                  <a:srgbClr val="0F1AFF"/>
                </a:solidFill>
                <a:ea typeface="ＭＳ Ｐゴシック" charset="-128"/>
              </a:rPr>
              <a:t>dissociation rate constant </a:t>
            </a:r>
            <a:r>
              <a:rPr lang="en-US" sz="2000" i="1" dirty="0" err="1" smtClean="0">
                <a:solidFill>
                  <a:srgbClr val="0F1AFF"/>
                </a:solidFill>
                <a:ea typeface="ＭＳ Ｐゴシック" charset="-128"/>
              </a:rPr>
              <a:t>k</a:t>
            </a:r>
            <a:r>
              <a:rPr lang="en-US" sz="2000" i="1" baseline="-25000" dirty="0" err="1" smtClean="0">
                <a:solidFill>
                  <a:srgbClr val="0F1AFF"/>
                </a:solidFill>
                <a:ea typeface="ＭＳ Ｐゴシック" charset="-128"/>
              </a:rPr>
              <a:t>d</a:t>
            </a:r>
            <a:r>
              <a:rPr lang="en-US" sz="2000" i="1" dirty="0" smtClean="0">
                <a:ea typeface="ＭＳ Ｐゴシック" charset="-128"/>
              </a:rPr>
              <a:t> </a:t>
            </a:r>
          </a:p>
          <a:p>
            <a:pPr eaLnBrk="1" hangingPunct="1">
              <a:lnSpc>
                <a:spcPct val="110000"/>
              </a:lnSpc>
              <a:defRPr/>
            </a:pPr>
            <a:endParaRPr lang="en-US" sz="2000" dirty="0" smtClean="0">
              <a:ea typeface="ＭＳ Ｐゴシック" charset="-128"/>
            </a:endParaRPr>
          </a:p>
          <a:p>
            <a:pPr eaLnBrk="1" hangingPunct="1">
              <a:lnSpc>
                <a:spcPct val="110000"/>
              </a:lnSpc>
              <a:defRPr/>
            </a:pPr>
            <a:r>
              <a:rPr lang="en-US" sz="2000" dirty="0" smtClean="0">
                <a:ea typeface="ＭＳ Ｐゴシック" charset="-128"/>
              </a:rPr>
              <a:t>After some time, the process will reach the </a:t>
            </a:r>
            <a:r>
              <a:rPr lang="en-US" sz="2000" dirty="0" smtClean="0">
                <a:solidFill>
                  <a:srgbClr val="0F1AFF"/>
                </a:solidFill>
                <a:ea typeface="ＭＳ Ｐゴシック" charset="-128"/>
              </a:rPr>
              <a:t>equilibrium</a:t>
            </a:r>
            <a:r>
              <a:rPr lang="en-US" sz="2000" dirty="0" smtClean="0">
                <a:ea typeface="ＭＳ Ｐゴシック" charset="-128"/>
              </a:rPr>
              <a:t> </a:t>
            </a:r>
          </a:p>
          <a:p>
            <a:pPr marL="338138" indent="0" eaLnBrk="1" hangingPunct="1">
              <a:lnSpc>
                <a:spcPct val="110000"/>
              </a:lnSpc>
              <a:buFontTx/>
              <a:buNone/>
              <a:defRPr/>
            </a:pPr>
            <a:r>
              <a:rPr lang="en-US" sz="2000" dirty="0" smtClean="0">
                <a:ea typeface="ＭＳ Ｐゴシック" charset="-128"/>
              </a:rPr>
              <a:t>where the association and dissociation rates are equal</a:t>
            </a:r>
          </a:p>
          <a:p>
            <a:pPr eaLnBrk="1" hangingPunct="1">
              <a:lnSpc>
                <a:spcPct val="110000"/>
              </a:lnSpc>
              <a:defRPr/>
            </a:pPr>
            <a:endParaRPr lang="en-US" sz="2000" dirty="0" smtClean="0">
              <a:ea typeface="ＭＳ Ｐゴシック" charset="-128"/>
            </a:endParaRPr>
          </a:p>
          <a:p>
            <a:pPr eaLnBrk="1" hangingPunct="1">
              <a:lnSpc>
                <a:spcPct val="110000"/>
              </a:lnSpc>
              <a:defRPr/>
            </a:pPr>
            <a:r>
              <a:rPr lang="en-US" sz="2000" dirty="0" smtClean="0">
                <a:ea typeface="ＭＳ Ｐゴシック" charset="-128"/>
              </a:rPr>
              <a:t>The </a:t>
            </a:r>
            <a:r>
              <a:rPr lang="en-US" sz="2000" dirty="0" smtClean="0">
                <a:solidFill>
                  <a:srgbClr val="0F1AFF"/>
                </a:solidFill>
                <a:ea typeface="ＭＳ Ｐゴシック" charset="-128"/>
              </a:rPr>
              <a:t>equilibrium composition</a:t>
            </a:r>
            <a:r>
              <a:rPr lang="en-US" sz="2000" dirty="0" smtClean="0">
                <a:ea typeface="ＭＳ Ｐゴシック" charset="-128"/>
              </a:rPr>
              <a:t> is characterized </a:t>
            </a:r>
          </a:p>
          <a:p>
            <a:pPr marL="393700" indent="0" eaLnBrk="1" hangingPunct="1">
              <a:lnSpc>
                <a:spcPct val="110000"/>
              </a:lnSpc>
              <a:buFontTx/>
              <a:buNone/>
              <a:defRPr/>
            </a:pPr>
            <a:r>
              <a:rPr lang="en-US" sz="2000" dirty="0" smtClean="0">
                <a:ea typeface="ＭＳ Ｐゴシック" charset="-128"/>
              </a:rPr>
              <a:t>by the </a:t>
            </a:r>
            <a:r>
              <a:rPr lang="en-US" sz="2000" dirty="0" smtClean="0">
                <a:solidFill>
                  <a:srgbClr val="0F1AFF"/>
                </a:solidFill>
                <a:ea typeface="ＭＳ Ｐゴシック" charset="-128"/>
              </a:rPr>
              <a:t>equilibrium constant </a:t>
            </a:r>
            <a:r>
              <a:rPr lang="en-US" sz="2000" i="1" dirty="0" err="1" smtClean="0">
                <a:solidFill>
                  <a:srgbClr val="0F1AFF"/>
                </a:solidFill>
                <a:ea typeface="ＭＳ Ｐゴシック" charset="-128"/>
              </a:rPr>
              <a:t>K</a:t>
            </a:r>
            <a:r>
              <a:rPr lang="en-US" sz="2000" i="1" baseline="-25000" dirty="0" err="1" smtClean="0">
                <a:solidFill>
                  <a:srgbClr val="0F1AFF"/>
                </a:solidFill>
                <a:ea typeface="ＭＳ Ｐゴシック" charset="-128"/>
              </a:rPr>
              <a:t>a</a:t>
            </a:r>
            <a:endParaRPr lang="en-US" sz="2000" i="1" baseline="-25000" dirty="0" smtClean="0">
              <a:solidFill>
                <a:srgbClr val="0F1AFF"/>
              </a:solidFill>
              <a:ea typeface="ＭＳ Ｐゴシック" charset="-128"/>
            </a:endParaRPr>
          </a:p>
          <a:p>
            <a:pPr eaLnBrk="1" hangingPunct="1">
              <a:lnSpc>
                <a:spcPct val="90000"/>
              </a:lnSpc>
              <a:defRPr/>
            </a:pPr>
            <a:endParaRPr lang="en-US" sz="2000" dirty="0" smtClean="0">
              <a:ea typeface="ＭＳ Ｐゴシック" charset="-128"/>
            </a:endParaRPr>
          </a:p>
        </p:txBody>
      </p:sp>
      <p:sp>
        <p:nvSpPr>
          <p:cNvPr id="91141" name="PubPieSlice"/>
          <p:cNvSpPr>
            <a:spLocks noEditPoints="1" noChangeArrowheads="1"/>
          </p:cNvSpPr>
          <p:nvPr/>
        </p:nvSpPr>
        <p:spPr bwMode="auto">
          <a:xfrm>
            <a:off x="685800" y="1712913"/>
            <a:ext cx="1752600" cy="1143000"/>
          </a:xfrm>
          <a:custGeom>
            <a:avLst/>
            <a:gdLst>
              <a:gd name="T0" fmla="*/ 2147483646 w 21600"/>
              <a:gd name="T1" fmla="*/ 0 h 21600"/>
              <a:gd name="T2" fmla="*/ 2147483646 w 21600"/>
              <a:gd name="T3" fmla="*/ 1600299219 h 21600"/>
              <a:gd name="T4" fmla="*/ 2147483646 w 21600"/>
              <a:gd name="T5" fmla="*/ 1600299219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0799" y="0"/>
                </a:moveTo>
                <a:cubicBezTo>
                  <a:pt x="4834" y="0"/>
                  <a:pt x="-1" y="4835"/>
                  <a:pt x="-1" y="10799"/>
                </a:cubicBezTo>
                <a:cubicBezTo>
                  <a:pt x="0" y="16764"/>
                  <a:pt x="4835" y="21600"/>
                  <a:pt x="10800" y="21600"/>
                </a:cubicBezTo>
                <a:cubicBezTo>
                  <a:pt x="16764" y="21600"/>
                  <a:pt x="21600" y="16764"/>
                  <a:pt x="21600" y="10800"/>
                </a:cubicBezTo>
                <a:lnTo>
                  <a:pt x="10800" y="10800"/>
                </a:lnTo>
                <a:lnTo>
                  <a:pt x="10799" y="0"/>
                </a:lnTo>
                <a:close/>
              </a:path>
            </a:pathLst>
          </a:custGeom>
          <a:solidFill>
            <a:srgbClr val="FFFFCC"/>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en-US"/>
          </a:p>
        </p:txBody>
      </p:sp>
      <p:sp>
        <p:nvSpPr>
          <p:cNvPr id="20484" name="Text Box 1030"/>
          <p:cNvSpPr txBox="1">
            <a:spLocks noChangeArrowheads="1"/>
          </p:cNvSpPr>
          <p:nvPr/>
        </p:nvSpPr>
        <p:spPr bwMode="auto">
          <a:xfrm>
            <a:off x="2743200" y="2017713"/>
            <a:ext cx="492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b="1">
                <a:latin typeface="Times" charset="0"/>
              </a:rPr>
              <a:t>+</a:t>
            </a:r>
            <a:r>
              <a:rPr lang="en-US" altLang="x-none" sz="2400">
                <a:latin typeface="Times" charset="0"/>
              </a:rPr>
              <a:t> </a:t>
            </a:r>
          </a:p>
        </p:txBody>
      </p:sp>
      <p:sp>
        <p:nvSpPr>
          <p:cNvPr id="20485" name="AutoShape 1031"/>
          <p:cNvSpPr>
            <a:spLocks noChangeArrowheads="1"/>
          </p:cNvSpPr>
          <p:nvPr/>
        </p:nvSpPr>
        <p:spPr bwMode="auto">
          <a:xfrm>
            <a:off x="3581400" y="2017713"/>
            <a:ext cx="838200" cy="533400"/>
          </a:xfrm>
          <a:prstGeom prst="rtTriangl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91145" name="PubPieSlice"/>
          <p:cNvSpPr>
            <a:spLocks noEditPoints="1" noChangeArrowheads="1"/>
          </p:cNvSpPr>
          <p:nvPr/>
        </p:nvSpPr>
        <p:spPr bwMode="auto">
          <a:xfrm>
            <a:off x="6019800" y="1712913"/>
            <a:ext cx="1752600" cy="1143000"/>
          </a:xfrm>
          <a:custGeom>
            <a:avLst/>
            <a:gdLst>
              <a:gd name="T0" fmla="*/ 2147483646 w 21600"/>
              <a:gd name="T1" fmla="*/ 0 h 21600"/>
              <a:gd name="T2" fmla="*/ 2147483646 w 21600"/>
              <a:gd name="T3" fmla="*/ 1600299219 h 21600"/>
              <a:gd name="T4" fmla="*/ 2147483646 w 21600"/>
              <a:gd name="T5" fmla="*/ 1600299219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0799" y="0"/>
                </a:moveTo>
                <a:cubicBezTo>
                  <a:pt x="4834" y="0"/>
                  <a:pt x="-1" y="4835"/>
                  <a:pt x="-1" y="10799"/>
                </a:cubicBezTo>
                <a:cubicBezTo>
                  <a:pt x="0" y="16764"/>
                  <a:pt x="4835" y="21600"/>
                  <a:pt x="10800" y="21600"/>
                </a:cubicBezTo>
                <a:cubicBezTo>
                  <a:pt x="16764" y="21600"/>
                  <a:pt x="21600" y="16764"/>
                  <a:pt x="21600" y="10800"/>
                </a:cubicBezTo>
                <a:lnTo>
                  <a:pt x="10800" y="10800"/>
                </a:lnTo>
                <a:lnTo>
                  <a:pt x="10799" y="0"/>
                </a:lnTo>
                <a:close/>
              </a:path>
            </a:pathLst>
          </a:custGeom>
          <a:solidFill>
            <a:srgbClr val="FFFFCC"/>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en-US"/>
          </a:p>
        </p:txBody>
      </p:sp>
      <p:sp>
        <p:nvSpPr>
          <p:cNvPr id="20487" name="AutoShape 1034"/>
          <p:cNvSpPr>
            <a:spLocks noChangeArrowheads="1"/>
          </p:cNvSpPr>
          <p:nvPr/>
        </p:nvSpPr>
        <p:spPr bwMode="auto">
          <a:xfrm>
            <a:off x="7010400" y="1712913"/>
            <a:ext cx="838200" cy="533400"/>
          </a:xfrm>
          <a:prstGeom prst="rtTriangl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20488" name="Line 1035"/>
          <p:cNvSpPr>
            <a:spLocks noChangeShapeType="1"/>
          </p:cNvSpPr>
          <p:nvPr/>
        </p:nvSpPr>
        <p:spPr bwMode="auto">
          <a:xfrm>
            <a:off x="4876800" y="217011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9" name="Line 1036"/>
          <p:cNvSpPr>
            <a:spLocks noChangeShapeType="1"/>
          </p:cNvSpPr>
          <p:nvPr/>
        </p:nvSpPr>
        <p:spPr bwMode="auto">
          <a:xfrm flipH="1">
            <a:off x="4876800" y="2322513"/>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0" name="Text Box 1037"/>
          <p:cNvSpPr txBox="1">
            <a:spLocks noChangeArrowheads="1"/>
          </p:cNvSpPr>
          <p:nvPr/>
        </p:nvSpPr>
        <p:spPr bwMode="auto">
          <a:xfrm>
            <a:off x="5013325" y="1676400"/>
            <a:ext cx="42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i="1">
                <a:latin typeface="Times" charset="0"/>
              </a:rPr>
              <a:t>k</a:t>
            </a:r>
            <a:r>
              <a:rPr lang="en-US" altLang="x-none" sz="2400" i="1" baseline="-25000">
                <a:latin typeface="Times" charset="0"/>
              </a:rPr>
              <a:t>a</a:t>
            </a:r>
          </a:p>
        </p:txBody>
      </p:sp>
      <p:sp>
        <p:nvSpPr>
          <p:cNvPr id="20491" name="Text Box 1038"/>
          <p:cNvSpPr txBox="1">
            <a:spLocks noChangeArrowheads="1"/>
          </p:cNvSpPr>
          <p:nvPr/>
        </p:nvSpPr>
        <p:spPr bwMode="auto">
          <a:xfrm>
            <a:off x="5029200" y="2322513"/>
            <a:ext cx="42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i="1">
                <a:latin typeface="Times" charset="0"/>
              </a:rPr>
              <a:t>k</a:t>
            </a:r>
            <a:r>
              <a:rPr lang="en-US" altLang="x-none" sz="2400" i="1" baseline="-25000">
                <a:latin typeface="Times" charset="0"/>
              </a:rPr>
              <a:t>d</a:t>
            </a:r>
          </a:p>
        </p:txBody>
      </p:sp>
      <p:sp>
        <p:nvSpPr>
          <p:cNvPr id="20492" name="Rectangle 1040"/>
          <p:cNvSpPr>
            <a:spLocks noChangeArrowheads="1"/>
          </p:cNvSpPr>
          <p:nvPr/>
        </p:nvSpPr>
        <p:spPr bwMode="auto">
          <a:xfrm>
            <a:off x="6400800" y="2246313"/>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PL</a:t>
            </a:r>
          </a:p>
        </p:txBody>
      </p:sp>
      <p:sp>
        <p:nvSpPr>
          <p:cNvPr id="20493" name="Rectangle 1041"/>
          <p:cNvSpPr>
            <a:spLocks noChangeArrowheads="1"/>
          </p:cNvSpPr>
          <p:nvPr/>
        </p:nvSpPr>
        <p:spPr bwMode="auto">
          <a:xfrm>
            <a:off x="1143000" y="23225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P</a:t>
            </a:r>
          </a:p>
        </p:txBody>
      </p:sp>
      <p:sp>
        <p:nvSpPr>
          <p:cNvPr id="20494" name="Rectangle 1042"/>
          <p:cNvSpPr>
            <a:spLocks noChangeArrowheads="1"/>
          </p:cNvSpPr>
          <p:nvPr/>
        </p:nvSpPr>
        <p:spPr bwMode="auto">
          <a:xfrm>
            <a:off x="3581400" y="20939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L</a:t>
            </a:r>
          </a:p>
        </p:txBody>
      </p:sp>
      <p:sp>
        <p:nvSpPr>
          <p:cNvPr id="20495" name="Rectangle 1045"/>
          <p:cNvSpPr>
            <a:spLocks noChangeArrowheads="1"/>
          </p:cNvSpPr>
          <p:nvPr/>
        </p:nvSpPr>
        <p:spPr bwMode="auto">
          <a:xfrm>
            <a:off x="396240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0496" name="Object 2"/>
          <p:cNvGraphicFramePr>
            <a:graphicFrameLocks noChangeAspect="1"/>
          </p:cNvGraphicFramePr>
          <p:nvPr/>
        </p:nvGraphicFramePr>
        <p:xfrm>
          <a:off x="6275388" y="5638800"/>
          <a:ext cx="2506662" cy="965200"/>
        </p:xfrm>
        <a:graphic>
          <a:graphicData uri="http://schemas.openxmlformats.org/presentationml/2006/ole">
            <mc:AlternateContent xmlns:mc="http://schemas.openxmlformats.org/markup-compatibility/2006">
              <mc:Choice xmlns:v="urn:schemas-microsoft-com:vml" Requires="v">
                <p:oleObj spid="_x0000_s20508" name="Equation" r:id="rId3" imgW="1130300" imgH="431800" progId="Equation.3">
                  <p:embed/>
                </p:oleObj>
              </mc:Choice>
              <mc:Fallback>
                <p:oleObj name="Equation" r:id="rId3" imgW="1130300" imgH="4318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388" y="5638800"/>
                        <a:ext cx="25066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97" name="Object 3"/>
          <p:cNvGraphicFramePr>
            <a:graphicFrameLocks noChangeAspect="1"/>
          </p:cNvGraphicFramePr>
          <p:nvPr/>
        </p:nvGraphicFramePr>
        <p:xfrm>
          <a:off x="6400800" y="4572000"/>
          <a:ext cx="2514600" cy="485775"/>
        </p:xfrm>
        <a:graphic>
          <a:graphicData uri="http://schemas.openxmlformats.org/presentationml/2006/ole">
            <mc:AlternateContent xmlns:mc="http://schemas.openxmlformats.org/markup-compatibility/2006">
              <mc:Choice xmlns:v="urn:schemas-microsoft-com:vml" Requires="v">
                <p:oleObj spid="_x0000_s20509" name="Equation" r:id="rId5" imgW="1193800" imgH="228600" progId="Equation.3">
                  <p:embed/>
                </p:oleObj>
              </mc:Choice>
              <mc:Fallback>
                <p:oleObj name="Equation" r:id="rId5" imgW="1193800" imgH="228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572000"/>
                        <a:ext cx="2514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98" name="Line 4"/>
          <p:cNvSpPr>
            <a:spLocks noChangeShapeType="1"/>
          </p:cNvSpPr>
          <p:nvPr/>
        </p:nvSpPr>
        <p:spPr bwMode="auto">
          <a:xfrm>
            <a:off x="290513" y="982663"/>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txBox="1">
            <a:spLocks noChangeArrowheads="1"/>
          </p:cNvSpPr>
          <p:nvPr/>
        </p:nvSpPr>
        <p:spPr bwMode="auto">
          <a:xfrm>
            <a:off x="381000" y="2286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Subunit Interactions in Hemoglobin</a:t>
            </a:r>
          </a:p>
        </p:txBody>
      </p:sp>
      <p:sp>
        <p:nvSpPr>
          <p:cNvPr id="66562"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65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1013" y="1570038"/>
            <a:ext cx="564197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txBox="1">
            <a:spLocks noChangeArrowheads="1"/>
          </p:cNvSpPr>
          <p:nvPr/>
        </p:nvSpPr>
        <p:spPr bwMode="auto">
          <a:xfrm>
            <a:off x="685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Subunit Interactions: Details</a:t>
            </a:r>
          </a:p>
        </p:txBody>
      </p:sp>
      <p:sp>
        <p:nvSpPr>
          <p:cNvPr id="68610"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8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01763"/>
            <a:ext cx="7010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txBox="1">
            <a:spLocks noChangeArrowheads="1"/>
          </p:cNvSpPr>
          <p:nvPr/>
        </p:nvSpPr>
        <p:spPr bwMode="auto">
          <a:xfrm>
            <a:off x="685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Subunit Interactions: Details</a:t>
            </a:r>
          </a:p>
        </p:txBody>
      </p:sp>
      <p:sp>
        <p:nvSpPr>
          <p:cNvPr id="70658" name="Line 4"/>
          <p:cNvSpPr>
            <a:spLocks noChangeShapeType="1"/>
          </p:cNvSpPr>
          <p:nvPr/>
        </p:nvSpPr>
        <p:spPr bwMode="auto">
          <a:xfrm>
            <a:off x="301625"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73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447800"/>
            <a:ext cx="85344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514600"/>
            <a:ext cx="29591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0"/>
            <a:ext cx="2776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57347"/>
                                        </p:tgtEl>
                                      </p:cBhvr>
                                    </p:animEffect>
                                    <p:set>
                                      <p:cBhvr>
                                        <p:cTn id="11" dur="1" fill="hold">
                                          <p:stCondLst>
                                            <p:cond delay="499"/>
                                          </p:stCondLst>
                                        </p:cTn>
                                        <p:tgtEl>
                                          <p:spTgt spid="57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228600"/>
            <a:ext cx="9144000" cy="762000"/>
          </a:xfrm>
        </p:spPr>
        <p:txBody>
          <a:bodyPr/>
          <a:lstStyle/>
          <a:p>
            <a:pPr eaLnBrk="1" hangingPunct="1"/>
            <a:r>
              <a:rPr lang="en-US" altLang="x-none">
                <a:solidFill>
                  <a:srgbClr val="2FB0DC"/>
                </a:solidFill>
                <a:latin typeface="Calibri" charset="0"/>
                <a:ea typeface="MS PGothic" charset="-128"/>
                <a:cs typeface="Calibri" charset="0"/>
              </a:rPr>
              <a:t>R and T States of Hemoglobin </a:t>
            </a:r>
          </a:p>
        </p:txBody>
      </p:sp>
      <p:sp>
        <p:nvSpPr>
          <p:cNvPr id="72706" name="Rectangle 3"/>
          <p:cNvSpPr>
            <a:spLocks noGrp="1" noChangeArrowheads="1"/>
          </p:cNvSpPr>
          <p:nvPr>
            <p:ph type="body" idx="1"/>
          </p:nvPr>
        </p:nvSpPr>
        <p:spPr>
          <a:xfrm>
            <a:off x="228600" y="1219200"/>
            <a:ext cx="8686800" cy="5029200"/>
          </a:xfrm>
        </p:spPr>
        <p:txBody>
          <a:bodyPr/>
          <a:lstStyle/>
          <a:p>
            <a:pPr eaLnBrk="1" hangingPunct="1">
              <a:spcBef>
                <a:spcPct val="0"/>
              </a:spcBef>
            </a:pPr>
            <a:r>
              <a:rPr lang="en-US" altLang="x-none" sz="2800">
                <a:solidFill>
                  <a:srgbClr val="FB0906"/>
                </a:solidFill>
                <a:latin typeface="Calibri" charset="0"/>
                <a:ea typeface="MS PGothic" charset="-128"/>
                <a:cs typeface="Calibri" charset="0"/>
              </a:rPr>
              <a:t>T</a:t>
            </a:r>
            <a:r>
              <a:rPr lang="en-US" altLang="x-none" sz="2800">
                <a:latin typeface="Calibri" charset="0"/>
                <a:ea typeface="MS PGothic" charset="-128"/>
                <a:cs typeface="Calibri" charset="0"/>
              </a:rPr>
              <a:t> </a:t>
            </a:r>
            <a:r>
              <a:rPr lang="en-US" altLang="x-none" sz="2800">
                <a:solidFill>
                  <a:srgbClr val="FF0000"/>
                </a:solidFill>
                <a:latin typeface="Calibri" charset="0"/>
                <a:ea typeface="MS PGothic" charset="-128"/>
                <a:cs typeface="Calibri" charset="0"/>
              </a:rPr>
              <a:t>=</a:t>
            </a:r>
            <a:r>
              <a:rPr lang="en-US" altLang="x-none" sz="2800">
                <a:latin typeface="Calibri" charset="0"/>
                <a:ea typeface="MS PGothic" charset="-128"/>
                <a:cs typeface="Calibri" charset="0"/>
              </a:rPr>
              <a:t> </a:t>
            </a:r>
            <a:r>
              <a:rPr lang="en-US" altLang="x-none" sz="2800">
                <a:solidFill>
                  <a:srgbClr val="FB0906"/>
                </a:solidFill>
                <a:latin typeface="Calibri" charset="0"/>
                <a:ea typeface="MS PGothic" charset="-128"/>
                <a:cs typeface="Calibri" charset="0"/>
              </a:rPr>
              <a:t>Tense</a:t>
            </a:r>
            <a:r>
              <a:rPr lang="en-US" altLang="x-none" sz="2800">
                <a:latin typeface="Calibri" charset="0"/>
                <a:ea typeface="MS PGothic" charset="-128"/>
                <a:cs typeface="Calibri" charset="0"/>
              </a:rPr>
              <a:t> state, </a:t>
            </a:r>
          </a:p>
          <a:p>
            <a:pPr lvl="1" eaLnBrk="1" hangingPunct="1">
              <a:spcBef>
                <a:spcPct val="0"/>
              </a:spcBef>
            </a:pPr>
            <a:r>
              <a:rPr lang="en-US" altLang="x-none" sz="2400">
                <a:solidFill>
                  <a:srgbClr val="0D0D0D"/>
                </a:solidFill>
                <a:latin typeface="Calibri" charset="0"/>
                <a:ea typeface="MS PGothic" charset="-128"/>
                <a:cs typeface="Calibri" charset="0"/>
              </a:rPr>
              <a:t>More interactions, more stable </a:t>
            </a:r>
          </a:p>
          <a:p>
            <a:pPr lvl="1" eaLnBrk="1" hangingPunct="1">
              <a:spcBef>
                <a:spcPct val="0"/>
              </a:spcBef>
            </a:pPr>
            <a:r>
              <a:rPr lang="en-US" altLang="x-none" sz="2400">
                <a:solidFill>
                  <a:srgbClr val="FF0000"/>
                </a:solidFill>
                <a:latin typeface="Calibri" charset="0"/>
                <a:ea typeface="MS PGothic" charset="-128"/>
                <a:cs typeface="Calibri" charset="0"/>
              </a:rPr>
              <a:t>Lower affinity </a:t>
            </a:r>
            <a:r>
              <a:rPr lang="en-US" altLang="x-none" sz="2400">
                <a:latin typeface="Calibri" charset="0"/>
                <a:ea typeface="MS PGothic" charset="-128"/>
                <a:cs typeface="Calibri" charset="0"/>
              </a:rPr>
              <a:t>for O</a:t>
            </a:r>
            <a:r>
              <a:rPr lang="en-US" altLang="x-none" sz="2400" baseline="-25000">
                <a:latin typeface="Calibri" charset="0"/>
                <a:ea typeface="MS PGothic" charset="-128"/>
                <a:cs typeface="Calibri" charset="0"/>
              </a:rPr>
              <a:t>2</a:t>
            </a:r>
          </a:p>
          <a:p>
            <a:pPr eaLnBrk="1" hangingPunct="1">
              <a:spcBef>
                <a:spcPct val="0"/>
              </a:spcBef>
            </a:pPr>
            <a:r>
              <a:rPr lang="en-US" altLang="x-none" sz="2800">
                <a:solidFill>
                  <a:srgbClr val="0F1AFF"/>
                </a:solidFill>
                <a:latin typeface="Calibri" charset="0"/>
                <a:ea typeface="MS PGothic" charset="-128"/>
                <a:cs typeface="Calibri" charset="0"/>
              </a:rPr>
              <a:t>R</a:t>
            </a:r>
            <a:r>
              <a:rPr lang="en-US" altLang="x-none" sz="2800">
                <a:latin typeface="Calibri" charset="0"/>
                <a:ea typeface="MS PGothic" charset="-128"/>
                <a:cs typeface="Calibri" charset="0"/>
              </a:rPr>
              <a:t> </a:t>
            </a:r>
            <a:r>
              <a:rPr lang="en-US" altLang="x-none" sz="2800">
                <a:solidFill>
                  <a:srgbClr val="0F1AFF"/>
                </a:solidFill>
                <a:latin typeface="Calibri" charset="0"/>
                <a:ea typeface="MS PGothic" charset="-128"/>
                <a:cs typeface="Calibri" charset="0"/>
              </a:rPr>
              <a:t>=</a:t>
            </a:r>
            <a:r>
              <a:rPr lang="en-US" altLang="x-none" sz="2800">
                <a:latin typeface="Calibri" charset="0"/>
                <a:ea typeface="MS PGothic" charset="-128"/>
                <a:cs typeface="Calibri" charset="0"/>
              </a:rPr>
              <a:t> </a:t>
            </a:r>
            <a:r>
              <a:rPr lang="en-US" altLang="x-none" sz="2800">
                <a:solidFill>
                  <a:srgbClr val="0F1AFF"/>
                </a:solidFill>
                <a:latin typeface="Calibri" charset="0"/>
                <a:ea typeface="MS PGothic" charset="-128"/>
                <a:cs typeface="Calibri" charset="0"/>
              </a:rPr>
              <a:t>Relaxed</a:t>
            </a:r>
            <a:r>
              <a:rPr lang="en-US" altLang="x-none" sz="2800">
                <a:latin typeface="Calibri" charset="0"/>
                <a:ea typeface="MS PGothic" charset="-128"/>
                <a:cs typeface="Calibri" charset="0"/>
              </a:rPr>
              <a:t> state, </a:t>
            </a:r>
          </a:p>
          <a:p>
            <a:pPr lvl="1" eaLnBrk="1" hangingPunct="1">
              <a:spcBef>
                <a:spcPct val="0"/>
              </a:spcBef>
            </a:pPr>
            <a:r>
              <a:rPr lang="en-US" altLang="x-none" sz="2400">
                <a:latin typeface="Calibri" charset="0"/>
                <a:ea typeface="MS PGothic" charset="-128"/>
                <a:cs typeface="Calibri" charset="0"/>
              </a:rPr>
              <a:t>Fewer Interactions, more flexible</a:t>
            </a:r>
          </a:p>
          <a:p>
            <a:pPr lvl="1" eaLnBrk="1" hangingPunct="1">
              <a:spcBef>
                <a:spcPct val="0"/>
              </a:spcBef>
            </a:pPr>
            <a:r>
              <a:rPr lang="en-US" altLang="x-none" sz="2400">
                <a:solidFill>
                  <a:srgbClr val="0F1AFF"/>
                </a:solidFill>
                <a:latin typeface="Calibri" charset="0"/>
                <a:ea typeface="MS PGothic" charset="-128"/>
                <a:cs typeface="Calibri" charset="0"/>
              </a:rPr>
              <a:t>Higher affinity</a:t>
            </a:r>
            <a:r>
              <a:rPr lang="en-US" altLang="x-none" sz="2400">
                <a:latin typeface="Calibri" charset="0"/>
                <a:ea typeface="MS PGothic" charset="-128"/>
                <a:cs typeface="Calibri" charset="0"/>
              </a:rPr>
              <a:t> for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a:t>
            </a:r>
          </a:p>
          <a:p>
            <a:pPr lvl="1" eaLnBrk="1" hangingPunct="1">
              <a:spcBef>
                <a:spcPct val="0"/>
              </a:spcBef>
              <a:buFontTx/>
              <a:buNone/>
            </a:pPr>
            <a:endParaRPr lang="en-US" altLang="x-none" sz="2400">
              <a:latin typeface="Calibri" charset="0"/>
              <a:ea typeface="MS PGothic" charset="-128"/>
              <a:cs typeface="Calibri" charset="0"/>
            </a:endParaRPr>
          </a:p>
          <a:p>
            <a:pPr eaLnBrk="1" hangingPunct="1">
              <a:spcBef>
                <a:spcPct val="0"/>
              </a:spcBef>
            </a:pPr>
            <a:r>
              <a:rPr lang="en-US" altLang="x-none" sz="2800">
                <a:solidFill>
                  <a:srgbClr val="0D0D0D"/>
                </a:solidFill>
                <a:latin typeface="Calibri" charset="0"/>
                <a:ea typeface="MS PGothic" charset="-128"/>
                <a:cs typeface="Calibri" charset="0"/>
              </a:rPr>
              <a:t>O</a:t>
            </a:r>
            <a:r>
              <a:rPr lang="en-US" altLang="x-none" sz="2800" baseline="-25000">
                <a:solidFill>
                  <a:srgbClr val="0D0D0D"/>
                </a:solidFill>
                <a:latin typeface="Calibri" charset="0"/>
                <a:ea typeface="MS PGothic" charset="-128"/>
                <a:cs typeface="Calibri" charset="0"/>
              </a:rPr>
              <a:t>2</a:t>
            </a:r>
            <a:r>
              <a:rPr lang="en-US" altLang="x-none" sz="2800">
                <a:solidFill>
                  <a:srgbClr val="0D0D0D"/>
                </a:solidFill>
                <a:latin typeface="Calibri" charset="0"/>
                <a:ea typeface="MS PGothic" charset="-128"/>
                <a:cs typeface="Calibri" charset="0"/>
              </a:rPr>
              <a:t> binding triggers </a:t>
            </a:r>
            <a:r>
              <a:rPr lang="en-US" altLang="x-none" sz="2800">
                <a:latin typeface="Calibri" charset="0"/>
                <a:ea typeface="MS PGothic" charset="-128"/>
                <a:cs typeface="Calibri" charset="0"/>
              </a:rPr>
              <a:t>a </a:t>
            </a:r>
            <a:r>
              <a:rPr lang="en-US" altLang="x-none" b="1">
                <a:solidFill>
                  <a:srgbClr val="FB0906"/>
                </a:solidFill>
                <a:latin typeface="Calibri" charset="0"/>
                <a:ea typeface="MS PGothic" charset="-128"/>
                <a:cs typeface="Calibri" charset="0"/>
              </a:rPr>
              <a:t>T</a:t>
            </a:r>
            <a:r>
              <a:rPr lang="en-US" altLang="x-none" sz="2800">
                <a:latin typeface="Calibri" charset="0"/>
                <a:ea typeface="MS PGothic" charset="-128"/>
                <a:cs typeface="Calibri" charset="0"/>
              </a:rPr>
              <a:t> </a:t>
            </a:r>
            <a:r>
              <a:rPr lang="en-US" altLang="x-none" sz="2800">
                <a:latin typeface="Calibri" charset="0"/>
                <a:ea typeface="MS PGothic" charset="-128"/>
                <a:cs typeface="Calibri" charset="0"/>
                <a:sym typeface="Wingdings" charset="2"/>
              </a:rPr>
              <a:t></a:t>
            </a:r>
            <a:r>
              <a:rPr lang="en-US" altLang="x-none" sz="2800">
                <a:latin typeface="Calibri" charset="0"/>
                <a:ea typeface="MS PGothic" charset="-128"/>
                <a:cs typeface="Calibri" charset="0"/>
              </a:rPr>
              <a:t> </a:t>
            </a:r>
            <a:r>
              <a:rPr lang="en-US" altLang="x-none" b="1">
                <a:solidFill>
                  <a:srgbClr val="0F1AFF"/>
                </a:solidFill>
                <a:latin typeface="Calibri" charset="0"/>
                <a:ea typeface="MS PGothic" charset="-128"/>
                <a:cs typeface="Calibri" charset="0"/>
              </a:rPr>
              <a:t>R</a:t>
            </a:r>
            <a:r>
              <a:rPr lang="en-US" altLang="x-none" sz="2800">
                <a:latin typeface="Calibri" charset="0"/>
                <a:ea typeface="MS PGothic" charset="-128"/>
                <a:cs typeface="Calibri" charset="0"/>
              </a:rPr>
              <a:t> conformational change</a:t>
            </a:r>
          </a:p>
          <a:p>
            <a:pPr eaLnBrk="1" hangingPunct="1">
              <a:spcBef>
                <a:spcPct val="0"/>
              </a:spcBef>
            </a:pPr>
            <a:endParaRPr lang="en-US" altLang="x-none" sz="2800">
              <a:latin typeface="Calibri" charset="0"/>
              <a:ea typeface="MS PGothic" charset="-128"/>
              <a:cs typeface="Calibri" charset="0"/>
            </a:endParaRPr>
          </a:p>
          <a:p>
            <a:pPr eaLnBrk="1" hangingPunct="1">
              <a:spcBef>
                <a:spcPct val="0"/>
              </a:spcBef>
            </a:pPr>
            <a:r>
              <a:rPr lang="en-US" altLang="x-none" sz="2800">
                <a:latin typeface="Calibri" charset="0"/>
                <a:ea typeface="MS PGothic" charset="-128"/>
                <a:cs typeface="Calibri" charset="0"/>
              </a:rPr>
              <a:t>Conformational change from the T state to the R state involves </a:t>
            </a:r>
            <a:r>
              <a:rPr lang="en-US" altLang="x-none" sz="2800">
                <a:solidFill>
                  <a:srgbClr val="0F1AFF"/>
                </a:solidFill>
                <a:latin typeface="Calibri" charset="0"/>
                <a:ea typeface="MS PGothic" charset="-128"/>
                <a:cs typeface="Calibri" charset="0"/>
              </a:rPr>
              <a:t>breaking ion pairs</a:t>
            </a:r>
            <a:r>
              <a:rPr lang="en-US" altLang="x-none" sz="2800">
                <a:latin typeface="Calibri" charset="0"/>
                <a:ea typeface="MS PGothic" charset="-128"/>
                <a:cs typeface="Calibri" charset="0"/>
              </a:rPr>
              <a:t> between the </a:t>
            </a:r>
            <a:r>
              <a:rPr lang="el-GR" altLang="x-none" sz="2800" i="1">
                <a:latin typeface="Calibri" charset="0"/>
                <a:ea typeface="MS PGothic" charset="-128"/>
                <a:cs typeface="Calibri" charset="0"/>
              </a:rPr>
              <a:t>α</a:t>
            </a:r>
            <a:r>
              <a:rPr lang="en-US" altLang="x-none" sz="2800">
                <a:latin typeface="Calibri" charset="0"/>
                <a:ea typeface="MS PGothic" charset="-128"/>
                <a:cs typeface="Calibri" charset="0"/>
              </a:rPr>
              <a:t>1-</a:t>
            </a:r>
            <a:r>
              <a:rPr lang="el-GR" altLang="x-none" sz="2800" i="1">
                <a:latin typeface="Calibri" charset="0"/>
                <a:ea typeface="MS PGothic" charset="-128"/>
                <a:cs typeface="Calibri" charset="0"/>
                <a:sym typeface="Symbol" charset="2"/>
              </a:rPr>
              <a:t></a:t>
            </a:r>
            <a:r>
              <a:rPr lang="en-US" altLang="x-none" sz="2800">
                <a:latin typeface="Calibri" charset="0"/>
                <a:ea typeface="MS PGothic" charset="-128"/>
                <a:cs typeface="Calibri" charset="0"/>
              </a:rPr>
              <a:t>2 interface   </a:t>
            </a:r>
          </a:p>
          <a:p>
            <a:pPr eaLnBrk="1" hangingPunct="1">
              <a:spcBef>
                <a:spcPct val="0"/>
              </a:spcBef>
            </a:pPr>
            <a:endParaRPr lang="en-US" altLang="x-none" sz="2800">
              <a:latin typeface="Calibri" charset="0"/>
              <a:ea typeface="MS PGothic" charset="-128"/>
              <a:cs typeface="Calibri" charset="0"/>
            </a:endParaRPr>
          </a:p>
        </p:txBody>
      </p:sp>
      <p:sp>
        <p:nvSpPr>
          <p:cNvPr id="72707"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txBox="1">
            <a:spLocks noChangeArrowheads="1"/>
          </p:cNvSpPr>
          <p:nvPr/>
        </p:nvSpPr>
        <p:spPr bwMode="auto">
          <a:xfrm>
            <a:off x="0" y="228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R and T States of Hemoglobin </a:t>
            </a:r>
          </a:p>
        </p:txBody>
      </p:sp>
      <p:sp>
        <p:nvSpPr>
          <p:cNvPr id="73730"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37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Conformational change is triggered by oxygen binding</a:t>
            </a:r>
          </a:p>
        </p:txBody>
      </p:sp>
      <p:sp>
        <p:nvSpPr>
          <p:cNvPr id="75778" name="Line 4"/>
          <p:cNvSpPr>
            <a:spLocks noChangeShapeType="1"/>
          </p:cNvSpPr>
          <p:nvPr/>
        </p:nvSpPr>
        <p:spPr bwMode="auto">
          <a:xfrm>
            <a:off x="304800" y="1524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7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28800"/>
            <a:ext cx="7654925"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77826" name="Picture 2" descr="E:\SOURCES\CH_09\09_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143000"/>
            <a:ext cx="594201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1"/>
          <p:cNvSpPr>
            <a:spLocks noChangeArrowheads="1"/>
          </p:cNvSpPr>
          <p:nvPr/>
        </p:nvSpPr>
        <p:spPr bwMode="auto">
          <a:xfrm>
            <a:off x="152400" y="1447800"/>
            <a:ext cx="2819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400">
                <a:solidFill>
                  <a:srgbClr val="FFFF00"/>
                </a:solidFill>
                <a:latin typeface="Arial" charset="0"/>
              </a:rPr>
              <a:t>The proximal His in Hb (His87) is tightly packed in a pocket</a:t>
            </a:r>
          </a:p>
          <a:p>
            <a:pPr eaLnBrk="1" hangingPunct="1">
              <a:spcBef>
                <a:spcPct val="50000"/>
              </a:spcBef>
              <a:buFontTx/>
              <a:buNone/>
            </a:pPr>
            <a:endParaRPr lang="en-US" altLang="x-none" sz="2400">
              <a:solidFill>
                <a:srgbClr val="FFFF00"/>
              </a:solidFill>
              <a:latin typeface="Arial" charset="0"/>
            </a:endParaRPr>
          </a:p>
          <a:p>
            <a:pPr eaLnBrk="1" hangingPunct="1">
              <a:spcBef>
                <a:spcPct val="50000"/>
              </a:spcBef>
              <a:buFontTx/>
              <a:buNone/>
            </a:pPr>
            <a:r>
              <a:rPr lang="en-US" altLang="x-none" sz="2400">
                <a:solidFill>
                  <a:srgbClr val="FFFF00"/>
                </a:solidFill>
                <a:latin typeface="Arial" charset="0"/>
              </a:rPr>
              <a:t>This restricts its motion until it is pulled and even then, it has to move with its neighbors</a:t>
            </a:r>
          </a:p>
        </p:txBody>
      </p:sp>
      <p:sp>
        <p:nvSpPr>
          <p:cNvPr id="77828"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Mechanism of Cooperativity in Hb</a:t>
            </a:r>
            <a:endParaRPr lang="en-US" altLang="x-none" sz="2400">
              <a:solidFill>
                <a:srgbClr val="FFFF00"/>
              </a:solidFill>
              <a:latin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Mechanism of Cooperativity in Hb</a:t>
            </a:r>
            <a:endParaRPr lang="en-US" altLang="x-none" sz="2400">
              <a:solidFill>
                <a:srgbClr val="FFFF00"/>
              </a:solidFill>
              <a:latin typeface="Arial" charset="0"/>
            </a:endParaRPr>
          </a:p>
        </p:txBody>
      </p:sp>
      <p:sp>
        <p:nvSpPr>
          <p:cNvPr id="78851" name="Text Box 3"/>
          <p:cNvSpPr txBox="1">
            <a:spLocks noChangeArrowheads="1"/>
          </p:cNvSpPr>
          <p:nvPr/>
        </p:nvSpPr>
        <p:spPr bwMode="auto">
          <a:xfrm>
            <a:off x="304800" y="1143000"/>
            <a:ext cx="3581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AutoNum type="arabicParenR"/>
            </a:pPr>
            <a:r>
              <a:rPr lang="en-US" altLang="x-none" sz="2200">
                <a:solidFill>
                  <a:srgbClr val="FFFF00"/>
                </a:solidFill>
                <a:latin typeface="Arial" charset="0"/>
              </a:rPr>
              <a:t>The movement of the Fe(II) into the plane of the heme ring upon oxygen binding triggers the T-state to R-state transition</a:t>
            </a:r>
          </a:p>
          <a:p>
            <a:pPr eaLnBrk="1" hangingPunct="1">
              <a:spcBef>
                <a:spcPct val="50000"/>
              </a:spcBef>
            </a:pPr>
            <a:r>
              <a:rPr lang="en-US" altLang="x-none" sz="2200">
                <a:solidFill>
                  <a:srgbClr val="FFFF00"/>
                </a:solidFill>
                <a:latin typeface="Arial" charset="0"/>
              </a:rPr>
              <a:t>His87 (F8) is pulled by the by the Fe(II) a distance of 0.6</a:t>
            </a:r>
            <a:r>
              <a:rPr lang="en-US" altLang="x-none" sz="2200">
                <a:solidFill>
                  <a:srgbClr val="FFFF00"/>
                </a:solidFill>
                <a:latin typeface="Times" charset="0"/>
              </a:rPr>
              <a:t>Å </a:t>
            </a:r>
            <a:r>
              <a:rPr lang="en-US" altLang="x-none" sz="2200">
                <a:solidFill>
                  <a:srgbClr val="FFFF00"/>
                </a:solidFill>
                <a:latin typeface="Arial" charset="0"/>
              </a:rPr>
              <a:t>(compared to only 0.3Å in Mb)</a:t>
            </a:r>
          </a:p>
          <a:p>
            <a:pPr eaLnBrk="1" hangingPunct="1">
              <a:spcBef>
                <a:spcPct val="50000"/>
              </a:spcBef>
            </a:pPr>
            <a:r>
              <a:rPr lang="en-US" altLang="x-none" sz="2200">
                <a:solidFill>
                  <a:srgbClr val="FFFF00"/>
                </a:solidFill>
                <a:latin typeface="Arial" charset="0"/>
              </a:rPr>
              <a:t>This tilts the F-Helix and translates it 1</a:t>
            </a:r>
            <a:r>
              <a:rPr lang="en-US" altLang="x-none" sz="2200">
                <a:solidFill>
                  <a:srgbClr val="FFFF00"/>
                </a:solidFill>
                <a:latin typeface="Times" charset="0"/>
              </a:rPr>
              <a:t>Å </a:t>
            </a:r>
            <a:r>
              <a:rPr lang="en-US" altLang="x-none" sz="2200">
                <a:solidFill>
                  <a:srgbClr val="FFFF00"/>
                </a:solidFill>
                <a:latin typeface="Arial" charset="0"/>
              </a:rPr>
              <a:t>across the plane of the helix</a:t>
            </a:r>
          </a:p>
        </p:txBody>
      </p:sp>
      <p:grpSp>
        <p:nvGrpSpPr>
          <p:cNvPr id="78852" name="Group 2"/>
          <p:cNvGrpSpPr>
            <a:grpSpLocks/>
          </p:cNvGrpSpPr>
          <p:nvPr/>
        </p:nvGrpSpPr>
        <p:grpSpPr bwMode="auto">
          <a:xfrm>
            <a:off x="4343400" y="2057400"/>
            <a:ext cx="4449763" cy="3381375"/>
            <a:chOff x="4343400" y="2057400"/>
            <a:chExt cx="4449763" cy="3381375"/>
          </a:xfrm>
        </p:grpSpPr>
        <p:pic>
          <p:nvPicPr>
            <p:cNvPr id="78853" name="Picture 1" descr="iron_displacement_ono2binding.jpg"/>
            <p:cNvPicPr>
              <a:picLocks noChangeAspect="1"/>
            </p:cNvPicPr>
            <p:nvPr/>
          </p:nvPicPr>
          <p:blipFill>
            <a:blip r:embed="rId2">
              <a:extLst>
                <a:ext uri="{28A0092B-C50C-407E-A947-70E740481C1C}">
                  <a14:useLocalDpi xmlns:a14="http://schemas.microsoft.com/office/drawing/2010/main" val="0"/>
                </a:ext>
              </a:extLst>
            </a:blip>
            <a:srcRect l="12668" t="8105" r="6238" b="10442"/>
            <a:stretch>
              <a:fillRect/>
            </a:stretch>
          </p:blipFill>
          <p:spPr bwMode="auto">
            <a:xfrm>
              <a:off x="4343400" y="2057400"/>
              <a:ext cx="4449763"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1"/>
            <p:cNvSpPr txBox="1">
              <a:spLocks noChangeArrowheads="1"/>
            </p:cNvSpPr>
            <p:nvPr/>
          </p:nvSpPr>
          <p:spPr bwMode="auto">
            <a:xfrm>
              <a:off x="5410200" y="3276600"/>
              <a:ext cx="45720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800">
                  <a:latin typeface="Times" charset="0"/>
                </a:rPr>
                <a:t>(Oxy)</a:t>
              </a:r>
            </a:p>
          </p:txBody>
        </p:sp>
        <p:sp>
          <p:nvSpPr>
            <p:cNvPr id="78855" name="TextBox 5"/>
            <p:cNvSpPr txBox="1">
              <a:spLocks noChangeArrowheads="1"/>
            </p:cNvSpPr>
            <p:nvPr/>
          </p:nvSpPr>
          <p:spPr bwMode="auto">
            <a:xfrm>
              <a:off x="5562600" y="3886200"/>
              <a:ext cx="45720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800">
                  <a:latin typeface="Times" charset="0"/>
                </a:rPr>
                <a:t>(Oxy)</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228600" y="228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3200">
                <a:solidFill>
                  <a:srgbClr val="FFFF00"/>
                </a:solidFill>
                <a:latin typeface="Arial" charset="0"/>
              </a:rPr>
              <a:t>Conformation of deoxy- and oxyhemoglobin</a:t>
            </a:r>
          </a:p>
        </p:txBody>
      </p:sp>
      <p:sp>
        <p:nvSpPr>
          <p:cNvPr id="79876" name="TextBox 4"/>
          <p:cNvSpPr txBox="1">
            <a:spLocks noChangeArrowheads="1"/>
          </p:cNvSpPr>
          <p:nvPr/>
        </p:nvSpPr>
        <p:spPr bwMode="auto">
          <a:xfrm>
            <a:off x="1981200" y="6367463"/>
            <a:ext cx="548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Times" charset="0"/>
              </a:rPr>
              <a:t>Motion of the </a:t>
            </a:r>
            <a:r>
              <a:rPr lang="en-US" altLang="x-none" sz="1600">
                <a:solidFill>
                  <a:srgbClr val="FFFF00"/>
                </a:solidFill>
                <a:latin typeface="Symbol" charset="2"/>
              </a:rPr>
              <a:t>a</a:t>
            </a:r>
            <a:r>
              <a:rPr lang="en-US" altLang="x-none" sz="1600">
                <a:solidFill>
                  <a:srgbClr val="FFFF00"/>
                </a:solidFill>
                <a:latin typeface="Times" charset="0"/>
              </a:rPr>
              <a:t>1 subunit going from the T-state to the R-state</a:t>
            </a:r>
          </a:p>
        </p:txBody>
      </p:sp>
      <p:pic>
        <p:nvPicPr>
          <p:cNvPr id="4" name="media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877960"/>
            <a:ext cx="7188388" cy="544422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0898" name="Text Box 3"/>
          <p:cNvSpPr txBox="1">
            <a:spLocks noChangeArrowheads="1"/>
          </p:cNvSpPr>
          <p:nvPr/>
        </p:nvSpPr>
        <p:spPr bwMode="auto">
          <a:xfrm>
            <a:off x="228600" y="228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3200">
                <a:solidFill>
                  <a:srgbClr val="FFFF00"/>
                </a:solidFill>
                <a:latin typeface="Arial" charset="0"/>
              </a:rPr>
              <a:t>Conformation of deoxy- and oxyhemoglobin</a:t>
            </a:r>
          </a:p>
        </p:txBody>
      </p:sp>
      <p:sp>
        <p:nvSpPr>
          <p:cNvPr id="80899" name="TextBox 4"/>
          <p:cNvSpPr txBox="1">
            <a:spLocks noChangeArrowheads="1"/>
          </p:cNvSpPr>
          <p:nvPr/>
        </p:nvSpPr>
        <p:spPr bwMode="auto">
          <a:xfrm>
            <a:off x="1981200" y="6367463"/>
            <a:ext cx="548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Times" charset="0"/>
              </a:rPr>
              <a:t>Motion of the </a:t>
            </a:r>
            <a:r>
              <a:rPr lang="en-US" altLang="x-none" sz="1600">
                <a:solidFill>
                  <a:srgbClr val="FFFF00"/>
                </a:solidFill>
                <a:latin typeface="Symbol" charset="2"/>
              </a:rPr>
              <a:t>b</a:t>
            </a:r>
            <a:r>
              <a:rPr lang="en-US" altLang="x-none" sz="1600">
                <a:solidFill>
                  <a:srgbClr val="FFFF00"/>
                </a:solidFill>
                <a:latin typeface="Times" charset="0"/>
              </a:rPr>
              <a:t>1 subunit going from the T-state to the R-state</a:t>
            </a:r>
          </a:p>
        </p:txBody>
      </p:sp>
      <p:pic>
        <p:nvPicPr>
          <p:cNvPr id="2" name="media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9206" y="1127797"/>
            <a:ext cx="6681787" cy="52396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0" y="0"/>
            <a:ext cx="9144000" cy="1371600"/>
          </a:xfrm>
        </p:spPr>
        <p:txBody>
          <a:bodyPr/>
          <a:lstStyle/>
          <a:p>
            <a:pPr eaLnBrk="1" hangingPunct="1"/>
            <a:r>
              <a:rPr lang="en-US" altLang="x-none">
                <a:solidFill>
                  <a:srgbClr val="2FB0DC"/>
                </a:solidFill>
                <a:latin typeface="Calibri" charset="0"/>
                <a:ea typeface="MS PGothic" charset="-128"/>
                <a:cs typeface="Calibri" charset="0"/>
              </a:rPr>
              <a:t>Binding: </a:t>
            </a:r>
            <a:br>
              <a:rPr lang="en-US" altLang="x-none">
                <a:solidFill>
                  <a:srgbClr val="2FB0DC"/>
                </a:solidFill>
                <a:latin typeface="Calibri" charset="0"/>
                <a:ea typeface="MS PGothic" charset="-128"/>
                <a:cs typeface="Calibri" charset="0"/>
              </a:rPr>
            </a:br>
            <a:r>
              <a:rPr lang="en-US" altLang="x-none">
                <a:solidFill>
                  <a:srgbClr val="2FB0DC"/>
                </a:solidFill>
                <a:latin typeface="Calibri" charset="0"/>
                <a:ea typeface="MS PGothic" charset="-128"/>
                <a:cs typeface="Calibri" charset="0"/>
              </a:rPr>
              <a:t>Analysis in Terms of the Bound Fraction</a:t>
            </a:r>
          </a:p>
        </p:txBody>
      </p:sp>
      <p:sp>
        <p:nvSpPr>
          <p:cNvPr id="21506" name="Rectangle 6"/>
          <p:cNvSpPr>
            <a:spLocks noChangeArrowheads="1"/>
          </p:cNvSpPr>
          <p:nvPr/>
        </p:nvSpPr>
        <p:spPr bwMode="auto">
          <a:xfrm>
            <a:off x="152400" y="1524000"/>
            <a:ext cx="5943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lnSpc>
                <a:spcPct val="110000"/>
              </a:lnSpc>
            </a:pPr>
            <a:r>
              <a:rPr lang="en-US" altLang="x-none" sz="2400"/>
              <a:t>In practice, we can often determine the </a:t>
            </a:r>
            <a:r>
              <a:rPr lang="en-US" altLang="x-none" sz="2400">
                <a:solidFill>
                  <a:srgbClr val="0F1AFF"/>
                </a:solidFill>
              </a:rPr>
              <a:t>fraction of occupied binding sites (</a:t>
            </a:r>
            <a:r>
              <a:rPr lang="el-GR" altLang="x-none" sz="2400">
                <a:solidFill>
                  <a:srgbClr val="0F1AFF"/>
                </a:solidFill>
              </a:rPr>
              <a:t>θ</a:t>
            </a:r>
            <a:r>
              <a:rPr lang="en-US" altLang="x-none" sz="2400">
                <a:solidFill>
                  <a:srgbClr val="0F1AFF"/>
                </a:solidFill>
              </a:rPr>
              <a:t>)</a:t>
            </a:r>
          </a:p>
          <a:p>
            <a:pPr eaLnBrk="1" hangingPunct="1">
              <a:lnSpc>
                <a:spcPct val="110000"/>
              </a:lnSpc>
              <a:buFontTx/>
              <a:buNone/>
            </a:pPr>
            <a:endParaRPr lang="en-US" altLang="x-none" sz="1600">
              <a:solidFill>
                <a:srgbClr val="0F1AFF"/>
              </a:solidFill>
            </a:endParaRPr>
          </a:p>
          <a:p>
            <a:pPr eaLnBrk="1" hangingPunct="1">
              <a:lnSpc>
                <a:spcPct val="110000"/>
              </a:lnSpc>
            </a:pPr>
            <a:r>
              <a:rPr lang="en-US" altLang="x-none" sz="2400"/>
              <a:t>Substituting [PL] with </a:t>
            </a:r>
            <a:r>
              <a:rPr lang="en-US" altLang="x-none" sz="2400" i="1"/>
              <a:t>K</a:t>
            </a:r>
            <a:r>
              <a:rPr lang="en-US" altLang="x-none" sz="2400" baseline="-25000"/>
              <a:t>a</a:t>
            </a:r>
            <a:r>
              <a:rPr lang="en-US" altLang="x-none" sz="2400"/>
              <a:t>[L][P],  we</a:t>
            </a:r>
            <a:r>
              <a:rPr lang="ja-JP" altLang="en-US" sz="2400"/>
              <a:t>’</a:t>
            </a:r>
            <a:r>
              <a:rPr lang="en-US" altLang="ja-JP" sz="2400"/>
              <a:t>ll eliminate [PL]</a:t>
            </a:r>
          </a:p>
          <a:p>
            <a:pPr eaLnBrk="1" hangingPunct="1">
              <a:lnSpc>
                <a:spcPct val="110000"/>
              </a:lnSpc>
            </a:pPr>
            <a:endParaRPr lang="en-US" altLang="x-none" sz="1600"/>
          </a:p>
          <a:p>
            <a:pPr eaLnBrk="1" hangingPunct="1">
              <a:lnSpc>
                <a:spcPct val="110000"/>
              </a:lnSpc>
            </a:pPr>
            <a:r>
              <a:rPr lang="en-US" altLang="x-none" sz="2400"/>
              <a:t>Eliminating [P] and rearranging gives the result in terms of equilibrium association constant</a:t>
            </a:r>
          </a:p>
          <a:p>
            <a:pPr eaLnBrk="1" hangingPunct="1">
              <a:lnSpc>
                <a:spcPct val="110000"/>
              </a:lnSpc>
            </a:pPr>
            <a:endParaRPr lang="en-US" altLang="x-none" sz="1600"/>
          </a:p>
          <a:p>
            <a:pPr eaLnBrk="1" hangingPunct="1">
              <a:lnSpc>
                <a:spcPct val="110000"/>
              </a:lnSpc>
            </a:pPr>
            <a:r>
              <a:rPr lang="en-US" altLang="x-none" sz="2400"/>
              <a:t>In terms of the more commonly used </a:t>
            </a:r>
            <a:r>
              <a:rPr lang="en-US" altLang="x-none" sz="2400">
                <a:solidFill>
                  <a:srgbClr val="0F1AFF"/>
                </a:solidFill>
              </a:rPr>
              <a:t>equilibrium dissociation constant</a:t>
            </a:r>
            <a:endParaRPr lang="en-US" altLang="x-none" sz="2400"/>
          </a:p>
        </p:txBody>
      </p:sp>
      <p:sp>
        <p:nvSpPr>
          <p:cNvPr id="21507" name="Rectangle 9"/>
          <p:cNvSpPr>
            <a:spLocks noChangeArrowheads="1"/>
          </p:cNvSpPr>
          <p:nvPr/>
        </p:nvSpPr>
        <p:spPr bwMode="auto">
          <a:xfrm>
            <a:off x="321468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08" name="Object 2"/>
          <p:cNvGraphicFramePr>
            <a:graphicFrameLocks noChangeAspect="1"/>
          </p:cNvGraphicFramePr>
          <p:nvPr/>
        </p:nvGraphicFramePr>
        <p:xfrm>
          <a:off x="6442075" y="1828800"/>
          <a:ext cx="1647825" cy="779463"/>
        </p:xfrm>
        <a:graphic>
          <a:graphicData uri="http://schemas.openxmlformats.org/presentationml/2006/ole">
            <mc:AlternateContent xmlns:mc="http://schemas.openxmlformats.org/markup-compatibility/2006">
              <mc:Choice xmlns:v="urn:schemas-microsoft-com:vml" Requires="v">
                <p:oleObj spid="_x0000_s21535" name="Equation" r:id="rId4" imgW="889000" imgH="419100" progId="Equation.3">
                  <p:embed/>
                </p:oleObj>
              </mc:Choice>
              <mc:Fallback>
                <p:oleObj name="Equation" r:id="rId4" imgW="889000" imgH="4191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2075" y="1828800"/>
                        <a:ext cx="16478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9" name="Rectangle 13"/>
          <p:cNvSpPr>
            <a:spLocks noChangeArrowheads="1"/>
          </p:cNvSpPr>
          <p:nvPr/>
        </p:nvSpPr>
        <p:spPr bwMode="auto">
          <a:xfrm>
            <a:off x="4005263"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21510" name="Rectangle 15"/>
          <p:cNvSpPr>
            <a:spLocks noChangeArrowheads="1"/>
          </p:cNvSpPr>
          <p:nvPr/>
        </p:nvSpPr>
        <p:spPr bwMode="auto">
          <a:xfrm>
            <a:off x="3957638"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11" name="Object 3"/>
          <p:cNvGraphicFramePr>
            <a:graphicFrameLocks noChangeAspect="1"/>
          </p:cNvGraphicFramePr>
          <p:nvPr/>
        </p:nvGraphicFramePr>
        <p:xfrm>
          <a:off x="6434138" y="2895600"/>
          <a:ext cx="2133600" cy="790575"/>
        </p:xfrm>
        <a:graphic>
          <a:graphicData uri="http://schemas.openxmlformats.org/presentationml/2006/ole">
            <mc:AlternateContent xmlns:mc="http://schemas.openxmlformats.org/markup-compatibility/2006">
              <mc:Choice xmlns:v="urn:schemas-microsoft-com:vml" Requires="v">
                <p:oleObj spid="_x0000_s21536" name="Equation" r:id="rId6" imgW="1180588" imgH="431613" progId="Equation.3">
                  <p:embed/>
                </p:oleObj>
              </mc:Choice>
              <mc:Fallback>
                <p:oleObj name="Equation" r:id="rId6" imgW="1180588" imgH="431613"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4138" y="2895600"/>
                        <a:ext cx="21336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2" name="Rectangle 18"/>
          <p:cNvSpPr>
            <a:spLocks noChangeArrowheads="1"/>
          </p:cNvSpPr>
          <p:nvPr/>
        </p:nvSpPr>
        <p:spPr bwMode="auto">
          <a:xfrm>
            <a:off x="3962400"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13" name="Object 4"/>
          <p:cNvGraphicFramePr>
            <a:graphicFrameLocks noChangeAspect="1"/>
          </p:cNvGraphicFramePr>
          <p:nvPr/>
        </p:nvGraphicFramePr>
        <p:xfrm>
          <a:off x="6442075" y="4038600"/>
          <a:ext cx="1503363" cy="1117600"/>
        </p:xfrm>
        <a:graphic>
          <a:graphicData uri="http://schemas.openxmlformats.org/presentationml/2006/ole">
            <mc:AlternateContent xmlns:mc="http://schemas.openxmlformats.org/markup-compatibility/2006">
              <mc:Choice xmlns:v="urn:schemas-microsoft-com:vml" Requires="v">
                <p:oleObj spid="_x0000_s21537" name="Equation" r:id="rId8" imgW="837836" imgH="622030" progId="Equation.3">
                  <p:embed/>
                </p:oleObj>
              </mc:Choice>
              <mc:Fallback>
                <p:oleObj name="Equation" r:id="rId8" imgW="837836" imgH="62203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2075" y="4038600"/>
                        <a:ext cx="15033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4" name="Rectangle 20"/>
          <p:cNvSpPr>
            <a:spLocks noChangeArrowheads="1"/>
          </p:cNvSpPr>
          <p:nvPr/>
        </p:nvSpPr>
        <p:spPr bwMode="auto">
          <a:xfrm>
            <a:off x="415290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15" name="Object 5"/>
          <p:cNvGraphicFramePr>
            <a:graphicFrameLocks noChangeAspect="1"/>
          </p:cNvGraphicFramePr>
          <p:nvPr/>
        </p:nvGraphicFramePr>
        <p:xfrm>
          <a:off x="6445250" y="5486400"/>
          <a:ext cx="1550988" cy="817563"/>
        </p:xfrm>
        <a:graphic>
          <a:graphicData uri="http://schemas.openxmlformats.org/presentationml/2006/ole">
            <mc:AlternateContent xmlns:mc="http://schemas.openxmlformats.org/markup-compatibility/2006">
              <mc:Choice xmlns:v="urn:schemas-microsoft-com:vml" Requires="v">
                <p:oleObj spid="_x0000_s21538" name="Equation" r:id="rId10" imgW="812447" imgH="431613" progId="Equation.3">
                  <p:embed/>
                </p:oleObj>
              </mc:Choice>
              <mc:Fallback>
                <p:oleObj name="Equation" r:id="rId10" imgW="812447" imgH="431613"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5250" y="5486400"/>
                        <a:ext cx="155098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6" name="Rectangle 21"/>
          <p:cNvSpPr>
            <a:spLocks noChangeArrowheads="1"/>
          </p:cNvSpPr>
          <p:nvPr/>
        </p:nvSpPr>
        <p:spPr bwMode="auto">
          <a:xfrm>
            <a:off x="6324600" y="5410200"/>
            <a:ext cx="2133600" cy="11430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21517"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228600" y="228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3200">
                <a:solidFill>
                  <a:srgbClr val="FFFF00"/>
                </a:solidFill>
                <a:latin typeface="Arial" charset="0"/>
              </a:rPr>
              <a:t>Conformational Change upon Oxygenation</a:t>
            </a:r>
          </a:p>
        </p:txBody>
      </p:sp>
      <p:pic>
        <p:nvPicPr>
          <p:cNvPr id="2" name="media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8212" y="914400"/>
            <a:ext cx="7343775" cy="575877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lnSpc>
                <a:spcPct val="110000"/>
              </a:lnSpc>
            </a:pPr>
            <a:r>
              <a:rPr lang="en-US" altLang="x-none">
                <a:solidFill>
                  <a:srgbClr val="2FB0DC"/>
                </a:solidFill>
                <a:latin typeface="Calibri" charset="0"/>
                <a:ea typeface="MS PGothic" charset="-128"/>
                <a:cs typeface="Calibri" charset="0"/>
              </a:rPr>
              <a:t>pH Effect on O</a:t>
            </a:r>
            <a:r>
              <a:rPr lang="en-US" altLang="x-none" baseline="-25000">
                <a:solidFill>
                  <a:srgbClr val="2FB0DC"/>
                </a:solidFill>
                <a:latin typeface="Calibri" charset="0"/>
                <a:ea typeface="MS PGothic" charset="-128"/>
                <a:cs typeface="Calibri" charset="0"/>
              </a:rPr>
              <a:t>2</a:t>
            </a:r>
            <a:r>
              <a:rPr lang="en-US" altLang="x-none">
                <a:solidFill>
                  <a:srgbClr val="2FB0DC"/>
                </a:solidFill>
                <a:latin typeface="Calibri" charset="0"/>
                <a:ea typeface="MS PGothic" charset="-128"/>
                <a:cs typeface="Calibri" charset="0"/>
              </a:rPr>
              <a:t> Binding to Hemoglobin</a:t>
            </a:r>
          </a:p>
        </p:txBody>
      </p:sp>
      <p:sp>
        <p:nvSpPr>
          <p:cNvPr id="36867" name="Text Box 4"/>
          <p:cNvSpPr>
            <a:spLocks noGrp="1" noChangeArrowheads="1"/>
          </p:cNvSpPr>
          <p:nvPr>
            <p:ph type="body" idx="1"/>
          </p:nvPr>
        </p:nvSpPr>
        <p:spPr>
          <a:xfrm>
            <a:off x="228600" y="1143000"/>
            <a:ext cx="8686800" cy="5334000"/>
          </a:xfrm>
        </p:spPr>
        <p:txBody>
          <a:bodyPr/>
          <a:lstStyle/>
          <a:p>
            <a:pPr marL="228600" indent="-228600" eaLnBrk="1" hangingPunct="1">
              <a:spcBef>
                <a:spcPct val="0"/>
              </a:spcBef>
              <a:defRPr/>
            </a:pPr>
            <a:r>
              <a:rPr lang="en-US" sz="2800" dirty="0" smtClean="0">
                <a:ea typeface="ＭＳ Ｐゴシック" pitchFamily="34" charset="-128"/>
              </a:rPr>
              <a:t>Actively metabolizing tissues generate H</a:t>
            </a:r>
            <a:r>
              <a:rPr lang="en-US" sz="2800" baseline="30000" dirty="0" smtClean="0">
                <a:ea typeface="ＭＳ Ｐゴシック" pitchFamily="34" charset="-128"/>
              </a:rPr>
              <a:t>+</a:t>
            </a:r>
            <a:r>
              <a:rPr lang="en-US" sz="2800" dirty="0" smtClean="0">
                <a:ea typeface="ＭＳ Ｐゴシック" pitchFamily="34" charset="-128"/>
              </a:rPr>
              <a:t>, lowering the pH of the blood near the tissues relative to the lungs</a:t>
            </a:r>
          </a:p>
          <a:p>
            <a:pPr marL="174625" indent="-174625" eaLnBrk="1" hangingPunct="1">
              <a:spcBef>
                <a:spcPct val="0"/>
              </a:spcBef>
              <a:defRPr/>
            </a:pPr>
            <a:endParaRPr lang="en-US" sz="2800" dirty="0" smtClean="0">
              <a:ea typeface="ＭＳ Ｐゴシック" pitchFamily="34" charset="-128"/>
            </a:endParaRPr>
          </a:p>
          <a:p>
            <a:pPr marL="228600" indent="-228600" eaLnBrk="1" hangingPunct="1">
              <a:spcBef>
                <a:spcPct val="0"/>
              </a:spcBef>
              <a:defRPr/>
            </a:pPr>
            <a:r>
              <a:rPr lang="en-US" sz="2800" dirty="0" err="1" smtClean="0">
                <a:ea typeface="ＭＳ Ｐゴシック" pitchFamily="34" charset="-128"/>
              </a:rPr>
              <a:t>Hb</a:t>
            </a:r>
            <a:r>
              <a:rPr lang="en-US" sz="2800" dirty="0" smtClean="0">
                <a:ea typeface="ＭＳ Ｐゴシック" pitchFamily="34" charset="-128"/>
              </a:rPr>
              <a:t> Affinity for oxygen depends on the pH</a:t>
            </a:r>
          </a:p>
          <a:p>
            <a:pPr lvl="1" eaLnBrk="1" hangingPunct="1">
              <a:spcBef>
                <a:spcPct val="0"/>
              </a:spcBef>
              <a:defRPr/>
            </a:pPr>
            <a:r>
              <a:rPr lang="en-US" sz="2400" dirty="0" smtClean="0">
                <a:ea typeface="ＭＳ Ｐゴシック" pitchFamily="34" charset="-128"/>
              </a:rPr>
              <a:t>H</a:t>
            </a:r>
            <a:r>
              <a:rPr lang="en-US" sz="2400" baseline="30000" dirty="0" smtClean="0">
                <a:ea typeface="ＭＳ Ｐゴシック" pitchFamily="34" charset="-128"/>
              </a:rPr>
              <a:t>+</a:t>
            </a:r>
            <a:r>
              <a:rPr lang="en-US" sz="2400" dirty="0" smtClean="0">
                <a:ea typeface="ＭＳ Ｐゴシック" pitchFamily="34" charset="-128"/>
              </a:rPr>
              <a:t> binds to </a:t>
            </a:r>
            <a:r>
              <a:rPr lang="en-US" sz="2400" dirty="0" err="1" smtClean="0">
                <a:ea typeface="ＭＳ Ｐゴシック" pitchFamily="34" charset="-128"/>
              </a:rPr>
              <a:t>Hb</a:t>
            </a:r>
            <a:r>
              <a:rPr lang="en-US" sz="2400" dirty="0" smtClean="0">
                <a:ea typeface="ＭＳ Ｐゴシック" pitchFamily="34" charset="-128"/>
              </a:rPr>
              <a:t> and stabilizes the T state</a:t>
            </a:r>
          </a:p>
          <a:p>
            <a:pPr marL="920750" lvl="2" eaLnBrk="1" hangingPunct="1">
              <a:spcBef>
                <a:spcPct val="0"/>
              </a:spcBef>
              <a:buSzPct val="80000"/>
              <a:defRPr/>
            </a:pPr>
            <a:r>
              <a:rPr lang="en-US" dirty="0" smtClean="0">
                <a:ea typeface="ＭＳ Ｐゴシック" pitchFamily="34" charset="-128"/>
              </a:rPr>
              <a:t>Protonates His146 which then forms a salt bridge with Asp94</a:t>
            </a:r>
          </a:p>
          <a:p>
            <a:pPr marL="920750" lvl="2" eaLnBrk="1" hangingPunct="1">
              <a:spcBef>
                <a:spcPct val="0"/>
              </a:spcBef>
              <a:buSzPct val="80000"/>
              <a:defRPr/>
            </a:pPr>
            <a:r>
              <a:rPr lang="en-US" dirty="0" smtClean="0">
                <a:ea typeface="ＭＳ Ｐゴシック" pitchFamily="34" charset="-128"/>
              </a:rPr>
              <a:t>Leads to the release of O</a:t>
            </a:r>
            <a:r>
              <a:rPr lang="en-US" baseline="-25000" dirty="0" smtClean="0">
                <a:ea typeface="ＭＳ Ｐゴシック" pitchFamily="34" charset="-128"/>
              </a:rPr>
              <a:t>2</a:t>
            </a:r>
            <a:r>
              <a:rPr lang="en-US" dirty="0" smtClean="0">
                <a:ea typeface="ＭＳ Ｐゴシック" pitchFamily="34" charset="-128"/>
              </a:rPr>
              <a:t> (in the tissues)</a:t>
            </a:r>
          </a:p>
          <a:p>
            <a:pPr marL="174625" indent="-174625" eaLnBrk="1" hangingPunct="1">
              <a:spcBef>
                <a:spcPct val="0"/>
              </a:spcBef>
              <a:defRPr/>
            </a:pPr>
            <a:endParaRPr lang="en-US" sz="2800" dirty="0" smtClean="0">
              <a:solidFill>
                <a:srgbClr val="0F1AFF"/>
              </a:solidFill>
              <a:ea typeface="ＭＳ Ｐゴシック" pitchFamily="34" charset="-128"/>
            </a:endParaRPr>
          </a:p>
          <a:p>
            <a:pPr marL="228600" indent="-228600" eaLnBrk="1" hangingPunct="1">
              <a:spcBef>
                <a:spcPct val="0"/>
              </a:spcBef>
              <a:defRPr/>
            </a:pPr>
            <a:r>
              <a:rPr lang="en-US" sz="2800" dirty="0" smtClean="0">
                <a:solidFill>
                  <a:srgbClr val="0F1AFF"/>
                </a:solidFill>
                <a:ea typeface="ＭＳ Ｐゴシック" pitchFamily="34" charset="-128"/>
              </a:rPr>
              <a:t>The pH difference between lungs and metabolic tissues increases efficiency of the O</a:t>
            </a:r>
            <a:r>
              <a:rPr lang="en-US" sz="2800" baseline="-25000" dirty="0" smtClean="0">
                <a:solidFill>
                  <a:srgbClr val="0F1AFF"/>
                </a:solidFill>
                <a:ea typeface="ＭＳ Ｐゴシック" pitchFamily="34" charset="-128"/>
              </a:rPr>
              <a:t>2</a:t>
            </a:r>
            <a:r>
              <a:rPr lang="en-US" sz="2800" dirty="0" smtClean="0">
                <a:solidFill>
                  <a:srgbClr val="0F1AFF"/>
                </a:solidFill>
                <a:ea typeface="ＭＳ Ｐゴシック" pitchFamily="34" charset="-128"/>
              </a:rPr>
              <a:t> transport</a:t>
            </a:r>
          </a:p>
          <a:p>
            <a:pPr marL="174625" indent="-174625" eaLnBrk="1" hangingPunct="1">
              <a:spcBef>
                <a:spcPct val="0"/>
              </a:spcBef>
              <a:defRPr/>
            </a:pPr>
            <a:endParaRPr lang="en-US" sz="2800" dirty="0" smtClean="0">
              <a:ea typeface="ＭＳ Ｐゴシック" pitchFamily="34" charset="-128"/>
            </a:endParaRPr>
          </a:p>
          <a:p>
            <a:pPr marL="174625" indent="-174625" eaLnBrk="1" hangingPunct="1">
              <a:spcBef>
                <a:spcPct val="0"/>
              </a:spcBef>
              <a:defRPr/>
            </a:pPr>
            <a:r>
              <a:rPr lang="en-US" sz="2800" dirty="0" smtClean="0">
                <a:ea typeface="ＭＳ Ｐゴシック" pitchFamily="34" charset="-128"/>
              </a:rPr>
              <a:t> This is known as the </a:t>
            </a:r>
            <a:r>
              <a:rPr lang="en-US" sz="2800" dirty="0" smtClean="0">
                <a:solidFill>
                  <a:srgbClr val="FB0906"/>
                </a:solidFill>
                <a:ea typeface="ＭＳ Ｐゴシック" pitchFamily="34" charset="-128"/>
              </a:rPr>
              <a:t>Bohr effect</a:t>
            </a:r>
          </a:p>
        </p:txBody>
      </p:sp>
      <p:sp>
        <p:nvSpPr>
          <p:cNvPr id="83971" name="Line 4"/>
          <p:cNvSpPr>
            <a:spLocks noChangeShapeType="1"/>
          </p:cNvSpPr>
          <p:nvPr/>
        </p:nvSpPr>
        <p:spPr bwMode="auto">
          <a:xfrm>
            <a:off x="393700"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09600" y="304800"/>
            <a:ext cx="7772400" cy="762000"/>
          </a:xfrm>
        </p:spPr>
        <p:txBody>
          <a:bodyPr/>
          <a:lstStyle/>
          <a:p>
            <a:r>
              <a:rPr lang="en-US" altLang="x-none">
                <a:solidFill>
                  <a:srgbClr val="FFFF00"/>
                </a:solidFill>
                <a:latin typeface="Arial" charset="0"/>
                <a:ea typeface="MS PGothic" charset="-128"/>
                <a:cs typeface="Calibri" charset="0"/>
              </a:rPr>
              <a:t>The Bohr Effect</a:t>
            </a:r>
          </a:p>
        </p:txBody>
      </p:sp>
      <p:sp>
        <p:nvSpPr>
          <p:cNvPr id="24582" name="Text Box 6"/>
          <p:cNvSpPr txBox="1">
            <a:spLocks noChangeArrowheads="1"/>
          </p:cNvSpPr>
          <p:nvPr/>
        </p:nvSpPr>
        <p:spPr bwMode="auto">
          <a:xfrm>
            <a:off x="228600" y="1219200"/>
            <a:ext cx="3048000" cy="4400550"/>
          </a:xfrm>
          <a:prstGeom prst="rect">
            <a:avLst/>
          </a:prstGeom>
          <a:noFill/>
          <a:ln>
            <a:noFill/>
          </a:ln>
          <a:effectLst/>
          <a:extLst>
            <a:ext uri="{909E8E84-426E-40dd-AFC4-6F175D3DCCD1}"/>
            <a:ext uri="{91240B29-F687-4f45-9708-019B960494DF}"/>
            <a:ext uri="{AF507438-7753-43e0-B8FC-AC1667EBCBE1}"/>
          </a:extLst>
        </p:spPr>
        <p:txBody>
          <a:bodyPr>
            <a:spAutoFit/>
          </a:bodyPr>
          <a:lstStyle/>
          <a:p>
            <a:pPr eaLnBrk="1" hangingPunct="1">
              <a:spcBef>
                <a:spcPct val="50000"/>
              </a:spcBef>
              <a:defRPr/>
            </a:pPr>
            <a:r>
              <a:rPr lang="en-US" sz="2000" dirty="0">
                <a:solidFill>
                  <a:srgbClr val="FFFF00"/>
                </a:solidFill>
                <a:latin typeface="Arial"/>
                <a:ea typeface="MS PGothic" charset="0"/>
                <a:cs typeface="Arial"/>
              </a:rPr>
              <a:t>When </a:t>
            </a:r>
            <a:r>
              <a:rPr lang="en-US" sz="2000" dirty="0" err="1">
                <a:solidFill>
                  <a:srgbClr val="FFFF00"/>
                </a:solidFill>
                <a:latin typeface="Arial"/>
                <a:ea typeface="MS PGothic" charset="0"/>
                <a:cs typeface="Arial"/>
              </a:rPr>
              <a:t>Hb</a:t>
            </a:r>
            <a:r>
              <a:rPr lang="en-US" sz="2000" dirty="0">
                <a:solidFill>
                  <a:srgbClr val="FFFF00"/>
                </a:solidFill>
                <a:latin typeface="Arial"/>
                <a:ea typeface="MS PGothic" charset="0"/>
                <a:cs typeface="Arial"/>
              </a:rPr>
              <a:t> binds to O</a:t>
            </a:r>
            <a:r>
              <a:rPr lang="en-US" sz="2000" baseline="-25000" dirty="0">
                <a:solidFill>
                  <a:srgbClr val="FFFF00"/>
                </a:solidFill>
                <a:latin typeface="Arial"/>
                <a:ea typeface="MS PGothic" charset="0"/>
                <a:cs typeface="Arial"/>
              </a:rPr>
              <a:t>2</a:t>
            </a:r>
            <a:r>
              <a:rPr lang="en-US" sz="2000" dirty="0">
                <a:solidFill>
                  <a:srgbClr val="FFFF00"/>
                </a:solidFill>
                <a:latin typeface="Arial"/>
                <a:ea typeface="MS PGothic" charset="0"/>
                <a:cs typeface="Arial"/>
              </a:rPr>
              <a:t>, it undergoes a conformational change that exposes some amino acid side chains to solvent, specifically His146. </a:t>
            </a:r>
          </a:p>
          <a:p>
            <a:pPr marL="457200" indent="-457200" eaLnBrk="1" hangingPunct="1">
              <a:spcBef>
                <a:spcPct val="50000"/>
              </a:spcBef>
              <a:buFont typeface="Arial"/>
              <a:buChar char="•"/>
              <a:defRPr/>
            </a:pPr>
            <a:r>
              <a:rPr lang="en-US" sz="2000" dirty="0">
                <a:solidFill>
                  <a:srgbClr val="FFFF00"/>
                </a:solidFill>
                <a:latin typeface="Arial"/>
                <a:ea typeface="MS PGothic" charset="0"/>
                <a:cs typeface="Arial"/>
              </a:rPr>
              <a:t>The His146 residue is normally involved in a salt-bridge with Asp94 </a:t>
            </a:r>
          </a:p>
          <a:p>
            <a:pPr marL="457200" indent="-457200" eaLnBrk="1" hangingPunct="1">
              <a:spcBef>
                <a:spcPct val="50000"/>
              </a:spcBef>
              <a:buFont typeface="Arial"/>
              <a:buChar char="•"/>
              <a:defRPr/>
            </a:pPr>
            <a:r>
              <a:rPr lang="en-US" sz="2000" dirty="0">
                <a:solidFill>
                  <a:srgbClr val="FFFF00"/>
                </a:solidFill>
                <a:latin typeface="Arial"/>
                <a:ea typeface="MS PGothic" charset="0"/>
                <a:cs typeface="Arial"/>
              </a:rPr>
              <a:t>His146 swings out and deprotonates</a:t>
            </a:r>
          </a:p>
        </p:txBody>
      </p:sp>
      <p:pic>
        <p:nvPicPr>
          <p:cNvPr id="84996" name="Picture 1" descr="Bohr_effect_saltbrid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81200"/>
            <a:ext cx="5486400"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2"/>
          <p:cNvSpPr txBox="1">
            <a:spLocks noChangeArrowheads="1"/>
          </p:cNvSpPr>
          <p:nvPr/>
        </p:nvSpPr>
        <p:spPr bwMode="auto">
          <a:xfrm>
            <a:off x="4114800" y="6172200"/>
            <a:ext cx="434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200">
                <a:solidFill>
                  <a:srgbClr val="FFFF00"/>
                </a:solidFill>
                <a:latin typeface="Times" charset="0"/>
              </a:rPr>
              <a:t>His146 (oxyHb) pKa=6.27           His146 (deoxyHb) pKa=7.40</a:t>
            </a:r>
          </a:p>
        </p:txBody>
      </p:sp>
      <p:sp>
        <p:nvSpPr>
          <p:cNvPr id="84998" name="TextBox 10"/>
          <p:cNvSpPr txBox="1">
            <a:spLocks noChangeArrowheads="1"/>
          </p:cNvSpPr>
          <p:nvPr/>
        </p:nvSpPr>
        <p:spPr bwMode="auto">
          <a:xfrm>
            <a:off x="4648200" y="1676400"/>
            <a:ext cx="304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200">
                <a:solidFill>
                  <a:srgbClr val="FFFF00"/>
                </a:solidFill>
                <a:latin typeface="Times" charset="0"/>
              </a:rPr>
              <a:t>deoxyHb = 2DHB	oxyHb = 2MHB</a:t>
            </a:r>
          </a:p>
        </p:txBody>
      </p:sp>
      <p:sp>
        <p:nvSpPr>
          <p:cNvPr id="4" name="TextBox 3"/>
          <p:cNvSpPr txBox="1">
            <a:spLocks noChangeArrowheads="1"/>
          </p:cNvSpPr>
          <p:nvPr/>
        </p:nvSpPr>
        <p:spPr bwMode="auto">
          <a:xfrm>
            <a:off x="228600" y="2362200"/>
            <a:ext cx="2971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000">
                <a:solidFill>
                  <a:srgbClr val="FFFF00"/>
                </a:solidFill>
                <a:latin typeface="Arial" charset="0"/>
              </a:rPr>
              <a:t>As blood pH decreases, the increased [H+] causes protonation of His146, stabilizing the T-State which makes Hb deposit its oxygen in tissues with high [CO</a:t>
            </a:r>
            <a:r>
              <a:rPr lang="en-US" altLang="x-none" sz="2000" baseline="-25000">
                <a:solidFill>
                  <a:srgbClr val="FFFF00"/>
                </a:solidFill>
                <a:latin typeface="Arial" charset="0"/>
              </a:rPr>
              <a:t>2</a:t>
            </a:r>
            <a:r>
              <a:rPr lang="en-US" altLang="x-none" sz="2000">
                <a:solidFill>
                  <a:srgbClr val="FFFF00"/>
                </a:solidFill>
                <a:latin typeface="Arial" charset="0"/>
              </a:rPr>
              <a:t>]</a:t>
            </a:r>
            <a:endParaRPr lang="en-US" altLang="x-none" sz="2000" baseline="-25000">
              <a:solidFill>
                <a:srgbClr val="FFFF00"/>
              </a:solidFill>
              <a:latin typeface="Arial" charset="0"/>
            </a:endParaRPr>
          </a:p>
          <a:p>
            <a:pPr eaLnBrk="1" hangingPunct="1">
              <a:spcBef>
                <a:spcPct val="0"/>
              </a:spcBef>
              <a:buFontTx/>
              <a:buNone/>
            </a:pPr>
            <a:endParaRPr lang="en-US" altLang="x-none" sz="24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5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86018" name="Picture 2" descr="E:\SOURCES\CH_09\09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106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1"/>
          <p:cNvSpPr txBox="1">
            <a:spLocks noChangeArrowheads="1"/>
          </p:cNvSpPr>
          <p:nvPr/>
        </p:nvSpPr>
        <p:spPr bwMode="auto">
          <a:xfrm>
            <a:off x="6019800" y="2438400"/>
            <a:ext cx="2286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At increasing pH values, Hb has been driven to bind more oxygen at lower pO</a:t>
            </a:r>
            <a:r>
              <a:rPr lang="en-US" altLang="x-none" sz="2400" baseline="-25000">
                <a:latin typeface="Times" charset="0"/>
              </a:rPr>
              <a:t>2</a:t>
            </a:r>
            <a:r>
              <a:rPr lang="en-US" altLang="x-none" sz="2400">
                <a:latin typeface="Times" charset="0"/>
              </a:rPr>
              <a:t> values (Its affinity has increased)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57200" y="228600"/>
            <a:ext cx="815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400">
                <a:solidFill>
                  <a:srgbClr val="FFFF00"/>
                </a:solidFill>
                <a:latin typeface="Arial" charset="0"/>
              </a:rPr>
              <a:t>Look at the relationship between pH and the p50 values for oxygen binding.  </a:t>
            </a:r>
          </a:p>
          <a:p>
            <a:pPr eaLnBrk="1" hangingPunct="1">
              <a:spcBef>
                <a:spcPct val="50000"/>
              </a:spcBef>
              <a:buFontTx/>
              <a:buNone/>
            </a:pPr>
            <a:r>
              <a:rPr lang="en-US" altLang="x-none" sz="2400">
                <a:solidFill>
                  <a:srgbClr val="FFFF00"/>
                </a:solidFill>
                <a:latin typeface="Arial" charset="0"/>
              </a:rPr>
              <a:t>As the pH increases, the p50 value decreases, indicating that the protein binds more oxygen.  The opposite effect occurs when the pH decreases.</a:t>
            </a:r>
          </a:p>
          <a:p>
            <a:pPr eaLnBrk="1" hangingPunct="1">
              <a:spcBef>
                <a:spcPct val="50000"/>
              </a:spcBef>
              <a:buFontTx/>
              <a:buNone/>
            </a:pPr>
            <a:r>
              <a:rPr lang="en-US" altLang="x-none" sz="2400">
                <a:solidFill>
                  <a:srgbClr val="FFFF00"/>
                </a:solidFill>
                <a:latin typeface="Arial" charset="0"/>
              </a:rPr>
              <a:t>At 20 torr 10 more oxygen is released when the pH drops from 7.4 to 7.2!!</a:t>
            </a:r>
          </a:p>
        </p:txBody>
      </p:sp>
      <p:sp>
        <p:nvSpPr>
          <p:cNvPr id="87043" name="Text Box 5"/>
          <p:cNvSpPr txBox="1">
            <a:spLocks noChangeArrowheads="1"/>
          </p:cNvSpPr>
          <p:nvPr/>
        </p:nvSpPr>
        <p:spPr bwMode="auto">
          <a:xfrm>
            <a:off x="228600" y="53340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spcBef>
                <a:spcPct val="50000"/>
              </a:spcBef>
            </a:pPr>
            <a:r>
              <a:rPr lang="en-US" altLang="x-none">
                <a:solidFill>
                  <a:srgbClr val="FFFF00"/>
                </a:solidFill>
                <a:latin typeface="Arial" charset="0"/>
              </a:rPr>
              <a:t>As oxygen is consumed, CO</a:t>
            </a:r>
            <a:r>
              <a:rPr lang="en-US" altLang="x-none" baseline="-25000">
                <a:solidFill>
                  <a:srgbClr val="FFFF00"/>
                </a:solidFill>
                <a:latin typeface="Arial" charset="0"/>
              </a:rPr>
              <a:t>2</a:t>
            </a:r>
            <a:r>
              <a:rPr lang="en-US" altLang="x-none">
                <a:solidFill>
                  <a:srgbClr val="FFFF00"/>
                </a:solidFill>
                <a:latin typeface="Arial" charset="0"/>
              </a:rPr>
              <a:t> is released. </a:t>
            </a:r>
          </a:p>
          <a:p>
            <a:pPr algn="ctr" eaLnBrk="1" hangingPunct="1">
              <a:spcBef>
                <a:spcPct val="50000"/>
              </a:spcBef>
            </a:pPr>
            <a:r>
              <a:rPr lang="en-US" altLang="x-none">
                <a:solidFill>
                  <a:srgbClr val="FFFF00"/>
                </a:solidFill>
                <a:latin typeface="Arial" charset="0"/>
              </a:rPr>
              <a:t>Carbonic Anhydrase catalyzes this reaction in red blood cells.</a:t>
            </a:r>
          </a:p>
        </p:txBody>
      </p:sp>
      <p:graphicFrame>
        <p:nvGraphicFramePr>
          <p:cNvPr id="87044" name="Object 7"/>
          <p:cNvGraphicFramePr>
            <a:graphicFrameLocks noChangeAspect="1"/>
          </p:cNvGraphicFramePr>
          <p:nvPr/>
        </p:nvGraphicFramePr>
        <p:xfrm>
          <a:off x="1524000" y="4038600"/>
          <a:ext cx="6019800" cy="887413"/>
        </p:xfrm>
        <a:graphic>
          <a:graphicData uri="http://schemas.openxmlformats.org/presentationml/2006/ole">
            <mc:AlternateContent xmlns:mc="http://schemas.openxmlformats.org/markup-compatibility/2006">
              <mc:Choice xmlns:v="urn:schemas-microsoft-com:vml" Requires="v">
                <p:oleObj spid="_x0000_s87050"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86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828800"/>
            <a:ext cx="8153400" cy="4524375"/>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in the blood is transported as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p>
          <a:p>
            <a:pPr eaLnBrk="1" hangingPunct="1">
              <a:spcBef>
                <a:spcPct val="50000"/>
              </a:spcBef>
              <a:defRPr/>
            </a:pPr>
            <a:endParaRPr lang="en-US" dirty="0">
              <a:solidFill>
                <a:srgbClr val="FFFF00"/>
              </a:solidFill>
              <a:latin typeface="Arial"/>
              <a:ea typeface="MS PGothic" charset="0"/>
              <a:cs typeface="Arial"/>
            </a:endParaRPr>
          </a:p>
          <a:p>
            <a:pPr eaLnBrk="1" hangingPunct="1">
              <a:spcBef>
                <a:spcPct val="50000"/>
              </a:spcBef>
              <a:defRPr/>
            </a:pPr>
            <a:r>
              <a:rPr lang="en-US" dirty="0">
                <a:solidFill>
                  <a:srgbClr val="FFFF00"/>
                </a:solidFill>
                <a:latin typeface="Arial"/>
                <a:ea typeface="MS PGothic" charset="0"/>
                <a:cs typeface="Arial"/>
              </a:rPr>
              <a:t>In Capillaries: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pO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is low</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generated in bicarbonate formation is taken up by </a:t>
            </a:r>
            <a:r>
              <a:rPr lang="en-US" dirty="0" err="1">
                <a:solidFill>
                  <a:srgbClr val="FFFF00"/>
                </a:solidFill>
                <a:latin typeface="Arial"/>
                <a:ea typeface="MS PGothic" charset="0"/>
                <a:cs typeface="Arial"/>
              </a:rPr>
              <a:t>Hb</a:t>
            </a:r>
            <a:endParaRPr lang="en-US" dirty="0">
              <a:solidFill>
                <a:srgbClr val="FFFF00"/>
              </a:solidFill>
              <a:latin typeface="Arial"/>
              <a:ea typeface="MS PGothic" charset="0"/>
              <a:cs typeface="Arial"/>
            </a:endParaRP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Causes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to unload O</a:t>
            </a:r>
            <a:r>
              <a:rPr lang="en-US" baseline="-25000" dirty="0">
                <a:solidFill>
                  <a:srgbClr val="FFFF00"/>
                </a:solidFill>
                <a:latin typeface="Arial"/>
                <a:ea typeface="MS PGothic" charset="0"/>
                <a:cs typeface="Arial"/>
              </a:rPr>
              <a:t>2</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More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is made b/c the removal of 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from the bulk by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shifts the equilibrium towards consumption of 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and 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production</a:t>
            </a:r>
          </a:p>
        </p:txBody>
      </p:sp>
      <p:graphicFrame>
        <p:nvGraphicFramePr>
          <p:cNvPr id="88067" name="Object 7"/>
          <p:cNvGraphicFramePr>
            <a:graphicFrameLocks noChangeAspect="1"/>
          </p:cNvGraphicFramePr>
          <p:nvPr/>
        </p:nvGraphicFramePr>
        <p:xfrm>
          <a:off x="1524000" y="381000"/>
          <a:ext cx="6019800" cy="887413"/>
        </p:xfrm>
        <a:graphic>
          <a:graphicData uri="http://schemas.openxmlformats.org/presentationml/2006/ole">
            <mc:AlternateContent xmlns:mc="http://schemas.openxmlformats.org/markup-compatibility/2006">
              <mc:Choice xmlns:v="urn:schemas-microsoft-com:vml" Requires="v">
                <p:oleObj spid="_x0000_s88073"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828800"/>
            <a:ext cx="8153400" cy="3600450"/>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in the blood is transported as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p>
          <a:p>
            <a:pPr eaLnBrk="1" hangingPunct="1">
              <a:spcBef>
                <a:spcPct val="50000"/>
              </a:spcBef>
              <a:defRPr/>
            </a:pPr>
            <a:endParaRPr lang="en-US" dirty="0">
              <a:solidFill>
                <a:srgbClr val="FFFF00"/>
              </a:solidFill>
              <a:latin typeface="Arial"/>
              <a:ea typeface="MS PGothic" charset="0"/>
              <a:cs typeface="Arial"/>
            </a:endParaRPr>
          </a:p>
          <a:p>
            <a:pPr eaLnBrk="1" hangingPunct="1">
              <a:spcBef>
                <a:spcPct val="50000"/>
              </a:spcBef>
              <a:defRPr/>
            </a:pPr>
            <a:r>
              <a:rPr lang="en-US" dirty="0">
                <a:solidFill>
                  <a:srgbClr val="FFFF00"/>
                </a:solidFill>
                <a:latin typeface="Arial"/>
                <a:ea typeface="MS PGothic" charset="0"/>
                <a:cs typeface="Arial"/>
              </a:rPr>
              <a:t>In the Lungs: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pO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is high</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Causes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to bind 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and release 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from His146</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The added H</a:t>
            </a:r>
            <a:r>
              <a:rPr lang="en-US" baseline="30000" dirty="0">
                <a:solidFill>
                  <a:srgbClr val="FFFF00"/>
                </a:solidFill>
                <a:latin typeface="Arial"/>
                <a:ea typeface="MS PGothic" charset="0"/>
                <a:cs typeface="Arial"/>
              </a:rPr>
              <a:t>+ </a:t>
            </a:r>
            <a:r>
              <a:rPr lang="en-US" dirty="0">
                <a:solidFill>
                  <a:srgbClr val="FFFF00"/>
                </a:solidFill>
                <a:latin typeface="Arial"/>
                <a:ea typeface="MS PGothic" charset="0"/>
                <a:cs typeface="Arial"/>
              </a:rPr>
              <a:t>shifts the equilibrium towards 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production which is exhaled</a:t>
            </a:r>
          </a:p>
        </p:txBody>
      </p:sp>
      <p:graphicFrame>
        <p:nvGraphicFramePr>
          <p:cNvPr id="89091" name="Object 7"/>
          <p:cNvGraphicFramePr>
            <a:graphicFrameLocks noChangeAspect="1"/>
          </p:cNvGraphicFramePr>
          <p:nvPr/>
        </p:nvGraphicFramePr>
        <p:xfrm>
          <a:off x="1524000" y="381000"/>
          <a:ext cx="6019800" cy="887413"/>
        </p:xfrm>
        <a:graphic>
          <a:graphicData uri="http://schemas.openxmlformats.org/presentationml/2006/ole">
            <mc:AlternateContent xmlns:mc="http://schemas.openxmlformats.org/markup-compatibility/2006">
              <mc:Choice xmlns:v="urn:schemas-microsoft-com:vml" Requires="v">
                <p:oleObj spid="_x0000_s89097"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828800"/>
            <a:ext cx="8153400" cy="3416300"/>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in the blood is transported as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p>
          <a:p>
            <a:pPr eaLnBrk="1" hangingPunct="1">
              <a:spcBef>
                <a:spcPct val="50000"/>
              </a:spcBef>
              <a:defRPr/>
            </a:pPr>
            <a:endParaRPr lang="en-US" dirty="0">
              <a:solidFill>
                <a:srgbClr val="FFFF00"/>
              </a:solidFill>
              <a:latin typeface="Arial"/>
              <a:ea typeface="MS PGothic" charset="0"/>
              <a:cs typeface="Arial"/>
            </a:endParaRPr>
          </a:p>
          <a:p>
            <a:pPr eaLnBrk="1" hangingPunct="1">
              <a:spcBef>
                <a:spcPct val="50000"/>
              </a:spcBef>
              <a:defRPr/>
            </a:pPr>
            <a:r>
              <a:rPr lang="en-US" dirty="0">
                <a:solidFill>
                  <a:srgbClr val="FFFF00"/>
                </a:solidFill>
                <a:latin typeface="Arial"/>
                <a:ea typeface="MS PGothic" charset="0"/>
                <a:cs typeface="Arial"/>
              </a:rPr>
              <a:t>In Active Muscles: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Lactic acid production decreases the pH which drives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to release 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and pick up protons on His146</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This drives 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t>
            </a:r>
            <a:r>
              <a:rPr lang="en-US" dirty="0" err="1">
                <a:solidFill>
                  <a:srgbClr val="FFFF00"/>
                </a:solidFill>
                <a:latin typeface="Arial"/>
                <a:ea typeface="MS PGothic" charset="0"/>
                <a:cs typeface="Arial"/>
              </a:rPr>
              <a:t>solubilization</a:t>
            </a:r>
            <a:r>
              <a:rPr lang="en-US" dirty="0">
                <a:solidFill>
                  <a:srgbClr val="FFFF00"/>
                </a:solidFill>
                <a:latin typeface="Arial"/>
                <a:ea typeface="MS PGothic" charset="0"/>
                <a:cs typeface="Arial"/>
              </a:rPr>
              <a:t> into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and it is carried into the lungs</a:t>
            </a:r>
          </a:p>
        </p:txBody>
      </p:sp>
      <p:graphicFrame>
        <p:nvGraphicFramePr>
          <p:cNvPr id="90115" name="Object 7"/>
          <p:cNvGraphicFramePr>
            <a:graphicFrameLocks noChangeAspect="1"/>
          </p:cNvGraphicFramePr>
          <p:nvPr/>
        </p:nvGraphicFramePr>
        <p:xfrm>
          <a:off x="1524000" y="381000"/>
          <a:ext cx="6019800" cy="887413"/>
        </p:xfrm>
        <a:graphic>
          <a:graphicData uri="http://schemas.openxmlformats.org/presentationml/2006/ole">
            <mc:AlternateContent xmlns:mc="http://schemas.openxmlformats.org/markup-compatibility/2006">
              <mc:Choice xmlns:v="urn:schemas-microsoft-com:vml" Requires="v">
                <p:oleObj spid="_x0000_s90121"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0" y="76200"/>
            <a:ext cx="9144000" cy="762000"/>
          </a:xfrm>
        </p:spPr>
        <p:txBody>
          <a:bodyPr/>
          <a:lstStyle/>
          <a:p>
            <a:pPr eaLnBrk="1" hangingPunct="1">
              <a:lnSpc>
                <a:spcPct val="110000"/>
              </a:lnSpc>
            </a:pPr>
            <a:r>
              <a:rPr lang="en-US" altLang="x-none">
                <a:solidFill>
                  <a:srgbClr val="2FB0DC"/>
                </a:solidFill>
                <a:latin typeface="Calibri" charset="0"/>
                <a:ea typeface="MS PGothic" charset="-128"/>
                <a:cs typeface="Calibri" charset="0"/>
              </a:rPr>
              <a:t>Hemoglobin and CO</a:t>
            </a:r>
            <a:r>
              <a:rPr lang="en-US" altLang="x-none" baseline="-25000">
                <a:solidFill>
                  <a:srgbClr val="2FB0DC"/>
                </a:solidFill>
                <a:latin typeface="Calibri" charset="0"/>
                <a:ea typeface="MS PGothic" charset="-128"/>
                <a:cs typeface="Calibri" charset="0"/>
              </a:rPr>
              <a:t>2 </a:t>
            </a:r>
            <a:r>
              <a:rPr lang="en-US" altLang="x-none">
                <a:solidFill>
                  <a:srgbClr val="2FB0DC"/>
                </a:solidFill>
                <a:latin typeface="Calibri" charset="0"/>
                <a:ea typeface="MS PGothic" charset="-128"/>
                <a:cs typeface="Calibri" charset="0"/>
              </a:rPr>
              <a:t>Export</a:t>
            </a:r>
          </a:p>
        </p:txBody>
      </p:sp>
      <p:sp>
        <p:nvSpPr>
          <p:cNvPr id="91138" name="Rectangle 3"/>
          <p:cNvSpPr>
            <a:spLocks noGrp="1" noChangeArrowheads="1"/>
          </p:cNvSpPr>
          <p:nvPr>
            <p:ph type="body" idx="1"/>
          </p:nvPr>
        </p:nvSpPr>
        <p:spPr>
          <a:xfrm>
            <a:off x="152400" y="990600"/>
            <a:ext cx="8382000" cy="3657600"/>
          </a:xfrm>
        </p:spPr>
        <p:txBody>
          <a:bodyPr/>
          <a:lstStyle/>
          <a:p>
            <a:pPr eaLnBrk="1" hangingPunct="1">
              <a:lnSpc>
                <a:spcPct val="120000"/>
              </a:lnSpc>
              <a:spcBef>
                <a:spcPct val="0"/>
              </a:spcBef>
            </a:pPr>
            <a:r>
              <a:rPr lang="en-US" altLang="x-none" sz="2000">
                <a:latin typeface="Calibri" charset="0"/>
                <a:ea typeface="MS PGothic" charset="-128"/>
                <a:cs typeface="Calibri" charset="0"/>
              </a:rPr>
              <a:t>CO</a:t>
            </a:r>
            <a:r>
              <a:rPr lang="en-US" altLang="x-none" sz="2000" baseline="-25000">
                <a:latin typeface="Calibri" charset="0"/>
                <a:ea typeface="MS PGothic" charset="-128"/>
                <a:cs typeface="Calibri" charset="0"/>
              </a:rPr>
              <a:t>2</a:t>
            </a:r>
            <a:r>
              <a:rPr lang="en-US" altLang="x-none" sz="2000">
                <a:latin typeface="Calibri" charset="0"/>
                <a:ea typeface="MS PGothic" charset="-128"/>
                <a:cs typeface="Calibri" charset="0"/>
              </a:rPr>
              <a:t> is produced by metabolism in tissues and must be exported</a:t>
            </a:r>
          </a:p>
          <a:p>
            <a:pPr eaLnBrk="1" hangingPunct="1">
              <a:lnSpc>
                <a:spcPct val="120000"/>
              </a:lnSpc>
              <a:spcBef>
                <a:spcPct val="0"/>
              </a:spcBef>
            </a:pPr>
            <a:r>
              <a:rPr lang="en-US" altLang="x-none" sz="2000">
                <a:latin typeface="Calibri" charset="0"/>
                <a:ea typeface="MS PGothic" charset="-128"/>
                <a:cs typeface="Calibri" charset="0"/>
              </a:rPr>
              <a:t>15–20% of CO</a:t>
            </a:r>
            <a:r>
              <a:rPr lang="en-US" altLang="x-none" sz="2000" baseline="-25000">
                <a:latin typeface="Calibri" charset="0"/>
                <a:ea typeface="MS PGothic" charset="-128"/>
                <a:cs typeface="Calibri" charset="0"/>
              </a:rPr>
              <a:t>2</a:t>
            </a:r>
            <a:r>
              <a:rPr lang="en-US" altLang="x-none" sz="2000">
                <a:latin typeface="Calibri" charset="0"/>
                <a:ea typeface="MS PGothic" charset="-128"/>
                <a:cs typeface="Calibri" charset="0"/>
              </a:rPr>
              <a:t> is exported in the form of a carbamate on the </a:t>
            </a:r>
            <a:r>
              <a:rPr lang="en-US" altLang="x-none" sz="2000">
                <a:solidFill>
                  <a:srgbClr val="0F1AFF"/>
                </a:solidFill>
                <a:latin typeface="Calibri" charset="0"/>
                <a:ea typeface="MS PGothic" charset="-128"/>
                <a:cs typeface="Calibri" charset="0"/>
              </a:rPr>
              <a:t>amino terminal residues</a:t>
            </a:r>
            <a:r>
              <a:rPr lang="en-US" altLang="x-none" sz="2000">
                <a:latin typeface="Calibri" charset="0"/>
                <a:ea typeface="MS PGothic" charset="-128"/>
                <a:cs typeface="Calibri" charset="0"/>
              </a:rPr>
              <a:t> of each of the polypeptide subunits.  </a:t>
            </a:r>
          </a:p>
          <a:p>
            <a:pPr eaLnBrk="1" hangingPunct="1">
              <a:lnSpc>
                <a:spcPct val="120000"/>
              </a:lnSpc>
              <a:spcBef>
                <a:spcPct val="0"/>
              </a:spcBef>
            </a:pPr>
            <a:endParaRPr lang="en-US" altLang="x-none" sz="2000">
              <a:solidFill>
                <a:srgbClr val="FB0906"/>
              </a:solidFill>
              <a:latin typeface="Calibri" charset="0"/>
              <a:ea typeface="MS PGothic" charset="-128"/>
              <a:cs typeface="Calibri" charset="0"/>
            </a:endParaRPr>
          </a:p>
          <a:p>
            <a:pPr eaLnBrk="1" hangingPunct="1">
              <a:lnSpc>
                <a:spcPct val="120000"/>
              </a:lnSpc>
              <a:spcBef>
                <a:spcPct val="0"/>
              </a:spcBef>
            </a:pPr>
            <a:r>
              <a:rPr lang="en-US" altLang="x-none" sz="2000">
                <a:solidFill>
                  <a:srgbClr val="FB0906"/>
                </a:solidFill>
                <a:latin typeface="Calibri" charset="0"/>
                <a:ea typeface="MS PGothic" charset="-128"/>
                <a:cs typeface="Calibri" charset="0"/>
              </a:rPr>
              <a:t>Notice:</a:t>
            </a:r>
          </a:p>
          <a:p>
            <a:pPr marL="520700" lvl="1" eaLnBrk="1" hangingPunct="1">
              <a:lnSpc>
                <a:spcPct val="120000"/>
              </a:lnSpc>
              <a:spcBef>
                <a:spcPct val="0"/>
              </a:spcBef>
            </a:pPr>
            <a:r>
              <a:rPr lang="en-US" altLang="x-none" sz="2000">
                <a:solidFill>
                  <a:srgbClr val="FB0906"/>
                </a:solidFill>
                <a:latin typeface="Calibri" charset="0"/>
                <a:ea typeface="MS PGothic" charset="-128"/>
                <a:cs typeface="Calibri" charset="0"/>
              </a:rPr>
              <a:t>the formation of a carbamate yields a proton which can contribute to the Bohr Effect </a:t>
            </a:r>
          </a:p>
          <a:p>
            <a:pPr marL="520700" lvl="1" eaLnBrk="1" hangingPunct="1">
              <a:lnSpc>
                <a:spcPct val="120000"/>
              </a:lnSpc>
              <a:spcBef>
                <a:spcPct val="0"/>
              </a:spcBef>
            </a:pPr>
            <a:r>
              <a:rPr lang="en-US" altLang="x-none" sz="2000">
                <a:solidFill>
                  <a:srgbClr val="FB0906"/>
                </a:solidFill>
                <a:latin typeface="Calibri" charset="0"/>
                <a:ea typeface="MS PGothic" charset="-128"/>
                <a:cs typeface="Calibri" charset="0"/>
              </a:rPr>
              <a:t>the carbamate forms additional salt bridges stabilizing the T state</a:t>
            </a:r>
          </a:p>
          <a:p>
            <a:pPr eaLnBrk="1" hangingPunct="1">
              <a:lnSpc>
                <a:spcPct val="120000"/>
              </a:lnSpc>
              <a:spcBef>
                <a:spcPct val="0"/>
              </a:spcBef>
            </a:pPr>
            <a:endParaRPr lang="en-US" altLang="x-none" sz="2000">
              <a:solidFill>
                <a:srgbClr val="FB0906"/>
              </a:solidFill>
              <a:latin typeface="Calibri" charset="0"/>
              <a:ea typeface="MS PGothic" charset="-128"/>
              <a:cs typeface="Calibri" charset="0"/>
            </a:endParaRPr>
          </a:p>
          <a:p>
            <a:pPr eaLnBrk="1" hangingPunct="1">
              <a:lnSpc>
                <a:spcPct val="120000"/>
              </a:lnSpc>
              <a:spcBef>
                <a:spcPct val="0"/>
              </a:spcBef>
            </a:pPr>
            <a:r>
              <a:rPr lang="en-US" altLang="x-none" sz="2000">
                <a:latin typeface="Calibri" charset="0"/>
                <a:ea typeface="MS PGothic" charset="-128"/>
                <a:cs typeface="Calibri" charset="0"/>
              </a:rPr>
              <a:t>The rest of the CO</a:t>
            </a:r>
            <a:r>
              <a:rPr lang="en-US" altLang="x-none" sz="2000" baseline="-25000">
                <a:latin typeface="Calibri" charset="0"/>
                <a:ea typeface="MS PGothic" charset="-128"/>
                <a:cs typeface="Calibri" charset="0"/>
              </a:rPr>
              <a:t>2</a:t>
            </a:r>
            <a:r>
              <a:rPr lang="en-US" altLang="x-none" sz="2000">
                <a:latin typeface="Calibri" charset="0"/>
                <a:ea typeface="MS PGothic" charset="-128"/>
                <a:cs typeface="Calibri" charset="0"/>
              </a:rPr>
              <a:t> is exported as dissolved bicarbonate </a:t>
            </a:r>
          </a:p>
          <a:p>
            <a:pPr marL="520700" lvl="1" eaLnBrk="1" hangingPunct="1">
              <a:lnSpc>
                <a:spcPct val="120000"/>
              </a:lnSpc>
              <a:spcBef>
                <a:spcPct val="0"/>
              </a:spcBef>
            </a:pPr>
            <a:r>
              <a:rPr lang="en-US" altLang="x-none" sz="1800">
                <a:latin typeface="Calibri" charset="0"/>
                <a:ea typeface="MS PGothic" charset="-128"/>
                <a:cs typeface="Calibri" charset="0"/>
              </a:rPr>
              <a:t>Formed by carbonic anhydrase, and also producing a proton </a:t>
            </a:r>
          </a:p>
        </p:txBody>
      </p:sp>
      <p:sp>
        <p:nvSpPr>
          <p:cNvPr id="91139"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1140" name="Picture 2" descr="unnumbered_05_p17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257800"/>
            <a:ext cx="35020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0" y="79375"/>
            <a:ext cx="9144000" cy="682625"/>
          </a:xfrm>
        </p:spPr>
        <p:txBody>
          <a:bodyPr/>
          <a:lstStyle/>
          <a:p>
            <a:pPr eaLnBrk="1" hangingPunct="1"/>
            <a:r>
              <a:rPr lang="en-US" altLang="x-none">
                <a:solidFill>
                  <a:srgbClr val="2FB0DC"/>
                </a:solidFill>
                <a:latin typeface="Calibri" charset="0"/>
                <a:ea typeface="MS PGothic" charset="-128"/>
                <a:cs typeface="Calibri" charset="0"/>
              </a:rPr>
              <a:t>Binding: Graphical Analysis</a:t>
            </a:r>
          </a:p>
        </p:txBody>
      </p:sp>
      <p:sp>
        <p:nvSpPr>
          <p:cNvPr id="9219" name="Rectangle 3"/>
          <p:cNvSpPr>
            <a:spLocks noGrp="1" noChangeArrowheads="1"/>
          </p:cNvSpPr>
          <p:nvPr>
            <p:ph type="body" idx="1"/>
          </p:nvPr>
        </p:nvSpPr>
        <p:spPr>
          <a:xfrm>
            <a:off x="152400" y="914400"/>
            <a:ext cx="8742363" cy="4114800"/>
          </a:xfrm>
        </p:spPr>
        <p:txBody>
          <a:bodyPr/>
          <a:lstStyle/>
          <a:p>
            <a:pPr eaLnBrk="1" hangingPunct="1">
              <a:spcBef>
                <a:spcPts val="0"/>
              </a:spcBef>
              <a:defRPr/>
            </a:pPr>
            <a:r>
              <a:rPr lang="en-US" sz="2400" dirty="0" smtClean="0">
                <a:ea typeface="ＭＳ Ｐゴシック" charset="-128"/>
              </a:rPr>
              <a:t>The fraction of bound sites depends on </a:t>
            </a:r>
          </a:p>
          <a:p>
            <a:pPr marL="393700" indent="0" eaLnBrk="1" hangingPunct="1">
              <a:spcBef>
                <a:spcPts val="0"/>
              </a:spcBef>
              <a:spcAft>
                <a:spcPts val="600"/>
              </a:spcAft>
              <a:buFontTx/>
              <a:buNone/>
              <a:defRPr/>
            </a:pPr>
            <a:r>
              <a:rPr lang="en-US" sz="2400" dirty="0" smtClean="0">
                <a:ea typeface="ＭＳ Ｐゴシック" charset="-128"/>
              </a:rPr>
              <a:t>the free ligand concentration and </a:t>
            </a:r>
            <a:r>
              <a:rPr lang="en-US" sz="2400" i="1" dirty="0" err="1" smtClean="0">
                <a:ea typeface="ＭＳ Ｐゴシック" charset="-128"/>
              </a:rPr>
              <a:t>K</a:t>
            </a:r>
            <a:r>
              <a:rPr lang="en-US" sz="2400" i="1" baseline="-25000" dirty="0" err="1" smtClean="0">
                <a:ea typeface="ＭＳ Ｐゴシック" charset="-128"/>
              </a:rPr>
              <a:t>d</a:t>
            </a:r>
            <a:endParaRPr lang="en-US" sz="2400" dirty="0" smtClean="0">
              <a:ea typeface="ＭＳ Ｐゴシック" charset="-128"/>
            </a:endParaRPr>
          </a:p>
          <a:p>
            <a:pPr eaLnBrk="1" hangingPunct="1">
              <a:spcBef>
                <a:spcPts val="0"/>
              </a:spcBef>
              <a:defRPr/>
            </a:pPr>
            <a:r>
              <a:rPr lang="en-US" sz="2400" dirty="0" smtClean="0">
                <a:ea typeface="ＭＳ Ｐゴシック" charset="-128"/>
              </a:rPr>
              <a:t>Experimentally</a:t>
            </a:r>
          </a:p>
          <a:p>
            <a:pPr marL="573088" lvl="1" eaLnBrk="1" hangingPunct="1">
              <a:spcBef>
                <a:spcPts val="0"/>
              </a:spcBef>
              <a:defRPr/>
            </a:pPr>
            <a:r>
              <a:rPr lang="en-US" sz="2400" dirty="0" smtClean="0">
                <a:ea typeface="ＭＳ Ｐゴシック" charset="-128"/>
              </a:rPr>
              <a:t>Ligand concentration is known</a:t>
            </a:r>
          </a:p>
          <a:p>
            <a:pPr marL="573088" lvl="1" eaLnBrk="1" hangingPunct="1">
              <a:spcBef>
                <a:spcPts val="0"/>
              </a:spcBef>
              <a:defRPr/>
            </a:pPr>
            <a:r>
              <a:rPr lang="en-US" sz="2400" i="1" dirty="0" err="1" smtClean="0">
                <a:ea typeface="ＭＳ Ｐゴシック" charset="-128"/>
              </a:rPr>
              <a:t>K</a:t>
            </a:r>
            <a:r>
              <a:rPr lang="en-US" sz="2400" i="1" baseline="-25000" dirty="0" err="1" smtClean="0">
                <a:ea typeface="ＭＳ Ｐゴシック" charset="-128"/>
              </a:rPr>
              <a:t>d</a:t>
            </a:r>
            <a:r>
              <a:rPr lang="en-US" sz="2400" dirty="0" smtClean="0">
                <a:ea typeface="ＭＳ Ｐゴシック" charset="-128"/>
              </a:rPr>
              <a:t> can be determined graphically or via least-squares regression</a:t>
            </a:r>
          </a:p>
          <a:p>
            <a:pPr eaLnBrk="1" hangingPunct="1">
              <a:spcBef>
                <a:spcPts val="0"/>
              </a:spcBef>
              <a:defRPr/>
            </a:pPr>
            <a:endParaRPr lang="en-US" dirty="0" smtClean="0">
              <a:ea typeface="ＭＳ Ｐゴシック" charset="-128"/>
            </a:endParaRPr>
          </a:p>
        </p:txBody>
      </p:sp>
      <p:graphicFrame>
        <p:nvGraphicFramePr>
          <p:cNvPr id="23555" name="Object 2"/>
          <p:cNvGraphicFramePr>
            <a:graphicFrameLocks noChangeAspect="1"/>
          </p:cNvGraphicFramePr>
          <p:nvPr/>
        </p:nvGraphicFramePr>
        <p:xfrm>
          <a:off x="7019925" y="1066800"/>
          <a:ext cx="1550988" cy="817563"/>
        </p:xfrm>
        <a:graphic>
          <a:graphicData uri="http://schemas.openxmlformats.org/presentationml/2006/ole">
            <mc:AlternateContent xmlns:mc="http://schemas.openxmlformats.org/markup-compatibility/2006">
              <mc:Choice xmlns:v="urn:schemas-microsoft-com:vml" Requires="v">
                <p:oleObj spid="_x0000_s23564" name="Equation" r:id="rId4" imgW="812447" imgH="431613" progId="Equation.3">
                  <p:embed/>
                </p:oleObj>
              </mc:Choice>
              <mc:Fallback>
                <p:oleObj name="Equation" r:id="rId4" imgW="812447" imgH="431613"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066800"/>
                        <a:ext cx="155098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6" name="Rectangle 7"/>
          <p:cNvSpPr>
            <a:spLocks noChangeArrowheads="1"/>
          </p:cNvSpPr>
          <p:nvPr/>
        </p:nvSpPr>
        <p:spPr bwMode="auto">
          <a:xfrm>
            <a:off x="7069138" y="1981200"/>
            <a:ext cx="1579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[L] </a:t>
            </a:r>
            <a:r>
              <a:rPr lang="en-US" altLang="x-none" sz="2400">
                <a:latin typeface="Arial" charset="0"/>
                <a:sym typeface="Symbol" charset="2"/>
              </a:rPr>
              <a:t></a:t>
            </a:r>
            <a:r>
              <a:rPr lang="en-US" altLang="x-none" sz="2400">
                <a:latin typeface="Arial" charset="0"/>
              </a:rPr>
              <a:t> [L]</a:t>
            </a:r>
            <a:r>
              <a:rPr lang="en-US" altLang="x-none" sz="2400" baseline="-25000">
                <a:latin typeface="Arial" charset="0"/>
              </a:rPr>
              <a:t>total</a:t>
            </a:r>
          </a:p>
        </p:txBody>
      </p:sp>
      <p:sp>
        <p:nvSpPr>
          <p:cNvPr id="23557" name="Line 4"/>
          <p:cNvSpPr>
            <a:spLocks noChangeShapeType="1"/>
          </p:cNvSpPr>
          <p:nvPr/>
        </p:nvSpPr>
        <p:spPr bwMode="auto">
          <a:xfrm>
            <a:off x="360363" y="762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355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150" y="2971800"/>
            <a:ext cx="49657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0" y="33338"/>
            <a:ext cx="9144000" cy="652462"/>
          </a:xfrm>
        </p:spPr>
        <p:txBody>
          <a:bodyPr/>
          <a:lstStyle/>
          <a:p>
            <a:pPr eaLnBrk="1" hangingPunct="1"/>
            <a:r>
              <a:rPr lang="en-US" altLang="x-none">
                <a:solidFill>
                  <a:srgbClr val="2FB0DC"/>
                </a:solidFill>
                <a:latin typeface="Calibri" charset="0"/>
                <a:ea typeface="MS PGothic" charset="-128"/>
                <a:cs typeface="Calibri" charset="0"/>
              </a:rPr>
              <a:t>Binding: Thermodynamic Connections</a:t>
            </a:r>
          </a:p>
        </p:txBody>
      </p:sp>
      <p:sp>
        <p:nvSpPr>
          <p:cNvPr id="25602" name="Rectangle 1027"/>
          <p:cNvSpPr>
            <a:spLocks noGrp="1" noChangeArrowheads="1"/>
          </p:cNvSpPr>
          <p:nvPr>
            <p:ph type="body" idx="1"/>
          </p:nvPr>
        </p:nvSpPr>
        <p:spPr>
          <a:xfrm>
            <a:off x="685800" y="914400"/>
            <a:ext cx="8077200" cy="5486400"/>
          </a:xfrm>
        </p:spPr>
        <p:txBody>
          <a:bodyPr/>
          <a:lstStyle/>
          <a:p>
            <a:pPr eaLnBrk="1" hangingPunct="1">
              <a:lnSpc>
                <a:spcPct val="120000"/>
              </a:lnSpc>
            </a:pPr>
            <a:r>
              <a:rPr lang="en-US" altLang="x-none" sz="2400">
                <a:latin typeface="Calibri" charset="0"/>
                <a:ea typeface="MS PGothic" charset="-128"/>
                <a:cs typeface="Calibri" charset="0"/>
              </a:rPr>
              <a:t>Interaction strength can be expressed as</a:t>
            </a:r>
          </a:p>
          <a:p>
            <a:pPr lvl="1" eaLnBrk="1" hangingPunct="1">
              <a:lnSpc>
                <a:spcPct val="120000"/>
              </a:lnSpc>
            </a:pPr>
            <a:r>
              <a:rPr lang="en-US" altLang="x-none" sz="2000">
                <a:latin typeface="Calibri" charset="0"/>
                <a:ea typeface="MS PGothic" charset="-128"/>
                <a:cs typeface="Calibri" charset="0"/>
              </a:rPr>
              <a:t>association (binding) constant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a</a:t>
            </a:r>
            <a:r>
              <a:rPr lang="en-US" altLang="x-none" sz="2000">
                <a:latin typeface="Calibri" charset="0"/>
                <a:ea typeface="MS PGothic" charset="-128"/>
                <a:cs typeface="Calibri" charset="0"/>
              </a:rPr>
              <a:t>, units M</a:t>
            </a:r>
            <a:r>
              <a:rPr lang="en-US" altLang="x-none" sz="2000" baseline="30000">
                <a:latin typeface="Calibri" charset="0"/>
                <a:ea typeface="MS PGothic" charset="-128"/>
                <a:cs typeface="Calibri" charset="0"/>
              </a:rPr>
              <a:t>-1</a:t>
            </a:r>
            <a:endParaRPr lang="en-US" altLang="x-none" sz="2000">
              <a:latin typeface="Calibri" charset="0"/>
              <a:ea typeface="MS PGothic" charset="-128"/>
              <a:cs typeface="Calibri" charset="0"/>
            </a:endParaRPr>
          </a:p>
          <a:p>
            <a:pPr lvl="1" eaLnBrk="1" hangingPunct="1">
              <a:lnSpc>
                <a:spcPct val="120000"/>
              </a:lnSpc>
            </a:pPr>
            <a:r>
              <a:rPr lang="en-US" altLang="x-none" sz="2000">
                <a:latin typeface="Calibri" charset="0"/>
                <a:ea typeface="MS PGothic" charset="-128"/>
                <a:cs typeface="Calibri" charset="0"/>
              </a:rPr>
              <a:t>dissociation constant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d</a:t>
            </a:r>
            <a:r>
              <a:rPr lang="en-US" altLang="x-none" sz="2000">
                <a:latin typeface="Calibri" charset="0"/>
                <a:ea typeface="MS PGothic" charset="-128"/>
                <a:cs typeface="Calibri" charset="0"/>
              </a:rPr>
              <a:t>, units M, K</a:t>
            </a:r>
            <a:r>
              <a:rPr lang="en-US" altLang="x-none" sz="2000" baseline="-25000">
                <a:latin typeface="Calibri" charset="0"/>
                <a:ea typeface="MS PGothic" charset="-128"/>
                <a:cs typeface="Calibri" charset="0"/>
              </a:rPr>
              <a:t>d </a:t>
            </a:r>
            <a:r>
              <a:rPr lang="en-US" altLang="x-none" sz="2000">
                <a:latin typeface="Calibri" charset="0"/>
                <a:ea typeface="MS PGothic" charset="-128"/>
                <a:cs typeface="Calibri" charset="0"/>
              </a:rPr>
              <a:t>= 1/K</a:t>
            </a:r>
            <a:r>
              <a:rPr lang="en-US" altLang="x-none" sz="2000" baseline="-25000">
                <a:latin typeface="Calibri" charset="0"/>
                <a:ea typeface="MS PGothic" charset="-128"/>
                <a:cs typeface="Calibri" charset="0"/>
              </a:rPr>
              <a:t>a</a:t>
            </a:r>
          </a:p>
          <a:p>
            <a:pPr lvl="1" eaLnBrk="1" hangingPunct="1">
              <a:lnSpc>
                <a:spcPct val="120000"/>
              </a:lnSpc>
            </a:pPr>
            <a:r>
              <a:rPr lang="en-US" altLang="x-none" sz="2000">
                <a:latin typeface="Calibri" charset="0"/>
                <a:ea typeface="MS PGothic" charset="-128"/>
                <a:cs typeface="Calibri" charset="0"/>
              </a:rPr>
              <a:t>interaction (binding) free energy </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G</a:t>
            </a:r>
            <a:r>
              <a:rPr lang="en-US" altLang="x-none" sz="2000" baseline="30000">
                <a:latin typeface="Calibri" charset="0"/>
                <a:ea typeface="MS PGothic" charset="-128"/>
                <a:cs typeface="Calibri" charset="0"/>
              </a:rPr>
              <a:t>o</a:t>
            </a:r>
            <a:r>
              <a:rPr lang="en-US" altLang="x-none" sz="2000">
                <a:latin typeface="Calibri" charset="0"/>
                <a:ea typeface="MS PGothic" charset="-128"/>
                <a:cs typeface="Calibri" charset="0"/>
              </a:rPr>
              <a:t>, units: kJ/mol</a:t>
            </a:r>
          </a:p>
          <a:p>
            <a:pPr lvl="1" eaLnBrk="1" hangingPunct="1">
              <a:lnSpc>
                <a:spcPct val="120000"/>
              </a:lnSpc>
              <a:buFontTx/>
              <a:buNone/>
            </a:pPr>
            <a:r>
              <a:rPr lang="en-US" altLang="x-none" sz="2000">
                <a:latin typeface="Calibri" charset="0"/>
                <a:ea typeface="MS PGothic" charset="-128"/>
                <a:cs typeface="Calibri" charset="0"/>
              </a:rPr>
              <a:t>Definitions</a:t>
            </a:r>
          </a:p>
          <a:p>
            <a:pPr lvl="1" eaLnBrk="1" hangingPunct="1">
              <a:lnSpc>
                <a:spcPct val="120000"/>
              </a:lnSpc>
            </a:pP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G</a:t>
            </a:r>
            <a:r>
              <a:rPr lang="en-US" altLang="x-none" sz="2000" baseline="30000">
                <a:latin typeface="Calibri" charset="0"/>
                <a:ea typeface="MS PGothic" charset="-128"/>
                <a:cs typeface="Calibri" charset="0"/>
              </a:rPr>
              <a:t>o</a:t>
            </a:r>
            <a:r>
              <a:rPr lang="en-US" altLang="x-none" sz="2000" i="1" baseline="30000">
                <a:latin typeface="Calibri" charset="0"/>
                <a:ea typeface="MS PGothic" charset="-128"/>
                <a:cs typeface="Calibri" charset="0"/>
              </a:rPr>
              <a:t> </a:t>
            </a:r>
            <a:r>
              <a:rPr lang="en-US" altLang="x-none" sz="2000" i="1">
                <a:latin typeface="Calibri" charset="0"/>
                <a:ea typeface="MS PGothic" charset="-128"/>
                <a:cs typeface="Calibri" charset="0"/>
              </a:rPr>
              <a:t>=</a:t>
            </a:r>
            <a:r>
              <a:rPr lang="en-US" altLang="x-none" sz="2000" i="1" baseline="30000">
                <a:latin typeface="Calibri" charset="0"/>
                <a:ea typeface="MS PGothic" charset="-128"/>
                <a:cs typeface="Calibri" charset="0"/>
              </a:rPr>
              <a:t> </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H</a:t>
            </a:r>
            <a:r>
              <a:rPr lang="en-US" altLang="x-none" sz="2000" baseline="30000">
                <a:latin typeface="Calibri" charset="0"/>
                <a:ea typeface="MS PGothic" charset="-128"/>
                <a:cs typeface="Calibri" charset="0"/>
              </a:rPr>
              <a:t>o</a:t>
            </a:r>
            <a:r>
              <a:rPr lang="en-US" altLang="x-none" sz="2000" i="1" baseline="30000">
                <a:latin typeface="Calibri" charset="0"/>
                <a:ea typeface="MS PGothic" charset="-128"/>
                <a:cs typeface="Calibri" charset="0"/>
              </a:rPr>
              <a:t> </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sym typeface="Symbol" charset="2"/>
              </a:rPr>
              <a:t>T</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S</a:t>
            </a:r>
            <a:r>
              <a:rPr lang="en-US" altLang="x-none" sz="2000" baseline="30000">
                <a:latin typeface="Calibri" charset="0"/>
                <a:ea typeface="MS PGothic" charset="-128"/>
                <a:cs typeface="Calibri" charset="0"/>
              </a:rPr>
              <a:t>o</a:t>
            </a:r>
            <a:r>
              <a:rPr lang="en-US" altLang="x-none" sz="2000" i="1">
                <a:latin typeface="Calibri" charset="0"/>
                <a:ea typeface="MS PGothic" charset="-128"/>
                <a:cs typeface="Calibri" charset="0"/>
              </a:rPr>
              <a:t> </a:t>
            </a:r>
            <a:r>
              <a:rPr lang="en-US" altLang="x-none" sz="2000">
                <a:latin typeface="Calibri" charset="0"/>
                <a:ea typeface="MS PGothic" charset="-128"/>
                <a:cs typeface="Calibri" charset="0"/>
              </a:rPr>
              <a:t>:</a:t>
            </a:r>
            <a:r>
              <a:rPr lang="en-US" altLang="x-none" sz="2000" i="1">
                <a:latin typeface="Calibri" charset="0"/>
                <a:ea typeface="MS PGothic" charset="-128"/>
                <a:cs typeface="Calibri" charset="0"/>
              </a:rPr>
              <a:t> </a:t>
            </a:r>
            <a:r>
              <a:rPr lang="en-US" altLang="x-none" sz="1800">
                <a:latin typeface="Calibri" charset="0"/>
                <a:ea typeface="MS PGothic" charset="-128"/>
                <a:cs typeface="Calibri" charset="0"/>
              </a:rPr>
              <a:t>enthalpy and entropy</a:t>
            </a:r>
          </a:p>
          <a:p>
            <a:pPr lvl="1" eaLnBrk="1" hangingPunct="1">
              <a:lnSpc>
                <a:spcPct val="120000"/>
              </a:lnSpc>
            </a:pP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a </a:t>
            </a:r>
            <a:r>
              <a:rPr lang="en-US" altLang="x-none" sz="2000">
                <a:latin typeface="Calibri" charset="0"/>
                <a:ea typeface="MS PGothic" charset="-128"/>
                <a:cs typeface="Calibri" charset="0"/>
              </a:rPr>
              <a:t>= [PL]/[P][L]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d </a:t>
            </a:r>
            <a:r>
              <a:rPr lang="en-US" altLang="x-none" sz="2000">
                <a:latin typeface="Calibri" charset="0"/>
                <a:ea typeface="MS PGothic" charset="-128"/>
                <a:cs typeface="Calibri" charset="0"/>
              </a:rPr>
              <a:t>= [P][L]/[PL]</a:t>
            </a:r>
            <a:endParaRPr lang="en-US" altLang="x-none" sz="1800">
              <a:latin typeface="Calibri" charset="0"/>
              <a:ea typeface="MS PGothic" charset="-128"/>
              <a:cs typeface="Calibri" charset="0"/>
            </a:endParaRPr>
          </a:p>
          <a:p>
            <a:pPr eaLnBrk="1" hangingPunct="1">
              <a:lnSpc>
                <a:spcPct val="120000"/>
              </a:lnSpc>
            </a:pPr>
            <a:r>
              <a:rPr lang="en-US" altLang="x-none" sz="2400">
                <a:latin typeface="Calibri" charset="0"/>
                <a:ea typeface="MS PGothic" charset="-128"/>
                <a:cs typeface="Calibri" charset="0"/>
              </a:rPr>
              <a:t>Relationships</a:t>
            </a:r>
          </a:p>
          <a:p>
            <a:pPr lvl="1" eaLnBrk="1" hangingPunct="1">
              <a:lnSpc>
                <a:spcPct val="120000"/>
              </a:lnSpc>
            </a:pPr>
            <a:r>
              <a:rPr lang="en-US" altLang="x-none" sz="2000">
                <a:latin typeface="Calibri" charset="0"/>
                <a:ea typeface="MS PGothic" charset="-128"/>
                <a:cs typeface="Calibri" charset="0"/>
                <a:sym typeface="Symbol" charset="2"/>
              </a:rPr>
              <a:t> </a:t>
            </a:r>
            <a:r>
              <a:rPr lang="en-US" altLang="x-none" sz="2000" i="1">
                <a:latin typeface="Calibri" charset="0"/>
                <a:ea typeface="MS PGothic" charset="-128"/>
                <a:cs typeface="Calibri" charset="0"/>
              </a:rPr>
              <a:t>G</a:t>
            </a:r>
            <a:r>
              <a:rPr lang="en-US" altLang="x-none" sz="2000" baseline="30000">
                <a:latin typeface="Calibri" charset="0"/>
                <a:ea typeface="MS PGothic" charset="-128"/>
                <a:cs typeface="Calibri" charset="0"/>
              </a:rPr>
              <a:t>o</a:t>
            </a:r>
            <a:r>
              <a:rPr lang="en-US" altLang="x-none" sz="2000" i="1" baseline="30000">
                <a:latin typeface="Calibri" charset="0"/>
                <a:ea typeface="MS PGothic" charset="-128"/>
                <a:cs typeface="Calibri" charset="0"/>
              </a:rPr>
              <a:t> </a:t>
            </a:r>
            <a:r>
              <a:rPr lang="en-US" altLang="x-none" sz="2000">
                <a:latin typeface="Calibri" charset="0"/>
                <a:ea typeface="MS PGothic" charset="-128"/>
                <a:cs typeface="Calibri" charset="0"/>
              </a:rPr>
              <a:t>= -</a:t>
            </a:r>
            <a:r>
              <a:rPr lang="en-US" altLang="x-none" sz="2000" i="1">
                <a:latin typeface="Calibri" charset="0"/>
                <a:ea typeface="MS PGothic" charset="-128"/>
                <a:cs typeface="Calibri" charset="0"/>
              </a:rPr>
              <a:t>RT</a:t>
            </a:r>
            <a:r>
              <a:rPr lang="en-US" altLang="x-none" sz="2000">
                <a:latin typeface="Calibri" charset="0"/>
                <a:ea typeface="MS PGothic" charset="-128"/>
                <a:cs typeface="Calibri" charset="0"/>
              </a:rPr>
              <a:t> ln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a </a:t>
            </a:r>
            <a:r>
              <a:rPr lang="en-US" altLang="x-none" sz="2000">
                <a:latin typeface="Calibri" charset="0"/>
                <a:ea typeface="MS PGothic" charset="-128"/>
                <a:cs typeface="Calibri" charset="0"/>
              </a:rPr>
              <a:t> = </a:t>
            </a:r>
            <a:r>
              <a:rPr lang="en-US" altLang="x-none" sz="2000" i="1">
                <a:latin typeface="Calibri" charset="0"/>
                <a:ea typeface="MS PGothic" charset="-128"/>
                <a:cs typeface="Calibri" charset="0"/>
              </a:rPr>
              <a:t>RT</a:t>
            </a:r>
            <a:r>
              <a:rPr lang="en-US" altLang="x-none" sz="2000">
                <a:latin typeface="Calibri" charset="0"/>
                <a:ea typeface="MS PGothic" charset="-128"/>
                <a:cs typeface="Calibri" charset="0"/>
              </a:rPr>
              <a:t> ln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d</a:t>
            </a:r>
            <a:r>
              <a:rPr lang="en-US" altLang="x-none" sz="2000">
                <a:latin typeface="Calibri" charset="0"/>
                <a:ea typeface="MS PGothic" charset="-128"/>
                <a:cs typeface="Calibri" charset="0"/>
              </a:rPr>
              <a:t>	(</a:t>
            </a:r>
            <a:r>
              <a:rPr lang="en-US" altLang="x-none" sz="1800" i="1">
                <a:latin typeface="Calibri" charset="0"/>
                <a:ea typeface="MS PGothic" charset="-128"/>
                <a:cs typeface="Calibri" charset="0"/>
              </a:rPr>
              <a:t>RT</a:t>
            </a:r>
            <a:r>
              <a:rPr lang="en-US" altLang="x-none" sz="1800">
                <a:latin typeface="Calibri" charset="0"/>
                <a:ea typeface="MS PGothic" charset="-128"/>
                <a:cs typeface="Calibri" charset="0"/>
              </a:rPr>
              <a:t> at 25</a:t>
            </a:r>
            <a:r>
              <a:rPr lang="en-US" altLang="x-none" sz="1800" baseline="30000">
                <a:latin typeface="Calibri" charset="0"/>
                <a:ea typeface="MS PGothic" charset="-128"/>
                <a:cs typeface="Calibri" charset="0"/>
              </a:rPr>
              <a:t>o</a:t>
            </a:r>
            <a:r>
              <a:rPr lang="en-US" altLang="x-none" sz="1800">
                <a:latin typeface="Calibri" charset="0"/>
                <a:ea typeface="MS PGothic" charset="-128"/>
                <a:cs typeface="Calibri" charset="0"/>
              </a:rPr>
              <a:t>C is 2.48 kJ/mol</a:t>
            </a:r>
            <a:r>
              <a:rPr lang="en-US" altLang="x-none" sz="2000">
                <a:latin typeface="Calibri" charset="0"/>
                <a:ea typeface="MS PGothic" charset="-128"/>
                <a:cs typeface="Calibri" charset="0"/>
              </a:rPr>
              <a:t>)</a:t>
            </a:r>
          </a:p>
          <a:p>
            <a:pPr eaLnBrk="1" hangingPunct="1">
              <a:lnSpc>
                <a:spcPct val="90000"/>
              </a:lnSpc>
            </a:pPr>
            <a:r>
              <a:rPr lang="en-US" altLang="x-none" sz="2400">
                <a:latin typeface="Calibri" charset="0"/>
                <a:ea typeface="MS PGothic" charset="-128"/>
                <a:cs typeface="Calibri" charset="0"/>
              </a:rPr>
              <a:t>Magnitudes</a:t>
            </a:r>
          </a:p>
          <a:p>
            <a:pPr lvl="1" eaLnBrk="1" hangingPunct="1">
              <a:lnSpc>
                <a:spcPct val="120000"/>
              </a:lnSpc>
            </a:pPr>
            <a:r>
              <a:rPr lang="en-US" altLang="x-none" sz="1800">
                <a:latin typeface="Calibri" charset="0"/>
                <a:ea typeface="MS PGothic" charset="-128"/>
                <a:cs typeface="Calibri" charset="0"/>
              </a:rPr>
              <a:t>Strong binding: </a:t>
            </a:r>
            <a:r>
              <a:rPr lang="en-US" altLang="x-none" sz="1800" i="1">
                <a:latin typeface="Calibri" charset="0"/>
                <a:ea typeface="MS PGothic" charset="-128"/>
                <a:cs typeface="Calibri" charset="0"/>
              </a:rPr>
              <a:t>K</a:t>
            </a:r>
            <a:r>
              <a:rPr lang="en-US" altLang="x-none" sz="1800" baseline="-25000">
                <a:latin typeface="Calibri" charset="0"/>
                <a:ea typeface="MS PGothic" charset="-128"/>
                <a:cs typeface="Calibri" charset="0"/>
              </a:rPr>
              <a:t>d</a:t>
            </a:r>
            <a:r>
              <a:rPr lang="en-US" altLang="x-none" sz="1800">
                <a:latin typeface="Calibri" charset="0"/>
                <a:ea typeface="MS PGothic" charset="-128"/>
                <a:cs typeface="Calibri" charset="0"/>
              </a:rPr>
              <a:t> &lt; 10 nM </a:t>
            </a:r>
          </a:p>
          <a:p>
            <a:pPr lvl="1" eaLnBrk="1" hangingPunct="1">
              <a:lnSpc>
                <a:spcPct val="120000"/>
              </a:lnSpc>
            </a:pPr>
            <a:r>
              <a:rPr lang="en-US" altLang="x-none" sz="1800">
                <a:latin typeface="Calibri" charset="0"/>
                <a:ea typeface="MS PGothic" charset="-128"/>
                <a:cs typeface="Calibri" charset="0"/>
              </a:rPr>
              <a:t>Weak binding: </a:t>
            </a:r>
            <a:r>
              <a:rPr lang="en-US" altLang="x-none" sz="1800" i="1">
                <a:latin typeface="Calibri" charset="0"/>
                <a:ea typeface="MS PGothic" charset="-128"/>
                <a:cs typeface="Calibri" charset="0"/>
              </a:rPr>
              <a:t>K</a:t>
            </a:r>
            <a:r>
              <a:rPr lang="en-US" altLang="x-none" sz="1800" baseline="-25000">
                <a:latin typeface="Calibri" charset="0"/>
                <a:ea typeface="MS PGothic" charset="-128"/>
                <a:cs typeface="Calibri" charset="0"/>
              </a:rPr>
              <a:t>d</a:t>
            </a:r>
            <a:r>
              <a:rPr lang="en-US" altLang="x-none" sz="1800">
                <a:latin typeface="Calibri" charset="0"/>
                <a:ea typeface="MS PGothic" charset="-128"/>
                <a:cs typeface="Calibri" charset="0"/>
              </a:rPr>
              <a:t> &gt; 10 </a:t>
            </a:r>
            <a:r>
              <a:rPr lang="en-US" altLang="x-none" sz="1800">
                <a:latin typeface="Calibri" charset="0"/>
                <a:ea typeface="MS PGothic" charset="-128"/>
                <a:cs typeface="Calibri" charset="0"/>
                <a:sym typeface="Symbol" charset="2"/>
              </a:rPr>
              <a:t></a:t>
            </a:r>
            <a:r>
              <a:rPr lang="en-US" altLang="x-none" sz="1800">
                <a:latin typeface="Calibri" charset="0"/>
                <a:ea typeface="MS PGothic" charset="-128"/>
                <a:cs typeface="Calibri" charset="0"/>
              </a:rPr>
              <a:t>M </a:t>
            </a:r>
            <a:r>
              <a:rPr lang="en-US" altLang="x-none" sz="1800" i="1">
                <a:latin typeface="Calibri" charset="0"/>
                <a:ea typeface="MS PGothic" charset="-128"/>
                <a:cs typeface="Calibri" charset="0"/>
              </a:rPr>
              <a:t> </a:t>
            </a:r>
          </a:p>
        </p:txBody>
      </p:sp>
      <p:sp>
        <p:nvSpPr>
          <p:cNvPr id="25603" name="Line 4"/>
          <p:cNvSpPr>
            <a:spLocks noChangeShapeType="1"/>
          </p:cNvSpPr>
          <p:nvPr/>
        </p:nvSpPr>
        <p:spPr bwMode="auto">
          <a:xfrm>
            <a:off x="360363" y="762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TextBox 1"/>
          <p:cNvSpPr txBox="1">
            <a:spLocks noChangeArrowheads="1"/>
          </p:cNvSpPr>
          <p:nvPr/>
        </p:nvSpPr>
        <p:spPr bwMode="auto">
          <a:xfrm>
            <a:off x="4572000" y="5257800"/>
            <a:ext cx="39624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Note:  Lower K</a:t>
            </a:r>
            <a:r>
              <a:rPr lang="en-US" altLang="x-none" sz="2400" baseline="-25000">
                <a:latin typeface="Times" charset="0"/>
              </a:rPr>
              <a:t>d</a:t>
            </a:r>
            <a:r>
              <a:rPr lang="en-US" altLang="x-none" sz="2400">
                <a:latin typeface="Times" charset="0"/>
              </a:rPr>
              <a:t>, higher affinity of protein for ligand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txBox="1">
            <a:spLocks noChangeArrowheads="1"/>
          </p:cNvSpPr>
          <p:nvPr/>
        </p:nvSpPr>
        <p:spPr bwMode="auto">
          <a:xfrm>
            <a:off x="0" y="79375"/>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Example Problem:  K</a:t>
            </a:r>
            <a:r>
              <a:rPr lang="en-US" altLang="x-none" sz="4000" b="1" baseline="-25000">
                <a:solidFill>
                  <a:srgbClr val="2FB0DC"/>
                </a:solidFill>
              </a:rPr>
              <a:t>d</a:t>
            </a:r>
            <a:r>
              <a:rPr lang="en-US" altLang="x-none" sz="4000" b="1">
                <a:solidFill>
                  <a:srgbClr val="2FB0DC"/>
                </a:solidFill>
              </a:rPr>
              <a:t> and </a:t>
            </a:r>
            <a:r>
              <a:rPr lang="en-US" altLang="x-none" sz="4000" b="1">
                <a:solidFill>
                  <a:srgbClr val="2FB0DC"/>
                </a:solidFill>
                <a:latin typeface="Symbol" charset="2"/>
              </a:rPr>
              <a:t>q</a:t>
            </a:r>
          </a:p>
        </p:txBody>
      </p:sp>
      <p:sp>
        <p:nvSpPr>
          <p:cNvPr id="26626" name="Line 4"/>
          <p:cNvSpPr>
            <a:spLocks noChangeShapeType="1"/>
          </p:cNvSpPr>
          <p:nvPr/>
        </p:nvSpPr>
        <p:spPr bwMode="auto">
          <a:xfrm>
            <a:off x="360363" y="762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Content Placeholder 7"/>
          <p:cNvSpPr>
            <a:spLocks noGrp="1"/>
          </p:cNvSpPr>
          <p:nvPr>
            <p:ph idx="1"/>
          </p:nvPr>
        </p:nvSpPr>
        <p:spPr>
          <a:xfrm>
            <a:off x="228600" y="1676400"/>
            <a:ext cx="2424113" cy="4038600"/>
          </a:xfrm>
        </p:spPr>
        <p:txBody>
          <a:bodyPr/>
          <a:lstStyle/>
          <a:p>
            <a:pPr marL="0" indent="0">
              <a:buFontTx/>
              <a:buNone/>
            </a:pPr>
            <a:r>
              <a:rPr lang="en-US" altLang="x-none" sz="2000">
                <a:latin typeface="Calibri" charset="0"/>
                <a:ea typeface="MS PGothic" charset="-128"/>
                <a:cs typeface="Calibri" charset="0"/>
              </a:rPr>
              <a:t>Two proteins, X and Y, bind to the same ligand, A, with the binding curves shown.  What is the dissociation constant, K</a:t>
            </a:r>
            <a:r>
              <a:rPr lang="en-US" altLang="x-none" sz="2000" baseline="-25000">
                <a:latin typeface="Calibri" charset="0"/>
                <a:ea typeface="MS PGothic" charset="-128"/>
                <a:cs typeface="Calibri" charset="0"/>
              </a:rPr>
              <a:t>d</a:t>
            </a:r>
            <a:r>
              <a:rPr lang="en-US" altLang="x-none" sz="2000">
                <a:latin typeface="Calibri" charset="0"/>
                <a:ea typeface="MS PGothic" charset="-128"/>
                <a:cs typeface="Calibri" charset="0"/>
              </a:rPr>
              <a:t>, for each protein?  Which protein has the greater affinity for ligand A?</a:t>
            </a:r>
          </a:p>
        </p:txBody>
      </p:sp>
      <p:pic>
        <p:nvPicPr>
          <p:cNvPr id="26628" name="Picture 2" descr="unnumbered_05_p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1589088"/>
            <a:ext cx="6092825"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7"/>
          <p:cNvSpPr txBox="1">
            <a:spLocks/>
          </p:cNvSpPr>
          <p:nvPr/>
        </p:nvSpPr>
        <p:spPr bwMode="auto">
          <a:xfrm>
            <a:off x="228600" y="1676400"/>
            <a:ext cx="24241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buFontTx/>
              <a:buNone/>
            </a:pPr>
            <a:r>
              <a:rPr lang="en-US" altLang="x-none" sz="2000"/>
              <a:t>When </a:t>
            </a:r>
            <a:r>
              <a:rPr lang="en-US" altLang="x-none" sz="2000">
                <a:latin typeface="Symbol" charset="2"/>
              </a:rPr>
              <a:t>q</a:t>
            </a:r>
            <a:r>
              <a:rPr lang="en-US" altLang="x-none" sz="2000"/>
              <a:t> equals 0.5, the concentration of ligand equals the Kd.</a:t>
            </a:r>
          </a:p>
          <a:p>
            <a:pPr>
              <a:buFontTx/>
              <a:buNone/>
            </a:pPr>
            <a:endParaRPr lang="en-US" altLang="x-none" sz="2000"/>
          </a:p>
          <a:p>
            <a:pPr>
              <a:buFontTx/>
              <a:buNone/>
            </a:pPr>
            <a:r>
              <a:rPr lang="en-US" altLang="x-none" sz="2000"/>
              <a:t>X has a K</a:t>
            </a:r>
            <a:r>
              <a:rPr lang="en-US" altLang="x-none" sz="2000" baseline="-25000"/>
              <a:t>d</a:t>
            </a:r>
            <a:r>
              <a:rPr lang="en-US" altLang="x-none" sz="2000"/>
              <a:t> of 2</a:t>
            </a:r>
            <a:r>
              <a:rPr lang="en-US" altLang="x-none" sz="2000">
                <a:latin typeface="Symbol" charset="2"/>
              </a:rPr>
              <a:t>m</a:t>
            </a:r>
            <a:r>
              <a:rPr lang="en-US" altLang="x-none" sz="2000"/>
              <a:t>M</a:t>
            </a:r>
          </a:p>
          <a:p>
            <a:pPr>
              <a:buFontTx/>
              <a:buNone/>
            </a:pPr>
            <a:r>
              <a:rPr lang="en-US" altLang="x-none" sz="2000"/>
              <a:t>Y has a K</a:t>
            </a:r>
            <a:r>
              <a:rPr lang="en-US" altLang="x-none" sz="2000" baseline="-25000"/>
              <a:t>d</a:t>
            </a:r>
            <a:r>
              <a:rPr lang="en-US" altLang="x-none" sz="2000"/>
              <a:t> of 6</a:t>
            </a:r>
            <a:r>
              <a:rPr lang="en-US" altLang="x-none" sz="2000">
                <a:latin typeface="Symbol" charset="2"/>
              </a:rPr>
              <a:t>m</a:t>
            </a:r>
            <a:r>
              <a:rPr lang="en-US" altLang="x-none" sz="2000"/>
              <a:t>M</a:t>
            </a:r>
          </a:p>
          <a:p>
            <a:pPr>
              <a:buFontTx/>
              <a:buNone/>
            </a:pPr>
            <a:endParaRPr lang="en-US" altLang="x-none" sz="2000"/>
          </a:p>
          <a:p>
            <a:pPr>
              <a:buFontTx/>
              <a:buNone/>
            </a:pPr>
            <a:r>
              <a:rPr lang="en-US" altLang="x-none" sz="2000"/>
              <a:t>X has a greater affinity for ligand</a:t>
            </a:r>
            <a:endParaRPr lang="en-US" altLang="x-none" sz="2000">
              <a:latin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662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txBox="1">
            <a:spLocks noChangeArrowheads="1"/>
          </p:cNvSpPr>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Examples of Binding Strength</a:t>
            </a:r>
          </a:p>
        </p:txBody>
      </p:sp>
      <p:sp>
        <p:nvSpPr>
          <p:cNvPr id="28674"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6138" y="1219200"/>
            <a:ext cx="49117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3161</TotalTime>
  <Words>4317</Words>
  <Application>Microsoft Macintosh PowerPoint</Application>
  <PresentationFormat>On-screen Show (4:3)</PresentationFormat>
  <Paragraphs>404</Paragraphs>
  <Slides>58</Slides>
  <Notes>16</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4" baseType="lpstr">
      <vt:lpstr>Calibri</vt:lpstr>
      <vt:lpstr>MathematicalPiOTF1</vt:lpstr>
      <vt:lpstr>MathPiOneItalic</vt:lpstr>
      <vt:lpstr>MS PGothic</vt:lpstr>
      <vt:lpstr>ＭＳ Ｐゴシック</vt:lpstr>
      <vt:lpstr>SolexBoldLining</vt:lpstr>
      <vt:lpstr>Symbol</vt:lpstr>
      <vt:lpstr>Times</vt:lpstr>
      <vt:lpstr>Times New Roman</vt:lpstr>
      <vt:lpstr>Whitney-Light</vt:lpstr>
      <vt:lpstr>Whitney-Semibold</vt:lpstr>
      <vt:lpstr>Wingdings</vt:lpstr>
      <vt:lpstr>Wingdings 3</vt:lpstr>
      <vt:lpstr>Arial</vt:lpstr>
      <vt:lpstr>Blank Presentation</vt:lpstr>
      <vt:lpstr>Equation</vt:lpstr>
      <vt:lpstr>CHAPTER 5:  Function of Globular Proteins</vt:lpstr>
      <vt:lpstr>PowerPoint Presentation</vt:lpstr>
      <vt:lpstr>Interaction with Other Molecules</vt:lpstr>
      <vt:lpstr>Binding: Quantitative Description</vt:lpstr>
      <vt:lpstr>Binding:  Analysis in Terms of the Bound Fraction</vt:lpstr>
      <vt:lpstr>Binding: Graphical Analysis</vt:lpstr>
      <vt:lpstr>Binding: Thermodynamic Connections</vt:lpstr>
      <vt:lpstr>PowerPoint Presentation</vt:lpstr>
      <vt:lpstr>PowerPoint Presentation</vt:lpstr>
      <vt:lpstr>Specificity: Lock-and-Key Model</vt:lpstr>
      <vt:lpstr>Specificity: Induced Fit</vt:lpstr>
      <vt:lpstr>Globins are oxygen-binding proteins</vt:lpstr>
      <vt:lpstr>PowerPoint Presentation</vt:lpstr>
      <vt:lpstr>Hemoglobin</vt:lpstr>
      <vt:lpstr>PowerPoint Presentation</vt:lpstr>
      <vt:lpstr>PowerPoint Presentation</vt:lpstr>
      <vt:lpstr>PowerPoint Presentation</vt:lpstr>
      <vt:lpstr>PowerPoint Presentation</vt:lpstr>
      <vt:lpstr>Binding of Carbon Monoxide</vt:lpstr>
      <vt:lpstr>PowerPoint Presentation</vt:lpstr>
      <vt:lpstr>PowerPoint Presentation</vt:lpstr>
      <vt:lpstr>O2 binding to Myoglobin</vt:lpstr>
      <vt:lpstr>PowerPoint Presentation</vt:lpstr>
      <vt:lpstr>PowerPoint Presentation</vt:lpstr>
      <vt:lpstr>PowerPoint Presentation</vt:lpstr>
      <vt:lpstr>PowerPoint Presentation</vt:lpstr>
      <vt:lpstr>How can affinity to oxygen change?</vt:lpstr>
      <vt:lpstr>Cooperativity</vt:lpstr>
      <vt:lpstr>The Hill Equation</vt:lpstr>
      <vt:lpstr>PowerPoint Presentation</vt:lpstr>
      <vt:lpstr>PowerPoint Presentation</vt:lpstr>
      <vt:lpstr>Hill Plot</vt:lpstr>
      <vt:lpstr>Hill Plot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 and T States of Hemoglobin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 Effect on O2 Binding to Hemoglobin</vt:lpstr>
      <vt:lpstr>The Bohr Effect</vt:lpstr>
      <vt:lpstr>PowerPoint Presentation</vt:lpstr>
      <vt:lpstr>PowerPoint Presentation</vt:lpstr>
      <vt:lpstr>PowerPoint Presentation</vt:lpstr>
      <vt:lpstr>PowerPoint Presentation</vt:lpstr>
      <vt:lpstr>PowerPoint Presentation</vt:lpstr>
      <vt:lpstr>Hemoglobin and CO2 Export</vt:lpstr>
    </vt:vector>
  </TitlesOfParts>
  <Company>UCSB</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Proteins: Structure, Function, Folding</dc:title>
  <dc:subject>Biochemistry</dc:subject>
  <dc:creator>Dr. Kalju Kahn</dc:creator>
  <cp:lastModifiedBy>Hurlbert, Jason</cp:lastModifiedBy>
  <cp:revision>229</cp:revision>
  <dcterms:created xsi:type="dcterms:W3CDTF">2003-02-11T13:02:49Z</dcterms:created>
  <dcterms:modified xsi:type="dcterms:W3CDTF">2017-01-22T19:43:42Z</dcterms:modified>
</cp:coreProperties>
</file>