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77" r:id="rId2"/>
    <p:sldId id="378" r:id="rId3"/>
    <p:sldId id="381" r:id="rId4"/>
    <p:sldId id="408" r:id="rId5"/>
    <p:sldId id="380" r:id="rId6"/>
    <p:sldId id="383" r:id="rId7"/>
    <p:sldId id="384" r:id="rId8"/>
    <p:sldId id="394" r:id="rId9"/>
    <p:sldId id="414" r:id="rId10"/>
    <p:sldId id="385" r:id="rId11"/>
    <p:sldId id="386" r:id="rId12"/>
    <p:sldId id="387" r:id="rId13"/>
    <p:sldId id="389" r:id="rId14"/>
    <p:sldId id="390" r:id="rId15"/>
    <p:sldId id="391" r:id="rId16"/>
    <p:sldId id="392" r:id="rId17"/>
    <p:sldId id="393" r:id="rId18"/>
    <p:sldId id="395" r:id="rId19"/>
    <p:sldId id="415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403" r:id="rId28"/>
    <p:sldId id="404" r:id="rId29"/>
    <p:sldId id="412" r:id="rId30"/>
    <p:sldId id="405" r:id="rId31"/>
    <p:sldId id="411" r:id="rId32"/>
    <p:sldId id="406" r:id="rId33"/>
    <p:sldId id="410" r:id="rId34"/>
    <p:sldId id="409" r:id="rId35"/>
    <p:sldId id="407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0F2"/>
    <a:srgbClr val="FFFFFF"/>
    <a:srgbClr val="FF0309"/>
    <a:srgbClr val="E4DDED"/>
    <a:srgbClr val="CDEBF3"/>
    <a:srgbClr val="FBFCFF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960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EB52205-A34D-5144-B24E-E648407C4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45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812931-CA85-AC4C-9938-656007934A83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B19FC-42FD-BE46-998F-D74F4765C85C}" type="slidenum">
              <a:rPr lang="en-US"/>
              <a:pPr/>
              <a:t>10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65890-6CF2-744B-B885-BBF443E24556}" type="slidenum">
              <a:rPr lang="en-US"/>
              <a:pPr/>
              <a:t>11</a:t>
            </a:fld>
            <a:endParaRPr lang="en-US"/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7F5AB-86AE-524E-B19A-D9F97C84B51C}" type="slidenum">
              <a:rPr lang="en-US"/>
              <a:pPr/>
              <a:t>12</a:t>
            </a:fld>
            <a:endParaRPr lang="en-US"/>
          </a:p>
        </p:txBody>
      </p:sp>
      <p:sp>
        <p:nvSpPr>
          <p:cNvPr id="75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55B27-A21E-EC47-B2A2-4599932437E0}" type="slidenum">
              <a:rPr lang="en-US"/>
              <a:pPr/>
              <a:t>13</a:t>
            </a:fld>
            <a:endParaRPr lang="en-US"/>
          </a:p>
        </p:txBody>
      </p:sp>
      <p:sp>
        <p:nvSpPr>
          <p:cNvPr id="76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BB809-38B8-0441-9DC8-EA5D884C387A}" type="slidenum">
              <a:rPr lang="en-US"/>
              <a:pPr/>
              <a:t>14</a:t>
            </a:fld>
            <a:endParaRPr lang="en-US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89988-D528-3341-B679-3BD0D0D86EA2}" type="slidenum">
              <a:rPr lang="en-US"/>
              <a:pPr/>
              <a:t>15</a:t>
            </a:fld>
            <a:endParaRPr lang="en-US"/>
          </a:p>
        </p:txBody>
      </p:sp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8D5ED-1DD3-8247-B68C-42D06D6DBE28}" type="slidenum">
              <a:rPr lang="en-US"/>
              <a:pPr/>
              <a:t>16</a:t>
            </a:fld>
            <a:endParaRPr lang="en-US"/>
          </a:p>
        </p:txBody>
      </p:sp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17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18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19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812931-CA85-AC4C-9938-656007934A83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20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21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22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23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24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25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26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27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28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29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02E11D-8C53-4E43-A11D-068FC57B531B}" type="slidenum">
              <a:rPr lang="en-US"/>
              <a:pPr/>
              <a:t>3</a:t>
            </a:fld>
            <a:endParaRPr 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30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31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32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33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34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F0E71-E1E1-D441-9E47-DE7007B6CD2A}" type="slidenum">
              <a:rPr lang="en-US"/>
              <a:pPr/>
              <a:t>35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02E11D-8C53-4E43-A11D-068FC57B531B}" type="slidenum">
              <a:rPr lang="en-US"/>
              <a:pPr/>
              <a:t>4</a:t>
            </a:fld>
            <a:endParaRPr 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351128-B51D-C148-8691-9FBD558B197B}" type="slidenum">
              <a:rPr lang="en-US"/>
              <a:pPr/>
              <a:t>5</a:t>
            </a:fld>
            <a:endParaRPr lang="en-US"/>
          </a:p>
        </p:txBody>
      </p:sp>
      <p:sp>
        <p:nvSpPr>
          <p:cNvPr id="76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2851B6-7285-5D47-8280-AD4B8C2F261A}" type="slidenum">
              <a:rPr lang="en-US"/>
              <a:pPr/>
              <a:t>6</a:t>
            </a:fld>
            <a:endParaRPr lang="en-US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C6D43-C493-CB45-831C-A01B62B17AA0}" type="slidenum">
              <a:rPr lang="en-US"/>
              <a:pPr/>
              <a:t>7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C6D43-C493-CB45-831C-A01B62B17AA0}" type="slidenum">
              <a:rPr lang="en-US"/>
              <a:pPr/>
              <a:t>8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C6D43-C493-CB45-831C-A01B62B17AA0}" type="slidenum">
              <a:rPr lang="en-US"/>
              <a:pPr/>
              <a:t>9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5C6D-E53F-6549-B0AF-C00253757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94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E8DE8-22BC-354F-B187-739950542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1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018F6-B49A-3D4A-B260-5FBB5DBF1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5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B4977-9B58-1046-9C27-37E895D41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CC263-C78F-6640-8AC6-64B0BE24E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5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6CE0E-30E6-8946-A657-B6F4B35FE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9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8D7FE-68A2-994C-B9B6-A958616D4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9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CEF6C-1721-A948-A285-C9BB330CE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49421-E53F-8D43-A310-7BCFEE4FE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7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4AB4E-1093-6B44-84E8-E906C5C7E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2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57117-0D22-9642-A415-5BFD826FF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2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D002A69A-36C5-7F44-856C-E449560D3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3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Lecture 15:  Biological Redox Reactions</a:t>
            </a:r>
            <a:endParaRPr lang="en-US" dirty="0" smtClean="0"/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82296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numCol="1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Almost everyone has a dehydrogenase or a </a:t>
            </a:r>
            <a:r>
              <a:rPr lang="en-US" sz="2400" dirty="0" err="1" smtClean="0">
                <a:solidFill>
                  <a:srgbClr val="FFFF00"/>
                </a:solidFill>
              </a:rPr>
              <a:t>racemase</a:t>
            </a:r>
            <a:r>
              <a:rPr lang="en-US" sz="2400" dirty="0" smtClean="0">
                <a:solidFill>
                  <a:srgbClr val="FFFF00"/>
                </a:solidFill>
              </a:rPr>
              <a:t> as one of their assigned enzymes</a:t>
            </a: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4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Biological Redox Reactions rely upon COFACTORS to do the “heavy lifting” of the electrons</a:t>
            </a:r>
          </a:p>
          <a:p>
            <a:pPr>
              <a:spcBef>
                <a:spcPct val="50000"/>
              </a:spcBef>
              <a:buFont typeface="Arial" charset="0"/>
              <a:buNone/>
              <a:defRPr/>
            </a:pP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spcBef>
                <a:spcPct val="50000"/>
              </a:spcBef>
              <a:buFont typeface="Arial" charset="0"/>
              <a:buAutoNum type="arabicParenR"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NAD/NADH</a:t>
            </a:r>
          </a:p>
          <a:p>
            <a:pPr marL="457200" indent="-457200">
              <a:spcBef>
                <a:spcPct val="50000"/>
              </a:spcBef>
              <a:buFont typeface="Arial" charset="0"/>
              <a:buAutoNum type="arabicParenR"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FAD/FADH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</a:p>
          <a:p>
            <a:pPr marL="457200" indent="-457200">
              <a:spcBef>
                <a:spcPct val="50000"/>
              </a:spcBef>
              <a:buFont typeface="Arial" charset="0"/>
              <a:buAutoNum type="arabicParenR"/>
              <a:defRPr/>
            </a:pPr>
            <a:r>
              <a:rPr lang="en-US" sz="2400" dirty="0" err="1" smtClean="0">
                <a:solidFill>
                  <a:srgbClr val="FFFF00"/>
                </a:solidFill>
              </a:rPr>
              <a:t>Pyridoxal</a:t>
            </a:r>
            <a:r>
              <a:rPr lang="en-US" sz="2400" dirty="0" smtClean="0">
                <a:solidFill>
                  <a:srgbClr val="FFFF00"/>
                </a:solidFill>
              </a:rPr>
              <a:t> Phosphate:  The Electron Sink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How are the Ligands Bound?</a:t>
            </a:r>
            <a:br>
              <a:rPr lang="en-US" sz="3400" dirty="0">
                <a:solidFill>
                  <a:srgbClr val="FFFF00"/>
                </a:solidFill>
              </a:rPr>
            </a:br>
            <a:r>
              <a:rPr lang="en-US" sz="3400" dirty="0">
                <a:solidFill>
                  <a:srgbClr val="FFFF00"/>
                </a:solidFill>
              </a:rPr>
              <a:t>Ethanol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1981200"/>
            <a:ext cx="2819400" cy="41148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The ethanol is bound by an ion-dipole interaction with the Zn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and a dipole-dipole interaction with Ser48</a:t>
            </a:r>
          </a:p>
        </p:txBody>
      </p:sp>
      <p:pic>
        <p:nvPicPr>
          <p:cNvPr id="5" name="Picture 4" descr="etf_ligplus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 r="24757" b="20191"/>
          <a:stretch/>
        </p:blipFill>
        <p:spPr>
          <a:xfrm rot="5400000">
            <a:off x="492155" y="1184245"/>
            <a:ext cx="503549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6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How are the Ligands Bound?</a:t>
            </a:r>
            <a:br>
              <a:rPr lang="en-US" sz="3400" dirty="0">
                <a:solidFill>
                  <a:srgbClr val="FFFF00"/>
                </a:solidFill>
              </a:rPr>
            </a:br>
            <a:r>
              <a:rPr lang="en-US" sz="3400" dirty="0">
                <a:solidFill>
                  <a:srgbClr val="FFFF00"/>
                </a:solidFill>
              </a:rPr>
              <a:t>Zn</a:t>
            </a:r>
            <a:r>
              <a:rPr lang="en-US" sz="3400" baseline="30000" dirty="0">
                <a:solidFill>
                  <a:srgbClr val="FFFF00"/>
                </a:solidFill>
              </a:rPr>
              <a:t>2+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1524000"/>
            <a:ext cx="28194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</a:rPr>
              <a:t>The catalytic zinc ion is coordinated </a:t>
            </a:r>
            <a:r>
              <a:rPr lang="en-US" sz="2800" dirty="0" smtClean="0">
                <a:solidFill>
                  <a:srgbClr val="FFFF00"/>
                </a:solidFill>
              </a:rPr>
              <a:t>by: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00"/>
                </a:solidFill>
              </a:rPr>
              <a:t>2 </a:t>
            </a:r>
            <a:r>
              <a:rPr lang="en-US" sz="2800" dirty="0" err="1" smtClean="0">
                <a:solidFill>
                  <a:srgbClr val="FFFF00"/>
                </a:solidFill>
              </a:rPr>
              <a:t>Cys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suflhydryl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S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00"/>
                </a:solidFill>
              </a:rPr>
              <a:t>A His </a:t>
            </a:r>
            <a:r>
              <a:rPr lang="en-US" sz="2800" dirty="0">
                <a:solidFill>
                  <a:srgbClr val="FFFF00"/>
                </a:solidFill>
              </a:rPr>
              <a:t>imidazole nitrogen 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00"/>
                </a:solidFill>
              </a:rPr>
              <a:t>the </a:t>
            </a:r>
            <a:r>
              <a:rPr lang="en-US" sz="2800" dirty="0">
                <a:solidFill>
                  <a:srgbClr val="FFFF00"/>
                </a:solidFill>
              </a:rPr>
              <a:t>ethanol </a:t>
            </a:r>
            <a:r>
              <a:rPr lang="en-US" sz="2800" dirty="0" smtClean="0">
                <a:solidFill>
                  <a:srgbClr val="FFFF00"/>
                </a:solidFill>
              </a:rPr>
              <a:t>oxygen (Substrate activation)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 descr="zn_ligpl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t="2099" r="18103" b="25555"/>
          <a:stretch/>
        </p:blipFill>
        <p:spPr>
          <a:xfrm>
            <a:off x="304800" y="1447800"/>
            <a:ext cx="5503335" cy="49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8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58200" cy="6096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How are the Ligands Bound?</a:t>
            </a:r>
            <a:br>
              <a:rPr lang="en-US" sz="3400" dirty="0">
                <a:solidFill>
                  <a:srgbClr val="FFFF00"/>
                </a:solidFill>
              </a:rPr>
            </a:br>
            <a:r>
              <a:rPr lang="en-US" sz="3400" dirty="0">
                <a:solidFill>
                  <a:srgbClr val="FFFF00"/>
                </a:solidFill>
              </a:rPr>
              <a:t>NAD</a:t>
            </a:r>
            <a:r>
              <a:rPr lang="en-US" sz="3400" baseline="30000" dirty="0">
                <a:solidFill>
                  <a:srgbClr val="FFFF00"/>
                </a:solidFill>
              </a:rPr>
              <a:t>+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2286000"/>
            <a:ext cx="2895600" cy="2971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FF00"/>
                </a:solidFill>
              </a:rPr>
              <a:t>The shortest interactions are the catalytically relevant ones: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His51</a:t>
            </a:r>
            <a:endParaRPr lang="en-US" sz="2400" dirty="0">
              <a:solidFill>
                <a:srgbClr val="FFFF00"/>
              </a:solidFill>
            </a:endParaRP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Ser48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 descr="nad_ligplus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4" r="18686" b="23648"/>
          <a:stretch/>
        </p:blipFill>
        <p:spPr>
          <a:xfrm rot="5400000">
            <a:off x="125431" y="1474769"/>
            <a:ext cx="554033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8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How are the Ligands Arranged?</a:t>
            </a:r>
            <a:br>
              <a:rPr lang="en-US" sz="3400" dirty="0">
                <a:solidFill>
                  <a:srgbClr val="FFFF00"/>
                </a:solidFill>
              </a:rPr>
            </a:br>
            <a:r>
              <a:rPr lang="en-US" sz="2600" dirty="0">
                <a:solidFill>
                  <a:srgbClr val="FFFF00"/>
                </a:solidFill>
              </a:rPr>
              <a:t>Distance between Residues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 descr="activesite_distanc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6226916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5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How are the Ligands Arranged?</a:t>
            </a:r>
            <a:br>
              <a:rPr lang="en-US" sz="3400" dirty="0">
                <a:solidFill>
                  <a:srgbClr val="FFFF00"/>
                </a:solidFill>
              </a:rPr>
            </a:br>
            <a:r>
              <a:rPr lang="en-US" sz="2600" dirty="0">
                <a:solidFill>
                  <a:srgbClr val="FFFF00"/>
                </a:solidFill>
              </a:rPr>
              <a:t>Active Site and Surroundings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adh_active_bonds_fu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350" y="0"/>
            <a:ext cx="760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Alcohol </a:t>
            </a:r>
            <a:r>
              <a:rPr lang="en-US" sz="3400" dirty="0" smtClean="0">
                <a:solidFill>
                  <a:srgbClr val="FFFF00"/>
                </a:solidFill>
              </a:rPr>
              <a:t>Dehydrogenase Mechanism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FFFF00"/>
                </a:solidFill>
              </a:rPr>
              <a:t>Steps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Binding of the coenzyme NAD+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Binding of the alcohol substrate by coordination to zinc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rgbClr val="FFFF00"/>
                </a:solidFill>
              </a:rPr>
              <a:t>Deprotonation</a:t>
            </a:r>
            <a:r>
              <a:rPr lang="en-US" sz="2400" dirty="0">
                <a:solidFill>
                  <a:srgbClr val="FFFF00"/>
                </a:solidFill>
              </a:rPr>
              <a:t> of </a:t>
            </a:r>
            <a:r>
              <a:rPr lang="en-US" sz="2400" dirty="0" err="1">
                <a:solidFill>
                  <a:srgbClr val="FFFF00"/>
                </a:solidFill>
              </a:rPr>
              <a:t>nicotinamide</a:t>
            </a:r>
            <a:r>
              <a:rPr lang="en-US" sz="2400" dirty="0">
                <a:solidFill>
                  <a:srgbClr val="FFFF00"/>
                </a:solidFill>
              </a:rPr>
              <a:t> ribose by His-51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rgbClr val="FFFF00"/>
                </a:solidFill>
              </a:rPr>
              <a:t>Deprotonation</a:t>
            </a:r>
            <a:r>
              <a:rPr lang="en-US" sz="2400" dirty="0">
                <a:solidFill>
                  <a:srgbClr val="FFFF00"/>
                </a:solidFill>
              </a:rPr>
              <a:t> of Ser-48 by </a:t>
            </a:r>
            <a:r>
              <a:rPr lang="en-US" sz="2400" dirty="0" err="1">
                <a:solidFill>
                  <a:srgbClr val="FFFF00"/>
                </a:solidFill>
              </a:rPr>
              <a:t>nicotinamide</a:t>
            </a:r>
            <a:r>
              <a:rPr lang="en-US" sz="2400" dirty="0">
                <a:solidFill>
                  <a:srgbClr val="FFFF00"/>
                </a:solidFill>
              </a:rPr>
              <a:t> ribose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rgbClr val="FFFF00"/>
                </a:solidFill>
              </a:rPr>
              <a:t>Deprotonation</a:t>
            </a:r>
            <a:r>
              <a:rPr lang="en-US" sz="2400" dirty="0">
                <a:solidFill>
                  <a:srgbClr val="FFFF00"/>
                </a:solidFill>
              </a:rPr>
              <a:t> of the alcohol by Ser-48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Hydride transfer from the </a:t>
            </a:r>
            <a:r>
              <a:rPr lang="en-US" sz="2400" dirty="0" err="1">
                <a:solidFill>
                  <a:srgbClr val="FFFF00"/>
                </a:solidFill>
              </a:rPr>
              <a:t>alkoxide</a:t>
            </a:r>
            <a:r>
              <a:rPr lang="en-US" sz="2400" dirty="0">
                <a:solidFill>
                  <a:srgbClr val="FFFF00"/>
                </a:solidFill>
              </a:rPr>
              <a:t> ion to NAD+, leading to NADH and a zinc bound aldehyde or ketone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Release of the product aldehyde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438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9" name="Picture 5" descr="ADH_Mec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5029200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8550" name="Text Box 6"/>
          <p:cNvSpPr txBox="1">
            <a:spLocks noChangeArrowheads="1"/>
          </p:cNvSpPr>
          <p:nvPr/>
        </p:nvSpPr>
        <p:spPr bwMode="auto">
          <a:xfrm>
            <a:off x="2209800" y="5638800"/>
            <a:ext cx="495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Start at bottom and work your way clockwise, Follow the electrons!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Alcohol </a:t>
            </a:r>
            <a:r>
              <a:rPr lang="en-US" sz="3400" dirty="0" smtClean="0">
                <a:solidFill>
                  <a:srgbClr val="FFFF00"/>
                </a:solidFill>
              </a:rPr>
              <a:t>Dehydrogenase Mechanism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1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9" name="Picture 5" descr="ADH_Mec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5105400" cy="39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70" name="Picture 6" descr="ADH rea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791200"/>
            <a:ext cx="5740400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3672" name="Text Box 8"/>
          <p:cNvSpPr txBox="1">
            <a:spLocks noChangeArrowheads="1"/>
          </p:cNvSpPr>
          <p:nvPr/>
        </p:nvSpPr>
        <p:spPr bwMode="auto">
          <a:xfrm>
            <a:off x="457200" y="5943600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Overall </a:t>
            </a:r>
            <a:r>
              <a:rPr lang="en-US" sz="2400" dirty="0" err="1">
                <a:solidFill>
                  <a:srgbClr val="FFFF00"/>
                </a:solidFill>
              </a:rPr>
              <a:t>Rxn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Alcohol </a:t>
            </a:r>
            <a:r>
              <a:rPr lang="en-US" sz="3400" dirty="0" smtClean="0">
                <a:solidFill>
                  <a:srgbClr val="FFFF00"/>
                </a:solidFill>
              </a:rPr>
              <a:t>Dehydrogenase Mechanism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0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72" name="Text Box 8"/>
          <p:cNvSpPr txBox="1">
            <a:spLocks noChangeArrowheads="1"/>
          </p:cNvSpPr>
          <p:nvPr/>
        </p:nvSpPr>
        <p:spPr bwMode="auto">
          <a:xfrm>
            <a:off x="457200" y="5943600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Overall </a:t>
            </a:r>
            <a:r>
              <a:rPr lang="en-US" sz="2400" dirty="0" err="1">
                <a:solidFill>
                  <a:srgbClr val="FFFF00"/>
                </a:solidFill>
              </a:rPr>
              <a:t>Rxn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Glycerol Dehydrogenase (1JQA/1JQ5)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334000"/>
            <a:ext cx="5105400" cy="1356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524000"/>
            <a:ext cx="662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Catalyzes the oxidation of glycerol to </a:t>
            </a:r>
            <a:r>
              <a:rPr lang="en-US" dirty="0" err="1" smtClean="0">
                <a:solidFill>
                  <a:srgbClr val="FFFF00"/>
                </a:solidFill>
              </a:rPr>
              <a:t>dihydroxyacetone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Uses Zn</a:t>
            </a:r>
            <a:r>
              <a:rPr lang="en-US" baseline="30000" dirty="0" smtClean="0">
                <a:solidFill>
                  <a:srgbClr val="FFFF00"/>
                </a:solidFill>
              </a:rPr>
              <a:t>2+</a:t>
            </a:r>
            <a:r>
              <a:rPr lang="en-US" dirty="0" smtClean="0">
                <a:solidFill>
                  <a:srgbClr val="FFFF00"/>
                </a:solidFill>
              </a:rPr>
              <a:t> and NAD</a:t>
            </a:r>
            <a:r>
              <a:rPr lang="en-US" baseline="30000" dirty="0" smtClean="0">
                <a:solidFill>
                  <a:srgbClr val="FFFF00"/>
                </a:solidFill>
              </a:rPr>
              <a:t>+</a:t>
            </a:r>
            <a:r>
              <a:rPr lang="en-US" dirty="0" smtClean="0">
                <a:solidFill>
                  <a:srgbClr val="FFFF00"/>
                </a:solidFill>
              </a:rPr>
              <a:t> as cofactors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Zn</a:t>
            </a:r>
            <a:r>
              <a:rPr lang="en-US" baseline="30000" dirty="0" smtClean="0">
                <a:solidFill>
                  <a:srgbClr val="FFFF00"/>
                </a:solidFill>
              </a:rPr>
              <a:t>2+</a:t>
            </a:r>
            <a:r>
              <a:rPr lang="en-US" dirty="0" smtClean="0">
                <a:solidFill>
                  <a:srgbClr val="FFFF00"/>
                </a:solidFill>
              </a:rPr>
              <a:t> Activates a Water molecule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NAD</a:t>
            </a:r>
            <a:r>
              <a:rPr lang="en-US" baseline="30000" dirty="0" smtClean="0">
                <a:solidFill>
                  <a:srgbClr val="FFFF00"/>
                </a:solidFill>
              </a:rPr>
              <a:t>+</a:t>
            </a:r>
            <a:r>
              <a:rPr lang="en-US" dirty="0" smtClean="0">
                <a:solidFill>
                  <a:srgbClr val="FFFF00"/>
                </a:solidFill>
              </a:rPr>
              <a:t> is the electron sink</a:t>
            </a:r>
          </a:p>
        </p:txBody>
      </p:sp>
    </p:spTree>
    <p:extLst>
      <p:ext uri="{BB962C8B-B14F-4D97-AF65-F5344CB8AC3E}">
        <p14:creationId xmlns:p14="http://schemas.microsoft.com/office/powerpoint/2010/main" val="244003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72" name="Text Box 8"/>
          <p:cNvSpPr txBox="1">
            <a:spLocks noChangeArrowheads="1"/>
          </p:cNvSpPr>
          <p:nvPr/>
        </p:nvSpPr>
        <p:spPr bwMode="auto">
          <a:xfrm>
            <a:off x="457200" y="5943600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Overall </a:t>
            </a:r>
            <a:r>
              <a:rPr lang="en-US" sz="2400" dirty="0" err="1">
                <a:solidFill>
                  <a:srgbClr val="FFFF00"/>
                </a:solidFill>
              </a:rPr>
              <a:t>Rxn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Glycerol Dehydrogenase (1JQA/1JQ5)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334000"/>
            <a:ext cx="5105400" cy="1356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71600"/>
            <a:ext cx="7772400" cy="36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0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NAD</a:t>
            </a:r>
            <a:r>
              <a:rPr lang="en-US" sz="3200" baseline="30000" dirty="0" smtClean="0">
                <a:solidFill>
                  <a:srgbClr val="FFFF00"/>
                </a:solidFill>
              </a:rPr>
              <a:t>+</a:t>
            </a:r>
            <a:r>
              <a:rPr lang="en-US" sz="3200" dirty="0" smtClean="0">
                <a:solidFill>
                  <a:srgbClr val="FFFF00"/>
                </a:solidFill>
              </a:rPr>
              <a:t>/NADH and FAD/FADH</a:t>
            </a:r>
            <a:r>
              <a:rPr lang="en-US" sz="3200" baseline="-25000" dirty="0" smtClean="0">
                <a:solidFill>
                  <a:srgbClr val="FFFF00"/>
                </a:solidFill>
              </a:rPr>
              <a:t>2</a:t>
            </a:r>
            <a:endParaRPr lang="en-US" baseline="-25000" dirty="0" smtClean="0"/>
          </a:p>
        </p:txBody>
      </p:sp>
      <p:pic>
        <p:nvPicPr>
          <p:cNvPr id="6" name="Picture 2" descr="voet4e_fig_16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61" y="914400"/>
            <a:ext cx="423506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5800" y="4953000"/>
            <a:ext cx="77724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 typeface="Arial"/>
              <a:buChar char="•"/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The currency of biological redox reactions is the </a:t>
            </a:r>
            <a:r>
              <a:rPr lang="en-US" sz="1800" b="1" u="sng" dirty="0" smtClean="0">
                <a:solidFill>
                  <a:srgbClr val="FFFF00"/>
                </a:solidFill>
              </a:rPr>
              <a:t>Hydride Ion</a:t>
            </a:r>
            <a:r>
              <a:rPr lang="en-US" sz="1800" dirty="0" smtClean="0">
                <a:solidFill>
                  <a:srgbClr val="FFFF00"/>
                </a:solidFill>
              </a:rPr>
              <a:t>.</a:t>
            </a:r>
            <a:endParaRPr lang="en-US" sz="1800" dirty="0">
              <a:solidFill>
                <a:srgbClr val="FFFF00"/>
              </a:solidFill>
            </a:endParaRPr>
          </a:p>
          <a:p>
            <a:pPr marL="0" indent="0" algn="ctr"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NAD</a:t>
            </a:r>
            <a:r>
              <a:rPr lang="en-US" sz="1800" baseline="30000" dirty="0" smtClean="0">
                <a:solidFill>
                  <a:srgbClr val="FFFF00"/>
                </a:solidFill>
              </a:rPr>
              <a:t>+ </a:t>
            </a:r>
            <a:r>
              <a:rPr lang="en-US" sz="1800" dirty="0" smtClean="0">
                <a:solidFill>
                  <a:srgbClr val="FFFF00"/>
                </a:solidFill>
              </a:rPr>
              <a:t>-&gt; NADH + H</a:t>
            </a:r>
            <a:r>
              <a:rPr lang="en-US" sz="1800" baseline="30000" dirty="0" smtClean="0">
                <a:solidFill>
                  <a:srgbClr val="FFFF00"/>
                </a:solidFill>
              </a:rPr>
              <a:t>+</a:t>
            </a:r>
          </a:p>
          <a:p>
            <a:pPr marL="0" indent="0" algn="ctr"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FAD -&gt; FADH -&gt; FADH</a:t>
            </a:r>
            <a:r>
              <a:rPr lang="en-US" sz="1800" baseline="-25000" dirty="0" smtClean="0">
                <a:solidFill>
                  <a:srgbClr val="FFFF00"/>
                </a:solidFill>
              </a:rPr>
              <a:t>2</a:t>
            </a:r>
          </a:p>
          <a:p>
            <a:pPr marL="0" indent="0" algn="ctr"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These cofactors are really </a:t>
            </a:r>
            <a:r>
              <a:rPr lang="en-US" sz="1800" b="1" dirty="0" smtClean="0">
                <a:solidFill>
                  <a:srgbClr val="FFFF00"/>
                </a:solidFill>
              </a:rPr>
              <a:t>Electron Carriers</a:t>
            </a:r>
          </a:p>
        </p:txBody>
      </p:sp>
      <p:pic>
        <p:nvPicPr>
          <p:cNvPr id="8" name="Picture 2" descr="voet4e_fig_13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18573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28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Glycerol Dehydrogenase (1JQA/1JQ5)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GDH_ribb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r="13518"/>
          <a:stretch/>
        </p:blipFill>
        <p:spPr>
          <a:xfrm>
            <a:off x="1761067" y="1066800"/>
            <a:ext cx="5325533" cy="53995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0600" y="1447800"/>
            <a:ext cx="7696200" cy="4662815"/>
            <a:chOff x="990600" y="1447800"/>
            <a:chExt cx="7696200" cy="4662815"/>
          </a:xfrm>
        </p:grpSpPr>
        <p:sp>
          <p:nvSpPr>
            <p:cNvPr id="2" name="TextBox 1"/>
            <p:cNvSpPr txBox="1"/>
            <p:nvPr/>
          </p:nvSpPr>
          <p:spPr>
            <a:xfrm>
              <a:off x="6781800" y="1447800"/>
              <a:ext cx="1905000" cy="466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Note 2 domain structure</a:t>
              </a:r>
            </a:p>
            <a:p>
              <a:endParaRPr lang="en-US" dirty="0">
                <a:solidFill>
                  <a:srgbClr val="FFFF00"/>
                </a:solidFill>
              </a:endParaRPr>
            </a:p>
            <a:p>
              <a:r>
                <a:rPr lang="en-US" dirty="0" smtClean="0">
                  <a:solidFill>
                    <a:srgbClr val="FFFF00"/>
                  </a:solidFill>
                </a:rPr>
                <a:t>Active site is at interface of the domains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pic>
          <p:nvPicPr>
            <p:cNvPr id="4" name="Picture 3" descr="gdh_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524000"/>
              <a:ext cx="5486400" cy="4462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11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Glycerol Dehydrogenase (1JQA/1JQ5)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 descr="gdh_sur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629736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0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Glycerol Dehydrogenase (1JQA/1JQ5)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gDH_active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591" r="11111" b="17890"/>
          <a:stretch/>
        </p:blipFill>
        <p:spPr>
          <a:xfrm>
            <a:off x="1600200" y="1295400"/>
            <a:ext cx="6102870" cy="48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err="1" smtClean="0">
                <a:solidFill>
                  <a:srgbClr val="FFFF00"/>
                </a:solidFill>
              </a:rPr>
              <a:t>Pyridoxal</a:t>
            </a:r>
            <a:r>
              <a:rPr lang="en-US" sz="3400" dirty="0" smtClean="0">
                <a:solidFill>
                  <a:srgbClr val="FFFF00"/>
                </a:solidFill>
              </a:rPr>
              <a:t> 5’ Phosphate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 descr="PLP_overvie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7263316" cy="26543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/>
          <p:cNvSpPr txBox="1"/>
          <p:nvPr/>
        </p:nvSpPr>
        <p:spPr>
          <a:xfrm>
            <a:off x="609600" y="4724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Many enzymes involved in the metabolism of amino acids make use of PLP as a coenzyme.  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basic function of PLP is to act as an '</a:t>
            </a:r>
            <a:r>
              <a:rPr lang="en-US" sz="2400" b="1" dirty="0">
                <a:solidFill>
                  <a:srgbClr val="FFFF00"/>
                </a:solidFill>
              </a:rPr>
              <a:t>electron sink</a:t>
            </a:r>
            <a:r>
              <a:rPr lang="en-US" sz="2400" dirty="0">
                <a:solidFill>
                  <a:srgbClr val="FFFF00"/>
                </a:solidFill>
              </a:rPr>
              <a:t>',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962400" y="1981200"/>
            <a:ext cx="838200" cy="8382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219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Imine </a:t>
            </a:r>
            <a:r>
              <a:rPr lang="en-US" sz="1400" dirty="0">
                <a:solidFill>
                  <a:srgbClr val="FFFF00"/>
                </a:solidFill>
              </a:rPr>
              <a:t>(</a:t>
            </a:r>
            <a:r>
              <a:rPr lang="en-US" sz="1400" dirty="0" smtClean="0">
                <a:solidFill>
                  <a:srgbClr val="FFFF00"/>
                </a:solidFill>
              </a:rPr>
              <a:t>Schiff Base)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5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err="1" smtClean="0">
                <a:solidFill>
                  <a:srgbClr val="FFFF00"/>
                </a:solidFill>
              </a:rPr>
              <a:t>Pyridoxal</a:t>
            </a:r>
            <a:r>
              <a:rPr lang="en-US" sz="3400" dirty="0" smtClean="0">
                <a:solidFill>
                  <a:srgbClr val="FFFF00"/>
                </a:solidFill>
              </a:rPr>
              <a:t> 5’ Phosphate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 descr="PLP_overview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6"/>
          <a:stretch/>
        </p:blipFill>
        <p:spPr>
          <a:xfrm>
            <a:off x="2209800" y="1371600"/>
            <a:ext cx="4689449" cy="26543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381000" y="44958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Generally, the next step (step 2 in the figure above)  is an imine exchange, as the amine nitrogen on the amino acid substrate replaces the enzyme lysine nitrogen in the imine linkage.  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This </a:t>
            </a:r>
            <a:r>
              <a:rPr lang="en-US" sz="2000" dirty="0">
                <a:solidFill>
                  <a:srgbClr val="FFFF00"/>
                </a:solidFill>
              </a:rPr>
              <a:t>substrate-coenzyme adduct is stabilized by a favorable hydrogen bond between the phenol of PLP and the imine nitrogen.</a:t>
            </a:r>
          </a:p>
        </p:txBody>
      </p:sp>
    </p:spTree>
    <p:extLst>
      <p:ext uri="{BB962C8B-B14F-4D97-AF65-F5344CB8AC3E}">
        <p14:creationId xmlns:p14="http://schemas.microsoft.com/office/powerpoint/2010/main" val="339964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Imine Exchange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33600"/>
            <a:ext cx="2354984" cy="2852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286000"/>
            <a:ext cx="2343150" cy="2402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2057400"/>
            <a:ext cx="3029527" cy="31242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667000" y="3505200"/>
            <a:ext cx="381000" cy="228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486400" y="3505200"/>
            <a:ext cx="381000" cy="228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7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Imine Exchange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981200"/>
            <a:ext cx="3640842" cy="290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905000"/>
            <a:ext cx="3029527" cy="31242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4343400" y="3352800"/>
            <a:ext cx="381000" cy="2286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54102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This is the fundamental mechanism by which the enzyme “loads” the substrate onto the PLP, regardless of the reaction being catalyzed 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4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1.  PLP-Dependent Racemization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Racemiz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3600"/>
            <a:ext cx="6986789" cy="3200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286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1.  PLP-Dependent Racemization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 descr="racemizati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95400"/>
            <a:ext cx="5156558" cy="212104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Picture 2" descr="racemization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81400"/>
            <a:ext cx="4407206" cy="28322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304800" y="36576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Reactions 1 and 2 are the loading reactions previously shown</a:t>
            </a: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86200" y="1676400"/>
            <a:ext cx="5029200" cy="1600200"/>
            <a:chOff x="3886200" y="1676400"/>
            <a:chExt cx="5029200" cy="1600200"/>
          </a:xfrm>
        </p:grpSpPr>
        <p:sp>
          <p:nvSpPr>
            <p:cNvPr id="6" name="Oval 5"/>
            <p:cNvSpPr/>
            <p:nvPr/>
          </p:nvSpPr>
          <p:spPr bwMode="auto">
            <a:xfrm>
              <a:off x="3886200" y="1676400"/>
              <a:ext cx="990600" cy="160020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3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43800" y="1828800"/>
              <a:ext cx="13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Electron Sink!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80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1.  PLP-Dependent Racemization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28600" y="2057400"/>
            <a:ext cx="2438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just"/>
            <a:r>
              <a:rPr lang="en-GB" sz="2000" dirty="0" smtClean="0">
                <a:solidFill>
                  <a:srgbClr val="FFFF00"/>
                </a:solidFill>
                <a:latin typeface="Arial"/>
                <a:cs typeface="Arial"/>
              </a:rPr>
              <a:t>Example:</a:t>
            </a:r>
          </a:p>
          <a:p>
            <a:pPr algn="just"/>
            <a:endParaRPr lang="en-GB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just"/>
            <a:r>
              <a:rPr lang="en-GB" sz="2000" b="1" dirty="0" smtClean="0">
                <a:solidFill>
                  <a:srgbClr val="FFFF00"/>
                </a:solidFill>
                <a:latin typeface="Arial"/>
                <a:cs typeface="Arial"/>
              </a:rPr>
              <a:t>Alanine </a:t>
            </a:r>
            <a:r>
              <a:rPr lang="en-GB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Racemase</a:t>
            </a:r>
            <a:endParaRPr lang="en-GB" sz="20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algn="just"/>
            <a:endParaRPr lang="en-GB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just"/>
            <a:r>
              <a:rPr lang="en-GB" sz="2000" dirty="0" smtClean="0">
                <a:solidFill>
                  <a:srgbClr val="FFFF00"/>
                </a:solidFill>
                <a:latin typeface="Arial"/>
                <a:cs typeface="Arial"/>
              </a:rPr>
              <a:t>Mammalian Cells don’t have this enzyme, so it is a viable target for drug-design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72200" y="6096000"/>
            <a:ext cx="2743200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800" b="1" dirty="0">
                <a:solidFill>
                  <a:srgbClr val="FFFF00"/>
                </a:solidFill>
                <a:latin typeface="Arial" charset="0"/>
              </a:rPr>
              <a:t>Watanabe A et al. </a:t>
            </a:r>
            <a:r>
              <a:rPr lang="en-GB" sz="800" b="1" dirty="0" smtClean="0">
                <a:solidFill>
                  <a:srgbClr val="FFFF00"/>
                </a:solidFill>
                <a:latin typeface="Arial" charset="0"/>
              </a:rPr>
              <a:t>(2002) J</a:t>
            </a:r>
            <a:r>
              <a:rPr lang="en-GB" sz="800" b="1" dirty="0">
                <a:solidFill>
                  <a:srgbClr val="FFFF00"/>
                </a:solidFill>
                <a:latin typeface="Arial" charset="0"/>
              </a:rPr>
              <a:t>. Biol. Chem</a:t>
            </a:r>
            <a:r>
              <a:rPr lang="en-GB" sz="800" b="1" dirty="0" smtClean="0">
                <a:solidFill>
                  <a:srgbClr val="FFFF00"/>
                </a:solidFill>
                <a:latin typeface="Arial" charset="0"/>
              </a:rPr>
              <a:t>. 277</a:t>
            </a:r>
            <a:r>
              <a:rPr lang="en-GB" sz="800" b="1" dirty="0">
                <a:solidFill>
                  <a:srgbClr val="FFFF00"/>
                </a:solidFill>
                <a:latin typeface="Arial" charset="0"/>
              </a:rPr>
              <a:t>:19166-19172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07950" y="7289800"/>
            <a:ext cx="54356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000">
                <a:latin typeface="Arial" charset="0"/>
              </a:rPr>
              <a:t>©2002 by American Society for Biochemistry and Molecular Biology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676400"/>
            <a:ext cx="5915025" cy="399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10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400" dirty="0" err="1" smtClean="0">
                <a:solidFill>
                  <a:srgbClr val="FFFF00"/>
                </a:solidFill>
              </a:rPr>
              <a:t>Oxidoreductases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</a:rPr>
              <a:t>Enzymes provide proximity and proper orientation for substrates to interact.</a:t>
            </a:r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FFFF00"/>
                </a:solidFill>
              </a:rPr>
              <a:t>Oxidoreductases</a:t>
            </a:r>
            <a:r>
              <a:rPr lang="en-US" sz="2400" dirty="0">
                <a:solidFill>
                  <a:srgbClr val="FFFF00"/>
                </a:solidFill>
              </a:rPr>
              <a:t> constitute </a:t>
            </a:r>
            <a:r>
              <a:rPr lang="en-US" sz="2400" dirty="0" smtClean="0">
                <a:solidFill>
                  <a:srgbClr val="FFFF00"/>
                </a:solidFill>
              </a:rPr>
              <a:t>a </a:t>
            </a:r>
            <a:r>
              <a:rPr lang="en-US" sz="2400" dirty="0" smtClean="0">
                <a:solidFill>
                  <a:srgbClr val="FFFF00"/>
                </a:solidFill>
              </a:rPr>
              <a:t>large group of </a:t>
            </a:r>
            <a:r>
              <a:rPr lang="en-US" sz="2400" dirty="0">
                <a:solidFill>
                  <a:srgbClr val="FFFF00"/>
                </a:solidFill>
              </a:rPr>
              <a:t>enzymes. They catalyze the transfer of electrons from one molecule to another.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</a:rPr>
              <a:t>Within this class of enzymes, hydrogen atoms and hydride ions are the most common groups transferred.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</a:rPr>
              <a:t>Alcohol dehydrogenase (ADH) oxidizes alcohol into aldehyde or ketone through the reduction of NAD</a:t>
            </a:r>
            <a:r>
              <a:rPr lang="en-US" sz="2400" baseline="30000" dirty="0">
                <a:solidFill>
                  <a:srgbClr val="FFFF00"/>
                </a:solidFill>
              </a:rPr>
              <a:t>+</a:t>
            </a:r>
            <a:r>
              <a:rPr lang="en-US" sz="2400" dirty="0">
                <a:solidFill>
                  <a:srgbClr val="FFFF00"/>
                </a:solidFill>
              </a:rPr>
              <a:t> to NADH.</a:t>
            </a:r>
          </a:p>
        </p:txBody>
      </p:sp>
    </p:spTree>
    <p:extLst>
      <p:ext uri="{BB962C8B-B14F-4D97-AF65-F5344CB8AC3E}">
        <p14:creationId xmlns:p14="http://schemas.microsoft.com/office/powerpoint/2010/main" val="239572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2.  PLP-Dependent Decarboxylation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4400" y="1143000"/>
            <a:ext cx="6769741" cy="5305048"/>
            <a:chOff x="1676400" y="990600"/>
            <a:chExt cx="6769741" cy="5305048"/>
          </a:xfrm>
        </p:grpSpPr>
        <p:pic>
          <p:nvPicPr>
            <p:cNvPr id="4" name="Picture 3" descr="decarboxylati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990600"/>
              <a:ext cx="6769741" cy="5305048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" name="TextBox 1"/>
            <p:cNvSpPr txBox="1"/>
            <p:nvPr/>
          </p:nvSpPr>
          <p:spPr>
            <a:xfrm>
              <a:off x="2286000" y="4343400"/>
              <a:ext cx="3276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Once the substrate molecule is conjugated to PLP, the active site of the enzyme provides an electronic environment suitable for the elimination and an acid proton for the </a:t>
              </a:r>
              <a:r>
                <a:rPr lang="en-US" sz="1400" dirty="0" err="1" smtClean="0"/>
                <a:t>decarboxylated</a:t>
              </a:r>
              <a:r>
                <a:rPr lang="en-US" sz="1400" dirty="0" smtClean="0"/>
                <a:t> leaving group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702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2.  PLP-Dependent Decarboxylation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90600"/>
            <a:ext cx="4992607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6642556"/>
            <a:ext cx="533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FFFF00"/>
                </a:solidFill>
              </a:rPr>
              <a:t>Moya</a:t>
            </a:r>
            <a:r>
              <a:rPr lang="en-US" sz="800" dirty="0" smtClean="0">
                <a:solidFill>
                  <a:srgbClr val="FFFF00"/>
                </a:solidFill>
              </a:rPr>
              <a:t>-Garcia et al. (2004) Mammalian histidine decarboxylase</a:t>
            </a:r>
            <a:r>
              <a:rPr lang="en-US" sz="800" dirty="0">
                <a:solidFill>
                  <a:srgbClr val="FFFF00"/>
                </a:solidFill>
              </a:rPr>
              <a:t>: from </a:t>
            </a:r>
            <a:r>
              <a:rPr lang="en-US" sz="800" dirty="0" smtClean="0">
                <a:solidFill>
                  <a:srgbClr val="FFFF00"/>
                </a:solidFill>
              </a:rPr>
              <a:t>structure to function.  </a:t>
            </a:r>
            <a:r>
              <a:rPr lang="en-US" sz="800" dirty="0" err="1" smtClean="0">
                <a:solidFill>
                  <a:srgbClr val="FFFF00"/>
                </a:solidFill>
              </a:rPr>
              <a:t>BioEssays</a:t>
            </a:r>
            <a:r>
              <a:rPr lang="en-US" sz="800" dirty="0" smtClean="0">
                <a:solidFill>
                  <a:srgbClr val="FFFF00"/>
                </a:solidFill>
              </a:rPr>
              <a:t> </a:t>
            </a:r>
            <a:r>
              <a:rPr lang="en-US" sz="800" b="1" dirty="0" smtClean="0">
                <a:solidFill>
                  <a:srgbClr val="FFFF00"/>
                </a:solidFill>
              </a:rPr>
              <a:t>27</a:t>
            </a:r>
            <a:r>
              <a:rPr lang="en-US" sz="800" dirty="0" smtClean="0">
                <a:solidFill>
                  <a:srgbClr val="FFFF00"/>
                </a:solidFill>
              </a:rPr>
              <a:t>:  57-63.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752600"/>
            <a:ext cx="3657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Example: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Histidine decarboxylase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 source of histamine in your body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2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err="1" smtClean="0">
                <a:solidFill>
                  <a:srgbClr val="FFFF00"/>
                </a:solidFill>
              </a:rPr>
              <a:t>Aldol</a:t>
            </a:r>
            <a:r>
              <a:rPr lang="en-US" sz="3400" dirty="0" smtClean="0">
                <a:solidFill>
                  <a:srgbClr val="FFFF00"/>
                </a:solidFill>
              </a:rPr>
              <a:t> reactions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200400"/>
            <a:ext cx="7696200" cy="30735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838200" y="13716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Remember:  In an </a:t>
            </a:r>
            <a:r>
              <a:rPr lang="en-US" sz="2400" dirty="0" err="1" smtClean="0">
                <a:solidFill>
                  <a:srgbClr val="FFFF00"/>
                </a:solidFill>
              </a:rPr>
              <a:t>Aldol</a:t>
            </a:r>
            <a:r>
              <a:rPr lang="en-US" sz="2400" dirty="0" smtClean="0">
                <a:solidFill>
                  <a:srgbClr val="FFFF00"/>
                </a:solidFill>
              </a:rPr>
              <a:t> condensation, we are making a product that has an </a:t>
            </a:r>
            <a:r>
              <a:rPr lang="en-US" sz="2400" b="1" dirty="0" smtClean="0">
                <a:solidFill>
                  <a:srgbClr val="FFFF00"/>
                </a:solidFill>
              </a:rPr>
              <a:t>Ald</a:t>
            </a:r>
            <a:r>
              <a:rPr lang="en-US" sz="2400" dirty="0" smtClean="0">
                <a:solidFill>
                  <a:srgbClr val="FFFF00"/>
                </a:solidFill>
              </a:rPr>
              <a:t>ehyde and an </a:t>
            </a:r>
            <a:r>
              <a:rPr lang="en-US" sz="2400" dirty="0" err="1" smtClean="0">
                <a:solidFill>
                  <a:srgbClr val="FFFF00"/>
                </a:solidFill>
              </a:rPr>
              <a:t>Alcoh</a:t>
            </a:r>
            <a:r>
              <a:rPr lang="en-US" sz="2400" b="1" dirty="0" err="1" smtClean="0">
                <a:solidFill>
                  <a:srgbClr val="FFFF00"/>
                </a:solidFill>
              </a:rPr>
              <a:t>OL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Retro-</a:t>
            </a:r>
            <a:r>
              <a:rPr lang="en-US" sz="2400" dirty="0" err="1" smtClean="0">
                <a:solidFill>
                  <a:srgbClr val="FFFF00"/>
                </a:solidFill>
              </a:rPr>
              <a:t>aldol</a:t>
            </a:r>
            <a:r>
              <a:rPr lang="en-US" sz="2400" dirty="0" smtClean="0">
                <a:solidFill>
                  <a:srgbClr val="FFFF00"/>
                </a:solidFill>
              </a:rPr>
              <a:t> reactions are the reverse of that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62484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Typical </a:t>
            </a:r>
            <a:r>
              <a:rPr lang="en-US" sz="2400" dirty="0" err="1" smtClean="0">
                <a:solidFill>
                  <a:srgbClr val="FFFF00"/>
                </a:solidFill>
              </a:rPr>
              <a:t>Aldol</a:t>
            </a:r>
            <a:r>
              <a:rPr lang="en-US" sz="2400" dirty="0" smtClean="0">
                <a:solidFill>
                  <a:srgbClr val="FFFF00"/>
                </a:solidFill>
              </a:rPr>
              <a:t>-Condensation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1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Retro-</a:t>
            </a:r>
            <a:r>
              <a:rPr lang="en-US" sz="3400" dirty="0" err="1" smtClean="0">
                <a:solidFill>
                  <a:srgbClr val="FFFF00"/>
                </a:solidFill>
              </a:rPr>
              <a:t>Aldol</a:t>
            </a:r>
            <a:r>
              <a:rPr lang="en-US" sz="3400" dirty="0" smtClean="0">
                <a:solidFill>
                  <a:srgbClr val="FFFF00"/>
                </a:solidFill>
              </a:rPr>
              <a:t> reaction (</a:t>
            </a:r>
            <a:r>
              <a:rPr lang="en-US" sz="3400" dirty="0" err="1" smtClean="0">
                <a:solidFill>
                  <a:srgbClr val="FFFF00"/>
                </a:solidFill>
              </a:rPr>
              <a:t>Aldolase</a:t>
            </a:r>
            <a:r>
              <a:rPr lang="en-US" sz="3400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895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Typical Retro-</a:t>
            </a:r>
            <a:r>
              <a:rPr lang="en-US" sz="1800" dirty="0" err="1" smtClean="0">
                <a:solidFill>
                  <a:srgbClr val="FFFF00"/>
                </a:solidFill>
              </a:rPr>
              <a:t>aldol</a:t>
            </a:r>
            <a:r>
              <a:rPr lang="en-US" sz="1800" dirty="0" smtClean="0">
                <a:solidFill>
                  <a:srgbClr val="FFFF00"/>
                </a:solidFill>
              </a:rPr>
              <a:t> reaction (Catalyzed by </a:t>
            </a:r>
            <a:r>
              <a:rPr lang="en-US" sz="1800" dirty="0" err="1" smtClean="0">
                <a:solidFill>
                  <a:srgbClr val="FFFF00"/>
                </a:solidFill>
              </a:rPr>
              <a:t>Aldolase</a:t>
            </a:r>
            <a:r>
              <a:rPr lang="en-US" sz="1800" dirty="0" smtClean="0">
                <a:solidFill>
                  <a:srgbClr val="FFFF00"/>
                </a:solidFill>
              </a:rPr>
              <a:t>, a Zn</a:t>
            </a:r>
            <a:r>
              <a:rPr lang="en-US" sz="1800" baseline="30000" dirty="0" smtClean="0">
                <a:solidFill>
                  <a:srgbClr val="FFFF00"/>
                </a:solidFill>
              </a:rPr>
              <a:t>2+</a:t>
            </a:r>
            <a:r>
              <a:rPr lang="en-US" sz="1800" dirty="0" smtClean="0">
                <a:solidFill>
                  <a:srgbClr val="FFFF00"/>
                </a:solidFill>
              </a:rPr>
              <a:t>-dependent enzyme)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0600"/>
            <a:ext cx="6019800" cy="1889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581400"/>
            <a:ext cx="7391400" cy="241073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8512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dirty="0" smtClean="0">
                <a:solidFill>
                  <a:srgbClr val="FFFF00"/>
                </a:solidFill>
              </a:rPr>
              <a:t>3.  PLP-Dependent Retro-</a:t>
            </a:r>
            <a:r>
              <a:rPr lang="en-US" sz="3400" dirty="0" err="1" smtClean="0">
                <a:solidFill>
                  <a:srgbClr val="FFFF00"/>
                </a:solidFill>
              </a:rPr>
              <a:t>Aldol</a:t>
            </a:r>
            <a:r>
              <a:rPr lang="en-US" sz="3400" dirty="0" smtClean="0">
                <a:solidFill>
                  <a:srgbClr val="FFFF00"/>
                </a:solidFill>
              </a:rPr>
              <a:t> reaction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 descr="Serine_degrad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7759335" cy="2057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6854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400" smtClean="0">
                <a:solidFill>
                  <a:srgbClr val="FFFF00"/>
                </a:solidFill>
              </a:rPr>
              <a:t>3.  PLP</a:t>
            </a:r>
            <a:r>
              <a:rPr lang="en-US" sz="3400" dirty="0" smtClean="0">
                <a:solidFill>
                  <a:srgbClr val="FFFF00"/>
                </a:solidFill>
              </a:rPr>
              <a:t>-Dependent Retro-</a:t>
            </a:r>
            <a:r>
              <a:rPr lang="en-US" sz="3400" dirty="0" err="1" smtClean="0">
                <a:solidFill>
                  <a:srgbClr val="FFFF00"/>
                </a:solidFill>
              </a:rPr>
              <a:t>Aldol</a:t>
            </a:r>
            <a:r>
              <a:rPr lang="en-US" sz="3400" dirty="0" smtClean="0">
                <a:solidFill>
                  <a:srgbClr val="FFFF00"/>
                </a:solidFill>
              </a:rPr>
              <a:t> reaction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retoaldolCondensation_me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37250" cy="42672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2792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400" dirty="0" err="1" smtClean="0">
                <a:solidFill>
                  <a:srgbClr val="FFFF00"/>
                </a:solidFill>
              </a:rPr>
              <a:t>Oxidoreductases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We are going to look at 2 specific enzymes that use NAD+ as a cofactor and 3 general reactions catalyzed by the cofactor PLP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NAD+ Utilizing Enzymes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Alcohol dehydrogenase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Glycerol dehydrogenase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PLP-Catalyzed Reactions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Racemization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Decarboxylation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Retro-</a:t>
            </a:r>
            <a:r>
              <a:rPr lang="en-US" sz="2400" dirty="0" err="1" smtClean="0">
                <a:solidFill>
                  <a:srgbClr val="FFFF00"/>
                </a:solidFill>
              </a:rPr>
              <a:t>aldol</a:t>
            </a:r>
            <a:r>
              <a:rPr lang="en-US" sz="2400" dirty="0" smtClean="0">
                <a:solidFill>
                  <a:srgbClr val="FFFF00"/>
                </a:solidFill>
              </a:rPr>
              <a:t> reaction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4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7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1430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ADH</a:t>
            </a:r>
          </a:p>
        </p:txBody>
      </p:sp>
      <p:sp>
        <p:nvSpPr>
          <p:cNvPr id="765958" name="Rectangle 6"/>
          <p:cNvSpPr>
            <a:spLocks noChangeArrowheads="1"/>
          </p:cNvSpPr>
          <p:nvPr/>
        </p:nvSpPr>
        <p:spPr bwMode="auto">
          <a:xfrm>
            <a:off x="3810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Catalyzes the NAD-dependent oxidation of ethanol to acetaldehyde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6595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"/>
          <a:stretch/>
        </p:blipFill>
        <p:spPr bwMode="auto">
          <a:xfrm>
            <a:off x="762000" y="4114800"/>
            <a:ext cx="7586133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75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Alcohol Dehydrogenase </a:t>
            </a:r>
            <a:r>
              <a:rPr lang="en-US" sz="3400" dirty="0" smtClean="0">
                <a:solidFill>
                  <a:srgbClr val="FFFF00"/>
                </a:solidFill>
              </a:rPr>
              <a:t>(4DXH)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 descr="ribb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r="16666"/>
          <a:stretch/>
        </p:blipFill>
        <p:spPr>
          <a:xfrm>
            <a:off x="2540000" y="1295400"/>
            <a:ext cx="4267200" cy="50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7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Alcohol Dehydrogenase (ADH)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95400" y="1295400"/>
            <a:ext cx="6553200" cy="4958588"/>
            <a:chOff x="1295400" y="990600"/>
            <a:chExt cx="6553200" cy="4958588"/>
          </a:xfrm>
        </p:grpSpPr>
        <p:pic>
          <p:nvPicPr>
            <p:cNvPr id="2" name="Picture 1" descr="headon_surfac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990600"/>
              <a:ext cx="6553200" cy="4958588"/>
            </a:xfrm>
            <a:prstGeom prst="rect">
              <a:avLst/>
            </a:prstGeom>
          </p:spPr>
        </p:pic>
        <p:sp>
          <p:nvSpPr>
            <p:cNvPr id="742406" name="Text Box 6"/>
            <p:cNvSpPr txBox="1">
              <a:spLocks noChangeArrowheads="1"/>
            </p:cNvSpPr>
            <p:nvPr/>
          </p:nvSpPr>
          <p:spPr bwMode="auto">
            <a:xfrm>
              <a:off x="5943600" y="1295400"/>
              <a:ext cx="1676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742411" name="Group 11"/>
            <p:cNvGrpSpPr>
              <a:grpSpLocks/>
            </p:cNvGrpSpPr>
            <p:nvPr/>
          </p:nvGrpSpPr>
          <p:grpSpPr bwMode="auto">
            <a:xfrm>
              <a:off x="1600200" y="2362200"/>
              <a:ext cx="1752600" cy="1219200"/>
              <a:chOff x="1008" y="1488"/>
              <a:chExt cx="1104" cy="768"/>
            </a:xfrm>
          </p:grpSpPr>
          <p:sp>
            <p:nvSpPr>
              <p:cNvPr id="742409" name="Line 9"/>
              <p:cNvSpPr>
                <a:spLocks noChangeShapeType="1"/>
              </p:cNvSpPr>
              <p:nvPr/>
            </p:nvSpPr>
            <p:spPr bwMode="auto">
              <a:xfrm>
                <a:off x="1440" y="1776"/>
                <a:ext cx="672" cy="48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10" name="Text Box 10"/>
              <p:cNvSpPr txBox="1">
                <a:spLocks noChangeArrowheads="1"/>
              </p:cNvSpPr>
              <p:nvPr/>
            </p:nvSpPr>
            <p:spPr bwMode="auto">
              <a:xfrm>
                <a:off x="1008" y="1488"/>
                <a:ext cx="86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/>
                  <a:t>NAD</a:t>
                </a:r>
                <a:r>
                  <a:rPr lang="en-US" sz="2000" baseline="30000"/>
                  <a:t>+</a:t>
                </a:r>
                <a:endParaRPr lang="en-US"/>
              </a:p>
            </p:txBody>
          </p:sp>
        </p:grpSp>
        <p:grpSp>
          <p:nvGrpSpPr>
            <p:cNvPr id="742408" name="Group 8"/>
            <p:cNvGrpSpPr>
              <a:grpSpLocks/>
            </p:cNvGrpSpPr>
            <p:nvPr/>
          </p:nvGrpSpPr>
          <p:grpSpPr bwMode="auto">
            <a:xfrm>
              <a:off x="5181600" y="1447800"/>
              <a:ext cx="2438400" cy="1905000"/>
              <a:chOff x="3264" y="912"/>
              <a:chExt cx="1536" cy="1200"/>
            </a:xfrm>
          </p:grpSpPr>
          <p:sp>
            <p:nvSpPr>
              <p:cNvPr id="742405" name="Line 5"/>
              <p:cNvSpPr>
                <a:spLocks noChangeShapeType="1"/>
              </p:cNvSpPr>
              <p:nvPr/>
            </p:nvSpPr>
            <p:spPr bwMode="auto">
              <a:xfrm flipH="1">
                <a:off x="3264" y="1152"/>
                <a:ext cx="1008" cy="96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07" name="Text Box 7"/>
              <p:cNvSpPr txBox="1">
                <a:spLocks noChangeArrowheads="1"/>
              </p:cNvSpPr>
              <p:nvPr/>
            </p:nvSpPr>
            <p:spPr bwMode="auto">
              <a:xfrm>
                <a:off x="4080" y="912"/>
                <a:ext cx="72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/>
                  <a:t>Alcohol</a:t>
                </a: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91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Alcohol Dehydrogenase (ADH)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990600"/>
            <a:ext cx="8991600" cy="5410200"/>
            <a:chOff x="76200" y="990600"/>
            <a:chExt cx="8991600" cy="5410200"/>
          </a:xfrm>
        </p:grpSpPr>
        <p:sp>
          <p:nvSpPr>
            <p:cNvPr id="6" name="Rectangle 5"/>
            <p:cNvSpPr/>
            <p:nvPr/>
          </p:nvSpPr>
          <p:spPr bwMode="auto">
            <a:xfrm>
              <a:off x="76200" y="990600"/>
              <a:ext cx="8991600" cy="5410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3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4" name="Picture 3" descr="nad_bindingpocke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1" r="18148"/>
            <a:stretch/>
          </p:blipFill>
          <p:spPr>
            <a:xfrm>
              <a:off x="228600" y="1066800"/>
              <a:ext cx="3894667" cy="5322274"/>
            </a:xfrm>
            <a:prstGeom prst="rect">
              <a:avLst/>
            </a:prstGeom>
          </p:spPr>
        </p:pic>
        <p:pic>
          <p:nvPicPr>
            <p:cNvPr id="5" name="Picture 4" descr="ethanol_bindingpocket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1" r="13518"/>
            <a:stretch/>
          </p:blipFill>
          <p:spPr>
            <a:xfrm>
              <a:off x="4230982" y="1371600"/>
              <a:ext cx="4752151" cy="472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37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400" dirty="0">
                <a:solidFill>
                  <a:srgbClr val="FFFF00"/>
                </a:solidFill>
              </a:rPr>
              <a:t>Alcohol Dehydrogenase (ADH)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adh_sub_cofactor_surf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350" y="0"/>
            <a:ext cx="760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5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808080"/>
        </a:dk1>
        <a:lt1>
          <a:srgbClr val="FFFB05"/>
        </a:lt1>
        <a:dk2>
          <a:srgbClr val="030AFF"/>
        </a:dk2>
        <a:lt2>
          <a:srgbClr val="FFF907"/>
        </a:lt2>
        <a:accent1>
          <a:srgbClr val="FFF803"/>
        </a:accent1>
        <a:accent2>
          <a:srgbClr val="333399"/>
        </a:accent2>
        <a:accent3>
          <a:srgbClr val="AAAAFF"/>
        </a:accent3>
        <a:accent4>
          <a:srgbClr val="DAD603"/>
        </a:accent4>
        <a:accent5>
          <a:srgbClr val="FFFB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5531</TotalTime>
  <Words>835</Words>
  <Application>Microsoft Macintosh PowerPoint</Application>
  <PresentationFormat>On-screen Show (4:3)</PresentationFormat>
  <Paragraphs>155</Paragraphs>
  <Slides>35</Slides>
  <Notes>35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Lecture 15:  Biological Redox Reactions</vt:lpstr>
      <vt:lpstr>NAD+/NADH and FAD/FADH2</vt:lpstr>
      <vt:lpstr>Oxidoreductases</vt:lpstr>
      <vt:lpstr>Oxidoreductases</vt:lpstr>
      <vt:lpstr>ADH</vt:lpstr>
      <vt:lpstr>Alcohol Dehydrogenase (4DXH)</vt:lpstr>
      <vt:lpstr>Alcohol Dehydrogenase (ADH)</vt:lpstr>
      <vt:lpstr>Alcohol Dehydrogenase (ADH)</vt:lpstr>
      <vt:lpstr>Alcohol Dehydrogenase (ADH)</vt:lpstr>
      <vt:lpstr>How are the Ligands Bound? Ethanol</vt:lpstr>
      <vt:lpstr>How are the Ligands Bound? Zn2+</vt:lpstr>
      <vt:lpstr>How are the Ligands Bound? NAD+</vt:lpstr>
      <vt:lpstr>How are the Ligands Arranged? Distance between Residues</vt:lpstr>
      <vt:lpstr>How are the Ligands Arranged? Active Site and Surroundings</vt:lpstr>
      <vt:lpstr>Alcohol Dehydrogenase Mechanism</vt:lpstr>
      <vt:lpstr>Alcohol Dehydrogenase Mechanism</vt:lpstr>
      <vt:lpstr>Alcohol Dehydrogenase Mechanism</vt:lpstr>
      <vt:lpstr>Glycerol Dehydrogenase (1JQA/1JQ5)</vt:lpstr>
      <vt:lpstr>Glycerol Dehydrogenase (1JQA/1JQ5)</vt:lpstr>
      <vt:lpstr>Glycerol Dehydrogenase (1JQA/1JQ5)</vt:lpstr>
      <vt:lpstr>Glycerol Dehydrogenase (1JQA/1JQ5)</vt:lpstr>
      <vt:lpstr>Glycerol Dehydrogenase (1JQA/1JQ5)</vt:lpstr>
      <vt:lpstr>Pyridoxal 5’ Phosphate</vt:lpstr>
      <vt:lpstr>Pyridoxal 5’ Phosphate</vt:lpstr>
      <vt:lpstr>Imine Exchange</vt:lpstr>
      <vt:lpstr>Imine Exchange</vt:lpstr>
      <vt:lpstr>1.  PLP-Dependent Racemization</vt:lpstr>
      <vt:lpstr>1.  PLP-Dependent Racemization</vt:lpstr>
      <vt:lpstr>1.  PLP-Dependent Racemization</vt:lpstr>
      <vt:lpstr>2.  PLP-Dependent Decarboxylation</vt:lpstr>
      <vt:lpstr>2.  PLP-Dependent Decarboxylation</vt:lpstr>
      <vt:lpstr>Aldol reactions</vt:lpstr>
      <vt:lpstr>Retro-Aldol reaction (Aldolase)</vt:lpstr>
      <vt:lpstr>3.  PLP-Dependent Retro-Aldol reaction</vt:lpstr>
      <vt:lpstr>3.  PLP-Dependent Retro-Aldol reaction</vt:lpstr>
    </vt:vector>
  </TitlesOfParts>
  <Company>Winthrop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Alignments</dc:title>
  <dc:creator>Jason C. Hurlbert, Ph.D.</dc:creator>
  <cp:lastModifiedBy>Jason Hurlbert</cp:lastModifiedBy>
  <cp:revision>228</cp:revision>
  <dcterms:created xsi:type="dcterms:W3CDTF">2009-01-30T15:46:15Z</dcterms:created>
  <dcterms:modified xsi:type="dcterms:W3CDTF">2014-04-04T12:22:33Z</dcterms:modified>
</cp:coreProperties>
</file>