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71"/>
  </p:notesMasterIdLst>
  <p:sldIdLst>
    <p:sldId id="1005" r:id="rId3"/>
    <p:sldId id="899" r:id="rId4"/>
    <p:sldId id="900" r:id="rId5"/>
    <p:sldId id="268" r:id="rId6"/>
    <p:sldId id="901" r:id="rId7"/>
    <p:sldId id="903" r:id="rId8"/>
    <p:sldId id="904" r:id="rId9"/>
    <p:sldId id="342" r:id="rId10"/>
    <p:sldId id="381" r:id="rId11"/>
    <p:sldId id="269" r:id="rId12"/>
    <p:sldId id="368" r:id="rId13"/>
    <p:sldId id="344" r:id="rId14"/>
    <p:sldId id="369" r:id="rId15"/>
    <p:sldId id="370" r:id="rId16"/>
    <p:sldId id="371" r:id="rId17"/>
    <p:sldId id="372" r:id="rId18"/>
    <p:sldId id="270" r:id="rId19"/>
    <p:sldId id="907" r:id="rId20"/>
    <p:sldId id="908" r:id="rId21"/>
    <p:sldId id="909" r:id="rId22"/>
    <p:sldId id="910" r:id="rId23"/>
    <p:sldId id="911" r:id="rId24"/>
    <p:sldId id="912" r:id="rId25"/>
    <p:sldId id="913" r:id="rId26"/>
    <p:sldId id="914" r:id="rId27"/>
    <p:sldId id="373" r:id="rId28"/>
    <p:sldId id="374" r:id="rId29"/>
    <p:sldId id="375" r:id="rId30"/>
    <p:sldId id="376" r:id="rId31"/>
    <p:sldId id="285" r:id="rId32"/>
    <p:sldId id="916" r:id="rId33"/>
    <p:sldId id="917" r:id="rId34"/>
    <p:sldId id="918" r:id="rId35"/>
    <p:sldId id="919" r:id="rId36"/>
    <p:sldId id="921" r:id="rId37"/>
    <p:sldId id="922" r:id="rId38"/>
    <p:sldId id="923" r:id="rId39"/>
    <p:sldId id="924" r:id="rId40"/>
    <p:sldId id="351" r:id="rId41"/>
    <p:sldId id="296" r:id="rId42"/>
    <p:sldId id="925" r:id="rId43"/>
    <p:sldId id="926" r:id="rId44"/>
    <p:sldId id="927" r:id="rId45"/>
    <p:sldId id="352" r:id="rId46"/>
    <p:sldId id="353" r:id="rId47"/>
    <p:sldId id="297" r:id="rId48"/>
    <p:sldId id="354" r:id="rId49"/>
    <p:sldId id="355" r:id="rId50"/>
    <p:sldId id="303" r:id="rId51"/>
    <p:sldId id="307" r:id="rId52"/>
    <p:sldId id="930" r:id="rId53"/>
    <p:sldId id="377" r:id="rId54"/>
    <p:sldId id="931" r:id="rId55"/>
    <p:sldId id="932" r:id="rId56"/>
    <p:sldId id="933" r:id="rId57"/>
    <p:sldId id="934" r:id="rId58"/>
    <p:sldId id="935" r:id="rId59"/>
    <p:sldId id="936" r:id="rId60"/>
    <p:sldId id="937" r:id="rId61"/>
    <p:sldId id="938" r:id="rId62"/>
    <p:sldId id="954" r:id="rId63"/>
    <p:sldId id="367" r:id="rId64"/>
    <p:sldId id="955" r:id="rId65"/>
    <p:sldId id="956" r:id="rId66"/>
    <p:sldId id="957" r:id="rId67"/>
    <p:sldId id="958" r:id="rId68"/>
    <p:sldId id="959" r:id="rId69"/>
    <p:sldId id="960"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40" autoAdjust="0"/>
    <p:restoredTop sz="85604" autoAdjust="0"/>
  </p:normalViewPr>
  <p:slideViewPr>
    <p:cSldViewPr snapToGrid="0" snapToObjects="1">
      <p:cViewPr varScale="1">
        <p:scale>
          <a:sx n="105" d="100"/>
          <a:sy n="105" d="100"/>
        </p:scale>
        <p:origin x="1712" y="184"/>
      </p:cViewPr>
      <p:guideLst>
        <p:guide orient="horz" pos="2160"/>
        <p:guide pos="2880"/>
      </p:guideLst>
    </p:cSldViewPr>
  </p:slideViewPr>
  <p:outlineViewPr>
    <p:cViewPr>
      <p:scale>
        <a:sx n="33" d="100"/>
        <a:sy n="33" d="100"/>
      </p:scale>
      <p:origin x="0" y="2124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4/14/21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a:ea typeface="ＭＳ Ｐゴシック" panose="020B0600070205080204" pitchFamily="34" charset="-128"/>
              </a:rPr>
              <a:t>Corresponding Chapters: 1, 2, 8, 9, 10</a:t>
            </a:r>
          </a:p>
          <a:p>
            <a:pPr marL="228600" indent="-228600"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385636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77FA32-A651-8744-A3BF-799213FB24C8}" type="slidenum">
              <a:rPr lang="en-US"/>
              <a:pPr/>
              <a:t>13</a:t>
            </a:fld>
            <a:endParaRPr lang="en-US"/>
          </a:p>
        </p:txBody>
      </p:sp>
      <p:sp>
        <p:nvSpPr>
          <p:cNvPr id="2222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22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016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B74A3-32E7-2F4E-B650-799EAAC6D8F0}" type="slidenum">
              <a:rPr lang="en-US"/>
              <a:pPr/>
              <a:t>14</a:t>
            </a:fld>
            <a:endParaRPr lang="en-US"/>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54936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B74A3-32E7-2F4E-B650-799EAAC6D8F0}" type="slidenum">
              <a:rPr lang="en-US"/>
              <a:pPr/>
              <a:t>15</a:t>
            </a:fld>
            <a:endParaRPr lang="en-US"/>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83258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B74A3-32E7-2F4E-B650-799EAAC6D8F0}" type="slidenum">
              <a:rPr lang="en-US"/>
              <a:pPr/>
              <a:t>16</a:t>
            </a:fld>
            <a:endParaRPr lang="en-US"/>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16995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B74A3-32E7-2F4E-B650-799EAAC6D8F0}" type="slidenum">
              <a:rPr lang="en-US"/>
              <a:pPr/>
              <a:t>17</a:t>
            </a:fld>
            <a:endParaRPr lang="en-US"/>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1204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18</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20</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21</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16.4 Structure of triose phosphate </a:t>
            </a:r>
            <a:r>
              <a:rPr lang="en-US" sz="1200" b="1" i="0" u="none" strike="noStrike" kern="1200" baseline="0" dirty="0" err="1">
                <a:solidFill>
                  <a:schemeClr val="tx1"/>
                </a:solidFill>
                <a:latin typeface="+mn-lt"/>
                <a:ea typeface="+mn-ea"/>
                <a:cs typeface="+mn-cs"/>
              </a:rPr>
              <a:t>isomerase</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This enzyme consists of a central core of eight parallel β strands (orange) surrounded by eight α helices (blue). This structural motif, called an αβ barrel, is also found in the glycolytic enzymes </a:t>
            </a:r>
            <a:r>
              <a:rPr lang="en-US" sz="1200" b="0" i="0" u="none" strike="noStrike" kern="1200" baseline="0" dirty="0" err="1">
                <a:solidFill>
                  <a:schemeClr val="tx1"/>
                </a:solidFill>
                <a:latin typeface="+mn-lt"/>
                <a:ea typeface="+mn-ea"/>
                <a:cs typeface="+mn-cs"/>
              </a:rPr>
              <a:t>aldolase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enolase</a:t>
            </a:r>
            <a:r>
              <a:rPr lang="en-US" sz="1200" b="0" i="0" u="none" strike="noStrike" kern="1200" baseline="0" dirty="0">
                <a:solidFill>
                  <a:schemeClr val="tx1"/>
                </a:solidFill>
                <a:latin typeface="+mn-lt"/>
                <a:ea typeface="+mn-ea"/>
                <a:cs typeface="+mn-cs"/>
              </a:rPr>
              <a:t>, and pyruvate kinase.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95 and glutamate 165, essential components of the active site of triose phosphate </a:t>
            </a:r>
            <a:r>
              <a:rPr lang="en-US" sz="1200" b="0" i="0" u="none" strike="noStrike" kern="1200" baseline="0" dirty="0" err="1">
                <a:solidFill>
                  <a:schemeClr val="tx1"/>
                </a:solidFill>
                <a:latin typeface="+mn-lt"/>
                <a:ea typeface="+mn-ea"/>
                <a:cs typeface="+mn-cs"/>
              </a:rPr>
              <a:t>isomerase</a:t>
            </a:r>
            <a:r>
              <a:rPr lang="en-US" sz="1200" b="0" i="0" u="none" strike="noStrike" kern="1200" baseline="0" dirty="0">
                <a:solidFill>
                  <a:schemeClr val="tx1"/>
                </a:solidFill>
                <a:latin typeface="+mn-lt"/>
                <a:ea typeface="+mn-ea"/>
                <a:cs typeface="+mn-cs"/>
              </a:rPr>
              <a:t>, are located in the barrel. A loop (red) closes off the active site on substrate binding. [Drawn from 2YPI.pdb.]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22</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16.5 Catalytic mechanism of triose phosphate </a:t>
            </a:r>
            <a:r>
              <a:rPr lang="en-US" sz="1200" b="1" i="0" u="none" strike="noStrike" kern="1200" baseline="0" dirty="0" err="1">
                <a:solidFill>
                  <a:schemeClr val="tx1"/>
                </a:solidFill>
                <a:latin typeface="+mn-lt"/>
                <a:ea typeface="+mn-ea"/>
                <a:cs typeface="+mn-cs"/>
              </a:rPr>
              <a:t>isomerase</a:t>
            </a: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(1) Glutamate 165 acts as a general base by abstracting a proton (H</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from carbon 1.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95, acting as a general acid, donates a proton to the oxygen atom bonded to carbon 2, forming the </a:t>
            </a:r>
            <a:r>
              <a:rPr lang="en-US" sz="1200" b="0" i="0" u="none" strike="noStrike" kern="1200" baseline="0" dirty="0" err="1">
                <a:solidFill>
                  <a:schemeClr val="tx1"/>
                </a:solidFill>
                <a:latin typeface="+mn-lt"/>
                <a:ea typeface="+mn-ea"/>
                <a:cs typeface="+mn-cs"/>
              </a:rPr>
              <a:t>enediol</a:t>
            </a:r>
            <a:r>
              <a:rPr lang="en-US" sz="1200" b="0" i="0" u="none" strike="noStrike" kern="1200" baseline="0" dirty="0">
                <a:solidFill>
                  <a:schemeClr val="tx1"/>
                </a:solidFill>
                <a:latin typeface="+mn-lt"/>
                <a:ea typeface="+mn-ea"/>
                <a:cs typeface="+mn-cs"/>
              </a:rPr>
              <a:t> intermediate. (2) Glutamic acid, now acting as a general acid, donates a proton to C-2 while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removes a proton from the OH group of C-1. (3) The product is formed, and glutamate and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are returned to their ionized and neutral forms, respectively.</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24</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2A0613-3EE0-994A-B48B-A18BF9E12B6D}" type="slidenum">
              <a:rPr lang="en-US"/>
              <a:pPr/>
              <a:t>4</a:t>
            </a:fld>
            <a:endParaRPr lang="en-US"/>
          </a:p>
        </p:txBody>
      </p:sp>
      <p:sp>
        <p:nvSpPr>
          <p:cNvPr id="218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8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80835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25</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0D18DF-A4D4-F742-A2AE-C2C9A652ADA1}" type="slidenum">
              <a:rPr lang="en-US"/>
              <a:pPr/>
              <a:t>26</a:t>
            </a:fld>
            <a:endParaRPr lang="en-US"/>
          </a:p>
        </p:txBody>
      </p:sp>
      <p:sp>
        <p:nvSpPr>
          <p:cNvPr id="2416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1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15354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0D18DF-A4D4-F742-A2AE-C2C9A652ADA1}" type="slidenum">
              <a:rPr lang="en-US"/>
              <a:pPr/>
              <a:t>27</a:t>
            </a:fld>
            <a:endParaRPr lang="en-US"/>
          </a:p>
        </p:txBody>
      </p:sp>
      <p:sp>
        <p:nvSpPr>
          <p:cNvPr id="2416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1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7308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0D18DF-A4D4-F742-A2AE-C2C9A652ADA1}" type="slidenum">
              <a:rPr lang="en-US"/>
              <a:pPr/>
              <a:t>28</a:t>
            </a:fld>
            <a:endParaRPr lang="en-US"/>
          </a:p>
        </p:txBody>
      </p:sp>
      <p:sp>
        <p:nvSpPr>
          <p:cNvPr id="2416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1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9305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0D18DF-A4D4-F742-A2AE-C2C9A652ADA1}" type="slidenum">
              <a:rPr lang="en-US"/>
              <a:pPr/>
              <a:t>29</a:t>
            </a:fld>
            <a:endParaRPr lang="en-US"/>
          </a:p>
        </p:txBody>
      </p:sp>
      <p:sp>
        <p:nvSpPr>
          <p:cNvPr id="2416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1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3270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B055A1-A111-014B-B92D-4EE5A549BC1A}" type="slidenum">
              <a:rPr lang="en-US"/>
              <a:pPr/>
              <a:t>30</a:t>
            </a:fld>
            <a:endParaRPr lang="en-US"/>
          </a:p>
        </p:txBody>
      </p:sp>
      <p:sp>
        <p:nvSpPr>
          <p:cNvPr id="243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3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07087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Second stage of glycolysis. </a:t>
            </a:r>
            <a:r>
              <a:rPr lang="en-US" sz="1200" kern="1200" dirty="0">
                <a:solidFill>
                  <a:schemeClr val="tx1"/>
                </a:solidFill>
                <a:effectLst/>
                <a:latin typeface="+mn-lt"/>
                <a:ea typeface="+mn-ea"/>
                <a:cs typeface="+mn-cs"/>
              </a:rPr>
              <a:t>The oxidation of three-carbon fragments yields ATP.</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31</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32</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34</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16.7 Structure of glyceraldehyde 3-phosphate dehydrogenase.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the active site includes a cysteine residue and a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residue adjacent to a bound NAD</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molecule. The sulfur atom of cysteine will link with the substrate to form a transitory </a:t>
            </a:r>
            <a:r>
              <a:rPr lang="en-US" sz="1200" b="0" i="0" u="none" strike="noStrike" kern="1200" baseline="0" dirty="0" err="1">
                <a:solidFill>
                  <a:schemeClr val="tx1"/>
                </a:solidFill>
                <a:latin typeface="+mn-lt"/>
                <a:ea typeface="+mn-ea"/>
                <a:cs typeface="+mn-cs"/>
              </a:rPr>
              <a:t>thioester</a:t>
            </a:r>
            <a:r>
              <a:rPr lang="en-US" sz="1200" b="0" i="0" u="none" strike="noStrike" kern="1200" baseline="0" dirty="0">
                <a:solidFill>
                  <a:schemeClr val="tx1"/>
                </a:solidFill>
                <a:latin typeface="+mn-lt"/>
                <a:ea typeface="+mn-ea"/>
                <a:cs typeface="+mn-cs"/>
              </a:rPr>
              <a:t> intermediate. [Drawn from 1GAD.pdb.]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36</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First stage of glycolysis. </a:t>
            </a:r>
            <a:r>
              <a:rPr lang="en-US" sz="1200" kern="1200" dirty="0">
                <a:solidFill>
                  <a:schemeClr val="tx1"/>
                </a:solidFill>
                <a:effectLst/>
                <a:latin typeface="+mn-lt"/>
                <a:ea typeface="+mn-ea"/>
                <a:cs typeface="+mn-cs"/>
              </a:rPr>
              <a:t>The first stage of glycolysis begins with the phosphorylation of glucose by hexokinase and ends with the isomerization of </a:t>
            </a:r>
            <a:r>
              <a:rPr lang="en-US" sz="1200" kern="1200" dirty="0" err="1">
                <a:solidFill>
                  <a:schemeClr val="tx1"/>
                </a:solidFill>
                <a:effectLst/>
                <a:latin typeface="+mn-lt"/>
                <a:ea typeface="+mn-ea"/>
                <a:cs typeface="+mn-cs"/>
              </a:rPr>
              <a:t>dihydroxyacetone</a:t>
            </a:r>
            <a:r>
              <a:rPr lang="en-US" sz="1200" kern="1200" dirty="0">
                <a:solidFill>
                  <a:schemeClr val="tx1"/>
                </a:solidFill>
                <a:effectLst/>
                <a:latin typeface="+mn-lt"/>
                <a:ea typeface="+mn-ea"/>
                <a:cs typeface="+mn-cs"/>
              </a:rPr>
              <a:t> phosphate to glyceraldehyde 3-phosphate.</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6</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FIGURE 16.8 Catalytic mechanism of glyceraldehyde 3-phosphate dehydrogenase. </a:t>
            </a:r>
            <a:r>
              <a:rPr lang="en-US" sz="1200" b="0" i="0" u="none" strike="noStrike" kern="1200" baseline="0">
                <a:solidFill>
                  <a:schemeClr val="tx1"/>
                </a:solidFill>
                <a:latin typeface="+mn-lt"/>
                <a:ea typeface="+mn-ea"/>
                <a:cs typeface="+mn-cs"/>
              </a:rPr>
              <a:t>The reaction proceeds through a thioester intermediate, which allows the oxidation of glyceraldehyde to be coupled to the phosphorylation of 3-phosphoglycerate. (1) Cysteine reacts with the aldehyde group of the substrate, forming a hemithioacetal. (2) An oxidation takes place with the transfer of a hydride ion to NAD</a:t>
            </a:r>
            <a:r>
              <a:rPr lang="en-US" sz="1200" b="0" i="0" u="none" strike="noStrike" kern="1200" baseline="30000">
                <a:solidFill>
                  <a:schemeClr val="tx1"/>
                </a:solidFill>
                <a:latin typeface="+mn-lt"/>
                <a:ea typeface="+mn-ea"/>
                <a:cs typeface="+mn-cs"/>
              </a:rPr>
              <a:t>+</a:t>
            </a:r>
            <a:r>
              <a:rPr lang="en-US" sz="1200" b="0" i="0" u="none" strike="noStrike" kern="1200" baseline="0">
                <a:solidFill>
                  <a:schemeClr val="tx1"/>
                </a:solidFill>
                <a:latin typeface="+mn-lt"/>
                <a:ea typeface="+mn-ea"/>
                <a:cs typeface="+mn-cs"/>
              </a:rPr>
              <a:t>, forming a thioester. This reaction is facilitated by the transfer of a proton to histidine. (3) The reduced NADH is exchanged for an NAD</a:t>
            </a:r>
            <a:r>
              <a:rPr lang="en-US" sz="1200" b="0" i="0" u="none" strike="noStrike" kern="1200" baseline="30000">
                <a:solidFill>
                  <a:schemeClr val="tx1"/>
                </a:solidFill>
                <a:latin typeface="+mn-lt"/>
                <a:ea typeface="+mn-ea"/>
                <a:cs typeface="+mn-cs"/>
              </a:rPr>
              <a:t>+</a:t>
            </a:r>
            <a:r>
              <a:rPr lang="en-US" sz="1200" b="0" i="0" u="none" strike="noStrike" kern="1200" baseline="0">
                <a:solidFill>
                  <a:schemeClr val="tx1"/>
                </a:solidFill>
                <a:latin typeface="+mn-lt"/>
                <a:ea typeface="+mn-ea"/>
                <a:cs typeface="+mn-cs"/>
              </a:rPr>
              <a:t> molecule. (4) Orthophosphate attacks the thioester, forming the product 1,3-BPG.</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37</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38</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D35F8A-70E4-B348-AC92-A7744ABB7641}" type="slidenum">
              <a:rPr lang="en-US"/>
              <a:pPr/>
              <a:t>39</a:t>
            </a:fld>
            <a:endParaRPr lang="en-US"/>
          </a:p>
        </p:txBody>
      </p:sp>
      <p:sp>
        <p:nvSpPr>
          <p:cNvPr id="2560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6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92627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2DAEA6-211A-5D45-94F2-EE2138C67ADD}" type="slidenum">
              <a:rPr lang="en-US"/>
              <a:pPr/>
              <a:t>40</a:t>
            </a:fld>
            <a:endParaRPr lang="en-US"/>
          </a:p>
        </p:txBody>
      </p:sp>
      <p:sp>
        <p:nvSpPr>
          <p:cNvPr id="2570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7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65717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42</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43ECDE-C602-8A4B-B10A-1D39A15B288F}" type="slidenum">
              <a:rPr lang="en-US"/>
              <a:pPr/>
              <a:t>44</a:t>
            </a:fld>
            <a:endParaRPr lang="en-US"/>
          </a:p>
        </p:txBody>
      </p:sp>
      <p:sp>
        <p:nvSpPr>
          <p:cNvPr id="2580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8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35063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7AA091-271F-A04D-9B71-65A059513E76}" type="slidenum">
              <a:rPr lang="en-US"/>
              <a:pPr/>
              <a:t>45</a:t>
            </a:fld>
            <a:endParaRPr lang="en-US"/>
          </a:p>
        </p:txBody>
      </p:sp>
      <p:sp>
        <p:nvSpPr>
          <p:cNvPr id="2590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9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21258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158F7B-EC65-664E-BD75-9544764F75D1}" type="slidenum">
              <a:rPr lang="en-US"/>
              <a:pPr/>
              <a:t>46</a:t>
            </a:fld>
            <a:endParaRPr lang="en-US"/>
          </a:p>
        </p:txBody>
      </p:sp>
      <p:sp>
        <p:nvSpPr>
          <p:cNvPr id="2600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0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51815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AB009-7B6A-F747-B6CB-1B7230B5B2D7}" type="slidenum">
              <a:rPr lang="en-US"/>
              <a:pPr/>
              <a:t>47</a:t>
            </a:fld>
            <a:endParaRPr lang="en-US"/>
          </a:p>
        </p:txBody>
      </p:sp>
      <p:sp>
        <p:nvSpPr>
          <p:cNvPr id="266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5547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B42525-A8C7-B344-A6A0-988F5B9F37E5}" type="slidenum">
              <a:rPr lang="en-US"/>
              <a:pPr/>
              <a:t>48</a:t>
            </a:fld>
            <a:endParaRPr lang="en-US"/>
          </a:p>
        </p:txBody>
      </p:sp>
      <p:sp>
        <p:nvSpPr>
          <p:cNvPr id="2693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93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17788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7</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CDDD6-1D40-0A43-B333-EE134BA593F9}" type="slidenum">
              <a:rPr lang="en-US"/>
              <a:pPr/>
              <a:t>49</a:t>
            </a:fld>
            <a:endParaRPr lang="en-US"/>
          </a:p>
        </p:txBody>
      </p:sp>
      <p:sp>
        <p:nvSpPr>
          <p:cNvPr id="270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0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511723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DF3A0A-54EE-0945-8C6C-3499F3D5714C}" type="slidenum">
              <a:rPr lang="en-US"/>
              <a:pPr/>
              <a:t>50</a:t>
            </a:fld>
            <a:endParaRPr lang="en-US"/>
          </a:p>
        </p:txBody>
      </p:sp>
      <p:sp>
        <p:nvSpPr>
          <p:cNvPr id="2744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4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36821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DF3A0A-54EE-0945-8C6C-3499F3D5714C}" type="slidenum">
              <a:rPr lang="en-US"/>
              <a:pPr/>
              <a:t>52</a:t>
            </a:fld>
            <a:endParaRPr lang="en-US"/>
          </a:p>
        </p:txBody>
      </p:sp>
      <p:sp>
        <p:nvSpPr>
          <p:cNvPr id="2744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4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57980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FIGURE 16.9 Diverse fates of pyruvate. </a:t>
            </a:r>
            <a:r>
              <a:rPr lang="en-US" sz="1200" kern="1200">
                <a:solidFill>
                  <a:schemeClr val="tx1"/>
                </a:solidFill>
                <a:effectLst/>
                <a:latin typeface="+mn-lt"/>
                <a:ea typeface="+mn-ea"/>
                <a:cs typeface="+mn-cs"/>
              </a:rPr>
              <a:t>Ethanol and lactate can be formed by reactions that include NADH. Alternatively,</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 two-carbon unit from pyruvate can be coupled to coenzyme A (Chapter 17) to form acetyl CoA.</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53</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55</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16.10 Active site of alcohol dehydrogenase. </a:t>
            </a:r>
            <a:r>
              <a:rPr lang="en-US" sz="1200" b="0" i="0" u="none" strike="noStrike" kern="1200" baseline="0" dirty="0">
                <a:solidFill>
                  <a:schemeClr val="tx1"/>
                </a:solidFill>
                <a:latin typeface="+mn-lt"/>
                <a:ea typeface="+mn-ea"/>
                <a:cs typeface="+mn-cs"/>
              </a:rPr>
              <a:t>The active site contains a zinc ion bound to two cysteine residues and one </a:t>
            </a:r>
            <a:r>
              <a:rPr lang="en-US" sz="1200" b="0" i="0" u="none" strike="noStrike" kern="1200" baseline="0" dirty="0" err="1">
                <a:solidFill>
                  <a:schemeClr val="tx1"/>
                </a:solidFill>
                <a:latin typeface="+mn-lt"/>
                <a:ea typeface="+mn-ea"/>
                <a:cs typeface="+mn-cs"/>
              </a:rPr>
              <a:t>histidine</a:t>
            </a:r>
            <a:r>
              <a:rPr lang="en-US" sz="1200" b="0" i="0" u="none" strike="noStrike" kern="1200" baseline="0" dirty="0">
                <a:solidFill>
                  <a:schemeClr val="tx1"/>
                </a:solidFill>
                <a:latin typeface="+mn-lt"/>
                <a:ea typeface="+mn-ea"/>
                <a:cs typeface="+mn-cs"/>
              </a:rPr>
              <a:t> residue.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the zinc ion binds the acetaldehyde substrate through its oxygen atom, polarizing the substrate so that it more easily accepts a hydride from NADH. Only the </a:t>
            </a:r>
            <a:r>
              <a:rPr lang="en-US" sz="1200" b="0" i="0" u="none" strike="noStrike" kern="1200" baseline="0" dirty="0" err="1">
                <a:solidFill>
                  <a:schemeClr val="tx1"/>
                </a:solidFill>
                <a:latin typeface="+mn-lt"/>
                <a:ea typeface="+mn-ea"/>
                <a:cs typeface="+mn-cs"/>
              </a:rPr>
              <a:t>nicotinamide</a:t>
            </a:r>
            <a:r>
              <a:rPr lang="en-US" sz="1200" b="0" i="0" u="none" strike="noStrike" kern="1200" baseline="0" dirty="0">
                <a:solidFill>
                  <a:schemeClr val="tx1"/>
                </a:solidFill>
                <a:latin typeface="+mn-lt"/>
                <a:ea typeface="+mn-ea"/>
                <a:cs typeface="+mn-cs"/>
              </a:rPr>
              <a:t> ring of NADH is shown.</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56</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mn-ea"/>
                <a:cs typeface="+mn-cs"/>
              </a:rPr>
              <a:t>FIGURE 16.11 Maintaining redox balance.</a:t>
            </a:r>
            <a:r>
              <a:rPr lang="en-US" sz="1200" b="0" i="0" u="none" strike="noStrike" kern="1200" baseline="0">
                <a:solidFill>
                  <a:schemeClr val="tx1"/>
                </a:solidFill>
                <a:latin typeface="+mn-lt"/>
                <a:ea typeface="+mn-ea"/>
                <a:cs typeface="+mn-cs"/>
              </a:rPr>
              <a:t> The NADH produced by the glyceraldehyde 3-phosphate dehydrogenase reaction must be reoxidized to NAD</a:t>
            </a:r>
            <a:r>
              <a:rPr lang="en-US" sz="1200" b="0" i="0" u="none" strike="noStrike" kern="1200" baseline="30000">
                <a:solidFill>
                  <a:schemeClr val="tx1"/>
                </a:solidFill>
                <a:latin typeface="+mn-lt"/>
                <a:ea typeface="+mn-ea"/>
                <a:cs typeface="+mn-cs"/>
              </a:rPr>
              <a:t>+</a:t>
            </a:r>
            <a:r>
              <a:rPr lang="en-US" sz="1200" b="0" i="0" u="none" strike="noStrike" kern="1200" baseline="0">
                <a:solidFill>
                  <a:schemeClr val="tx1"/>
                </a:solidFill>
                <a:latin typeface="+mn-lt"/>
                <a:ea typeface="+mn-ea"/>
                <a:cs typeface="+mn-cs"/>
              </a:rPr>
              <a:t> for the glycolytic pathway to continue. In alcoholic fermentation, alcohol dehydrogenase oxidizes NADH and generates ethanol. In lactic acid fermentation (not shown), lactate dehydrogenase oxidizes NADH while generating lactic acid.</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57</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59</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32FF0D-1FB8-5745-B9FB-97212D95E68C}" type="slidenum">
              <a:rPr lang="en-US"/>
              <a:pPr/>
              <a:t>62</a:t>
            </a:fld>
            <a:endParaRPr lang="en-US"/>
          </a:p>
        </p:txBody>
      </p:sp>
      <p:sp>
        <p:nvSpPr>
          <p:cNvPr id="290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0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483354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16.15 Structure of phosphofructokinase. </a:t>
            </a:r>
            <a:r>
              <a:rPr lang="en-US" sz="1200" b="0" i="0" u="none" strike="noStrike" kern="1200" baseline="0" dirty="0">
                <a:solidFill>
                  <a:schemeClr val="tx1"/>
                </a:solidFill>
                <a:latin typeface="+mn-lt"/>
                <a:ea typeface="+mn-ea"/>
                <a:cs typeface="+mn-cs"/>
              </a:rPr>
              <a:t>The structure of phosphofructokinase from </a:t>
            </a:r>
            <a:r>
              <a:rPr lang="en-US" sz="1200" b="0" i="1" u="none" strike="noStrike" kern="1200" baseline="0" dirty="0">
                <a:solidFill>
                  <a:schemeClr val="tx1"/>
                </a:solidFill>
                <a:latin typeface="+mn-lt"/>
                <a:ea typeface="+mn-ea"/>
                <a:cs typeface="+mn-cs"/>
              </a:rPr>
              <a:t>E. coli </a:t>
            </a:r>
            <a:r>
              <a:rPr lang="en-US" sz="1200" b="0" i="0" u="none" strike="noStrike" kern="1200" baseline="0" dirty="0">
                <a:solidFill>
                  <a:schemeClr val="tx1"/>
                </a:solidFill>
                <a:latin typeface="+mn-lt"/>
                <a:ea typeface="+mn-ea"/>
                <a:cs typeface="+mn-cs"/>
              </a:rPr>
              <a:t>comprises a tetramer of four identical subunits.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the separation of the catalytic and allosteric sites. Each subunit of the human liver enzyme consists of two domains that are similar to the </a:t>
            </a:r>
            <a:r>
              <a:rPr lang="en-US" sz="1200" b="0" i="1" u="none" strike="noStrike" kern="1200" baseline="0" dirty="0">
                <a:solidFill>
                  <a:schemeClr val="tx1"/>
                </a:solidFill>
                <a:latin typeface="+mn-lt"/>
                <a:ea typeface="+mn-ea"/>
                <a:cs typeface="+mn-cs"/>
              </a:rPr>
              <a:t>E. coli </a:t>
            </a:r>
            <a:r>
              <a:rPr lang="en-US" sz="1200" b="0" i="0" u="none" strike="noStrike" kern="1200" baseline="0" dirty="0">
                <a:solidFill>
                  <a:schemeClr val="tx1"/>
                </a:solidFill>
                <a:latin typeface="+mn-lt"/>
                <a:ea typeface="+mn-ea"/>
                <a:cs typeface="+mn-cs"/>
              </a:rPr>
              <a:t>enzyme. [Drawn from 1PFK.pdb.]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64</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41AA52-1771-8649-8598-A2971E9F7E8D}" type="slidenum">
              <a:rPr lang="en-US"/>
              <a:pPr/>
              <a:t>8</a:t>
            </a:fld>
            <a:endParaRPr lang="en-US"/>
          </a:p>
        </p:txBody>
      </p:sp>
      <p:sp>
        <p:nvSpPr>
          <p:cNvPr id="2191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9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1579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16.16 Allosteric regulation of phosphofructokinase.</a:t>
            </a:r>
            <a:r>
              <a:rPr lang="en-US" sz="1200" b="0" i="0" u="none" strike="noStrike" kern="1200" baseline="0" dirty="0">
                <a:solidFill>
                  <a:schemeClr val="tx1"/>
                </a:solidFill>
                <a:latin typeface="+mn-lt"/>
                <a:ea typeface="+mn-ea"/>
                <a:cs typeface="+mn-cs"/>
              </a:rPr>
              <a:t> A high level of ATP inhibits the enzyme by decreasing its affinity for fructose 6-phosphate.</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65</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16.17 Regulation of glycolysis in muscle. </a:t>
            </a:r>
            <a:r>
              <a:rPr lang="en-US" sz="1200" b="0" i="0" u="none" strike="noStrike" kern="1200" baseline="0" dirty="0">
                <a:solidFill>
                  <a:schemeClr val="tx1"/>
                </a:solidFill>
                <a:latin typeface="+mn-lt"/>
                <a:ea typeface="+mn-ea"/>
                <a:cs typeface="+mn-cs"/>
              </a:rPr>
              <a:t>At rest (left), glycolysis is not very active (thin arrows). The high concentration of ATP inhibits phosphofructokinase (PFK), pyruvate kinase, and hexokinase. Glucose 6-phosphate is converted into glycogen (Chapter 21). During exercise (right), the decrease in the ATP/AMP ratio resulting from muscle contraction activates phosphofructokinase and hence glycolysis. The flux down the pathway is increased, as represented by the thick arrows.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68</a:t>
            </a:fld>
            <a:endParaRPr lang="en-US" dirty="0"/>
          </a:p>
        </p:txBody>
      </p:sp>
    </p:spTree>
    <p:extLst>
      <p:ext uri="{BB962C8B-B14F-4D97-AF65-F5344CB8AC3E}">
        <p14:creationId xmlns:p14="http://schemas.microsoft.com/office/powerpoint/2010/main" val="439095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FE92A0-C891-C347-A0CA-DBA207B53EB1}" type="slidenum">
              <a:rPr lang="en-US"/>
              <a:pPr/>
              <a:t>9</a:t>
            </a:fld>
            <a:endParaRPr lang="en-US"/>
          </a:p>
        </p:txBody>
      </p:sp>
      <p:sp>
        <p:nvSpPr>
          <p:cNvPr id="221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1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32344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FE92A0-C891-C347-A0CA-DBA207B53EB1}" type="slidenum">
              <a:rPr lang="en-US"/>
              <a:pPr/>
              <a:t>10</a:t>
            </a:fld>
            <a:endParaRPr lang="en-US"/>
          </a:p>
        </p:txBody>
      </p:sp>
      <p:sp>
        <p:nvSpPr>
          <p:cNvPr id="221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1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98237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FE92A0-C891-C347-A0CA-DBA207B53EB1}" type="slidenum">
              <a:rPr lang="en-US"/>
              <a:pPr/>
              <a:t>11</a:t>
            </a:fld>
            <a:endParaRPr lang="en-US"/>
          </a:p>
        </p:txBody>
      </p:sp>
      <p:sp>
        <p:nvSpPr>
          <p:cNvPr id="221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1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76617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77FA32-A651-8744-A3BF-799213FB24C8}" type="slidenum">
              <a:rPr lang="en-US"/>
              <a:pPr/>
              <a:t>12</a:t>
            </a:fld>
            <a:endParaRPr lang="en-US"/>
          </a:p>
        </p:txBody>
      </p:sp>
      <p:sp>
        <p:nvSpPr>
          <p:cNvPr id="2222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22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6660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745F91-5FA9-F04A-B756-81A3260582FA}" type="datetimeFigureOut">
              <a:rPr lang="en-US" smtClean="0"/>
              <a:t>4/14/21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4/14/21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4/14/21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600201"/>
            <a:ext cx="8229600" cy="1855694"/>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endParaRPr lang="en-US" dirty="0"/>
          </a:p>
        </p:txBody>
      </p:sp>
      <p:sp>
        <p:nvSpPr>
          <p:cNvPr id="4" name="Date Placeholder 3"/>
          <p:cNvSpPr>
            <a:spLocks noGrp="1"/>
          </p:cNvSpPr>
          <p:nvPr>
            <p:ph type="dt" sz="half" idx="10"/>
          </p:nvPr>
        </p:nvSpPr>
        <p:spPr/>
        <p:txBody>
          <a:bodyPr/>
          <a:lstStyle/>
          <a:p>
            <a:fld id="{1D745F91-5FA9-F04A-B756-81A3260582FA}" type="datetimeFigureOut">
              <a:rPr lang="en-US" smtClean="0"/>
              <a:t>4/14/21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lvl1pPr>
              <a:defRPr>
                <a:latin typeface="Arial" pitchFamily="34" charset="0"/>
                <a:cs typeface="Arial" pitchFamily="34" charset="0"/>
              </a:defRPr>
            </a:lvl1pPr>
          </a:lstStyle>
          <a:p>
            <a:endParaRPr lang="en-US" dirty="0"/>
          </a:p>
        </p:txBody>
      </p:sp>
      <p:sp>
        <p:nvSpPr>
          <p:cNvPr id="10" name="Picture Placeholder 9"/>
          <p:cNvSpPr>
            <a:spLocks noGrp="1"/>
          </p:cNvSpPr>
          <p:nvPr>
            <p:ph type="pic" sz="quarter" idx="14"/>
          </p:nvPr>
        </p:nvSpPr>
        <p:spPr>
          <a:xfrm>
            <a:off x="4505325" y="3590925"/>
            <a:ext cx="4087813" cy="806450"/>
          </a:xfrm>
        </p:spPr>
        <p:txBody>
          <a:bodyPr/>
          <a:lstStyle>
            <a:lvl1pPr>
              <a:defRPr>
                <a:latin typeface="Arial" pitchFamily="34" charset="0"/>
                <a:cs typeface="Arial" pitchFamily="34" charset="0"/>
              </a:defRPr>
            </a:lvl1pPr>
          </a:lstStyle>
          <a:p>
            <a:endParaRPr lang="en-US" dirty="0"/>
          </a:p>
        </p:txBody>
      </p:sp>
      <p:sp>
        <p:nvSpPr>
          <p:cNvPr id="12" name="Table Placeholder 11"/>
          <p:cNvSpPr>
            <a:spLocks noGrp="1"/>
          </p:cNvSpPr>
          <p:nvPr>
            <p:ph type="tbl" sz="quarter" idx="15"/>
          </p:nvPr>
        </p:nvSpPr>
        <p:spPr>
          <a:xfrm>
            <a:off x="2138363" y="4572281"/>
            <a:ext cx="3979862" cy="739775"/>
          </a:xfrm>
        </p:spPr>
        <p:txBody>
          <a:bodyPr/>
          <a:lstStyle>
            <a:lvl1pPr>
              <a:defRPr>
                <a:latin typeface="Arial" pitchFamily="34" charset="0"/>
                <a:cs typeface="Arial" pitchFamily="34" charset="0"/>
              </a:defRPr>
            </a:lvl1pPr>
          </a:lstStyle>
          <a:p>
            <a:endParaRPr lang="en-US" dirty="0"/>
          </a:p>
        </p:txBody>
      </p:sp>
      <p:sp>
        <p:nvSpPr>
          <p:cNvPr id="14" name="Content Placeholder 13"/>
          <p:cNvSpPr>
            <a:spLocks noGrp="1"/>
          </p:cNvSpPr>
          <p:nvPr>
            <p:ph sz="quarter" idx="16"/>
          </p:nvPr>
        </p:nvSpPr>
        <p:spPr>
          <a:xfrm>
            <a:off x="457200" y="4613556"/>
            <a:ext cx="8229600" cy="698500"/>
          </a:xfrm>
        </p:spPr>
        <p:txBody>
          <a:bodyPr/>
          <a:lstStyle>
            <a:lvl1pPr>
              <a:defRPr>
                <a:latin typeface="Arial" pitchFamily="34" charset="0"/>
                <a:cs typeface="Arial" pitchFamily="34" charset="0"/>
              </a:defRPr>
            </a:lvl1pPr>
            <a:lvl2pPr>
              <a:defRPr/>
            </a:lvl2pPr>
            <a:lvl3pPr>
              <a:defRPr>
                <a:latin typeface="Arial" pitchFamily="34" charset="0"/>
                <a:cs typeface="Arial" pitchFamily="34" charset="0"/>
              </a:defRPr>
            </a:lvl3pPr>
            <a:lvl4pPr>
              <a:defRPr/>
            </a:lvl4pPr>
            <a:lvl5pPr>
              <a:defRPr/>
            </a:lvl5pPr>
          </a:lstStyle>
          <a:p>
            <a:pPr lvl="0"/>
            <a:endParaRPr lang="en-US" dirty="0"/>
          </a:p>
        </p:txBody>
      </p:sp>
      <p:sp>
        <p:nvSpPr>
          <p:cNvPr id="9" name="Picture Placeholder 8"/>
          <p:cNvSpPr>
            <a:spLocks noGrp="1"/>
          </p:cNvSpPr>
          <p:nvPr>
            <p:ph type="pic" sz="quarter" idx="17"/>
          </p:nvPr>
        </p:nvSpPr>
        <p:spPr>
          <a:xfrm>
            <a:off x="6797675" y="4770438"/>
            <a:ext cx="1889125" cy="703262"/>
          </a:xfrm>
        </p:spPr>
        <p:txBody>
          <a:bodyPr/>
          <a:lstStyle>
            <a:lvl1pPr>
              <a:defRPr>
                <a:latin typeface="Arial" pitchFamily="34" charset="0"/>
                <a:cs typeface="Arial" pitchFamily="34" charset="0"/>
              </a:defRPr>
            </a:lvl1pPr>
          </a:lstStyle>
          <a:p>
            <a:endParaRPr lang="en-US" dirty="0"/>
          </a:p>
        </p:txBody>
      </p:sp>
      <p:sp>
        <p:nvSpPr>
          <p:cNvPr id="13" name="Content Placeholder 12"/>
          <p:cNvSpPr>
            <a:spLocks noGrp="1"/>
          </p:cNvSpPr>
          <p:nvPr>
            <p:ph sz="quarter" idx="18"/>
          </p:nvPr>
        </p:nvSpPr>
        <p:spPr>
          <a:xfrm>
            <a:off x="464036" y="5565570"/>
            <a:ext cx="8056558" cy="671512"/>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endParaRPr lang="en-US" dirty="0"/>
          </a:p>
        </p:txBody>
      </p:sp>
    </p:spTree>
    <p:extLst>
      <p:ext uri="{BB962C8B-B14F-4D97-AF65-F5344CB8AC3E}">
        <p14:creationId xmlns:p14="http://schemas.microsoft.com/office/powerpoint/2010/main" val="3443738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4/14/21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79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4/14/21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172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4/14/21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404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4/14/21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221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4/14/21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912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4/14/21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516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4/14/21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774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4/14/21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4/14/21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837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4/14/21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532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4/14/21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275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4/14/21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987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4/14/21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45F91-5FA9-F04A-B756-81A3260582FA}" type="datetimeFigureOut">
              <a:rPr lang="en-US" smtClean="0"/>
              <a:t>4/14/21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45F91-5FA9-F04A-B756-81A3260582FA}" type="datetimeFigureOut">
              <a:rPr lang="en-US" smtClean="0"/>
              <a:t>4/14/21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D745F91-5FA9-F04A-B756-81A3260582FA}" type="datetimeFigureOut">
              <a:rPr lang="en-US" smtClean="0"/>
              <a:t>4/14/21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4/14/21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4/14/21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4/14/21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4/14/21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4/14/21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349603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a:solidFill>
                  <a:srgbClr val="843C0C"/>
                </a:solidFill>
              </a:rPr>
              <a:t>Chapter 16</a:t>
            </a:r>
          </a:p>
          <a:p>
            <a:pPr defTabSz="914400">
              <a:buFontTx/>
              <a:buNone/>
            </a:pPr>
            <a:r>
              <a:rPr lang="en-US" altLang="en-US" sz="2800" b="1" dirty="0">
                <a:solidFill>
                  <a:srgbClr val="843C0C"/>
                </a:solidFill>
              </a:rPr>
              <a:t>Glycolysis and Gluconeogenesis</a:t>
            </a: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W. H. Freeman and Company</a:t>
            </a: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571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voet4_fig_15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58900"/>
            <a:ext cx="8531225" cy="414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586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exokinase_domain_movemen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3275" y="0"/>
            <a:ext cx="7537450" cy="6858000"/>
          </a:xfrm>
          <a:prstGeom prst="rect">
            <a:avLst/>
          </a:prstGeom>
        </p:spPr>
      </p:pic>
    </p:spTree>
    <p:extLst>
      <p:ext uri="{BB962C8B-B14F-4D97-AF65-F5344CB8AC3E}">
        <p14:creationId xmlns:p14="http://schemas.microsoft.com/office/powerpoint/2010/main" val="2809414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voet4_figun_15_p47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70100"/>
            <a:ext cx="8531225" cy="271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extBox 1"/>
          <p:cNvSpPr txBox="1"/>
          <p:nvPr/>
        </p:nvSpPr>
        <p:spPr>
          <a:xfrm>
            <a:off x="685800" y="304800"/>
            <a:ext cx="7772400" cy="461665"/>
          </a:xfrm>
          <a:prstGeom prst="rect">
            <a:avLst/>
          </a:prstGeom>
          <a:noFill/>
        </p:spPr>
        <p:txBody>
          <a:bodyPr wrap="square" rtlCol="0">
            <a:spAutoFit/>
          </a:bodyPr>
          <a:lstStyle/>
          <a:p>
            <a:r>
              <a:rPr lang="en-US" dirty="0" err="1"/>
              <a:t>Phosphoglucose</a:t>
            </a:r>
            <a:r>
              <a:rPr lang="en-US" dirty="0"/>
              <a:t> </a:t>
            </a:r>
            <a:r>
              <a:rPr lang="en-US" dirty="0" err="1"/>
              <a:t>Isomerase</a:t>
            </a:r>
            <a:r>
              <a:rPr lang="en-US" dirty="0"/>
              <a:t> (PGI) Reaction</a:t>
            </a:r>
          </a:p>
        </p:txBody>
      </p:sp>
    </p:spTree>
    <p:extLst>
      <p:ext uri="{BB962C8B-B14F-4D97-AF65-F5344CB8AC3E}">
        <p14:creationId xmlns:p14="http://schemas.microsoft.com/office/powerpoint/2010/main" val="1707139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tch -&gt; Align (5 models).eps"/>
          <p:cNvPicPr>
            <a:picLocks noChangeAspect="1"/>
          </p:cNvPicPr>
          <p:nvPr/>
        </p:nvPicPr>
        <p:blipFill rotWithShape="1">
          <a:blip r:embed="rId3">
            <a:extLst>
              <a:ext uri="{28A0092B-C50C-407E-A947-70E740481C1C}">
                <a14:useLocalDpi xmlns:a14="http://schemas.microsoft.com/office/drawing/2010/main" val="0"/>
              </a:ext>
            </a:extLst>
          </a:blip>
          <a:srcRect r="34016"/>
          <a:stretch/>
        </p:blipFill>
        <p:spPr>
          <a:xfrm>
            <a:off x="304800" y="202088"/>
            <a:ext cx="4944533" cy="6503512"/>
          </a:xfrm>
          <a:prstGeom prst="rect">
            <a:avLst/>
          </a:prstGeom>
        </p:spPr>
      </p:pic>
      <p:sp>
        <p:nvSpPr>
          <p:cNvPr id="4" name="Rectangle 3"/>
          <p:cNvSpPr/>
          <p:nvPr/>
        </p:nvSpPr>
        <p:spPr bwMode="auto">
          <a:xfrm>
            <a:off x="2819400" y="4191000"/>
            <a:ext cx="152400" cy="5334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6" name="Rectangle 5"/>
          <p:cNvSpPr/>
          <p:nvPr/>
        </p:nvSpPr>
        <p:spPr bwMode="auto">
          <a:xfrm>
            <a:off x="4267200" y="1524000"/>
            <a:ext cx="152400" cy="5334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5" name="TextBox 4"/>
          <p:cNvSpPr txBox="1"/>
          <p:nvPr/>
        </p:nvSpPr>
        <p:spPr>
          <a:xfrm>
            <a:off x="5181600" y="1981200"/>
            <a:ext cx="3581400" cy="1631216"/>
          </a:xfrm>
          <a:prstGeom prst="rect">
            <a:avLst/>
          </a:prstGeom>
          <a:noFill/>
        </p:spPr>
        <p:txBody>
          <a:bodyPr wrap="square" rtlCol="0">
            <a:spAutoFit/>
          </a:bodyPr>
          <a:lstStyle/>
          <a:p>
            <a:r>
              <a:rPr lang="en-US" sz="2000" dirty="0"/>
              <a:t>3NBU:  </a:t>
            </a:r>
            <a:r>
              <a:rPr lang="en-US" sz="2000" i="1" dirty="0"/>
              <a:t>E. coli</a:t>
            </a:r>
            <a:endParaRPr lang="en-US" sz="2000" dirty="0"/>
          </a:p>
          <a:p>
            <a:r>
              <a:rPr lang="en-US" sz="2000" dirty="0"/>
              <a:t>1GZD:  </a:t>
            </a:r>
            <a:r>
              <a:rPr lang="en-US" sz="2000" i="1" dirty="0" err="1"/>
              <a:t>Sus</a:t>
            </a:r>
            <a:r>
              <a:rPr lang="en-US" sz="2000" i="1" dirty="0"/>
              <a:t> </a:t>
            </a:r>
            <a:r>
              <a:rPr lang="en-US" sz="2000" i="1" dirty="0" err="1"/>
              <a:t>scrufa</a:t>
            </a:r>
            <a:endParaRPr lang="en-US" sz="2000" dirty="0"/>
          </a:p>
          <a:p>
            <a:r>
              <a:rPr lang="en-US" sz="2000" dirty="0"/>
              <a:t>2HJB:  </a:t>
            </a:r>
            <a:r>
              <a:rPr lang="en-US" sz="2000" i="1" dirty="0"/>
              <a:t>Vibrio cholera</a:t>
            </a:r>
            <a:endParaRPr lang="en-US" sz="2000" dirty="0"/>
          </a:p>
          <a:p>
            <a:r>
              <a:rPr lang="en-US" sz="2000" dirty="0"/>
              <a:t>1N8T:  </a:t>
            </a:r>
            <a:r>
              <a:rPr lang="en-US" sz="2000" i="1" dirty="0" err="1"/>
              <a:t>Oryctolagus</a:t>
            </a:r>
            <a:r>
              <a:rPr lang="en-US" sz="2000" i="1" dirty="0"/>
              <a:t> </a:t>
            </a:r>
            <a:r>
              <a:rPr lang="en-US" sz="2000" i="1" dirty="0" err="1"/>
              <a:t>cuninculus</a:t>
            </a:r>
            <a:endParaRPr lang="en-US" sz="2000" i="1" dirty="0"/>
          </a:p>
          <a:p>
            <a:r>
              <a:rPr lang="en-US" sz="2000" dirty="0"/>
              <a:t>1JLH:  </a:t>
            </a:r>
            <a:r>
              <a:rPr lang="en-US" sz="2000" i="1" dirty="0"/>
              <a:t>Homo sapiens</a:t>
            </a:r>
            <a:endParaRPr lang="en-US" sz="2000" dirty="0"/>
          </a:p>
        </p:txBody>
      </p:sp>
    </p:spTree>
    <p:extLst>
      <p:ext uri="{BB962C8B-B14F-4D97-AF65-F5344CB8AC3E}">
        <p14:creationId xmlns:p14="http://schemas.microsoft.com/office/powerpoint/2010/main" val="1971750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GI_monomer_Ecoli_activesiteresidu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9144000" cy="6829621"/>
          </a:xfrm>
          <a:prstGeom prst="rect">
            <a:avLst/>
          </a:prstGeom>
        </p:spPr>
      </p:pic>
    </p:spTree>
    <p:extLst>
      <p:ext uri="{BB962C8B-B14F-4D97-AF65-F5344CB8AC3E}">
        <p14:creationId xmlns:p14="http://schemas.microsoft.com/office/powerpoint/2010/main" val="240341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NBU_dimer_withactivesiteresidu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9144000" cy="6829621"/>
          </a:xfrm>
          <a:prstGeom prst="rect">
            <a:avLst/>
          </a:prstGeom>
        </p:spPr>
      </p:pic>
    </p:spTree>
    <p:extLst>
      <p:ext uri="{BB962C8B-B14F-4D97-AF65-F5344CB8AC3E}">
        <p14:creationId xmlns:p14="http://schemas.microsoft.com/office/powerpoint/2010/main" val="3966975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NBU_chainb_withactivesiteresidues.jpg"/>
          <p:cNvPicPr>
            <a:picLocks noChangeAspect="1"/>
          </p:cNvPicPr>
          <p:nvPr/>
        </p:nvPicPr>
        <p:blipFill rotWithShape="1">
          <a:blip r:embed="rId3">
            <a:extLst>
              <a:ext uri="{28A0092B-C50C-407E-A947-70E740481C1C}">
                <a14:useLocalDpi xmlns:a14="http://schemas.microsoft.com/office/drawing/2010/main" val="0"/>
              </a:ext>
            </a:extLst>
          </a:blip>
          <a:srcRect l="14712"/>
          <a:stretch/>
        </p:blipFill>
        <p:spPr>
          <a:xfrm>
            <a:off x="762000" y="76200"/>
            <a:ext cx="7620000" cy="6673091"/>
          </a:xfrm>
          <a:prstGeom prst="rect">
            <a:avLst/>
          </a:prstGeom>
        </p:spPr>
      </p:pic>
    </p:spTree>
    <p:extLst>
      <p:ext uri="{BB962C8B-B14F-4D97-AF65-F5344CB8AC3E}">
        <p14:creationId xmlns:p14="http://schemas.microsoft.com/office/powerpoint/2010/main" val="4265534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voet4_fig_15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203200"/>
            <a:ext cx="8331200" cy="6446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26773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sz="3200" dirty="0">
                <a:solidFill>
                  <a:srgbClr val="843C0C"/>
                </a:solidFill>
              </a:rPr>
              <a:t>Phosphofructokinase Catalyzes the Second Irreversible Step in Glycolysis</a:t>
            </a:r>
          </a:p>
        </p:txBody>
      </p:sp>
      <p:sp>
        <p:nvSpPr>
          <p:cNvPr id="14" name="Content Placeholder 13"/>
          <p:cNvSpPr>
            <a:spLocks noGrp="1"/>
          </p:cNvSpPr>
          <p:nvPr>
            <p:ph idx="1"/>
          </p:nvPr>
        </p:nvSpPr>
        <p:spPr>
          <a:xfrm>
            <a:off x="457200" y="1600201"/>
            <a:ext cx="8458200" cy="2532183"/>
          </a:xfrm>
        </p:spPr>
        <p:txBody>
          <a:bodyPr>
            <a:noAutofit/>
          </a:bodyPr>
          <a:lstStyle/>
          <a:p>
            <a:pPr>
              <a:spcAft>
                <a:spcPts val="1200"/>
              </a:spcAft>
            </a:pPr>
            <a:r>
              <a:rPr lang="en-US" dirty="0"/>
              <a:t>The carbohydrate is trapped in the fructose form by the addition of a second phosphate to form fructose 1,6 </a:t>
            </a:r>
            <a:r>
              <a:rPr lang="en-US" dirty="0" err="1"/>
              <a:t>bisphosphate</a:t>
            </a:r>
            <a:r>
              <a:rPr lang="en-US" dirty="0"/>
              <a:t>.</a:t>
            </a:r>
          </a:p>
          <a:p>
            <a:pPr>
              <a:spcAft>
                <a:spcPts val="1200"/>
              </a:spcAft>
            </a:pPr>
            <a:r>
              <a:rPr lang="en-US" dirty="0"/>
              <a:t>This irreversible reaction is catalyzed by the allosteric enzyme phosphofructokinase (PFK).</a:t>
            </a:r>
          </a:p>
        </p:txBody>
      </p:sp>
      <p:pic>
        <p:nvPicPr>
          <p:cNvPr id="6" name="Picture 2" descr="An equation shows the conversion of fructose 6-phosphate (F-6 P) to fructose 1, 6-bisphosphate (F-1, 6- B P). Fructose 6-phosphate (F-6P), is a five membered furanose ring with the following substituents: C 1 has a hydroxymethyl (above the ring) and a hydroxyl group (below the ring), C 2 has a hydroxyl group (above the ring), C 3 has a hydroxyl group (below the ring), and C 4 has a C H 2 bonded to a phosphate dianion (above the ring), which is highlighted. Fructose 6-phosphate (F-6P) reacts with A T P in the presence of phosphofructokinase to form fructose 1, 6-bisphosphate plus A D P and proton. Fructose 1, 6-phosphate (F-6P) is a five membered furanose ring with the following substituents: C 1 has a C H 2 are bonded to a phosphate dianion (above the ring) that is highlighted to indicate that it is from A T P and a hydroxyl group (below the ring), C 2 has a hydroxyl group (above the ring), C 3 has a hydroxyl group (below the ring), and C 4 has a C H 2 bonded to a phosphate dianion (above the ring), which is highlight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04453" y="4377624"/>
            <a:ext cx="8113106" cy="167425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884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The Six-carbon Sugar is Cleaved into Two Three-carbon Fragments</a:t>
            </a:r>
          </a:p>
        </p:txBody>
      </p:sp>
      <p:sp>
        <p:nvSpPr>
          <p:cNvPr id="3" name="Content Placeholder 2"/>
          <p:cNvSpPr>
            <a:spLocks noGrp="1"/>
          </p:cNvSpPr>
          <p:nvPr>
            <p:ph idx="1"/>
          </p:nvPr>
        </p:nvSpPr>
        <p:spPr>
          <a:xfrm>
            <a:off x="457200" y="1670538"/>
            <a:ext cx="8229600" cy="5099256"/>
          </a:xfrm>
        </p:spPr>
        <p:txBody>
          <a:bodyPr>
            <a:normAutofit/>
          </a:bodyPr>
          <a:lstStyle/>
          <a:p>
            <a:pPr>
              <a:lnSpc>
                <a:spcPct val="110000"/>
              </a:lnSpc>
              <a:spcAft>
                <a:spcPts val="600"/>
              </a:spcAft>
            </a:pPr>
            <a:r>
              <a:rPr lang="en-US" dirty="0"/>
              <a:t>The first phase of glycolysis ends with the cleavage of fructose 1,6-bisphosphate into </a:t>
            </a:r>
            <a:r>
              <a:rPr lang="en-US" dirty="0" err="1"/>
              <a:t>dihydroxyacetone</a:t>
            </a:r>
            <a:r>
              <a:rPr lang="en-US" dirty="0"/>
              <a:t> phosphate (DHAP) and glyceraldehyde 3-phosphate (GAP).</a:t>
            </a:r>
          </a:p>
          <a:p>
            <a:pPr>
              <a:lnSpc>
                <a:spcPct val="110000"/>
              </a:lnSpc>
              <a:spcAft>
                <a:spcPts val="600"/>
              </a:spcAft>
            </a:pPr>
            <a:r>
              <a:rPr lang="en-US" dirty="0"/>
              <a:t>This readily reversible reaction is catalyzed by the enzyme </a:t>
            </a:r>
            <a:r>
              <a:rPr lang="en-US" dirty="0" err="1"/>
              <a:t>aldolase</a:t>
            </a:r>
            <a:r>
              <a:rPr lang="en-US" dirty="0"/>
              <a:t>.</a:t>
            </a:r>
          </a:p>
          <a:p>
            <a:pPr>
              <a:lnSpc>
                <a:spcPct val="110000"/>
              </a:lnSpc>
              <a:spcAft>
                <a:spcPts val="600"/>
              </a:spcAft>
            </a:pPr>
            <a:r>
              <a:rPr lang="en-US" dirty="0"/>
              <a:t>GAP can be processed to pyruvate to yield ATP, whereas DHAP cannot.</a:t>
            </a:r>
          </a:p>
          <a:p>
            <a:pPr>
              <a:lnSpc>
                <a:spcPct val="110000"/>
              </a:lnSpc>
              <a:spcAft>
                <a:spcPts val="600"/>
              </a:spcAft>
            </a:pPr>
            <a:r>
              <a:rPr lang="en-US" dirty="0"/>
              <a:t>The enzyme triose phosphate </a:t>
            </a:r>
            <a:r>
              <a:rPr lang="en-US" dirty="0" err="1"/>
              <a:t>isomerase</a:t>
            </a:r>
            <a:r>
              <a:rPr lang="en-US" dirty="0"/>
              <a:t> interconverts GAP and DHAP, allowing the DHAP to be further metabolized.</a:t>
            </a:r>
          </a:p>
        </p:txBody>
      </p:sp>
    </p:spTree>
    <p:extLst>
      <p:ext uri="{BB962C8B-B14F-4D97-AF65-F5344CB8AC3E}">
        <p14:creationId xmlns:p14="http://schemas.microsoft.com/office/powerpoint/2010/main" val="577742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Glucose is an Important Fuel for Most Organisms</a:t>
            </a:r>
          </a:p>
        </p:txBody>
      </p:sp>
      <p:sp>
        <p:nvSpPr>
          <p:cNvPr id="3" name="Content Placeholder 2"/>
          <p:cNvSpPr>
            <a:spLocks noGrp="1"/>
          </p:cNvSpPr>
          <p:nvPr>
            <p:ph idx="1"/>
          </p:nvPr>
        </p:nvSpPr>
        <p:spPr>
          <a:xfrm>
            <a:off x="457200" y="1600200"/>
            <a:ext cx="8229600" cy="4832684"/>
          </a:xfrm>
        </p:spPr>
        <p:txBody>
          <a:bodyPr>
            <a:normAutofit/>
          </a:bodyPr>
          <a:lstStyle/>
          <a:p>
            <a:pPr>
              <a:spcBef>
                <a:spcPts val="624"/>
              </a:spcBef>
              <a:spcAft>
                <a:spcPts val="1200"/>
              </a:spcAft>
            </a:pPr>
            <a:r>
              <a:rPr lang="en-US" sz="2200" dirty="0"/>
              <a:t>Almost all organisms use glucose as a fuel. In mammals, glucose is the only fuel the brain uses under </a:t>
            </a:r>
            <a:r>
              <a:rPr lang="en-US" sz="2200" dirty="0" err="1"/>
              <a:t>nonstarvation</a:t>
            </a:r>
            <a:r>
              <a:rPr lang="en-US" sz="2200" dirty="0"/>
              <a:t> conditions and the only fuel red blood cells are able to use at all.</a:t>
            </a:r>
          </a:p>
          <a:p>
            <a:pPr>
              <a:spcBef>
                <a:spcPts val="624"/>
              </a:spcBef>
              <a:spcAft>
                <a:spcPts val="1200"/>
              </a:spcAft>
            </a:pPr>
            <a:r>
              <a:rPr lang="en-US" sz="2200" dirty="0"/>
              <a:t>Why is glucose such a prominent fuel in all life-forms?</a:t>
            </a:r>
          </a:p>
          <a:p>
            <a:pPr lvl="1">
              <a:spcBef>
                <a:spcPts val="624"/>
              </a:spcBef>
              <a:spcAft>
                <a:spcPts val="1200"/>
              </a:spcAft>
              <a:buFont typeface="+mj-lt"/>
              <a:buAutoNum type="arabicPeriod"/>
            </a:pPr>
            <a:r>
              <a:rPr lang="en-US" dirty="0"/>
              <a:t>Glucose may have been available for primitive biochemical systems because it can form under prebiotic conditions.</a:t>
            </a:r>
          </a:p>
          <a:p>
            <a:pPr lvl="1">
              <a:spcBef>
                <a:spcPts val="624"/>
              </a:spcBef>
              <a:spcAft>
                <a:spcPts val="1200"/>
              </a:spcAft>
              <a:buFont typeface="+mj-lt"/>
              <a:buAutoNum type="arabicPeriod"/>
            </a:pPr>
            <a:r>
              <a:rPr lang="en-US" dirty="0"/>
              <a:t>Glucose is the most stable hexose.</a:t>
            </a:r>
          </a:p>
          <a:p>
            <a:pPr lvl="1">
              <a:spcBef>
                <a:spcPts val="624"/>
              </a:spcBef>
              <a:spcAft>
                <a:spcPts val="1200"/>
              </a:spcAft>
              <a:buFont typeface="+mj-lt"/>
              <a:buAutoNum type="arabicPeriod"/>
            </a:pPr>
            <a:r>
              <a:rPr lang="en-US" dirty="0"/>
              <a:t>Glucose has a low tendency to </a:t>
            </a:r>
            <a:r>
              <a:rPr lang="en-US" dirty="0" err="1"/>
              <a:t>nonenzymatically</a:t>
            </a:r>
            <a:r>
              <a:rPr lang="en-US" dirty="0"/>
              <a:t> glycosylate proteins.</a:t>
            </a:r>
          </a:p>
        </p:txBody>
      </p:sp>
    </p:spTree>
    <p:extLst>
      <p:ext uri="{BB962C8B-B14F-4D97-AF65-F5344CB8AC3E}">
        <p14:creationId xmlns:p14="http://schemas.microsoft.com/office/powerpoint/2010/main" val="201635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solidFill>
                  <a:srgbClr val="843C0C"/>
                </a:solidFill>
              </a:rPr>
              <a:t>The Reaction Catalyzed by Aldolase</a:t>
            </a:r>
          </a:p>
        </p:txBody>
      </p:sp>
      <p:pic>
        <p:nvPicPr>
          <p:cNvPr id="6" name="Picture 2" descr="An equation shows the reaction in which fructose 1, 6-bisphosphate, abbreviated F-1, 6-B P, is split into dihydroxyacetone phosphate, (D H A P) and glyceraldehyde 3-phosphate, (GAP). F-1, 6-B P contains a vertical chain of six carbon atoms. C 1 is bonded to two hydrogen atoms and a phosphate group, C 2is double bonded to an oxygen atom, C 3 is bonded to a hydroxyl group on the left and a hydrogen atom on the right, C 4 and C 5 are bonded to a hydrogen atom on the left and a hydroxyl group on the right, and C 6 is bonded to two carbon atoms and a phosphate group. F-1, 6-B P undergoes a reaction catalyzed by aldolase to form D H A P and G A P. D H A P has a similar structure to the top three carbon atoms in the F 1, 6-B P molecule, but the bottom carbon atom of the chain of three is bonded to an extra hydrogen atom. GAP has a similar structure to the bottom three carbon atoms in the chain of F-1, 6-B P, except that the top carbon in the chain of three has a double bond to an oxygen atom, a single bond to a hydrogen atom, and no hydrox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20225" y="2259808"/>
            <a:ext cx="8491275" cy="35972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399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The Reaction Catalyzed by Triose Phosphate Isomerase</a:t>
            </a:r>
          </a:p>
        </p:txBody>
      </p:sp>
      <p:sp>
        <p:nvSpPr>
          <p:cNvPr id="14" name="Content Placeholder 13"/>
          <p:cNvSpPr>
            <a:spLocks noGrp="1"/>
          </p:cNvSpPr>
          <p:nvPr>
            <p:ph idx="1"/>
          </p:nvPr>
        </p:nvSpPr>
        <p:spPr>
          <a:xfrm>
            <a:off x="457200" y="1600201"/>
            <a:ext cx="8458200" cy="1477107"/>
          </a:xfrm>
        </p:spPr>
        <p:txBody>
          <a:bodyPr>
            <a:noAutofit/>
          </a:bodyPr>
          <a:lstStyle/>
          <a:p>
            <a:pPr>
              <a:spcAft>
                <a:spcPts val="1200"/>
              </a:spcAft>
            </a:pPr>
            <a:r>
              <a:rPr lang="en-US" dirty="0"/>
              <a:t>Triose phosphate </a:t>
            </a:r>
            <a:r>
              <a:rPr lang="en-US" dirty="0" err="1"/>
              <a:t>isomerase</a:t>
            </a:r>
            <a:r>
              <a:rPr lang="en-US" dirty="0"/>
              <a:t> is the only glycolytic enzyme for which genetic deficiency in expression can be lethal.</a:t>
            </a:r>
          </a:p>
        </p:txBody>
      </p:sp>
      <p:pic>
        <p:nvPicPr>
          <p:cNvPr id="7" name="Picture 2" descr="A diagram shows the reaction in which dihydroxyacetone phosphate (D H A P) is converted to glyceraldehyde 3-phosphate (G A P). The reaction is catalyzed by triose phosphate isomerase. D H A P has a chain of three carbon atoms, in which C 1 is bonded to 2 H and a hydroxyl group with the hydrogen atom in the hydroxyl group and one of the other hydrogen atoms highlighted, C 2 is double bonded to an oxygen atom, and C 3 is bonded to 2 H and a phosphate anion. GAP contains a straight chain of three carbon atoms, in which C 1 is double bonded to an oxygen atom and single bonded to a hydrogen atom, C 2 is bonded to a highlighted hydrogen atom, and to a hydroxyl group with the hydrogen atom highlighted, and C 3 is bonded to the same atoms and groups as the bottom carbon atom of D H A 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22459" y="3662636"/>
            <a:ext cx="7936930" cy="231089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812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Structure of Triose Phosphate Isomerase</a:t>
            </a:r>
          </a:p>
        </p:txBody>
      </p:sp>
      <p:pic>
        <p:nvPicPr>
          <p:cNvPr id="6" name="Picture 2" descr="A ribbon diagram shows the structure of triose phosphate isomerase. Triose phosphate isomerase has a ring of alpha helices surrounding a ring of beta strands. A loop is shown between an alpha helix and a beta strand, between the two rings. Residues histidine 95 and glutamate 165 are shown in ball and stick form, facing inwards from the inner ring of beta strands. The loop is shown close to glutamate 165."/>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15873" y="1940741"/>
            <a:ext cx="4985282" cy="460545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631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Mechanism: Triose Phosphate Isomerase Salvages a Three-carbon Fragment</a:t>
            </a:r>
          </a:p>
        </p:txBody>
      </p:sp>
      <p:sp>
        <p:nvSpPr>
          <p:cNvPr id="3" name="Content Placeholder 2"/>
          <p:cNvSpPr>
            <a:spLocks noGrp="1"/>
          </p:cNvSpPr>
          <p:nvPr>
            <p:ph idx="1"/>
          </p:nvPr>
        </p:nvSpPr>
        <p:spPr>
          <a:xfrm>
            <a:off x="457200" y="1670538"/>
            <a:ext cx="8229600" cy="5099256"/>
          </a:xfrm>
        </p:spPr>
        <p:txBody>
          <a:bodyPr>
            <a:normAutofit/>
          </a:bodyPr>
          <a:lstStyle/>
          <a:p>
            <a:pPr>
              <a:spcBef>
                <a:spcPts val="624"/>
              </a:spcBef>
              <a:spcAft>
                <a:spcPts val="1200"/>
              </a:spcAft>
              <a:defRPr/>
            </a:pPr>
            <a:r>
              <a:rPr lang="en-US" dirty="0"/>
              <a:t>Triose phosphate </a:t>
            </a:r>
            <a:r>
              <a:rPr lang="en-US" dirty="0" err="1"/>
              <a:t>isomerase</a:t>
            </a:r>
            <a:r>
              <a:rPr lang="en-US" dirty="0"/>
              <a:t> converts DHAP into GAP. This conversion of a </a:t>
            </a:r>
            <a:r>
              <a:rPr lang="en-US" dirty="0" err="1"/>
              <a:t>ketose</a:t>
            </a:r>
            <a:r>
              <a:rPr lang="en-US" dirty="0"/>
              <a:t> into an aldose proceeds through an </a:t>
            </a:r>
            <a:r>
              <a:rPr lang="en-US" dirty="0" err="1"/>
              <a:t>enediol</a:t>
            </a:r>
            <a:r>
              <a:rPr lang="en-US" dirty="0"/>
              <a:t> intermediate.</a:t>
            </a:r>
          </a:p>
          <a:p>
            <a:pPr lvl="1">
              <a:spcBef>
                <a:spcPts val="624"/>
              </a:spcBef>
              <a:spcAft>
                <a:spcPts val="1200"/>
              </a:spcAft>
              <a:buFontTx/>
              <a:buAutoNum type="arabicPeriod"/>
              <a:defRPr/>
            </a:pPr>
            <a:r>
              <a:rPr lang="en-US" dirty="0"/>
              <a:t>Glutamate 165 acts as a general base catalyst and removes a proton from C-1 of the substrate to form the </a:t>
            </a:r>
            <a:r>
              <a:rPr lang="en-US" dirty="0" err="1"/>
              <a:t>enediol</a:t>
            </a:r>
            <a:r>
              <a:rPr lang="en-US" dirty="0"/>
              <a:t> intermediate.</a:t>
            </a:r>
          </a:p>
          <a:p>
            <a:pPr lvl="1">
              <a:spcBef>
                <a:spcPts val="624"/>
              </a:spcBef>
              <a:spcAft>
                <a:spcPts val="1200"/>
              </a:spcAft>
              <a:buFontTx/>
              <a:buAutoNum type="arabicPeriod"/>
              <a:defRPr/>
            </a:pPr>
            <a:r>
              <a:rPr lang="en-US" dirty="0"/>
              <a:t>Glutamate 165, now acting as a general acid catalyst, donates a proton to C-2, while </a:t>
            </a:r>
            <a:r>
              <a:rPr lang="en-US" dirty="0" err="1"/>
              <a:t>histidine</a:t>
            </a:r>
            <a:r>
              <a:rPr lang="en-US" dirty="0"/>
              <a:t> 95 removes a proton from C-1.</a:t>
            </a:r>
          </a:p>
          <a:p>
            <a:pPr lvl="1">
              <a:spcBef>
                <a:spcPts val="624"/>
              </a:spcBef>
              <a:spcAft>
                <a:spcPts val="1200"/>
              </a:spcAft>
              <a:buFontTx/>
              <a:buAutoNum type="arabicPeriod"/>
              <a:defRPr/>
            </a:pPr>
            <a:r>
              <a:rPr lang="en-US" dirty="0"/>
              <a:t>The product is formed, and glutamate 165 and </a:t>
            </a:r>
            <a:r>
              <a:rPr lang="en-US" dirty="0" err="1"/>
              <a:t>histidine</a:t>
            </a:r>
            <a:r>
              <a:rPr lang="en-US" dirty="0"/>
              <a:t> 95 return to their initial states.</a:t>
            </a:r>
          </a:p>
        </p:txBody>
      </p:sp>
    </p:spTree>
    <p:extLst>
      <p:ext uri="{BB962C8B-B14F-4D97-AF65-F5344CB8AC3E}">
        <p14:creationId xmlns:p14="http://schemas.microsoft.com/office/powerpoint/2010/main" val="920902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Catalytic Mechanism of Triose Phosphate Isomerase</a:t>
            </a:r>
          </a:p>
        </p:txBody>
      </p:sp>
      <p:pic>
        <p:nvPicPr>
          <p:cNvPr id="5" name="Picture 2" descr="A schematic diagram shows the catalytic mechanism of triose phosphate isomerase in three steps. Triose phosphate isomerase is shown as a thin, curved shape, with the structures of the side chains of glutamate 165 and histidine 95 attached to the concave part of the curve. Glutamate has a chain of three carbon atoms ending in a carboxylate group. Histidine is a five-membered ring bonded to a carbon atom, in which first and third positions are occupied by nitrogen atoms. A molecule of dihydroxyacetone phosphate is shown between the two residues. Dihydroxyacetone has a chain of three carbon atoms. The top carbon atom is numbered 1 and is bonded to a hydroxyl group and two hydrogen atoms, one of which is shown in red. The middle carbon atom is numbered 2, and has a double bond to an oxygen atom. The bottom carbon atom is numbered 3 and is bonded to two hydrogen atoms and a phosphate group. In the first step of the reaction, the hydrogen atom shown in red moves from carbon 1 in dihydroxyacetone phosphate to one of the oxygen atoms in the carboxyl group in glutamate. As a result, the end carbon in the side chain of glutamate has a single bond to a hydroxyl group, formed from an oxygen atom and the hydrogen atom shown in red, and a double bond to an oxygen atom. A double bond forms between carbons 1 and 2 in dihydroxyacetone phosphate. The hydrogen atom bonded to a nitrogen atom on the histidine residue bonds instead to the oxygen on carbon 2 of dihydroxyacetone phosphate, so carbon 2 has a single bond to a hydroxyl group instead of a double bond to an oxygen atom. This step converts dihydroxyacetone phosphate to enediol intermediate. A delocalized double bond forms between the top left, top, and top right vertices in the five-membered ring in histidine after removal of the hydrogen atom. In the second step, the hydrogen atom is removed from the hydroxyl group on carbon 1 of the enediol intermediate and joins the top left nitrogen atom in the histidine side chain, so the histidine side chain reverts to its original state. The remaining oxygen atom on carbon 1 of the enediol intermediate acquires a negative charge. In the third step, a double bond forms between carbon 1 in enediol intermediate and the oxygen atom to which it is bonded, so the oxygen atom no longer carries a negative charge. The hydrogen atom colored red that is bonded to one of the carbon atoms on the glutamate residue becomes bonded to carbon 2 in the enediol intermediate, so the glutamate residue returns to its original state. The double bond between carbon 1 and carbon 2 becomes a single bond. The result is the conversion of the enediol intermediate to glyceraldehyde 3-phosphate, and the return of the two side chains to their original stat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81659" y="1819452"/>
            <a:ext cx="8065979" cy="453986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005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Design of Triose Phosphate Isomerase Enhances its Efficiency</a:t>
            </a:r>
          </a:p>
        </p:txBody>
      </p:sp>
      <p:sp>
        <p:nvSpPr>
          <p:cNvPr id="14" name="Content Placeholder 13"/>
          <p:cNvSpPr>
            <a:spLocks noGrp="1"/>
          </p:cNvSpPr>
          <p:nvPr>
            <p:ph idx="1"/>
          </p:nvPr>
        </p:nvSpPr>
        <p:spPr>
          <a:xfrm>
            <a:off x="457200" y="1600201"/>
            <a:ext cx="8458200" cy="3217984"/>
          </a:xfrm>
        </p:spPr>
        <p:txBody>
          <a:bodyPr>
            <a:noAutofit/>
          </a:bodyPr>
          <a:lstStyle/>
          <a:p>
            <a:pPr>
              <a:spcAft>
                <a:spcPts val="1200"/>
              </a:spcAft>
            </a:pPr>
            <a:r>
              <a:rPr lang="en-US" dirty="0"/>
              <a:t>Triose phosphate </a:t>
            </a:r>
            <a:r>
              <a:rPr lang="en-US" dirty="0" err="1"/>
              <a:t>isomerase</a:t>
            </a:r>
            <a:r>
              <a:rPr lang="en-US" dirty="0"/>
              <a:t> is considered to be a kinetically perfect enzyme because its rate of catalysis is near the diffusion limit.</a:t>
            </a:r>
          </a:p>
          <a:p>
            <a:r>
              <a:rPr lang="en-US" dirty="0"/>
              <a:t>The </a:t>
            </a:r>
            <a:r>
              <a:rPr lang="en-US" dirty="0" err="1"/>
              <a:t>enediol</a:t>
            </a:r>
            <a:r>
              <a:rPr lang="en-US" dirty="0"/>
              <a:t> intermediate may potentially decompose into the very reactive methyl </a:t>
            </a:r>
            <a:r>
              <a:rPr lang="en-US" dirty="0" err="1"/>
              <a:t>glyoxal</a:t>
            </a:r>
            <a:r>
              <a:rPr lang="en-US" dirty="0"/>
              <a:t>. However, structural features in the enzyme prevent production of this undesired product.</a:t>
            </a:r>
          </a:p>
        </p:txBody>
      </p:sp>
      <p:pic>
        <p:nvPicPr>
          <p:cNvPr id="6" name="Picture 2" descr="A diagram shows the conversion of enediol intermediate to methyl glyoxal. The enediol intermediate contains a chain of three carbon atoms, shown arranged horizontally, angled at the middle carbon. C 1 is bonded to a hydroxyl group and to a hydrogen atom and double bonded to C 2, C 2 is bonded to a hydroxyl group, and C 3 is bonded to two hydrogen atoms and a phosphate group. A reaction takes place in which an inorganic phosphate is removed and enediol intermediate becomes methyl glyoxal. Methyl glyoxal has a chain of three carbon atoms, angled at the middle carbon. C 1is double bonded to an oxygen atom and single bonded to a hydrogen atom, C 2is double bonded to an oxygen atom, and C 3 forms a methyl group. The bonds between all the three carbon atoms are single bo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41838" y="5087561"/>
            <a:ext cx="8442530" cy="151198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163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_yea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5" y="1254209"/>
            <a:ext cx="7502769" cy="5603791"/>
          </a:xfrm>
          <a:prstGeom prst="rect">
            <a:avLst/>
          </a:prstGeom>
        </p:spPr>
      </p:pic>
      <p:sp>
        <p:nvSpPr>
          <p:cNvPr id="3" name="Title 12">
            <a:extLst>
              <a:ext uri="{FF2B5EF4-FFF2-40B4-BE49-F238E27FC236}">
                <a16:creationId xmlns:a16="http://schemas.microsoft.com/office/drawing/2014/main" id="{A9BF0C86-7756-0D4D-A2DC-5887618124BD}"/>
              </a:ext>
            </a:extLst>
          </p:cNvPr>
          <p:cNvSpPr txBox="1">
            <a:spLocks/>
          </p:cNvSpPr>
          <p:nvPr/>
        </p:nvSpPr>
        <p:spPr>
          <a:xfrm>
            <a:off x="457200" y="274638"/>
            <a:ext cx="8229600" cy="1143000"/>
          </a:xfrm>
          <a:prstGeom prst="rect">
            <a:avLst/>
          </a:prstGeom>
        </p:spPr>
        <p:txBody>
          <a:bodyPr>
            <a:noAutofit/>
          </a:bodyPr>
          <a:lstStyle>
            <a:lvl1pPr algn="ctr" defTabSz="457200" rtl="0" eaLnBrk="1" latinLnBrk="0" hangingPunct="1">
              <a:spcBef>
                <a:spcPct val="0"/>
              </a:spcBef>
              <a:buNone/>
              <a:defRPr sz="3600" b="1" kern="1200">
                <a:solidFill>
                  <a:schemeClr val="tx1"/>
                </a:solidFill>
                <a:latin typeface="Georgia"/>
                <a:ea typeface="+mj-ea"/>
                <a:cs typeface="Georgia"/>
              </a:defRPr>
            </a:lvl1pPr>
          </a:lstStyle>
          <a:p>
            <a:r>
              <a:rPr lang="en-US" sz="2400" dirty="0">
                <a:solidFill>
                  <a:srgbClr val="843C0C"/>
                </a:solidFill>
                <a:latin typeface="Arial" panose="020B0604020202020204" pitchFamily="34" charset="0"/>
                <a:cs typeface="Arial" panose="020B0604020202020204" pitchFamily="34" charset="0"/>
              </a:rPr>
              <a:t>The tertiary structure of TIM is one of the oldest in evolutionary time</a:t>
            </a:r>
          </a:p>
        </p:txBody>
      </p:sp>
      <p:sp>
        <p:nvSpPr>
          <p:cNvPr id="4" name="TextBox 3">
            <a:extLst>
              <a:ext uri="{FF2B5EF4-FFF2-40B4-BE49-F238E27FC236}">
                <a16:creationId xmlns:a16="http://schemas.microsoft.com/office/drawing/2014/main" id="{0BEB77C0-0373-5F42-BD1D-CE036EC57D30}"/>
              </a:ext>
            </a:extLst>
          </p:cNvPr>
          <p:cNvSpPr txBox="1"/>
          <p:nvPr/>
        </p:nvSpPr>
        <p:spPr>
          <a:xfrm>
            <a:off x="457199" y="1476093"/>
            <a:ext cx="2286000" cy="276999"/>
          </a:xfrm>
          <a:prstGeom prst="rect">
            <a:avLst/>
          </a:prstGeom>
          <a:solidFill>
            <a:schemeClr val="bg1"/>
          </a:solidFill>
        </p:spPr>
        <p:txBody>
          <a:bodyPr wrap="square" rtlCol="0">
            <a:spAutoFit/>
          </a:bodyPr>
          <a:lstStyle/>
          <a:p>
            <a:r>
              <a:rPr lang="en-US" sz="1200" dirty="0"/>
              <a:t>2YPI:  </a:t>
            </a:r>
            <a:r>
              <a:rPr lang="en-US" sz="1200" i="1" dirty="0"/>
              <a:t>S. cerevisiae</a:t>
            </a:r>
            <a:r>
              <a:rPr lang="en-US" sz="1200" dirty="0"/>
              <a:t> TIM</a:t>
            </a:r>
          </a:p>
        </p:txBody>
      </p:sp>
    </p:spTree>
    <p:extLst>
      <p:ext uri="{BB962C8B-B14F-4D97-AF65-F5344CB8AC3E}">
        <p14:creationId xmlns:p14="http://schemas.microsoft.com/office/powerpoint/2010/main" val="2517658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_superposition_yeast_Banthrac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9144000" cy="6829621"/>
          </a:xfrm>
          <a:prstGeom prst="rect">
            <a:avLst/>
          </a:prstGeom>
        </p:spPr>
      </p:pic>
      <p:sp>
        <p:nvSpPr>
          <p:cNvPr id="4" name="TextBox 3"/>
          <p:cNvSpPr txBox="1"/>
          <p:nvPr/>
        </p:nvSpPr>
        <p:spPr>
          <a:xfrm>
            <a:off x="381000" y="914400"/>
            <a:ext cx="2286000" cy="646331"/>
          </a:xfrm>
          <a:prstGeom prst="rect">
            <a:avLst/>
          </a:prstGeom>
          <a:solidFill>
            <a:schemeClr val="bg1"/>
          </a:solidFill>
        </p:spPr>
        <p:txBody>
          <a:bodyPr wrap="square" rtlCol="0">
            <a:spAutoFit/>
          </a:bodyPr>
          <a:lstStyle/>
          <a:p>
            <a:r>
              <a:rPr lang="en-US" sz="1200" dirty="0"/>
              <a:t>Superposition of:</a:t>
            </a:r>
          </a:p>
          <a:p>
            <a:r>
              <a:rPr lang="en-US" sz="1200" dirty="0"/>
              <a:t>2YPI:  </a:t>
            </a:r>
            <a:r>
              <a:rPr lang="en-US" sz="1200" i="1" dirty="0"/>
              <a:t>S. </a:t>
            </a:r>
            <a:r>
              <a:rPr lang="en-US" sz="1200" i="1" dirty="0" err="1"/>
              <a:t>cerevisiae</a:t>
            </a:r>
            <a:r>
              <a:rPr lang="en-US" sz="1200" dirty="0"/>
              <a:t> TIM</a:t>
            </a:r>
          </a:p>
          <a:p>
            <a:r>
              <a:rPr lang="en-US" sz="1200" dirty="0"/>
              <a:t>4R9X:  </a:t>
            </a:r>
            <a:r>
              <a:rPr lang="en-US" sz="1200" i="1" dirty="0"/>
              <a:t>B. </a:t>
            </a:r>
            <a:r>
              <a:rPr lang="en-US" sz="1200" i="1" dirty="0" err="1"/>
              <a:t>anthracis</a:t>
            </a:r>
            <a:r>
              <a:rPr lang="en-US" sz="1200" i="1" dirty="0"/>
              <a:t> </a:t>
            </a:r>
            <a:r>
              <a:rPr lang="en-US" sz="1200" dirty="0" err="1"/>
              <a:t>CutC</a:t>
            </a:r>
            <a:endParaRPr lang="en-US" sz="1200" dirty="0"/>
          </a:p>
        </p:txBody>
      </p:sp>
    </p:spTree>
    <p:extLst>
      <p:ext uri="{BB962C8B-B14F-4D97-AF65-F5344CB8AC3E}">
        <p14:creationId xmlns:p14="http://schemas.microsoft.com/office/powerpoint/2010/main" val="3018023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M_superposition_yeast_Banthracis_Tmaritim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9144000" cy="6829621"/>
          </a:xfrm>
          <a:prstGeom prst="rect">
            <a:avLst/>
          </a:prstGeom>
        </p:spPr>
      </p:pic>
      <p:sp>
        <p:nvSpPr>
          <p:cNvPr id="3" name="TextBox 2"/>
          <p:cNvSpPr txBox="1"/>
          <p:nvPr/>
        </p:nvSpPr>
        <p:spPr>
          <a:xfrm>
            <a:off x="152400" y="152400"/>
            <a:ext cx="4876800" cy="830997"/>
          </a:xfrm>
          <a:prstGeom prst="rect">
            <a:avLst/>
          </a:prstGeom>
          <a:solidFill>
            <a:schemeClr val="bg1"/>
          </a:solidFill>
        </p:spPr>
        <p:txBody>
          <a:bodyPr wrap="square" rtlCol="0">
            <a:spAutoFit/>
          </a:bodyPr>
          <a:lstStyle/>
          <a:p>
            <a:r>
              <a:rPr lang="en-US" sz="1200" dirty="0"/>
              <a:t>Superposition of:</a:t>
            </a:r>
          </a:p>
          <a:p>
            <a:r>
              <a:rPr lang="en-US" sz="1200" dirty="0"/>
              <a:t>2YPI:  </a:t>
            </a:r>
            <a:r>
              <a:rPr lang="en-US" sz="1200" i="1" dirty="0"/>
              <a:t>S. </a:t>
            </a:r>
            <a:r>
              <a:rPr lang="en-US" sz="1200" i="1" dirty="0" err="1"/>
              <a:t>cerevisiae</a:t>
            </a:r>
            <a:r>
              <a:rPr lang="en-US" sz="1200" dirty="0"/>
              <a:t> TIM</a:t>
            </a:r>
          </a:p>
          <a:p>
            <a:r>
              <a:rPr lang="en-US" sz="1200" dirty="0"/>
              <a:t>4R9X:  </a:t>
            </a:r>
            <a:r>
              <a:rPr lang="en-US" sz="1200" i="1" dirty="0"/>
              <a:t>B. </a:t>
            </a:r>
            <a:r>
              <a:rPr lang="en-US" sz="1200" i="1" dirty="0" err="1"/>
              <a:t>anthracis</a:t>
            </a:r>
            <a:r>
              <a:rPr lang="en-US" sz="1200" i="1" dirty="0"/>
              <a:t> </a:t>
            </a:r>
            <a:r>
              <a:rPr lang="en-US" sz="1200" dirty="0" err="1"/>
              <a:t>CutC</a:t>
            </a:r>
            <a:endParaRPr lang="en-US" sz="1200" dirty="0"/>
          </a:p>
          <a:p>
            <a:r>
              <a:rPr lang="en-US" sz="1200" dirty="0"/>
              <a:t>1I4N:  </a:t>
            </a:r>
            <a:r>
              <a:rPr lang="en-US" sz="1200" i="1" dirty="0"/>
              <a:t>T. </a:t>
            </a:r>
            <a:r>
              <a:rPr lang="en-US" sz="1200" i="1" dirty="0" err="1"/>
              <a:t>maritima</a:t>
            </a:r>
            <a:r>
              <a:rPr lang="en-US" sz="1200" i="1" dirty="0"/>
              <a:t> </a:t>
            </a:r>
            <a:r>
              <a:rPr lang="en-US" sz="1200" dirty="0" err="1"/>
              <a:t>Indoleglycerol</a:t>
            </a:r>
            <a:r>
              <a:rPr lang="en-US" sz="1200" dirty="0"/>
              <a:t> phosphate synthase</a:t>
            </a:r>
          </a:p>
        </p:txBody>
      </p:sp>
    </p:spTree>
    <p:extLst>
      <p:ext uri="{BB962C8B-B14F-4D97-AF65-F5344CB8AC3E}">
        <p14:creationId xmlns:p14="http://schemas.microsoft.com/office/powerpoint/2010/main" val="454327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barrel alignment.eps"/>
          <p:cNvPicPr>
            <a:picLocks noChangeAspect="1"/>
          </p:cNvPicPr>
          <p:nvPr/>
        </p:nvPicPr>
        <p:blipFill rotWithShape="1">
          <a:blip r:embed="rId3">
            <a:extLst>
              <a:ext uri="{28A0092B-C50C-407E-A947-70E740481C1C}">
                <a14:useLocalDpi xmlns:a14="http://schemas.microsoft.com/office/drawing/2010/main" val="0"/>
              </a:ext>
            </a:extLst>
          </a:blip>
          <a:srcRect b="28669"/>
          <a:stretch/>
        </p:blipFill>
        <p:spPr>
          <a:xfrm>
            <a:off x="1066800" y="381000"/>
            <a:ext cx="7054382" cy="5943600"/>
          </a:xfrm>
          <a:prstGeom prst="rect">
            <a:avLst/>
          </a:prstGeom>
        </p:spPr>
      </p:pic>
      <p:sp>
        <p:nvSpPr>
          <p:cNvPr id="2" name="TextBox 1">
            <a:extLst>
              <a:ext uri="{FF2B5EF4-FFF2-40B4-BE49-F238E27FC236}">
                <a16:creationId xmlns:a16="http://schemas.microsoft.com/office/drawing/2014/main" id="{83F11EC1-05A1-4440-A3F9-52861DA281C0}"/>
              </a:ext>
            </a:extLst>
          </p:cNvPr>
          <p:cNvSpPr txBox="1"/>
          <p:nvPr/>
        </p:nvSpPr>
        <p:spPr>
          <a:xfrm>
            <a:off x="1353312" y="6348984"/>
            <a:ext cx="6254496" cy="369332"/>
          </a:xfrm>
          <a:prstGeom prst="rect">
            <a:avLst/>
          </a:prstGeom>
          <a:noFill/>
        </p:spPr>
        <p:txBody>
          <a:bodyPr wrap="square" rtlCol="0">
            <a:spAutoFit/>
          </a:bodyPr>
          <a:lstStyle/>
          <a:p>
            <a:r>
              <a:rPr lang="en-US" dirty="0"/>
              <a:t>Completely different amino acid sequences, but identical folds!</a:t>
            </a:r>
          </a:p>
        </p:txBody>
      </p:sp>
    </p:spTree>
    <p:extLst>
      <p:ext uri="{BB962C8B-B14F-4D97-AF65-F5344CB8AC3E}">
        <p14:creationId xmlns:p14="http://schemas.microsoft.com/office/powerpoint/2010/main" val="777383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Section 16.1 Glycolysis Is an Energy-Conversion Pathway in Many Organisms</a:t>
            </a:r>
          </a:p>
        </p:txBody>
      </p:sp>
      <p:sp>
        <p:nvSpPr>
          <p:cNvPr id="3" name="Content Placeholder 2"/>
          <p:cNvSpPr>
            <a:spLocks noGrp="1"/>
          </p:cNvSpPr>
          <p:nvPr>
            <p:ph idx="1"/>
          </p:nvPr>
        </p:nvSpPr>
        <p:spPr/>
        <p:txBody>
          <a:bodyPr>
            <a:normAutofit/>
          </a:bodyPr>
          <a:lstStyle/>
          <a:p>
            <a:pPr>
              <a:spcAft>
                <a:spcPts val="1200"/>
              </a:spcAft>
            </a:pPr>
            <a:r>
              <a:rPr lang="en-US" dirty="0"/>
              <a:t>The glycolytic pathway is common to virtually all cells, both prokaryotic and eukaryotic.</a:t>
            </a:r>
          </a:p>
          <a:p>
            <a:pPr>
              <a:spcAft>
                <a:spcPts val="1200"/>
              </a:spcAft>
            </a:pPr>
            <a:r>
              <a:rPr lang="en-US" dirty="0"/>
              <a:t>In eukaryotic cells, glycolytic enzymes are organized in cytoplasmic </a:t>
            </a:r>
            <a:r>
              <a:rPr lang="en-US" dirty="0" err="1"/>
              <a:t>supramolecular</a:t>
            </a:r>
            <a:r>
              <a:rPr lang="en-US" dirty="0"/>
              <a:t> complexes. This strategy is efficient due to substrate channeling between active sites and prevents the release of any toxic intermediates.</a:t>
            </a:r>
          </a:p>
        </p:txBody>
      </p:sp>
    </p:spTree>
    <p:extLst>
      <p:ext uri="{BB962C8B-B14F-4D97-AF65-F5344CB8AC3E}">
        <p14:creationId xmlns:p14="http://schemas.microsoft.com/office/powerpoint/2010/main" val="3849713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voet4_fig_15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762000"/>
            <a:ext cx="3884612" cy="5964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 name="TextBox 5"/>
          <p:cNvSpPr txBox="1"/>
          <p:nvPr/>
        </p:nvSpPr>
        <p:spPr>
          <a:xfrm>
            <a:off x="685800" y="152400"/>
            <a:ext cx="7772400" cy="461665"/>
          </a:xfrm>
          <a:prstGeom prst="rect">
            <a:avLst/>
          </a:prstGeom>
          <a:noFill/>
        </p:spPr>
        <p:txBody>
          <a:bodyPr wrap="square" rtlCol="0">
            <a:spAutoFit/>
          </a:bodyPr>
          <a:lstStyle/>
          <a:p>
            <a:r>
              <a:rPr lang="en-US" dirty="0"/>
              <a:t>Where are we now and where have we been?</a:t>
            </a:r>
          </a:p>
        </p:txBody>
      </p:sp>
    </p:spTree>
    <p:extLst>
      <p:ext uri="{BB962C8B-B14F-4D97-AF65-F5344CB8AC3E}">
        <p14:creationId xmlns:p14="http://schemas.microsoft.com/office/powerpoint/2010/main" val="3734582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Second Stage of Glycolysis</a:t>
            </a:r>
          </a:p>
        </p:txBody>
      </p:sp>
      <p:pic>
        <p:nvPicPr>
          <p:cNvPr id="6" name="Picture 2" descr="A flow diagram shows the second stage of glycolysis. In the second stage of glycolysis, two molecules G A P are converted to P E P by a four step reaction, in which N A D H is released in the first step and A T P is released in the second step. P E P is converted to pyruvate and A T P is released. Two molecules of each reactant are consumed during each rea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569682" y="1835819"/>
            <a:ext cx="4227950" cy="483111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506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sz="3200" dirty="0">
                <a:solidFill>
                  <a:srgbClr val="843C0C"/>
                </a:solidFill>
              </a:rPr>
              <a:t>The Reaction Catalyzed by Glyceraldehyde 3-phosphate Dehydrogenase (1/3)</a:t>
            </a:r>
          </a:p>
        </p:txBody>
      </p:sp>
      <p:pic>
        <p:nvPicPr>
          <p:cNvPr id="5" name="Picture 2" descr="An equation shows the reaction in which GAP is converted to 1,3-bisphosphoglycerate (1,3-B P G). GAP contains a chain of three carbon atoms, shown arranged vertically. C 1 is bonded to a highlighted hydrogen atom and double bonded to oxygen atom, C 2 is bonded to a hydrogen atom and a hydroxyl group, and C 3 is bonded to two hydrogen atoms and a phosphate group. GAP, N A D plus, and an inorganic phosphate molecule undergo a reaction catalyzed by glyceraldehyde 3-phosphate dehydrogenase to form 1,3-B P G. 1,3-B P G has a similar structure to GAP. The highlighted hydrogen atom dissociates from C 1 in GA P and combines with N A D plus to form N A D H. The inorganic phosphate molecule combines with GAP. The structure of 1,3-B P G is similar to that of GAP but with the phosphate group in place of the hydrogen atom bonded to C 1. A proton is also produced from the reac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70068" y="2797982"/>
            <a:ext cx="8661950" cy="213399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349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52" y="208534"/>
            <a:ext cx="8311896" cy="1275209"/>
          </a:xfrm>
        </p:spPr>
        <p:txBody>
          <a:bodyPr>
            <a:noAutofit/>
          </a:bodyPr>
          <a:lstStyle/>
          <a:p>
            <a:r>
              <a:rPr lang="en-US" sz="3200" dirty="0">
                <a:solidFill>
                  <a:srgbClr val="843C0C"/>
                </a:solidFill>
              </a:rPr>
              <a:t>The Reaction Catalyzed by Glyceraldehyde 3-phosphate Dehydrogenase (2/3)</a:t>
            </a:r>
            <a:endParaRPr lang="en-US" sz="3200" dirty="0"/>
          </a:p>
        </p:txBody>
      </p:sp>
      <p:sp>
        <p:nvSpPr>
          <p:cNvPr id="3" name="Content Placeholder 2"/>
          <p:cNvSpPr>
            <a:spLocks noGrp="1"/>
          </p:cNvSpPr>
          <p:nvPr>
            <p:ph idx="1"/>
          </p:nvPr>
        </p:nvSpPr>
        <p:spPr>
          <a:xfrm>
            <a:off x="457200" y="1670538"/>
            <a:ext cx="8229600" cy="5099256"/>
          </a:xfrm>
        </p:spPr>
        <p:txBody>
          <a:bodyPr>
            <a:normAutofit/>
          </a:bodyPr>
          <a:lstStyle/>
          <a:p>
            <a:pPr>
              <a:spcAft>
                <a:spcPts val="600"/>
              </a:spcAft>
            </a:pPr>
            <a:r>
              <a:rPr lang="en-US" dirty="0"/>
              <a:t>The formation of glyceraldehyde 1,3-bisphosphate can be thought of as occurring in two steps:</a:t>
            </a:r>
          </a:p>
          <a:p>
            <a:pPr lvl="1">
              <a:spcAft>
                <a:spcPts val="600"/>
              </a:spcAft>
              <a:buFont typeface="+mj-lt"/>
              <a:buAutoNum type="arabicPeriod"/>
            </a:pPr>
            <a:r>
              <a:rPr lang="en-US" sz="2000" dirty="0"/>
              <a:t>The highly exergonic oxidation of carbon 1 in GAP to an acid</a:t>
            </a:r>
          </a:p>
          <a:p>
            <a:pPr lvl="1">
              <a:spcAft>
                <a:spcPts val="600"/>
              </a:spcAft>
              <a:buFont typeface="+mj-lt"/>
              <a:buAutoNum type="arabicPeriod"/>
            </a:pPr>
            <a:r>
              <a:rPr lang="en-US" sz="2000" dirty="0"/>
              <a:t>The highly endergonic formation of glyceraldehyde 1, 3-bisphosphate from the acid</a:t>
            </a:r>
          </a:p>
          <a:p>
            <a:pPr>
              <a:spcAft>
                <a:spcPts val="600"/>
              </a:spcAft>
            </a:pPr>
            <a:r>
              <a:rPr lang="en-US" dirty="0"/>
              <a:t>These two reaction are linked by the formation of an energy-rich </a:t>
            </a:r>
            <a:r>
              <a:rPr lang="en-US" dirty="0" err="1"/>
              <a:t>thioester</a:t>
            </a:r>
            <a:r>
              <a:rPr lang="en-US" dirty="0"/>
              <a:t> in the active site of glyceraldehyde 3-phosphate dehydrogenase.</a:t>
            </a:r>
          </a:p>
        </p:txBody>
      </p:sp>
    </p:spTree>
    <p:extLst>
      <p:ext uri="{BB962C8B-B14F-4D97-AF65-F5344CB8AC3E}">
        <p14:creationId xmlns:p14="http://schemas.microsoft.com/office/powerpoint/2010/main" val="985700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sz="3200" dirty="0">
                <a:solidFill>
                  <a:srgbClr val="843C0C"/>
                </a:solidFill>
              </a:rPr>
              <a:t>The Reaction Catalyzed by Glyceraldehyde 3-phosphate Dehydrogenase (3/3)</a:t>
            </a:r>
            <a:endParaRPr lang="en-US" sz="3200" dirty="0"/>
          </a:p>
        </p:txBody>
      </p:sp>
      <p:pic>
        <p:nvPicPr>
          <p:cNvPr id="6" name="Picture 2" descr="A two part equation shows the reaction oxidation of G A P to carboxylic acid, followed by the phosphorylation of carboxylic acid. GAP contains a chain of three carbon atoms, arranged vertically. C 1 is bonded to a highlighted H, and double bonded to oxygen atom, C 2 is bonded to H and OH, and C 3 is bonded to 2 H and a phosphate group. GAP plus a molecule of N A D plus a molecule of H 2 O undergo a reaction in which GAP is oxidized, to form a molecule with a similar structure to GAP with a hydroxyl group from H 2 O replacing the highlighted H. The H replaced by the hydroxyl group combines with N A D plus to form N A D H, and the remaining H in H 2 O forms a proton. In the second equation, the carboxylic acid formed by the oxidation of GAP plus inorganic phosphate undergoes an acyl-phosphate formation, or dehydration, reaction. The hydroxyl group bonded to C 1 of the carboxylic acid is replaced by a phosphate group, formed from the inorganic phosphate molecule. The removed hydroxyl group forms a water molecul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02386" y="2159850"/>
            <a:ext cx="8526955" cy="348054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845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rgbClr val="843C0C"/>
                </a:solidFill>
              </a:rPr>
              <a:t>Mechanism: Phosphorylation is Coupled to the Oxidation of Glyceraldehyde 3-phosphate by a Thioester Intermediate</a:t>
            </a:r>
          </a:p>
        </p:txBody>
      </p:sp>
      <p:sp>
        <p:nvSpPr>
          <p:cNvPr id="3" name="Content Placeholder 2"/>
          <p:cNvSpPr>
            <a:spLocks noGrp="1"/>
          </p:cNvSpPr>
          <p:nvPr>
            <p:ph idx="1"/>
          </p:nvPr>
        </p:nvSpPr>
        <p:spPr/>
        <p:txBody>
          <a:bodyPr>
            <a:normAutofit/>
          </a:bodyPr>
          <a:lstStyle/>
          <a:p>
            <a:pPr>
              <a:spcBef>
                <a:spcPts val="624"/>
              </a:spcBef>
              <a:spcAft>
                <a:spcPts val="1200"/>
              </a:spcAft>
              <a:defRPr/>
            </a:pPr>
            <a:r>
              <a:rPr lang="en-US" dirty="0"/>
              <a:t>The reaction mechanism of glyceraldehyde 3-phosphate dehydrogenase consists of four steps:</a:t>
            </a:r>
          </a:p>
          <a:p>
            <a:pPr lvl="1">
              <a:spcBef>
                <a:spcPts val="624"/>
              </a:spcBef>
              <a:spcAft>
                <a:spcPts val="1200"/>
              </a:spcAft>
              <a:buFontTx/>
              <a:buAutoNum type="arabicPeriod"/>
              <a:defRPr/>
            </a:pPr>
            <a:r>
              <a:rPr lang="en-US" dirty="0"/>
              <a:t>GAP reacts with a cysteine residue to form a </a:t>
            </a:r>
            <a:r>
              <a:rPr lang="en-US" dirty="0" err="1"/>
              <a:t>hemithioacetal</a:t>
            </a:r>
            <a:r>
              <a:rPr lang="en-US" dirty="0"/>
              <a:t>.</a:t>
            </a:r>
          </a:p>
          <a:p>
            <a:pPr lvl="1">
              <a:spcBef>
                <a:spcPts val="624"/>
              </a:spcBef>
              <a:spcAft>
                <a:spcPts val="1200"/>
              </a:spcAft>
              <a:buFontTx/>
              <a:buAutoNum type="arabicPeriod"/>
              <a:defRPr/>
            </a:pPr>
            <a:r>
              <a:rPr lang="en-US" dirty="0"/>
              <a:t>A </a:t>
            </a:r>
            <a:r>
              <a:rPr lang="en-US" dirty="0" err="1"/>
              <a:t>thioester</a:t>
            </a:r>
            <a:r>
              <a:rPr lang="en-US" dirty="0"/>
              <a:t> is formed by the transfer of a hydride to NAD</a:t>
            </a:r>
            <a:r>
              <a:rPr lang="en-US" baseline="30000" dirty="0"/>
              <a:t>+</a:t>
            </a:r>
            <a:r>
              <a:rPr lang="en-US" dirty="0"/>
              <a:t>.</a:t>
            </a:r>
          </a:p>
          <a:p>
            <a:pPr lvl="1">
              <a:spcBef>
                <a:spcPts val="624"/>
              </a:spcBef>
              <a:spcAft>
                <a:spcPts val="1200"/>
              </a:spcAft>
              <a:buFontTx/>
              <a:buAutoNum type="arabicPeriod"/>
              <a:defRPr/>
            </a:pPr>
            <a:r>
              <a:rPr lang="en-US" dirty="0"/>
              <a:t>NADH is exchanged for NAD</a:t>
            </a:r>
            <a:r>
              <a:rPr lang="en-US" baseline="30000" dirty="0"/>
              <a:t>+</a:t>
            </a:r>
            <a:r>
              <a:rPr lang="en-US" dirty="0"/>
              <a:t>. The charge on NAD</a:t>
            </a:r>
            <a:r>
              <a:rPr lang="en-US" baseline="30000" dirty="0"/>
              <a:t>+</a:t>
            </a:r>
            <a:r>
              <a:rPr lang="en-US" dirty="0"/>
              <a:t> facilitates the attack by the phosphate on the </a:t>
            </a:r>
            <a:r>
              <a:rPr lang="en-US" dirty="0" err="1"/>
              <a:t>thioester</a:t>
            </a:r>
            <a:r>
              <a:rPr lang="en-US" dirty="0"/>
              <a:t>.</a:t>
            </a:r>
          </a:p>
          <a:p>
            <a:pPr lvl="1">
              <a:spcBef>
                <a:spcPts val="624"/>
              </a:spcBef>
              <a:spcAft>
                <a:spcPts val="1200"/>
              </a:spcAft>
              <a:buFontTx/>
              <a:buAutoNum type="arabicPeriod"/>
              <a:defRPr/>
            </a:pPr>
            <a:r>
              <a:rPr lang="en-US" dirty="0"/>
              <a:t>Phosphate attacks the </a:t>
            </a:r>
            <a:r>
              <a:rPr lang="en-US" dirty="0" err="1"/>
              <a:t>thioester</a:t>
            </a:r>
            <a:r>
              <a:rPr lang="en-US" dirty="0"/>
              <a:t>, forming the product 1,3-BPG.</a:t>
            </a:r>
          </a:p>
        </p:txBody>
      </p:sp>
    </p:spTree>
    <p:extLst>
      <p:ext uri="{BB962C8B-B14F-4D97-AF65-F5344CB8AC3E}">
        <p14:creationId xmlns:p14="http://schemas.microsoft.com/office/powerpoint/2010/main" val="2515663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7146" y="274638"/>
            <a:ext cx="8807668" cy="1143000"/>
          </a:xfrm>
        </p:spPr>
        <p:txBody>
          <a:bodyPr>
            <a:noAutofit/>
          </a:bodyPr>
          <a:lstStyle/>
          <a:p>
            <a:r>
              <a:rPr lang="en-US" dirty="0">
                <a:solidFill>
                  <a:srgbClr val="843C0C"/>
                </a:solidFill>
              </a:rPr>
              <a:t>Structure of Glyceraldehyde </a:t>
            </a:r>
            <a:br>
              <a:rPr lang="en-US" dirty="0">
                <a:solidFill>
                  <a:srgbClr val="843C0C"/>
                </a:solidFill>
              </a:rPr>
            </a:br>
            <a:r>
              <a:rPr lang="en-US" dirty="0">
                <a:solidFill>
                  <a:srgbClr val="843C0C"/>
                </a:solidFill>
              </a:rPr>
              <a:t>3-Phosphate Dehydrogenase</a:t>
            </a:r>
          </a:p>
        </p:txBody>
      </p:sp>
      <p:pic>
        <p:nvPicPr>
          <p:cNvPr id="6" name="Picture 2" descr="A ribbon diagram of glyceraldehyde 3-phosphate dehydrogenase and its active site depicted by ball and stick model is shown. A ribbon diagram of glyceraldehyde 3-phosphate dehydrogenase is shown on the left and an enlarged view of the ball stick model of active site of glyceraldehyde 3-phosphate dehydrogenase is shown on the right. Ball and stick models of cysteine 149, histidine 176, and N A D plus are show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09307" y="1705887"/>
            <a:ext cx="8113106" cy="484573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619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60377" y="274638"/>
            <a:ext cx="8823246" cy="1143000"/>
          </a:xfrm>
        </p:spPr>
        <p:txBody>
          <a:bodyPr>
            <a:noAutofit/>
          </a:bodyPr>
          <a:lstStyle/>
          <a:p>
            <a:r>
              <a:rPr lang="en-US" dirty="0">
                <a:solidFill>
                  <a:srgbClr val="843C0C"/>
                </a:solidFill>
              </a:rPr>
              <a:t>Catalytic Mechanism of Glyceraldehyde 3-phosphate Dehydrogenase</a:t>
            </a:r>
          </a:p>
        </p:txBody>
      </p:sp>
      <p:pic>
        <p:nvPicPr>
          <p:cNvPr id="5" name="Picture 2" descr="An equation shows the formation of 1, 3-bisphosphoglycerate from glyceraldehyde 3-phosphate in a four step reaction. Glyceraldehyde 3-phosphate is shown as a thin, curved shape with the side chains of the two residues in its active site and the nicotinamide ring from the N A D plus molecule shown above the concave part of the curve. The side chain of the histidine residue has a five-membered ring, with nitrogen atoms in the first and third positions and with a bond between nitrogen in the third position and H.zThe ring has two double bonds between N 1 and C 2 and between C 4 and C 5. The cysteine residue has a carbon atom bonded to sulfur that is further bonded to H. The nicotinamide ring of N A D plus has a pyridine ring that has the following substituents: N 1 is bonded to an R group, C 2, C 4, C 5, and C 6 each have an H, and C 3 has an amide group. The ring is positively charged. The aldehyde group of glyceraldehyde 3-phosphate is shown as the substrate that has a carbon atom double bonded to oxygen, single bonded to H, and single bonded to an R. A curved arrow depicts the change that occurs during the first step of the reaction. The curved arrow points from the bond between S and H of the cysteine residue to the carbonyl carbon of substrate.   &#10;Step 1: The hydrogen atom of cysteine is dissociated and bonds with O in the aldehyde group of the substrate, forming a hydroxyl group. The double bond between the carbon and O in the substrate becomes a single bond and the carbon atom in the aldehyde group of the substrate forms a single bond to the S in the cysteine residue to form a hemithioacetal. The N A D plus ring is positively charged. Three curved arrows depict the changes that occur during oxidation. The first arrow points from the single bond between C and H of the substrate to the single bond between C 4 and H of N A D plus, the second arrow points from the single bond between O and H of the hydroxyl group of the substrate to the single bond between C and O of substrate, and the third arrow points from the N 1 of histidine ring to the H of the hydroxyl group in the substrate.  &#10;Step 2: Oxidation takes place and the H from the hydroxyl group of hemithioacetal bonds with the N 1 in the histidine residue and there is a delocalized double bond between N 1 and N 3 with a positive charge between them. The H bonded to the carbon atom in the hemithioacetal dissociates and bonds with C 4 in the nicotinamide ring. The ring is no longer positively charged and N A D plus is reduced to N A D H. The ring has two double bonds between C 2 and C 3 and between C 5 and C 6. &#10;The removal of the atoms from hemithioacetal forms a thioester intermediate, which has a carbon bonded to the sulfur of histidine, double bonded to oxygen, and single bonded to an R group. &#10;Step 3: The reduced N A D H molecule within the enzyme is removed and replaced with a new molecule of N A D plus. &#10;Step 4: Phosphorylation takes place. Orthophosphate bonds to the carbon atom in the thioester intermediate, which results by the cleavage of C and S single bond to form 1, 3-B P G, which is no longer bonded to the cysteine residue. N 1 of histidine residue loses the hydrogen atom, which bonds with sulfur of cysteine residue, and both residues return to their original st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691412" y="1791639"/>
            <a:ext cx="5540982" cy="488999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886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31228" y="274638"/>
            <a:ext cx="8807669" cy="1143000"/>
          </a:xfrm>
        </p:spPr>
        <p:txBody>
          <a:bodyPr>
            <a:noAutofit/>
          </a:bodyPr>
          <a:lstStyle/>
          <a:p>
            <a:r>
              <a:rPr lang="en-US" dirty="0">
                <a:solidFill>
                  <a:srgbClr val="843C0C"/>
                </a:solidFill>
              </a:rPr>
              <a:t>ATP is Formed by Phosphoryl Transfer from 1,3-Bisphosphoglycerate</a:t>
            </a:r>
          </a:p>
        </p:txBody>
      </p:sp>
      <p:sp>
        <p:nvSpPr>
          <p:cNvPr id="14" name="Content Placeholder 13"/>
          <p:cNvSpPr>
            <a:spLocks noGrp="1"/>
          </p:cNvSpPr>
          <p:nvPr>
            <p:ph idx="1"/>
          </p:nvPr>
        </p:nvSpPr>
        <p:spPr>
          <a:xfrm>
            <a:off x="457200" y="1600201"/>
            <a:ext cx="8458200" cy="2971799"/>
          </a:xfrm>
        </p:spPr>
        <p:txBody>
          <a:bodyPr>
            <a:noAutofit/>
          </a:bodyPr>
          <a:lstStyle/>
          <a:p>
            <a:pPr>
              <a:spcAft>
                <a:spcPts val="1200"/>
              </a:spcAft>
            </a:pPr>
            <a:r>
              <a:rPr lang="en-US" dirty="0"/>
              <a:t>1, 3-Bisphosphoglycerate has a greater </a:t>
            </a:r>
            <a:r>
              <a:rPr lang="en-US" dirty="0" err="1"/>
              <a:t>phosphoryl</a:t>
            </a:r>
            <a:r>
              <a:rPr lang="en-US" dirty="0"/>
              <a:t>-transfer potential than ATP and thus can be used to power the synthesis of ATP from ADP and P</a:t>
            </a:r>
            <a:r>
              <a:rPr lang="en-US" baseline="-25000" dirty="0"/>
              <a:t>i</a:t>
            </a:r>
            <a:r>
              <a:rPr lang="en-US" dirty="0"/>
              <a:t> .</a:t>
            </a:r>
          </a:p>
          <a:p>
            <a:pPr>
              <a:spcAft>
                <a:spcPts val="1200"/>
              </a:spcAft>
            </a:pPr>
            <a:r>
              <a:rPr lang="en-US" dirty="0"/>
              <a:t>This reaction is catalyzed by </a:t>
            </a:r>
            <a:r>
              <a:rPr lang="en-US" dirty="0" err="1"/>
              <a:t>phosphoglycerate</a:t>
            </a:r>
            <a:r>
              <a:rPr lang="en-US" dirty="0"/>
              <a:t> kinase.</a:t>
            </a:r>
          </a:p>
          <a:p>
            <a:pPr>
              <a:spcAft>
                <a:spcPts val="1200"/>
              </a:spcAft>
            </a:pPr>
            <a:r>
              <a:rPr lang="en-US" dirty="0"/>
              <a:t>This is an example of generating ATP by substrate-level phosphorylation.</a:t>
            </a:r>
          </a:p>
        </p:txBody>
      </p:sp>
      <p:pic>
        <p:nvPicPr>
          <p:cNvPr id="7" name="Picture 2" descr="An equation shows the formation of A T P from 1, 3-bisphosphoglycerate and A D P. 1, 3-bisphosphoglycerate reacts with A D P and H plus in the presence of phosphoglycerate kinase to produce 3-phosphoglycerate and A T P. The reaction is in equilibrium. 1,3-bisphosphoglycerate has a carbon double bonded to O, bonded to O that is bonded to a highlighted phosphate, and bonded to a carbon that is bonded to H on the left, O H on the right, and a carbon bonded to 2 H and a phosphate. 3-phosphoglycerate has a similar structure to 1, 3-bisphosphoglycerate, but has two oxygen atoms with a delocalized double bond between them instead of a phosphate group on C 1.  The phosphate group in 1, 3-bisphosphoglycerate and A T P are highlighted."/>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717088" y="4865722"/>
            <a:ext cx="7630966" cy="159556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73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voet4_figun_15_p4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93900"/>
            <a:ext cx="8531225" cy="287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17152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voet4_fig_15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203200"/>
            <a:ext cx="4705350" cy="6446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50257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voet4_fig_15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203200"/>
            <a:ext cx="5594350" cy="6446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extBox 1">
            <a:extLst>
              <a:ext uri="{FF2B5EF4-FFF2-40B4-BE49-F238E27FC236}">
                <a16:creationId xmlns:a16="http://schemas.microsoft.com/office/drawing/2014/main" id="{BEC2C8E4-48D2-0D47-A8FA-1C00E4F1B7BD}"/>
              </a:ext>
            </a:extLst>
          </p:cNvPr>
          <p:cNvSpPr txBox="1"/>
          <p:nvPr/>
        </p:nvSpPr>
        <p:spPr>
          <a:xfrm>
            <a:off x="6330462" y="1524000"/>
            <a:ext cx="2368061" cy="1200329"/>
          </a:xfrm>
          <a:prstGeom prst="rect">
            <a:avLst/>
          </a:prstGeom>
          <a:noFill/>
        </p:spPr>
        <p:txBody>
          <a:bodyPr wrap="square" rtlCol="0">
            <a:spAutoFit/>
          </a:bodyPr>
          <a:lstStyle/>
          <a:p>
            <a:r>
              <a:rPr lang="en-US" dirty="0"/>
              <a:t>Does this resemble another enzyme earlier in the pathway?  Hexokinase perhaps?</a:t>
            </a:r>
          </a:p>
        </p:txBody>
      </p:sp>
    </p:spTree>
    <p:extLst>
      <p:ext uri="{BB962C8B-B14F-4D97-AF65-F5344CB8AC3E}">
        <p14:creationId xmlns:p14="http://schemas.microsoft.com/office/powerpoint/2010/main" val="441397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52" y="208534"/>
            <a:ext cx="8311896" cy="1275209"/>
          </a:xfrm>
        </p:spPr>
        <p:txBody>
          <a:bodyPr>
            <a:noAutofit/>
          </a:bodyPr>
          <a:lstStyle/>
          <a:p>
            <a:r>
              <a:rPr lang="en-US" dirty="0">
                <a:solidFill>
                  <a:srgbClr val="843C0C"/>
                </a:solidFill>
              </a:rPr>
              <a:t>Additional ATP is Generated with the Formation of Pyruvate</a:t>
            </a:r>
          </a:p>
        </p:txBody>
      </p:sp>
      <p:sp>
        <p:nvSpPr>
          <p:cNvPr id="3" name="Content Placeholder 2"/>
          <p:cNvSpPr>
            <a:spLocks noGrp="1"/>
          </p:cNvSpPr>
          <p:nvPr>
            <p:ph idx="1"/>
          </p:nvPr>
        </p:nvSpPr>
        <p:spPr>
          <a:xfrm>
            <a:off x="457200" y="1670538"/>
            <a:ext cx="8229600" cy="5099256"/>
          </a:xfrm>
        </p:spPr>
        <p:txBody>
          <a:bodyPr>
            <a:normAutofit/>
          </a:bodyPr>
          <a:lstStyle/>
          <a:p>
            <a:pPr>
              <a:spcBef>
                <a:spcPts val="624"/>
              </a:spcBef>
              <a:spcAft>
                <a:spcPts val="1200"/>
              </a:spcAft>
            </a:pPr>
            <a:r>
              <a:rPr lang="en-US" dirty="0"/>
              <a:t>3-Phosphoglycerate is converted into 2-phosphoglycerate by </a:t>
            </a:r>
            <a:r>
              <a:rPr lang="en-US" dirty="0" err="1"/>
              <a:t>phosphoglycerate</a:t>
            </a:r>
            <a:r>
              <a:rPr lang="en-US" dirty="0"/>
              <a:t> </a:t>
            </a:r>
            <a:r>
              <a:rPr lang="en-US" dirty="0" err="1"/>
              <a:t>mutase</a:t>
            </a:r>
            <a:r>
              <a:rPr lang="en-US" dirty="0"/>
              <a:t>. A dehydration reaction, catalyzed by </a:t>
            </a:r>
            <a:r>
              <a:rPr lang="en-US" dirty="0" err="1"/>
              <a:t>enolase</a:t>
            </a:r>
            <a:r>
              <a:rPr lang="en-US" dirty="0"/>
              <a:t>, results in the production of </a:t>
            </a:r>
            <a:r>
              <a:rPr lang="en-US" dirty="0" err="1"/>
              <a:t>phosphoenolpyruvate</a:t>
            </a:r>
            <a:r>
              <a:rPr lang="en-US" dirty="0"/>
              <a:t> (PEP).</a:t>
            </a:r>
          </a:p>
          <a:p>
            <a:pPr>
              <a:spcBef>
                <a:spcPts val="624"/>
              </a:spcBef>
              <a:spcAft>
                <a:spcPts val="1200"/>
              </a:spcAft>
            </a:pPr>
            <a:r>
              <a:rPr lang="en-US" dirty="0" err="1"/>
              <a:t>Phosphoenolpyruvate</a:t>
            </a:r>
            <a:r>
              <a:rPr lang="en-US" dirty="0"/>
              <a:t> is a high </a:t>
            </a:r>
            <a:r>
              <a:rPr lang="en-US" dirty="0" err="1"/>
              <a:t>phosphoryl</a:t>
            </a:r>
            <a:r>
              <a:rPr lang="en-US" dirty="0"/>
              <a:t>-transfer compound because the presence of the phosphate traps the compound in the unstable </a:t>
            </a:r>
            <a:r>
              <a:rPr lang="en-US" dirty="0" err="1"/>
              <a:t>enol</a:t>
            </a:r>
            <a:r>
              <a:rPr lang="en-US" dirty="0"/>
              <a:t> tautomer.</a:t>
            </a:r>
          </a:p>
          <a:p>
            <a:pPr>
              <a:spcBef>
                <a:spcPts val="624"/>
              </a:spcBef>
              <a:spcAft>
                <a:spcPts val="1200"/>
              </a:spcAft>
            </a:pPr>
            <a:r>
              <a:rPr lang="en-US" dirty="0"/>
              <a:t>ADP is phosphorylated at the expense of PEP, generating ATP and pyruvate, in a reaction catalyzed by pyruvate kinase.</a:t>
            </a:r>
          </a:p>
        </p:txBody>
      </p:sp>
    </p:spTree>
    <p:extLst>
      <p:ext uri="{BB962C8B-B14F-4D97-AF65-F5344CB8AC3E}">
        <p14:creationId xmlns:p14="http://schemas.microsoft.com/office/powerpoint/2010/main" val="3723769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60377" y="274638"/>
            <a:ext cx="8823246" cy="1143000"/>
          </a:xfrm>
        </p:spPr>
        <p:txBody>
          <a:bodyPr>
            <a:noAutofit/>
          </a:bodyPr>
          <a:lstStyle/>
          <a:p>
            <a:r>
              <a:rPr lang="en-US" dirty="0">
                <a:solidFill>
                  <a:srgbClr val="843C0C"/>
                </a:solidFill>
              </a:rPr>
              <a:t>The Final Three Reactions in Glycolysis</a:t>
            </a:r>
          </a:p>
        </p:txBody>
      </p:sp>
      <p:pic>
        <p:nvPicPr>
          <p:cNvPr id="6" name="Picture 2" descr="An equation shows the formation of pyruvate from 3-phosphoglycerate in a three step reaction. 3-phosphoglycerate is a three carbon chain molecule, arranged vertically, that has the following substituents: C 1 is from a carboxylate anion, C 2 has H to the left and O H to the right, and C 3 has H to the left, a phosphate dianion to the right, and H at the bottom. The first reaction is catalyzed by phosphoglycerate mutase to form 2-phosphoglycerate, which has a similar structure but the phosphate dianion is bonded to C 2 instead of C 3. The second reaction is catalyzed by enolase and a molecule of water is removed from 2-phosphoglycerate. The hydroxyl group is removed from C 3, a hydrogen atom is removed from C 2, and a double bond is formed between C 2 and C 3 to produce phosphoenolpyruvate. The third reaction is catalyzed by pyruvate kinase to form pyruvate. A D P and a proton are involved in the conversion of A D P to A T P, in which a phosphoryl group is removed from phosphoenolpyruvate and A T P is formed. Pyruvate is a three carbon chain molecule, arranged vertically, that has the following substituents: C 1 is from a carboxylate anion, C 2 is double bonded to oxygen, and C 3 is from a methyl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08629" y="2987009"/>
            <a:ext cx="8491275" cy="172913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287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Phosphoglycerate Mutase Causes a Shift in the Position of the Phosphate on the </a:t>
            </a:r>
            <a:r>
              <a:rPr lang="en-US" dirty="0" err="1">
                <a:solidFill>
                  <a:srgbClr val="843C0C"/>
                </a:solidFill>
              </a:rPr>
              <a:t>Glycerate</a:t>
            </a:r>
            <a:endParaRPr lang="en-US" dirty="0">
              <a:solidFill>
                <a:srgbClr val="843C0C"/>
              </a:solidFill>
            </a:endParaRPr>
          </a:p>
        </p:txBody>
      </p:sp>
      <p:sp>
        <p:nvSpPr>
          <p:cNvPr id="3" name="Content Placeholder 2"/>
          <p:cNvSpPr>
            <a:spLocks noGrp="1"/>
          </p:cNvSpPr>
          <p:nvPr>
            <p:ph idx="1"/>
          </p:nvPr>
        </p:nvSpPr>
        <p:spPr>
          <a:xfrm>
            <a:off x="457200" y="1965434"/>
            <a:ext cx="8229600" cy="1490460"/>
          </a:xfrm>
        </p:spPr>
        <p:txBody>
          <a:bodyPr>
            <a:normAutofit/>
          </a:bodyPr>
          <a:lstStyle/>
          <a:p>
            <a:r>
              <a:rPr lang="en-US" dirty="0"/>
              <a:t>The reaction catalyzed by the </a:t>
            </a:r>
            <a:r>
              <a:rPr lang="en-US" dirty="0" err="1"/>
              <a:t>mutase</a:t>
            </a:r>
            <a:r>
              <a:rPr lang="en-US" dirty="0"/>
              <a:t> involves a phosphorylated enzyme intermediate and the substrate passing through the 2,3-bisphosphorylated form.</a:t>
            </a:r>
          </a:p>
        </p:txBody>
      </p:sp>
      <p:pic>
        <p:nvPicPr>
          <p:cNvPr id="10" name="Picture 5" descr="A reversible reaction in equilibrium shows the formation of enzyme histidine and 2 comma 3 dash bisphosphoglycerate. Enzyme dash histidine dash phosphate reacts in a reversible manner with 3 dash phosphoglycerate to form enzyme dash histidine and 2 comma 3 dash bisphosphoglycerat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027672" y="3592979"/>
            <a:ext cx="7307009"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A reversible reaction in equilibrium shows the formation of enzyme histidine phosphate and 2 dash phosphoglycerate. Enzyme dash histidine reacts with 2 comma 3 dash bisphosphoglycerate to form enzyme dash histidine dash phosphate and 2 comma 3 dash phosphoglycerate."/>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80320" y="4484140"/>
            <a:ext cx="7468362" cy="79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6"/>
          </p:nvPr>
        </p:nvSpPr>
        <p:spPr>
          <a:xfrm>
            <a:off x="492370" y="5280714"/>
            <a:ext cx="8229600" cy="524794"/>
          </a:xfrm>
        </p:spPr>
        <p:txBody>
          <a:bodyPr>
            <a:normAutofit/>
          </a:bodyPr>
          <a:lstStyle/>
          <a:p>
            <a:r>
              <a:rPr lang="en-US" dirty="0"/>
              <a:t>The net reaction is</a:t>
            </a:r>
          </a:p>
        </p:txBody>
      </p:sp>
      <p:pic>
        <p:nvPicPr>
          <p:cNvPr id="12" name="Picture 8" descr="A reversible reaction in equilibrium shows the conversion of 3 dash phosphoglycerate to 2 dash phosphoglycerate."/>
          <p:cNvPicPr>
            <a:picLocks noGrp="1" noChangeAspect="1"/>
          </p:cNvPicPr>
          <p:nvPr>
            <p:ph sz="quarter" idx="18"/>
          </p:nvPr>
        </p:nvPicPr>
        <p:blipFill>
          <a:blip r:embed="rId4">
            <a:extLst>
              <a:ext uri="{28A0092B-C50C-407E-A947-70E740481C1C}">
                <a14:useLocalDpi xmlns:a14="http://schemas.microsoft.com/office/drawing/2010/main" val="0"/>
              </a:ext>
            </a:extLst>
          </a:blip>
          <a:srcRect/>
          <a:stretch>
            <a:fillRect/>
          </a:stretch>
        </p:blipFill>
        <p:spPr bwMode="auto">
          <a:xfrm>
            <a:off x="1762634" y="5954374"/>
            <a:ext cx="5388055" cy="46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614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voet4_figun_15_p48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82700"/>
            <a:ext cx="8531225" cy="4295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TextBox 4"/>
          <p:cNvSpPr txBox="1"/>
          <p:nvPr/>
        </p:nvSpPr>
        <p:spPr>
          <a:xfrm>
            <a:off x="685800" y="304800"/>
            <a:ext cx="7772400" cy="461665"/>
          </a:xfrm>
          <a:prstGeom prst="rect">
            <a:avLst/>
          </a:prstGeom>
          <a:noFill/>
        </p:spPr>
        <p:txBody>
          <a:bodyPr wrap="square" rtlCol="0">
            <a:spAutoFit/>
          </a:bodyPr>
          <a:lstStyle/>
          <a:p>
            <a:r>
              <a:rPr lang="en-US" dirty="0" err="1"/>
              <a:t>Phosphoglycerate</a:t>
            </a:r>
            <a:r>
              <a:rPr lang="en-US" dirty="0"/>
              <a:t> </a:t>
            </a:r>
            <a:r>
              <a:rPr lang="en-US" dirty="0" err="1"/>
              <a:t>Mutase</a:t>
            </a:r>
            <a:r>
              <a:rPr lang="en-US" dirty="0"/>
              <a:t> (PGM) Reaction</a:t>
            </a:r>
          </a:p>
        </p:txBody>
      </p:sp>
    </p:spTree>
    <p:extLst>
      <p:ext uri="{BB962C8B-B14F-4D97-AF65-F5344CB8AC3E}">
        <p14:creationId xmlns:p14="http://schemas.microsoft.com/office/powerpoint/2010/main" val="1658566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voet4_figun_15_p48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3200"/>
            <a:ext cx="8397875" cy="6446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15280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voet4_fig_15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3200"/>
            <a:ext cx="6094413" cy="6446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14502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voet4_figun_15_p4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33500"/>
            <a:ext cx="8531225" cy="4198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TextBox 4"/>
          <p:cNvSpPr txBox="1"/>
          <p:nvPr/>
        </p:nvSpPr>
        <p:spPr>
          <a:xfrm>
            <a:off x="685800" y="304800"/>
            <a:ext cx="7772400" cy="461665"/>
          </a:xfrm>
          <a:prstGeom prst="rect">
            <a:avLst/>
          </a:prstGeom>
          <a:noFill/>
        </p:spPr>
        <p:txBody>
          <a:bodyPr wrap="square" rtlCol="0">
            <a:spAutoFit/>
          </a:bodyPr>
          <a:lstStyle/>
          <a:p>
            <a:r>
              <a:rPr lang="en-US" dirty="0" err="1"/>
              <a:t>Enolase</a:t>
            </a:r>
            <a:r>
              <a:rPr lang="en-US" dirty="0"/>
              <a:t> Reaction</a:t>
            </a:r>
          </a:p>
        </p:txBody>
      </p:sp>
    </p:spTree>
    <p:extLst>
      <p:ext uri="{BB962C8B-B14F-4D97-AF65-F5344CB8AC3E}">
        <p14:creationId xmlns:p14="http://schemas.microsoft.com/office/powerpoint/2010/main" val="16028354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voet4_figun_15_p4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32000"/>
            <a:ext cx="8531225" cy="2803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TextBox 2"/>
          <p:cNvSpPr txBox="1"/>
          <p:nvPr/>
        </p:nvSpPr>
        <p:spPr>
          <a:xfrm>
            <a:off x="685800" y="304800"/>
            <a:ext cx="7772400" cy="461665"/>
          </a:xfrm>
          <a:prstGeom prst="rect">
            <a:avLst/>
          </a:prstGeom>
          <a:noFill/>
        </p:spPr>
        <p:txBody>
          <a:bodyPr wrap="square" rtlCol="0">
            <a:spAutoFit/>
          </a:bodyPr>
          <a:lstStyle/>
          <a:p>
            <a:r>
              <a:rPr lang="en-US" dirty="0"/>
              <a:t>Pyruvate Kinase Reaction</a:t>
            </a:r>
          </a:p>
        </p:txBody>
      </p:sp>
    </p:spTree>
    <p:extLst>
      <p:ext uri="{BB962C8B-B14F-4D97-AF65-F5344CB8AC3E}">
        <p14:creationId xmlns:p14="http://schemas.microsoft.com/office/powerpoint/2010/main" val="3661093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voet4_fig_15_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8531225" cy="1974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47817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Glycolysis can be Divided into Two Parts</a:t>
            </a:r>
          </a:p>
        </p:txBody>
      </p:sp>
      <p:sp>
        <p:nvSpPr>
          <p:cNvPr id="3" name="Content Placeholder 2"/>
          <p:cNvSpPr>
            <a:spLocks noGrp="1"/>
          </p:cNvSpPr>
          <p:nvPr>
            <p:ph idx="1"/>
          </p:nvPr>
        </p:nvSpPr>
        <p:spPr/>
        <p:txBody>
          <a:bodyPr>
            <a:normAutofit/>
          </a:bodyPr>
          <a:lstStyle/>
          <a:p>
            <a:pPr>
              <a:spcBef>
                <a:spcPts val="624"/>
              </a:spcBef>
              <a:spcAft>
                <a:spcPts val="1200"/>
              </a:spcAft>
              <a:defRPr/>
            </a:pPr>
            <a:r>
              <a:rPr lang="en-US" dirty="0"/>
              <a:t>Glycolysis converts one molecule of glucose into two molecules of pyruvate with the generation of two molecules of ATP.</a:t>
            </a:r>
          </a:p>
          <a:p>
            <a:pPr>
              <a:spcBef>
                <a:spcPts val="624"/>
              </a:spcBef>
              <a:spcAft>
                <a:spcPts val="1200"/>
              </a:spcAft>
              <a:defRPr/>
            </a:pPr>
            <a:r>
              <a:rPr lang="en-US" dirty="0"/>
              <a:t>Glycolysis can be thought of as occurring in two stages:</a:t>
            </a:r>
          </a:p>
          <a:p>
            <a:pPr lvl="1">
              <a:spcBef>
                <a:spcPts val="624"/>
              </a:spcBef>
              <a:spcAft>
                <a:spcPts val="1200"/>
              </a:spcAft>
              <a:buFontTx/>
              <a:buAutoNum type="arabicPeriod"/>
              <a:defRPr/>
            </a:pPr>
            <a:r>
              <a:rPr lang="en-US" dirty="0"/>
              <a:t>Stage 1 traps glucose in the cell and modifies it so that it can be cleaved into a pair of phosphorylated 3-carbon compounds.</a:t>
            </a:r>
          </a:p>
          <a:p>
            <a:pPr lvl="1">
              <a:spcBef>
                <a:spcPts val="624"/>
              </a:spcBef>
              <a:spcAft>
                <a:spcPts val="1200"/>
              </a:spcAft>
              <a:buFontTx/>
              <a:buAutoNum type="arabicPeriod"/>
              <a:defRPr/>
            </a:pPr>
            <a:r>
              <a:rPr lang="en-US" dirty="0"/>
              <a:t>Stage 2 oxidizes the 3-carbon compounds to pyruvate while generating two molecules of ATP.</a:t>
            </a:r>
          </a:p>
        </p:txBody>
      </p:sp>
    </p:spTree>
    <p:extLst>
      <p:ext uri="{BB962C8B-B14F-4D97-AF65-F5344CB8AC3E}">
        <p14:creationId xmlns:p14="http://schemas.microsoft.com/office/powerpoint/2010/main" val="37497990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voet4_fig_15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753" y="1295400"/>
            <a:ext cx="3093322" cy="535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TextBox 2"/>
          <p:cNvSpPr txBox="1"/>
          <p:nvPr/>
        </p:nvSpPr>
        <p:spPr>
          <a:xfrm>
            <a:off x="685800" y="304800"/>
            <a:ext cx="7772400" cy="461665"/>
          </a:xfrm>
          <a:prstGeom prst="rect">
            <a:avLst/>
          </a:prstGeom>
          <a:noFill/>
        </p:spPr>
        <p:txBody>
          <a:bodyPr wrap="square" rtlCol="0">
            <a:spAutoFit/>
          </a:bodyPr>
          <a:lstStyle/>
          <a:p>
            <a:r>
              <a:rPr lang="en-US" dirty="0"/>
              <a:t>What have we done in the 2</a:t>
            </a:r>
            <a:r>
              <a:rPr lang="en-US" baseline="30000" dirty="0"/>
              <a:t>nd</a:t>
            </a:r>
            <a:r>
              <a:rPr lang="en-US" dirty="0"/>
              <a:t> Half?</a:t>
            </a:r>
          </a:p>
        </p:txBody>
      </p:sp>
    </p:spTree>
    <p:extLst>
      <p:ext uri="{BB962C8B-B14F-4D97-AF65-F5344CB8AC3E}">
        <p14:creationId xmlns:p14="http://schemas.microsoft.com/office/powerpoint/2010/main" val="19285859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52" y="274638"/>
            <a:ext cx="8311896" cy="1143000"/>
          </a:xfrm>
        </p:spPr>
        <p:txBody>
          <a:bodyPr>
            <a:noAutofit/>
          </a:bodyPr>
          <a:lstStyle/>
          <a:p>
            <a:r>
              <a:rPr lang="en-US" dirty="0">
                <a:solidFill>
                  <a:srgbClr val="843C0C"/>
                </a:solidFill>
              </a:rPr>
              <a:t>Reactions of Glycolysis</a:t>
            </a:r>
          </a:p>
        </p:txBody>
      </p:sp>
      <p:pic>
        <p:nvPicPr>
          <p:cNvPr id="7" name="Picture 2" descr="A table lists reactions and enzymes involved in glycolysis, with values for standard delta G and delta G under typical physiological conditions. The table has six columns and ten rows. The column headers are: step, reaction, enzyme, reaction types, standard delta G (delta uppercase G naught prime) in kilojoule per mole with kilocalorie per mole in parentheses, and delta G under typical physiological conditions (delta uppercase G) in kilojoule per mol with kilocalorie per mole in parentheses. A note given below the table reads, delta uppercase G, the actual free dash energy change, has been calculated from delta uppercase G naught prime and known concentrations of reactants under typical physiological conditions. Glycolysis can proceed only if the delta uppercase G values of all reactions are negative. The small positive delta uppercase G values of three of the above reactions indicate that the concentrations of metabolites in vivo in cells undergoing glycolysis are not precisely known.  &#10;Row 1: step: 1; reaction: glucose and A T P react to form glucose 6 dash phosphate, A D P, and a proton (H superscript plus); enzyme: hexokinase; reaction type: phosphoryl transfer; standard delta G: negative 16 point 7 kilojoules per mole or negative 4 point 0 kilocalories per mole; calculated delta G: negative 33 point 5 kilojoules per mole or negative 8 point 0 kilocalories per mole. &#10;Row 2: step: 2; reaction: glucose 6 dash phosphate forms an isomer fructose 6 dash phosphate; enzyme: phosphoglucose isomerase; reaction type: isomerization; standard delta G: positive 1 point 7 kilojoules per mole or positive 0 point 4 kilocalories per mole; calculated delta G: negative 2 point 5 kilojoules per mole or negative 0 point 6 kilocalories per mole. &#10;Row 3: step: 3; reaction: fructose 6 dash phosphate and A T P react to form fructose 1 comma 6 dash bisphosphate, A D P, and a proton (H superscript plus); enzyme: phosphofructokinase; reaction type: phosphoryl transfer; standard delta G: negative 14 point 2 kilojoules per mole or negative 3 point 4 kilocalories per mole; calculated delta G: negative 22 point 2 kilojoules per mole or negative 5 point 3 kilocalories per mole. &#10;Row 4: step: 4; reaction: fructose 1 comma 6 dash bisphosphate forms dihydroxyacetone phosphate and glyceraldehyde 3 dash phosphate; enzyme: aldolase; reaction type: aldol cleavage; standard delta G: positive 23 point 8 kilojoules per mole or positive 5 point 7 kilocalories per mole; calculated delta G: negative 1 point 3 kilojoules per mole or negative 0 point 3 kilocalories per mole. &#10;Row 5: step: 5; reaction: dihydroxyacetone phosphate reacts with glyceraldehyde 3 dash phosphate; enzyme: triose phosphate isomerase; reaction type: isomerization; standard delta G: positive 7 point 5 kilojoules per mole or positive 1 point 8 kilocalories per mole; calculated delta G: positive 2 point 5 kilojoules per mole or positive 0 point 6 kilocalories per mole. &#10;Row 6: step: 6; reaction: glyceraldehyde 3 dash phosphate reacts with inorganic phosphate and N A D superscript plus and forms 1 comma 3 dash bisphosphoglycerate, N A D H, and a proton (H superscript plus); enzyme: glyceraldehyde 3 dash phosphate dehydrogenase; reaction type: phosphorylation coupled to oxidation; standard delta G: positive 6 point 3 kilojoules per mole or positive 1 point 5 kilocalories per mole; calculated delta G: negative 1 point 7 kilojoules per mole or negative 0 point 4 kilocalories per mole. &#10;Row 7: step: 7; reaction: 1 comma 3 dash bisphosphoglycerate reacts with A D P and forms 3 dash phosphoglycerate and A T P; enzyme: phosphoglycerate kinase; reaction type: phosphoryl transfer; standard delta G: negative 18 point 8 kilojoules per mole or negative 4 point 5 kilocalories per mole; calculated delta G: positive 1 point 3 kilojoules per mole or positive 0 point 3 kilocalories per mole. &#10;Row 8: step: 8; reaction: 3 dash phosphoglycerate forms 2 dash phosphoglycerate; enzyme: phosphoglycerate mutase; reaction type: phosphoryl shift; standard delta G: positive 4 point 6 kilojoules per mole or positive 1 point 1 kilocalories per mole; calculated delta G: positive 0 point 8 kilojoules per mole or positive 0 point 2 kilocalories per mole. &#10;Row 9: step: 9; reaction: 2 dash phosphoglycerate forms phosphoenolpyruvate and water; enzyme: enolase; reaction type: dehydration; standard delta G: positive 1 point 7 kilojoules per mole or positive 0 point 4 kilocalories per mole; calculated delta G: negative 3 point 3 kilojoules per mole or negative 0 point 8 kilocalories per mole. &#10;Row 10: step: 10; reaction: phosphoenolpyruvate reacts with A D P and a proton to form pyruvate and A T P; enzyme: pyruvate kinase; reaction type: phosphoryl transfer; standard delta G: negative 31 point 4 kilojoules per mole or negative 7 point 5 kilocalories per mole; calculated delta G: negative 16 point 7 kilojoules per mole or negative 4 point 0 kilocalories per mole. "/>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351023" y="1792915"/>
            <a:ext cx="8441955" cy="4451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31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05566" y="304800"/>
            <a:ext cx="3833634" cy="6400800"/>
          </a:xfrm>
          <a:prstGeom prst="rect">
            <a:avLst/>
          </a:prstGeom>
        </p:spPr>
      </p:pic>
      <p:pic>
        <p:nvPicPr>
          <p:cNvPr id="4" name="Picture 3"/>
          <p:cNvPicPr>
            <a:picLocks noChangeAspect="1"/>
          </p:cNvPicPr>
          <p:nvPr/>
        </p:nvPicPr>
        <p:blipFill>
          <a:blip r:embed="rId4"/>
          <a:stretch>
            <a:fillRect/>
          </a:stretch>
        </p:blipFill>
        <p:spPr>
          <a:xfrm>
            <a:off x="533400" y="304800"/>
            <a:ext cx="3733800" cy="1854426"/>
          </a:xfrm>
          <a:prstGeom prst="rect">
            <a:avLst/>
          </a:prstGeom>
        </p:spPr>
      </p:pic>
      <p:sp>
        <p:nvSpPr>
          <p:cNvPr id="5" name="TextBox 4"/>
          <p:cNvSpPr txBox="1"/>
          <p:nvPr/>
        </p:nvSpPr>
        <p:spPr>
          <a:xfrm>
            <a:off x="381000" y="3505200"/>
            <a:ext cx="4343400" cy="1938992"/>
          </a:xfrm>
          <a:prstGeom prst="rect">
            <a:avLst/>
          </a:prstGeom>
          <a:noFill/>
          <a:ln>
            <a:solidFill>
              <a:schemeClr val="tx1"/>
            </a:solidFill>
          </a:ln>
        </p:spPr>
        <p:txBody>
          <a:bodyPr wrap="square" rtlCol="0">
            <a:spAutoFit/>
          </a:bodyPr>
          <a:lstStyle/>
          <a:p>
            <a:r>
              <a:rPr lang="en-US" dirty="0"/>
              <a:t>You should be able to answer these questions after READING the textbook, taking notes in class today and THINKING about the material.</a:t>
            </a:r>
          </a:p>
        </p:txBody>
      </p:sp>
    </p:spTree>
    <p:extLst>
      <p:ext uri="{BB962C8B-B14F-4D97-AF65-F5344CB8AC3E}">
        <p14:creationId xmlns:p14="http://schemas.microsoft.com/office/powerpoint/2010/main" val="397779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274638"/>
            <a:ext cx="8229600" cy="1143000"/>
          </a:xfrm>
        </p:spPr>
        <p:txBody>
          <a:bodyPr>
            <a:noAutofit/>
          </a:bodyPr>
          <a:lstStyle/>
          <a:p>
            <a:r>
              <a:rPr lang="en-US" dirty="0">
                <a:solidFill>
                  <a:srgbClr val="843C0C"/>
                </a:solidFill>
              </a:rPr>
              <a:t>NAD+ is Regenerated from the Metabolism of Pyruvate</a:t>
            </a:r>
          </a:p>
        </p:txBody>
      </p:sp>
      <p:sp>
        <p:nvSpPr>
          <p:cNvPr id="14" name="Content Placeholder 13"/>
          <p:cNvSpPr>
            <a:spLocks noGrp="1"/>
          </p:cNvSpPr>
          <p:nvPr>
            <p:ph idx="1"/>
          </p:nvPr>
        </p:nvSpPr>
        <p:spPr>
          <a:xfrm>
            <a:off x="457200" y="1600201"/>
            <a:ext cx="8458200" cy="2954214"/>
          </a:xfrm>
        </p:spPr>
        <p:txBody>
          <a:bodyPr>
            <a:noAutofit/>
          </a:bodyPr>
          <a:lstStyle/>
          <a:p>
            <a:pPr>
              <a:spcAft>
                <a:spcPts val="1200"/>
              </a:spcAft>
            </a:pPr>
            <a:r>
              <a:rPr lang="en-US" dirty="0"/>
              <a:t>The conversion of glucose into pyruvate generates ATP, but for ATP synthesis to continue, NADH must be </a:t>
            </a:r>
            <a:r>
              <a:rPr lang="en-US" dirty="0" err="1"/>
              <a:t>reoxidized</a:t>
            </a:r>
            <a:r>
              <a:rPr lang="en-US" dirty="0"/>
              <a:t> to NAD</a:t>
            </a:r>
            <a:r>
              <a:rPr lang="en-US" baseline="30000" dirty="0"/>
              <a:t>+</a:t>
            </a:r>
            <a:r>
              <a:rPr lang="en-US" dirty="0"/>
              <a:t>. Cells have limited amounts of NAD</a:t>
            </a:r>
            <a:r>
              <a:rPr lang="en-US" baseline="30000" dirty="0"/>
              <a:t>+</a:t>
            </a:r>
            <a:r>
              <a:rPr lang="en-US" dirty="0"/>
              <a:t>, which is derived from niacin (vitamin B</a:t>
            </a:r>
            <a:r>
              <a:rPr lang="en-US" baseline="-25000" dirty="0"/>
              <a:t>3</a:t>
            </a:r>
            <a:r>
              <a:rPr lang="en-US" dirty="0"/>
              <a:t>).</a:t>
            </a:r>
          </a:p>
          <a:p>
            <a:pPr>
              <a:spcAft>
                <a:spcPts val="1200"/>
              </a:spcAft>
            </a:pPr>
            <a:r>
              <a:rPr lang="en-US" dirty="0"/>
              <a:t>NAD</a:t>
            </a:r>
            <a:r>
              <a:rPr lang="en-US" baseline="30000" dirty="0"/>
              <a:t>+</a:t>
            </a:r>
            <a:r>
              <a:rPr lang="en-US" dirty="0"/>
              <a:t> can be regenerated by further oxidation of pyruvate to CO</a:t>
            </a:r>
            <a:r>
              <a:rPr lang="en-US" baseline="-25000" dirty="0"/>
              <a:t>2</a:t>
            </a:r>
            <a:r>
              <a:rPr lang="en-US" dirty="0"/>
              <a:t> or by the formation of ethanol or lactate from pyruvate.</a:t>
            </a:r>
          </a:p>
        </p:txBody>
      </p:sp>
      <p:pic>
        <p:nvPicPr>
          <p:cNvPr id="7" name="Picture 2" descr="A flow diagram shows three primary reactions of pyruvate. Pyruvate can be converted to acetaldehyde with a release of carbon dioxide. Acetaldehyde is further converted ethanol, during which N A D H is oxidized to N A D plus. Pyruvate can be converted to lactate, during which N A D H is oxidized to N A D plus. Pyruvate can be converted to acetyl coenzyme with a release of carbon dioxide, which further undergoes oxida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964956" y="4663222"/>
            <a:ext cx="3439063" cy="208683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959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17" y="208534"/>
            <a:ext cx="8660524" cy="1275209"/>
          </a:xfrm>
        </p:spPr>
        <p:txBody>
          <a:bodyPr>
            <a:noAutofit/>
          </a:bodyPr>
          <a:lstStyle/>
          <a:p>
            <a:r>
              <a:rPr lang="en-US" sz="3200" dirty="0">
                <a:solidFill>
                  <a:srgbClr val="843C0C"/>
                </a:solidFill>
              </a:rPr>
              <a:t>While Glycolysis is Similar in Most Organisms, the Fate of Pyruvate is Variable</a:t>
            </a:r>
          </a:p>
        </p:txBody>
      </p:sp>
      <p:sp>
        <p:nvSpPr>
          <p:cNvPr id="3" name="Content Placeholder 2"/>
          <p:cNvSpPr>
            <a:spLocks noGrp="1"/>
          </p:cNvSpPr>
          <p:nvPr>
            <p:ph idx="1"/>
          </p:nvPr>
        </p:nvSpPr>
        <p:spPr>
          <a:xfrm>
            <a:off x="457200" y="1670538"/>
            <a:ext cx="8229600" cy="5099256"/>
          </a:xfrm>
        </p:spPr>
        <p:txBody>
          <a:bodyPr>
            <a:normAutofit/>
          </a:bodyPr>
          <a:lstStyle/>
          <a:p>
            <a:pPr>
              <a:spcBef>
                <a:spcPts val="624"/>
              </a:spcBef>
              <a:spcAft>
                <a:spcPts val="1200"/>
              </a:spcAft>
            </a:pPr>
            <a:r>
              <a:rPr lang="en-US" dirty="0"/>
              <a:t>There are three possible fates of pyruvate: fermentation (two types) or metabolism in the citric acid cycle and electron transport chain.</a:t>
            </a:r>
            <a:endParaRPr lang="en-US" i="1" dirty="0"/>
          </a:p>
          <a:p>
            <a:pPr>
              <a:spcBef>
                <a:spcPts val="624"/>
              </a:spcBef>
              <a:spcAft>
                <a:spcPts val="1200"/>
              </a:spcAft>
            </a:pPr>
            <a:r>
              <a:rPr lang="en-US" i="1" dirty="0"/>
              <a:t>Fermentations</a:t>
            </a:r>
            <a:r>
              <a:rPr lang="en-US" dirty="0"/>
              <a:t> are ATP-generating pathways in which electrons are removed from one organic compound and passed to another organic compound.</a:t>
            </a:r>
          </a:p>
          <a:p>
            <a:pPr>
              <a:spcBef>
                <a:spcPts val="624"/>
              </a:spcBef>
              <a:spcAft>
                <a:spcPts val="1200"/>
              </a:spcAft>
            </a:pPr>
            <a:r>
              <a:rPr lang="en-US" dirty="0"/>
              <a:t>The formation of ethanol from pyruvate regenerates NAD</a:t>
            </a:r>
            <a:r>
              <a:rPr lang="en-US" baseline="30000" dirty="0"/>
              <a:t>+</a:t>
            </a:r>
            <a:r>
              <a:rPr lang="en-US" dirty="0"/>
              <a:t>. Pyruvate decarboxylase requires the vitamin thiamine (B</a:t>
            </a:r>
            <a:r>
              <a:rPr lang="en-US" baseline="-25000" dirty="0"/>
              <a:t>1</a:t>
            </a:r>
            <a:r>
              <a:rPr lang="en-US" dirty="0"/>
              <a:t>).</a:t>
            </a:r>
          </a:p>
        </p:txBody>
      </p:sp>
    </p:spTree>
    <p:extLst>
      <p:ext uri="{BB962C8B-B14F-4D97-AF65-F5344CB8AC3E}">
        <p14:creationId xmlns:p14="http://schemas.microsoft.com/office/powerpoint/2010/main" val="139690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Alcoholic Fermentation</a:t>
            </a:r>
          </a:p>
        </p:txBody>
      </p:sp>
      <p:sp>
        <p:nvSpPr>
          <p:cNvPr id="14" name="Content Placeholder 13"/>
          <p:cNvSpPr>
            <a:spLocks noGrp="1"/>
          </p:cNvSpPr>
          <p:nvPr>
            <p:ph idx="1"/>
          </p:nvPr>
        </p:nvSpPr>
        <p:spPr>
          <a:xfrm>
            <a:off x="457200" y="1600201"/>
            <a:ext cx="8229600" cy="1441937"/>
          </a:xfrm>
        </p:spPr>
        <p:txBody>
          <a:bodyPr>
            <a:noAutofit/>
          </a:bodyPr>
          <a:lstStyle/>
          <a:p>
            <a:r>
              <a:rPr lang="en-US" dirty="0"/>
              <a:t>The first type of fermentation is regeneration of NAD</a:t>
            </a:r>
            <a:r>
              <a:rPr lang="en-US" baseline="30000" dirty="0"/>
              <a:t>+</a:t>
            </a:r>
            <a:r>
              <a:rPr lang="en-US" dirty="0"/>
              <a:t> by processing pyruvate to ethanol. This is called alcoholic fermentation.</a:t>
            </a:r>
          </a:p>
        </p:txBody>
      </p:sp>
      <p:pic>
        <p:nvPicPr>
          <p:cNvPr id="6" name="Picture 4" descr="An equation shows the formation of ethanol from pyruvate in a two step reaction. Pyruvate is a three carbon chain molecule, arranged vertically, that has the following substituents: C 1 is from a highlighted carboxylate anion, C 2 is double bonded to oxygen, and C 3 is from a methyl group. The first reaction is catalyzed by pyruvate decarboxylase to form acetaldehyde. In this step, H plus enters the reaction and highlighted carbon dioxide is released from the carboxylate group.  Acetaldehyde has a similar structure, but the carboxylate anion is replaced by an incoming H plus. The second reaction is catalyzed by alcohol dehydrogenase to form ethanol. In this step, highlighted N A D H and H plus enter the reaction and N A D H is converted to N A D plus. In ethanol, the incoming H plus bonds to the C that is double bonded to oxygen and the double bonded O is converted to a hydroxyl group. The overall structure of ethanol is a methyl group bonded to a carbon that is bonded to a highlighted H, a non-highlighted H, and O H. The second step is maintained in equilibrium."/>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97345" y="3742459"/>
            <a:ext cx="8323963" cy="157398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5" descr="An equation shows the formation of ethanol, carbon dioxide, A T P. Glucose, 2 molecules of inorganic phosphate (uppercase P subscript lowercase I), 2 molecules of A D P, and 2 protons (H superscript plus) reacts to form 2 molecules of ethanol, 2 molecules of carbon dioxide, 2 molecules of A T P, and 2 molecules of water."/>
          <p:cNvPicPr>
            <a:picLocks noGrp="1" noChangeAspect="1"/>
          </p:cNvPicPr>
          <p:nvPr>
            <p:ph type="pic" sz="quarter" idx="14"/>
          </p:nvPr>
        </p:nvPicPr>
        <p:blipFill>
          <a:blip r:embed="rId4">
            <a:extLst>
              <a:ext uri="{28A0092B-C50C-407E-A947-70E740481C1C}">
                <a14:useLocalDpi xmlns:a14="http://schemas.microsoft.com/office/drawing/2010/main" val="0"/>
              </a:ext>
            </a:extLst>
          </a:blip>
          <a:stretch>
            <a:fillRect/>
          </a:stretch>
        </p:blipFill>
        <p:spPr bwMode="auto">
          <a:xfrm>
            <a:off x="370595" y="5702300"/>
            <a:ext cx="8376681"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177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Active Site of Alcohol Dehydrogenase</a:t>
            </a:r>
          </a:p>
        </p:txBody>
      </p:sp>
      <p:pic>
        <p:nvPicPr>
          <p:cNvPr id="7" name="Picture 2" descr="A ball and stick model of the bonding in the active site of alcohol dehydrogenase is shown. A central zinc ion is bonded to the following groups: to two cysteine residues via their sulfur atoms, to a histidine residue via its nitrogen atom, and to acetaldehyde via its oxygen atom. Carbon bonded to oxygen in acetaldehyde is labeled as a hydride acceptor. Part of N A D H is shown above the acetaldehyde and has 2 H on C 4 labeled as hydride dono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917656" y="1820227"/>
            <a:ext cx="5571684" cy="4601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9559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Maintaining Redox Balance</a:t>
            </a:r>
          </a:p>
        </p:txBody>
      </p:sp>
      <p:pic>
        <p:nvPicPr>
          <p:cNvPr id="5" name="Picture 2" descr="A diagram shows the reactions by which glyceraldehyde 3-phosphate is converted to ethanol. A series of reactions is shown by which glyceraldehyde 3-phosphate is converted to ethanol. In the first part of the reaction, glyceraldehyde 3-phosphate is converted to 1,3-bisphosphoglycerate in a reaction catalyzed by glyceraldehyde 3-phosphate dehydrogenase. The reaction uses a molecule of orthophosphate and N A D plus is reduced to N A D H. Several reactions take place to convert 1,3-bisphosphoglycerate to pyruvate, which undergoes a reaction in which a molecule of C O 2 is removed to produce acetaldehyde. Acetaldehyde undergoes a reaction catalyzed by alcohol dehydrogenase to form ethanol, in which a molecule of N A D plus is formed from a molecule of N A D H. Arrows show that the N A D plus formed at this latter stage of the reaction is used in the first stage of the reaction, in which glyceraldehyde 3-phosphate is converted to 1,3-bisphosphoglycerate, and the N A D H formed in the first step of the reaction is used in the last step of the reaction in which acetaldehyde is converted to ethanol."/>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22056" y="2903642"/>
            <a:ext cx="8490695" cy="187908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5935F7-750F-DF42-BE38-0EC1AEB6A2D0}"/>
              </a:ext>
            </a:extLst>
          </p:cNvPr>
          <p:cNvSpPr txBox="1"/>
          <p:nvPr/>
        </p:nvSpPr>
        <p:spPr>
          <a:xfrm>
            <a:off x="2714219" y="1232972"/>
            <a:ext cx="3706368" cy="369332"/>
          </a:xfrm>
          <a:prstGeom prst="rect">
            <a:avLst/>
          </a:prstGeom>
          <a:noFill/>
        </p:spPr>
        <p:txBody>
          <a:bodyPr wrap="square" rtlCol="0">
            <a:spAutoFit/>
          </a:bodyPr>
          <a:lstStyle/>
          <a:p>
            <a:r>
              <a:rPr lang="en-US" dirty="0"/>
              <a:t>The real reason for any fermentation!</a:t>
            </a:r>
          </a:p>
        </p:txBody>
      </p:sp>
    </p:spTree>
    <p:extLst>
      <p:ext uri="{BB962C8B-B14F-4D97-AF65-F5344CB8AC3E}">
        <p14:creationId xmlns:p14="http://schemas.microsoft.com/office/powerpoint/2010/main" val="2911077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43C0C"/>
                </a:solidFill>
              </a:rPr>
              <a:t>Lactic Acid Fermentation</a:t>
            </a:r>
          </a:p>
        </p:txBody>
      </p:sp>
      <p:sp>
        <p:nvSpPr>
          <p:cNvPr id="3" name="Content Placeholder 2"/>
          <p:cNvSpPr>
            <a:spLocks noGrp="1"/>
          </p:cNvSpPr>
          <p:nvPr>
            <p:ph idx="1"/>
          </p:nvPr>
        </p:nvSpPr>
        <p:spPr>
          <a:xfrm>
            <a:off x="457200" y="1600202"/>
            <a:ext cx="8229600" cy="1319462"/>
          </a:xfrm>
        </p:spPr>
        <p:txBody>
          <a:bodyPr>
            <a:normAutofit/>
          </a:bodyPr>
          <a:lstStyle/>
          <a:p>
            <a:r>
              <a:rPr lang="en-US" dirty="0"/>
              <a:t>The second type of fermentation is lactic acid fermentation, in which pyruvate is reduced to lactate to regenerate NAD</a:t>
            </a:r>
            <a:r>
              <a:rPr lang="en-US" baseline="30000" dirty="0"/>
              <a:t>+</a:t>
            </a:r>
            <a:r>
              <a:rPr lang="en-US" dirty="0"/>
              <a:t>.</a:t>
            </a:r>
          </a:p>
        </p:txBody>
      </p:sp>
      <p:pic>
        <p:nvPicPr>
          <p:cNvPr id="13" name="Picture 2" descr="A diagram shows the reaction in which pyruvate is converted to lactate. Pyruvate contains a chain of three carbon atoms, arranged vertically. The top carbon atom forms a carboxylate group, the middle carbon has a double bond to an oxygen atom, and the bottom carbon atom is bonded to three hydrogen atoms. In a reaction catalyzed by lactate dehydrogenase, and using a molecule of N A D H and a proton, pyruvate is converted to lactate. The NAD of NADH is highlighted in one color and the H is highlighted in a different color. The highlighted H from N A D H becomes bonded to the middle carbon atom in the chain and the proton becomes bonded to the oxygen on the middle carbon in the chain, to form a hydroxyl group. N A D H becomes N A D plus. Lactate contains a chain of three carbon atoms, shown arranged vertically. The top carbon atom forms a carboxylate group, the middle carbon atom has single bonds to H and a hydroxyl group, and the bottom carbon atom forms a methyl group."/>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557590" y="3373054"/>
            <a:ext cx="6191997" cy="139601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sz="quarter" idx="16"/>
          </p:nvPr>
        </p:nvSpPr>
        <p:spPr>
          <a:xfrm>
            <a:off x="492370" y="5018317"/>
            <a:ext cx="8229600" cy="524794"/>
          </a:xfrm>
        </p:spPr>
        <p:txBody>
          <a:bodyPr>
            <a:normAutofit/>
          </a:bodyPr>
          <a:lstStyle/>
          <a:p>
            <a:r>
              <a:rPr lang="en-US" dirty="0"/>
              <a:t>The net reaction starting from glucose:</a:t>
            </a:r>
          </a:p>
        </p:txBody>
      </p:sp>
      <p:pic>
        <p:nvPicPr>
          <p:cNvPr id="9" name="Picture 5" descr="A reversible reaction in equilibrium shows the formation of lactate, A T P and water. Glucose plus 2 molecules of inorganic phosphate plus 2 molecules of A D P react to form 2 molecules of lactate, 2 molecules of A T P and 2 molecules of water."/>
          <p:cNvPicPr>
            <a:picLocks noGrp="1" noChangeAspect="1"/>
          </p:cNvPicPr>
          <p:nvPr>
            <p:ph sz="quarter" idx="18"/>
          </p:nvPr>
        </p:nvPicPr>
        <p:blipFill>
          <a:blip r:embed="rId3">
            <a:extLst>
              <a:ext uri="{28A0092B-C50C-407E-A947-70E740481C1C}">
                <a14:useLocalDpi xmlns:a14="http://schemas.microsoft.com/office/drawing/2010/main" val="0"/>
              </a:ext>
            </a:extLst>
          </a:blip>
          <a:stretch>
            <a:fillRect/>
          </a:stretch>
        </p:blipFill>
        <p:spPr bwMode="auto">
          <a:xfrm>
            <a:off x="977552" y="5750054"/>
            <a:ext cx="7028559" cy="61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9691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Regeneration of NAD+ in Lactic Acid Fermentation</a:t>
            </a:r>
          </a:p>
        </p:txBody>
      </p:sp>
      <p:pic>
        <p:nvPicPr>
          <p:cNvPr id="6" name="Picture 2" descr="A flow diagram shows the steps in which N A D plus is regenerated in glycolysis. In the first stage of glycolysis, glucose is converted to F-1, 6-B P by a three step reaction in which two molecules of A T P are consumed during the first and third steps. F-1, 6-B P is converted to D H A P and G A P. D H A P and G A P can be interconverted to one another. In the second stage of glycolysis, two molecules of each reaction are consumed in the reaction. G A P is converted to P E P by a four step reaction in which N A D plus is converted to N A D H in the first step and two molecules of A T P are released in the second step. The first step of the four step reaction occurs in mitochondria. P E P is converted to pyruvate and two molecules of A T P are released. Pyruvate is converted to lactate and N A D H is converted to N A D plus. This conversion occurs in mitochondria. An arrow indicates that N A D plus consumed during the conversion of G A P to P E P is regenerated during the conversion of pyruvate to lactate and another arrow indicates that N A D H released during the conversion of G A P to P E P is consumed during the conversion of pyruvate to lacta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691520" y="1668703"/>
            <a:ext cx="3843590" cy="491916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300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solidFill>
                  <a:srgbClr val="843C0C"/>
                </a:solidFill>
              </a:rPr>
              <a:t>First Stage of Glycolysis</a:t>
            </a:r>
          </a:p>
        </p:txBody>
      </p:sp>
      <p:pic>
        <p:nvPicPr>
          <p:cNvPr id="5" name="Picture 2" descr="A flow diagram shows the first stage of glycolysis. In the first stage, glucose is converted to F-1, 6-B P by a three step reaction that consumes A T P in the first and third steps. F-1, 6-B P is converted to D H A P and G A P via two separate reactions. D H A P and G A P can be interconverted. Two molecules of G A P are converted to P E P by a four step reaction that releases N A D H in the first reaction and A T P in the second reaction. P E P is converted to pyruvate in a step that releases A T 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416465" y="1613878"/>
            <a:ext cx="4288172" cy="50058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793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43C0C"/>
                </a:solidFill>
              </a:rPr>
              <a:t>Aerobic Metabolism Through the Citric Acid Cycle and Electron Transport Chain</a:t>
            </a:r>
          </a:p>
        </p:txBody>
      </p:sp>
      <p:sp>
        <p:nvSpPr>
          <p:cNvPr id="3" name="Content Placeholder 2"/>
          <p:cNvSpPr>
            <a:spLocks noGrp="1"/>
          </p:cNvSpPr>
          <p:nvPr>
            <p:ph idx="1"/>
          </p:nvPr>
        </p:nvSpPr>
        <p:spPr>
          <a:xfrm>
            <a:off x="457200" y="1600201"/>
            <a:ext cx="8229600" cy="3481753"/>
          </a:xfrm>
        </p:spPr>
        <p:txBody>
          <a:bodyPr>
            <a:normAutofit fontScale="92500"/>
          </a:bodyPr>
          <a:lstStyle/>
          <a:p>
            <a:pPr>
              <a:spcBef>
                <a:spcPts val="624"/>
              </a:spcBef>
              <a:spcAft>
                <a:spcPts val="1200"/>
              </a:spcAft>
            </a:pPr>
            <a:r>
              <a:rPr lang="en-US" sz="2600" dirty="0"/>
              <a:t>The third possible fate of pyruvate, rather than a type of fermentation, is to completely oxidize the pyruvate through pyruvate processing (to generate acetyl CoA) and the citric acid cycle (to oxidize the acetyl group).</a:t>
            </a:r>
          </a:p>
          <a:p>
            <a:pPr>
              <a:spcBef>
                <a:spcPts val="624"/>
              </a:spcBef>
              <a:spcAft>
                <a:spcPts val="1200"/>
              </a:spcAft>
            </a:pPr>
            <a:r>
              <a:rPr lang="en-US" sz="2600" dirty="0"/>
              <a:t>The electrons are transferred to the final acceptor in the electron transport chain (i.e., O2) via aerobic metabolism. As the electrons are delivered from NADH to the electron transport chain, NAD+ is restored.</a:t>
            </a:r>
          </a:p>
        </p:txBody>
      </p:sp>
      <p:pic>
        <p:nvPicPr>
          <p:cNvPr id="11" name="Picture Placeholder 10" descr="An equation shows the formation of acetyl coenzyme A, carbon dioxide, N A D H, and proton. Pyruvate, N A D superscript plus and coenzyme A (uppercase C lowercase O uppercase A) reacts to form acetyl coenzyme A (uppercase C lowercase O uppercase A), C O subscript 2, N A D H, and H superscript plus."/>
          <p:cNvPicPr>
            <a:picLocks noGrp="1" noChangeAspect="1"/>
          </p:cNvPicPr>
          <p:nvPr>
            <p:ph type="pic" sz="quarter" idx="13"/>
          </p:nvPr>
        </p:nvPicPr>
        <p:blipFill>
          <a:blip r:embed="rId2"/>
          <a:stretch>
            <a:fillRect/>
          </a:stretch>
        </p:blipFill>
        <p:spPr>
          <a:xfrm>
            <a:off x="213845" y="5401858"/>
            <a:ext cx="8706914" cy="481212"/>
          </a:xfrm>
          <a:prstGeom prst="rect">
            <a:avLst/>
          </a:prstGeom>
          <a:noFill/>
          <a:ln>
            <a:noFill/>
          </a:ln>
        </p:spPr>
      </p:pic>
    </p:spTree>
    <p:extLst>
      <p:ext uri="{BB962C8B-B14F-4D97-AF65-F5344CB8AC3E}">
        <p14:creationId xmlns:p14="http://schemas.microsoft.com/office/powerpoint/2010/main" val="11794994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93" y="208534"/>
            <a:ext cx="8395015" cy="1275209"/>
          </a:xfrm>
        </p:spPr>
        <p:txBody>
          <a:bodyPr>
            <a:noAutofit/>
          </a:bodyPr>
          <a:lstStyle/>
          <a:p>
            <a:r>
              <a:rPr lang="en-US" dirty="0">
                <a:solidFill>
                  <a:srgbClr val="843C0C"/>
                </a:solidFill>
              </a:rPr>
              <a:t>Section 16.2 The Glycolytic Pathway Is Tightly Controlled</a:t>
            </a:r>
          </a:p>
        </p:txBody>
      </p:sp>
      <p:sp>
        <p:nvSpPr>
          <p:cNvPr id="3" name="Content Placeholder 2"/>
          <p:cNvSpPr>
            <a:spLocks noGrp="1"/>
          </p:cNvSpPr>
          <p:nvPr>
            <p:ph idx="1"/>
          </p:nvPr>
        </p:nvSpPr>
        <p:spPr>
          <a:xfrm>
            <a:off x="457200" y="1670538"/>
            <a:ext cx="8229600" cy="5099256"/>
          </a:xfrm>
        </p:spPr>
        <p:txBody>
          <a:bodyPr>
            <a:normAutofit/>
          </a:bodyPr>
          <a:lstStyle/>
          <a:p>
            <a:pPr>
              <a:spcBef>
                <a:spcPts val="624"/>
              </a:spcBef>
              <a:spcAft>
                <a:spcPts val="1200"/>
              </a:spcAft>
            </a:pPr>
            <a:r>
              <a:rPr lang="en-US" sz="2600" dirty="0"/>
              <a:t>Enzymes catalyzing irreversible reactions in metabolic pathways are potential control sites.</a:t>
            </a:r>
          </a:p>
          <a:p>
            <a:pPr>
              <a:spcBef>
                <a:spcPts val="624"/>
              </a:spcBef>
              <a:spcAft>
                <a:spcPts val="1200"/>
              </a:spcAft>
            </a:pPr>
            <a:r>
              <a:rPr lang="en-US" sz="2600" dirty="0"/>
              <a:t>In glycolysis, these enzymes are</a:t>
            </a:r>
          </a:p>
          <a:p>
            <a:pPr lvl="1">
              <a:spcBef>
                <a:spcPts val="624"/>
              </a:spcBef>
              <a:spcAft>
                <a:spcPts val="1200"/>
              </a:spcAft>
              <a:buAutoNum type="arabicPeriod"/>
            </a:pPr>
            <a:r>
              <a:rPr lang="en-US" sz="2400" dirty="0"/>
              <a:t>hexokinase,</a:t>
            </a:r>
          </a:p>
          <a:p>
            <a:pPr lvl="1">
              <a:spcBef>
                <a:spcPts val="624"/>
              </a:spcBef>
              <a:spcAft>
                <a:spcPts val="1200"/>
              </a:spcAft>
              <a:buAutoNum type="arabicPeriod"/>
            </a:pPr>
            <a:r>
              <a:rPr lang="en-US" sz="2400" dirty="0"/>
              <a:t>phosphofructokinase, and</a:t>
            </a:r>
          </a:p>
          <a:p>
            <a:pPr lvl="1">
              <a:spcBef>
                <a:spcPts val="624"/>
              </a:spcBef>
              <a:spcAft>
                <a:spcPts val="1200"/>
              </a:spcAft>
              <a:buAutoNum type="arabicPeriod"/>
            </a:pPr>
            <a:r>
              <a:rPr lang="en-US" sz="2400" dirty="0"/>
              <a:t>pyruvate kinase.</a:t>
            </a:r>
          </a:p>
        </p:txBody>
      </p:sp>
    </p:spTree>
    <p:extLst>
      <p:ext uri="{BB962C8B-B14F-4D97-AF65-F5344CB8AC3E}">
        <p14:creationId xmlns:p14="http://schemas.microsoft.com/office/powerpoint/2010/main" val="17192944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voet4_tab_15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531225" cy="3595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TextBox 3"/>
          <p:cNvSpPr txBox="1"/>
          <p:nvPr/>
        </p:nvSpPr>
        <p:spPr>
          <a:xfrm>
            <a:off x="685800" y="304800"/>
            <a:ext cx="7772400" cy="461665"/>
          </a:xfrm>
          <a:prstGeom prst="rect">
            <a:avLst/>
          </a:prstGeom>
          <a:noFill/>
        </p:spPr>
        <p:txBody>
          <a:bodyPr wrap="square" rtlCol="0">
            <a:spAutoFit/>
          </a:bodyPr>
          <a:lstStyle/>
          <a:p>
            <a:r>
              <a:rPr lang="en-US" dirty="0"/>
              <a:t>Regulation of Glycolysis</a:t>
            </a:r>
          </a:p>
        </p:txBody>
      </p:sp>
      <p:pic>
        <p:nvPicPr>
          <p:cNvPr id="5" name="Picture 2" descr="voet4_fig_15_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265664"/>
            <a:ext cx="3275711" cy="2611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cxnSp>
        <p:nvCxnSpPr>
          <p:cNvPr id="6" name="Straight Arrow Connector 5"/>
          <p:cNvCxnSpPr/>
          <p:nvPr/>
        </p:nvCxnSpPr>
        <p:spPr bwMode="auto">
          <a:xfrm>
            <a:off x="7239000" y="1676400"/>
            <a:ext cx="609600"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a:off x="7239000" y="2209800"/>
            <a:ext cx="609600"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a:off x="7239000" y="3733800"/>
            <a:ext cx="609600"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058330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93" y="208534"/>
            <a:ext cx="8395015" cy="1275209"/>
          </a:xfrm>
        </p:spPr>
        <p:txBody>
          <a:bodyPr>
            <a:noAutofit/>
          </a:bodyPr>
          <a:lstStyle/>
          <a:p>
            <a:r>
              <a:rPr lang="en-US" dirty="0">
                <a:solidFill>
                  <a:srgbClr val="843C0C"/>
                </a:solidFill>
              </a:rPr>
              <a:t>Glycolysis in Muscle is Regulated to Meet the Need for ATP</a:t>
            </a:r>
          </a:p>
        </p:txBody>
      </p:sp>
      <p:sp>
        <p:nvSpPr>
          <p:cNvPr id="3" name="Content Placeholder 2"/>
          <p:cNvSpPr>
            <a:spLocks noGrp="1"/>
          </p:cNvSpPr>
          <p:nvPr>
            <p:ph idx="1"/>
          </p:nvPr>
        </p:nvSpPr>
        <p:spPr>
          <a:xfrm>
            <a:off x="457200" y="1670538"/>
            <a:ext cx="8229600" cy="5099256"/>
          </a:xfrm>
        </p:spPr>
        <p:txBody>
          <a:bodyPr>
            <a:noAutofit/>
          </a:bodyPr>
          <a:lstStyle/>
          <a:p>
            <a:pPr>
              <a:spcBef>
                <a:spcPts val="624"/>
              </a:spcBef>
              <a:spcAft>
                <a:spcPts val="1200"/>
              </a:spcAft>
            </a:pPr>
            <a:r>
              <a:rPr lang="en-US" sz="2000" i="1" dirty="0"/>
              <a:t>Phosphofructokinase</a:t>
            </a:r>
            <a:r>
              <a:rPr lang="en-US" sz="2000" dirty="0"/>
              <a:t> is the most important regulator of glycolysis in mammals. The enzyme is </a:t>
            </a:r>
            <a:r>
              <a:rPr lang="en-US" sz="2000" dirty="0" err="1"/>
              <a:t>allosterically</a:t>
            </a:r>
            <a:r>
              <a:rPr lang="en-US" sz="2000" dirty="0"/>
              <a:t> </a:t>
            </a:r>
            <a:r>
              <a:rPr lang="en-US" sz="2000" b="1" dirty="0"/>
              <a:t>inhibited</a:t>
            </a:r>
            <a:r>
              <a:rPr lang="en-US" sz="2000" dirty="0"/>
              <a:t> by </a:t>
            </a:r>
            <a:r>
              <a:rPr lang="en-US" sz="2000" u="sng" dirty="0"/>
              <a:t>ATP</a:t>
            </a:r>
            <a:r>
              <a:rPr lang="en-US" sz="2000" dirty="0"/>
              <a:t> and </a:t>
            </a:r>
            <a:r>
              <a:rPr lang="en-US" sz="2000" dirty="0" err="1"/>
              <a:t>allosterically</a:t>
            </a:r>
            <a:r>
              <a:rPr lang="en-US" sz="2000" dirty="0"/>
              <a:t> </a:t>
            </a:r>
            <a:r>
              <a:rPr lang="en-US" sz="2000" b="1" dirty="0"/>
              <a:t>stimulated</a:t>
            </a:r>
            <a:r>
              <a:rPr lang="en-US" sz="2000" dirty="0"/>
              <a:t> by </a:t>
            </a:r>
            <a:r>
              <a:rPr lang="en-US" sz="2000" u="sng" dirty="0"/>
              <a:t>AMP</a:t>
            </a:r>
            <a:r>
              <a:rPr lang="en-US" sz="2000" dirty="0"/>
              <a:t>.</a:t>
            </a:r>
          </a:p>
          <a:p>
            <a:pPr lvl="1">
              <a:spcBef>
                <a:spcPts val="624"/>
              </a:spcBef>
              <a:spcAft>
                <a:spcPts val="1200"/>
              </a:spcAft>
              <a:buFont typeface="Arial" pitchFamily="34" charset="0"/>
              <a:buChar char="–"/>
            </a:pPr>
            <a:r>
              <a:rPr lang="en-US" sz="1800" dirty="0"/>
              <a:t>ATP binding lowers the enzyme’s affinity for fructose 6-phosphate, while AMP reverses the inhibitory action of ATP.</a:t>
            </a:r>
          </a:p>
          <a:p>
            <a:pPr lvl="1">
              <a:spcBef>
                <a:spcPts val="624"/>
              </a:spcBef>
              <a:spcAft>
                <a:spcPts val="1200"/>
              </a:spcAft>
              <a:buFont typeface="Arial" pitchFamily="34" charset="0"/>
              <a:buChar char="–"/>
            </a:pPr>
            <a:r>
              <a:rPr lang="en-US" sz="1800" dirty="0"/>
              <a:t>This means that the activity of the enzyme increases when the ATP/AMP ratio is lowered (i.e., glycolysis is stimulated as the energy charge falls).</a:t>
            </a:r>
          </a:p>
          <a:p>
            <a:pPr>
              <a:spcBef>
                <a:spcPts val="624"/>
              </a:spcBef>
              <a:spcAft>
                <a:spcPts val="1200"/>
              </a:spcAft>
            </a:pPr>
            <a:r>
              <a:rPr lang="en-US" sz="2000" dirty="0"/>
              <a:t>Low pH also inhibits phosphofructokinase activity by enhancing the inhibitory activity of ATP. pH can fall when muscle is functioning anaerobically, producing excessive amounts of lactic acid, and this inhibition protects the muscle from damage that would result from accumulation of too much acid.</a:t>
            </a:r>
          </a:p>
        </p:txBody>
      </p:sp>
    </p:spTree>
    <p:extLst>
      <p:ext uri="{BB962C8B-B14F-4D97-AF65-F5344CB8AC3E}">
        <p14:creationId xmlns:p14="http://schemas.microsoft.com/office/powerpoint/2010/main" val="35371927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Structure of Phosphofructokinase</a:t>
            </a:r>
          </a:p>
        </p:txBody>
      </p:sp>
      <p:pic>
        <p:nvPicPr>
          <p:cNvPr id="5" name="Picture 2" descr="A ribbon diagram shows the structure of phosphofructokinase. Phosphofructokinase has four subunits formed of several alpha helices and beta strands, arranged in a spherical shape. They are arranged in a formation that roughly has the appearance of a thick ring with a narrow hole at the center. Four sites around the hole are shown in ball and stick form and are labeled as allosteric sites. Four other sites are shown closer to the center of each subunit and are labeled as catalytic sit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075694" y="1851484"/>
            <a:ext cx="4909989" cy="466002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2832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Allosteric Regulation of Phosphofructokinase</a:t>
            </a:r>
          </a:p>
        </p:txBody>
      </p:sp>
      <p:pic>
        <p:nvPicPr>
          <p:cNvPr id="6" name="Picture 2" descr="A graph shows the rate of activity of phosphofructokinase in the presence of low A T P and in the presence of high A T P. The horizontal axis is labeled Concentration of fructose 6-phosphate and has an increasing scale from the origin. The vertical axis is labeled Reaction velocity and has an increasing scale form the origin. There are two curves on the graph labeled Low A T P concentration and High A T P concentration. Both curves start at the origin and the vertical axis value for each increases as the horizontal axis values increase. The curve for the low A T P concentration starts with a steep increase in velocity as the concentration of fructose 6-phosphate increases. The increases in vertical axis value become progressively smaller at the horizontal axis values increase, so the slope of the curve becomes progressively less steep and eventually forms a plateau at a value at the top of the vertical axis. The curve for high A T P concentration is roughly sigmoidal in shape. The slope of the curve starts off relatively shallow then becomes a little steeper and has a linear component to it. The curve is shifted to the right compared to that for low A T P due to the initial steep slope of the curve for low A T P concentration. The increase in vertical axis value per increase in horizontal axis value becomes smaller towards the end of the horizontal axis and the top of the vertical axis, where the value plateaus at the very end of the horizontal axis and the two curves almost converg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037795" y="2150788"/>
            <a:ext cx="6975207" cy="388468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604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AMP as a Positive Regulator of Phosphofructokinase</a:t>
            </a:r>
          </a:p>
        </p:txBody>
      </p:sp>
      <p:sp>
        <p:nvSpPr>
          <p:cNvPr id="3" name="Content Placeholder 2"/>
          <p:cNvSpPr>
            <a:spLocks noGrp="1"/>
          </p:cNvSpPr>
          <p:nvPr>
            <p:ph idx="1"/>
          </p:nvPr>
        </p:nvSpPr>
        <p:spPr>
          <a:xfrm>
            <a:off x="457200" y="1600202"/>
            <a:ext cx="8229600" cy="1723290"/>
          </a:xfrm>
        </p:spPr>
        <p:txBody>
          <a:bodyPr>
            <a:noAutofit/>
          </a:bodyPr>
          <a:lstStyle/>
          <a:p>
            <a:pPr>
              <a:spcBef>
                <a:spcPts val="624"/>
              </a:spcBef>
              <a:spcAft>
                <a:spcPts val="1200"/>
              </a:spcAft>
            </a:pPr>
            <a:r>
              <a:rPr lang="en-US" dirty="0"/>
              <a:t>Why is AMP, not ADP, the positive regulator of phosphofructokinase?</a:t>
            </a:r>
          </a:p>
          <a:p>
            <a:pPr>
              <a:spcBef>
                <a:spcPts val="624"/>
              </a:spcBef>
              <a:spcAft>
                <a:spcPts val="1200"/>
              </a:spcAft>
            </a:pPr>
            <a:r>
              <a:rPr lang="en-US" dirty="0"/>
              <a:t>When ATP needs are great, </a:t>
            </a:r>
            <a:r>
              <a:rPr lang="en-US" b="1" u="sng" dirty="0"/>
              <a:t>adenylate kinase</a:t>
            </a:r>
            <a:r>
              <a:rPr lang="en-US" dirty="0"/>
              <a:t> can generate ATP from 2 ADP.</a:t>
            </a:r>
          </a:p>
        </p:txBody>
      </p:sp>
      <p:pic>
        <p:nvPicPr>
          <p:cNvPr id="8" name="Picture Placeholder 7" descr="A reversible reaction in equilibrium shows the formation of A T P and A M P. Two molecules of A D P react together to form A T P and A M P."/>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bwMode="auto">
          <a:xfrm>
            <a:off x="1929603" y="3533193"/>
            <a:ext cx="5169617" cy="5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6"/>
          </p:nvPr>
        </p:nvSpPr>
        <p:spPr>
          <a:xfrm>
            <a:off x="492370" y="4363722"/>
            <a:ext cx="8229600" cy="2142587"/>
          </a:xfrm>
        </p:spPr>
        <p:txBody>
          <a:bodyPr>
            <a:noAutofit/>
          </a:bodyPr>
          <a:lstStyle/>
          <a:p>
            <a:pPr>
              <a:spcBef>
                <a:spcPts val="624"/>
              </a:spcBef>
              <a:spcAft>
                <a:spcPts val="1200"/>
              </a:spcAft>
            </a:pPr>
            <a:r>
              <a:rPr lang="en-US" dirty="0"/>
              <a:t>AMP then becomes the signal for the low-energy state.</a:t>
            </a:r>
          </a:p>
          <a:p>
            <a:pPr>
              <a:spcBef>
                <a:spcPts val="624"/>
              </a:spcBef>
              <a:spcAft>
                <a:spcPts val="1200"/>
              </a:spcAft>
            </a:pPr>
            <a:r>
              <a:rPr lang="en-US" dirty="0"/>
              <a:t>Also, use of AMP as an allosteric regulator provides sensitive control, because in the cell [ATP] &gt; [ADP] &gt; [AMP]; so small fluctuations in ATP concentration are magnified into large changes in [AMP] concentration.</a:t>
            </a:r>
          </a:p>
        </p:txBody>
      </p:sp>
    </p:spTree>
    <p:extLst>
      <p:ext uri="{BB962C8B-B14F-4D97-AF65-F5344CB8AC3E}">
        <p14:creationId xmlns:p14="http://schemas.microsoft.com/office/powerpoint/2010/main" val="38193936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228" y="208534"/>
            <a:ext cx="8660523" cy="1275209"/>
          </a:xfrm>
        </p:spPr>
        <p:txBody>
          <a:bodyPr>
            <a:noAutofit/>
          </a:bodyPr>
          <a:lstStyle/>
          <a:p>
            <a:r>
              <a:rPr lang="en-US" dirty="0">
                <a:solidFill>
                  <a:srgbClr val="843C0C"/>
                </a:solidFill>
              </a:rPr>
              <a:t>Two Additional Enzymes in Glycolysis are Allosterically Regulated</a:t>
            </a:r>
          </a:p>
        </p:txBody>
      </p:sp>
      <p:sp>
        <p:nvSpPr>
          <p:cNvPr id="3" name="Content Placeholder 2"/>
          <p:cNvSpPr>
            <a:spLocks noGrp="1"/>
          </p:cNvSpPr>
          <p:nvPr>
            <p:ph idx="1"/>
          </p:nvPr>
        </p:nvSpPr>
        <p:spPr>
          <a:xfrm>
            <a:off x="457200" y="1670538"/>
            <a:ext cx="8229600" cy="5099256"/>
          </a:xfrm>
        </p:spPr>
        <p:txBody>
          <a:bodyPr>
            <a:noAutofit/>
          </a:bodyPr>
          <a:lstStyle/>
          <a:p>
            <a:pPr>
              <a:spcAft>
                <a:spcPts val="1200"/>
              </a:spcAft>
            </a:pPr>
            <a:r>
              <a:rPr lang="en-US" i="1" dirty="0"/>
              <a:t>Hexokinase</a:t>
            </a:r>
            <a:r>
              <a:rPr lang="en-US" dirty="0"/>
              <a:t> is </a:t>
            </a:r>
            <a:r>
              <a:rPr lang="en-US" b="1" u="sng" dirty="0"/>
              <a:t>allosterically inhibited</a:t>
            </a:r>
            <a:r>
              <a:rPr lang="en-US" dirty="0"/>
              <a:t> by its product glucose 6-phosphate.</a:t>
            </a:r>
          </a:p>
          <a:p>
            <a:pPr lvl="1">
              <a:spcAft>
                <a:spcPts val="1200"/>
              </a:spcAft>
            </a:pPr>
            <a:r>
              <a:rPr lang="en-US" dirty="0"/>
              <a:t>If the product isn’t being used by the next enzyme in the pathway, then there is no need to make it.</a:t>
            </a:r>
          </a:p>
          <a:p>
            <a:pPr lvl="2">
              <a:spcAft>
                <a:spcPts val="1200"/>
              </a:spcAft>
            </a:pPr>
            <a:r>
              <a:rPr lang="en-US" dirty="0"/>
              <a:t>Think of metabolic pathways like the interstate during morning traffic.  If there’s a lot of cars on the road, you aren’t going anywhere</a:t>
            </a:r>
          </a:p>
          <a:p>
            <a:pPr>
              <a:spcAft>
                <a:spcPts val="1200"/>
              </a:spcAft>
            </a:pPr>
            <a:r>
              <a:rPr lang="en-US" i="1" dirty="0"/>
              <a:t>Pyruvate kinase </a:t>
            </a:r>
            <a:r>
              <a:rPr lang="en-US" dirty="0"/>
              <a:t>is allosterically inhibited by ATP and is stimulated by the phosphofructokinase product fructose 1,6-bisphosphate in an example of </a:t>
            </a:r>
            <a:r>
              <a:rPr lang="en-US" b="1" u="sng" dirty="0"/>
              <a:t>feedforward</a:t>
            </a:r>
            <a:r>
              <a:rPr lang="en-US" dirty="0"/>
              <a:t> </a:t>
            </a:r>
            <a:r>
              <a:rPr lang="en-US" b="1" u="sng" dirty="0"/>
              <a:t>stimulation</a:t>
            </a:r>
            <a:r>
              <a:rPr lang="en-US" dirty="0"/>
              <a:t>.</a:t>
            </a:r>
          </a:p>
        </p:txBody>
      </p:sp>
    </p:spTree>
    <p:extLst>
      <p:ext uri="{BB962C8B-B14F-4D97-AF65-F5344CB8AC3E}">
        <p14:creationId xmlns:p14="http://schemas.microsoft.com/office/powerpoint/2010/main" val="10803556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Regulation of Glycolysis in Muscle</a:t>
            </a:r>
          </a:p>
        </p:txBody>
      </p:sp>
      <p:pic>
        <p:nvPicPr>
          <p:cNvPr id="5" name="Picture 2" descr="Two flow diagrams show steps involved in the regulation of glycolytic pathway at rest and during muscle fiber contraction. In the first flow diagram of glycolytic pathway at rest, glucose is converted to glucose 6-phosphate by hexokinase. Glucose 6-phosphate regulates the activity of hexokinase in a negative feedback loop. Glucose 6-phosphate can be converted to glycogen and is converted to fructose 6-phosphate, which is converted to fructose 1, 6-bisphosphate by P F K. The activity of P F K is inhibited by high levels of A T P in relation to A M P. Fructose 1, 6 bisphosphate is converted to phosphoenolpyruvate in a reaction that produces A T P. Phosphoenolpyruvate is converted to pyruvate by pyruvate kinase in a reaction that produces A T P. Pyruvate kinase is inhibited by high levels of A T P in relation to A M P. In the second flow diagram of glycolytic pathway during exercise, glucose is converted to glucose 6-phosphate by hexokinase. Glucose 6-phosphte can also be produced from glycogen. Glucose 6-phosphate is converted to fructose 6-phosphate, which is converted to fructose 1, 6-bisphosphate by P F K. The activity of P F K is stimulated by low levels of A T P in relation to A M P. Fructose 1, 6 bisphosphate is converted to phosphoenolpyruvate in a reaction that produces A T P. Phosphoenolpyruvate is converted to pyruvate by pyruvate kinase in a reaction that produces A T P. Pyruvate kinase is stimulated by fructose 1, 6-bisphosphate as feedforward stimula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45043" y="1749114"/>
            <a:ext cx="7763381" cy="464530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381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r>
              <a:rPr lang="en-US" dirty="0">
                <a:solidFill>
                  <a:srgbClr val="843C0C"/>
                </a:solidFill>
              </a:rPr>
              <a:t>Hexokinase Traps Glucose in the Cell and Begins Glycolysis</a:t>
            </a:r>
          </a:p>
        </p:txBody>
      </p:sp>
      <p:sp>
        <p:nvSpPr>
          <p:cNvPr id="14" name="Content Placeholder 13"/>
          <p:cNvSpPr>
            <a:spLocks noGrp="1"/>
          </p:cNvSpPr>
          <p:nvPr>
            <p:ph idx="1"/>
          </p:nvPr>
        </p:nvSpPr>
        <p:spPr>
          <a:xfrm>
            <a:off x="457200" y="1600201"/>
            <a:ext cx="8229600" cy="3196388"/>
          </a:xfrm>
        </p:spPr>
        <p:txBody>
          <a:bodyPr>
            <a:noAutofit/>
          </a:bodyPr>
          <a:lstStyle/>
          <a:p>
            <a:pPr>
              <a:spcBef>
                <a:spcPts val="624"/>
              </a:spcBef>
              <a:spcAft>
                <a:spcPts val="1200"/>
              </a:spcAft>
            </a:pPr>
            <a:r>
              <a:rPr lang="en-US" sz="2200" dirty="0"/>
              <a:t>Upon entering the cell through a specific transport protein, glucose is phosphorylated at the expense of ATP to form glucose 6-phosphate.</a:t>
            </a:r>
          </a:p>
          <a:p>
            <a:pPr>
              <a:spcBef>
                <a:spcPts val="624"/>
              </a:spcBef>
              <a:spcAft>
                <a:spcPts val="1200"/>
              </a:spcAft>
            </a:pPr>
            <a:r>
              <a:rPr lang="en-US" sz="2200" dirty="0"/>
              <a:t>Hexokinase, which requires Mg</a:t>
            </a:r>
            <a:r>
              <a:rPr lang="en-US" sz="2200" baseline="30000" dirty="0"/>
              <a:t>2+</a:t>
            </a:r>
            <a:r>
              <a:rPr lang="en-US" sz="2200" dirty="0"/>
              <a:t> or Mn</a:t>
            </a:r>
            <a:r>
              <a:rPr lang="en-US" sz="2200" baseline="30000" dirty="0"/>
              <a:t>2+</a:t>
            </a:r>
            <a:r>
              <a:rPr lang="en-US" sz="2200" dirty="0"/>
              <a:t> as a cofactor, catalyzes the reaction.</a:t>
            </a:r>
          </a:p>
          <a:p>
            <a:pPr>
              <a:spcBef>
                <a:spcPts val="624"/>
              </a:spcBef>
              <a:spcAft>
                <a:spcPts val="1200"/>
              </a:spcAft>
            </a:pPr>
            <a:r>
              <a:rPr lang="en-US" sz="2200" dirty="0"/>
              <a:t>Hexokinase, like most kinases, employs substrate-binding induced fit to help exclude water and minimize undesired hydrolysis of ATP.</a:t>
            </a:r>
          </a:p>
        </p:txBody>
      </p:sp>
      <p:pic>
        <p:nvPicPr>
          <p:cNvPr id="6" name="Picture 2" descr="An equation shows the phosphorylation of glucose to glucose 6-phosphate. Glucose, shown in Haworth projection, is a six membered pyranose ring with the following substituents: C 1 has a hydroxyl group (below the ring), C 2 has a hydroxyl group (below the ring), C 3 has a hydroxyl group (above the ring), C 4 has a hydroxyl group (below the ring), and C 5 has a a hydroxymethyl group (above the ring). Glucose reacts with A T P in the presence of hexokinase to form glucose 6-phosphate (G-6 P), A D P, and a proton. In glucose 6-phosphate (G-6P), the pyranose ring has the following substituents:  C 1, C 2, and C 4 each have a hydroxyl group below the ring, C 3 has a hydroxyl group above the ring, and C 5 has C H 2 bonded to a phosphate dianion (a methyl phosphate dianion). Phosphorylation of glucose is more favored than dephosphorylation."/>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097949" y="5015944"/>
            <a:ext cx="6948103" cy="174965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758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voet4_figun_15_p4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531225" cy="2711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 name="Picture 2" descr="voet4_figun_15_p476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352800"/>
            <a:ext cx="5867400" cy="2766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873055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xokinase_2dom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00"/>
            <a:ext cx="9144000" cy="6829621"/>
          </a:xfrm>
          <a:prstGeom prst="rect">
            <a:avLst/>
          </a:prstGeom>
        </p:spPr>
      </p:pic>
    </p:spTree>
    <p:extLst>
      <p:ext uri="{BB962C8B-B14F-4D97-AF65-F5344CB8AC3E}">
        <p14:creationId xmlns:p14="http://schemas.microsoft.com/office/powerpoint/2010/main" val="308191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8451</TotalTime>
  <Words>2642</Words>
  <Application>Microsoft Macintosh PowerPoint</Application>
  <PresentationFormat>On-screen Show (4:3)</PresentationFormat>
  <Paragraphs>203</Paragraphs>
  <Slides>68</Slides>
  <Notes>51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68</vt:i4>
      </vt:variant>
    </vt:vector>
  </HeadingPairs>
  <TitlesOfParts>
    <vt:vector size="75" baseType="lpstr">
      <vt:lpstr>Arial</vt:lpstr>
      <vt:lpstr>Calibri</vt:lpstr>
      <vt:lpstr>Calibri Light</vt:lpstr>
      <vt:lpstr>Georgia</vt:lpstr>
      <vt:lpstr>Times</vt:lpstr>
      <vt:lpstr>Office Theme</vt:lpstr>
      <vt:lpstr>1_Office Theme</vt:lpstr>
      <vt:lpstr>PowerPoint Presentation</vt:lpstr>
      <vt:lpstr>Glucose is an Important Fuel for Most Organisms</vt:lpstr>
      <vt:lpstr>Section 16.1 Glycolysis Is an Energy-Conversion Pathway in Many Organisms</vt:lpstr>
      <vt:lpstr>PowerPoint Presentation</vt:lpstr>
      <vt:lpstr>Glycolysis can be Divided into Two Parts</vt:lpstr>
      <vt:lpstr>First Stage of Glycolysis</vt:lpstr>
      <vt:lpstr>Hexokinase Traps Glucose in the Cell and Begins Glycolysis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Phosphofructokinase Catalyzes the Second Irreversible Step in Glycolysis</vt:lpstr>
      <vt:lpstr>The Six-carbon Sugar is Cleaved into Two Three-carbon Fragments</vt:lpstr>
      <vt:lpstr>The Reaction Catalyzed by Aldolase</vt:lpstr>
      <vt:lpstr>The Reaction Catalyzed by Triose Phosphate Isomerase</vt:lpstr>
      <vt:lpstr>Structure of Triose Phosphate Isomerase</vt:lpstr>
      <vt:lpstr>Mechanism: Triose Phosphate Isomerase Salvages a Three-carbon Fragment</vt:lpstr>
      <vt:lpstr>Catalytic Mechanism of Triose Phosphate Isomerase</vt:lpstr>
      <vt:lpstr>Design of Triose Phosphate Isomerase Enhances its Efficiency</vt:lpstr>
      <vt:lpstr>PowerPoint Presentation</vt:lpstr>
      <vt:lpstr>PowerPoint Presentation</vt:lpstr>
      <vt:lpstr>PowerPoint Presentation</vt:lpstr>
      <vt:lpstr>PowerPoint Presentation</vt:lpstr>
      <vt:lpstr>PowerPoint Presentation</vt:lpstr>
      <vt:lpstr>Second Stage of Glycolysis</vt:lpstr>
      <vt:lpstr>The Reaction Catalyzed by Glyceraldehyde 3-phosphate Dehydrogenase (1/3)</vt:lpstr>
      <vt:lpstr>The Reaction Catalyzed by Glyceraldehyde 3-phosphate Dehydrogenase (2/3)</vt:lpstr>
      <vt:lpstr>The Reaction Catalyzed by Glyceraldehyde 3-phosphate Dehydrogenase (3/3)</vt:lpstr>
      <vt:lpstr>Mechanism: Phosphorylation is Coupled to the Oxidation of Glyceraldehyde 3-phosphate by a Thioester Intermediate</vt:lpstr>
      <vt:lpstr>Structure of Glyceraldehyde  3-Phosphate Dehydrogenase</vt:lpstr>
      <vt:lpstr>Catalytic Mechanism of Glyceraldehyde 3-phosphate Dehydrogenase</vt:lpstr>
      <vt:lpstr>ATP is Formed by Phosphoryl Transfer from 1,3-Bisphosphoglycerate</vt:lpstr>
      <vt:lpstr>PowerPoint Presentation</vt:lpstr>
      <vt:lpstr>PowerPoint Presentation</vt:lpstr>
      <vt:lpstr>Additional ATP is Generated with the Formation of Pyruvate</vt:lpstr>
      <vt:lpstr>The Final Three Reactions in Glycolysis</vt:lpstr>
      <vt:lpstr>Phosphoglycerate Mutase Causes a Shift in the Position of the Phosphate on the Glycerate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Reactions of Glycolysis</vt:lpstr>
      <vt:lpstr>PowerPoint Presentation</vt:lpstr>
      <vt:lpstr>NAD+ is Regenerated from the Metabolism of Pyruvate</vt:lpstr>
      <vt:lpstr>While Glycolysis is Similar in Most Organisms, the Fate of Pyruvate is Variable</vt:lpstr>
      <vt:lpstr>Alcoholic Fermentation</vt:lpstr>
      <vt:lpstr>Active Site of Alcohol Dehydrogenase</vt:lpstr>
      <vt:lpstr>Maintaining Redox Balance</vt:lpstr>
      <vt:lpstr>Lactic Acid Fermentation</vt:lpstr>
      <vt:lpstr>Regeneration of NAD+ in Lactic Acid Fermentation</vt:lpstr>
      <vt:lpstr>Aerobic Metabolism Through the Citric Acid Cycle and Electron Transport Chain</vt:lpstr>
      <vt:lpstr>Section 16.2 The Glycolytic Pathway Is Tightly Controlled</vt:lpstr>
      <vt:lpstr>PowerPoint Presentation</vt:lpstr>
      <vt:lpstr>Glycolysis in Muscle is Regulated to Meet the Need for ATP</vt:lpstr>
      <vt:lpstr>Structure of Phosphofructokinase</vt:lpstr>
      <vt:lpstr>Allosteric Regulation of Phosphofructokinase</vt:lpstr>
      <vt:lpstr>AMP as a Positive Regulator of Phosphofructokinase</vt:lpstr>
      <vt:lpstr>Two Additional Enzymes in Glycolysis are Allosterically Regulated</vt:lpstr>
      <vt:lpstr>Regulation of Glycolysis in Muscle</vt:lpstr>
    </vt:vector>
  </TitlesOfParts>
  <Company>Carleton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16 Glycolysis and Gluconeogenesis</dc:title>
  <dc:creator>Berg</dc:creator>
  <cp:lastModifiedBy>Hurlbert, Jason C.</cp:lastModifiedBy>
  <cp:revision>956</cp:revision>
  <dcterms:created xsi:type="dcterms:W3CDTF">2015-05-20T13:49:30Z</dcterms:created>
  <dcterms:modified xsi:type="dcterms:W3CDTF">2021-04-14T22:57:12Z</dcterms:modified>
</cp:coreProperties>
</file>