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01" r:id="rId2"/>
    <p:sldId id="409" r:id="rId3"/>
    <p:sldId id="410" r:id="rId4"/>
    <p:sldId id="411" r:id="rId5"/>
    <p:sldId id="412" r:id="rId6"/>
    <p:sldId id="413" r:id="rId7"/>
    <p:sldId id="414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9" autoAdjust="0"/>
    <p:restoredTop sz="90941"/>
  </p:normalViewPr>
  <p:slideViewPr>
    <p:cSldViewPr>
      <p:cViewPr varScale="1">
        <p:scale>
          <a:sx n="112" d="100"/>
          <a:sy n="112" d="100"/>
        </p:scale>
        <p:origin x="156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D1FE98C-0873-BE47-BE04-DD0E09F0F4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5888F5-7FC1-5B47-B625-4B1450B9D24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D642CD4-F932-F941-A0FD-4F776E4D9BDD}" type="datetimeFigureOut">
              <a:rPr lang="en-US"/>
              <a:pPr>
                <a:defRPr/>
              </a:pPr>
              <a:t>9/4/19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0BE6A0-0562-7241-A334-39B7150800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5AB30B-3A15-3E4D-BC9E-11A927ABAC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EF3ED4E-FF8B-A849-8DC0-7784E57B7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0A3AA929-E396-2A4E-86B9-34B8562E23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B352438E-C987-2C4B-8E9F-DD264638D1E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78852" name="Rectangle 4">
            <a:extLst>
              <a:ext uri="{FF2B5EF4-FFF2-40B4-BE49-F238E27FC236}">
                <a16:creationId xmlns:a16="http://schemas.microsoft.com/office/drawing/2014/main" id="{0DEBDCAB-84E9-114D-A8C0-9094116696A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0A737B77-D883-794C-BCFD-40535EC85D4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noProof="0"/>
              <a:t>Click to edit Master text styles</a:t>
            </a:r>
          </a:p>
          <a:p>
            <a:pPr lvl="1"/>
            <a:r>
              <a:rPr lang="en-US" altLang="x-none" noProof="0"/>
              <a:t>Second level</a:t>
            </a:r>
          </a:p>
          <a:p>
            <a:pPr lvl="2"/>
            <a:r>
              <a:rPr lang="en-US" altLang="x-none" noProof="0"/>
              <a:t>Third level</a:t>
            </a:r>
          </a:p>
          <a:p>
            <a:pPr lvl="3"/>
            <a:r>
              <a:rPr lang="en-US" altLang="x-none" noProof="0"/>
              <a:t>Fourth level</a:t>
            </a:r>
          </a:p>
          <a:p>
            <a:pPr lvl="4"/>
            <a:r>
              <a:rPr lang="en-US" altLang="x-none" noProof="0"/>
              <a:t>Fifth level</a:t>
            </a:r>
          </a:p>
        </p:txBody>
      </p:sp>
      <p:sp>
        <p:nvSpPr>
          <p:cNvPr id="78854" name="Rectangle 6">
            <a:extLst>
              <a:ext uri="{FF2B5EF4-FFF2-40B4-BE49-F238E27FC236}">
                <a16:creationId xmlns:a16="http://schemas.microsoft.com/office/drawing/2014/main" id="{B4F2497D-FF41-7B47-9A98-2E711565A6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78855" name="Rectangle 7">
            <a:extLst>
              <a:ext uri="{FF2B5EF4-FFF2-40B4-BE49-F238E27FC236}">
                <a16:creationId xmlns:a16="http://schemas.microsoft.com/office/drawing/2014/main" id="{A1357228-8977-1B4A-AFC9-EA9EDE7172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7094608-B9EB-164F-8387-C6BAD03A63A1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BFEE46E-9806-EF41-A679-257AF5689F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fld id="{CCEE010A-E5DD-1443-A8A4-48CB87F7D83E}" type="slidenum">
              <a:rPr lang="en-US" altLang="x-none"/>
              <a:pPr>
                <a:defRPr/>
              </a:pPr>
              <a:t>1</a:t>
            </a:fld>
            <a:endParaRPr lang="en-US" altLang="x-none"/>
          </a:p>
        </p:txBody>
      </p:sp>
      <p:sp>
        <p:nvSpPr>
          <p:cNvPr id="342018" name="Rectangle 2">
            <a:extLst>
              <a:ext uri="{FF2B5EF4-FFF2-40B4-BE49-F238E27FC236}">
                <a16:creationId xmlns:a16="http://schemas.microsoft.com/office/drawing/2014/main" id="{101D331D-C4D7-5F46-9F7D-6A619C5C7C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>
            <a:extLst>
              <a:ext uri="{FF2B5EF4-FFF2-40B4-BE49-F238E27FC236}">
                <a16:creationId xmlns:a16="http://schemas.microsoft.com/office/drawing/2014/main" id="{770F2395-9B4F-F347-A369-95627AEA76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x-none" alt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0D8121-651B-F741-BD33-D626515798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fld id="{A9FE5340-2CD7-1349-A8BE-F2031713489D}" type="slidenum">
              <a:rPr lang="en-US" altLang="x-none"/>
              <a:pPr>
                <a:defRPr/>
              </a:pPr>
              <a:t>2</a:t>
            </a:fld>
            <a:endParaRPr lang="en-US" altLang="x-none"/>
          </a:p>
        </p:txBody>
      </p:sp>
      <p:sp>
        <p:nvSpPr>
          <p:cNvPr id="343042" name="Rectangle 2">
            <a:extLst>
              <a:ext uri="{FF2B5EF4-FFF2-40B4-BE49-F238E27FC236}">
                <a16:creationId xmlns:a16="http://schemas.microsoft.com/office/drawing/2014/main" id="{3210405A-9C1D-D645-99DF-7BF666A7FC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>
            <a:extLst>
              <a:ext uri="{FF2B5EF4-FFF2-40B4-BE49-F238E27FC236}">
                <a16:creationId xmlns:a16="http://schemas.microsoft.com/office/drawing/2014/main" id="{43D491BE-875A-9546-81FC-743547F902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x-none" altLang="x-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AEB6DAD-3C41-6D4F-AC4F-91743E3C65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fld id="{9E3062E7-E5D8-EE47-BA4E-92D850110869}" type="slidenum">
              <a:rPr lang="en-US" altLang="x-none"/>
              <a:pPr>
                <a:defRPr/>
              </a:pPr>
              <a:t>3</a:t>
            </a:fld>
            <a:endParaRPr lang="en-US" altLang="x-none"/>
          </a:p>
        </p:txBody>
      </p:sp>
      <p:sp>
        <p:nvSpPr>
          <p:cNvPr id="344066" name="Rectangle 2">
            <a:extLst>
              <a:ext uri="{FF2B5EF4-FFF2-40B4-BE49-F238E27FC236}">
                <a16:creationId xmlns:a16="http://schemas.microsoft.com/office/drawing/2014/main" id="{40DD72B2-8608-6349-B3B3-CD826A5543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>
            <a:extLst>
              <a:ext uri="{FF2B5EF4-FFF2-40B4-BE49-F238E27FC236}">
                <a16:creationId xmlns:a16="http://schemas.microsoft.com/office/drawing/2014/main" id="{B501B63E-879C-AF42-BD11-FCF6FBE8BA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x-none" altLang="x-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568C7A5-DD69-A841-8DF4-060EB83BEC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fld id="{16F693A3-2FAB-4843-9B8A-25F4E11A8F5C}" type="slidenum">
              <a:rPr lang="en-US" altLang="x-none"/>
              <a:pPr>
                <a:defRPr/>
              </a:pPr>
              <a:t>4</a:t>
            </a:fld>
            <a:endParaRPr lang="en-US" altLang="x-none"/>
          </a:p>
        </p:txBody>
      </p:sp>
      <p:sp>
        <p:nvSpPr>
          <p:cNvPr id="345090" name="Rectangle 2">
            <a:extLst>
              <a:ext uri="{FF2B5EF4-FFF2-40B4-BE49-F238E27FC236}">
                <a16:creationId xmlns:a16="http://schemas.microsoft.com/office/drawing/2014/main" id="{43846094-42FF-4946-8983-B1967E6F9C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35CD4435-05EB-814C-8B4E-2D466A243D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x-none" altLang="x-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A7E324C-9B17-5940-B88E-55CCBC9703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fld id="{0FFC03F6-3747-F249-964A-C5E9C6759E21}" type="slidenum">
              <a:rPr lang="en-US" altLang="x-none"/>
              <a:pPr>
                <a:defRPr/>
              </a:pPr>
              <a:t>5</a:t>
            </a:fld>
            <a:endParaRPr lang="en-US" altLang="x-none"/>
          </a:p>
        </p:txBody>
      </p:sp>
      <p:sp>
        <p:nvSpPr>
          <p:cNvPr id="346114" name="Rectangle 2">
            <a:extLst>
              <a:ext uri="{FF2B5EF4-FFF2-40B4-BE49-F238E27FC236}">
                <a16:creationId xmlns:a16="http://schemas.microsoft.com/office/drawing/2014/main" id="{AABCB5A2-C0E7-3247-8876-9BDDBC1BE7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>
            <a:extLst>
              <a:ext uri="{FF2B5EF4-FFF2-40B4-BE49-F238E27FC236}">
                <a16:creationId xmlns:a16="http://schemas.microsoft.com/office/drawing/2014/main" id="{E5CB4A1B-1E61-8944-A311-F5B06CE517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x-none" altLang="x-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9B55500-4714-A648-AB86-504BB7B4BE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fld id="{C42EF313-A230-EF43-B855-852EB4C080AD}" type="slidenum">
              <a:rPr lang="en-US" altLang="x-none"/>
              <a:pPr>
                <a:defRPr/>
              </a:pPr>
              <a:t>6</a:t>
            </a:fld>
            <a:endParaRPr lang="en-US" altLang="x-none"/>
          </a:p>
        </p:txBody>
      </p:sp>
      <p:sp>
        <p:nvSpPr>
          <p:cNvPr id="347138" name="Rectangle 2">
            <a:extLst>
              <a:ext uri="{FF2B5EF4-FFF2-40B4-BE49-F238E27FC236}">
                <a16:creationId xmlns:a16="http://schemas.microsoft.com/office/drawing/2014/main" id="{758B150C-A7EF-4044-9C77-F80A05D96E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>
            <a:extLst>
              <a:ext uri="{FF2B5EF4-FFF2-40B4-BE49-F238E27FC236}">
                <a16:creationId xmlns:a16="http://schemas.microsoft.com/office/drawing/2014/main" id="{9FC051F6-1487-A54A-8C95-054CF2D532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x-none" altLang="x-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1ED1BF2-F50B-F94D-83D9-15222EA7F5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fld id="{7836F29D-1637-564F-A4A8-AD679709C789}" type="slidenum">
              <a:rPr lang="en-US" altLang="x-none"/>
              <a:pPr>
                <a:defRPr/>
              </a:pPr>
              <a:t>7</a:t>
            </a:fld>
            <a:endParaRPr lang="en-US" altLang="x-none"/>
          </a:p>
        </p:txBody>
      </p:sp>
      <p:sp>
        <p:nvSpPr>
          <p:cNvPr id="348162" name="Rectangle 2">
            <a:extLst>
              <a:ext uri="{FF2B5EF4-FFF2-40B4-BE49-F238E27FC236}">
                <a16:creationId xmlns:a16="http://schemas.microsoft.com/office/drawing/2014/main" id="{3396DC29-59D1-2640-A8F1-2D22329192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>
            <a:extLst>
              <a:ext uri="{FF2B5EF4-FFF2-40B4-BE49-F238E27FC236}">
                <a16:creationId xmlns:a16="http://schemas.microsoft.com/office/drawing/2014/main" id="{1A811DC8-119B-8B41-921B-11F3CF66EF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46F21D-1EB4-924E-85A4-34766D4D5F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84DD0D-69F6-2A40-877E-D840FDD6CA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EB7450-FA0D-F747-A91D-387926F8BA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1FE56-FB4A-1B43-9267-5DD15681831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77672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A30550-4351-D242-9D2E-4E11D41868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D62405-DA61-9943-83DF-7F724CDBEF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38C9AB-3378-924A-BD73-FC81DF1163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94CFF-3F33-D341-97F9-E7C518D3A473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461899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7E3B17-3EFA-A849-A330-ADEB530A33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79A987-FECA-E44B-807F-819811ECF6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D92D36-8013-C74F-A55E-410B8F5FA6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7CEE1-0034-3D45-A9C6-3853E138EAD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35156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CE73DF-61F2-1D49-91D9-89EA1AA42D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7627B3-85FF-E24D-B02C-6384FC3B76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AD698D-6A5A-0943-AF49-C09D197A3F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97DF8-3FCF-3D40-96D3-E4BB5038535F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2276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27706-0712-3445-905E-0B5A68309F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C1C83B-84BE-3343-9A97-07C40775B0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AE133C-0735-C748-9768-81ED67879F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30B48-FE4D-E846-8421-CD88987699D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494454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987D6B-781C-5540-88C8-924D57ED2F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F1549A-BA82-704E-BA59-B829B92D66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EC0EAF-16A2-2143-ABBF-8F2B08EB8C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7C20E-ED9E-0A45-94EB-8491515811FF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97889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6D0FF62-0BA1-8C40-991B-EE8E0BF411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F20D22B-13F2-0647-8FA1-BFE7EA3C38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E5EC7DF-0A54-5A4A-95F3-672CF47F54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789D1-A049-9847-A8F9-F15366385B1F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4645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F05FAA5-E7A7-D64B-8D03-8685CD92AE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EFD95D-BED0-7444-8471-2EEBAC37EA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C52D483-C6B1-3C49-8875-94AEAE2AEC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4A63A-2500-CD48-85CA-15E7A959884F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95316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04CD7DB-36E6-C842-8B1D-922B986DBC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6C58F4D-930A-FA4F-8146-EE3957A209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B52BC02-3E11-BB47-B4F0-A635C885BB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11AF8-BCCF-4E41-97E4-2233B30F0C7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65220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D77770-66D9-F649-8481-AFFC3C25EE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D90BFF-D6A9-3043-A068-EFCA82D0E0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70AA29-93D0-C94E-B4FD-15B622924D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D2012-C157-964A-9F3E-C03FC57D0CC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0912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8D406A-739B-BC4D-A6D7-19A1708528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DD6C95-7335-3941-9F48-034654939A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9428B4-5FD1-9043-8A3E-CF7D322030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590DD-35DF-3B40-A35A-302A6ADCA28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5768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F8AEB06-E620-D64D-930B-F1C4EB2E23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2F9F23E-E7A0-224A-B7F3-D9D6AB12B6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E908722-1F8C-A048-B394-6CC8B5C782F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7B2B943-3B42-FC4F-94B4-33E052FF035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00243A5-4B96-6E40-91F3-79B659FE646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B46AA30-DE4C-134F-A167-667A17FD348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>
            <a:extLst>
              <a:ext uri="{FF2B5EF4-FFF2-40B4-BE49-F238E27FC236}">
                <a16:creationId xmlns:a16="http://schemas.microsoft.com/office/drawing/2014/main" id="{7BA2AAE1-28A3-DA46-BD2A-697D024E7D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400"/>
              <a:t>Acids, bases and pH</a:t>
            </a:r>
            <a:endParaRPr lang="en-US" altLang="en-US"/>
          </a:p>
        </p:txBody>
      </p:sp>
      <p:sp>
        <p:nvSpPr>
          <p:cNvPr id="305155" name="Text Box 3">
            <a:extLst>
              <a:ext uri="{FF2B5EF4-FFF2-40B4-BE49-F238E27FC236}">
                <a16:creationId xmlns:a16="http://schemas.microsoft.com/office/drawing/2014/main" id="{1F79DB9F-2CA9-D546-84F0-5F57D2900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76400"/>
            <a:ext cx="8839200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altLang="x-none">
                <a:latin typeface="Arial" charset="0"/>
                <a:ea typeface="ＭＳ Ｐゴシック" charset="-128"/>
              </a:rPr>
              <a:t>We talked about strong acids and bases last lecture in our discussion of Electrolytes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altLang="x-none">
                <a:latin typeface="Arial" charset="0"/>
                <a:ea typeface="ＭＳ Ｐゴシック" charset="-128"/>
              </a:rPr>
              <a:t>A strong acid completely dissociates in solution</a:t>
            </a:r>
          </a:p>
          <a:p>
            <a:pPr lvl="1" algn="ctr">
              <a:spcBef>
                <a:spcPct val="50000"/>
              </a:spcBef>
              <a:defRPr/>
            </a:pPr>
            <a:r>
              <a:rPr lang="en-US" altLang="x-none">
                <a:latin typeface="Arial" charset="0"/>
                <a:ea typeface="ＭＳ Ｐゴシック" charset="-128"/>
              </a:rPr>
              <a:t>HA --&gt; H</a:t>
            </a:r>
            <a:r>
              <a:rPr lang="en-US" altLang="x-none" baseline="30000">
                <a:latin typeface="Arial" charset="0"/>
                <a:ea typeface="ＭＳ Ｐゴシック" charset="-128"/>
              </a:rPr>
              <a:t>+</a:t>
            </a:r>
            <a:r>
              <a:rPr lang="en-US" altLang="x-none">
                <a:latin typeface="Arial" charset="0"/>
                <a:ea typeface="ＭＳ Ｐゴシック" charset="-128"/>
              </a:rPr>
              <a:t> + A</a:t>
            </a:r>
            <a:r>
              <a:rPr lang="en-US" altLang="x-none" baseline="30000">
                <a:latin typeface="Arial" charset="0"/>
                <a:ea typeface="ＭＳ Ｐゴシック" charset="-128"/>
              </a:rPr>
              <a:t>-</a:t>
            </a:r>
            <a:endParaRPr lang="en-US" altLang="x-none">
              <a:latin typeface="Arial" charset="0"/>
              <a:ea typeface="ＭＳ Ｐゴシック" charset="-128"/>
            </a:endParaRPr>
          </a:p>
          <a:p>
            <a:pPr lvl="1" algn="ctr">
              <a:spcBef>
                <a:spcPct val="50000"/>
              </a:spcBef>
              <a:defRPr/>
            </a:pPr>
            <a:r>
              <a:rPr lang="en-US" altLang="x-none">
                <a:latin typeface="Arial" charset="0"/>
                <a:ea typeface="ＭＳ Ｐゴシック" charset="-128"/>
              </a:rPr>
              <a:t>pH = -log [H</a:t>
            </a:r>
            <a:r>
              <a:rPr lang="en-US" altLang="x-none" baseline="30000">
                <a:latin typeface="Arial" charset="0"/>
                <a:ea typeface="ＭＳ Ｐゴシック" charset="-128"/>
              </a:rPr>
              <a:t>+</a:t>
            </a:r>
            <a:r>
              <a:rPr lang="en-US" altLang="x-none">
                <a:latin typeface="Arial" charset="0"/>
                <a:ea typeface="ＭＳ Ｐゴシック" charset="-128"/>
              </a:rPr>
              <a:t>] or pH = -log [H</a:t>
            </a:r>
            <a:r>
              <a:rPr lang="en-US" altLang="x-none" baseline="-25000">
                <a:latin typeface="Arial" charset="0"/>
                <a:ea typeface="ＭＳ Ｐゴシック" charset="-128"/>
              </a:rPr>
              <a:t>3</a:t>
            </a:r>
            <a:r>
              <a:rPr lang="en-US" altLang="x-none">
                <a:latin typeface="Arial" charset="0"/>
                <a:ea typeface="ＭＳ Ｐゴシック" charset="-128"/>
              </a:rPr>
              <a:t>O</a:t>
            </a:r>
            <a:r>
              <a:rPr lang="en-US" altLang="x-none" baseline="30000">
                <a:latin typeface="Arial" charset="0"/>
                <a:ea typeface="ＭＳ Ｐゴシック" charset="-128"/>
              </a:rPr>
              <a:t>+</a:t>
            </a:r>
            <a:r>
              <a:rPr lang="en-US" altLang="x-none">
                <a:latin typeface="Arial" charset="0"/>
                <a:ea typeface="ＭＳ Ｐゴシック" charset="-128"/>
              </a:rPr>
              <a:t>]</a:t>
            </a:r>
          </a:p>
          <a:p>
            <a:pPr lvl="1">
              <a:spcBef>
                <a:spcPct val="50000"/>
              </a:spcBef>
              <a:defRPr/>
            </a:pPr>
            <a:r>
              <a:rPr lang="en-US" altLang="x-none">
                <a:latin typeface="Arial" charset="0"/>
                <a:ea typeface="ＭＳ Ｐゴシック" charset="-128"/>
              </a:rPr>
              <a:t>For a strong acid, the pH will equal the -log[H</a:t>
            </a:r>
            <a:r>
              <a:rPr lang="en-US" altLang="x-none" baseline="30000">
                <a:latin typeface="Arial" charset="0"/>
                <a:ea typeface="ＭＳ Ｐゴシック" charset="-128"/>
              </a:rPr>
              <a:t>+</a:t>
            </a:r>
            <a:r>
              <a:rPr lang="en-US" altLang="x-none">
                <a:latin typeface="Arial" charset="0"/>
                <a:ea typeface="ＭＳ Ｐゴシック" charset="-128"/>
              </a:rPr>
              <a:t>]</a:t>
            </a:r>
          </a:p>
          <a:p>
            <a:pPr lvl="1">
              <a:spcBef>
                <a:spcPct val="50000"/>
              </a:spcBef>
              <a:defRPr/>
            </a:pPr>
            <a:r>
              <a:rPr lang="en-US" altLang="x-none">
                <a:latin typeface="Arial" charset="0"/>
                <a:ea typeface="ＭＳ Ｐゴシック" charset="-128"/>
              </a:rPr>
              <a:t>	Remember:  Some acids are polyprotic (H</a:t>
            </a:r>
            <a:r>
              <a:rPr lang="en-US" altLang="x-none" baseline="-25000">
                <a:latin typeface="Arial" charset="0"/>
                <a:ea typeface="ＭＳ Ｐゴシック" charset="-128"/>
              </a:rPr>
              <a:t>2</a:t>
            </a:r>
            <a:r>
              <a:rPr lang="en-US" altLang="x-none">
                <a:latin typeface="Arial" charset="0"/>
                <a:ea typeface="ＭＳ Ｐゴシック" charset="-128"/>
              </a:rPr>
              <a:t>SO</a:t>
            </a:r>
            <a:r>
              <a:rPr lang="en-US" altLang="x-none" baseline="-25000">
                <a:latin typeface="Arial" charset="0"/>
                <a:ea typeface="ＭＳ Ｐゴシック" charset="-128"/>
              </a:rPr>
              <a:t>4</a:t>
            </a:r>
            <a:r>
              <a:rPr lang="en-US" altLang="x-none">
                <a:latin typeface="Arial" charset="0"/>
                <a:ea typeface="ＭＳ Ｐゴシック" charset="-128"/>
              </a:rPr>
              <a:t>, H</a:t>
            </a:r>
            <a:r>
              <a:rPr lang="en-US" altLang="x-none" baseline="-25000">
                <a:latin typeface="Arial" charset="0"/>
                <a:ea typeface="ＭＳ Ｐゴシック" charset="-128"/>
              </a:rPr>
              <a:t>3</a:t>
            </a:r>
            <a:r>
              <a:rPr lang="en-US" altLang="x-none">
                <a:latin typeface="Arial" charset="0"/>
                <a:ea typeface="ＭＳ Ｐゴシック" charset="-128"/>
              </a:rPr>
              <a:t>PO</a:t>
            </a:r>
            <a:r>
              <a:rPr lang="en-US" altLang="x-none" baseline="-25000">
                <a:latin typeface="Arial" charset="0"/>
                <a:ea typeface="ＭＳ Ｐゴシック" charset="-128"/>
              </a:rPr>
              <a:t>4</a:t>
            </a:r>
            <a:r>
              <a:rPr lang="en-US" altLang="x-none">
                <a:latin typeface="Arial" charset="0"/>
                <a:ea typeface="ＭＳ Ｐゴシック" charset="-128"/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08EF79D0-2C29-A44B-80CE-B5F402D0DA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400"/>
              <a:t>Acids, Bases and pH</a:t>
            </a:r>
            <a:endParaRPr lang="en-US" altLang="en-US"/>
          </a:p>
        </p:txBody>
      </p:sp>
      <p:sp>
        <p:nvSpPr>
          <p:cNvPr id="60418" name="Rectangle 3">
            <a:extLst>
              <a:ext uri="{FF2B5EF4-FFF2-40B4-BE49-F238E27FC236}">
                <a16:creationId xmlns:a16="http://schemas.microsoft.com/office/drawing/2014/main" id="{3F42CF51-D449-BB42-B250-1458E36DAF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strong bases, we need to remember that ph and pOH are related:</a:t>
            </a:r>
          </a:p>
          <a:p>
            <a:pPr algn="ctr" eaLnBrk="1" hangingPunct="1">
              <a:buFontTx/>
              <a:buNone/>
            </a:pPr>
            <a:r>
              <a:rPr lang="en-US" altLang="en-US"/>
              <a:t>pH + pOH = 14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Take the negative log of the [OH</a:t>
            </a:r>
            <a:r>
              <a:rPr lang="en-US" altLang="en-US" baseline="30000"/>
              <a:t>-</a:t>
            </a:r>
            <a:r>
              <a:rPr lang="en-US" altLang="en-US"/>
              <a:t>] and subtract it from 14 to determine the pH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>
            <a:extLst>
              <a:ext uri="{FF2B5EF4-FFF2-40B4-BE49-F238E27FC236}">
                <a16:creationId xmlns:a16="http://schemas.microsoft.com/office/drawing/2014/main" id="{BFB40807-5AD5-5F4C-B864-67B545DD92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400"/>
              <a:t>Acids, Bases and pH</a:t>
            </a:r>
            <a:endParaRPr lang="en-US" altLang="en-US"/>
          </a:p>
        </p:txBody>
      </p:sp>
      <p:sp>
        <p:nvSpPr>
          <p:cNvPr id="62466" name="Rectangle 3">
            <a:extLst>
              <a:ext uri="{FF2B5EF4-FFF2-40B4-BE49-F238E27FC236}">
                <a16:creationId xmlns:a16="http://schemas.microsoft.com/office/drawing/2014/main" id="{08A4020A-20C4-6C41-8DA4-2D61B2C7D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Weak acids (and bases) pose a new problem:  The fact that they do not completely dissociate in solution</a:t>
            </a:r>
          </a:p>
          <a:p>
            <a:pPr lvl="1" eaLnBrk="1" hangingPunct="1"/>
            <a:r>
              <a:rPr lang="en-US" altLang="en-US"/>
              <a:t>They exist in an equilibrium between the acid and conjugate base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lvl="1" eaLnBrk="1" hangingPunct="1">
              <a:buFontTx/>
              <a:buNone/>
            </a:pPr>
            <a:r>
              <a:rPr lang="en-US" altLang="en-US"/>
              <a:t>HA (aq) + H</a:t>
            </a:r>
            <a:r>
              <a:rPr lang="en-US" altLang="en-US" baseline="-25000"/>
              <a:t>2</a:t>
            </a:r>
            <a:r>
              <a:rPr lang="en-US" altLang="en-US"/>
              <a:t>O (l) --&gt; H</a:t>
            </a:r>
            <a:r>
              <a:rPr lang="en-US" altLang="en-US" baseline="-25000"/>
              <a:t>3</a:t>
            </a:r>
            <a:r>
              <a:rPr lang="en-US" altLang="en-US"/>
              <a:t>O</a:t>
            </a:r>
            <a:r>
              <a:rPr lang="en-US" altLang="en-US" baseline="30000"/>
              <a:t>+</a:t>
            </a:r>
            <a:r>
              <a:rPr lang="en-US" altLang="en-US"/>
              <a:t> (aq) + A</a:t>
            </a:r>
            <a:r>
              <a:rPr lang="en-US" altLang="en-US" baseline="30000"/>
              <a:t>-</a:t>
            </a:r>
            <a:r>
              <a:rPr lang="en-US" altLang="en-US"/>
              <a:t> (aq)</a:t>
            </a:r>
          </a:p>
        </p:txBody>
      </p:sp>
      <p:graphicFrame>
        <p:nvGraphicFramePr>
          <p:cNvPr id="62467" name="Object 4">
            <a:extLst>
              <a:ext uri="{FF2B5EF4-FFF2-40B4-BE49-F238E27FC236}">
                <a16:creationId xmlns:a16="http://schemas.microsoft.com/office/drawing/2014/main" id="{DC004697-B5EC-EA49-B8D2-5E138851DA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5181600"/>
          <a:ext cx="6324600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0" name="Equation" r:id="rId4" imgW="9829800" imgH="2184400" progId="Equation.3">
                  <p:embed/>
                </p:oleObj>
              </mc:Choice>
              <mc:Fallback>
                <p:oleObj name="Equation" r:id="rId4" imgW="9829800" imgH="218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181600"/>
                        <a:ext cx="6324600" cy="14049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>
            <a:extLst>
              <a:ext uri="{FF2B5EF4-FFF2-40B4-BE49-F238E27FC236}">
                <a16:creationId xmlns:a16="http://schemas.microsoft.com/office/drawing/2014/main" id="{3F081F11-797E-7C4F-BE79-1B7F4698FD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400"/>
              <a:t>Common Biochemical Acids</a:t>
            </a:r>
            <a:endParaRPr lang="en-US" altLang="en-US"/>
          </a:p>
        </p:txBody>
      </p:sp>
      <p:pic>
        <p:nvPicPr>
          <p:cNvPr id="64514" name="Picture 3" descr="02T06">
            <a:extLst>
              <a:ext uri="{FF2B5EF4-FFF2-40B4-BE49-F238E27FC236}">
                <a16:creationId xmlns:a16="http://schemas.microsoft.com/office/drawing/2014/main" id="{8088C7CA-2398-6344-8305-414A80619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7607300" cy="562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>
            <a:extLst>
              <a:ext uri="{FF2B5EF4-FFF2-40B4-BE49-F238E27FC236}">
                <a16:creationId xmlns:a16="http://schemas.microsoft.com/office/drawing/2014/main" id="{EB1B1A36-AF85-F042-A05B-513AFF860B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400"/>
              <a:t>Henderson-Hasselbach Equation</a:t>
            </a:r>
            <a:endParaRPr lang="en-US" altLang="en-US"/>
          </a:p>
        </p:txBody>
      </p:sp>
      <p:sp>
        <p:nvSpPr>
          <p:cNvPr id="317443" name="Text Box 3">
            <a:extLst>
              <a:ext uri="{FF2B5EF4-FFF2-40B4-BE49-F238E27FC236}">
                <a16:creationId xmlns:a16="http://schemas.microsoft.com/office/drawing/2014/main" id="{0BBC5D03-1AB3-F440-B461-603752E9D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410200"/>
            <a:ext cx="6781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x-none">
                <a:latin typeface="Arial" charset="0"/>
                <a:ea typeface="ＭＳ Ｐゴシック" charset="-128"/>
              </a:rPr>
              <a:t>Enzymes have very specific pH ranges in which they will function</a:t>
            </a:r>
          </a:p>
        </p:txBody>
      </p:sp>
      <p:pic>
        <p:nvPicPr>
          <p:cNvPr id="66563" name="Picture 4" descr="0212">
            <a:extLst>
              <a:ext uri="{FF2B5EF4-FFF2-40B4-BE49-F238E27FC236}">
                <a16:creationId xmlns:a16="http://schemas.microsoft.com/office/drawing/2014/main" id="{1B3C3314-5BAA-6B47-A1BA-A0ECA520E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1743075"/>
            <a:ext cx="8966200" cy="33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>
            <a:extLst>
              <a:ext uri="{FF2B5EF4-FFF2-40B4-BE49-F238E27FC236}">
                <a16:creationId xmlns:a16="http://schemas.microsoft.com/office/drawing/2014/main" id="{809FBB46-DECA-A546-812A-E63F1DEAC5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400"/>
              <a:t>Henderson-Hasselbach Equation</a:t>
            </a:r>
            <a:endParaRPr lang="en-US" altLang="en-US"/>
          </a:p>
        </p:txBody>
      </p:sp>
      <p:graphicFrame>
        <p:nvGraphicFramePr>
          <p:cNvPr id="68610" name="Object 3">
            <a:extLst>
              <a:ext uri="{FF2B5EF4-FFF2-40B4-BE49-F238E27FC236}">
                <a16:creationId xmlns:a16="http://schemas.microsoft.com/office/drawing/2014/main" id="{D1B58C7D-F5EB-0549-9846-086F01D882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1905000"/>
          <a:ext cx="6767513" cy="387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3" name="Equation" r:id="rId4" imgW="10515600" imgH="6019800" progId="Equation.3">
                  <p:embed/>
                </p:oleObj>
              </mc:Choice>
              <mc:Fallback>
                <p:oleObj name="Equation" r:id="rId4" imgW="10515600" imgH="6019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05000"/>
                        <a:ext cx="6767513" cy="38719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>
            <a:extLst>
              <a:ext uri="{FF2B5EF4-FFF2-40B4-BE49-F238E27FC236}">
                <a16:creationId xmlns:a16="http://schemas.microsoft.com/office/drawing/2014/main" id="{5D7A849D-FA2D-4B4B-9452-6FD0AB2C34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400"/>
              <a:t>Titration Curves</a:t>
            </a:r>
            <a:endParaRPr lang="en-US" altLang="en-US"/>
          </a:p>
        </p:txBody>
      </p:sp>
      <p:sp>
        <p:nvSpPr>
          <p:cNvPr id="70658" name="Rectangle 3">
            <a:extLst>
              <a:ext uri="{FF2B5EF4-FFF2-40B4-BE49-F238E27FC236}">
                <a16:creationId xmlns:a16="http://schemas.microsoft.com/office/drawing/2014/main" id="{F56F239C-5C36-B84A-B421-8C76719CC0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When we mix an acid and a base together in small increments and then measure the pH, we can make a </a:t>
            </a:r>
            <a:r>
              <a:rPr lang="en-US" altLang="en-US" sz="2800" u="sng"/>
              <a:t>Titration Curve</a:t>
            </a:r>
            <a:endParaRPr lang="en-US" altLang="en-US" sz="2800"/>
          </a:p>
          <a:p>
            <a:pPr algn="ctr" eaLnBrk="1" hangingPunct="1">
              <a:buFontTx/>
              <a:buNone/>
            </a:pPr>
            <a:r>
              <a:rPr lang="en-US" altLang="en-US" sz="2800"/>
              <a:t>HA (aq) + OH</a:t>
            </a:r>
            <a:r>
              <a:rPr lang="en-US" altLang="en-US" sz="2800" baseline="30000"/>
              <a:t>-</a:t>
            </a:r>
            <a:r>
              <a:rPr lang="en-US" altLang="en-US" sz="2800"/>
              <a:t> (aq) </a:t>
            </a:r>
            <a:r>
              <a:rPr lang="en-US" altLang="en-US" sz="2800">
                <a:sym typeface="Wingdings 3" pitchFamily="2" charset="2"/>
              </a:rPr>
              <a:t> H</a:t>
            </a:r>
            <a:r>
              <a:rPr lang="en-US" altLang="en-US" sz="2800" baseline="-25000">
                <a:sym typeface="Wingdings 3" pitchFamily="2" charset="2"/>
              </a:rPr>
              <a:t>2</a:t>
            </a:r>
            <a:r>
              <a:rPr lang="en-US" altLang="en-US" sz="2800">
                <a:sym typeface="Wingdings 3" pitchFamily="2" charset="2"/>
              </a:rPr>
              <a:t>O (l) + A</a:t>
            </a:r>
            <a:r>
              <a:rPr lang="en-US" altLang="en-US" sz="2800" baseline="30000">
                <a:sym typeface="Wingdings 3" pitchFamily="2" charset="2"/>
              </a:rPr>
              <a:t>-</a:t>
            </a:r>
            <a:r>
              <a:rPr lang="en-US" altLang="en-US" sz="2800">
                <a:sym typeface="Wingdings 3" pitchFamily="2" charset="2"/>
              </a:rPr>
              <a:t> (aq)</a:t>
            </a:r>
            <a:endParaRPr lang="en-US" altLang="en-US"/>
          </a:p>
        </p:txBody>
      </p:sp>
      <p:pic>
        <p:nvPicPr>
          <p:cNvPr id="70659" name="Picture 5" descr="0213b">
            <a:extLst>
              <a:ext uri="{FF2B5EF4-FFF2-40B4-BE49-F238E27FC236}">
                <a16:creationId xmlns:a16="http://schemas.microsoft.com/office/drawing/2014/main" id="{8D037F5E-8D91-AC4C-BC53-148296957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52800"/>
            <a:ext cx="3657600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9494" name="Text Box 6">
            <a:extLst>
              <a:ext uri="{FF2B5EF4-FFF2-40B4-BE49-F238E27FC236}">
                <a16:creationId xmlns:a16="http://schemas.microsoft.com/office/drawing/2014/main" id="{B44D91FF-FEA8-2D40-819D-58D8281CB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581400"/>
            <a:ext cx="4343400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x-none" sz="2000">
                <a:latin typeface="Arial" charset="0"/>
                <a:ea typeface="ＭＳ Ｐゴシック" charset="-128"/>
              </a:rPr>
              <a:t>The equivalence or endpoint (EP) is the point in the titration at which all of the acid molecules have reacted with base</a:t>
            </a:r>
          </a:p>
          <a:p>
            <a:pPr>
              <a:spcBef>
                <a:spcPct val="50000"/>
              </a:spcBef>
              <a:defRPr/>
            </a:pPr>
            <a:r>
              <a:rPr lang="en-US" altLang="x-none" sz="2000">
                <a:latin typeface="Arial" charset="0"/>
                <a:ea typeface="ＭＳ Ｐゴシック" charset="-128"/>
              </a:rPr>
              <a:t>Halfway to the EP:  [HA]=[A</a:t>
            </a:r>
            <a:r>
              <a:rPr lang="en-US" altLang="x-none" sz="2000" baseline="30000">
                <a:latin typeface="Arial" charset="0"/>
                <a:ea typeface="ＭＳ Ｐゴシック" charset="-128"/>
              </a:rPr>
              <a:t>-</a:t>
            </a:r>
            <a:r>
              <a:rPr lang="en-US" altLang="x-none" sz="2000">
                <a:latin typeface="Arial" charset="0"/>
                <a:ea typeface="ＭＳ Ｐゴシック" charset="-128"/>
              </a:rPr>
              <a:t>]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altLang="x-none" sz="2000">
                <a:latin typeface="Arial" charset="0"/>
                <a:ea typeface="ＭＳ Ｐゴシック" charset="-128"/>
              </a:rPr>
              <a:t>The pH at this point is the pKa.  Why?</a:t>
            </a:r>
          </a:p>
          <a:p>
            <a:pPr>
              <a:spcBef>
                <a:spcPct val="50000"/>
              </a:spcBef>
              <a:defRPr/>
            </a:pPr>
            <a:r>
              <a:rPr lang="en-US" altLang="x-none" sz="2000">
                <a:latin typeface="Arial" charset="0"/>
                <a:ea typeface="ＭＳ Ｐゴシック" charset="-128"/>
              </a:rPr>
              <a:t>At the EP:  [A</a:t>
            </a:r>
            <a:r>
              <a:rPr lang="en-US" altLang="x-none" sz="2000" baseline="30000">
                <a:latin typeface="Arial" charset="0"/>
                <a:ea typeface="ＭＳ Ｐゴシック" charset="-128"/>
              </a:rPr>
              <a:t>-</a:t>
            </a:r>
            <a:r>
              <a:rPr lang="en-US" altLang="x-none" sz="2000">
                <a:latin typeface="Arial" charset="0"/>
                <a:ea typeface="ＭＳ Ｐゴシック" charset="-128"/>
              </a:rPr>
              <a:t>] = Initial [HA]</a:t>
            </a:r>
            <a:endParaRPr lang="en-US" altLang="x-none">
              <a:latin typeface="Arial" charset="0"/>
              <a:ea typeface="ＭＳ Ｐゴシック" charset="-128"/>
            </a:endParaRPr>
          </a:p>
        </p:txBody>
      </p:sp>
      <p:sp>
        <p:nvSpPr>
          <p:cNvPr id="319495" name="Text Box 7">
            <a:extLst>
              <a:ext uri="{FF2B5EF4-FFF2-40B4-BE49-F238E27FC236}">
                <a16:creationId xmlns:a16="http://schemas.microsoft.com/office/drawing/2014/main" id="{861B0779-10F7-7D45-9BDB-B90993378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6553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x-none" sz="1400">
                <a:latin typeface="Arial" charset="0"/>
                <a:ea typeface="ＭＳ Ｐゴシック" charset="-128"/>
                <a:sym typeface="Wingdings" charset="2"/>
              </a:rPr>
              <a:t></a:t>
            </a:r>
            <a:endParaRPr lang="en-US" altLang="x-none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C3BC0A"/>
      </a:dk1>
      <a:lt1>
        <a:srgbClr val="FEF913"/>
      </a:lt1>
      <a:dk2>
        <a:srgbClr val="0B17FF"/>
      </a:dk2>
      <a:lt2>
        <a:srgbClr val="FFFC29"/>
      </a:lt2>
      <a:accent1>
        <a:srgbClr val="BBE0E3"/>
      </a:accent1>
      <a:accent2>
        <a:srgbClr val="333399"/>
      </a:accent2>
      <a:accent3>
        <a:srgbClr val="AAABFF"/>
      </a:accent3>
      <a:accent4>
        <a:srgbClr val="D9D50E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C3BC0A"/>
        </a:dk1>
        <a:lt1>
          <a:srgbClr val="FEF913"/>
        </a:lt1>
        <a:dk2>
          <a:srgbClr val="0B17FF"/>
        </a:dk2>
        <a:lt2>
          <a:srgbClr val="FFFC29"/>
        </a:lt2>
        <a:accent1>
          <a:srgbClr val="BBE0E3"/>
        </a:accent1>
        <a:accent2>
          <a:srgbClr val="333399"/>
        </a:accent2>
        <a:accent3>
          <a:srgbClr val="AAABFF"/>
        </a:accent3>
        <a:accent4>
          <a:srgbClr val="D9D50E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1985</TotalTime>
  <Words>290</Words>
  <Application>Microsoft Macintosh PowerPoint</Application>
  <PresentationFormat>On-screen Show (4:3)</PresentationFormat>
  <Paragraphs>36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Blank Presentation</vt:lpstr>
      <vt:lpstr>Equation</vt:lpstr>
      <vt:lpstr>Acids, bases and pH</vt:lpstr>
      <vt:lpstr>Acids, Bases and pH</vt:lpstr>
      <vt:lpstr>Acids, Bases and pH</vt:lpstr>
      <vt:lpstr>Common Biochemical Acids</vt:lpstr>
      <vt:lpstr>Henderson-Hasselbach Equation</vt:lpstr>
      <vt:lpstr>Henderson-Hasselbach Equation</vt:lpstr>
      <vt:lpstr>Titration Curves</vt:lpstr>
    </vt:vector>
  </TitlesOfParts>
  <Company>Jason Hurlbert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Properties</dc:title>
  <dc:creator>Jason Hurlbert</dc:creator>
  <cp:lastModifiedBy>Hurlbert, Jason C.</cp:lastModifiedBy>
  <cp:revision>133</cp:revision>
  <dcterms:created xsi:type="dcterms:W3CDTF">2009-08-25T18:30:19Z</dcterms:created>
  <dcterms:modified xsi:type="dcterms:W3CDTF">2019-09-04T20:37:27Z</dcterms:modified>
</cp:coreProperties>
</file>