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531" r:id="rId2"/>
    <p:sldId id="271" r:id="rId3"/>
    <p:sldId id="264" r:id="rId4"/>
    <p:sldId id="548" r:id="rId5"/>
    <p:sldId id="261" r:id="rId6"/>
    <p:sldId id="260" r:id="rId7"/>
    <p:sldId id="539" r:id="rId8"/>
    <p:sldId id="540" r:id="rId9"/>
    <p:sldId id="268" r:id="rId10"/>
    <p:sldId id="266" r:id="rId11"/>
    <p:sldId id="263" r:id="rId12"/>
    <p:sldId id="262" r:id="rId13"/>
    <p:sldId id="259" r:id="rId14"/>
    <p:sldId id="278" r:id="rId15"/>
    <p:sldId id="277" r:id="rId16"/>
    <p:sldId id="537" r:id="rId17"/>
    <p:sldId id="538" r:id="rId18"/>
    <p:sldId id="541" r:id="rId19"/>
    <p:sldId id="542" r:id="rId20"/>
    <p:sldId id="543" r:id="rId21"/>
    <p:sldId id="544" r:id="rId22"/>
    <p:sldId id="545" r:id="rId23"/>
    <p:sldId id="546" r:id="rId24"/>
    <p:sldId id="547" r:id="rId25"/>
    <p:sldId id="275" r:id="rId26"/>
    <p:sldId id="2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30" autoAdjust="0"/>
    <p:restoredTop sz="86447" autoAdjust="0"/>
  </p:normalViewPr>
  <p:slideViewPr>
    <p:cSldViewPr>
      <p:cViewPr varScale="1">
        <p:scale>
          <a:sx n="106" d="100"/>
          <a:sy n="106" d="100"/>
        </p:scale>
        <p:origin x="712" y="176"/>
      </p:cViewPr>
      <p:guideLst>
        <p:guide orient="horz" pos="2160"/>
        <p:guide pos="2880"/>
      </p:guideLst>
    </p:cSldViewPr>
  </p:slideViewPr>
  <p:outlineViewPr>
    <p:cViewPr>
      <p:scale>
        <a:sx n="33" d="100"/>
        <a:sy n="33" d="100"/>
      </p:scale>
      <p:origin x="0" y="4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29C43-844C-DE46-907A-07B6DBB08F5E}" type="datetimeFigureOut">
              <a:rPr lang="en-US" smtClean="0"/>
              <a:t>9/30/19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014D1-5595-7149-A209-82A31D82ACD8}" type="slidenum">
              <a:rPr lang="en-US" smtClean="0"/>
              <a:t>‹#›</a:t>
            </a:fld>
            <a:endParaRPr lang="en-US"/>
          </a:p>
        </p:txBody>
      </p:sp>
    </p:spTree>
    <p:extLst>
      <p:ext uri="{BB962C8B-B14F-4D97-AF65-F5344CB8AC3E}">
        <p14:creationId xmlns:p14="http://schemas.microsoft.com/office/powerpoint/2010/main" val="279043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B6771D-02B7-DD43-A3A1-C2B51591180B}"/>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33CEFE13-84A3-D945-8C9F-F0AB8A49AF47}" type="slidenum">
              <a:rPr lang="en-US" altLang="x-none"/>
              <a:pPr>
                <a:defRPr/>
              </a:pPr>
              <a:t>1</a:t>
            </a:fld>
            <a:endParaRPr lang="en-US" altLang="x-none"/>
          </a:p>
        </p:txBody>
      </p:sp>
      <p:sp>
        <p:nvSpPr>
          <p:cNvPr id="540674" name="Rectangle 2">
            <a:extLst>
              <a:ext uri="{FF2B5EF4-FFF2-40B4-BE49-F238E27FC236}">
                <a16:creationId xmlns:a16="http://schemas.microsoft.com/office/drawing/2014/main" id="{EF89C87A-D839-544F-9A2D-B78ADAD4B7F5}"/>
              </a:ext>
            </a:extLst>
          </p:cNvPr>
          <p:cNvSpPr>
            <a:spLocks noGrp="1" noRot="1" noChangeAspect="1" noChangeArrowheads="1" noTextEdit="1"/>
          </p:cNvSpPr>
          <p:nvPr>
            <p:ph type="sldImg"/>
          </p:nvPr>
        </p:nvSpPr>
        <p:spPr>
          <a:ln/>
        </p:spPr>
      </p:sp>
      <p:sp>
        <p:nvSpPr>
          <p:cNvPr id="540675" name="Rectangle 3">
            <a:extLst>
              <a:ext uri="{FF2B5EF4-FFF2-40B4-BE49-F238E27FC236}">
                <a16:creationId xmlns:a16="http://schemas.microsoft.com/office/drawing/2014/main" id="{06A79C73-319C-C247-B613-0354AF84715C}"/>
              </a:ext>
            </a:extLst>
          </p:cNvPr>
          <p:cNvSpPr>
            <a:spLocks noGrp="1" noChangeArrowheads="1"/>
          </p:cNvSpPr>
          <p:nvPr>
            <p:ph type="body" idx="1"/>
          </p:nvPr>
        </p:nvSpPr>
        <p:spPr/>
        <p:txBody>
          <a:bodyPr/>
          <a:lstStyle/>
          <a:p>
            <a:pPr eaLnBrk="1" hangingPunct="1">
              <a:defRPr/>
            </a:pPr>
            <a:endParaRPr lang="x-none" altLang="x-none"/>
          </a:p>
        </p:txBody>
      </p:sp>
    </p:spTree>
    <p:extLst>
      <p:ext uri="{BB962C8B-B14F-4D97-AF65-F5344CB8AC3E}">
        <p14:creationId xmlns:p14="http://schemas.microsoft.com/office/powerpoint/2010/main" val="2331871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823F4328-D664-504C-A652-BF8801252636}"/>
              </a:ext>
            </a:extLst>
          </p:cNvPr>
          <p:cNvSpPr>
            <a:spLocks noGrp="1" noRot="1" noChangeAspect="1" noTextEdit="1"/>
          </p:cNvSpPr>
          <p:nvPr>
            <p:ph type="sldImg"/>
          </p:nvPr>
        </p:nvSpPr>
        <p:spPr>
          <a:ln/>
        </p:spPr>
      </p:sp>
      <p:sp>
        <p:nvSpPr>
          <p:cNvPr id="57346" name="Notes Placeholder 2">
            <a:extLst>
              <a:ext uri="{FF2B5EF4-FFF2-40B4-BE49-F238E27FC236}">
                <a16:creationId xmlns:a16="http://schemas.microsoft.com/office/drawing/2014/main" id="{844AA37F-C073-AF4D-819A-8683F12EE5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57347" name="Slide Number Placeholder 3">
            <a:extLst>
              <a:ext uri="{FF2B5EF4-FFF2-40B4-BE49-F238E27FC236}">
                <a16:creationId xmlns:a16="http://schemas.microsoft.com/office/drawing/2014/main" id="{955CA672-9C7E-A541-8271-2AB2772750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F6472008-C152-6147-91E1-A8DC7DF6293A}" type="slidenum">
              <a:rPr lang="en-US" altLang="en-US" sz="1200">
                <a:solidFill>
                  <a:srgbClr val="000000"/>
                </a:solidFill>
              </a:rPr>
              <a:pPr/>
              <a:t>24</a:t>
            </a:fld>
            <a:endParaRPr lang="en-US" altLang="en-US" sz="1200">
              <a:solidFill>
                <a:srgbClr val="000000"/>
              </a:solidFill>
            </a:endParaRPr>
          </a:p>
        </p:txBody>
      </p:sp>
    </p:spTree>
    <p:extLst>
      <p:ext uri="{BB962C8B-B14F-4D97-AF65-F5344CB8AC3E}">
        <p14:creationId xmlns:p14="http://schemas.microsoft.com/office/powerpoint/2010/main" val="177230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D93B13-48F2-D749-8B50-472B38697FDE}"/>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624A4A97-D3A2-9D43-AFD1-AC03BCA86E47}" type="slidenum">
              <a:rPr lang="en-US" altLang="x-none"/>
              <a:pPr>
                <a:defRPr/>
              </a:pPr>
              <a:t>7</a:t>
            </a:fld>
            <a:endParaRPr lang="en-US" altLang="x-none"/>
          </a:p>
        </p:txBody>
      </p:sp>
      <p:sp>
        <p:nvSpPr>
          <p:cNvPr id="555010" name="Rectangle 2">
            <a:extLst>
              <a:ext uri="{FF2B5EF4-FFF2-40B4-BE49-F238E27FC236}">
                <a16:creationId xmlns:a16="http://schemas.microsoft.com/office/drawing/2014/main" id="{DAE7391C-59FF-164E-80A8-51E29513F667}"/>
              </a:ext>
            </a:extLst>
          </p:cNvPr>
          <p:cNvSpPr>
            <a:spLocks noGrp="1" noRot="1" noChangeAspect="1" noChangeArrowheads="1"/>
          </p:cNvSpPr>
          <p:nvPr>
            <p:ph type="sldImg"/>
          </p:nvPr>
        </p:nvSpPr>
        <p:spPr>
          <a:solidFill>
            <a:srgbClr val="FFFFFF"/>
          </a:solidFill>
          <a:ln/>
        </p:spPr>
      </p:sp>
      <p:sp>
        <p:nvSpPr>
          <p:cNvPr id="555011" name="Rectangle 3">
            <a:extLst>
              <a:ext uri="{FF2B5EF4-FFF2-40B4-BE49-F238E27FC236}">
                <a16:creationId xmlns:a16="http://schemas.microsoft.com/office/drawing/2014/main" id="{94DC4CEE-99A2-334E-8AA6-772883C454C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extLst>
      <p:ext uri="{BB962C8B-B14F-4D97-AF65-F5344CB8AC3E}">
        <p14:creationId xmlns:p14="http://schemas.microsoft.com/office/powerpoint/2010/main" val="1215659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E73916-D302-164B-8C58-2B913B827415}"/>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BF211B92-6C5A-1A46-96C1-BCB1A3C41FD4}" type="slidenum">
              <a:rPr lang="en-US" altLang="x-none"/>
              <a:pPr>
                <a:defRPr/>
              </a:pPr>
              <a:t>8</a:t>
            </a:fld>
            <a:endParaRPr lang="en-US" altLang="x-none"/>
          </a:p>
        </p:txBody>
      </p:sp>
      <p:sp>
        <p:nvSpPr>
          <p:cNvPr id="576514" name="Rectangle 2">
            <a:extLst>
              <a:ext uri="{FF2B5EF4-FFF2-40B4-BE49-F238E27FC236}">
                <a16:creationId xmlns:a16="http://schemas.microsoft.com/office/drawing/2014/main" id="{D11CECE1-B16C-044F-B1E9-F78E87E307FA}"/>
              </a:ext>
            </a:extLst>
          </p:cNvPr>
          <p:cNvSpPr>
            <a:spLocks noGrp="1" noRot="1" noChangeAspect="1" noChangeArrowheads="1" noTextEdit="1"/>
          </p:cNvSpPr>
          <p:nvPr>
            <p:ph type="sldImg"/>
          </p:nvPr>
        </p:nvSpPr>
        <p:spPr>
          <a:ln/>
        </p:spPr>
      </p:sp>
      <p:sp>
        <p:nvSpPr>
          <p:cNvPr id="576515" name="Rectangle 3">
            <a:extLst>
              <a:ext uri="{FF2B5EF4-FFF2-40B4-BE49-F238E27FC236}">
                <a16:creationId xmlns:a16="http://schemas.microsoft.com/office/drawing/2014/main" id="{BBF83287-1FA2-0C49-A1E0-E367AD4AD696}"/>
              </a:ext>
            </a:extLst>
          </p:cNvPr>
          <p:cNvSpPr>
            <a:spLocks noGrp="1" noChangeArrowheads="1"/>
          </p:cNvSpPr>
          <p:nvPr>
            <p:ph type="body" idx="1"/>
          </p:nvPr>
        </p:nvSpPr>
        <p:spPr/>
        <p:txBody>
          <a:bodyPr/>
          <a:lstStyle/>
          <a:p>
            <a:pPr eaLnBrk="1" hangingPunct="1">
              <a:defRPr/>
            </a:pPr>
            <a:endParaRPr lang="x-none" altLang="x-none"/>
          </a:p>
        </p:txBody>
      </p:sp>
    </p:spTree>
    <p:extLst>
      <p:ext uri="{BB962C8B-B14F-4D97-AF65-F5344CB8AC3E}">
        <p14:creationId xmlns:p14="http://schemas.microsoft.com/office/powerpoint/2010/main" val="323388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61BF6579-64B5-984B-96DD-701CB2B08FA2}"/>
              </a:ext>
            </a:extLst>
          </p:cNvPr>
          <p:cNvSpPr>
            <a:spLocks noGrp="1" noRot="1" noChangeAspect="1" noTextEdit="1"/>
          </p:cNvSpPr>
          <p:nvPr>
            <p:ph type="sldImg"/>
          </p:nvPr>
        </p:nvSpPr>
        <p:spPr>
          <a:ln/>
        </p:spPr>
      </p:sp>
      <p:sp>
        <p:nvSpPr>
          <p:cNvPr id="43010" name="Notes Placeholder 2">
            <a:extLst>
              <a:ext uri="{FF2B5EF4-FFF2-40B4-BE49-F238E27FC236}">
                <a16:creationId xmlns:a16="http://schemas.microsoft.com/office/drawing/2014/main" id="{39DA1373-35A4-B445-8800-FA5BDA99FE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43011" name="Slide Number Placeholder 3">
            <a:extLst>
              <a:ext uri="{FF2B5EF4-FFF2-40B4-BE49-F238E27FC236}">
                <a16:creationId xmlns:a16="http://schemas.microsoft.com/office/drawing/2014/main" id="{DC149418-A1D1-1A4D-9B2A-CB9F2269FD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329DED5-52F7-D84A-A7D0-D83D681AD4BB}" type="slidenum">
              <a:rPr lang="en-US" altLang="en-US" sz="1200">
                <a:solidFill>
                  <a:srgbClr val="000000"/>
                </a:solidFill>
              </a:rPr>
              <a:pPr/>
              <a:t>16</a:t>
            </a:fld>
            <a:endParaRPr lang="en-US" altLang="en-US" sz="1200">
              <a:solidFill>
                <a:srgbClr val="000000"/>
              </a:solidFill>
            </a:endParaRPr>
          </a:p>
        </p:txBody>
      </p:sp>
    </p:spTree>
    <p:extLst>
      <p:ext uri="{BB962C8B-B14F-4D97-AF65-F5344CB8AC3E}">
        <p14:creationId xmlns:p14="http://schemas.microsoft.com/office/powerpoint/2010/main" val="120590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D368DB91-96E0-9341-BC38-EC20D7117325}"/>
              </a:ext>
            </a:extLst>
          </p:cNvPr>
          <p:cNvSpPr>
            <a:spLocks noGrp="1" noRot="1" noChangeAspect="1" noTextEdit="1"/>
          </p:cNvSpPr>
          <p:nvPr>
            <p:ph type="sldImg"/>
          </p:nvPr>
        </p:nvSpPr>
        <p:spPr>
          <a:ln/>
        </p:spPr>
      </p:sp>
      <p:sp>
        <p:nvSpPr>
          <p:cNvPr id="45058" name="Notes Placeholder 2">
            <a:extLst>
              <a:ext uri="{FF2B5EF4-FFF2-40B4-BE49-F238E27FC236}">
                <a16:creationId xmlns:a16="http://schemas.microsoft.com/office/drawing/2014/main" id="{32B0B9B9-F553-1B4F-9480-9ECBCF7301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45059" name="Slide Number Placeholder 3">
            <a:extLst>
              <a:ext uri="{FF2B5EF4-FFF2-40B4-BE49-F238E27FC236}">
                <a16:creationId xmlns:a16="http://schemas.microsoft.com/office/drawing/2014/main" id="{C7D3ED35-7910-4444-A53E-ED0ED23C7C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D814ED51-7AFD-154D-A2F3-88F22E03408F}" type="slidenum">
              <a:rPr lang="en-US" altLang="en-US" sz="1200">
                <a:solidFill>
                  <a:srgbClr val="000000"/>
                </a:solidFill>
              </a:rPr>
              <a:pPr/>
              <a:t>17</a:t>
            </a:fld>
            <a:endParaRPr lang="en-US" altLang="en-US" sz="1200">
              <a:solidFill>
                <a:srgbClr val="000000"/>
              </a:solidFill>
            </a:endParaRPr>
          </a:p>
        </p:txBody>
      </p:sp>
    </p:spTree>
    <p:extLst>
      <p:ext uri="{BB962C8B-B14F-4D97-AF65-F5344CB8AC3E}">
        <p14:creationId xmlns:p14="http://schemas.microsoft.com/office/powerpoint/2010/main" val="2713421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DA7C8DC5-A6A6-A745-9BAE-6D9F2E10FE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84085455-2AF5-DE44-AAB8-952E3486BCBF}" type="slidenum">
              <a:rPr lang="en-US" altLang="en-US" sz="1200">
                <a:solidFill>
                  <a:srgbClr val="000000"/>
                </a:solidFill>
              </a:rPr>
              <a:pPr/>
              <a:t>19</a:t>
            </a:fld>
            <a:endParaRPr lang="en-US" altLang="en-US" sz="1200">
              <a:solidFill>
                <a:srgbClr val="000000"/>
              </a:solidFill>
            </a:endParaRPr>
          </a:p>
        </p:txBody>
      </p:sp>
      <p:sp>
        <p:nvSpPr>
          <p:cNvPr id="48130" name="Rectangle 2">
            <a:extLst>
              <a:ext uri="{FF2B5EF4-FFF2-40B4-BE49-F238E27FC236}">
                <a16:creationId xmlns:a16="http://schemas.microsoft.com/office/drawing/2014/main" id="{CA76BB9B-E516-DD4A-9B50-5015D596911A}"/>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D8FD5CF0-05A1-5741-9E8C-A5647745FC8D}"/>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itchFamily="2" charset="0"/>
              </a:rPr>
              <a:t>FIGURE 6–7 Rate enhancement by entropy reduction. </a:t>
            </a:r>
            <a:r>
              <a:rPr lang="en-US" altLang="en-US">
                <a:latin typeface="Times" pitchFamily="2" charset="0"/>
              </a:rPr>
              <a:t>Shown here are reactions of an ester with a carboxylate group to form an anhydride. The R group is the same in each case. (a) For this bimolecular reaction, the rate constant </a:t>
            </a:r>
            <a:r>
              <a:rPr lang="en-US" altLang="en-US" i="1">
                <a:latin typeface="Times" pitchFamily="2" charset="0"/>
              </a:rPr>
              <a:t>k </a:t>
            </a:r>
            <a:r>
              <a:rPr lang="en-US" altLang="en-US">
                <a:latin typeface="Times" pitchFamily="2" charset="0"/>
              </a:rPr>
              <a:t>is second-order, with units of M</a:t>
            </a:r>
            <a:r>
              <a:rPr lang="en-US" altLang="en-US" baseline="30000">
                <a:latin typeface="Times" pitchFamily="2" charset="0"/>
              </a:rPr>
              <a:t>-1</a:t>
            </a:r>
            <a:r>
              <a:rPr lang="en-US" altLang="en-US">
                <a:latin typeface="Times" pitchFamily="2" charset="0"/>
              </a:rPr>
              <a:t>s</a:t>
            </a:r>
            <a:r>
              <a:rPr lang="en-US" altLang="en-US" baseline="30000">
                <a:latin typeface="Times" pitchFamily="2" charset="0"/>
              </a:rPr>
              <a:t>-1</a:t>
            </a:r>
            <a:r>
              <a:rPr lang="en-US" altLang="en-US">
                <a:latin typeface="Times" pitchFamily="2" charset="0"/>
              </a:rPr>
              <a:t>. (b) When the two reacting groups are in a single molecule, and thus have less freedom of motion, the reaction is much faster. For this unimolecular reaction, </a:t>
            </a:r>
            <a:r>
              <a:rPr lang="en-US" altLang="en-US" i="1">
                <a:latin typeface="Times" pitchFamily="2" charset="0"/>
              </a:rPr>
              <a:t>k </a:t>
            </a:r>
            <a:r>
              <a:rPr lang="en-US" altLang="en-US">
                <a:latin typeface="Times" pitchFamily="2" charset="0"/>
              </a:rPr>
              <a:t>has units of s</a:t>
            </a:r>
            <a:r>
              <a:rPr lang="en-US" altLang="en-US" baseline="30000">
                <a:latin typeface="Times" pitchFamily="2" charset="0"/>
              </a:rPr>
              <a:t>-1</a:t>
            </a:r>
            <a:r>
              <a:rPr lang="en-US" altLang="en-US">
                <a:latin typeface="Times" pitchFamily="2" charset="0"/>
              </a:rPr>
              <a:t>. Dividing the rate constant for (b) by the rate constant for (a) gives a rate enhancement of about 10</a:t>
            </a:r>
            <a:r>
              <a:rPr lang="en-US" altLang="en-US" baseline="30000">
                <a:latin typeface="Times" pitchFamily="2" charset="0"/>
              </a:rPr>
              <a:t>5</a:t>
            </a:r>
            <a:r>
              <a:rPr lang="en-US" altLang="en-US">
                <a:latin typeface="Times" pitchFamily="2" charset="0"/>
              </a:rPr>
              <a:t> M. (The enhancement has units of molarity because we are comparing a unimolecular and a bimolecular reaction.) Put another way, if the reactant in (b) were present at a concentration of 1 M, the reacting groups would </a:t>
            </a:r>
            <a:r>
              <a:rPr lang="en-US" altLang="en-US" i="1">
                <a:latin typeface="Times" pitchFamily="2" charset="0"/>
              </a:rPr>
              <a:t>behave </a:t>
            </a:r>
            <a:r>
              <a:rPr lang="en-US" altLang="en-US">
                <a:latin typeface="Times" pitchFamily="2" charset="0"/>
              </a:rPr>
              <a:t>as though they were present at a concentration of 10</a:t>
            </a:r>
            <a:r>
              <a:rPr lang="en-US" altLang="en-US" baseline="30000">
                <a:latin typeface="Times" pitchFamily="2" charset="0"/>
              </a:rPr>
              <a:t>5</a:t>
            </a:r>
            <a:r>
              <a:rPr lang="en-US" altLang="en-US">
                <a:latin typeface="Times" pitchFamily="2" charset="0"/>
              </a:rPr>
              <a:t> M. Note that the reactant in (b) has freedom of rotation about three bonds (shown with curved arrows), but this still represents a substantial reduction of entropy over (a)</a:t>
            </a:r>
            <a:r>
              <a:rPr lang="en-US" altLang="en-US" i="1">
                <a:latin typeface="Times" pitchFamily="2" charset="0"/>
              </a:rPr>
              <a:t>. </a:t>
            </a:r>
            <a:r>
              <a:rPr lang="en-US" altLang="en-US">
                <a:latin typeface="Times" pitchFamily="2" charset="0"/>
              </a:rPr>
              <a:t>If the bonds that rotate in (b) are constrained as in (c), the entropy is reduced further and the reaction exhibits a rate enhancement of 10</a:t>
            </a:r>
            <a:r>
              <a:rPr lang="en-US" altLang="en-US" baseline="30000">
                <a:latin typeface="Times" pitchFamily="2" charset="0"/>
              </a:rPr>
              <a:t>8</a:t>
            </a:r>
            <a:r>
              <a:rPr lang="en-US" altLang="en-US">
                <a:latin typeface="Times" pitchFamily="2" charset="0"/>
              </a:rPr>
              <a:t> M relative to (a).</a:t>
            </a:r>
            <a:endParaRPr lang="en-US" altLang="en-US">
              <a:latin typeface="Arial" panose="020B0604020202020204" pitchFamily="34" charset="0"/>
            </a:endParaRPr>
          </a:p>
        </p:txBody>
      </p:sp>
    </p:spTree>
    <p:extLst>
      <p:ext uri="{BB962C8B-B14F-4D97-AF65-F5344CB8AC3E}">
        <p14:creationId xmlns:p14="http://schemas.microsoft.com/office/powerpoint/2010/main" val="3798479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E66AD26A-689F-984B-B1CA-300E0E1E67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BA65ABE9-4954-5642-A9D5-E1A190D09729}" type="slidenum">
              <a:rPr lang="en-US" altLang="en-US" sz="1200">
                <a:solidFill>
                  <a:srgbClr val="000000"/>
                </a:solidFill>
              </a:rPr>
              <a:pPr/>
              <a:t>21</a:t>
            </a:fld>
            <a:endParaRPr lang="en-US" altLang="en-US" sz="1200">
              <a:solidFill>
                <a:srgbClr val="000000"/>
              </a:solidFill>
            </a:endParaRPr>
          </a:p>
        </p:txBody>
      </p:sp>
      <p:sp>
        <p:nvSpPr>
          <p:cNvPr id="51202" name="Rectangle 2">
            <a:extLst>
              <a:ext uri="{FF2B5EF4-FFF2-40B4-BE49-F238E27FC236}">
                <a16:creationId xmlns:a16="http://schemas.microsoft.com/office/drawing/2014/main" id="{BD7FFD50-C2C8-BB49-8D4C-8D1895CA6918}"/>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1F8D400A-9FA6-F145-BF0B-C7665AB55C91}"/>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itchFamily="2" charset="0"/>
              </a:rPr>
              <a:t>FIGURE 6–5 An imaginary enzyme (stickase) designed to catalyze breakage of a metal stick. </a:t>
            </a:r>
            <a:r>
              <a:rPr lang="en-US" altLang="en-US">
                <a:latin typeface="Times" pitchFamily="2" charset="0"/>
              </a:rPr>
              <a:t>(a) Before the stick is broken, it must first be bent (the transition state). In both stickase examples, magnetic interactions take the place of weak bonding interactions between enzyme and substrate. (b) A stickase with a magnet-lined pocket complementary in structure to the stick (the substrate) stabilizes the substrate. Bending is impeded by the magnetic attraction between stick and stickase. (c) An enzyme with a pocket complementary to the reaction transition state helps to destabilize the stick, contributing to catalysis of the reaction. The binding energy of the magnetic interactions compensates for the increase in free energy required to bend the stick. Reaction coordinate diagrams (right) show the energy consequences of complementarity to substrate versus complementarity to transition state (EP complexes are omitted). ∆</a:t>
            </a:r>
            <a:r>
              <a:rPr lang="en-US" altLang="en-US" i="1">
                <a:latin typeface="Times" pitchFamily="2" charset="0"/>
              </a:rPr>
              <a:t>G</a:t>
            </a:r>
            <a:r>
              <a:rPr lang="en-US" altLang="en-US" baseline="-25000">
                <a:latin typeface="Times" pitchFamily="2" charset="0"/>
              </a:rPr>
              <a:t>M</a:t>
            </a:r>
            <a:r>
              <a:rPr lang="en-US" altLang="en-US">
                <a:latin typeface="Times" pitchFamily="2" charset="0"/>
              </a:rPr>
              <a:t>, the difference between the transition-state energies of the uncatalyzed and catalyzed reactions, is contributed by the magnetic interactions between the stick and stickase. When the enzyme is complementary to the substrate (b), the ES complex is more stable and has less free energy in the ground state than substrate alone. The result is an </a:t>
            </a:r>
            <a:r>
              <a:rPr lang="en-US" altLang="en-US" i="1">
                <a:latin typeface="Times" pitchFamily="2" charset="0"/>
              </a:rPr>
              <a:t>increase </a:t>
            </a:r>
            <a:r>
              <a:rPr lang="en-US" altLang="en-US">
                <a:latin typeface="Times" pitchFamily="2" charset="0"/>
              </a:rPr>
              <a:t>in the activation energy.</a:t>
            </a:r>
          </a:p>
        </p:txBody>
      </p:sp>
    </p:spTree>
    <p:extLst>
      <p:ext uri="{BB962C8B-B14F-4D97-AF65-F5344CB8AC3E}">
        <p14:creationId xmlns:p14="http://schemas.microsoft.com/office/powerpoint/2010/main" val="3886190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86BB6B28-BEAA-5042-ACFE-6EB55FE2C122}"/>
              </a:ext>
            </a:extLst>
          </p:cNvPr>
          <p:cNvSpPr>
            <a:spLocks noGrp="1" noRot="1" noChangeAspect="1" noTextEdit="1"/>
          </p:cNvSpPr>
          <p:nvPr>
            <p:ph type="sldImg"/>
          </p:nvPr>
        </p:nvSpPr>
        <p:spPr>
          <a:ln/>
        </p:spPr>
      </p:sp>
      <p:sp>
        <p:nvSpPr>
          <p:cNvPr id="53250" name="Notes Placeholder 2">
            <a:extLst>
              <a:ext uri="{FF2B5EF4-FFF2-40B4-BE49-F238E27FC236}">
                <a16:creationId xmlns:a16="http://schemas.microsoft.com/office/drawing/2014/main" id="{31603EC8-8F50-DE42-99D7-7C18D3A71B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53251" name="Slide Number Placeholder 3">
            <a:extLst>
              <a:ext uri="{FF2B5EF4-FFF2-40B4-BE49-F238E27FC236}">
                <a16:creationId xmlns:a16="http://schemas.microsoft.com/office/drawing/2014/main" id="{9EFA4C84-087E-9D44-93B1-233878C69D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8EB30A25-0F55-4C4D-833F-C3C7B02C9E8D}" type="slidenum">
              <a:rPr lang="en-US" altLang="en-US" sz="1200">
                <a:solidFill>
                  <a:srgbClr val="000000"/>
                </a:solidFill>
              </a:rPr>
              <a:pPr/>
              <a:t>22</a:t>
            </a:fld>
            <a:endParaRPr lang="en-US" altLang="en-US" sz="1200">
              <a:solidFill>
                <a:srgbClr val="000000"/>
              </a:solidFill>
            </a:endParaRPr>
          </a:p>
        </p:txBody>
      </p:sp>
    </p:spTree>
    <p:extLst>
      <p:ext uri="{BB962C8B-B14F-4D97-AF65-F5344CB8AC3E}">
        <p14:creationId xmlns:p14="http://schemas.microsoft.com/office/powerpoint/2010/main" val="1262341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DC5FC0BB-F346-714E-8FDB-1E0F8F5DB93E}"/>
              </a:ext>
            </a:extLst>
          </p:cNvPr>
          <p:cNvSpPr>
            <a:spLocks noGrp="1" noRot="1" noChangeAspect="1" noTextEdit="1"/>
          </p:cNvSpPr>
          <p:nvPr>
            <p:ph type="sldImg"/>
          </p:nvPr>
        </p:nvSpPr>
        <p:spPr>
          <a:ln/>
        </p:spPr>
      </p:sp>
      <p:sp>
        <p:nvSpPr>
          <p:cNvPr id="55298" name="Notes Placeholder 2">
            <a:extLst>
              <a:ext uri="{FF2B5EF4-FFF2-40B4-BE49-F238E27FC236}">
                <a16:creationId xmlns:a16="http://schemas.microsoft.com/office/drawing/2014/main" id="{5A54B7C5-CB77-324D-BB5D-D14888A3BC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55299" name="Slide Number Placeholder 3">
            <a:extLst>
              <a:ext uri="{FF2B5EF4-FFF2-40B4-BE49-F238E27FC236}">
                <a16:creationId xmlns:a16="http://schemas.microsoft.com/office/drawing/2014/main" id="{A10F9964-6AB4-5E45-8ECE-57939E1178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C26EE69B-C6F5-F44C-B8A1-7519DF893DC7}" type="slidenum">
              <a:rPr lang="en-US" altLang="en-US" sz="1200">
                <a:solidFill>
                  <a:srgbClr val="000000"/>
                </a:solidFill>
              </a:rPr>
              <a:pPr/>
              <a:t>23</a:t>
            </a:fld>
            <a:endParaRPr lang="en-US" altLang="en-US" sz="1200">
              <a:solidFill>
                <a:srgbClr val="000000"/>
              </a:solidFill>
            </a:endParaRPr>
          </a:p>
        </p:txBody>
      </p:sp>
    </p:spTree>
    <p:extLst>
      <p:ext uri="{BB962C8B-B14F-4D97-AF65-F5344CB8AC3E}">
        <p14:creationId xmlns:p14="http://schemas.microsoft.com/office/powerpoint/2010/main" val="197563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file:////Users/hurlbertj/Documents/My%20Documents/Winthrop/Courses/CHEM106%20Fall%202018/images/myo_polar.mpg" TargetMode="External"/><Relationship Id="rId7" Type="http://schemas.openxmlformats.org/officeDocument/2006/relationships/image" Target="../media/image8.png"/><Relationship Id="rId2" Type="http://schemas.openxmlformats.org/officeDocument/2006/relationships/video" Target="file:////Users/hurlbertj/Documents/My%20Documents/Winthrop/Courses/CHEM106%20Fall%202018/images/myo_hydrophobic.mpg" TargetMode="External"/><Relationship Id="rId1" Type="http://schemas.microsoft.com/office/2007/relationships/media" Target="file:////Users/hurlbertj/Documents/My%20Documents/Winthrop/Courses/CHEM106%20Fall%202018/images/myo_hydrophobic.mpg" TargetMode="Externa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video" Target="file:////Users/hurlbertj/Documents/My%20Documents/Winthrop/Courses/CHEM106%20Fall%202018/images/myo_polar.m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0413">
            <a:extLst>
              <a:ext uri="{FF2B5EF4-FFF2-40B4-BE49-F238E27FC236}">
                <a16:creationId xmlns:a16="http://schemas.microsoft.com/office/drawing/2014/main" id="{6C895606-7382-3C46-A5FB-FDA93478C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192213"/>
            <a:ext cx="89662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954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222" y="1219200"/>
            <a:ext cx="8820000" cy="3827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0480" y="0"/>
            <a:ext cx="685800" cy="307975"/>
          </a:xfrm>
        </p:spPr>
        <p:txBody>
          <a:bodyPr>
            <a:normAutofit/>
          </a:bodyPr>
          <a:lstStyle/>
          <a:p>
            <a:r>
              <a:rPr lang="en-GB" sz="900" dirty="0"/>
              <a:t>Fig 7.4</a:t>
            </a:r>
          </a:p>
        </p:txBody>
      </p:sp>
    </p:spTree>
    <p:extLst>
      <p:ext uri="{BB962C8B-B14F-4D97-AF65-F5344CB8AC3E}">
        <p14:creationId xmlns:p14="http://schemas.microsoft.com/office/powerpoint/2010/main" val="4157246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222" y="762000"/>
            <a:ext cx="8820000" cy="467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 y="0"/>
            <a:ext cx="609600" cy="307975"/>
          </a:xfrm>
        </p:spPr>
        <p:txBody>
          <a:bodyPr>
            <a:normAutofit/>
          </a:bodyPr>
          <a:lstStyle/>
          <a:p>
            <a:r>
              <a:rPr lang="en-GB" sz="900" dirty="0"/>
              <a:t>Table 7.1</a:t>
            </a:r>
          </a:p>
        </p:txBody>
      </p:sp>
    </p:spTree>
    <p:extLst>
      <p:ext uri="{BB962C8B-B14F-4D97-AF65-F5344CB8AC3E}">
        <p14:creationId xmlns:p14="http://schemas.microsoft.com/office/powerpoint/2010/main" val="3020067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54082"/>
            <a:ext cx="6389929" cy="57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46107"/>
            <a:ext cx="609600" cy="307975"/>
          </a:xfrm>
        </p:spPr>
        <p:txBody>
          <a:bodyPr>
            <a:normAutofit/>
          </a:bodyPr>
          <a:lstStyle/>
          <a:p>
            <a:r>
              <a:rPr lang="en-GB" sz="900" dirty="0"/>
              <a:t>Fig 7.7</a:t>
            </a:r>
          </a:p>
        </p:txBody>
      </p:sp>
    </p:spTree>
    <p:extLst>
      <p:ext uri="{BB962C8B-B14F-4D97-AF65-F5344CB8AC3E}">
        <p14:creationId xmlns:p14="http://schemas.microsoft.com/office/powerpoint/2010/main" val="1873586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28600"/>
            <a:ext cx="2221964" cy="59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5240" y="15240"/>
            <a:ext cx="609600" cy="307975"/>
          </a:xfrm>
        </p:spPr>
        <p:txBody>
          <a:bodyPr>
            <a:normAutofit/>
          </a:bodyPr>
          <a:lstStyle/>
          <a:p>
            <a:r>
              <a:rPr lang="en-GB" sz="900" dirty="0"/>
              <a:t>Fig 7.10</a:t>
            </a:r>
          </a:p>
        </p:txBody>
      </p:sp>
    </p:spTree>
    <p:extLst>
      <p:ext uri="{BB962C8B-B14F-4D97-AF65-F5344CB8AC3E}">
        <p14:creationId xmlns:p14="http://schemas.microsoft.com/office/powerpoint/2010/main" val="1055760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2259" y="198605"/>
            <a:ext cx="3708538" cy="59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0480" y="44617"/>
            <a:ext cx="685800" cy="307975"/>
          </a:xfrm>
        </p:spPr>
        <p:txBody>
          <a:bodyPr>
            <a:normAutofit/>
          </a:bodyPr>
          <a:lstStyle/>
          <a:p>
            <a:r>
              <a:rPr lang="en-GB" sz="900" dirty="0"/>
              <a:t>Fig 7.11</a:t>
            </a:r>
          </a:p>
        </p:txBody>
      </p:sp>
    </p:spTree>
    <p:extLst>
      <p:ext uri="{BB962C8B-B14F-4D97-AF65-F5344CB8AC3E}">
        <p14:creationId xmlns:p14="http://schemas.microsoft.com/office/powerpoint/2010/main" val="523346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04800"/>
            <a:ext cx="4010024" cy="59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15240"/>
            <a:ext cx="609600" cy="307975"/>
          </a:xfrm>
        </p:spPr>
        <p:txBody>
          <a:bodyPr>
            <a:normAutofit/>
          </a:bodyPr>
          <a:lstStyle/>
          <a:p>
            <a:r>
              <a:rPr lang="en-GB" sz="900" dirty="0"/>
              <a:t>Fig 7.12</a:t>
            </a:r>
          </a:p>
        </p:txBody>
      </p:sp>
    </p:spTree>
    <p:extLst>
      <p:ext uri="{BB962C8B-B14F-4D97-AF65-F5344CB8AC3E}">
        <p14:creationId xmlns:p14="http://schemas.microsoft.com/office/powerpoint/2010/main" val="2235595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83D364BA-20DD-D640-AF35-55940D006928}"/>
              </a:ext>
            </a:extLst>
          </p:cNvPr>
          <p:cNvSpPr>
            <a:spLocks noGrp="1"/>
          </p:cNvSpPr>
          <p:nvPr>
            <p:ph type="title"/>
          </p:nvPr>
        </p:nvSpPr>
        <p:spPr>
          <a:xfrm>
            <a:off x="4763" y="152400"/>
            <a:ext cx="9139237" cy="685800"/>
          </a:xfrm>
        </p:spPr>
        <p:txBody>
          <a:bodyPr>
            <a:normAutofit fontScale="90000"/>
          </a:bodyPr>
          <a:lstStyle/>
          <a:p>
            <a:r>
              <a:rPr lang="en-US" altLang="en-US"/>
              <a:t>How Do Enzymes Work So Well?</a:t>
            </a:r>
          </a:p>
        </p:txBody>
      </p:sp>
      <p:sp>
        <p:nvSpPr>
          <p:cNvPr id="41986" name="Line 4">
            <a:extLst>
              <a:ext uri="{FF2B5EF4-FFF2-40B4-BE49-F238E27FC236}">
                <a16:creationId xmlns:a16="http://schemas.microsoft.com/office/drawing/2014/main" id="{DB47DC56-1DA8-5542-A551-94C3835DA709}"/>
              </a:ext>
            </a:extLst>
          </p:cNvPr>
          <p:cNvSpPr>
            <a:spLocks noChangeShapeType="1"/>
          </p:cNvSpPr>
          <p:nvPr/>
        </p:nvSpPr>
        <p:spPr bwMode="auto">
          <a:xfrm>
            <a:off x="304800" y="8382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3">
            <a:extLst>
              <a:ext uri="{FF2B5EF4-FFF2-40B4-BE49-F238E27FC236}">
                <a16:creationId xmlns:a16="http://schemas.microsoft.com/office/drawing/2014/main" id="{E1D3A2B9-C9D3-E147-924D-52EF6DEAEC96}"/>
              </a:ext>
            </a:extLst>
          </p:cNvPr>
          <p:cNvSpPr txBox="1">
            <a:spLocks noChangeArrowheads="1"/>
          </p:cNvSpPr>
          <p:nvPr/>
        </p:nvSpPr>
        <p:spPr bwMode="auto">
          <a:xfrm>
            <a:off x="571500" y="1219200"/>
            <a:ext cx="8001000"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45720" rIns="0"/>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lnSpc>
                <a:spcPct val="90000"/>
              </a:lnSpc>
              <a:buFontTx/>
              <a:buNone/>
              <a:defRPr/>
            </a:pPr>
            <a:r>
              <a:rPr lang="en-US" dirty="0">
                <a:solidFill>
                  <a:srgbClr val="000000"/>
                </a:solidFill>
                <a:latin typeface="Calibri" charset="0"/>
                <a:ea typeface="MS PGothic" charset="0"/>
                <a:cs typeface="Calibri" charset="0"/>
              </a:rPr>
              <a:t>How do they bring about huge rate enhancements?</a:t>
            </a:r>
          </a:p>
          <a:p>
            <a:pPr marL="0" indent="0" eaLnBrk="1" hangingPunct="1">
              <a:lnSpc>
                <a:spcPct val="90000"/>
              </a:lnSpc>
              <a:buFontTx/>
              <a:buNone/>
              <a:defRPr/>
            </a:pPr>
            <a:r>
              <a:rPr lang="en-US" dirty="0">
                <a:solidFill>
                  <a:srgbClr val="000000"/>
                </a:solidFill>
                <a:latin typeface="Calibri" charset="0"/>
                <a:ea typeface="MS PGothic" charset="0"/>
                <a:cs typeface="Calibri" charset="0"/>
              </a:rPr>
              <a:t>What is the source of the energy necessary to decrease the activation energy?</a:t>
            </a:r>
          </a:p>
          <a:p>
            <a:pPr marL="0" indent="0" eaLnBrk="1" hangingPunct="1">
              <a:lnSpc>
                <a:spcPct val="90000"/>
              </a:lnSpc>
              <a:buFontTx/>
              <a:buNone/>
              <a:defRPr/>
            </a:pPr>
            <a:endParaRPr lang="en-US" dirty="0">
              <a:solidFill>
                <a:srgbClr val="000000"/>
              </a:solidFill>
              <a:latin typeface="Calibri" charset="0"/>
              <a:ea typeface="MS PGothic" charset="0"/>
              <a:cs typeface="Calibri" charset="0"/>
            </a:endParaRPr>
          </a:p>
          <a:p>
            <a:pPr marL="514350" indent="-514350" eaLnBrk="1" hangingPunct="1">
              <a:lnSpc>
                <a:spcPct val="90000"/>
              </a:lnSpc>
              <a:buFontTx/>
              <a:buAutoNum type="arabicParenR"/>
              <a:defRPr/>
            </a:pPr>
            <a:r>
              <a:rPr lang="en-US" dirty="0">
                <a:solidFill>
                  <a:srgbClr val="000000"/>
                </a:solidFill>
                <a:latin typeface="Calibri" charset="0"/>
                <a:ea typeface="MS PGothic" charset="0"/>
                <a:cs typeface="Calibri" charset="0"/>
              </a:rPr>
              <a:t>Many enzyme catalyzed reactions involve the rearrangement of covalent bonds</a:t>
            </a:r>
          </a:p>
          <a:p>
            <a:pPr eaLnBrk="1" hangingPunct="1">
              <a:lnSpc>
                <a:spcPct val="90000"/>
              </a:lnSpc>
              <a:defRPr/>
            </a:pPr>
            <a:r>
              <a:rPr lang="en-US" dirty="0">
                <a:solidFill>
                  <a:srgbClr val="000000"/>
                </a:solidFill>
                <a:latin typeface="Calibri" charset="0"/>
                <a:ea typeface="MS PGothic" charset="0"/>
                <a:cs typeface="Calibri" charset="0"/>
              </a:rPr>
              <a:t>The enzyme has prosthetic groups and amino acid side chain functional groups that can break and make bonds, thereby lowering </a:t>
            </a:r>
            <a:r>
              <a:rPr lang="en-US" dirty="0">
                <a:solidFill>
                  <a:srgbClr val="000000"/>
                </a:solidFill>
                <a:latin typeface="Symbol" charset="2"/>
                <a:ea typeface="MS PGothic" charset="0"/>
                <a:cs typeface="Symbol" charset="2"/>
              </a:rPr>
              <a:t>D</a:t>
            </a:r>
            <a:r>
              <a:rPr lang="en-US" dirty="0">
                <a:solidFill>
                  <a:srgbClr val="000000"/>
                </a:solidFill>
                <a:latin typeface="Calibri" charset="0"/>
                <a:ea typeface="MS PGothic" charset="0"/>
                <a:cs typeface="Calibri" charset="0"/>
              </a:rPr>
              <a:t>G</a:t>
            </a:r>
            <a:r>
              <a:rPr lang="en-US" baseline="30000" dirty="0">
                <a:solidFill>
                  <a:srgbClr val="000000"/>
                </a:solidFill>
                <a:latin typeface="Calibri" charset="0"/>
                <a:ea typeface="MS PGothic" charset="0"/>
                <a:cs typeface="Calibri" charset="0"/>
              </a:rPr>
              <a:t>*</a:t>
            </a:r>
          </a:p>
          <a:p>
            <a:pPr eaLnBrk="1" hangingPunct="1">
              <a:lnSpc>
                <a:spcPct val="90000"/>
              </a:lnSpc>
              <a:buFontTx/>
              <a:buNone/>
              <a:defRPr/>
            </a:pPr>
            <a:endParaRPr lang="en-US" sz="2800" dirty="0">
              <a:solidFill>
                <a:srgbClr val="000000"/>
              </a:solidFill>
              <a:latin typeface="Calibri" charset="0"/>
              <a:ea typeface="MS PGothic" charset="0"/>
              <a:cs typeface="Calibri" charset="0"/>
            </a:endParaRPr>
          </a:p>
        </p:txBody>
      </p:sp>
    </p:spTree>
    <p:extLst>
      <p:ext uri="{BB962C8B-B14F-4D97-AF65-F5344CB8AC3E}">
        <p14:creationId xmlns:p14="http://schemas.microsoft.com/office/powerpoint/2010/main" val="3446582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720738A8-012B-CE42-A0BB-CECC211E5DDA}"/>
              </a:ext>
            </a:extLst>
          </p:cNvPr>
          <p:cNvSpPr>
            <a:spLocks noGrp="1"/>
          </p:cNvSpPr>
          <p:nvPr>
            <p:ph type="title"/>
          </p:nvPr>
        </p:nvSpPr>
        <p:spPr>
          <a:xfrm>
            <a:off x="4763" y="152400"/>
            <a:ext cx="9139237" cy="685800"/>
          </a:xfrm>
        </p:spPr>
        <p:txBody>
          <a:bodyPr>
            <a:normAutofit fontScale="90000"/>
          </a:bodyPr>
          <a:lstStyle/>
          <a:p>
            <a:r>
              <a:rPr lang="en-US" altLang="en-US"/>
              <a:t>How Do Enzymes Work So Well?</a:t>
            </a:r>
          </a:p>
        </p:txBody>
      </p:sp>
      <p:sp>
        <p:nvSpPr>
          <p:cNvPr id="44034" name="Line 4">
            <a:extLst>
              <a:ext uri="{FF2B5EF4-FFF2-40B4-BE49-F238E27FC236}">
                <a16:creationId xmlns:a16="http://schemas.microsoft.com/office/drawing/2014/main" id="{AFDFBCDC-2793-B042-85C0-D57A04EF7A64}"/>
              </a:ext>
            </a:extLst>
          </p:cNvPr>
          <p:cNvSpPr>
            <a:spLocks noChangeShapeType="1"/>
          </p:cNvSpPr>
          <p:nvPr/>
        </p:nvSpPr>
        <p:spPr bwMode="auto">
          <a:xfrm>
            <a:off x="304800" y="8382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3">
            <a:extLst>
              <a:ext uri="{FF2B5EF4-FFF2-40B4-BE49-F238E27FC236}">
                <a16:creationId xmlns:a16="http://schemas.microsoft.com/office/drawing/2014/main" id="{93B69A0E-3F8D-B24D-A914-FACDAC5ED395}"/>
              </a:ext>
            </a:extLst>
          </p:cNvPr>
          <p:cNvSpPr txBox="1">
            <a:spLocks noChangeArrowheads="1"/>
          </p:cNvSpPr>
          <p:nvPr/>
        </p:nvSpPr>
        <p:spPr bwMode="auto">
          <a:xfrm>
            <a:off x="381000" y="1219200"/>
            <a:ext cx="8001000"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45720" rIns="0"/>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lnSpc>
                <a:spcPct val="90000"/>
              </a:lnSpc>
              <a:buFontTx/>
              <a:buNone/>
              <a:defRPr/>
            </a:pPr>
            <a:r>
              <a:rPr lang="en-US" dirty="0">
                <a:solidFill>
                  <a:srgbClr val="000000"/>
                </a:solidFill>
                <a:latin typeface="Calibri" charset="0"/>
                <a:ea typeface="MS PGothic" charset="0"/>
                <a:cs typeface="Calibri" charset="0"/>
              </a:rPr>
              <a:t>How do they bring about huge rate enhancements?</a:t>
            </a:r>
          </a:p>
          <a:p>
            <a:pPr marL="0" indent="0" eaLnBrk="1" hangingPunct="1">
              <a:lnSpc>
                <a:spcPct val="90000"/>
              </a:lnSpc>
              <a:buFontTx/>
              <a:buNone/>
              <a:defRPr/>
            </a:pPr>
            <a:r>
              <a:rPr lang="en-US" dirty="0">
                <a:solidFill>
                  <a:srgbClr val="000000"/>
                </a:solidFill>
                <a:latin typeface="Calibri" charset="0"/>
                <a:ea typeface="MS PGothic" charset="0"/>
                <a:cs typeface="Calibri" charset="0"/>
              </a:rPr>
              <a:t>What is the source of the energy necessary to decrease the activation energy?</a:t>
            </a:r>
          </a:p>
          <a:p>
            <a:pPr marL="0" indent="0" eaLnBrk="1" hangingPunct="1">
              <a:lnSpc>
                <a:spcPct val="90000"/>
              </a:lnSpc>
              <a:buFontTx/>
              <a:buNone/>
              <a:defRPr/>
            </a:pPr>
            <a:endParaRPr lang="en-US" sz="2800" dirty="0">
              <a:solidFill>
                <a:srgbClr val="000000"/>
              </a:solidFill>
              <a:latin typeface="Calibri" charset="0"/>
              <a:ea typeface="MS PGothic" charset="0"/>
              <a:cs typeface="Calibri" charset="0"/>
            </a:endParaRPr>
          </a:p>
          <a:p>
            <a:pPr marL="514350" indent="-514350" eaLnBrk="1" hangingPunct="1">
              <a:lnSpc>
                <a:spcPct val="90000"/>
              </a:lnSpc>
              <a:buFontTx/>
              <a:buAutoNum type="arabicParenR" startAt="2"/>
              <a:defRPr/>
            </a:pPr>
            <a:r>
              <a:rPr lang="en-US" sz="2800" dirty="0" err="1">
                <a:solidFill>
                  <a:srgbClr val="000000"/>
                </a:solidFill>
                <a:latin typeface="Calibri" charset="0"/>
                <a:ea typeface="MS PGothic" charset="0"/>
                <a:cs typeface="Calibri" charset="0"/>
              </a:rPr>
              <a:t>Noncovalent</a:t>
            </a:r>
            <a:r>
              <a:rPr lang="en-US" sz="2800" dirty="0">
                <a:solidFill>
                  <a:srgbClr val="000000"/>
                </a:solidFill>
                <a:latin typeface="Calibri" charset="0"/>
                <a:ea typeface="MS PGothic" charset="0"/>
                <a:cs typeface="Calibri" charset="0"/>
              </a:rPr>
              <a:t> or Intermolecular forces </a:t>
            </a:r>
            <a:r>
              <a:rPr lang="en-US" sz="1200" dirty="0">
                <a:solidFill>
                  <a:srgbClr val="000000"/>
                </a:solidFill>
                <a:latin typeface="Calibri" charset="0"/>
                <a:ea typeface="MS PGothic" charset="0"/>
                <a:cs typeface="Calibri" charset="0"/>
              </a:rPr>
              <a:t>(Duh!)</a:t>
            </a:r>
          </a:p>
          <a:p>
            <a:pPr eaLnBrk="1" hangingPunct="1">
              <a:lnSpc>
                <a:spcPct val="90000"/>
              </a:lnSpc>
              <a:defRPr/>
            </a:pPr>
            <a:r>
              <a:rPr lang="en-US" sz="2600" dirty="0">
                <a:solidFill>
                  <a:srgbClr val="000000"/>
                </a:solidFill>
                <a:latin typeface="Calibri" charset="0"/>
                <a:ea typeface="MS PGothic" charset="0"/>
                <a:cs typeface="Calibri" charset="0"/>
              </a:rPr>
              <a:t>By making A LOT of low energy interactions with the substrate, the enzyme can lower the activation energy</a:t>
            </a:r>
          </a:p>
          <a:p>
            <a:pPr eaLnBrk="1" hangingPunct="1">
              <a:lnSpc>
                <a:spcPct val="90000"/>
              </a:lnSpc>
              <a:defRPr/>
            </a:pPr>
            <a:r>
              <a:rPr lang="en-US" sz="2600" dirty="0">
                <a:solidFill>
                  <a:srgbClr val="000000"/>
                </a:solidFill>
                <a:latin typeface="Calibri" charset="0"/>
                <a:ea typeface="MS PGothic" charset="0"/>
                <a:cs typeface="Calibri" charset="0"/>
              </a:rPr>
              <a:t>These interactions ALL contribute to the BINDING ENERGY, </a:t>
            </a:r>
            <a:r>
              <a:rPr lang="en-US" sz="2600" dirty="0" err="1">
                <a:solidFill>
                  <a:srgbClr val="000000"/>
                </a:solidFill>
                <a:latin typeface="Symbol" charset="2"/>
                <a:ea typeface="MS PGothic" charset="0"/>
                <a:cs typeface="Symbol" charset="2"/>
              </a:rPr>
              <a:t>D</a:t>
            </a:r>
            <a:r>
              <a:rPr lang="en-US" sz="2600" dirty="0" err="1">
                <a:solidFill>
                  <a:srgbClr val="000000"/>
                </a:solidFill>
                <a:latin typeface="Calibri" charset="0"/>
                <a:ea typeface="MS PGothic" charset="0"/>
                <a:cs typeface="Calibri" charset="0"/>
              </a:rPr>
              <a:t>G</a:t>
            </a:r>
            <a:r>
              <a:rPr lang="en-US" sz="2600" baseline="-25000" dirty="0" err="1">
                <a:solidFill>
                  <a:srgbClr val="000000"/>
                </a:solidFill>
                <a:latin typeface="Calibri" charset="0"/>
                <a:ea typeface="MS PGothic" charset="0"/>
                <a:cs typeface="Calibri" charset="0"/>
              </a:rPr>
              <a:t>b</a:t>
            </a:r>
            <a:r>
              <a:rPr lang="en-US" sz="2600" dirty="0">
                <a:solidFill>
                  <a:srgbClr val="000000"/>
                </a:solidFill>
                <a:latin typeface="Calibri" charset="0"/>
                <a:ea typeface="MS PGothic" charset="0"/>
                <a:cs typeface="Calibri" charset="0"/>
              </a:rPr>
              <a:t>,</a:t>
            </a:r>
          </a:p>
          <a:p>
            <a:pPr eaLnBrk="1" hangingPunct="1">
              <a:lnSpc>
                <a:spcPct val="90000"/>
              </a:lnSpc>
              <a:defRPr/>
            </a:pPr>
            <a:r>
              <a:rPr lang="en-US" sz="2600" dirty="0">
                <a:solidFill>
                  <a:srgbClr val="000000"/>
                </a:solidFill>
                <a:latin typeface="Calibri" charset="0"/>
                <a:ea typeface="MS PGothic" charset="0"/>
                <a:cs typeface="Calibri" charset="0"/>
              </a:rPr>
              <a:t>This binding energy is the primary source of free energy used to lower the activation energy of reactions</a:t>
            </a:r>
          </a:p>
          <a:p>
            <a:pPr marL="0" indent="0" eaLnBrk="1" hangingPunct="1">
              <a:lnSpc>
                <a:spcPct val="90000"/>
              </a:lnSpc>
              <a:buFontTx/>
              <a:buNone/>
              <a:defRPr/>
            </a:pPr>
            <a:endParaRPr lang="en-US" sz="1200" dirty="0">
              <a:solidFill>
                <a:srgbClr val="000000"/>
              </a:solidFill>
              <a:latin typeface="Calibri" charset="0"/>
              <a:ea typeface="MS PGothic" charset="0"/>
              <a:cs typeface="Calibri" charset="0"/>
            </a:endParaRPr>
          </a:p>
        </p:txBody>
      </p:sp>
    </p:spTree>
    <p:extLst>
      <p:ext uri="{BB962C8B-B14F-4D97-AF65-F5344CB8AC3E}">
        <p14:creationId xmlns:p14="http://schemas.microsoft.com/office/powerpoint/2010/main" val="2043032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AB85340B-EE54-5B45-814E-7864544AE4DE}"/>
              </a:ext>
            </a:extLst>
          </p:cNvPr>
          <p:cNvSpPr>
            <a:spLocks noGrp="1" noChangeArrowheads="1"/>
          </p:cNvSpPr>
          <p:nvPr>
            <p:ph type="title"/>
          </p:nvPr>
        </p:nvSpPr>
        <p:spPr>
          <a:xfrm>
            <a:off x="0" y="76200"/>
            <a:ext cx="9144000" cy="533400"/>
          </a:xfrm>
        </p:spPr>
        <p:txBody>
          <a:bodyPr>
            <a:normAutofit fontScale="90000"/>
          </a:bodyPr>
          <a:lstStyle/>
          <a:p>
            <a:pPr eaLnBrk="1" hangingPunct="1"/>
            <a:r>
              <a:rPr lang="en-US" altLang="en-US"/>
              <a:t>How to Lower </a:t>
            </a:r>
            <a:r>
              <a:rPr lang="en-US" altLang="en-US">
                <a:latin typeface="Times" pitchFamily="2" charset="0"/>
                <a:sym typeface="Symbol" pitchFamily="2" charset="2"/>
              </a:rPr>
              <a:t></a:t>
            </a:r>
            <a:r>
              <a:rPr lang="en-US" altLang="en-US" i="1">
                <a:latin typeface="Times" pitchFamily="2" charset="0"/>
                <a:sym typeface="Symbol" pitchFamily="2" charset="2"/>
              </a:rPr>
              <a:t>G</a:t>
            </a:r>
            <a:r>
              <a:rPr lang="en-US" altLang="en-US" baseline="30000">
                <a:latin typeface="Times" pitchFamily="2" charset="0"/>
                <a:sym typeface="Symbol" pitchFamily="2" charset="2"/>
              </a:rPr>
              <a:t> </a:t>
            </a:r>
            <a:r>
              <a:rPr lang="en-US" altLang="en-US">
                <a:latin typeface="Times" pitchFamily="2" charset="0"/>
                <a:sym typeface="Symbol" pitchFamily="2" charset="2"/>
              </a:rPr>
              <a:t>- </a:t>
            </a:r>
            <a:r>
              <a:rPr lang="en-US" altLang="en-US">
                <a:sym typeface="Symbol" pitchFamily="2" charset="2"/>
              </a:rPr>
              <a:t>The Proximity Model</a:t>
            </a:r>
          </a:p>
        </p:txBody>
      </p:sp>
      <p:sp>
        <p:nvSpPr>
          <p:cNvPr id="46082" name="Rectangle 3">
            <a:extLst>
              <a:ext uri="{FF2B5EF4-FFF2-40B4-BE49-F238E27FC236}">
                <a16:creationId xmlns:a16="http://schemas.microsoft.com/office/drawing/2014/main" id="{079A25D1-8B8B-C644-8BF1-4230B2CAA04A}"/>
              </a:ext>
            </a:extLst>
          </p:cNvPr>
          <p:cNvSpPr>
            <a:spLocks noChangeArrowheads="1"/>
          </p:cNvSpPr>
          <p:nvPr/>
        </p:nvSpPr>
        <p:spPr bwMode="auto">
          <a:xfrm>
            <a:off x="228600" y="990600"/>
            <a:ext cx="853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3200">
                <a:solidFill>
                  <a:srgbClr val="0066FF"/>
                </a:solidFill>
                <a:latin typeface="Calibri" panose="020F0502020204030204" pitchFamily="34" charset="0"/>
              </a:rPr>
              <a:t>Enzymes organize reactive groups into close proximity and proper orientation</a:t>
            </a:r>
          </a:p>
        </p:txBody>
      </p:sp>
      <p:sp>
        <p:nvSpPr>
          <p:cNvPr id="46083" name="Text Box 6">
            <a:extLst>
              <a:ext uri="{FF2B5EF4-FFF2-40B4-BE49-F238E27FC236}">
                <a16:creationId xmlns:a16="http://schemas.microsoft.com/office/drawing/2014/main" id="{91393403-1B0C-DD49-B110-AE127C4CE702}"/>
              </a:ext>
            </a:extLst>
          </p:cNvPr>
          <p:cNvSpPr txBox="1">
            <a:spLocks noChangeArrowheads="1"/>
          </p:cNvSpPr>
          <p:nvPr/>
        </p:nvSpPr>
        <p:spPr bwMode="auto">
          <a:xfrm>
            <a:off x="228600" y="2209800"/>
            <a:ext cx="87630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04813" algn="l"/>
              </a:tabLst>
              <a:defRPr sz="2400">
                <a:solidFill>
                  <a:schemeClr val="tx1"/>
                </a:solidFill>
                <a:latin typeface="Times" pitchFamily="2" charset="0"/>
                <a:ea typeface="ＭＳ Ｐゴシック" panose="020B0600070205080204" pitchFamily="34" charset="-128"/>
              </a:defRPr>
            </a:lvl1pPr>
            <a:lvl2pPr marL="742950" indent="-285750">
              <a:tabLst>
                <a:tab pos="404813" algn="l"/>
              </a:tabLst>
              <a:defRPr sz="2400">
                <a:solidFill>
                  <a:schemeClr val="tx1"/>
                </a:solidFill>
                <a:latin typeface="Times" pitchFamily="2" charset="0"/>
                <a:ea typeface="ＭＳ Ｐゴシック" panose="020B0600070205080204" pitchFamily="34" charset="-128"/>
              </a:defRPr>
            </a:lvl2pPr>
            <a:lvl3pPr marL="1143000" indent="-228600">
              <a:tabLst>
                <a:tab pos="404813" algn="l"/>
              </a:tabLst>
              <a:defRPr sz="2400">
                <a:solidFill>
                  <a:schemeClr val="tx1"/>
                </a:solidFill>
                <a:latin typeface="Times" pitchFamily="2" charset="0"/>
                <a:ea typeface="ＭＳ Ｐゴシック" panose="020B0600070205080204" pitchFamily="34" charset="-128"/>
              </a:defRPr>
            </a:lvl3pPr>
            <a:lvl4pPr marL="1600200" indent="-228600">
              <a:tabLst>
                <a:tab pos="404813" algn="l"/>
              </a:tabLst>
              <a:defRPr sz="2400">
                <a:solidFill>
                  <a:schemeClr val="tx1"/>
                </a:solidFill>
                <a:latin typeface="Times" pitchFamily="2" charset="0"/>
                <a:ea typeface="ＭＳ Ｐゴシック" panose="020B0600070205080204" pitchFamily="34" charset="-128"/>
              </a:defRPr>
            </a:lvl4pPr>
            <a:lvl5pPr marL="2057400" indent="-228600">
              <a:tabLst>
                <a:tab pos="404813" algn="l"/>
              </a:tabLst>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tabLst>
                <a:tab pos="404813" algn="l"/>
              </a:tabLs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tabLst>
                <a:tab pos="404813" algn="l"/>
              </a:tabLs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tabLst>
                <a:tab pos="404813" algn="l"/>
              </a:tabLs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tabLst>
                <a:tab pos="404813" algn="l"/>
              </a:tabLst>
              <a:defRPr sz="2400">
                <a:solidFill>
                  <a:schemeClr val="tx1"/>
                </a:solidFill>
                <a:latin typeface="Times" pitchFamily="2" charset="0"/>
                <a:ea typeface="ＭＳ Ｐゴシック" panose="020B0600070205080204" pitchFamily="34" charset="-128"/>
              </a:defRPr>
            </a:lvl9pPr>
          </a:lstStyle>
          <a:p>
            <a:pPr>
              <a:buFontTx/>
              <a:buChar char="•"/>
            </a:pPr>
            <a:r>
              <a:rPr lang="en-US" altLang="en-US">
                <a:solidFill>
                  <a:srgbClr val="000000"/>
                </a:solidFill>
                <a:latin typeface="Arial" panose="020B0604020202020204" pitchFamily="34" charset="0"/>
              </a:rPr>
              <a:t> </a:t>
            </a:r>
            <a:r>
              <a:rPr lang="en-US" altLang="en-US">
                <a:solidFill>
                  <a:srgbClr val="000000"/>
                </a:solidFill>
                <a:latin typeface="Calibri" panose="020F0502020204030204" pitchFamily="34" charset="0"/>
              </a:rPr>
              <a:t>Uncatalyzed bimolecular reactions </a:t>
            </a:r>
          </a:p>
          <a:p>
            <a:r>
              <a:rPr lang="en-US" altLang="en-US" sz="2000">
                <a:solidFill>
                  <a:srgbClr val="FF0000"/>
                </a:solidFill>
                <a:latin typeface="Calibri" panose="020F0502020204030204" pitchFamily="34" charset="0"/>
              </a:rPr>
              <a:t>	</a:t>
            </a:r>
            <a:r>
              <a:rPr lang="en-US" altLang="en-US" sz="2000">
                <a:solidFill>
                  <a:srgbClr val="0000FF"/>
                </a:solidFill>
                <a:latin typeface="Calibri" panose="020F0502020204030204" pitchFamily="34" charset="0"/>
              </a:rPr>
              <a:t>two free</a:t>
            </a:r>
            <a:r>
              <a:rPr lang="en-US" altLang="en-US" sz="2000">
                <a:solidFill>
                  <a:srgbClr val="000000"/>
                </a:solidFill>
                <a:latin typeface="Calibri" panose="020F0502020204030204" pitchFamily="34" charset="0"/>
              </a:rPr>
              <a:t> reactants </a:t>
            </a:r>
            <a:r>
              <a:rPr lang="en-US" altLang="en-US" sz="2000">
                <a:solidFill>
                  <a:srgbClr val="000000"/>
                </a:solidFill>
                <a:latin typeface="Calibri" panose="020F0502020204030204" pitchFamily="34" charset="0"/>
                <a:sym typeface="Symbol" pitchFamily="2" charset="2"/>
              </a:rPr>
              <a:t> </a:t>
            </a:r>
            <a:r>
              <a:rPr lang="en-US" altLang="en-US" sz="2000">
                <a:solidFill>
                  <a:srgbClr val="0000FF"/>
                </a:solidFill>
                <a:latin typeface="Calibri" panose="020F0502020204030204" pitchFamily="34" charset="0"/>
                <a:sym typeface="Symbol" pitchFamily="2" charset="2"/>
              </a:rPr>
              <a:t>single</a:t>
            </a:r>
            <a:r>
              <a:rPr lang="en-US" altLang="en-US" sz="2000">
                <a:solidFill>
                  <a:srgbClr val="000000"/>
                </a:solidFill>
                <a:latin typeface="Calibri" panose="020F0502020204030204" pitchFamily="34" charset="0"/>
              </a:rPr>
              <a:t> restricted transition state </a:t>
            </a:r>
          </a:p>
          <a:p>
            <a:r>
              <a:rPr lang="en-US" altLang="en-US" sz="2000">
                <a:solidFill>
                  <a:srgbClr val="000000"/>
                </a:solidFill>
                <a:latin typeface="Calibri" panose="020F0502020204030204" pitchFamily="34" charset="0"/>
              </a:rPr>
              <a:t>	conversion is </a:t>
            </a:r>
            <a:r>
              <a:rPr lang="en-US" altLang="en-US" sz="2000">
                <a:solidFill>
                  <a:srgbClr val="FF0000"/>
                </a:solidFill>
                <a:latin typeface="Calibri" panose="020F0502020204030204" pitchFamily="34" charset="0"/>
              </a:rPr>
              <a:t>entropically unfavorable</a:t>
            </a:r>
            <a:endParaRPr lang="en-US" altLang="en-US" sz="2000">
              <a:solidFill>
                <a:srgbClr val="000000"/>
              </a:solidFill>
              <a:latin typeface="Calibri" panose="020F0502020204030204" pitchFamily="34" charset="0"/>
            </a:endParaRPr>
          </a:p>
          <a:p>
            <a:pPr>
              <a:buFontTx/>
              <a:buChar char="•"/>
            </a:pPr>
            <a:r>
              <a:rPr lang="en-US" altLang="en-US">
                <a:solidFill>
                  <a:srgbClr val="000000"/>
                </a:solidFill>
                <a:latin typeface="Calibri" panose="020F0502020204030204" pitchFamily="34" charset="0"/>
              </a:rPr>
              <a:t> Uncatalyzed unimolecular reactions </a:t>
            </a:r>
          </a:p>
          <a:p>
            <a:r>
              <a:rPr lang="en-US" altLang="en-US" sz="2000">
                <a:solidFill>
                  <a:srgbClr val="FF0000"/>
                </a:solidFill>
                <a:latin typeface="Calibri" panose="020F0502020204030204" pitchFamily="34" charset="0"/>
              </a:rPr>
              <a:t>	</a:t>
            </a:r>
            <a:r>
              <a:rPr lang="en-US" altLang="en-US" sz="2000">
                <a:solidFill>
                  <a:srgbClr val="000000"/>
                </a:solidFill>
                <a:latin typeface="Calibri" panose="020F0502020204030204" pitchFamily="34" charset="0"/>
              </a:rPr>
              <a:t>flexible reactant </a:t>
            </a:r>
            <a:r>
              <a:rPr lang="en-US" altLang="en-US" sz="2000">
                <a:solidFill>
                  <a:srgbClr val="000000"/>
                </a:solidFill>
                <a:latin typeface="Calibri" panose="020F0502020204030204" pitchFamily="34" charset="0"/>
                <a:sym typeface="Symbol" pitchFamily="2" charset="2"/>
              </a:rPr>
              <a:t> </a:t>
            </a:r>
            <a:r>
              <a:rPr lang="en-US" altLang="en-US" sz="2000">
                <a:solidFill>
                  <a:srgbClr val="000000"/>
                </a:solidFill>
                <a:latin typeface="Calibri" panose="020F0502020204030204" pitchFamily="34" charset="0"/>
              </a:rPr>
              <a:t>rigid transition state conversion is </a:t>
            </a:r>
          </a:p>
          <a:p>
            <a:r>
              <a:rPr lang="en-US" altLang="en-US" sz="2000">
                <a:solidFill>
                  <a:srgbClr val="000000"/>
                </a:solidFill>
                <a:latin typeface="Calibri" panose="020F0502020204030204" pitchFamily="34" charset="0"/>
              </a:rPr>
              <a:t>	</a:t>
            </a:r>
            <a:r>
              <a:rPr lang="en-US" altLang="en-US" sz="2000">
                <a:solidFill>
                  <a:srgbClr val="FF0000"/>
                </a:solidFill>
                <a:latin typeface="Calibri" panose="020F0502020204030204" pitchFamily="34" charset="0"/>
              </a:rPr>
              <a:t>entropically unfavorable</a:t>
            </a:r>
            <a:r>
              <a:rPr lang="en-US" altLang="en-US" sz="2000">
                <a:solidFill>
                  <a:srgbClr val="000000"/>
                </a:solidFill>
                <a:latin typeface="Calibri" panose="020F0502020204030204" pitchFamily="34" charset="0"/>
              </a:rPr>
              <a:t> for flexible reactants</a:t>
            </a:r>
          </a:p>
          <a:p>
            <a:pPr>
              <a:buFontTx/>
              <a:buChar char="•"/>
            </a:pPr>
            <a:r>
              <a:rPr lang="en-US" altLang="en-US" sz="2000">
                <a:solidFill>
                  <a:srgbClr val="000000"/>
                </a:solidFill>
                <a:latin typeface="Calibri" panose="020F0502020204030204" pitchFamily="34" charset="0"/>
              </a:rPr>
              <a:t> </a:t>
            </a:r>
            <a:r>
              <a:rPr lang="en-US" altLang="en-US">
                <a:solidFill>
                  <a:srgbClr val="000000"/>
                </a:solidFill>
                <a:latin typeface="Calibri" panose="020F0502020204030204" pitchFamily="34" charset="0"/>
              </a:rPr>
              <a:t>Catalyzed reactions</a:t>
            </a:r>
          </a:p>
          <a:p>
            <a:r>
              <a:rPr lang="en-US" altLang="en-US" sz="2000">
                <a:solidFill>
                  <a:srgbClr val="000000"/>
                </a:solidFill>
                <a:latin typeface="Calibri" panose="020F0502020204030204" pitchFamily="34" charset="0"/>
              </a:rPr>
              <a:t>	Enzyme uses the binding energy of substrates to organize </a:t>
            </a:r>
          </a:p>
          <a:p>
            <a:r>
              <a:rPr lang="en-US" altLang="en-US" sz="2000">
                <a:solidFill>
                  <a:srgbClr val="000000"/>
                </a:solidFill>
                <a:latin typeface="Calibri" panose="020F0502020204030204" pitchFamily="34" charset="0"/>
              </a:rPr>
              <a:t>	the reactants to a fairly rigid ES complex</a:t>
            </a:r>
          </a:p>
          <a:p>
            <a:r>
              <a:rPr lang="en-US" altLang="en-US" sz="2000">
                <a:solidFill>
                  <a:srgbClr val="0000FF"/>
                </a:solidFill>
                <a:latin typeface="Calibri" panose="020F0502020204030204" pitchFamily="34" charset="0"/>
              </a:rPr>
              <a:t>	Entropy cost is paid during binding</a:t>
            </a:r>
          </a:p>
          <a:p>
            <a:r>
              <a:rPr lang="en-US" altLang="en-US" sz="2000">
                <a:solidFill>
                  <a:srgbClr val="0000FF"/>
                </a:solidFill>
                <a:latin typeface="Calibri" panose="020F0502020204030204" pitchFamily="34" charset="0"/>
              </a:rPr>
              <a:t>	Rigid reactant complex </a:t>
            </a:r>
            <a:r>
              <a:rPr lang="en-US" altLang="en-US" sz="2000">
                <a:solidFill>
                  <a:srgbClr val="0000FF"/>
                </a:solidFill>
                <a:latin typeface="Calibri" panose="020F0502020204030204" pitchFamily="34" charset="0"/>
                <a:sym typeface="Symbol" pitchFamily="2" charset="2"/>
              </a:rPr>
              <a:t> transition state conversion is entropically OK</a:t>
            </a:r>
          </a:p>
        </p:txBody>
      </p:sp>
      <p:sp>
        <p:nvSpPr>
          <p:cNvPr id="46084" name="Line 4">
            <a:extLst>
              <a:ext uri="{FF2B5EF4-FFF2-40B4-BE49-F238E27FC236}">
                <a16:creationId xmlns:a16="http://schemas.microsoft.com/office/drawing/2014/main" id="{E4A9086B-8D6B-3142-B682-D3C959B2307B}"/>
              </a:ext>
            </a:extLst>
          </p:cNvPr>
          <p:cNvSpPr>
            <a:spLocks noChangeShapeType="1"/>
          </p:cNvSpPr>
          <p:nvPr/>
        </p:nvSpPr>
        <p:spPr bwMode="auto">
          <a:xfrm>
            <a:off x="228600" y="7620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42782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CF6EB3AA-6216-C145-BF75-1291E2D42FFA}"/>
              </a:ext>
            </a:extLst>
          </p:cNvPr>
          <p:cNvSpPr txBox="1">
            <a:spLocks noChangeArrowheads="1"/>
          </p:cNvSpPr>
          <p:nvPr/>
        </p:nvSpPr>
        <p:spPr bwMode="auto">
          <a:xfrm>
            <a:off x="685800" y="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eaLnBrk="1" hangingPunct="1"/>
            <a:r>
              <a:rPr lang="en-US" altLang="en-US" sz="4000" b="1">
                <a:solidFill>
                  <a:srgbClr val="2FB0DC"/>
                </a:solidFill>
                <a:latin typeface="Calibri" panose="020F0502020204030204" pitchFamily="34" charset="0"/>
              </a:rPr>
              <a:t>Support for the Proximity Model</a:t>
            </a:r>
          </a:p>
        </p:txBody>
      </p:sp>
      <p:sp>
        <p:nvSpPr>
          <p:cNvPr id="47106" name="Rectangle 3">
            <a:extLst>
              <a:ext uri="{FF2B5EF4-FFF2-40B4-BE49-F238E27FC236}">
                <a16:creationId xmlns:a16="http://schemas.microsoft.com/office/drawing/2014/main" id="{DD437C3A-1BC0-A34D-8245-55007788B418}"/>
              </a:ext>
            </a:extLst>
          </p:cNvPr>
          <p:cNvSpPr txBox="1">
            <a:spLocks noChangeArrowheads="1"/>
          </p:cNvSpPr>
          <p:nvPr/>
        </p:nvSpPr>
        <p:spPr bwMode="auto">
          <a:xfrm>
            <a:off x="381000" y="762000"/>
            <a:ext cx="8534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r>
              <a:rPr lang="en-US" altLang="en-US">
                <a:solidFill>
                  <a:srgbClr val="000000"/>
                </a:solidFill>
                <a:latin typeface="Calibri" panose="020F0502020204030204" pitchFamily="34" charset="0"/>
              </a:rPr>
              <a:t>The rate of anhydride formation from esters and carboxylates shows a strong dependence on proximity of two reactive groups (work by Thomas C. Bruice</a:t>
            </a:r>
            <a:r>
              <a:rPr lang="ja-JP" altLang="en-US">
                <a:solidFill>
                  <a:srgbClr val="000000"/>
                </a:solidFill>
                <a:latin typeface="Calibri" panose="020F0502020204030204" pitchFamily="34" charset="0"/>
              </a:rPr>
              <a:t>’</a:t>
            </a:r>
            <a:r>
              <a:rPr lang="en-US" altLang="ja-JP">
                <a:solidFill>
                  <a:srgbClr val="000000"/>
                </a:solidFill>
                <a:latin typeface="Calibri" panose="020F0502020204030204" pitchFamily="34" charset="0"/>
              </a:rPr>
              <a:t>s group).</a:t>
            </a:r>
            <a:endParaRPr lang="en-US" altLang="en-US">
              <a:solidFill>
                <a:srgbClr val="000000"/>
              </a:solidFill>
              <a:latin typeface="Calibri" panose="020F0502020204030204" pitchFamily="34" charset="0"/>
            </a:endParaRPr>
          </a:p>
        </p:txBody>
      </p:sp>
      <p:sp>
        <p:nvSpPr>
          <p:cNvPr id="47107" name="Line 4">
            <a:extLst>
              <a:ext uri="{FF2B5EF4-FFF2-40B4-BE49-F238E27FC236}">
                <a16:creationId xmlns:a16="http://schemas.microsoft.com/office/drawing/2014/main" id="{F0812DA1-77EE-A74A-B376-70170757CBBE}"/>
              </a:ext>
            </a:extLst>
          </p:cNvPr>
          <p:cNvSpPr>
            <a:spLocks noChangeShapeType="1"/>
          </p:cNvSpPr>
          <p:nvPr/>
        </p:nvSpPr>
        <p:spPr bwMode="auto">
          <a:xfrm>
            <a:off x="381000" y="7620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7108" name="Picture 1">
            <a:extLst>
              <a:ext uri="{FF2B5EF4-FFF2-40B4-BE49-F238E27FC236}">
                <a16:creationId xmlns:a16="http://schemas.microsoft.com/office/drawing/2014/main" id="{7ED2695F-6522-8345-B125-E0C6E702B0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85975"/>
            <a:ext cx="4397375"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1">
            <a:extLst>
              <a:ext uri="{FF2B5EF4-FFF2-40B4-BE49-F238E27FC236}">
                <a16:creationId xmlns:a16="http://schemas.microsoft.com/office/drawing/2014/main" id="{28E13989-B5FE-8F49-B0C6-2113DA7405B4}"/>
              </a:ext>
            </a:extLst>
          </p:cNvPr>
          <p:cNvSpPr txBox="1">
            <a:spLocks noChangeArrowheads="1"/>
          </p:cNvSpPr>
          <p:nvPr/>
        </p:nvSpPr>
        <p:spPr bwMode="auto">
          <a:xfrm>
            <a:off x="5257800" y="2133600"/>
            <a:ext cx="3505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solidFill>
                  <a:srgbClr val="000000"/>
                </a:solidFill>
              </a:rPr>
              <a:t>The smaller the reactants for a given reaction, the fewer degrees of freedom and therefore the faster the reaction.</a:t>
            </a:r>
          </a:p>
          <a:p>
            <a:endParaRPr lang="en-US" altLang="en-US">
              <a:solidFill>
                <a:srgbClr val="000000"/>
              </a:solidFill>
            </a:endParaRPr>
          </a:p>
          <a:p>
            <a:r>
              <a:rPr lang="en-US" altLang="en-US">
                <a:solidFill>
                  <a:srgbClr val="000000"/>
                </a:solidFill>
              </a:rPr>
              <a:t>Enzymes “hold” groups into place, minimizing the possibility of rotation and maximizing the possibility of encountering each other</a:t>
            </a:r>
          </a:p>
        </p:txBody>
      </p:sp>
    </p:spTree>
    <p:extLst>
      <p:ext uri="{BB962C8B-B14F-4D97-AF65-F5344CB8AC3E}">
        <p14:creationId xmlns:p14="http://schemas.microsoft.com/office/powerpoint/2010/main" val="19331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63365"/>
            <a:ext cx="7473114" cy="57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1770" y="19792"/>
            <a:ext cx="685800" cy="231775"/>
          </a:xfrm>
        </p:spPr>
        <p:txBody>
          <a:bodyPr>
            <a:normAutofit/>
          </a:bodyPr>
          <a:lstStyle/>
          <a:p>
            <a:r>
              <a:rPr lang="en-GB" sz="900" dirty="0"/>
              <a:t>Fig 3.20</a:t>
            </a:r>
          </a:p>
        </p:txBody>
      </p:sp>
    </p:spTree>
    <p:extLst>
      <p:ext uri="{BB962C8B-B14F-4D97-AF65-F5344CB8AC3E}">
        <p14:creationId xmlns:p14="http://schemas.microsoft.com/office/powerpoint/2010/main" val="4286961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026">
            <a:extLst>
              <a:ext uri="{FF2B5EF4-FFF2-40B4-BE49-F238E27FC236}">
                <a16:creationId xmlns:a16="http://schemas.microsoft.com/office/drawing/2014/main" id="{5A60A09B-C9E2-2546-BECE-CD75971DA424}"/>
              </a:ext>
            </a:extLst>
          </p:cNvPr>
          <p:cNvSpPr>
            <a:spLocks noGrp="1" noChangeArrowheads="1"/>
          </p:cNvSpPr>
          <p:nvPr>
            <p:ph type="title"/>
          </p:nvPr>
        </p:nvSpPr>
        <p:spPr>
          <a:xfrm>
            <a:off x="0" y="152400"/>
            <a:ext cx="9144000" cy="762000"/>
          </a:xfrm>
        </p:spPr>
        <p:txBody>
          <a:bodyPr/>
          <a:lstStyle/>
          <a:p>
            <a:pPr eaLnBrk="1" hangingPunct="1"/>
            <a:r>
              <a:rPr lang="en-US" altLang="en-US"/>
              <a:t>How to Lower </a:t>
            </a:r>
            <a:r>
              <a:rPr lang="en-US" altLang="en-US">
                <a:latin typeface="Times" pitchFamily="2" charset="0"/>
                <a:sym typeface="Symbol" pitchFamily="2" charset="2"/>
              </a:rPr>
              <a:t></a:t>
            </a:r>
            <a:r>
              <a:rPr lang="en-US" altLang="en-US" i="1">
                <a:latin typeface="Times" pitchFamily="2" charset="0"/>
                <a:sym typeface="Symbol" pitchFamily="2" charset="2"/>
              </a:rPr>
              <a:t>G</a:t>
            </a:r>
            <a:r>
              <a:rPr lang="en-US" altLang="en-US" baseline="30000">
                <a:latin typeface="Times" pitchFamily="2" charset="0"/>
                <a:sym typeface="Symbol" pitchFamily="2" charset="2"/>
              </a:rPr>
              <a:t></a:t>
            </a:r>
          </a:p>
        </p:txBody>
      </p:sp>
      <p:sp>
        <p:nvSpPr>
          <p:cNvPr id="49154" name="Rectangle 1027">
            <a:extLst>
              <a:ext uri="{FF2B5EF4-FFF2-40B4-BE49-F238E27FC236}">
                <a16:creationId xmlns:a16="http://schemas.microsoft.com/office/drawing/2014/main" id="{FCA0219E-E28B-0740-998A-ED7CBD62F378}"/>
              </a:ext>
            </a:extLst>
          </p:cNvPr>
          <p:cNvSpPr>
            <a:spLocks noChangeArrowheads="1"/>
          </p:cNvSpPr>
          <p:nvPr/>
        </p:nvSpPr>
        <p:spPr bwMode="auto">
          <a:xfrm>
            <a:off x="312738" y="990600"/>
            <a:ext cx="853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4000">
                <a:solidFill>
                  <a:srgbClr val="0066FF"/>
                </a:solidFill>
                <a:latin typeface="Calibri" panose="020F0502020204030204" pitchFamily="34" charset="0"/>
              </a:rPr>
              <a:t>Enzymes bind transition states best</a:t>
            </a:r>
          </a:p>
        </p:txBody>
      </p:sp>
      <p:sp>
        <p:nvSpPr>
          <p:cNvPr id="49155" name="Rectangle 1028">
            <a:extLst>
              <a:ext uri="{FF2B5EF4-FFF2-40B4-BE49-F238E27FC236}">
                <a16:creationId xmlns:a16="http://schemas.microsoft.com/office/drawing/2014/main" id="{D12BB7D2-9F62-9F40-BD9B-E34F46C180BA}"/>
              </a:ext>
            </a:extLst>
          </p:cNvPr>
          <p:cNvSpPr>
            <a:spLocks noGrp="1" noChangeArrowheads="1"/>
          </p:cNvSpPr>
          <p:nvPr>
            <p:ph type="body" idx="1"/>
          </p:nvPr>
        </p:nvSpPr>
        <p:spPr>
          <a:xfrm>
            <a:off x="152400" y="2286000"/>
            <a:ext cx="8686800" cy="3581400"/>
          </a:xfrm>
          <a:noFill/>
        </p:spPr>
        <p:txBody>
          <a:bodyPr/>
          <a:lstStyle/>
          <a:p>
            <a:pPr eaLnBrk="1" hangingPunct="1">
              <a:lnSpc>
                <a:spcPct val="90000"/>
              </a:lnSpc>
            </a:pPr>
            <a:r>
              <a:rPr lang="en-US" altLang="en-US"/>
              <a:t>The idea was proposed by </a:t>
            </a:r>
            <a:r>
              <a:rPr lang="en-US" altLang="en-US">
                <a:solidFill>
                  <a:srgbClr val="FF0000"/>
                </a:solidFill>
              </a:rPr>
              <a:t>Linus Pauling</a:t>
            </a:r>
            <a:r>
              <a:rPr lang="en-US" altLang="en-US"/>
              <a:t> in 1946</a:t>
            </a:r>
          </a:p>
          <a:p>
            <a:pPr lvl="1" eaLnBrk="1" hangingPunct="1">
              <a:lnSpc>
                <a:spcPct val="90000"/>
              </a:lnSpc>
            </a:pPr>
            <a:r>
              <a:rPr lang="en-US" altLang="en-US"/>
              <a:t>Enzyme active sites are complimentary to the transition state of the reaction</a:t>
            </a:r>
          </a:p>
          <a:p>
            <a:pPr lvl="1" eaLnBrk="1" hangingPunct="1">
              <a:lnSpc>
                <a:spcPct val="90000"/>
              </a:lnSpc>
            </a:pPr>
            <a:r>
              <a:rPr lang="en-US" altLang="en-US"/>
              <a:t>Enzymes bind transition states better than substrates</a:t>
            </a:r>
          </a:p>
          <a:p>
            <a:pPr lvl="1" eaLnBrk="1" hangingPunct="1">
              <a:lnSpc>
                <a:spcPct val="90000"/>
              </a:lnSpc>
            </a:pPr>
            <a:r>
              <a:rPr lang="en-US" altLang="en-US"/>
              <a:t>Stronger/additional interactions with the transition state as compared to the ground state lower the activation barrier</a:t>
            </a:r>
          </a:p>
        </p:txBody>
      </p:sp>
      <p:sp>
        <p:nvSpPr>
          <p:cNvPr id="49156" name="Line 4">
            <a:extLst>
              <a:ext uri="{FF2B5EF4-FFF2-40B4-BE49-F238E27FC236}">
                <a16:creationId xmlns:a16="http://schemas.microsoft.com/office/drawing/2014/main" id="{2C76ED11-AB0C-9949-A62B-BA485C5EA54A}"/>
              </a:ext>
            </a:extLst>
          </p:cNvPr>
          <p:cNvSpPr>
            <a:spLocks noChangeShapeType="1"/>
          </p:cNvSpPr>
          <p:nvPr/>
        </p:nvSpPr>
        <p:spPr bwMode="auto">
          <a:xfrm>
            <a:off x="304800" y="9906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39360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4AD0F95D-2C4D-CB40-B081-7181D3840C03}"/>
              </a:ext>
            </a:extLst>
          </p:cNvPr>
          <p:cNvSpPr txBox="1">
            <a:spLocks noChangeArrowheads="1"/>
          </p:cNvSpPr>
          <p:nvPr/>
        </p:nvSpPr>
        <p:spPr bwMode="auto">
          <a:xfrm>
            <a:off x="0" y="1524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eaLnBrk="1" hangingPunct="1"/>
            <a:r>
              <a:rPr lang="en-US" altLang="en-US" sz="4000" b="1">
                <a:solidFill>
                  <a:srgbClr val="2FB0DC"/>
                </a:solidFill>
                <a:latin typeface="Calibri" panose="020F0502020204030204" pitchFamily="34" charset="0"/>
              </a:rPr>
              <a:t>Transition State Stabilization:</a:t>
            </a:r>
            <a:br>
              <a:rPr lang="en-US" altLang="en-US" sz="4000" b="1">
                <a:solidFill>
                  <a:srgbClr val="2FB0DC"/>
                </a:solidFill>
                <a:latin typeface="Calibri" panose="020F0502020204030204" pitchFamily="34" charset="0"/>
              </a:rPr>
            </a:br>
            <a:r>
              <a:rPr lang="en-US" altLang="en-US" sz="4000" b="1">
                <a:solidFill>
                  <a:srgbClr val="2FB0DC"/>
                </a:solidFill>
                <a:latin typeface="Calibri" panose="020F0502020204030204" pitchFamily="34" charset="0"/>
              </a:rPr>
              <a:t>Imaginary Stickase </a:t>
            </a:r>
            <a:endParaRPr lang="en-US" altLang="en-US" sz="3600" b="1">
              <a:solidFill>
                <a:srgbClr val="2FB0DC"/>
              </a:solidFill>
              <a:latin typeface="Calibri" panose="020F0502020204030204" pitchFamily="34" charset="0"/>
            </a:endParaRPr>
          </a:p>
        </p:txBody>
      </p:sp>
      <p:sp>
        <p:nvSpPr>
          <p:cNvPr id="50178" name="Line 4">
            <a:extLst>
              <a:ext uri="{FF2B5EF4-FFF2-40B4-BE49-F238E27FC236}">
                <a16:creationId xmlns:a16="http://schemas.microsoft.com/office/drawing/2014/main" id="{3020F53D-AB22-4F41-AAD3-329F3AA0CC4C}"/>
              </a:ext>
            </a:extLst>
          </p:cNvPr>
          <p:cNvSpPr>
            <a:spLocks noChangeShapeType="1"/>
          </p:cNvSpPr>
          <p:nvPr/>
        </p:nvSpPr>
        <p:spPr bwMode="auto">
          <a:xfrm>
            <a:off x="304800" y="14478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0179" name="Picture 1">
            <a:extLst>
              <a:ext uri="{FF2B5EF4-FFF2-40B4-BE49-F238E27FC236}">
                <a16:creationId xmlns:a16="http://schemas.microsoft.com/office/drawing/2014/main" id="{3E2A7880-C0F8-C64A-8795-A8F200E685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592263"/>
            <a:ext cx="5305425" cy="511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810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230F651B-8421-574A-81EA-6EDD912529FF}"/>
              </a:ext>
            </a:extLst>
          </p:cNvPr>
          <p:cNvSpPr>
            <a:spLocks noGrp="1" noChangeArrowheads="1"/>
          </p:cNvSpPr>
          <p:nvPr>
            <p:ph type="title"/>
          </p:nvPr>
        </p:nvSpPr>
        <p:spPr>
          <a:xfrm>
            <a:off x="0" y="152400"/>
            <a:ext cx="9144000" cy="762000"/>
          </a:xfrm>
        </p:spPr>
        <p:txBody>
          <a:bodyPr/>
          <a:lstStyle/>
          <a:p>
            <a:pPr eaLnBrk="1" hangingPunct="1"/>
            <a:r>
              <a:rPr lang="en-US" altLang="en-US"/>
              <a:t>Key Principles of Enzyme Function</a:t>
            </a:r>
          </a:p>
        </p:txBody>
      </p:sp>
      <p:sp>
        <p:nvSpPr>
          <p:cNvPr id="21507" name="Rectangle 3">
            <a:extLst>
              <a:ext uri="{FF2B5EF4-FFF2-40B4-BE49-F238E27FC236}">
                <a16:creationId xmlns:a16="http://schemas.microsoft.com/office/drawing/2014/main" id="{6828EA73-350C-514F-9305-6755F38DE384}"/>
              </a:ext>
            </a:extLst>
          </p:cNvPr>
          <p:cNvSpPr>
            <a:spLocks noGrp="1" noChangeArrowheads="1"/>
          </p:cNvSpPr>
          <p:nvPr>
            <p:ph type="body" idx="1"/>
          </p:nvPr>
        </p:nvSpPr>
        <p:spPr>
          <a:xfrm>
            <a:off x="457200" y="1371600"/>
            <a:ext cx="8686800" cy="4114800"/>
          </a:xfrm>
        </p:spPr>
        <p:txBody>
          <a:bodyPr>
            <a:normAutofit fontScale="92500"/>
          </a:bodyPr>
          <a:lstStyle/>
          <a:p>
            <a:pPr marL="0" lvl="1" indent="0" eaLnBrk="1" hangingPunct="1">
              <a:buFontTx/>
              <a:buNone/>
            </a:pPr>
            <a:r>
              <a:rPr lang="en-US" altLang="en-US"/>
              <a:t>1) Binding energy, </a:t>
            </a:r>
            <a:r>
              <a:rPr lang="en-US" altLang="en-US">
                <a:latin typeface="Symbol" pitchFamily="2" charset="2"/>
              </a:rPr>
              <a:t>D</a:t>
            </a:r>
            <a:r>
              <a:rPr lang="en-US" altLang="en-US"/>
              <a:t>G</a:t>
            </a:r>
            <a:r>
              <a:rPr lang="en-US" altLang="en-US" baseline="-25000"/>
              <a:t>b</a:t>
            </a:r>
            <a:r>
              <a:rPr lang="en-US" altLang="en-US"/>
              <a:t> is the key player in catalysis</a:t>
            </a:r>
          </a:p>
          <a:p>
            <a:pPr marL="0" lvl="1" indent="0" eaLnBrk="1" hangingPunct="1"/>
            <a:r>
              <a:rPr lang="en-US" altLang="en-US">
                <a:latin typeface="Symbol" pitchFamily="2" charset="2"/>
              </a:rPr>
              <a:t>D</a:t>
            </a:r>
            <a:r>
              <a:rPr lang="en-US" altLang="en-US"/>
              <a:t>G</a:t>
            </a:r>
            <a:r>
              <a:rPr lang="en-US" altLang="en-US" baseline="-25000"/>
              <a:t>b</a:t>
            </a:r>
            <a:r>
              <a:rPr lang="en-US" altLang="en-US"/>
              <a:t> determines Specificity and Catalytic Rate</a:t>
            </a:r>
          </a:p>
          <a:p>
            <a:pPr marL="857250" lvl="2" indent="-457200" eaLnBrk="1" hangingPunct="1"/>
            <a:r>
              <a:rPr lang="en-US" altLang="en-US"/>
              <a:t>If you don’t form as many low energy IMF interactions b/w enzyme and substrate, the </a:t>
            </a:r>
            <a:r>
              <a:rPr lang="en-US" altLang="en-US">
                <a:latin typeface="Symbol" pitchFamily="2" charset="2"/>
              </a:rPr>
              <a:t>D</a:t>
            </a:r>
            <a:r>
              <a:rPr lang="en-US" altLang="en-US"/>
              <a:t>G</a:t>
            </a:r>
            <a:r>
              <a:rPr lang="en-US" altLang="en-US" baseline="30000"/>
              <a:t>*</a:t>
            </a:r>
            <a:r>
              <a:rPr lang="en-US" altLang="en-US"/>
              <a:t> is not decreased as much and the rate is decreased relative to another substrate with a higher </a:t>
            </a:r>
            <a:r>
              <a:rPr lang="en-US" altLang="en-US">
                <a:latin typeface="Symbol" pitchFamily="2" charset="2"/>
              </a:rPr>
              <a:t>D</a:t>
            </a:r>
            <a:r>
              <a:rPr lang="en-US" altLang="en-US"/>
              <a:t>G</a:t>
            </a:r>
            <a:r>
              <a:rPr lang="en-US" altLang="en-US" baseline="-25000"/>
              <a:t>b</a:t>
            </a:r>
            <a:r>
              <a:rPr lang="en-US" altLang="en-US"/>
              <a:t> value</a:t>
            </a:r>
          </a:p>
          <a:p>
            <a:pPr marL="514350" indent="-514350" eaLnBrk="1" hangingPunct="1">
              <a:buFontTx/>
              <a:buAutoNum type="arabicParenR" startAt="2"/>
            </a:pPr>
            <a:r>
              <a:rPr lang="en-US" altLang="en-US" sz="2800"/>
              <a:t>The weak interactions that comprise the </a:t>
            </a:r>
            <a:r>
              <a:rPr lang="en-US" altLang="en-US" sz="2800">
                <a:latin typeface="Symbol" pitchFamily="2" charset="2"/>
              </a:rPr>
              <a:t>D</a:t>
            </a:r>
            <a:r>
              <a:rPr lang="en-US" altLang="en-US" sz="2800"/>
              <a:t>G</a:t>
            </a:r>
            <a:r>
              <a:rPr lang="en-US" altLang="en-US" sz="2800" baseline="-25000"/>
              <a:t>b </a:t>
            </a:r>
            <a:r>
              <a:rPr lang="en-US" altLang="en-US" sz="2800"/>
              <a:t>are optimized for the transition state NOT the substrate conformation</a:t>
            </a:r>
            <a:endParaRPr lang="en-US" altLang="en-US"/>
          </a:p>
          <a:p>
            <a:pPr marL="514350" indent="-514350" eaLnBrk="1" hangingPunct="1">
              <a:buFont typeface="Lucida Grande" panose="020B0600040502020204" pitchFamily="34" charset="0"/>
              <a:buChar char="-"/>
            </a:pPr>
            <a:r>
              <a:rPr lang="en-US" altLang="en-US" sz="2800"/>
              <a:t>This helps “pull” the substrate over the hump and into product</a:t>
            </a:r>
          </a:p>
        </p:txBody>
      </p:sp>
      <p:sp>
        <p:nvSpPr>
          <p:cNvPr id="52227" name="Line 4">
            <a:extLst>
              <a:ext uri="{FF2B5EF4-FFF2-40B4-BE49-F238E27FC236}">
                <a16:creationId xmlns:a16="http://schemas.microsoft.com/office/drawing/2014/main" id="{66F8BEBA-7072-0245-9C6F-FB8D869F62B1}"/>
              </a:ext>
            </a:extLst>
          </p:cNvPr>
          <p:cNvSpPr>
            <a:spLocks noChangeShapeType="1"/>
          </p:cNvSpPr>
          <p:nvPr/>
        </p:nvSpPr>
        <p:spPr bwMode="auto">
          <a:xfrm>
            <a:off x="304800" y="9906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32954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9536FF12-50D9-5048-ADFA-AD13867F740E}"/>
              </a:ext>
            </a:extLst>
          </p:cNvPr>
          <p:cNvSpPr>
            <a:spLocks noGrp="1" noChangeArrowheads="1"/>
          </p:cNvSpPr>
          <p:nvPr>
            <p:ph type="title"/>
          </p:nvPr>
        </p:nvSpPr>
        <p:spPr>
          <a:xfrm>
            <a:off x="0" y="152400"/>
            <a:ext cx="9144000" cy="762000"/>
          </a:xfrm>
        </p:spPr>
        <p:txBody>
          <a:bodyPr/>
          <a:lstStyle/>
          <a:p>
            <a:pPr eaLnBrk="1" hangingPunct="1"/>
            <a:r>
              <a:rPr lang="en-US" altLang="en-US"/>
              <a:t>Key Principles of Enzyme Function</a:t>
            </a:r>
          </a:p>
        </p:txBody>
      </p:sp>
      <p:sp>
        <p:nvSpPr>
          <p:cNvPr id="21507" name="Rectangle 3">
            <a:extLst>
              <a:ext uri="{FF2B5EF4-FFF2-40B4-BE49-F238E27FC236}">
                <a16:creationId xmlns:a16="http://schemas.microsoft.com/office/drawing/2014/main" id="{7C5FA770-3DB5-0848-B897-985BFF6AAB36}"/>
              </a:ext>
            </a:extLst>
          </p:cNvPr>
          <p:cNvSpPr>
            <a:spLocks noGrp="1" noChangeArrowheads="1"/>
          </p:cNvSpPr>
          <p:nvPr>
            <p:ph type="body" idx="1"/>
          </p:nvPr>
        </p:nvSpPr>
        <p:spPr>
          <a:xfrm>
            <a:off x="457200" y="1371600"/>
            <a:ext cx="8686800" cy="4114800"/>
          </a:xfrm>
        </p:spPr>
        <p:txBody>
          <a:bodyPr>
            <a:normAutofit fontScale="92500" lnSpcReduction="20000"/>
          </a:bodyPr>
          <a:lstStyle/>
          <a:p>
            <a:pPr marL="0" lvl="1" indent="0" eaLnBrk="1" hangingPunct="1">
              <a:buFontTx/>
              <a:buNone/>
            </a:pPr>
            <a:r>
              <a:rPr lang="en-US" altLang="en-US"/>
              <a:t>By combining these two ideas with everything we’ve learned to date, we can come up with a good thought model that describes how and enzyme functions:</a:t>
            </a:r>
          </a:p>
          <a:p>
            <a:pPr marL="0" lvl="1" indent="0" eaLnBrk="1" hangingPunct="1">
              <a:buFontTx/>
              <a:buAutoNum type="arabicParenR"/>
            </a:pPr>
            <a:r>
              <a:rPr lang="en-US" altLang="en-US"/>
              <a:t>Binding substrates restricts their degrees of rotational and translational freedom</a:t>
            </a:r>
          </a:p>
          <a:p>
            <a:pPr marL="914400" lvl="2" indent="-514350" eaLnBrk="1" hangingPunct="1"/>
            <a:r>
              <a:rPr lang="en-US" altLang="en-US"/>
              <a:t>This places them in a mode that primes them for reaction</a:t>
            </a:r>
          </a:p>
          <a:p>
            <a:pPr marL="914400" lvl="2" indent="-514350" eaLnBrk="1" hangingPunct="1"/>
            <a:r>
              <a:rPr lang="en-US" altLang="en-US"/>
              <a:t>It decreases their entropy (Uh oh)</a:t>
            </a:r>
          </a:p>
          <a:p>
            <a:pPr marL="514350" indent="-514350" eaLnBrk="1" hangingPunct="1">
              <a:buFontTx/>
              <a:buAutoNum type="arabicParenR" startAt="2"/>
            </a:pPr>
            <a:r>
              <a:rPr lang="en-US" altLang="en-US" sz="2800"/>
              <a:t>Binding disrupts IMFs between solvent and substrate and even the active site residues</a:t>
            </a:r>
          </a:p>
          <a:p>
            <a:pPr marL="914400" lvl="2" indent="-514350" eaLnBrk="1" hangingPunct="1"/>
            <a:r>
              <a:rPr lang="en-US" altLang="en-US"/>
              <a:t>Desolvation of substrate Increases Solvent Entropy</a:t>
            </a:r>
          </a:p>
          <a:p>
            <a:pPr marL="1371600" lvl="3" indent="-514350" eaLnBrk="1" hangingPunct="1"/>
            <a:r>
              <a:rPr lang="en-US" altLang="en-US"/>
              <a:t>Remember the hydrophobic effect and clathrate cages?</a:t>
            </a:r>
          </a:p>
        </p:txBody>
      </p:sp>
      <p:sp>
        <p:nvSpPr>
          <p:cNvPr id="54275" name="Line 4">
            <a:extLst>
              <a:ext uri="{FF2B5EF4-FFF2-40B4-BE49-F238E27FC236}">
                <a16:creationId xmlns:a16="http://schemas.microsoft.com/office/drawing/2014/main" id="{2FB2AAD3-D1E0-2941-A99E-577503EEFC79}"/>
              </a:ext>
            </a:extLst>
          </p:cNvPr>
          <p:cNvSpPr>
            <a:spLocks noChangeShapeType="1"/>
          </p:cNvSpPr>
          <p:nvPr/>
        </p:nvSpPr>
        <p:spPr bwMode="auto">
          <a:xfrm>
            <a:off x="304800" y="9906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947092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B42DFC7E-21A8-BC41-8670-5D3B0A4CA998}"/>
              </a:ext>
            </a:extLst>
          </p:cNvPr>
          <p:cNvSpPr>
            <a:spLocks noGrp="1" noChangeArrowheads="1"/>
          </p:cNvSpPr>
          <p:nvPr>
            <p:ph type="title"/>
          </p:nvPr>
        </p:nvSpPr>
        <p:spPr>
          <a:xfrm>
            <a:off x="0" y="152400"/>
            <a:ext cx="9144000" cy="762000"/>
          </a:xfrm>
        </p:spPr>
        <p:txBody>
          <a:bodyPr/>
          <a:lstStyle/>
          <a:p>
            <a:pPr eaLnBrk="1" hangingPunct="1"/>
            <a:r>
              <a:rPr lang="en-US" altLang="en-US"/>
              <a:t>Key Principles of Enzyme Function</a:t>
            </a:r>
          </a:p>
        </p:txBody>
      </p:sp>
      <p:sp>
        <p:nvSpPr>
          <p:cNvPr id="21507" name="Rectangle 3">
            <a:extLst>
              <a:ext uri="{FF2B5EF4-FFF2-40B4-BE49-F238E27FC236}">
                <a16:creationId xmlns:a16="http://schemas.microsoft.com/office/drawing/2014/main" id="{F3C779F8-3364-AC41-9A44-2AEF0068962F}"/>
              </a:ext>
            </a:extLst>
          </p:cNvPr>
          <p:cNvSpPr>
            <a:spLocks noGrp="1" noChangeArrowheads="1"/>
          </p:cNvSpPr>
          <p:nvPr>
            <p:ph type="body" idx="1"/>
          </p:nvPr>
        </p:nvSpPr>
        <p:spPr>
          <a:xfrm>
            <a:off x="304800" y="1371600"/>
            <a:ext cx="8839200" cy="4114800"/>
          </a:xfrm>
        </p:spPr>
        <p:txBody>
          <a:bodyPr>
            <a:normAutofit fontScale="92500" lnSpcReduction="10000"/>
          </a:bodyPr>
          <a:lstStyle/>
          <a:p>
            <a:pPr marL="0" lvl="1" indent="0" eaLnBrk="1" hangingPunct="1">
              <a:buFontTx/>
              <a:buNone/>
            </a:pPr>
            <a:r>
              <a:rPr lang="en-US" altLang="en-US"/>
              <a:t>By combining these two ideas with everything we’ve learned to date, we can come up with a good thought model that describes how and enzyme functions</a:t>
            </a:r>
          </a:p>
          <a:p>
            <a:pPr marL="0" lvl="1" indent="0" eaLnBrk="1" hangingPunct="1">
              <a:buFontTx/>
              <a:buNone/>
            </a:pPr>
            <a:endParaRPr lang="en-US" altLang="en-US"/>
          </a:p>
          <a:p>
            <a:pPr marL="0" lvl="1" indent="0" eaLnBrk="1" hangingPunct="1">
              <a:buFontTx/>
              <a:buAutoNum type="arabicParenR" startAt="3"/>
            </a:pPr>
            <a:r>
              <a:rPr lang="en-US" altLang="en-US"/>
              <a:t>The binding energy, </a:t>
            </a:r>
            <a:r>
              <a:rPr lang="en-US" altLang="en-US">
                <a:latin typeface="Symbol" pitchFamily="2" charset="2"/>
              </a:rPr>
              <a:t>D</a:t>
            </a:r>
            <a:r>
              <a:rPr lang="en-US" altLang="en-US"/>
              <a:t>G</a:t>
            </a:r>
            <a:r>
              <a:rPr lang="en-US" altLang="en-US" baseline="-25000"/>
              <a:t>b</a:t>
            </a:r>
            <a:r>
              <a:rPr lang="en-US" altLang="en-US"/>
              <a:t>, is at its maximum during the transition state, so this helps pay the activation cost</a:t>
            </a:r>
          </a:p>
          <a:p>
            <a:pPr marL="0" lvl="1" indent="0" eaLnBrk="1" hangingPunct="1">
              <a:buFontTx/>
              <a:buAutoNum type="arabicParenR" startAt="3"/>
            </a:pPr>
            <a:r>
              <a:rPr lang="en-US" altLang="en-US"/>
              <a:t>The enzyme itself changes conformation when binding substrate</a:t>
            </a:r>
          </a:p>
          <a:p>
            <a:pPr marL="0" lvl="1" indent="0" eaLnBrk="1" hangingPunct="1">
              <a:buFont typeface="Arial" panose="020B0604020202020204" pitchFamily="34" charset="0"/>
              <a:buChar char="•"/>
            </a:pPr>
            <a:r>
              <a:rPr lang="en-US" altLang="en-US" sz="2400"/>
              <a:t>Remember the Induced Fit model?</a:t>
            </a:r>
          </a:p>
          <a:p>
            <a:pPr marL="0" lvl="1" indent="0" eaLnBrk="1" hangingPunct="1">
              <a:buFont typeface="Arial" panose="020B0604020202020204" pitchFamily="34" charset="0"/>
              <a:buChar char="•"/>
            </a:pPr>
            <a:r>
              <a:rPr lang="en-US" altLang="en-US" sz="2400"/>
              <a:t>Energetic Shock Absorber</a:t>
            </a:r>
          </a:p>
        </p:txBody>
      </p:sp>
      <p:sp>
        <p:nvSpPr>
          <p:cNvPr id="56323" name="Line 4">
            <a:extLst>
              <a:ext uri="{FF2B5EF4-FFF2-40B4-BE49-F238E27FC236}">
                <a16:creationId xmlns:a16="http://schemas.microsoft.com/office/drawing/2014/main" id="{FDCF1ECC-EE55-B043-A339-A38B8EB3F3AA}"/>
              </a:ext>
            </a:extLst>
          </p:cNvPr>
          <p:cNvSpPr>
            <a:spLocks noChangeShapeType="1"/>
          </p:cNvSpPr>
          <p:nvPr/>
        </p:nvSpPr>
        <p:spPr bwMode="auto">
          <a:xfrm>
            <a:off x="304800" y="9906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62306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81000"/>
            <a:ext cx="4656008" cy="59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0"/>
            <a:ext cx="685800" cy="307975"/>
          </a:xfrm>
        </p:spPr>
        <p:txBody>
          <a:bodyPr>
            <a:normAutofit/>
          </a:bodyPr>
          <a:lstStyle/>
          <a:p>
            <a:r>
              <a:rPr lang="en-GB" sz="900" dirty="0"/>
              <a:t>Fig 7.14</a:t>
            </a:r>
          </a:p>
        </p:txBody>
      </p:sp>
    </p:spTree>
    <p:extLst>
      <p:ext uri="{BB962C8B-B14F-4D97-AF65-F5344CB8AC3E}">
        <p14:creationId xmlns:p14="http://schemas.microsoft.com/office/powerpoint/2010/main" val="4060102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742" y="1600992"/>
            <a:ext cx="8820000" cy="3246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0"/>
            <a:ext cx="609600" cy="307975"/>
          </a:xfrm>
        </p:spPr>
        <p:txBody>
          <a:bodyPr>
            <a:normAutofit/>
          </a:bodyPr>
          <a:lstStyle/>
          <a:p>
            <a:r>
              <a:rPr lang="en-GB" sz="900" dirty="0"/>
              <a:t>Fig 7.15</a:t>
            </a:r>
          </a:p>
        </p:txBody>
      </p:sp>
    </p:spTree>
    <p:extLst>
      <p:ext uri="{BB962C8B-B14F-4D97-AF65-F5344CB8AC3E}">
        <p14:creationId xmlns:p14="http://schemas.microsoft.com/office/powerpoint/2010/main" val="3363711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13" y="609600"/>
            <a:ext cx="8820000" cy="505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1875" y="1"/>
            <a:ext cx="597724" cy="228600"/>
          </a:xfrm>
        </p:spPr>
        <p:txBody>
          <a:bodyPr>
            <a:normAutofit/>
          </a:bodyPr>
          <a:lstStyle/>
          <a:p>
            <a:r>
              <a:rPr lang="en-GB" sz="900" dirty="0"/>
              <a:t>Fig 3.27</a:t>
            </a:r>
          </a:p>
        </p:txBody>
      </p:sp>
    </p:spTree>
    <p:extLst>
      <p:ext uri="{BB962C8B-B14F-4D97-AF65-F5344CB8AC3E}">
        <p14:creationId xmlns:p14="http://schemas.microsoft.com/office/powerpoint/2010/main" val="87876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914" y="1828800"/>
            <a:ext cx="8820000" cy="2245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59870" y="7917"/>
            <a:ext cx="609600" cy="231775"/>
          </a:xfrm>
        </p:spPr>
        <p:txBody>
          <a:bodyPr>
            <a:normAutofit/>
          </a:bodyPr>
          <a:lstStyle/>
          <a:p>
            <a:r>
              <a:rPr lang="en-GB" sz="900" dirty="0"/>
              <a:t>Fig 3.28</a:t>
            </a:r>
          </a:p>
        </p:txBody>
      </p:sp>
    </p:spTree>
    <p:extLst>
      <p:ext uri="{BB962C8B-B14F-4D97-AF65-F5344CB8AC3E}">
        <p14:creationId xmlns:p14="http://schemas.microsoft.com/office/powerpoint/2010/main" val="304190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85800"/>
            <a:ext cx="8820000" cy="5092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6824" y="0"/>
            <a:ext cx="609600" cy="231775"/>
          </a:xfrm>
        </p:spPr>
        <p:txBody>
          <a:bodyPr>
            <a:normAutofit/>
          </a:bodyPr>
          <a:lstStyle/>
          <a:p>
            <a:r>
              <a:rPr lang="en-GB" sz="900" dirty="0"/>
              <a:t>Fig 3.29</a:t>
            </a:r>
          </a:p>
        </p:txBody>
      </p:sp>
    </p:spTree>
    <p:extLst>
      <p:ext uri="{BB962C8B-B14F-4D97-AF65-F5344CB8AC3E}">
        <p14:creationId xmlns:p14="http://schemas.microsoft.com/office/powerpoint/2010/main" val="2196519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038" y="1219200"/>
            <a:ext cx="8820000" cy="368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7917"/>
            <a:ext cx="762000" cy="307975"/>
          </a:xfrm>
        </p:spPr>
        <p:txBody>
          <a:bodyPr>
            <a:normAutofit/>
          </a:bodyPr>
          <a:lstStyle/>
          <a:p>
            <a:r>
              <a:rPr lang="en-GB" sz="900" dirty="0"/>
              <a:t>Fig 3.30</a:t>
            </a:r>
          </a:p>
        </p:txBody>
      </p:sp>
    </p:spTree>
    <p:extLst>
      <p:ext uri="{BB962C8B-B14F-4D97-AF65-F5344CB8AC3E}">
        <p14:creationId xmlns:p14="http://schemas.microsoft.com/office/powerpoint/2010/main" val="3003922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8C7215D0-E57D-584D-B439-B5AF1F834079}"/>
              </a:ext>
            </a:extLst>
          </p:cNvPr>
          <p:cNvSpPr>
            <a:spLocks noGrp="1" noChangeArrowheads="1"/>
          </p:cNvSpPr>
          <p:nvPr>
            <p:ph type="title"/>
          </p:nvPr>
        </p:nvSpPr>
        <p:spPr>
          <a:xfrm>
            <a:off x="685800" y="76200"/>
            <a:ext cx="7772400" cy="1143000"/>
          </a:xfrm>
        </p:spPr>
        <p:txBody>
          <a:bodyPr/>
          <a:lstStyle/>
          <a:p>
            <a:pPr eaLnBrk="1" hangingPunct="1"/>
            <a:r>
              <a:rPr lang="en-US" altLang="en-US" sz="3400"/>
              <a:t>Quick Thoughts on Protein Folding</a:t>
            </a:r>
            <a:endParaRPr lang="en-US" altLang="en-US"/>
          </a:p>
        </p:txBody>
      </p:sp>
      <p:sp>
        <p:nvSpPr>
          <p:cNvPr id="64514" name="Rectangle 3">
            <a:extLst>
              <a:ext uri="{FF2B5EF4-FFF2-40B4-BE49-F238E27FC236}">
                <a16:creationId xmlns:a16="http://schemas.microsoft.com/office/drawing/2014/main" id="{663F3111-19D5-944C-AC17-D76CF3D56B8D}"/>
              </a:ext>
            </a:extLst>
          </p:cNvPr>
          <p:cNvSpPr>
            <a:spLocks noGrp="1" noChangeArrowheads="1"/>
          </p:cNvSpPr>
          <p:nvPr>
            <p:ph type="body" idx="1"/>
          </p:nvPr>
        </p:nvSpPr>
        <p:spPr>
          <a:xfrm>
            <a:off x="228600" y="1219200"/>
            <a:ext cx="8763000" cy="4953000"/>
          </a:xfrm>
        </p:spPr>
        <p:txBody>
          <a:bodyPr>
            <a:normAutofit lnSpcReduction="10000"/>
          </a:bodyPr>
          <a:lstStyle/>
          <a:p>
            <a:pPr eaLnBrk="1" hangingPunct="1">
              <a:lnSpc>
                <a:spcPct val="90000"/>
              </a:lnSpc>
            </a:pPr>
            <a:r>
              <a:rPr lang="en-US" altLang="en-US" sz="2400"/>
              <a:t>There are literally millions of possible ways a simple protein can fold, but only one conformation that works</a:t>
            </a:r>
          </a:p>
          <a:p>
            <a:pPr eaLnBrk="1" hangingPunct="1">
              <a:lnSpc>
                <a:spcPct val="90000"/>
              </a:lnSpc>
            </a:pPr>
            <a:r>
              <a:rPr lang="en-US" altLang="en-US" sz="2400"/>
              <a:t>Hydrophobic interactions help drive protein folding</a:t>
            </a:r>
          </a:p>
          <a:p>
            <a:pPr lvl="1" eaLnBrk="1" hangingPunct="1">
              <a:lnSpc>
                <a:spcPct val="90000"/>
              </a:lnSpc>
            </a:pPr>
            <a:r>
              <a:rPr lang="en-US" altLang="en-US" sz="2000"/>
              <a:t>Not so much the hydrophobic groups attracting each other </a:t>
            </a:r>
            <a:r>
              <a:rPr lang="en-US" altLang="en-US" sz="1000"/>
              <a:t>(That only involves London Forces, right?)</a:t>
            </a:r>
            <a:endParaRPr lang="en-US" altLang="en-US" sz="2000"/>
          </a:p>
          <a:p>
            <a:pPr lvl="1" eaLnBrk="1" hangingPunct="1">
              <a:lnSpc>
                <a:spcPct val="90000"/>
              </a:lnSpc>
            </a:pPr>
            <a:r>
              <a:rPr lang="en-US" altLang="en-US" sz="2000"/>
              <a:t>The dipole-dipole interactions between water molecules in solution are much stronger and push the hydrophobic side chains aside</a:t>
            </a:r>
          </a:p>
          <a:p>
            <a:pPr eaLnBrk="1" hangingPunct="1">
              <a:lnSpc>
                <a:spcPct val="90000"/>
              </a:lnSpc>
            </a:pPr>
            <a:r>
              <a:rPr lang="en-US" altLang="en-US" sz="2400"/>
              <a:t>The entropy of the universe must increase in a spontaneous process, and protein folding is a spontaneous process</a:t>
            </a:r>
          </a:p>
          <a:p>
            <a:pPr lvl="1" eaLnBrk="1" hangingPunct="1">
              <a:lnSpc>
                <a:spcPct val="90000"/>
              </a:lnSpc>
            </a:pPr>
            <a:r>
              <a:rPr lang="en-US" altLang="en-US" sz="2000"/>
              <a:t>When water molecules surround a nonpolar compound, they are restricted in the number of hydrogen bonds then can form which represents a lower entropy</a:t>
            </a:r>
          </a:p>
          <a:p>
            <a:pPr lvl="1" eaLnBrk="1" hangingPunct="1">
              <a:lnSpc>
                <a:spcPct val="90000"/>
              </a:lnSpc>
            </a:pPr>
            <a:r>
              <a:rPr lang="en-US" altLang="en-US" sz="2000"/>
              <a:t>By having the hydrophobic residues sequestered in the core of the folded protein, the water molecules are free to form up to 4 hydrogen bonds each.</a:t>
            </a:r>
          </a:p>
          <a:p>
            <a:pPr lvl="2" eaLnBrk="1" hangingPunct="1">
              <a:lnSpc>
                <a:spcPct val="90000"/>
              </a:lnSpc>
            </a:pPr>
            <a:r>
              <a:rPr lang="en-US" altLang="en-US" sz="2000"/>
              <a:t>This freedom represents greater entropy, thus helping drive folding of the protein</a:t>
            </a:r>
          </a:p>
        </p:txBody>
      </p:sp>
    </p:spTree>
    <p:extLst>
      <p:ext uri="{BB962C8B-B14F-4D97-AF65-F5344CB8AC3E}">
        <p14:creationId xmlns:p14="http://schemas.microsoft.com/office/powerpoint/2010/main" val="1958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026">
            <a:extLst>
              <a:ext uri="{FF2B5EF4-FFF2-40B4-BE49-F238E27FC236}">
                <a16:creationId xmlns:a16="http://schemas.microsoft.com/office/drawing/2014/main" id="{EB756C12-0BB6-4B46-BC1E-C06622869D6E}"/>
              </a:ext>
            </a:extLst>
          </p:cNvPr>
          <p:cNvSpPr>
            <a:spLocks noGrp="1" noChangeArrowheads="1"/>
          </p:cNvSpPr>
          <p:nvPr>
            <p:ph type="title"/>
          </p:nvPr>
        </p:nvSpPr>
        <p:spPr>
          <a:xfrm>
            <a:off x="685800" y="76200"/>
            <a:ext cx="7772400" cy="762000"/>
          </a:xfrm>
        </p:spPr>
        <p:txBody>
          <a:bodyPr/>
          <a:lstStyle/>
          <a:p>
            <a:pPr eaLnBrk="1" hangingPunct="1"/>
            <a:r>
              <a:rPr lang="en-US" altLang="en-US" sz="3400"/>
              <a:t>Protein Folding:  Myoglobin</a:t>
            </a:r>
            <a:endParaRPr lang="en-US" altLang="en-US"/>
          </a:p>
        </p:txBody>
      </p:sp>
      <p:pic>
        <p:nvPicPr>
          <p:cNvPr id="575492" name="myo_hydrophobic.mpg" descr="Macintosh HD:Users:jason:Documents:My Documents:Current Courses:CHEM106 Spring 2010:images:myo_hydrophobic.mpg">
            <a:hlinkClick r:id="" action="ppaction://media"/>
            <a:extLst>
              <a:ext uri="{FF2B5EF4-FFF2-40B4-BE49-F238E27FC236}">
                <a16:creationId xmlns:a16="http://schemas.microsoft.com/office/drawing/2014/main" id="{3B47A18B-0035-5F42-A6CA-E454BC5100CA}"/>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304800" y="1676400"/>
            <a:ext cx="36925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493" name="myo_polar.mpg" descr="Macintosh HD:Users:jason:Documents:My Documents:Current Courses:CHEM106 Spring 2010:images:myo_polar.mpg">
            <a:hlinkClick r:id="" action="ppaction://media"/>
            <a:extLst>
              <a:ext uri="{FF2B5EF4-FFF2-40B4-BE49-F238E27FC236}">
                <a16:creationId xmlns:a16="http://schemas.microsoft.com/office/drawing/2014/main" id="{0D601707-9D7F-C442-BCCF-7F4F59382198}"/>
              </a:ext>
            </a:extLst>
          </p:cNvPr>
          <p:cNvPicPr>
            <a:picLocks noChangeAspect="1" noChangeArrowheads="1"/>
          </p:cNvPicPr>
          <p:nvPr>
            <a:videoFile r:link="rId4"/>
            <p:extLst>
              <p:ext uri="{DAA4B4D4-6D71-4841-9C94-3DE7FCFB9230}">
                <p14:media xmlns:p14="http://schemas.microsoft.com/office/powerpoint/2010/main" r:link="rId3"/>
              </p:ext>
            </p:extLst>
          </p:nvPr>
        </p:nvPicPr>
        <p:blipFill>
          <a:blip r:embed="rId8">
            <a:extLst>
              <a:ext uri="{28A0092B-C50C-407E-A947-70E740481C1C}">
                <a14:useLocalDpi xmlns:a14="http://schemas.microsoft.com/office/drawing/2010/main" val="0"/>
              </a:ext>
            </a:extLst>
          </a:blip>
          <a:srcRect/>
          <a:stretch>
            <a:fillRect/>
          </a:stretch>
        </p:blipFill>
        <p:spPr bwMode="auto">
          <a:xfrm>
            <a:off x="5105400" y="1676400"/>
            <a:ext cx="36941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5494" name="Rectangle 1030">
            <a:extLst>
              <a:ext uri="{FF2B5EF4-FFF2-40B4-BE49-F238E27FC236}">
                <a16:creationId xmlns:a16="http://schemas.microsoft.com/office/drawing/2014/main" id="{44875701-23AD-4340-91D6-B271C438FAC9}"/>
              </a:ext>
            </a:extLst>
          </p:cNvPr>
          <p:cNvSpPr>
            <a:spLocks noChangeArrowheads="1"/>
          </p:cNvSpPr>
          <p:nvPr/>
        </p:nvSpPr>
        <p:spPr bwMode="auto">
          <a:xfrm>
            <a:off x="152400" y="5943600"/>
            <a:ext cx="40084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x-none" sz="1400">
                <a:latin typeface="Arial" charset="0"/>
                <a:ea typeface="ＭＳ Ｐゴシック" charset="-128"/>
              </a:rPr>
              <a:t>Note Placement of hydrophobic residues (green)</a:t>
            </a:r>
          </a:p>
          <a:p>
            <a:pPr>
              <a:defRPr/>
            </a:pPr>
            <a:r>
              <a:rPr lang="en-US" altLang="x-none" sz="1400">
                <a:latin typeface="Arial" charset="0"/>
                <a:ea typeface="ＭＳ Ｐゴシック" charset="-128"/>
              </a:rPr>
              <a:t>Where are the side chains pointing?</a:t>
            </a:r>
            <a:endParaRPr lang="en-US" altLang="x-none">
              <a:latin typeface="Arial" charset="0"/>
              <a:ea typeface="ＭＳ Ｐゴシック" charset="-128"/>
            </a:endParaRPr>
          </a:p>
        </p:txBody>
      </p:sp>
      <p:sp>
        <p:nvSpPr>
          <p:cNvPr id="575495" name="Rectangle 1031">
            <a:extLst>
              <a:ext uri="{FF2B5EF4-FFF2-40B4-BE49-F238E27FC236}">
                <a16:creationId xmlns:a16="http://schemas.microsoft.com/office/drawing/2014/main" id="{16A0224A-CE24-7D4F-88D7-94ECBDB7289A}"/>
              </a:ext>
            </a:extLst>
          </p:cNvPr>
          <p:cNvSpPr>
            <a:spLocks noChangeArrowheads="1"/>
          </p:cNvSpPr>
          <p:nvPr/>
        </p:nvSpPr>
        <p:spPr bwMode="auto">
          <a:xfrm>
            <a:off x="5334000" y="5943600"/>
            <a:ext cx="33162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x-none" sz="1400">
                <a:latin typeface="Arial" charset="0"/>
                <a:ea typeface="ＭＳ Ｐゴシック" charset="-128"/>
              </a:rPr>
              <a:t>Note Placement of polar residues (blue)</a:t>
            </a:r>
          </a:p>
          <a:p>
            <a:pPr>
              <a:defRPr/>
            </a:pPr>
            <a:r>
              <a:rPr lang="en-US" altLang="x-none" sz="1400">
                <a:latin typeface="Arial" charset="0"/>
                <a:ea typeface="ＭＳ Ｐゴシック" charset="-128"/>
              </a:rPr>
              <a:t>Where are the side chains pointing?</a:t>
            </a:r>
            <a:endParaRPr lang="en-US" altLang="x-none">
              <a:latin typeface="Arial" charset="0"/>
              <a:ea typeface="ＭＳ Ｐゴシック" charset="-128"/>
            </a:endParaRPr>
          </a:p>
        </p:txBody>
      </p:sp>
    </p:spTree>
    <p:extLst>
      <p:ext uri="{BB962C8B-B14F-4D97-AF65-F5344CB8AC3E}">
        <p14:creationId xmlns:p14="http://schemas.microsoft.com/office/powerpoint/2010/main" val="14738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9183" fill="hold"/>
                                        <p:tgtEl>
                                          <p:spTgt spid="575492"/>
                                        </p:tgtEl>
                                      </p:cBhvr>
                                    </p:cmd>
                                  </p:childTnLst>
                                </p:cTn>
                              </p:par>
                            </p:childTnLst>
                          </p:cTn>
                        </p:par>
                        <p:par>
                          <p:cTn id="7" fill="hold" nodeType="afterGroup">
                            <p:stCondLst>
                              <p:cond delay="89183"/>
                            </p:stCondLst>
                            <p:childTnLst>
                              <p:par>
                                <p:cTn id="8" presetID="1" presetClass="mediacall" presetSubtype="0" fill="hold" nodeType="afterEffect">
                                  <p:stCondLst>
                                    <p:cond delay="0"/>
                                  </p:stCondLst>
                                  <p:childTnLst>
                                    <p:cmd type="call" cmd="playFrom(0.0)">
                                      <p:cBhvr>
                                        <p:cTn id="9" dur="92011" fill="hold"/>
                                        <p:tgtEl>
                                          <p:spTgt spid="57549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575492"/>
                </p:tgtEl>
              </p:cMediaNode>
            </p:video>
            <p:seq concurrent="1" nextAc="seek">
              <p:cTn id="11" restart="whenNotActive" fill="hold" evtFilter="cancelBubble" nodeType="interactiveSeq">
                <p:stCondLst>
                  <p:cond evt="onClick" delay="0">
                    <p:tgtEl>
                      <p:spTgt spid="57549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575492"/>
                                        </p:tgtEl>
                                      </p:cBhvr>
                                    </p:cmd>
                                  </p:childTnLst>
                                </p:cTn>
                              </p:par>
                            </p:childTnLst>
                          </p:cTn>
                        </p:par>
                      </p:childTnLst>
                    </p:cTn>
                  </p:par>
                </p:childTnLst>
              </p:cTn>
              <p:nextCondLst>
                <p:cond evt="onClick" delay="0">
                  <p:tgtEl>
                    <p:spTgt spid="575492"/>
                  </p:tgtEl>
                </p:cond>
              </p:nextCondLst>
            </p:seq>
            <p:video>
              <p:cMediaNode>
                <p:cTn id="16" fill="hold" display="0">
                  <p:stCondLst>
                    <p:cond delay="indefinite"/>
                  </p:stCondLst>
                  <p:endCondLst>
                    <p:cond evt="onNext" delay="0">
                      <p:tgtEl>
                        <p:sldTgt/>
                      </p:tgtEl>
                    </p:cond>
                    <p:cond evt="onPrev" delay="0">
                      <p:tgtEl>
                        <p:sldTgt/>
                      </p:tgtEl>
                    </p:cond>
                  </p:endCondLst>
                </p:cTn>
                <p:tgtEl>
                  <p:spTgt spid="575493"/>
                </p:tgtEl>
              </p:cMediaNode>
            </p:video>
            <p:seq concurrent="1" nextAc="seek">
              <p:cTn id="17" restart="whenNotActive" fill="hold" evtFilter="cancelBubble" nodeType="interactiveSeq">
                <p:stCondLst>
                  <p:cond evt="onClick" delay="0">
                    <p:tgtEl>
                      <p:spTgt spid="575493"/>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 presetClass="mediacall" presetSubtype="0" fill="hold" nodeType="clickEffect">
                                  <p:stCondLst>
                                    <p:cond delay="0"/>
                                  </p:stCondLst>
                                  <p:childTnLst>
                                    <p:cmd type="call" cmd="togglePause">
                                      <p:cBhvr>
                                        <p:cTn id="21" dur="1" fill="hold"/>
                                        <p:tgtEl>
                                          <p:spTgt spid="575493"/>
                                        </p:tgtEl>
                                      </p:cBhvr>
                                    </p:cmd>
                                  </p:childTnLst>
                                </p:cTn>
                              </p:par>
                            </p:childTnLst>
                          </p:cTn>
                        </p:par>
                      </p:childTnLst>
                    </p:cTn>
                  </p:par>
                </p:childTnLst>
              </p:cTn>
              <p:nextCondLst>
                <p:cond evt="onClick" delay="0">
                  <p:tgtEl>
                    <p:spTgt spid="57549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436517"/>
            <a:ext cx="4495800" cy="400110"/>
          </a:xfrm>
          <a:prstGeom prst="rect">
            <a:avLst/>
          </a:prstGeom>
          <a:noFill/>
        </p:spPr>
        <p:txBody>
          <a:bodyPr wrap="square" rtlCol="0">
            <a:spAutoFit/>
          </a:bodyPr>
          <a:lstStyle/>
          <a:p>
            <a:r>
              <a:rPr lang="en-GB" sz="1000" dirty="0"/>
              <a:t>Reproduced from:</a:t>
            </a:r>
            <a:br>
              <a:rPr lang="en-GB" sz="1000" dirty="0"/>
            </a:br>
            <a:r>
              <a:rPr lang="en-GB" sz="1000" b="1" dirty="0"/>
              <a:t>Biochemistry</a:t>
            </a:r>
            <a:r>
              <a:rPr lang="en-GB" sz="1000" dirty="0"/>
              <a:t> by T.A. Brown, ISBN: 9781907904288  © Scion Publishing Ltd,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 y="6123365"/>
            <a:ext cx="489857" cy="665763"/>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7160" y="378605"/>
            <a:ext cx="5400117" cy="59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15240"/>
            <a:ext cx="609600" cy="307975"/>
          </a:xfrm>
        </p:spPr>
        <p:txBody>
          <a:bodyPr>
            <a:normAutofit/>
          </a:bodyPr>
          <a:lstStyle/>
          <a:p>
            <a:r>
              <a:rPr lang="en-GB" sz="900" dirty="0"/>
              <a:t>Fig 7.2</a:t>
            </a:r>
          </a:p>
        </p:txBody>
      </p:sp>
    </p:spTree>
    <p:extLst>
      <p:ext uri="{BB962C8B-B14F-4D97-AF65-F5344CB8AC3E}">
        <p14:creationId xmlns:p14="http://schemas.microsoft.com/office/powerpoint/2010/main" val="1959842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1300</Words>
  <Application>Microsoft Macintosh PowerPoint</Application>
  <PresentationFormat>On-screen Show (4:3)</PresentationFormat>
  <Paragraphs>114</Paragraphs>
  <Slides>26</Slides>
  <Notes>10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Lucida Grande</vt:lpstr>
      <vt:lpstr>Symbol</vt:lpstr>
      <vt:lpstr>Times</vt:lpstr>
      <vt:lpstr>Office Theme</vt:lpstr>
      <vt:lpstr>PowerPoint Presentation</vt:lpstr>
      <vt:lpstr>Fig 3.20</vt:lpstr>
      <vt:lpstr>Fig 3.27</vt:lpstr>
      <vt:lpstr>Fig 3.28</vt:lpstr>
      <vt:lpstr>Fig 3.29</vt:lpstr>
      <vt:lpstr>Fig 3.30</vt:lpstr>
      <vt:lpstr>Quick Thoughts on Protein Folding</vt:lpstr>
      <vt:lpstr>Protein Folding:  Myoglobin</vt:lpstr>
      <vt:lpstr>Fig 7.2</vt:lpstr>
      <vt:lpstr>Fig 7.4</vt:lpstr>
      <vt:lpstr>Table 7.1</vt:lpstr>
      <vt:lpstr>Fig 7.7</vt:lpstr>
      <vt:lpstr>Fig 7.10</vt:lpstr>
      <vt:lpstr>Fig 7.11</vt:lpstr>
      <vt:lpstr>Fig 7.12</vt:lpstr>
      <vt:lpstr>How Do Enzymes Work So Well?</vt:lpstr>
      <vt:lpstr>How Do Enzymes Work So Well?</vt:lpstr>
      <vt:lpstr>How to Lower G - The Proximity Model</vt:lpstr>
      <vt:lpstr>PowerPoint Presentation</vt:lpstr>
      <vt:lpstr>How to Lower G</vt:lpstr>
      <vt:lpstr>PowerPoint Presentation</vt:lpstr>
      <vt:lpstr>Key Principles of Enzyme Function</vt:lpstr>
      <vt:lpstr>Key Principles of Enzyme Function</vt:lpstr>
      <vt:lpstr>Key Principles of Enzyme Function</vt:lpstr>
      <vt:lpstr>Fig 7.14</vt:lpstr>
      <vt:lpstr>Fig 7.15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Watkins</dc:creator>
  <cp:lastModifiedBy>Hurlbert, Jason C.</cp:lastModifiedBy>
  <cp:revision>15</cp:revision>
  <dcterms:created xsi:type="dcterms:W3CDTF">2006-08-16T00:00:00Z</dcterms:created>
  <dcterms:modified xsi:type="dcterms:W3CDTF">2019-09-30T18:03:47Z</dcterms:modified>
</cp:coreProperties>
</file>