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83" r:id="rId3"/>
    <p:sldId id="292" r:id="rId4"/>
    <p:sldId id="291" r:id="rId5"/>
    <p:sldId id="290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289" r:id="rId19"/>
    <p:sldId id="288" r:id="rId20"/>
    <p:sldId id="287" r:id="rId21"/>
    <p:sldId id="286" r:id="rId22"/>
    <p:sldId id="285" r:id="rId23"/>
    <p:sldId id="284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05" autoAdjust="0"/>
  </p:normalViewPr>
  <p:slideViewPr>
    <p:cSldViewPr>
      <p:cViewPr varScale="1">
        <p:scale>
          <a:sx n="93" d="100"/>
          <a:sy n="93" d="100"/>
        </p:scale>
        <p:origin x="8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CC71-5B03-614F-B8FA-70C22845C58A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EDB08-4696-3C46-9AD7-8FB207EE1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0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F718D-2EEC-C34C-8EC5-E5A5CE8A5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49F30-F4B4-6B4B-BB31-68893E96B21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70018" name="Rectangle 2">
            <a:extLst>
              <a:ext uri="{FF2B5EF4-FFF2-40B4-BE49-F238E27FC236}">
                <a16:creationId xmlns:a16="http://schemas.microsoft.com/office/drawing/2014/main" id="{C57D85A9-A617-9449-AECC-D2DC7B1F2B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405883BA-7CBF-9949-820A-B0577FA3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24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FB3284-4059-F745-AD10-B79419EFC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51C56-EEB4-1746-889A-FC4B4FC71C8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71042" name="Rectangle 2">
            <a:extLst>
              <a:ext uri="{FF2B5EF4-FFF2-40B4-BE49-F238E27FC236}">
                <a16:creationId xmlns:a16="http://schemas.microsoft.com/office/drawing/2014/main" id="{8DE397BA-1971-8648-9A79-F5EAC53D2A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>
            <a:extLst>
              <a:ext uri="{FF2B5EF4-FFF2-40B4-BE49-F238E27FC236}">
                <a16:creationId xmlns:a16="http://schemas.microsoft.com/office/drawing/2014/main" id="{29CD4635-A7F0-F747-8A12-FD6C728E1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1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D2976F-4E09-4C42-A953-F28A19742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AD2F0-0021-2D46-B1E5-CCAE272310D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72066" name="Rectangle 2">
            <a:extLst>
              <a:ext uri="{FF2B5EF4-FFF2-40B4-BE49-F238E27FC236}">
                <a16:creationId xmlns:a16="http://schemas.microsoft.com/office/drawing/2014/main" id="{A7B37C8E-EFB4-C345-AF23-D890E3BDD2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90A5D6A9-3395-384D-8FD8-92BA3B8A5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0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1E65B9-5FB0-DF46-91A1-F7E96DBAC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08712-99DA-124A-AD27-8125CE83D61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73090" name="Rectangle 2">
            <a:extLst>
              <a:ext uri="{FF2B5EF4-FFF2-40B4-BE49-F238E27FC236}">
                <a16:creationId xmlns:a16="http://schemas.microsoft.com/office/drawing/2014/main" id="{DA6AE23F-8EDD-A54D-8D0C-2FC9AC2CCE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AC279E7D-EF9B-7149-A441-1551B6459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48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4EFD72-EA9C-C848-AD30-1DDD3285B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48FCD-AF37-064F-9814-63564EC84B6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9D65043B-FA39-8B4D-86A2-CF62A12599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EAB075BF-FC75-9841-B7E0-8D38156A7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4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06600A-F0A7-DC46-9E6F-EDE0E7EAD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7F4EA-FE11-274E-AF0C-1E85E496125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0176DDFE-11E3-2D42-BDB3-9263190CC3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0E61BC38-5DF8-E54C-8046-1E2301730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0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47E0CC-8A4C-A74B-BDAF-43A64D9B6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A96B2-309E-574E-8FF8-3176EBA90C6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E59CCA1E-4839-8F4B-B04D-BE4D5872D5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33E62E98-2554-454B-8D0F-607D009E8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21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363365"/>
            <a:ext cx="389636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3.1</a:t>
            </a:r>
          </a:p>
        </p:txBody>
      </p:sp>
    </p:spTree>
    <p:extLst>
      <p:ext uri="{BB962C8B-B14F-4D97-AF65-F5344CB8AC3E}">
        <p14:creationId xmlns:p14="http://schemas.microsoft.com/office/powerpoint/2010/main" val="346049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9" name="Picture 3" descr="0303b2">
            <a:extLst>
              <a:ext uri="{FF2B5EF4-FFF2-40B4-BE49-F238E27FC236}">
                <a16:creationId xmlns:a16="http://schemas.microsoft.com/office/drawing/2014/main" id="{6AFCE9F9-0039-0E43-BB0D-DA20CC8D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38238"/>
            <a:ext cx="89662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0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3" name="Picture 3" descr="0303c1">
            <a:extLst>
              <a:ext uri="{FF2B5EF4-FFF2-40B4-BE49-F238E27FC236}">
                <a16:creationId xmlns:a16="http://schemas.microsoft.com/office/drawing/2014/main" id="{FB47D581-21C7-9444-AC01-02CB6D2C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809750"/>
            <a:ext cx="8966200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0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0303c2">
            <a:extLst>
              <a:ext uri="{FF2B5EF4-FFF2-40B4-BE49-F238E27FC236}">
                <a16:creationId xmlns:a16="http://schemas.microsoft.com/office/drawing/2014/main" id="{CAF5F400-F24C-1946-B5AE-8FFCE81A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41375"/>
            <a:ext cx="8966200" cy="5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9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:a16="http://schemas.microsoft.com/office/drawing/2014/main" id="{4AAA4FAF-E4F9-AB4C-8F99-193793CEB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 Chain Classification</a:t>
            </a:r>
          </a:p>
        </p:txBody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B99D4D93-FB60-1E46-AC09-62500ECFF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/>
              <a:t>Nonpolar (hydrophobic) Amino Acids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altLang="en-US" sz="2800"/>
              <a:t>G, A, V, L, I, P, F, W, M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/>
          </a:p>
          <a:p>
            <a:pPr marL="609600" indent="-609600">
              <a:lnSpc>
                <a:spcPct val="90000"/>
              </a:lnSpc>
            </a:pPr>
            <a:r>
              <a:rPr lang="en-US" altLang="en-US" sz="2800"/>
              <a:t>These amino acids have </a:t>
            </a:r>
            <a:r>
              <a:rPr lang="en-US" altLang="en-US" sz="2800" u="sng"/>
              <a:t>aliphatic</a:t>
            </a:r>
            <a:r>
              <a:rPr lang="en-US" altLang="en-US" sz="2800"/>
              <a:t> side chains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Phenylalanine and Tryptophan are aromatic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/>
              <a:t>Proline is cyclic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Induces turns in proteins</a:t>
            </a:r>
          </a:p>
        </p:txBody>
      </p:sp>
    </p:spTree>
    <p:extLst>
      <p:ext uri="{BB962C8B-B14F-4D97-AF65-F5344CB8AC3E}">
        <p14:creationId xmlns:p14="http://schemas.microsoft.com/office/powerpoint/2010/main" val="85001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55CE0927-43F5-AA4F-AA6B-28F62B062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 Chain Classification</a:t>
            </a:r>
          </a:p>
        </p:txBody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80D9348E-FED4-9D44-A757-894525E97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 startAt="2"/>
            </a:pPr>
            <a:r>
              <a:rPr lang="en-US" altLang="en-US" sz="2800"/>
              <a:t>Polar, Uncharged Amino Acids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altLang="en-US" sz="2800"/>
              <a:t>S, T, Y, C, N, Q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/>
          </a:p>
          <a:p>
            <a:pPr marL="609600" indent="-609600">
              <a:lnSpc>
                <a:spcPct val="90000"/>
              </a:lnSpc>
            </a:pPr>
            <a:r>
              <a:rPr lang="en-US" altLang="en-US" sz="2800"/>
              <a:t>S, T, Y have hydroxyl groups (-OH)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/>
              <a:t>C has a sulfhydryl (-SH)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/>
              <a:t>N and Q have amide side chains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Uncharged at neutral pH</a:t>
            </a:r>
          </a:p>
        </p:txBody>
      </p:sp>
    </p:spTree>
    <p:extLst>
      <p:ext uri="{BB962C8B-B14F-4D97-AF65-F5344CB8AC3E}">
        <p14:creationId xmlns:p14="http://schemas.microsoft.com/office/powerpoint/2010/main" val="252894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>
            <a:extLst>
              <a:ext uri="{FF2B5EF4-FFF2-40B4-BE49-F238E27FC236}">
                <a16:creationId xmlns:a16="http://schemas.microsoft.com/office/drawing/2014/main" id="{82D3AB4B-4BA2-A94D-8C81-04804A884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 Chain Classification</a:t>
            </a:r>
          </a:p>
        </p:txBody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99D0E61C-3E1F-8645-8871-FB12F46F8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 startAt="3"/>
            </a:pPr>
            <a:r>
              <a:rPr lang="en-US" altLang="en-US" sz="2800"/>
              <a:t>Acidic Amino Acids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/>
              <a:t>D and E have carboxylic acids on their side chains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/>
          </a:p>
          <a:p>
            <a:pPr marL="609600" indent="-609600">
              <a:lnSpc>
                <a:spcPct val="90000"/>
              </a:lnSpc>
            </a:pPr>
            <a:r>
              <a:rPr lang="en-US" altLang="en-US" sz="2800"/>
              <a:t>The side chains are negatively charged at neutral pH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This means the pKa’s of the side chains are less than 7</a:t>
            </a:r>
          </a:p>
        </p:txBody>
      </p:sp>
    </p:spTree>
    <p:extLst>
      <p:ext uri="{BB962C8B-B14F-4D97-AF65-F5344CB8AC3E}">
        <p14:creationId xmlns:p14="http://schemas.microsoft.com/office/powerpoint/2010/main" val="238907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83D07791-505A-1546-9F65-AF2ED38BA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 Chain Classification</a:t>
            </a:r>
          </a:p>
        </p:txBody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F3CD897F-DCF7-CF4A-8C65-B87BBF536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 startAt="4"/>
            </a:pPr>
            <a:r>
              <a:rPr lang="en-US" altLang="en-US" sz="2800" dirty="0"/>
              <a:t>Basic Amino Acids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 dirty="0"/>
              <a:t>H, K and R have side chains that are positively charged at neutral pH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Because these side chains have basic groups, they accept protons at pH values lower than the </a:t>
            </a:r>
            <a:r>
              <a:rPr lang="en-US" altLang="en-US" sz="2800" dirty="0" err="1"/>
              <a:t>pKa</a:t>
            </a:r>
            <a:r>
              <a:rPr lang="en-US" altLang="en-US" sz="2800" dirty="0"/>
              <a:t> of the side chain</a:t>
            </a:r>
          </a:p>
        </p:txBody>
      </p:sp>
    </p:spTree>
    <p:extLst>
      <p:ext uri="{BB962C8B-B14F-4D97-AF65-F5344CB8AC3E}">
        <p14:creationId xmlns:p14="http://schemas.microsoft.com/office/powerpoint/2010/main" val="20622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649D-FDEB-9043-B906-380EFE3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Dr. Hurlbert, there are so many, they’re like </a:t>
            </a:r>
            <a:r>
              <a:rPr lang="en-US" dirty="0" err="1"/>
              <a:t>Pokemon</a:t>
            </a:r>
            <a:r>
              <a:rPr lang="en-US" dirty="0"/>
              <a:t> and I hate </a:t>
            </a:r>
            <a:r>
              <a:rPr lang="en-US" dirty="0" err="1"/>
              <a:t>Pokemon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Sorry, you still </a:t>
            </a:r>
            <a:r>
              <a:rPr lang="en-US" dirty="0" err="1"/>
              <a:t>gotta</a:t>
            </a:r>
            <a:r>
              <a:rPr lang="en-US" dirty="0"/>
              <a:t> catch ‘</a:t>
            </a:r>
            <a:r>
              <a:rPr lang="en-US" dirty="0" err="1"/>
              <a:t>em</a:t>
            </a:r>
            <a:r>
              <a:rPr lang="en-US" dirty="0"/>
              <a:t> all.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At the very least you MUST know S, C, D, E, H, K, R</a:t>
            </a:r>
            <a:br>
              <a:rPr lang="en-US" sz="2200" dirty="0"/>
            </a:br>
            <a:r>
              <a:rPr lang="en-US" sz="2200" dirty="0"/>
              <a:t>Why?  Because they do things, the rest don’t.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6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133600"/>
            <a:ext cx="8820000" cy="209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3.4</a:t>
            </a:r>
          </a:p>
        </p:txBody>
      </p:sp>
    </p:spTree>
    <p:extLst>
      <p:ext uri="{BB962C8B-B14F-4D97-AF65-F5344CB8AC3E}">
        <p14:creationId xmlns:p14="http://schemas.microsoft.com/office/powerpoint/2010/main" val="181403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0" y="1676400"/>
            <a:ext cx="8820000" cy="344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3.5</a:t>
            </a:r>
          </a:p>
        </p:txBody>
      </p:sp>
    </p:spTree>
    <p:extLst>
      <p:ext uri="{BB962C8B-B14F-4D97-AF65-F5344CB8AC3E}">
        <p14:creationId xmlns:p14="http://schemas.microsoft.com/office/powerpoint/2010/main" val="7233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5" y="1524000"/>
            <a:ext cx="8820000" cy="35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Table</a:t>
            </a:r>
            <a:r>
              <a:rPr lang="en-GB" sz="900" baseline="0" dirty="0"/>
              <a:t> 3.1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9022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6851" r="-48" b="2077"/>
          <a:stretch/>
        </p:blipFill>
        <p:spPr bwMode="auto">
          <a:xfrm>
            <a:off x="701843" y="685800"/>
            <a:ext cx="8013275" cy="524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5" y="28074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3.6</a:t>
            </a:r>
          </a:p>
        </p:txBody>
      </p:sp>
    </p:spTree>
    <p:extLst>
      <p:ext uri="{BB962C8B-B14F-4D97-AF65-F5344CB8AC3E}">
        <p14:creationId xmlns:p14="http://schemas.microsoft.com/office/powerpoint/2010/main" val="7922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1066798"/>
            <a:ext cx="8820000" cy="44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3.7</a:t>
            </a:r>
          </a:p>
        </p:txBody>
      </p:sp>
    </p:spTree>
    <p:extLst>
      <p:ext uri="{BB962C8B-B14F-4D97-AF65-F5344CB8AC3E}">
        <p14:creationId xmlns:p14="http://schemas.microsoft.com/office/powerpoint/2010/main" val="190604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877"/>
            <a:ext cx="662452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Table 3.3</a:t>
            </a:r>
          </a:p>
        </p:txBody>
      </p:sp>
    </p:spTree>
    <p:extLst>
      <p:ext uri="{BB962C8B-B14F-4D97-AF65-F5344CB8AC3E}">
        <p14:creationId xmlns:p14="http://schemas.microsoft.com/office/powerpoint/2010/main" val="189498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449"/>
            <a:ext cx="8820000" cy="557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1" y="0"/>
            <a:ext cx="681789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3.8</a:t>
            </a:r>
          </a:p>
        </p:txBody>
      </p:sp>
    </p:spTree>
    <p:extLst>
      <p:ext uri="{BB962C8B-B14F-4D97-AF65-F5344CB8AC3E}">
        <p14:creationId xmlns:p14="http://schemas.microsoft.com/office/powerpoint/2010/main" val="285222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2" y="2362200"/>
            <a:ext cx="8820000" cy="15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3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3.13</a:t>
            </a:r>
          </a:p>
        </p:txBody>
      </p:sp>
    </p:spTree>
    <p:extLst>
      <p:ext uri="{BB962C8B-B14F-4D97-AF65-F5344CB8AC3E}">
        <p14:creationId xmlns:p14="http://schemas.microsoft.com/office/powerpoint/2010/main" val="231569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3124200" cy="62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12"/>
            <a:ext cx="685800" cy="384175"/>
          </a:xfrm>
        </p:spPr>
        <p:txBody>
          <a:bodyPr>
            <a:normAutofit/>
          </a:bodyPr>
          <a:lstStyle/>
          <a:p>
            <a:r>
              <a:rPr lang="en-GB" sz="900" dirty="0"/>
              <a:t>Table 3.2</a:t>
            </a:r>
          </a:p>
        </p:txBody>
      </p:sp>
    </p:spTree>
    <p:extLst>
      <p:ext uri="{BB962C8B-B14F-4D97-AF65-F5344CB8AC3E}">
        <p14:creationId xmlns:p14="http://schemas.microsoft.com/office/powerpoint/2010/main" val="281924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6517"/>
            <a:ext cx="6152982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3.2</a:t>
            </a:r>
          </a:p>
        </p:txBody>
      </p:sp>
    </p:spTree>
    <p:extLst>
      <p:ext uri="{BB962C8B-B14F-4D97-AF65-F5344CB8AC3E}">
        <p14:creationId xmlns:p14="http://schemas.microsoft.com/office/powerpoint/2010/main" val="229813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" y="323374"/>
            <a:ext cx="8820000" cy="57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5334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3.3</a:t>
            </a:r>
          </a:p>
        </p:txBody>
      </p:sp>
    </p:spTree>
    <p:extLst>
      <p:ext uri="{BB962C8B-B14F-4D97-AF65-F5344CB8AC3E}">
        <p14:creationId xmlns:p14="http://schemas.microsoft.com/office/powerpoint/2010/main" val="202693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57C734BC-2537-3F49-A497-7B027776E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3400"/>
              <a:t>Amino Acid Side Chains:  Where the Action is!</a:t>
            </a:r>
            <a:endParaRPr lang="en-US" altLang="en-US" sz="3000"/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F3FD6384-6756-7A4B-B15A-4BB83B1A5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343400"/>
          </a:xfrm>
        </p:spPr>
        <p:txBody>
          <a:bodyPr/>
          <a:lstStyle/>
          <a:p>
            <a:r>
              <a:rPr lang="en-US" altLang="en-US" sz="2800" dirty="0"/>
              <a:t>The amino acids are classified according to the chemical character of the R-group attached to the </a:t>
            </a:r>
            <a:r>
              <a:rPr lang="en-US" altLang="en-US" sz="2800" dirty="0">
                <a:sym typeface="Symbol" pitchFamily="2" charset="2"/>
              </a:rPr>
              <a:t>-carbon</a:t>
            </a:r>
          </a:p>
          <a:p>
            <a:r>
              <a:rPr lang="en-US" altLang="en-US" sz="2800" dirty="0">
                <a:sym typeface="Symbol" pitchFamily="2" charset="2"/>
              </a:rPr>
              <a:t>Important Criteria:</a:t>
            </a:r>
          </a:p>
          <a:p>
            <a:pPr lvl="1"/>
            <a:r>
              <a:rPr lang="en-US" altLang="en-US" sz="2400" dirty="0">
                <a:sym typeface="Symbol" pitchFamily="2" charset="2"/>
              </a:rPr>
              <a:t>Polar or Nonpolar side chains</a:t>
            </a:r>
          </a:p>
          <a:p>
            <a:pPr lvl="1"/>
            <a:r>
              <a:rPr lang="en-US" altLang="en-US" sz="2400" dirty="0">
                <a:sym typeface="Symbol" pitchFamily="2" charset="2"/>
              </a:rPr>
              <a:t>Acidic or Basic</a:t>
            </a:r>
          </a:p>
          <a:p>
            <a:pPr lvl="1"/>
            <a:r>
              <a:rPr lang="en-US" altLang="en-US" sz="2400" dirty="0">
                <a:sym typeface="Symbol" pitchFamily="2" charset="2"/>
              </a:rPr>
              <a:t>Charged or uncharged Polar residues</a:t>
            </a:r>
          </a:p>
        </p:txBody>
      </p:sp>
    </p:spTree>
    <p:extLst>
      <p:ext uri="{BB962C8B-B14F-4D97-AF65-F5344CB8AC3E}">
        <p14:creationId xmlns:p14="http://schemas.microsoft.com/office/powerpoint/2010/main" val="372027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7" name="Picture 3" descr="0303a1">
            <a:extLst>
              <a:ext uri="{FF2B5EF4-FFF2-40B4-BE49-F238E27FC236}">
                <a16:creationId xmlns:a16="http://schemas.microsoft.com/office/drawing/2014/main" id="{3C1F3B13-EB51-4247-8191-66BD5B35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49238"/>
            <a:ext cx="8966200" cy="63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9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1" name="Picture 3" descr="0303a2">
            <a:extLst>
              <a:ext uri="{FF2B5EF4-FFF2-40B4-BE49-F238E27FC236}">
                <a16:creationId xmlns:a16="http://schemas.microsoft.com/office/drawing/2014/main" id="{C02FA7B8-E8AA-8943-9246-0C9394C2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77925"/>
            <a:ext cx="89662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3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6" name="Picture 4" descr="0303b1">
            <a:extLst>
              <a:ext uri="{FF2B5EF4-FFF2-40B4-BE49-F238E27FC236}">
                <a16:creationId xmlns:a16="http://schemas.microsoft.com/office/drawing/2014/main" id="{F4E08941-BB8E-CA4E-85D5-734BDA76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14438"/>
            <a:ext cx="89662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6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303</Words>
  <Application>Microsoft Macintosh PowerPoint</Application>
  <PresentationFormat>On-screen Show (4:3)</PresentationFormat>
  <Paragraphs>69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Fig 3.1</vt:lpstr>
      <vt:lpstr>Table 3.1</vt:lpstr>
      <vt:lpstr>Table 3.2</vt:lpstr>
      <vt:lpstr>Fig 3.2</vt:lpstr>
      <vt:lpstr>Fig 3.3</vt:lpstr>
      <vt:lpstr>Amino Acid Side Chains:  Where the Action is!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Chain Classification</vt:lpstr>
      <vt:lpstr>Side Chain Classification</vt:lpstr>
      <vt:lpstr>Side Chain Classification</vt:lpstr>
      <vt:lpstr>Side Chain Classification</vt:lpstr>
      <vt:lpstr>But Dr. Hurlbert, there are so many, they’re like Pokemon and I hate Pokemon.  Sorry, you still gotta catch ‘em all.  At the very least you MUST know S, C, D, E, H, K, R Why?  Because they do things, the rest don’t.</vt:lpstr>
      <vt:lpstr>Fig 3.4</vt:lpstr>
      <vt:lpstr>Fig 3.5</vt:lpstr>
      <vt:lpstr>Fig 3.6</vt:lpstr>
      <vt:lpstr>Fig 3.7</vt:lpstr>
      <vt:lpstr>Table 3.3</vt:lpstr>
      <vt:lpstr>Fig 3.8</vt:lpstr>
      <vt:lpstr>Fig 3.13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Hurlbert, Jason C.</cp:lastModifiedBy>
  <cp:revision>12</cp:revision>
  <dcterms:created xsi:type="dcterms:W3CDTF">2006-08-16T00:00:00Z</dcterms:created>
  <dcterms:modified xsi:type="dcterms:W3CDTF">2019-02-12T19:23:03Z</dcterms:modified>
</cp:coreProperties>
</file>