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360" r:id="rId2"/>
    <p:sldId id="323" r:id="rId3"/>
    <p:sldId id="324" r:id="rId4"/>
    <p:sldId id="325" r:id="rId5"/>
    <p:sldId id="326" r:id="rId6"/>
    <p:sldId id="366" r:id="rId7"/>
    <p:sldId id="329" r:id="rId8"/>
    <p:sldId id="330" r:id="rId9"/>
    <p:sldId id="331" r:id="rId10"/>
    <p:sldId id="332" r:id="rId11"/>
    <p:sldId id="365" r:id="rId12"/>
    <p:sldId id="333" r:id="rId13"/>
    <p:sldId id="334" r:id="rId14"/>
    <p:sldId id="335" r:id="rId15"/>
    <p:sldId id="364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2" r:id="rId31"/>
    <p:sldId id="361" r:id="rId32"/>
    <p:sldId id="353" r:id="rId33"/>
    <p:sldId id="354" r:id="rId34"/>
    <p:sldId id="355" r:id="rId35"/>
    <p:sldId id="368" r:id="rId36"/>
    <p:sldId id="356" r:id="rId37"/>
    <p:sldId id="363" r:id="rId38"/>
    <p:sldId id="367" r:id="rId39"/>
  </p:sldIdLst>
  <p:sldSz cx="9144000" cy="6858000" type="letter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accent2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FEF9"/>
    <a:srgbClr val="F76681"/>
    <a:srgbClr val="60C900"/>
    <a:srgbClr val="5A95B2"/>
    <a:srgbClr val="3E6D84"/>
    <a:srgbClr val="4A829D"/>
    <a:srgbClr val="FFFDDF"/>
    <a:srgbClr val="FFF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79" autoAdjust="0"/>
  </p:normalViewPr>
  <p:slideViewPr>
    <p:cSldViewPr>
      <p:cViewPr varScale="1">
        <p:scale>
          <a:sx n="96" d="100"/>
          <a:sy n="96" d="100"/>
        </p:scale>
        <p:origin x="6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666451EE-1A89-BE4F-8FD8-3F57DC0B6B99}" type="slidenum">
              <a:rPr lang="en-US" altLang="x-none" sz="1400" b="0" i="0">
                <a:solidFill>
                  <a:schemeClr val="tx1"/>
                </a:solidFill>
              </a:rPr>
              <a:pPr algn="r"/>
              <a:t>‹#›</a:t>
            </a:fld>
            <a:endParaRPr lang="en-US" altLang="x-none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notes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9127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1516C764-D2E6-C844-92A6-E22485733A96}" type="slidenum">
              <a:rPr lang="en-US" altLang="x-none" sz="1400" b="0" i="0">
                <a:solidFill>
                  <a:schemeClr val="tx1"/>
                </a:solidFill>
              </a:rPr>
              <a:pPr algn="r"/>
              <a:t>‹#›</a:t>
            </a:fld>
            <a:endParaRPr lang="en-US" altLang="x-none" sz="1400" b="0" i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0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44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49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hyperlink" Target="http://academic.cengage.com/chemistry/campbell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91" name="Rectangle 7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2" name="Rectangle 8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2393" name="Rectangle 9"/>
          <p:cNvSpPr>
            <a:spLocks noGrp="1" noChangeArrowheads="1"/>
          </p:cNvSpPr>
          <p:nvPr userDrawn="1"/>
        </p:nvSpPr>
        <p:spPr bwMode="auto">
          <a:xfrm>
            <a:off x="230188" y="3200400"/>
            <a:ext cx="86629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F3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/>
          <a:p>
            <a:r>
              <a:rPr lang="en-US" altLang="x-none" sz="3200" b="0" i="0">
                <a:solidFill>
                  <a:srgbClr val="2F3F99"/>
                </a:solidFill>
                <a:latin typeface="Arial" charset="0"/>
              </a:rPr>
              <a:t>Chapter 16</a:t>
            </a:r>
          </a:p>
          <a:p>
            <a:r>
              <a:rPr lang="en-US" altLang="x-none" sz="3200" b="0" i="0">
                <a:solidFill>
                  <a:srgbClr val="2F3F99"/>
                </a:solidFill>
                <a:latin typeface="Arial" charset="0"/>
                <a:ea typeface="Osaka" charset="-128"/>
              </a:rPr>
              <a:t>Carbohydrates</a:t>
            </a:r>
          </a:p>
        </p:txBody>
      </p:sp>
      <p:pic>
        <p:nvPicPr>
          <p:cNvPr id="272394" name="Picture 10" descr="Campbell6e_COV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52400"/>
            <a:ext cx="23637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5" name="Rectangle 11"/>
          <p:cNvSpPr>
            <a:spLocks noChangeArrowheads="1"/>
          </p:cNvSpPr>
          <p:nvPr userDrawn="1"/>
        </p:nvSpPr>
        <p:spPr bwMode="auto">
          <a:xfrm>
            <a:off x="2609850" y="990600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F3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 b="0" i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Mary K. Campbell</a:t>
            </a:r>
            <a:endParaRPr lang="en-US" altLang="x-none" b="0" i="0">
              <a:solidFill>
                <a:srgbClr val="2F3F99"/>
              </a:solidFill>
              <a:latin typeface="Arial" charset="0"/>
            </a:endParaRPr>
          </a:p>
          <a:p>
            <a:pPr algn="l"/>
            <a:r>
              <a:rPr lang="en-US" altLang="x-none" b="0" i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Shawn O. Farrell</a:t>
            </a:r>
          </a:p>
        </p:txBody>
      </p:sp>
      <p:pic>
        <p:nvPicPr>
          <p:cNvPr id="272396" name="Picture 12" descr="BrooksCol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0"/>
            <a:ext cx="23368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7" name="Rectangle 13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2609850" y="1828800"/>
            <a:ext cx="406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x-none" sz="1200" b="0" i="0">
                <a:solidFill>
                  <a:srgbClr val="000000"/>
                </a:solidFill>
                <a:latin typeface="Verdana" charset="0"/>
                <a:ea typeface="ＭＳ Ｐゴシック" charset="-128"/>
              </a:rPr>
              <a:t>http://academic.cengage.com/chemistry/campbell</a:t>
            </a:r>
          </a:p>
        </p:txBody>
      </p:sp>
      <p:sp>
        <p:nvSpPr>
          <p:cNvPr id="272398" name="Rectangle 14"/>
          <p:cNvSpPr>
            <a:spLocks noGrp="1" noChangeArrowheads="1"/>
          </p:cNvSpPr>
          <p:nvPr userDrawn="1"/>
        </p:nvSpPr>
        <p:spPr bwMode="auto">
          <a:xfrm>
            <a:off x="1311275" y="60198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sz="2000" b="0">
                <a:solidFill>
                  <a:srgbClr val="2F3F99"/>
                </a:solidFill>
                <a:latin typeface="Arial" charset="0"/>
                <a:ea typeface="ＭＳ Ｐゴシック" charset="-128"/>
              </a:rPr>
              <a:t>Paul D. Adams • University of Arkansas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7513" y="161925"/>
            <a:ext cx="2224087" cy="6543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075" y="161925"/>
            <a:ext cx="6523038" cy="6543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94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6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30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34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428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Rectangle 10"/>
          <p:cNvSpPr>
            <a:spLocks noChangeArrowheads="1"/>
          </p:cNvSpPr>
          <p:nvPr userDrawn="1"/>
        </p:nvSpPr>
        <p:spPr bwMode="auto">
          <a:xfrm>
            <a:off x="0" y="0"/>
            <a:ext cx="9177338" cy="6858000"/>
          </a:xfrm>
          <a:prstGeom prst="rect">
            <a:avLst/>
          </a:prstGeom>
          <a:solidFill>
            <a:srgbClr val="FFFD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77338" cy="938213"/>
          </a:xfrm>
          <a:prstGeom prst="rect">
            <a:avLst/>
          </a:prstGeom>
          <a:solidFill>
            <a:srgbClr val="8ACE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6205" name="Picture 13" descr="campbe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50913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075" y="161925"/>
            <a:ext cx="81105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" y="1008063"/>
            <a:ext cx="8899525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Osaka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7.xml"/><Relationship Id="rId5" Type="http://schemas.openxmlformats.org/officeDocument/2006/relationships/image" Target="../media/image31.png"/><Relationship Id="rId1" Type="http://schemas.microsoft.com/office/2007/relationships/media" Target="HEWL_cartoon.mpg" TargetMode="External"/><Relationship Id="rId2" Type="http://schemas.openxmlformats.org/officeDocument/2006/relationships/video" Target="HEWL_cartoon.m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32.png"/><Relationship Id="rId1" Type="http://schemas.microsoft.com/office/2007/relationships/media" Target="HEWL_Surf.mpg" TargetMode="External"/><Relationship Id="rId2" Type="http://schemas.openxmlformats.org/officeDocument/2006/relationships/video" Target="HEWL_Surf.m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Haworth Projections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/>
              <a:t>Haworth projections</a:t>
            </a:r>
          </a:p>
          <a:p>
            <a:pPr lvl="1"/>
            <a:r>
              <a:rPr lang="en-US" altLang="x-none"/>
              <a:t>five- and six-membered hemiacetals are represented as planar pentagons or hexagons, as the case may be, viewed through the edge</a:t>
            </a:r>
          </a:p>
          <a:p>
            <a:pPr lvl="1"/>
            <a:r>
              <a:rPr lang="en-US" altLang="x-none"/>
              <a:t>most commonly written with the anomeric carbon on the right and the hemiacetal oxygen to the back right</a:t>
            </a:r>
          </a:p>
          <a:p>
            <a:pPr lvl="1"/>
            <a:r>
              <a:rPr lang="en-US" altLang="x-none"/>
              <a:t>Remember the designation of the anomeric carbon:</a:t>
            </a:r>
          </a:p>
          <a:p>
            <a:pPr lvl="2"/>
            <a:r>
              <a:rPr lang="en-US" altLang="x-none">
                <a:latin typeface="Symbol" charset="2"/>
              </a:rPr>
              <a:t></a:t>
            </a:r>
            <a:r>
              <a:rPr lang="en-US" altLang="x-none"/>
              <a:t>-: means that it is trans</a:t>
            </a:r>
          </a:p>
          <a:p>
            <a:pPr lvl="2"/>
            <a:r>
              <a:rPr lang="en-US" altLang="x-none">
                <a:latin typeface="Symbol" charset="2"/>
              </a:rPr>
              <a:t></a:t>
            </a:r>
            <a:r>
              <a:rPr lang="en-US" altLang="x-none"/>
              <a:t>-:</a:t>
            </a:r>
            <a:r>
              <a:rPr lang="en-US" altLang="x-none">
                <a:latin typeface="Symbol" charset="2"/>
              </a:rPr>
              <a:t></a:t>
            </a:r>
            <a:r>
              <a:rPr lang="en-US" altLang="x-none"/>
              <a:t>means that -OH on the anomeric carbon is cis to the terminal -CH</a:t>
            </a:r>
            <a:r>
              <a:rPr lang="en-US" altLang="x-none" baseline="-25000"/>
              <a:t>2</a:t>
            </a:r>
            <a:r>
              <a:rPr lang="en-US" altLang="x-none"/>
              <a:t>OH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Formation of a Cyclic Hemiacetal</a:t>
            </a:r>
          </a:p>
        </p:txBody>
      </p:sp>
      <p:pic>
        <p:nvPicPr>
          <p:cNvPr id="286723" name="Picture 3" descr="1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524000"/>
            <a:ext cx="89662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Haworth Projections (Cont’d)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x-none"/>
              <a:t>A six-membered hemiacetal ring is shown by the infix -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pyran</a:t>
            </a:r>
            <a:r>
              <a:rPr lang="en-US" altLang="x-none"/>
              <a:t>- (pyranose) </a:t>
            </a:r>
          </a:p>
          <a:p>
            <a:pPr lvl="1"/>
            <a:r>
              <a:rPr lang="en-US" altLang="x-none"/>
              <a:t>A five-membered hemiacetal ring is shown by the infix -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furan</a:t>
            </a:r>
            <a:r>
              <a:rPr lang="en-US" altLang="x-none"/>
              <a:t>- (furanose)</a:t>
            </a:r>
          </a:p>
          <a:p>
            <a:pPr lvl="1"/>
            <a:r>
              <a:rPr lang="en-US" altLang="x-none"/>
              <a:t>Five-membered rings are so close to being planar that Haworth projections are adequate to represent furanoses</a:t>
            </a:r>
          </a:p>
          <a:p>
            <a:pPr lvl="1"/>
            <a:r>
              <a:rPr lang="en-US" altLang="x-none"/>
              <a:t>For pyranoses, the six-membered ring is more accurately represented as a strain-free chair conformation</a:t>
            </a:r>
          </a:p>
          <a:p>
            <a:pPr lvl="1"/>
            <a:endParaRPr lang="en-US" altLang="x-none"/>
          </a:p>
          <a:p>
            <a:pPr>
              <a:buFont typeface="Times" charset="0"/>
              <a:buNone/>
            </a:pP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Haworth Projections (Cont’d)</a:t>
            </a:r>
          </a:p>
        </p:txBody>
      </p:sp>
      <p:pic>
        <p:nvPicPr>
          <p:cNvPr id="193541" name="Picture 5" descr="1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24000"/>
            <a:ext cx="8966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Comparison of the Fischer and Haworth Representations</a:t>
            </a:r>
          </a:p>
        </p:txBody>
      </p:sp>
      <p:pic>
        <p:nvPicPr>
          <p:cNvPr id="194565" name="Picture 5" descr="16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4962525" cy="55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52400" y="2590800"/>
            <a:ext cx="3276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/>
              <a:t>Groups on the </a:t>
            </a:r>
            <a:r>
              <a:rPr lang="en-US" altLang="x-none" u="sng"/>
              <a:t>Right Side</a:t>
            </a:r>
            <a:r>
              <a:rPr lang="en-US" altLang="x-none"/>
              <a:t> of the Fischer Representation are drawn as </a:t>
            </a:r>
            <a:r>
              <a:rPr lang="en-US" altLang="x-none" u="sng"/>
              <a:t>DOWN</a:t>
            </a:r>
            <a:r>
              <a:rPr lang="en-US" altLang="x-none"/>
              <a:t> in the Haworth Projection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Hexoses</a:t>
            </a:r>
          </a:p>
        </p:txBody>
      </p:sp>
      <p:pic>
        <p:nvPicPr>
          <p:cNvPr id="283652" name="Picture 4" descr="16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60425"/>
            <a:ext cx="8966200" cy="513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Reaction of Monosaccharides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Reducing sugar:</a:t>
            </a:r>
            <a:r>
              <a:rPr lang="en-US" altLang="x-none" sz="2400"/>
              <a:t> one that reduces an oxidizing agent</a:t>
            </a:r>
          </a:p>
          <a:p>
            <a:pPr lvl="1"/>
            <a:r>
              <a:rPr lang="en-US" altLang="x-none" sz="2400"/>
              <a:t>Oxidation of a cyclic hemiacetal form gives a lactone</a:t>
            </a:r>
          </a:p>
          <a:p>
            <a:pPr lvl="1"/>
            <a:r>
              <a:rPr lang="en-US" altLang="x-none" sz="2400"/>
              <a:t>When the oxidizing agent is Tollens solution, silver precipitates as a silver mirror</a:t>
            </a:r>
          </a:p>
          <a:p>
            <a:r>
              <a:rPr lang="en-US" altLang="x-none" sz="2400"/>
              <a:t>If anomeric carbons are involved in glycosidic linkage, there will be a negative Tollens reagent test</a:t>
            </a:r>
          </a:p>
          <a:p>
            <a:r>
              <a:rPr lang="en-US" altLang="x-none" sz="2400"/>
              <a:t>If another anomeric carbon is not bonded and is free, there will be a positive Tollens reagent test</a:t>
            </a:r>
          </a:p>
          <a:p>
            <a:pPr>
              <a:buFont typeface="Times" charset="0"/>
              <a:buNone/>
            </a:pPr>
            <a:endParaRPr lang="en-US" altLang="x-none" sz="2400" b="1">
              <a:solidFill>
                <a:srgbClr val="B72621"/>
              </a:solidFill>
            </a:endParaRPr>
          </a:p>
        </p:txBody>
      </p:sp>
      <p:pic>
        <p:nvPicPr>
          <p:cNvPr id="195588" name="Picture 4" descr="16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329113"/>
            <a:ext cx="6534150" cy="25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Reaction of Monosaccharides (Cont’d)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200"/>
              <a:t>The carbonyl group of a monosaccharide can be reduced to an hydroxyl group by a variety of reducing agents, such as NaBH</a:t>
            </a:r>
            <a:r>
              <a:rPr lang="en-US" altLang="x-none" sz="2200" baseline="-25000"/>
              <a:t>4</a:t>
            </a:r>
            <a:endParaRPr lang="en-US" altLang="x-none" sz="2200"/>
          </a:p>
          <a:p>
            <a:pPr lvl="1"/>
            <a:r>
              <a:rPr lang="en-US" altLang="x-none" sz="2200"/>
              <a:t>reduction of the C=O group of a monosaccharide gives  a polyhydroxy compound called an </a:t>
            </a:r>
            <a:r>
              <a:rPr lang="en-US" altLang="x-none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alditol</a:t>
            </a:r>
            <a:endParaRPr lang="en-US" altLang="x-none" sz="2200"/>
          </a:p>
        </p:txBody>
      </p:sp>
      <p:pic>
        <p:nvPicPr>
          <p:cNvPr id="196613" name="Picture 5" descr="16p4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2967038"/>
            <a:ext cx="8966200" cy="38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Phosphoric Esters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Phosphoric esters are particularly important in the metabolism of sugars to provide energy</a:t>
            </a:r>
          </a:p>
          <a:p>
            <a:pPr lvl="1"/>
            <a:r>
              <a:rPr lang="en-US" altLang="x-none"/>
              <a:t>phosphoric esters are frequently formed by transfer of a phosphate group from ATP</a:t>
            </a:r>
          </a:p>
          <a:p>
            <a:pPr>
              <a:buFont typeface="Times" charset="0"/>
              <a:buNone/>
            </a:pPr>
            <a:endParaRPr lang="en-US" altLang="x-none"/>
          </a:p>
        </p:txBody>
      </p:sp>
      <p:pic>
        <p:nvPicPr>
          <p:cNvPr id="197636" name="Picture 4" descr="1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101975"/>
            <a:ext cx="8966200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Glycosidic Bond Formation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Glycoside</a:t>
            </a:r>
            <a:r>
              <a:rPr lang="en-US" altLang="x-none" b="1"/>
              <a:t>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a carbohydrate in which the -OH of the anomeric carbon is replaced by -OR</a:t>
            </a:r>
          </a:p>
          <a:p>
            <a:pPr lvl="1"/>
            <a:r>
              <a:rPr lang="en-US" altLang="x-none"/>
              <a:t>those derived from furanoses are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furanosides</a:t>
            </a:r>
            <a:r>
              <a:rPr lang="en-US" altLang="x-none"/>
              <a:t>; those derived from pyranoses are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pyranosides</a:t>
            </a:r>
            <a:endParaRPr lang="en-US" altLang="x-none"/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glycosidic bond:</a:t>
            </a:r>
            <a:r>
              <a:rPr lang="en-US" altLang="x-none"/>
              <a:t> the bond from the anomeric carbon to the -OR group</a:t>
            </a:r>
          </a:p>
          <a:p>
            <a:pPr lvl="1"/>
            <a:endParaRPr lang="en-US" altLang="x-none"/>
          </a:p>
          <a:p>
            <a:pPr lvl="1"/>
            <a:r>
              <a:rPr lang="en-US" altLang="x-none"/>
              <a:t>This is the basis for the formation polysaccharides/oligosaccharides</a:t>
            </a:r>
          </a:p>
          <a:p>
            <a:pPr lvl="1">
              <a:buFont typeface="Times" charset="0"/>
              <a:buNone/>
            </a:pPr>
            <a:endParaRPr lang="en-US" altLang="x-none"/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Carbohydrates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Carbohydrate:</a:t>
            </a:r>
            <a:r>
              <a:rPr lang="en-US" altLang="x-none"/>
              <a:t> a polyhydroxyaldehyde or polyhydroxyketone, or a substance that gives these compounds on hydrolysis</a:t>
            </a:r>
          </a:p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Monosaccharide: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a carbohydrate that cannot be hydrolyzed to a simpler carbohydrate</a:t>
            </a:r>
          </a:p>
          <a:p>
            <a:r>
              <a:rPr lang="en-US" altLang="x-none"/>
              <a:t>Building blocks of all carbohydrates</a:t>
            </a:r>
          </a:p>
          <a:p>
            <a:pPr lvl="1"/>
            <a:r>
              <a:rPr lang="en-US" altLang="x-none"/>
              <a:t>They have the general formula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2n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x-none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/>
              <a:t>, where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x-none"/>
              <a:t> varies from 3 to 8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Aldose:</a:t>
            </a:r>
            <a:r>
              <a:rPr lang="en-US" altLang="x-none"/>
              <a:t> a monosaccharide containing an aldehyde group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Ketose:</a:t>
            </a:r>
            <a:r>
              <a:rPr lang="en-US" altLang="x-none"/>
              <a:t> a monosaccharide containing a ketone group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Glycosidic Bond Formation (Cont’d)</a:t>
            </a:r>
          </a:p>
        </p:txBody>
      </p:sp>
      <p:pic>
        <p:nvPicPr>
          <p:cNvPr id="199685" name="Picture 5" descr="16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536700"/>
            <a:ext cx="8966200" cy="37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Two Different Disaccharides of </a:t>
            </a:r>
            <a:r>
              <a:rPr lang="en-US" altLang="x-none">
                <a:latin typeface="Symbol" charset="2"/>
                <a:sym typeface="Symbol" charset="2"/>
              </a:rPr>
              <a:t></a:t>
            </a:r>
            <a:r>
              <a:rPr lang="en-US" altLang="x-none"/>
              <a:t>-D-Glucose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3717925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/>
              <a:t>Glycosidic linkages can take various forms; the anomeric carbon of one sugar to any of the -OH groups of another sugar to form an </a:t>
            </a:r>
            <a:r>
              <a:rPr lang="en-US" altLang="x-none">
                <a:latin typeface="Symbol" charset="2"/>
                <a:sym typeface="Symbol" charset="2"/>
              </a:rPr>
              <a:t></a:t>
            </a:r>
            <a:r>
              <a:rPr lang="en-US" altLang="x-none"/>
              <a:t>- or </a:t>
            </a:r>
            <a:r>
              <a:rPr lang="en-US" altLang="x-none">
                <a:latin typeface="Symbol" charset="2"/>
                <a:sym typeface="Symbol" charset="2"/>
              </a:rPr>
              <a:t></a:t>
            </a:r>
            <a:r>
              <a:rPr lang="en-US" altLang="x-none"/>
              <a:t>-glycosidic linkage</a:t>
            </a:r>
          </a:p>
          <a:p>
            <a:pPr>
              <a:lnSpc>
                <a:spcPct val="90000"/>
              </a:lnSpc>
            </a:pPr>
            <a:r>
              <a:rPr lang="en-US" altLang="x-none"/>
              <a:t>Different linkages, different properties</a:t>
            </a:r>
          </a:p>
          <a:p>
            <a:pPr>
              <a:lnSpc>
                <a:spcPct val="90000"/>
              </a:lnSpc>
            </a:pPr>
            <a:endParaRPr lang="en-US" altLang="x-none"/>
          </a:p>
        </p:txBody>
      </p:sp>
      <p:pic>
        <p:nvPicPr>
          <p:cNvPr id="200709" name="Picture 5" descr="1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1524000"/>
            <a:ext cx="5268912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710" name="Picture 6" descr="16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3505200"/>
            <a:ext cx="5248275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 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Sugars can and undergo oxidation reactions, as well as, forming esters</a:t>
            </a:r>
          </a:p>
          <a:p>
            <a:endParaRPr lang="en-US" altLang="x-none"/>
          </a:p>
          <a:p>
            <a:endParaRPr lang="en-US" altLang="x-none"/>
          </a:p>
          <a:p>
            <a:r>
              <a:rPr lang="en-US" altLang="x-none"/>
              <a:t>Glycosidic linkages are responsible for the bonding of monosaccharides to form oligosaccharides and polysaccharides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Disaccharides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b="1"/>
              <a:t>Sucrose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 typeface="Times" charset="0"/>
              <a:buNone/>
            </a:pPr>
            <a:r>
              <a:rPr lang="en-US" altLang="x-none" sz="2400"/>
              <a:t>Table sugar; obtained from the juice of sugar cane and sugar beet</a:t>
            </a:r>
          </a:p>
          <a:p>
            <a:pPr marL="512763" lvl="1" indent="0">
              <a:lnSpc>
                <a:spcPct val="90000"/>
              </a:lnSpc>
              <a:buFont typeface="Times" charset="0"/>
              <a:buNone/>
            </a:pPr>
            <a:r>
              <a:rPr lang="en-US" altLang="x-none" sz="2400"/>
              <a:t>One unit of D-glucose and one unit of D-fructose joined by an </a:t>
            </a:r>
            <a:r>
              <a:rPr lang="en-US" altLang="x-none" sz="2400">
                <a:latin typeface="Symbol" charset="2"/>
              </a:rPr>
              <a:t>a</a:t>
            </a:r>
            <a:r>
              <a:rPr lang="en-US" altLang="x-none" sz="2400"/>
              <a:t>-1,2-glycosidic bond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x-none" sz="2400" b="1"/>
              <a:t>Lactose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Made up of D-galactose and one unit of D-glucose joined by a </a:t>
            </a:r>
            <a:r>
              <a:rPr lang="en-US" altLang="x-none" sz="2400">
                <a:latin typeface="Symbol" charset="2"/>
              </a:rPr>
              <a:t>b</a:t>
            </a:r>
            <a:r>
              <a:rPr lang="en-US" altLang="x-none" sz="2400"/>
              <a:t>-1,4-glycosidic bond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Galactose is a C-4 epimer of glucose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x-none" sz="2400" b="1"/>
              <a:t>Maltose</a:t>
            </a:r>
            <a:endParaRPr lang="en-US" altLang="x-none" sz="2400"/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Two units of D-glucose joined by an </a:t>
            </a:r>
            <a:r>
              <a:rPr lang="en-US" altLang="x-none" sz="2400">
                <a:latin typeface="Symbol" charset="2"/>
              </a:rPr>
              <a:t>a</a:t>
            </a:r>
            <a:r>
              <a:rPr lang="en-US" altLang="x-none" sz="2400"/>
              <a:t>-1,4-glycosidic bond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Formed from the hydrolysis of starch</a:t>
            </a:r>
          </a:p>
          <a:p>
            <a:pPr marL="512763" lvl="1" indent="0">
              <a:lnSpc>
                <a:spcPct val="90000"/>
              </a:lnSpc>
              <a:buFontTx/>
              <a:buNone/>
            </a:pPr>
            <a:r>
              <a:rPr lang="en-US" altLang="x-none" sz="2400"/>
              <a:t>Differs from cellobiose by the conformation of the glycosidic 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Some Important Disaccharides</a:t>
            </a:r>
          </a:p>
        </p:txBody>
      </p:sp>
      <p:pic>
        <p:nvPicPr>
          <p:cNvPr id="204805" name="Picture 5" descr="1619p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219200"/>
            <a:ext cx="8966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6" name="Picture 6" descr="1619p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695575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The disaccharide sucrose is a common table sugar. It consists of glucose and fructose linked by a glycosidic bond</a:t>
            </a:r>
          </a:p>
          <a:p>
            <a:endParaRPr lang="en-US" altLang="x-none"/>
          </a:p>
          <a:p>
            <a:r>
              <a:rPr lang="en-US" altLang="x-none"/>
              <a:t>Lactose, found in milk, and maltose, obtained from starch, are two other common disaccharides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Structures and Function of Polysaccharides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/>
              <a:t>Polysaccharide-</a:t>
            </a:r>
            <a:r>
              <a:rPr lang="en-US" altLang="x-none"/>
              <a:t> When many monosaccharides are linked together</a:t>
            </a:r>
          </a:p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Cellulose:</a:t>
            </a:r>
            <a:r>
              <a:rPr lang="en-US" altLang="x-none"/>
              <a:t> the major structural component of plants, especially wood and plant fibers</a:t>
            </a:r>
          </a:p>
          <a:p>
            <a:pPr lvl="1"/>
            <a:r>
              <a:rPr lang="en-US" altLang="x-none"/>
              <a:t>a linear polymer of approximately 2800 D-glucose units per molecule joined by </a:t>
            </a:r>
            <a:r>
              <a:rPr lang="en-US" altLang="x-none">
                <a:latin typeface="Symbol" charset="2"/>
              </a:rPr>
              <a:t>b</a:t>
            </a:r>
            <a:r>
              <a:rPr lang="en-US" altLang="x-none"/>
              <a:t>-1,4-glycosidic bonds</a:t>
            </a:r>
          </a:p>
          <a:p>
            <a:pPr lvl="1"/>
            <a:r>
              <a:rPr lang="en-US" altLang="x-none"/>
              <a:t>fully extended conformation with alternating 180° flips of glucose units</a:t>
            </a:r>
          </a:p>
          <a:p>
            <a:pPr lvl="1"/>
            <a:r>
              <a:rPr lang="en-US" altLang="x-none"/>
              <a:t>extensive intra- and intermolecular hydrogen bonding between chains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Polymeric Structure of Cellulose</a:t>
            </a:r>
          </a:p>
        </p:txBody>
      </p:sp>
      <p:pic>
        <p:nvPicPr>
          <p:cNvPr id="207877" name="Picture 5" descr="1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035050"/>
            <a:ext cx="8618537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Polysaccharides (Cont’d)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2200"/>
              <a:t>Starch is used for energy storage in plants</a:t>
            </a:r>
          </a:p>
          <a:p>
            <a:pPr lvl="1"/>
            <a:r>
              <a:rPr lang="en-US" altLang="x-none" sz="2200"/>
              <a:t>a polymers of </a:t>
            </a:r>
            <a:r>
              <a:rPr lang="en-US" altLang="x-none" sz="2200">
                <a:latin typeface="Symbol" charset="2"/>
              </a:rPr>
              <a:t>a</a:t>
            </a:r>
            <a:r>
              <a:rPr lang="en-US" altLang="x-none" sz="2200"/>
              <a:t>-D-glucose units</a:t>
            </a:r>
          </a:p>
          <a:p>
            <a:pPr lvl="1"/>
            <a:r>
              <a:rPr lang="en-US" altLang="x-none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amylose</a:t>
            </a:r>
            <a:r>
              <a:rPr lang="en-US" altLang="x-none" sz="2200" b="1"/>
              <a:t>:</a:t>
            </a:r>
            <a:r>
              <a:rPr lang="en-US" altLang="x-none" sz="2200"/>
              <a:t> continuous, unbranched chains of up to 4000 </a:t>
            </a:r>
            <a:r>
              <a:rPr lang="en-US" altLang="x-none" sz="2200">
                <a:latin typeface="Symbol" charset="2"/>
              </a:rPr>
              <a:t>a</a:t>
            </a:r>
            <a:r>
              <a:rPr lang="en-US" altLang="x-none" sz="2200"/>
              <a:t>-D-glucose units joined by </a:t>
            </a:r>
            <a:r>
              <a:rPr lang="en-US" altLang="x-none" sz="2200">
                <a:latin typeface="Symbol" charset="2"/>
              </a:rPr>
              <a:t></a:t>
            </a:r>
            <a:r>
              <a:rPr lang="en-US" altLang="x-none" sz="2200"/>
              <a:t>-1,4-glycosidic bonds</a:t>
            </a:r>
            <a:endParaRPr lang="en-US" altLang="x-none" sz="2200">
              <a:latin typeface="Symbol" charset="2"/>
            </a:endParaRPr>
          </a:p>
          <a:p>
            <a:pPr lvl="1"/>
            <a:r>
              <a:rPr lang="en-US" altLang="x-none" sz="2200" b="1">
                <a:effectLst>
                  <a:outerShdw blurRad="38100" dist="38100" dir="2700000" algn="tl">
                    <a:srgbClr val="C0C0C0"/>
                  </a:outerShdw>
                </a:effectLst>
              </a:rPr>
              <a:t>amylopectin</a:t>
            </a:r>
            <a:r>
              <a:rPr lang="en-US" altLang="x-none" sz="2200" b="1"/>
              <a:t>:</a:t>
            </a:r>
            <a:r>
              <a:rPr lang="en-US" altLang="x-none" sz="2200"/>
              <a:t> a highly branched polymer consisting of 24-30 units of D-glucose joined by </a:t>
            </a:r>
            <a:r>
              <a:rPr lang="en-US" altLang="x-none" sz="2200">
                <a:latin typeface="Symbol" charset="2"/>
              </a:rPr>
              <a:t></a:t>
            </a:r>
            <a:r>
              <a:rPr lang="en-US" altLang="x-none" sz="2200">
                <a:latin typeface="Palatino" charset="0"/>
              </a:rPr>
              <a:t>-</a:t>
            </a:r>
            <a:r>
              <a:rPr lang="en-US" altLang="x-none" sz="2200"/>
              <a:t>1,4-glycosidic bonds and branches created by </a:t>
            </a:r>
            <a:r>
              <a:rPr lang="en-US" altLang="x-none" sz="2200">
                <a:latin typeface="Symbol" charset="2"/>
              </a:rPr>
              <a:t></a:t>
            </a:r>
            <a:r>
              <a:rPr lang="en-US" altLang="x-none" sz="2200"/>
              <a:t>-1,6-glycosidic bonds</a:t>
            </a:r>
          </a:p>
          <a:p>
            <a:pPr lvl="1"/>
            <a:r>
              <a:rPr lang="en-US" altLang="x-none" sz="2200"/>
              <a:t>amylases catalyze hydrolysis of </a:t>
            </a:r>
            <a:r>
              <a:rPr lang="en-US" altLang="x-none" sz="2200">
                <a:latin typeface="Symbol" charset="2"/>
              </a:rPr>
              <a:t></a:t>
            </a:r>
            <a:r>
              <a:rPr lang="en-US" altLang="x-none" sz="2200">
                <a:latin typeface="Palatino" charset="0"/>
              </a:rPr>
              <a:t>-</a:t>
            </a:r>
            <a:r>
              <a:rPr lang="en-US" altLang="x-none" sz="2200"/>
              <a:t>1,4-glycosidic bonds</a:t>
            </a:r>
          </a:p>
          <a:p>
            <a:pPr lvl="1"/>
            <a:r>
              <a:rPr lang="en-US" altLang="x-none" sz="2200">
                <a:latin typeface="Symbol" charset="2"/>
                <a:sym typeface="Symbol" charset="2"/>
              </a:rPr>
              <a:t></a:t>
            </a:r>
            <a:r>
              <a:rPr lang="en-US" altLang="x-none" sz="2200"/>
              <a:t>-amylase is an exoglycosidase and cleaves from the nonreducing end of the polymer</a:t>
            </a:r>
          </a:p>
          <a:p>
            <a:pPr lvl="1"/>
            <a:r>
              <a:rPr lang="en-US" altLang="x-none" sz="2200">
                <a:latin typeface="Symbol" charset="2"/>
                <a:sym typeface="Symbol" charset="2"/>
              </a:rPr>
              <a:t></a:t>
            </a:r>
            <a:r>
              <a:rPr lang="en-US" altLang="x-none" sz="2200"/>
              <a:t>-amylase is an endoglycosidase and hydrolyzes glycosidic linkages anywhere along the chain to produce glucose and maltose</a:t>
            </a:r>
          </a:p>
          <a:p>
            <a:pPr lvl="1"/>
            <a:r>
              <a:rPr lang="en-US" altLang="x-none" sz="2200"/>
              <a:t>debranching enzymes catalyze the hydrolysis of </a:t>
            </a:r>
            <a:r>
              <a:rPr lang="en-US" altLang="x-none" sz="2200">
                <a:latin typeface="Symbol" charset="2"/>
              </a:rPr>
              <a:t></a:t>
            </a:r>
            <a:r>
              <a:rPr lang="en-US" altLang="x-none" sz="2200">
                <a:latin typeface="Palatino" charset="0"/>
              </a:rPr>
              <a:t>-</a:t>
            </a:r>
            <a:r>
              <a:rPr lang="en-US" altLang="x-none" sz="2200"/>
              <a:t>1,6-glycosidic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Amylose and Amylopectin</a:t>
            </a:r>
          </a:p>
        </p:txBody>
      </p:sp>
      <p:pic>
        <p:nvPicPr>
          <p:cNvPr id="209925" name="Picture 5" descr="1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00150"/>
            <a:ext cx="8966200" cy="445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172200" y="2514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tx1"/>
                </a:solidFill>
                <a:latin typeface="Symbol" charset="2"/>
                <a:sym typeface="Symbol" charset="2"/>
              </a:rPr>
              <a:t></a:t>
            </a:r>
            <a:r>
              <a:rPr lang="en-US" altLang="x-none">
                <a:solidFill>
                  <a:schemeClr val="tx1"/>
                </a:solidFill>
                <a:latin typeface="Arial" charset="0"/>
              </a:rPr>
              <a:t>-1,4 linkages</a:t>
            </a:r>
            <a:endParaRPr lang="en-US" altLang="x-none"/>
          </a:p>
        </p:txBody>
      </p:sp>
      <p:sp>
        <p:nvSpPr>
          <p:cNvPr id="209930" name="Line 10"/>
          <p:cNvSpPr>
            <a:spLocks noChangeShapeType="1"/>
          </p:cNvSpPr>
          <p:nvPr/>
        </p:nvSpPr>
        <p:spPr bwMode="auto">
          <a:xfrm flipH="1" flipV="1">
            <a:off x="4876800" y="2057400"/>
            <a:ext cx="1524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1" name="Line 11"/>
          <p:cNvSpPr>
            <a:spLocks noChangeShapeType="1"/>
          </p:cNvSpPr>
          <p:nvPr/>
        </p:nvSpPr>
        <p:spPr bwMode="auto">
          <a:xfrm flipH="1" flipV="1">
            <a:off x="6324600" y="19812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5029200" y="3505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tx1"/>
                </a:solidFill>
                <a:latin typeface="Symbol" charset="2"/>
                <a:sym typeface="Symbol" charset="2"/>
              </a:rPr>
              <a:t></a:t>
            </a:r>
            <a:r>
              <a:rPr lang="en-US" altLang="x-none">
                <a:solidFill>
                  <a:schemeClr val="tx1"/>
                </a:solidFill>
                <a:latin typeface="Arial" charset="0"/>
              </a:rPr>
              <a:t>-1,6 linkage</a:t>
            </a:r>
            <a:endParaRPr lang="en-US" altLang="x-none"/>
          </a:p>
        </p:txBody>
      </p:sp>
      <p:sp>
        <p:nvSpPr>
          <p:cNvPr id="209933" name="Line 13"/>
          <p:cNvSpPr>
            <a:spLocks noChangeShapeType="1"/>
          </p:cNvSpPr>
          <p:nvPr/>
        </p:nvSpPr>
        <p:spPr bwMode="auto">
          <a:xfrm flipH="1" flipV="1">
            <a:off x="4648200" y="38100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9927" name="Picture 7" descr="162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609975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928" name="Picture 8" descr="162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70046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914400" y="5715000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tx1"/>
                </a:solidFill>
                <a:latin typeface="Arial" charset="0"/>
              </a:rPr>
              <a:t>What advantage does the branched structure of the storage polysaccharide give the cell?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9" grpId="0"/>
      <p:bldP spid="209930" grpId="0" animBg="1"/>
      <p:bldP spid="209931" grpId="0" animBg="1"/>
      <p:bldP spid="209932" grpId="0"/>
      <p:bldP spid="209933" grpId="0" animBg="1"/>
      <p:bldP spid="2099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Monosaccharides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4784725" cy="5697537"/>
          </a:xfrm>
        </p:spPr>
        <p:txBody>
          <a:bodyPr/>
          <a:lstStyle/>
          <a:p>
            <a:r>
              <a:rPr lang="en-US" altLang="x-none" sz="2400"/>
              <a:t>Monosaccharides are classified by their number of carbon atoms</a:t>
            </a:r>
          </a:p>
          <a:p>
            <a:endParaRPr lang="en-US" altLang="x-none" sz="2400"/>
          </a:p>
          <a:p>
            <a:r>
              <a:rPr lang="en-US" altLang="x-none" sz="2400"/>
              <a:t>Trioses are simplest carbohydrate monosaccharides</a:t>
            </a:r>
          </a:p>
          <a:p>
            <a:endParaRPr lang="en-US" altLang="x-none" sz="2400"/>
          </a:p>
          <a:p>
            <a:r>
              <a:rPr lang="en-US" altLang="x-none" sz="2400"/>
              <a:t>Glyceraldehyde contains a stereocenter and exists as a pair of enantiomers</a:t>
            </a:r>
          </a:p>
          <a:p>
            <a:endParaRPr lang="en-US" altLang="x-none" sz="2400"/>
          </a:p>
          <a:p>
            <a:r>
              <a:rPr lang="en-US" altLang="x-none" sz="2400"/>
              <a:t>Mirror-images stereoisomers are called enantiomers</a:t>
            </a:r>
          </a:p>
        </p:txBody>
      </p:sp>
      <p:pic>
        <p:nvPicPr>
          <p:cNvPr id="183301" name="Picture 5" descr="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990600"/>
            <a:ext cx="3240087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Chitin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Chitin:</a:t>
            </a:r>
            <a:r>
              <a:rPr lang="en-US" altLang="x-none"/>
              <a:t> the major structural component of the exoskeletons of invertebrates, such as insects and crustaceans; also occurs in cell walls of algae, fungi, and yeasts</a:t>
            </a:r>
          </a:p>
          <a:p>
            <a:pPr lvl="1"/>
            <a:r>
              <a:rPr lang="en-US" altLang="x-none" sz="2800"/>
              <a:t>composed of units of N-acetyl-</a:t>
            </a:r>
            <a:r>
              <a:rPr lang="en-US" altLang="x-none" sz="2800">
                <a:latin typeface="Symbol" charset="2"/>
              </a:rPr>
              <a:t></a:t>
            </a:r>
            <a:r>
              <a:rPr lang="en-US" altLang="x-none" sz="2800"/>
              <a:t>-D-glucosamine joined by </a:t>
            </a:r>
            <a:r>
              <a:rPr lang="en-US" altLang="x-none" sz="2800">
                <a:latin typeface="Symbol" charset="2"/>
              </a:rPr>
              <a:t></a:t>
            </a:r>
            <a:r>
              <a:rPr lang="en-US" altLang="x-none" sz="2800"/>
              <a:t>-1,4-glycosidic bonds</a:t>
            </a:r>
          </a:p>
          <a:p>
            <a:pPr>
              <a:buFont typeface="Times" charset="0"/>
              <a:buNone/>
            </a:pPr>
            <a:endParaRPr lang="en-US" altLang="x-none"/>
          </a:p>
        </p:txBody>
      </p:sp>
      <p:pic>
        <p:nvPicPr>
          <p:cNvPr id="211972" name="Picture 4" descr="16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2672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Amino Sugars</a:t>
            </a:r>
          </a:p>
        </p:txBody>
      </p:sp>
      <p:pic>
        <p:nvPicPr>
          <p:cNvPr id="276483" name="Picture 3" descr="16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11250"/>
            <a:ext cx="8966200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Polysaccharides (Cont’d)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3641725" cy="5697537"/>
          </a:xfrm>
        </p:spPr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Bacterial cell walls:</a:t>
            </a:r>
            <a:r>
              <a:rPr lang="en-US" altLang="x-none"/>
              <a:t> prokaryotic cell walls are constructed on the framework of the repeating unit NAM-NAG joined by </a:t>
            </a:r>
            <a:r>
              <a:rPr lang="en-US" altLang="x-none">
                <a:latin typeface="Symbol" charset="2"/>
              </a:rPr>
              <a:t>b</a:t>
            </a:r>
            <a:r>
              <a:rPr lang="en-US" altLang="x-none"/>
              <a:t>-1,4-glycosidic bonds</a:t>
            </a:r>
          </a:p>
          <a:p>
            <a:endParaRPr lang="en-US" altLang="x-none"/>
          </a:p>
        </p:txBody>
      </p:sp>
      <p:pic>
        <p:nvPicPr>
          <p:cNvPr id="212997" name="Picture 5" descr="1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990600"/>
            <a:ext cx="487521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Plant Cell Walls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4479925" cy="5697537"/>
          </a:xfrm>
        </p:spPr>
        <p:txBody>
          <a:bodyPr/>
          <a:lstStyle/>
          <a:p>
            <a:pPr lvl="1"/>
            <a:r>
              <a:rPr lang="en-US" altLang="x-none"/>
              <a:t>consist largely of </a:t>
            </a:r>
            <a:r>
              <a:rPr lang="en-US" altLang="x-none" b="1"/>
              <a:t>cellulose</a:t>
            </a:r>
            <a:endParaRPr lang="en-US" altLang="x-none"/>
          </a:p>
          <a:p>
            <a:pPr lvl="1"/>
            <a:r>
              <a:rPr lang="en-US" altLang="x-none"/>
              <a:t>also contain pectin which functions as an intercellular cementing material</a:t>
            </a:r>
          </a:p>
          <a:p>
            <a:pPr lvl="1"/>
            <a:r>
              <a:rPr lang="en-US" altLang="x-none" b="1"/>
              <a:t>pectin</a:t>
            </a:r>
            <a:r>
              <a:rPr lang="en-US" altLang="x-none"/>
              <a:t> is a polymer of D-galacturonic acid joined by </a:t>
            </a:r>
            <a:r>
              <a:rPr lang="en-US" altLang="x-none">
                <a:latin typeface="Symbol" charset="2"/>
              </a:rPr>
              <a:t></a:t>
            </a:r>
            <a:r>
              <a:rPr lang="en-US" altLang="x-none"/>
              <a:t>-1,4-glycosidic bonds</a:t>
            </a:r>
          </a:p>
        </p:txBody>
      </p:sp>
      <p:pic>
        <p:nvPicPr>
          <p:cNvPr id="214021" name="Picture 5" descr="16p4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59263" cy="487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Glycosaminoglycans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Glycosaminoglycans:</a:t>
            </a:r>
            <a:r>
              <a:rPr lang="en-US" altLang="x-none"/>
              <a:t> polysaccharides based on a repeating disaccharide where one of the monomers is an amino sugar and the other has a negative charge due to a sulfate or carboxylate group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Heparin:</a:t>
            </a:r>
            <a:r>
              <a:rPr lang="en-US" altLang="x-none"/>
              <a:t> natural anticoagulant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Hyaluronic acid:</a:t>
            </a:r>
            <a:r>
              <a:rPr lang="en-US" altLang="x-none"/>
              <a:t> a component of the vitreous humor of the eye and the lubricating fluid of joints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Chondroitin sulfate</a:t>
            </a:r>
            <a:r>
              <a:rPr lang="en-US" altLang="x-none"/>
              <a:t> and </a:t>
            </a:r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keratan sulfate:</a:t>
            </a:r>
            <a:r>
              <a:rPr lang="en-US" altLang="x-none"/>
              <a:t> components of connective tissue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Glycosaminoglycans</a:t>
            </a:r>
          </a:p>
        </p:txBody>
      </p:sp>
      <p:grpSp>
        <p:nvGrpSpPr>
          <p:cNvPr id="293898" name="Group 10"/>
          <p:cNvGrpSpPr>
            <a:grpSpLocks/>
          </p:cNvGrpSpPr>
          <p:nvPr/>
        </p:nvGrpSpPr>
        <p:grpSpPr bwMode="auto">
          <a:xfrm>
            <a:off x="1066800" y="1219200"/>
            <a:ext cx="6858000" cy="4343400"/>
            <a:chOff x="528" y="672"/>
            <a:chExt cx="4800" cy="3168"/>
          </a:xfrm>
        </p:grpSpPr>
        <p:sp>
          <p:nvSpPr>
            <p:cNvPr id="293897" name="Rectangle 9"/>
            <p:cNvSpPr>
              <a:spLocks noChangeArrowheads="1"/>
            </p:cNvSpPr>
            <p:nvPr/>
          </p:nvSpPr>
          <p:spPr bwMode="auto">
            <a:xfrm>
              <a:off x="528" y="672"/>
              <a:ext cx="4800" cy="3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93893" name="Picture 5" descr="162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1680" cy="1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894" name="Picture 6" descr="1629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68"/>
              <a:ext cx="1680" cy="1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895" name="Picture 7" descr="1629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304"/>
              <a:ext cx="1768" cy="1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3896" name="Picture 8" descr="1629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48"/>
              <a:ext cx="1816" cy="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3899" name="Text Box 11"/>
          <p:cNvSpPr txBox="1">
            <a:spLocks noChangeArrowheads="1"/>
          </p:cNvSpPr>
          <p:nvPr/>
        </p:nvSpPr>
        <p:spPr bwMode="auto">
          <a:xfrm>
            <a:off x="533400" y="57150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chemeClr val="tx1"/>
                </a:solidFill>
                <a:latin typeface="Arial" charset="0"/>
              </a:rPr>
              <a:t>Why are the Sulfate or Carboxylate groups so important to the function of glycosaminoglycans?</a:t>
            </a:r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Summary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899525" cy="5697538"/>
          </a:xfrm>
        </p:spPr>
        <p:txBody>
          <a:bodyPr/>
          <a:lstStyle/>
          <a:p>
            <a:r>
              <a:rPr lang="en-US" altLang="x-none"/>
              <a:t>Polysaccharides are formed by linking monomeric sugars through glycosidic linkages</a:t>
            </a:r>
          </a:p>
          <a:p>
            <a:endParaRPr lang="en-US" altLang="x-none"/>
          </a:p>
          <a:p>
            <a:r>
              <a:rPr lang="en-US" altLang="x-none"/>
              <a:t>Starch and glycogen are energy-storage polymers or sugars</a:t>
            </a:r>
          </a:p>
          <a:p>
            <a:endParaRPr lang="en-US" altLang="x-none"/>
          </a:p>
          <a:p>
            <a:r>
              <a:rPr lang="en-US" altLang="x-none"/>
              <a:t>Cellulose and chitin are structural polymers</a:t>
            </a:r>
          </a:p>
          <a:p>
            <a:endParaRPr lang="en-US" altLang="x-none"/>
          </a:p>
          <a:p>
            <a:r>
              <a:rPr lang="en-US" altLang="x-none"/>
              <a:t>Polysaccharides are important components of cell walls in bacteria and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Chicken Egg White Lysozyme</a:t>
            </a:r>
          </a:p>
        </p:txBody>
      </p:sp>
      <p:pic>
        <p:nvPicPr>
          <p:cNvPr id="281604" name="HEWL_cartoon.mpg" descr="Macintosh HD:Users:jason:Documents:My Documents:Current Courses:CHEM106 Spring 2010:images:HEWL_cartoon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556260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1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3184525" cy="4325938"/>
          </a:xfrm>
          <a:noFill/>
          <a:ln/>
        </p:spPr>
        <p:txBody>
          <a:bodyPr/>
          <a:lstStyle/>
          <a:p>
            <a:r>
              <a:rPr lang="en-US" altLang="x-none"/>
              <a:t>Enzyme responsible for degrading bacterial cell walls</a:t>
            </a:r>
          </a:p>
          <a:p>
            <a:r>
              <a:rPr lang="en-US" altLang="x-none"/>
              <a:t>Hydrolyzes the glycosidic linkage between NAM and NAG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1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160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1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1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604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Chicken Egg White Lysozyme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3184525" cy="1600200"/>
          </a:xfrm>
          <a:noFill/>
          <a:ln/>
        </p:spPr>
        <p:txBody>
          <a:bodyPr/>
          <a:lstStyle/>
          <a:p>
            <a:r>
              <a:rPr lang="en-US" altLang="x-none"/>
              <a:t>Substrate fits in groove in enzyme</a:t>
            </a:r>
          </a:p>
        </p:txBody>
      </p:sp>
      <p:pic>
        <p:nvPicPr>
          <p:cNvPr id="291845" name="HEWL_Surf.mpg" descr="Macintosh HD:Users:jason:Documents:My Documents:Current Courses:CHEM106 Spring 2010:images:HEWL_Surf.mp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562600" cy="53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3352800" y="1752600"/>
            <a:ext cx="152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>
                <a:solidFill>
                  <a:srgbClr val="FFFB0C"/>
                </a:solidFill>
                <a:latin typeface="Arial" charset="0"/>
              </a:rPr>
              <a:t>Binding Site</a:t>
            </a:r>
            <a:endParaRPr lang="en-US" altLang="x-none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4038600" y="2895600"/>
            <a:ext cx="1371600" cy="609600"/>
          </a:xfrm>
          <a:prstGeom prst="line">
            <a:avLst/>
          </a:prstGeom>
          <a:noFill/>
          <a:ln w="57150">
            <a:solidFill>
              <a:srgbClr val="FFFB0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1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9184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1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918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184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Fischer Projections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" y="1008063"/>
            <a:ext cx="4175125" cy="56975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Fischer projection:</a:t>
            </a:r>
            <a:r>
              <a:rPr lang="en-US" altLang="x-none" sz="2400">
                <a:solidFill>
                  <a:schemeClr val="accent2"/>
                </a:solidFill>
              </a:rPr>
              <a:t> </a:t>
            </a:r>
            <a:r>
              <a:rPr lang="en-US" altLang="x-none" sz="2400"/>
              <a:t>bonds are written in a two dimensional representation showing the configuration of tetrahedral stereocenters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horizontal lines represent bonds projecting forward 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vertical lines represent bonds projecting to the rear</a:t>
            </a:r>
          </a:p>
          <a:p>
            <a:pPr lvl="1">
              <a:lnSpc>
                <a:spcPct val="90000"/>
              </a:lnSpc>
            </a:pPr>
            <a:r>
              <a:rPr lang="en-US" altLang="x-none" sz="2200"/>
              <a:t>the carbon atom at the intersection of the horizontal and vertical lines is not shown</a:t>
            </a:r>
          </a:p>
          <a:p>
            <a:pPr>
              <a:lnSpc>
                <a:spcPct val="90000"/>
              </a:lnSpc>
            </a:pPr>
            <a:endParaRPr lang="en-US" altLang="x-none" sz="2400"/>
          </a:p>
        </p:txBody>
      </p:sp>
      <p:pic>
        <p:nvPicPr>
          <p:cNvPr id="184325" name="Picture 5" descr="16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630738" cy="43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D,L Monosaccharides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According to the conventions proposed by Fischer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D-monosaccharide:</a:t>
            </a:r>
            <a:r>
              <a:rPr lang="en-US" altLang="x-none"/>
              <a:t> a monosaccharide that, when written as a Fischer projection, has the -OH on its penultimate carbon on the right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L-monosaccharide:</a:t>
            </a:r>
            <a:r>
              <a:rPr lang="en-US" altLang="x-none"/>
              <a:t> a monosaccharide that, when written as a Fischer projection, has the -OH on its penultimate carbon on the left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Different hydroxyl position, different sugar</a:t>
            </a:r>
          </a:p>
        </p:txBody>
      </p:sp>
      <p:pic>
        <p:nvPicPr>
          <p:cNvPr id="288772" name="Picture 4" descr="16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013"/>
            <a:ext cx="5600700" cy="58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8773" name="Text Box 5"/>
          <p:cNvSpPr txBox="1">
            <a:spLocks noChangeArrowheads="1"/>
          </p:cNvSpPr>
          <p:nvPr/>
        </p:nvSpPr>
        <p:spPr bwMode="auto">
          <a:xfrm>
            <a:off x="5867400" y="1524000"/>
            <a:ext cx="3048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dirty="0"/>
              <a:t>You </a:t>
            </a:r>
            <a:r>
              <a:rPr lang="en-US" altLang="x-none" u="sng" dirty="0"/>
              <a:t>MUST</a:t>
            </a:r>
            <a:r>
              <a:rPr lang="en-US" altLang="x-none" dirty="0"/>
              <a:t>  know </a:t>
            </a:r>
            <a:r>
              <a:rPr lang="en-US" altLang="x-none" dirty="0">
                <a:sym typeface="Symbol" charset="2"/>
              </a:rPr>
              <a:t>- and -D-glucose</a:t>
            </a:r>
            <a:r>
              <a:rPr lang="en-US" altLang="x-none" dirty="0" smtClean="0">
                <a:sym typeface="Symbol" charset="2"/>
              </a:rPr>
              <a:t>, ribose, </a:t>
            </a:r>
            <a:r>
              <a:rPr lang="en-US" altLang="x-none" dirty="0">
                <a:sym typeface="Symbol" charset="2"/>
              </a:rPr>
              <a:t>galactose and mannose</a:t>
            </a:r>
            <a:endParaRPr lang="en-US" altLang="x-none" dirty="0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1447800" y="5257800"/>
            <a:ext cx="838200" cy="1600200"/>
          </a:xfrm>
          <a:prstGeom prst="ellipse">
            <a:avLst/>
          </a:prstGeom>
          <a:noFill/>
          <a:ln w="12700">
            <a:solidFill>
              <a:srgbClr val="FF09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4419600" y="5257800"/>
            <a:ext cx="838200" cy="1600200"/>
          </a:xfrm>
          <a:prstGeom prst="ellipse">
            <a:avLst/>
          </a:prstGeom>
          <a:noFill/>
          <a:ln w="12700">
            <a:solidFill>
              <a:srgbClr val="FF09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Oval 8"/>
          <p:cNvSpPr>
            <a:spLocks noChangeArrowheads="1"/>
          </p:cNvSpPr>
          <p:nvPr/>
        </p:nvSpPr>
        <p:spPr bwMode="auto">
          <a:xfrm>
            <a:off x="2209800" y="5257800"/>
            <a:ext cx="838200" cy="1600200"/>
          </a:xfrm>
          <a:prstGeom prst="ellipse">
            <a:avLst/>
          </a:prstGeom>
          <a:noFill/>
          <a:ln w="12700">
            <a:solidFill>
              <a:srgbClr val="FF091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5867400" y="3276600"/>
            <a:ext cx="32766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x-none">
                <a:sym typeface="Symbol" charset="2"/>
              </a:rPr>
              <a:t>Here’s the trick:</a:t>
            </a:r>
          </a:p>
          <a:p>
            <a:pPr algn="l">
              <a:spcBef>
                <a:spcPct val="50000"/>
              </a:spcBef>
            </a:pPr>
            <a:r>
              <a:rPr lang="en-US" altLang="x-none">
                <a:sym typeface="Symbol" charset="2"/>
              </a:rPr>
              <a:t>-D-glucose: DDUDU</a:t>
            </a:r>
          </a:p>
          <a:p>
            <a:pPr algn="l">
              <a:spcBef>
                <a:spcPct val="50000"/>
              </a:spcBef>
            </a:pPr>
            <a:r>
              <a:rPr lang="en-US" altLang="x-none">
                <a:sym typeface="Symbol" charset="2"/>
              </a:rPr>
              <a:t>Mannose is the 2 epimer</a:t>
            </a:r>
          </a:p>
          <a:p>
            <a:pPr algn="l">
              <a:spcBef>
                <a:spcPct val="50000"/>
              </a:spcBef>
            </a:pPr>
            <a:r>
              <a:rPr lang="en-US" altLang="x-none">
                <a:sym typeface="Symbol" charset="2"/>
              </a:rPr>
              <a:t>Galactose is the 4 epimer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5" grpId="0" animBg="1"/>
      <p:bldP spid="288776" grpId="0" animBg="1"/>
      <p:bldP spid="2887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What Happens if a Sugar Forms a Cyclic Molecule?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Cyclization of sugars takes place due to interaction between functional groups on distant carbons, C1 to C5, to make a cyclic </a:t>
            </a:r>
            <a:r>
              <a:rPr lang="en-US" altLang="x-none" b="1"/>
              <a:t>hemiacetal</a:t>
            </a:r>
            <a:endParaRPr lang="en-US" altLang="x-none"/>
          </a:p>
          <a:p>
            <a:endParaRPr lang="en-US" altLang="x-none"/>
          </a:p>
          <a:p>
            <a:r>
              <a:rPr lang="en-US" altLang="x-none"/>
              <a:t>Cyclization using C2 to C5 results in </a:t>
            </a:r>
            <a:r>
              <a:rPr lang="en-US" altLang="x-none" b="1"/>
              <a:t>hemiketal</a:t>
            </a:r>
            <a:r>
              <a:rPr lang="en-US" altLang="x-none"/>
              <a:t> formation.</a:t>
            </a:r>
          </a:p>
          <a:p>
            <a:endParaRPr lang="en-US" altLang="x-none"/>
          </a:p>
          <a:p>
            <a:r>
              <a:rPr lang="en-US" altLang="x-none"/>
              <a:t>In both cases, the carbonyl carbon is new chiral center and becomes an </a:t>
            </a:r>
            <a:r>
              <a:rPr lang="en-US" altLang="x-none" b="1"/>
              <a:t>anomeric carbon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Formation of a Cyclic Hemiacetal</a:t>
            </a:r>
          </a:p>
        </p:txBody>
      </p:sp>
      <p:pic>
        <p:nvPicPr>
          <p:cNvPr id="189445" name="Picture 5" descr="16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9200"/>
            <a:ext cx="896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Cyclic Structure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/>
              <a:t>Monosaccharides have -OH and C=O groups in the same molecule and exist almost entirely as five- and six-membered cyclic hemiacetals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anomeric carbon:</a:t>
            </a:r>
            <a:r>
              <a:rPr lang="en-US" altLang="x-none"/>
              <a:t> the new stereocenter resulting from cyclic hemiacetal formation</a:t>
            </a:r>
          </a:p>
          <a:p>
            <a:pPr lvl="1"/>
            <a:r>
              <a:rPr lang="en-US" altLang="x-none" b="1">
                <a:effectLst>
                  <a:outerShdw blurRad="38100" dist="38100" dir="2700000" algn="tl">
                    <a:srgbClr val="C0C0C0"/>
                  </a:outerShdw>
                </a:effectLst>
              </a:rPr>
              <a:t>anomers:</a:t>
            </a:r>
            <a:r>
              <a:rPr lang="en-US" altLang="x-none">
                <a:solidFill>
                  <a:schemeClr val="accent2"/>
                </a:solidFill>
              </a:rPr>
              <a:t> </a:t>
            </a:r>
            <a:r>
              <a:rPr lang="en-US" altLang="x-none"/>
              <a:t>carbohydrates that differ in configuration only at their anomeric carbons</a:t>
            </a:r>
          </a:p>
          <a:p>
            <a:pPr lvl="2"/>
            <a:r>
              <a:rPr lang="en-US" altLang="x-none"/>
              <a:t>For example:  alpha- and beta-D-glucose are anomers</a:t>
            </a:r>
          </a:p>
          <a:p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1" i="1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1" i="1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1431</TotalTime>
  <Pages>24</Pages>
  <Words>1370</Words>
  <Application>Microsoft Macintosh PowerPoint</Application>
  <PresentationFormat>Letter Paper (8.5x11 in)</PresentationFormat>
  <Paragraphs>153</Paragraphs>
  <Slides>38</Slides>
  <Notes>38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Times</vt:lpstr>
      <vt:lpstr>Arial</vt:lpstr>
      <vt:lpstr>Osaka</vt:lpstr>
      <vt:lpstr>Helvetica</vt:lpstr>
      <vt:lpstr>ＭＳ Ｐゴシック</vt:lpstr>
      <vt:lpstr>Verdana</vt:lpstr>
      <vt:lpstr>Symbol</vt:lpstr>
      <vt:lpstr>Palatino</vt:lpstr>
      <vt:lpstr>Blank Presentation</vt:lpstr>
      <vt:lpstr>PowerPoint Presentation</vt:lpstr>
      <vt:lpstr>Carbohydrates</vt:lpstr>
      <vt:lpstr>Monosaccharides</vt:lpstr>
      <vt:lpstr>Fischer Projections</vt:lpstr>
      <vt:lpstr>D,L Monosaccharides</vt:lpstr>
      <vt:lpstr>Different hydroxyl position, different sugar</vt:lpstr>
      <vt:lpstr>What Happens if a Sugar Forms a Cyclic Molecule?</vt:lpstr>
      <vt:lpstr>Formation of a Cyclic Hemiacetal</vt:lpstr>
      <vt:lpstr>Cyclic Structure</vt:lpstr>
      <vt:lpstr>Haworth Projections</vt:lpstr>
      <vt:lpstr>Formation of a Cyclic Hemiacetal</vt:lpstr>
      <vt:lpstr>Haworth Projections (Cont’d)</vt:lpstr>
      <vt:lpstr>Haworth Projections (Cont’d)</vt:lpstr>
      <vt:lpstr>Comparison of the Fischer and Haworth Representations</vt:lpstr>
      <vt:lpstr>Hexoses</vt:lpstr>
      <vt:lpstr>Reaction of Monosaccharides</vt:lpstr>
      <vt:lpstr>Reaction of Monosaccharides (Cont’d)</vt:lpstr>
      <vt:lpstr>Phosphoric Esters</vt:lpstr>
      <vt:lpstr>Glycosidic Bond Formation</vt:lpstr>
      <vt:lpstr>Glycosidic Bond Formation (Cont’d)</vt:lpstr>
      <vt:lpstr>Two Different Disaccharides of -D-Glucose</vt:lpstr>
      <vt:lpstr>Summary </vt:lpstr>
      <vt:lpstr>Disaccharides</vt:lpstr>
      <vt:lpstr>Some Important Disaccharides</vt:lpstr>
      <vt:lpstr>Summary</vt:lpstr>
      <vt:lpstr>Structures and Function of Polysaccharides</vt:lpstr>
      <vt:lpstr>Polymeric Structure of Cellulose</vt:lpstr>
      <vt:lpstr>Polysaccharides (Cont’d)</vt:lpstr>
      <vt:lpstr>Amylose and Amylopectin</vt:lpstr>
      <vt:lpstr>Chitin</vt:lpstr>
      <vt:lpstr>Amino Sugars</vt:lpstr>
      <vt:lpstr>Polysaccharides (Cont’d)</vt:lpstr>
      <vt:lpstr>Plant Cell Walls</vt:lpstr>
      <vt:lpstr>Glycosaminoglycans</vt:lpstr>
      <vt:lpstr>Glycosaminoglycans</vt:lpstr>
      <vt:lpstr>Summary</vt:lpstr>
      <vt:lpstr>Chicken Egg White Lysozyme</vt:lpstr>
      <vt:lpstr>Chicken Egg White Lysozyme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1</dc:title>
  <dc:subject>Biochemistry by Mary Campbell</dc:subject>
  <dc:creator>Bill Brown</dc:creator>
  <cp:keywords/>
  <dc:description>Draft from 2/e</dc:description>
  <cp:lastModifiedBy>Microsoft Office User</cp:lastModifiedBy>
  <cp:revision>180</cp:revision>
  <cp:lastPrinted>2004-08-01T23:40:32Z</cp:lastPrinted>
  <dcterms:created xsi:type="dcterms:W3CDTF">1998-02-07T08:33:40Z</dcterms:created>
  <dcterms:modified xsi:type="dcterms:W3CDTF">2018-10-27T16:35:43Z</dcterms:modified>
</cp:coreProperties>
</file>