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handoutMasterIdLst>
    <p:handoutMasterId r:id="rId23"/>
  </p:handoutMasterIdLst>
  <p:sldIdLst>
    <p:sldId id="534" r:id="rId2"/>
    <p:sldId id="535" r:id="rId3"/>
    <p:sldId id="572" r:id="rId4"/>
    <p:sldId id="536" r:id="rId5"/>
    <p:sldId id="537" r:id="rId6"/>
    <p:sldId id="538" r:id="rId7"/>
    <p:sldId id="539" r:id="rId8"/>
    <p:sldId id="540" r:id="rId9"/>
    <p:sldId id="541" r:id="rId10"/>
    <p:sldId id="551" r:id="rId11"/>
    <p:sldId id="542" r:id="rId12"/>
    <p:sldId id="543" r:id="rId13"/>
    <p:sldId id="552" r:id="rId14"/>
    <p:sldId id="553" r:id="rId15"/>
    <p:sldId id="554" r:id="rId16"/>
    <p:sldId id="555" r:id="rId17"/>
    <p:sldId id="556" r:id="rId18"/>
    <p:sldId id="544" r:id="rId19"/>
    <p:sldId id="557" r:id="rId20"/>
    <p:sldId id="545" r:id="rId2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1B1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85" autoAdjust="0"/>
    <p:restoredTop sz="94733" autoAdjust="0"/>
  </p:normalViewPr>
  <p:slideViewPr>
    <p:cSldViewPr>
      <p:cViewPr varScale="1">
        <p:scale>
          <a:sx n="117" d="100"/>
          <a:sy n="117" d="100"/>
        </p:scale>
        <p:origin x="14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513031B6-6A3E-E34C-BDB1-53A5591DA4CA}" type="datetimeFigureOut">
              <a:rPr lang="en-US"/>
              <a:pPr>
                <a:defRPr/>
              </a:pPr>
              <a:t>10/28/19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BDD0A1A-FCE0-7E44-ABAA-409C2CBE3A4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x-none"/>
          </a:p>
        </p:txBody>
      </p:sp>
      <p:sp>
        <p:nvSpPr>
          <p:cNvPr id="788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x-none"/>
          </a:p>
        </p:txBody>
      </p:sp>
      <p:sp>
        <p:nvSpPr>
          <p:cNvPr id="78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88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p>
        </p:txBody>
      </p:sp>
      <p:sp>
        <p:nvSpPr>
          <p:cNvPr id="788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x-none"/>
          </a:p>
        </p:txBody>
      </p:sp>
      <p:sp>
        <p:nvSpPr>
          <p:cNvPr id="788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F6448BCE-0559-4449-9DCE-3394152E27D1}"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1DB0DC-48EC-8242-A03C-D1A834B69CEE}" type="slidenum">
              <a:rPr lang="en-US" altLang="x-none"/>
              <a:pPr>
                <a:defRPr/>
              </a:pPr>
              <a:t>1</a:t>
            </a:fld>
            <a:endParaRPr lang="en-US" altLang="x-none"/>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2A2D0E1-8F4E-314C-B7C8-258890B73457}" type="slidenum">
              <a:rPr lang="en-US" altLang="x-none"/>
              <a:pPr>
                <a:defRPr/>
              </a:pPr>
              <a:t>10</a:t>
            </a:fld>
            <a:endParaRPr lang="en-US" altLang="x-none"/>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pPr eaLnBrk="1" hangingPunct="1">
              <a:defRPr/>
            </a:pPr>
            <a:endParaRPr lang="x-none"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A7FC99-6C02-274A-94A7-1A2841FFCA4C}" type="slidenum">
              <a:rPr lang="en-US" altLang="x-none"/>
              <a:pPr>
                <a:defRPr/>
              </a:pPr>
              <a:t>11</a:t>
            </a:fld>
            <a:endParaRPr lang="en-US" altLang="x-none"/>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005EE81-F250-CC4C-BAC7-BBA6257D126E}" type="slidenum">
              <a:rPr lang="en-US" altLang="x-none"/>
              <a:pPr>
                <a:defRPr/>
              </a:pPr>
              <a:t>12</a:t>
            </a:fld>
            <a:endParaRPr lang="en-US" altLang="x-none"/>
          </a:p>
        </p:txBody>
      </p:sp>
      <p:sp>
        <p:nvSpPr>
          <p:cNvPr id="701442" name="Rectangle 2"/>
          <p:cNvSpPr>
            <a:spLocks noGrp="1" noRot="1" noChangeAspect="1" noChangeArrowheads="1"/>
          </p:cNvSpPr>
          <p:nvPr>
            <p:ph type="sldImg"/>
          </p:nvPr>
        </p:nvSpPr>
        <p:spPr>
          <a:solidFill>
            <a:srgbClr val="FFFFFF"/>
          </a:solidFill>
          <a:ln/>
        </p:spPr>
      </p:sp>
      <p:sp>
        <p:nvSpPr>
          <p:cNvPr id="70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2E4BFE-E639-8845-817F-FCAD7CF14475}" type="slidenum">
              <a:rPr lang="en-US" altLang="x-none"/>
              <a:pPr>
                <a:defRPr/>
              </a:pPr>
              <a:t>13</a:t>
            </a:fld>
            <a:endParaRPr lang="en-US" altLang="x-none"/>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32A054-1996-6447-B814-56711A43436F}" type="slidenum">
              <a:rPr lang="en-US" altLang="x-none"/>
              <a:pPr>
                <a:defRPr/>
              </a:pPr>
              <a:t>14</a:t>
            </a:fld>
            <a:endParaRPr lang="en-US" altLang="x-none"/>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585F4C-760E-FD4C-9F98-A7449EE01772}" type="slidenum">
              <a:rPr lang="en-US" altLang="x-none"/>
              <a:pPr>
                <a:defRPr/>
              </a:pPr>
              <a:t>15</a:t>
            </a:fld>
            <a:endParaRPr lang="en-US" altLang="x-none"/>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AB2711-156E-8848-AF45-39070B6C11F3}" type="slidenum">
              <a:rPr lang="en-US" altLang="x-none"/>
              <a:pPr>
                <a:defRPr/>
              </a:pPr>
              <a:t>16</a:t>
            </a:fld>
            <a:endParaRPr lang="en-US" altLang="x-none"/>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9982BE-884A-6547-A890-5D175837B7AB}" type="slidenum">
              <a:rPr lang="en-US" altLang="x-none"/>
              <a:pPr>
                <a:defRPr/>
              </a:pPr>
              <a:t>17</a:t>
            </a:fld>
            <a:endParaRPr lang="en-US" altLang="x-none"/>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5117D1-CC13-9F48-AF0F-108D9079DE45}" type="slidenum">
              <a:rPr lang="en-US" altLang="x-none"/>
              <a:pPr>
                <a:defRPr/>
              </a:pPr>
              <a:t>18</a:t>
            </a:fld>
            <a:endParaRPr lang="en-US" altLang="x-none"/>
          </a:p>
        </p:txBody>
      </p:sp>
      <p:sp>
        <p:nvSpPr>
          <p:cNvPr id="703490" name="Rectangle 2"/>
          <p:cNvSpPr>
            <a:spLocks noGrp="1" noRot="1" noChangeAspect="1" noChangeArrowheads="1"/>
          </p:cNvSpPr>
          <p:nvPr>
            <p:ph type="sldImg"/>
          </p:nvPr>
        </p:nvSpPr>
        <p:spPr>
          <a:solidFill>
            <a:srgbClr val="FFFFFF"/>
          </a:solidFill>
          <a:ln/>
        </p:spPr>
      </p:sp>
      <p:sp>
        <p:nvSpPr>
          <p:cNvPr id="70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30DC29-0524-6F43-AED0-C958E56DD834}" type="slidenum">
              <a:rPr lang="en-US" altLang="x-none"/>
              <a:pPr>
                <a:defRPr/>
              </a:pPr>
              <a:t>19</a:t>
            </a:fld>
            <a:endParaRPr lang="en-US" altLang="x-none"/>
          </a:p>
        </p:txBody>
      </p:sp>
      <p:sp>
        <p:nvSpPr>
          <p:cNvPr id="733186" name="Rectangle 2"/>
          <p:cNvSpPr>
            <a:spLocks noGrp="1" noRot="1" noChangeAspect="1" noChangeArrowheads="1"/>
          </p:cNvSpPr>
          <p:nvPr>
            <p:ph type="sldImg"/>
          </p:nvPr>
        </p:nvSpPr>
        <p:spPr>
          <a:solidFill>
            <a:srgbClr val="FFFFFF"/>
          </a:solidFill>
          <a:ln/>
        </p:spPr>
      </p:sp>
      <p:sp>
        <p:nvSpPr>
          <p:cNvPr id="733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505D4-C04E-7E49-96DB-3B9BF3DC76CD}" type="slidenum">
              <a:rPr lang="en-US" altLang="x-none"/>
              <a:pPr>
                <a:defRPr/>
              </a:pPr>
              <a:t>2</a:t>
            </a:fld>
            <a:endParaRPr lang="en-US" altLang="x-none"/>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9E8B82-AB08-F844-8641-EE812FF17546}" type="slidenum">
              <a:rPr lang="en-US" altLang="x-none"/>
              <a:pPr>
                <a:defRPr/>
              </a:pPr>
              <a:t>20</a:t>
            </a:fld>
            <a:endParaRPr lang="en-US" altLang="x-none"/>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0505D4-C04E-7E49-96DB-3B9BF3DC76CD}" type="slidenum">
              <a:rPr lang="en-US" altLang="x-none"/>
              <a:pPr>
                <a:defRPr/>
              </a:pPr>
              <a:t>3</a:t>
            </a:fld>
            <a:endParaRPr lang="en-US" altLang="x-none"/>
          </a:p>
        </p:txBody>
      </p:sp>
      <p:sp>
        <p:nvSpPr>
          <p:cNvPr id="685058" name="Rectangle 2"/>
          <p:cNvSpPr>
            <a:spLocks noGrp="1" noRot="1" noChangeAspect="1" noChangeArrowheads="1"/>
          </p:cNvSpPr>
          <p:nvPr>
            <p:ph type="sldImg"/>
          </p:nvPr>
        </p:nvSpPr>
        <p:spPr>
          <a:solidFill>
            <a:srgbClr val="FFFFFF"/>
          </a:solidFill>
          <a:ln/>
        </p:spPr>
      </p:sp>
      <p:sp>
        <p:nvSpPr>
          <p:cNvPr id="68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extLst>
      <p:ext uri="{BB962C8B-B14F-4D97-AF65-F5344CB8AC3E}">
        <p14:creationId xmlns:p14="http://schemas.microsoft.com/office/powerpoint/2010/main" val="374803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70A2F9-754F-F04B-8DD1-90FA38658BC5}" type="slidenum">
              <a:rPr lang="en-US" altLang="x-none"/>
              <a:pPr>
                <a:defRPr/>
              </a:pPr>
              <a:t>4</a:t>
            </a:fld>
            <a:endParaRPr lang="en-US" altLang="x-none"/>
          </a:p>
        </p:txBody>
      </p:sp>
      <p:sp>
        <p:nvSpPr>
          <p:cNvPr id="687106" name="Rectangle 2"/>
          <p:cNvSpPr>
            <a:spLocks noGrp="1" noRot="1" noChangeAspect="1" noChangeArrowheads="1"/>
          </p:cNvSpPr>
          <p:nvPr>
            <p:ph type="sldImg"/>
          </p:nvPr>
        </p:nvSpPr>
        <p:spPr>
          <a:solidFill>
            <a:srgbClr val="FFFFFF"/>
          </a:solidFill>
          <a:ln/>
        </p:spPr>
      </p:sp>
      <p:sp>
        <p:nvSpPr>
          <p:cNvPr id="6871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0EFBCF-604A-3F44-9AC7-B4418F51E357}" type="slidenum">
              <a:rPr lang="en-US" altLang="x-none"/>
              <a:pPr>
                <a:defRPr/>
              </a:pPr>
              <a:t>5</a:t>
            </a:fld>
            <a:endParaRPr lang="en-US" altLang="x-none"/>
          </a:p>
        </p:txBody>
      </p:sp>
      <p:sp>
        <p:nvSpPr>
          <p:cNvPr id="689154" name="Rectangle 2"/>
          <p:cNvSpPr>
            <a:spLocks noGrp="1" noRot="1" noChangeAspect="1" noChangeArrowheads="1"/>
          </p:cNvSpPr>
          <p:nvPr>
            <p:ph type="sldImg"/>
          </p:nvPr>
        </p:nvSpPr>
        <p:spPr>
          <a:solidFill>
            <a:srgbClr val="FFFFFF"/>
          </a:solidFill>
          <a:ln/>
        </p:spPr>
      </p:sp>
      <p:sp>
        <p:nvSpPr>
          <p:cNvPr id="6891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D6A394-4DB1-924F-A113-BCCB070CBE20}" type="slidenum">
              <a:rPr lang="en-US" altLang="x-none"/>
              <a:pPr>
                <a:defRPr/>
              </a:pPr>
              <a:t>6</a:t>
            </a:fld>
            <a:endParaRPr lang="en-US" altLang="x-none"/>
          </a:p>
        </p:txBody>
      </p:sp>
      <p:sp>
        <p:nvSpPr>
          <p:cNvPr id="691202" name="Rectangle 2"/>
          <p:cNvSpPr>
            <a:spLocks noGrp="1" noRot="1" noChangeAspect="1" noChangeArrowheads="1"/>
          </p:cNvSpPr>
          <p:nvPr>
            <p:ph type="sldImg"/>
          </p:nvPr>
        </p:nvSpPr>
        <p:spPr>
          <a:solidFill>
            <a:srgbClr val="FFFFFF"/>
          </a:solidFill>
          <a:ln/>
        </p:spPr>
      </p:sp>
      <p:sp>
        <p:nvSpPr>
          <p:cNvPr id="6912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4B75F5-F74A-C64B-94AD-19637947B8E2}" type="slidenum">
              <a:rPr lang="en-US" altLang="x-none"/>
              <a:pPr>
                <a:defRPr/>
              </a:pPr>
              <a:t>7</a:t>
            </a:fld>
            <a:endParaRPr lang="en-US" altLang="x-none"/>
          </a:p>
        </p:txBody>
      </p:sp>
      <p:sp>
        <p:nvSpPr>
          <p:cNvPr id="693250" name="Rectangle 2"/>
          <p:cNvSpPr>
            <a:spLocks noGrp="1" noRot="1" noChangeAspect="1" noChangeArrowheads="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31A55E-B4EE-8742-AE90-BF8E5D7F2D5B}" type="slidenum">
              <a:rPr lang="en-US" altLang="x-none"/>
              <a:pPr>
                <a:defRPr/>
              </a:pPr>
              <a:t>8</a:t>
            </a:fld>
            <a:endParaRPr lang="en-US" altLang="x-none"/>
          </a:p>
        </p:txBody>
      </p:sp>
      <p:sp>
        <p:nvSpPr>
          <p:cNvPr id="695298" name="Rectangle 2"/>
          <p:cNvSpPr>
            <a:spLocks noGrp="1" noRot="1" noChangeAspect="1" noChangeArrowheads="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8532B46-8EB3-034B-9548-F72432E66C29}" type="slidenum">
              <a:rPr lang="en-US" altLang="x-none"/>
              <a:pPr>
                <a:defRPr/>
              </a:pPr>
              <a:t>9</a:t>
            </a:fld>
            <a:endParaRPr lang="en-US" altLang="x-none"/>
          </a:p>
        </p:txBody>
      </p:sp>
      <p:sp>
        <p:nvSpPr>
          <p:cNvPr id="697346" name="Rectangle 2"/>
          <p:cNvSpPr>
            <a:spLocks noGrp="1" noRot="1" noChangeAspect="1" noChangeArrowheads="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x-none"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00C31592-B440-AE4B-A9F8-B2DB0ACD3B3E}" type="slidenum">
              <a:rPr lang="en-US" altLang="x-none"/>
              <a:pPr>
                <a:defRPr/>
              </a:pPr>
              <a:t>‹#›</a:t>
            </a:fld>
            <a:endParaRPr lang="en-US" altLang="x-none"/>
          </a:p>
        </p:txBody>
      </p:sp>
    </p:spTree>
    <p:extLst>
      <p:ext uri="{BB962C8B-B14F-4D97-AF65-F5344CB8AC3E}">
        <p14:creationId xmlns:p14="http://schemas.microsoft.com/office/powerpoint/2010/main" val="457835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890D96FD-FE1A-3145-A239-00017A3C342D}" type="slidenum">
              <a:rPr lang="en-US" altLang="x-none"/>
              <a:pPr>
                <a:defRPr/>
              </a:pPr>
              <a:t>‹#›</a:t>
            </a:fld>
            <a:endParaRPr lang="en-US" altLang="x-none"/>
          </a:p>
        </p:txBody>
      </p:sp>
    </p:spTree>
    <p:extLst>
      <p:ext uri="{BB962C8B-B14F-4D97-AF65-F5344CB8AC3E}">
        <p14:creationId xmlns:p14="http://schemas.microsoft.com/office/powerpoint/2010/main" val="767322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49550B7F-3ADB-BD47-8BCD-EEFF69372B7B}" type="slidenum">
              <a:rPr lang="en-US" altLang="x-none"/>
              <a:pPr>
                <a:defRPr/>
              </a:pPr>
              <a:t>‹#›</a:t>
            </a:fld>
            <a:endParaRPr lang="en-US" altLang="x-none"/>
          </a:p>
        </p:txBody>
      </p:sp>
    </p:spTree>
    <p:extLst>
      <p:ext uri="{BB962C8B-B14F-4D97-AF65-F5344CB8AC3E}">
        <p14:creationId xmlns:p14="http://schemas.microsoft.com/office/powerpoint/2010/main" val="74546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9D7B792D-79C1-664B-AEAD-D8C41E886065}" type="slidenum">
              <a:rPr lang="en-US" altLang="x-none"/>
              <a:pPr>
                <a:defRPr/>
              </a:pPr>
              <a:t>‹#›</a:t>
            </a:fld>
            <a:endParaRPr lang="en-US" altLang="x-none"/>
          </a:p>
        </p:txBody>
      </p:sp>
    </p:spTree>
    <p:extLst>
      <p:ext uri="{BB962C8B-B14F-4D97-AF65-F5344CB8AC3E}">
        <p14:creationId xmlns:p14="http://schemas.microsoft.com/office/powerpoint/2010/main" val="40966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6" name="Rectangle 6"/>
          <p:cNvSpPr>
            <a:spLocks noGrp="1" noChangeArrowheads="1"/>
          </p:cNvSpPr>
          <p:nvPr>
            <p:ph type="sldNum" sz="quarter" idx="12"/>
          </p:nvPr>
        </p:nvSpPr>
        <p:spPr>
          <a:ln/>
        </p:spPr>
        <p:txBody>
          <a:bodyPr/>
          <a:lstStyle>
            <a:lvl1pPr>
              <a:defRPr/>
            </a:lvl1pPr>
          </a:lstStyle>
          <a:p>
            <a:pPr>
              <a:defRPr/>
            </a:pPr>
            <a:fld id="{D9301274-82D8-1A49-99A1-1B630702E2C7}" type="slidenum">
              <a:rPr lang="en-US" altLang="x-none"/>
              <a:pPr>
                <a:defRPr/>
              </a:pPr>
              <a:t>‹#›</a:t>
            </a:fld>
            <a:endParaRPr lang="en-US" altLang="x-none"/>
          </a:p>
        </p:txBody>
      </p:sp>
    </p:spTree>
    <p:extLst>
      <p:ext uri="{BB962C8B-B14F-4D97-AF65-F5344CB8AC3E}">
        <p14:creationId xmlns:p14="http://schemas.microsoft.com/office/powerpoint/2010/main" val="334224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8F69A778-6326-AB48-BE24-7A0CB177F61E}" type="slidenum">
              <a:rPr lang="en-US" altLang="x-none"/>
              <a:pPr>
                <a:defRPr/>
              </a:pPr>
              <a:t>‹#›</a:t>
            </a:fld>
            <a:endParaRPr lang="en-US" altLang="x-none"/>
          </a:p>
        </p:txBody>
      </p:sp>
    </p:spTree>
    <p:extLst>
      <p:ext uri="{BB962C8B-B14F-4D97-AF65-F5344CB8AC3E}">
        <p14:creationId xmlns:p14="http://schemas.microsoft.com/office/powerpoint/2010/main" val="163930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9" name="Rectangle 6"/>
          <p:cNvSpPr>
            <a:spLocks noGrp="1" noChangeArrowheads="1"/>
          </p:cNvSpPr>
          <p:nvPr>
            <p:ph type="sldNum" sz="quarter" idx="12"/>
          </p:nvPr>
        </p:nvSpPr>
        <p:spPr>
          <a:ln/>
        </p:spPr>
        <p:txBody>
          <a:bodyPr/>
          <a:lstStyle>
            <a:lvl1pPr>
              <a:defRPr/>
            </a:lvl1pPr>
          </a:lstStyle>
          <a:p>
            <a:pPr>
              <a:defRPr/>
            </a:pPr>
            <a:fld id="{04851F68-5809-3B47-8B62-8BE2B6DD9317}" type="slidenum">
              <a:rPr lang="en-US" altLang="x-none"/>
              <a:pPr>
                <a:defRPr/>
              </a:pPr>
              <a:t>‹#›</a:t>
            </a:fld>
            <a:endParaRPr lang="en-US" altLang="x-none"/>
          </a:p>
        </p:txBody>
      </p:sp>
    </p:spTree>
    <p:extLst>
      <p:ext uri="{BB962C8B-B14F-4D97-AF65-F5344CB8AC3E}">
        <p14:creationId xmlns:p14="http://schemas.microsoft.com/office/powerpoint/2010/main" val="164917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5" name="Rectangle 6"/>
          <p:cNvSpPr>
            <a:spLocks noGrp="1" noChangeArrowheads="1"/>
          </p:cNvSpPr>
          <p:nvPr>
            <p:ph type="sldNum" sz="quarter" idx="12"/>
          </p:nvPr>
        </p:nvSpPr>
        <p:spPr>
          <a:ln/>
        </p:spPr>
        <p:txBody>
          <a:bodyPr/>
          <a:lstStyle>
            <a:lvl1pPr>
              <a:defRPr/>
            </a:lvl1pPr>
          </a:lstStyle>
          <a:p>
            <a:pPr>
              <a:defRPr/>
            </a:pPr>
            <a:fld id="{BAF17F01-82EF-C345-8EB0-AD6CD3A6BA64}" type="slidenum">
              <a:rPr lang="en-US" altLang="x-none"/>
              <a:pPr>
                <a:defRPr/>
              </a:pPr>
              <a:t>‹#›</a:t>
            </a:fld>
            <a:endParaRPr lang="en-US" altLang="x-none"/>
          </a:p>
        </p:txBody>
      </p:sp>
    </p:spTree>
    <p:extLst>
      <p:ext uri="{BB962C8B-B14F-4D97-AF65-F5344CB8AC3E}">
        <p14:creationId xmlns:p14="http://schemas.microsoft.com/office/powerpoint/2010/main" val="98994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4" name="Rectangle 6"/>
          <p:cNvSpPr>
            <a:spLocks noGrp="1" noChangeArrowheads="1"/>
          </p:cNvSpPr>
          <p:nvPr>
            <p:ph type="sldNum" sz="quarter" idx="12"/>
          </p:nvPr>
        </p:nvSpPr>
        <p:spPr>
          <a:ln/>
        </p:spPr>
        <p:txBody>
          <a:bodyPr/>
          <a:lstStyle>
            <a:lvl1pPr>
              <a:defRPr/>
            </a:lvl1pPr>
          </a:lstStyle>
          <a:p>
            <a:pPr>
              <a:defRPr/>
            </a:pPr>
            <a:fld id="{4E9CCA6C-F733-BE4A-839F-47B99248BA23}" type="slidenum">
              <a:rPr lang="en-US" altLang="x-none"/>
              <a:pPr>
                <a:defRPr/>
              </a:pPr>
              <a:t>‹#›</a:t>
            </a:fld>
            <a:endParaRPr lang="en-US" altLang="x-none"/>
          </a:p>
        </p:txBody>
      </p:sp>
    </p:spTree>
    <p:extLst>
      <p:ext uri="{BB962C8B-B14F-4D97-AF65-F5344CB8AC3E}">
        <p14:creationId xmlns:p14="http://schemas.microsoft.com/office/powerpoint/2010/main" val="165030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D1A5AA42-0BFC-BB44-AA89-216CED922D5D}" type="slidenum">
              <a:rPr lang="en-US" altLang="x-none"/>
              <a:pPr>
                <a:defRPr/>
              </a:pPr>
              <a:t>‹#›</a:t>
            </a:fld>
            <a:endParaRPr lang="en-US" altLang="x-none"/>
          </a:p>
        </p:txBody>
      </p:sp>
    </p:spTree>
    <p:extLst>
      <p:ext uri="{BB962C8B-B14F-4D97-AF65-F5344CB8AC3E}">
        <p14:creationId xmlns:p14="http://schemas.microsoft.com/office/powerpoint/2010/main" val="1887690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x-none"/>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x-none"/>
          </a:p>
        </p:txBody>
      </p:sp>
      <p:sp>
        <p:nvSpPr>
          <p:cNvPr id="7" name="Rectangle 6"/>
          <p:cNvSpPr>
            <a:spLocks noGrp="1" noChangeArrowheads="1"/>
          </p:cNvSpPr>
          <p:nvPr>
            <p:ph type="sldNum" sz="quarter" idx="12"/>
          </p:nvPr>
        </p:nvSpPr>
        <p:spPr>
          <a:ln/>
        </p:spPr>
        <p:txBody>
          <a:bodyPr/>
          <a:lstStyle>
            <a:lvl1pPr>
              <a:defRPr/>
            </a:lvl1pPr>
          </a:lstStyle>
          <a:p>
            <a:pPr>
              <a:defRPr/>
            </a:pPr>
            <a:fld id="{C6077C7E-8446-8646-BE33-814BFEE3BFCE}" type="slidenum">
              <a:rPr lang="en-US" altLang="x-none"/>
              <a:pPr>
                <a:defRPr/>
              </a:pPr>
              <a:t>‹#›</a:t>
            </a:fld>
            <a:endParaRPr lang="en-US" altLang="x-none"/>
          </a:p>
        </p:txBody>
      </p:sp>
    </p:spTree>
    <p:extLst>
      <p:ext uri="{BB962C8B-B14F-4D97-AF65-F5344CB8AC3E}">
        <p14:creationId xmlns:p14="http://schemas.microsoft.com/office/powerpoint/2010/main" val="1638736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1E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x-non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x-non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95F3EC14-2A9B-2342-AA9D-F50651C8262D}" type="slidenum">
              <a:rPr lang="en-US" altLang="x-none"/>
              <a:pPr>
                <a:defRPr/>
              </a:pPr>
              <a:t>‹#›</a:t>
            </a:fld>
            <a:endParaRPr lang="en-US" altLang="x-none"/>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g"/><Relationship Id="rId7" Type="http://schemas.openxmlformats.org/officeDocument/2006/relationships/image" Target="../media/image6.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2.mp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685800" y="0"/>
            <a:ext cx="7772400" cy="1143000"/>
          </a:xfrm>
        </p:spPr>
        <p:txBody>
          <a:bodyPr/>
          <a:lstStyle/>
          <a:p>
            <a:pPr eaLnBrk="1" hangingPunct="1"/>
            <a:r>
              <a:rPr lang="en-US" altLang="x-none" sz="3000"/>
              <a:t>The Nature of the Active Site</a:t>
            </a:r>
            <a:endParaRPr lang="en-US" altLang="x-none"/>
          </a:p>
        </p:txBody>
      </p:sp>
      <p:sp>
        <p:nvSpPr>
          <p:cNvPr id="681987" name="Text Box 3"/>
          <p:cNvSpPr txBox="1">
            <a:spLocks noChangeArrowheads="1"/>
          </p:cNvSpPr>
          <p:nvPr/>
        </p:nvSpPr>
        <p:spPr bwMode="auto">
          <a:xfrm>
            <a:off x="304800" y="914400"/>
            <a:ext cx="86106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defRPr/>
            </a:pPr>
            <a:r>
              <a:rPr lang="en-US" altLang="x-none"/>
              <a:t>Questions we want to ask:</a:t>
            </a:r>
          </a:p>
          <a:p>
            <a:pPr>
              <a:spcBef>
                <a:spcPct val="50000"/>
              </a:spcBef>
              <a:defRPr/>
            </a:pPr>
            <a:endParaRPr lang="en-US" altLang="x-none"/>
          </a:p>
          <a:p>
            <a:pPr>
              <a:spcBef>
                <a:spcPct val="50000"/>
              </a:spcBef>
              <a:buFont typeface="Arial" charset="0"/>
              <a:buAutoNum type="arabicPeriod"/>
              <a:defRPr/>
            </a:pPr>
            <a:r>
              <a:rPr lang="en-US" altLang="x-none"/>
              <a:t>Looking at the reactants and products, what type of reaction has occurred</a:t>
            </a:r>
          </a:p>
          <a:p>
            <a:pPr lvl="1">
              <a:spcBef>
                <a:spcPct val="50000"/>
              </a:spcBef>
              <a:buFont typeface="Arial" charset="0"/>
              <a:buChar char="•"/>
              <a:defRPr/>
            </a:pPr>
            <a:r>
              <a:rPr lang="en-US" altLang="x-none"/>
              <a:t>Hydrolysis, Condensation, Acid-Base Catalysis</a:t>
            </a:r>
          </a:p>
          <a:p>
            <a:pPr>
              <a:spcBef>
                <a:spcPct val="50000"/>
              </a:spcBef>
              <a:buFont typeface="Arial" charset="0"/>
              <a:buAutoNum type="arabicPeriod"/>
              <a:defRPr/>
            </a:pPr>
            <a:r>
              <a:rPr lang="en-US" altLang="x-none"/>
              <a:t>What amino acid residues are present in the active site that would allow us to perform this reaction?</a:t>
            </a:r>
          </a:p>
          <a:p>
            <a:pPr>
              <a:spcBef>
                <a:spcPct val="50000"/>
              </a:spcBef>
              <a:buFont typeface="Arial" charset="0"/>
              <a:buAutoNum type="arabicPeriod"/>
              <a:defRPr/>
            </a:pPr>
            <a:r>
              <a:rPr lang="en-US" altLang="x-none"/>
              <a:t>How are these amino acids arranged in the active site?</a:t>
            </a:r>
          </a:p>
          <a:p>
            <a:pPr>
              <a:spcBef>
                <a:spcPct val="50000"/>
              </a:spcBef>
              <a:buFont typeface="Arial" charset="0"/>
              <a:buNone/>
              <a:defRPr/>
            </a:pPr>
            <a:endParaRPr lang="en-US" altLang="x-none"/>
          </a:p>
          <a:p>
            <a:pPr>
              <a:spcBef>
                <a:spcPct val="50000"/>
              </a:spcBef>
              <a:buFont typeface="Arial" charset="0"/>
              <a:buNone/>
              <a:defRPr/>
            </a:pPr>
            <a:r>
              <a:rPr lang="en-US" altLang="x-none"/>
              <a:t>Once we know these pieces of information, we can propose a mechanism for the reaction and really begin to understand how the structure determines the function of the protein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xfrm>
            <a:off x="685800" y="228600"/>
            <a:ext cx="7772400" cy="914400"/>
          </a:xfrm>
        </p:spPr>
        <p:txBody>
          <a:bodyPr/>
          <a:lstStyle/>
          <a:p>
            <a:pPr eaLnBrk="1" hangingPunct="1"/>
            <a:r>
              <a:rPr lang="en-US" altLang="x-none" sz="3000"/>
              <a:t>Chymotrypsin Structure</a:t>
            </a:r>
            <a:endParaRPr lang="en-US" altLang="x-none"/>
          </a:p>
        </p:txBody>
      </p:sp>
      <p:sp>
        <p:nvSpPr>
          <p:cNvPr id="717831" name="Text Box 7"/>
          <p:cNvSpPr txBox="1">
            <a:spLocks noChangeArrowheads="1"/>
          </p:cNvSpPr>
          <p:nvPr/>
        </p:nvSpPr>
        <p:spPr bwMode="auto">
          <a:xfrm>
            <a:off x="609600" y="5562600"/>
            <a:ext cx="78486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Remember:  Chymotrypsin is produced as a zymogen</a:t>
            </a:r>
          </a:p>
          <a:p>
            <a:pPr>
              <a:spcBef>
                <a:spcPct val="50000"/>
              </a:spcBef>
              <a:defRPr/>
            </a:pPr>
            <a:r>
              <a:rPr lang="en-US" altLang="x-none" sz="2000"/>
              <a:t>Look at the positioning of the active site residues at the bottom of a cleft in the center of the protein</a:t>
            </a:r>
            <a:endParaRPr lang="en-US" altLang="x-none"/>
          </a:p>
        </p:txBody>
      </p:sp>
      <p:pic>
        <p:nvPicPr>
          <p:cNvPr id="3" name="chymotrypsin_lemniscat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1143000"/>
            <a:ext cx="4137237" cy="4069413"/>
          </a:xfrm>
          <a:prstGeom prst="rect">
            <a:avLst/>
          </a:prstGeom>
        </p:spPr>
      </p:pic>
      <p:pic>
        <p:nvPicPr>
          <p:cNvPr id="5" name="chymotrypsin_lemni.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359834" y="1142999"/>
            <a:ext cx="4291724" cy="40694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0"/>
            <a:ext cx="7772400" cy="1143000"/>
          </a:xfrm>
        </p:spPr>
        <p:txBody>
          <a:bodyPr/>
          <a:lstStyle/>
          <a:p>
            <a:pPr eaLnBrk="1" hangingPunct="1"/>
            <a:r>
              <a:rPr lang="en-US" altLang="x-none" sz="3000"/>
              <a:t>Chymotrypsin Mechanism</a:t>
            </a:r>
            <a:endParaRPr lang="en-US" altLang="x-none"/>
          </a:p>
        </p:txBody>
      </p:sp>
      <p:pic>
        <p:nvPicPr>
          <p:cNvPr id="33794" name="Picture 3" descr="07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531100" cy="539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004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pic>
        <p:nvPicPr>
          <p:cNvPr id="35843" name="Picture 4" descr="07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33600"/>
            <a:ext cx="3781425"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0421" name="Text Box 5"/>
          <p:cNvSpPr txBox="1">
            <a:spLocks noChangeArrowheads="1"/>
          </p:cNvSpPr>
          <p:nvPr/>
        </p:nvSpPr>
        <p:spPr bwMode="auto">
          <a:xfrm>
            <a:off x="4648200" y="1981200"/>
            <a:ext cx="396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Imidazole nitrogen from histidine side chain acts as a </a:t>
            </a:r>
            <a:r>
              <a:rPr lang="en-US" altLang="x-none" sz="2000" u="sng"/>
              <a:t>General Base Catalyst</a:t>
            </a:r>
            <a:r>
              <a:rPr lang="en-US" altLang="x-none" sz="2000"/>
              <a:t> and abstracts the hydroxyl proton from the Serine side chain</a:t>
            </a:r>
          </a:p>
          <a:p>
            <a:pPr>
              <a:spcBef>
                <a:spcPct val="50000"/>
              </a:spcBef>
              <a:defRPr/>
            </a:pPr>
            <a:r>
              <a:rPr lang="en-US" altLang="x-none" sz="2000"/>
              <a:t>The electrons from that bond move to the hydroxyl oxygen, which then acts as a nucleophile, attacking the carbonyl carbon</a:t>
            </a:r>
          </a:p>
          <a:p>
            <a:pPr>
              <a:spcBef>
                <a:spcPct val="50000"/>
              </a:spcBef>
              <a:defRPr/>
            </a:pPr>
            <a:r>
              <a:rPr lang="en-US" altLang="x-none" sz="2000"/>
              <a:t>The carbonyl carbon-oxygen double bond breaks and a pair of electrons moves to the oxygen, stabilizing the intermediate.</a:t>
            </a:r>
            <a:endParaRPr lang="en-US" altLang="x-non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1987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sp>
        <p:nvSpPr>
          <p:cNvPr id="719877" name="Text Box 5"/>
          <p:cNvSpPr txBox="1">
            <a:spLocks noChangeArrowheads="1"/>
          </p:cNvSpPr>
          <p:nvPr/>
        </p:nvSpPr>
        <p:spPr bwMode="auto">
          <a:xfrm>
            <a:off x="4648200" y="2971800"/>
            <a:ext cx="3962400"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tetrahedral intermediate rearranges, breaking the amide carbon-nitrogen bond</a:t>
            </a:r>
          </a:p>
          <a:p>
            <a:pPr>
              <a:spcBef>
                <a:spcPct val="50000"/>
              </a:spcBef>
              <a:defRPr/>
            </a:pPr>
            <a:r>
              <a:rPr lang="en-US" altLang="x-none" sz="2000"/>
              <a:t>The nitrogen is stabilized by taking the proton from the imidazole nitrogen which acts like a </a:t>
            </a:r>
            <a:r>
              <a:rPr lang="en-US" altLang="x-none" sz="2000" u="sng"/>
              <a:t>General Acid Catalyst</a:t>
            </a:r>
            <a:r>
              <a:rPr lang="en-US" altLang="x-none" sz="2000"/>
              <a:t> since it donated the proton.</a:t>
            </a:r>
            <a:endParaRPr lang="en-US" altLang="x-none"/>
          </a:p>
        </p:txBody>
      </p:sp>
      <p:pic>
        <p:nvPicPr>
          <p:cNvPr id="37892" name="Picture 6" descr="071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38163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1923"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1st Stage:  Formation of the Acyl-Enzyme intermediate</a:t>
            </a:r>
          </a:p>
        </p:txBody>
      </p:sp>
      <p:sp>
        <p:nvSpPr>
          <p:cNvPr id="721925" name="Text Box 5"/>
          <p:cNvSpPr txBox="1">
            <a:spLocks noChangeArrowheads="1"/>
          </p:cNvSpPr>
          <p:nvPr/>
        </p:nvSpPr>
        <p:spPr bwMode="auto">
          <a:xfrm>
            <a:off x="4648200" y="2895600"/>
            <a:ext cx="39624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recently generated product leaves the active site by diffusion</a:t>
            </a:r>
          </a:p>
          <a:p>
            <a:pPr>
              <a:spcBef>
                <a:spcPct val="50000"/>
              </a:spcBef>
              <a:defRPr/>
            </a:pPr>
            <a:r>
              <a:rPr lang="en-US" altLang="x-none" sz="2000"/>
              <a:t>The remainder of the substrate is covalently bonded to the enzyme, forming the Acyl-enzyme intermediate</a:t>
            </a:r>
            <a:endParaRPr lang="en-US" altLang="x-none"/>
          </a:p>
        </p:txBody>
      </p:sp>
      <p:pic>
        <p:nvPicPr>
          <p:cNvPr id="39940" name="Picture 6" descr="071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7909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3971"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23973" name="Text Box 5"/>
          <p:cNvSpPr txBox="1">
            <a:spLocks noChangeArrowheads="1"/>
          </p:cNvSpPr>
          <p:nvPr/>
        </p:nvSpPr>
        <p:spPr bwMode="auto">
          <a:xfrm>
            <a:off x="4648200" y="2514600"/>
            <a:ext cx="39624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imidazole nitrogen once again acts as a General Base and abstracts a proton from a water molecule</a:t>
            </a:r>
          </a:p>
          <a:p>
            <a:pPr>
              <a:spcBef>
                <a:spcPct val="50000"/>
              </a:spcBef>
              <a:defRPr/>
            </a:pPr>
            <a:r>
              <a:rPr lang="en-US" altLang="x-none" sz="2000"/>
              <a:t>The electrons from the O-H bond move to the oxygen and it begins a nucleophilic attack on the carbonyl carbon in the acyl-enzyme intermediate</a:t>
            </a:r>
            <a:endParaRPr lang="en-US" altLang="x-none"/>
          </a:p>
        </p:txBody>
      </p:sp>
      <p:pic>
        <p:nvPicPr>
          <p:cNvPr id="41988" name="Picture 6" descr="0714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8052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26019"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26021" name="Text Box 5"/>
          <p:cNvSpPr txBox="1">
            <a:spLocks noChangeArrowheads="1"/>
          </p:cNvSpPr>
          <p:nvPr/>
        </p:nvSpPr>
        <p:spPr bwMode="auto">
          <a:xfrm>
            <a:off x="4648200" y="2819400"/>
            <a:ext cx="3962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tetrahedral intermediate reorganizes with the serine oxygen taking the proton from the imidazole, thereby breakign the bond between the enzyme and the product</a:t>
            </a:r>
            <a:endParaRPr lang="en-US" altLang="x-none"/>
          </a:p>
        </p:txBody>
      </p:sp>
      <p:pic>
        <p:nvPicPr>
          <p:cNvPr id="44036" name="Picture 6" descr="071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685800" y="0"/>
            <a:ext cx="7772400" cy="1143000"/>
          </a:xfrm>
        </p:spPr>
        <p:txBody>
          <a:bodyPr/>
          <a:lstStyle/>
          <a:p>
            <a:pPr eaLnBrk="1" hangingPunct="1"/>
            <a:r>
              <a:rPr lang="en-US" altLang="x-none" sz="3000"/>
              <a:t>Let’s break the reaction down into steps</a:t>
            </a:r>
            <a:endParaRPr lang="en-US" altLang="x-none"/>
          </a:p>
        </p:txBody>
      </p:sp>
      <p:sp>
        <p:nvSpPr>
          <p:cNvPr id="730115" name="Text Box 3"/>
          <p:cNvSpPr txBox="1">
            <a:spLocks noChangeArrowheads="1"/>
          </p:cNvSpPr>
          <p:nvPr/>
        </p:nvSpPr>
        <p:spPr bwMode="auto">
          <a:xfrm>
            <a:off x="685800" y="9906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2nd Stage:  Deacylation and Regeneration</a:t>
            </a:r>
          </a:p>
        </p:txBody>
      </p:sp>
      <p:sp>
        <p:nvSpPr>
          <p:cNvPr id="730116" name="Text Box 4"/>
          <p:cNvSpPr txBox="1">
            <a:spLocks noChangeArrowheads="1"/>
          </p:cNvSpPr>
          <p:nvPr/>
        </p:nvSpPr>
        <p:spPr bwMode="auto">
          <a:xfrm>
            <a:off x="4648200" y="32766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2000"/>
              <a:t>The product diffuses out and the enzyme is ready for the whole process to start over again…</a:t>
            </a:r>
            <a:endParaRPr lang="en-US" altLang="x-none"/>
          </a:p>
        </p:txBody>
      </p:sp>
      <p:pic>
        <p:nvPicPr>
          <p:cNvPr id="46084" name="Picture 6" descr="0714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068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85800" y="0"/>
            <a:ext cx="7772400" cy="1143000"/>
          </a:xfrm>
        </p:spPr>
        <p:txBody>
          <a:bodyPr/>
          <a:lstStyle/>
          <a:p>
            <a:pPr eaLnBrk="1" hangingPunct="1"/>
            <a:r>
              <a:rPr lang="en-US" altLang="x-none" sz="3000"/>
              <a:t>What can we learn from the proposed mechanism?</a:t>
            </a:r>
            <a:endParaRPr lang="en-US" altLang="x-none"/>
          </a:p>
        </p:txBody>
      </p:sp>
      <p:sp>
        <p:nvSpPr>
          <p:cNvPr id="702467" name="Text Box 3"/>
          <p:cNvSpPr txBox="1">
            <a:spLocks noChangeArrowheads="1"/>
          </p:cNvSpPr>
          <p:nvPr/>
        </p:nvSpPr>
        <p:spPr bwMode="auto">
          <a:xfrm>
            <a:off x="685800" y="1371600"/>
            <a:ext cx="7848600" cy="538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AutoNum type="arabicPeriod"/>
              <a:defRPr/>
            </a:pPr>
            <a:r>
              <a:rPr lang="en-US" altLang="x-none"/>
              <a:t>The active site amino acids have specific tasks</a:t>
            </a:r>
          </a:p>
          <a:p>
            <a:pPr lvl="1">
              <a:spcBef>
                <a:spcPct val="50000"/>
              </a:spcBef>
              <a:buFont typeface="Arial" charset="0"/>
              <a:buChar char="•"/>
              <a:defRPr/>
            </a:pPr>
            <a:r>
              <a:rPr lang="en-US" altLang="x-none"/>
              <a:t>Ser195 - Hydroxyl oxygen:  Nucleophile</a:t>
            </a:r>
          </a:p>
          <a:p>
            <a:pPr lvl="1">
              <a:spcBef>
                <a:spcPct val="50000"/>
              </a:spcBef>
              <a:buFont typeface="Arial" charset="0"/>
              <a:buChar char="•"/>
              <a:defRPr/>
            </a:pPr>
            <a:r>
              <a:rPr lang="en-US" altLang="x-none"/>
              <a:t>His57 - Imidazole nitrogen: General Acid-Base Catalyst</a:t>
            </a:r>
          </a:p>
          <a:p>
            <a:pPr>
              <a:spcBef>
                <a:spcPct val="50000"/>
              </a:spcBef>
              <a:buFont typeface="Arial" charset="0"/>
              <a:buAutoNum type="arabicPeriod"/>
              <a:defRPr/>
            </a:pPr>
            <a:r>
              <a:rPr lang="en-US" altLang="x-none"/>
              <a:t>The amino acids must be in proximity or no reaction would occur</a:t>
            </a:r>
          </a:p>
          <a:p>
            <a:pPr lvl="1">
              <a:spcBef>
                <a:spcPct val="50000"/>
              </a:spcBef>
              <a:buFont typeface="Arial" charset="0"/>
              <a:buChar char="•"/>
              <a:defRPr/>
            </a:pPr>
            <a:r>
              <a:rPr lang="en-US" altLang="x-none"/>
              <a:t>His57 Imidazole nitrogen starts the reaction by increasing the nucleophilicity of the serine hydroxyl oxygen</a:t>
            </a:r>
          </a:p>
          <a:p>
            <a:pPr lvl="2">
              <a:spcBef>
                <a:spcPct val="50000"/>
              </a:spcBef>
              <a:buFont typeface="Arial" charset="0"/>
              <a:buChar char="•"/>
              <a:defRPr/>
            </a:pPr>
            <a:r>
              <a:rPr lang="en-US" altLang="x-none"/>
              <a:t>This happens simply because the imidazole ring is close enough to the serine hydroxyl group that it can form a hydrogen bond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685800" y="0"/>
            <a:ext cx="7772400" cy="1143000"/>
          </a:xfrm>
        </p:spPr>
        <p:txBody>
          <a:bodyPr/>
          <a:lstStyle/>
          <a:p>
            <a:pPr eaLnBrk="1" hangingPunct="1"/>
            <a:r>
              <a:rPr lang="en-US" altLang="x-none" sz="3000"/>
              <a:t>Different Active Site, Slightly Different Mechanisms</a:t>
            </a:r>
            <a:endParaRPr lang="en-US" altLang="x-none"/>
          </a:p>
        </p:txBody>
      </p:sp>
      <p:sp>
        <p:nvSpPr>
          <p:cNvPr id="732163" name="Text Box 3"/>
          <p:cNvSpPr txBox="1">
            <a:spLocks noChangeArrowheads="1"/>
          </p:cNvSpPr>
          <p:nvPr/>
        </p:nvSpPr>
        <p:spPr bwMode="auto">
          <a:xfrm>
            <a:off x="457200" y="1219200"/>
            <a:ext cx="83058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Font typeface="Arial" charset="0"/>
              <a:buNone/>
              <a:defRPr/>
            </a:pPr>
            <a:r>
              <a:rPr lang="en-US" altLang="x-none"/>
              <a:t>Chymotrypsin is a protease, specifically a </a:t>
            </a:r>
            <a:r>
              <a:rPr lang="en-US" altLang="x-none" b="1" u="sng"/>
              <a:t>Serine Protease</a:t>
            </a:r>
            <a:endParaRPr lang="en-US" altLang="x-none"/>
          </a:p>
          <a:p>
            <a:pPr>
              <a:spcBef>
                <a:spcPct val="50000"/>
              </a:spcBef>
              <a:buFont typeface="Arial" charset="0"/>
              <a:buNone/>
              <a:defRPr/>
            </a:pPr>
            <a:r>
              <a:rPr lang="en-US" altLang="x-none"/>
              <a:t>There are other types of proteases:</a:t>
            </a:r>
          </a:p>
          <a:p>
            <a:pPr>
              <a:spcBef>
                <a:spcPct val="50000"/>
              </a:spcBef>
              <a:buFont typeface="Arial" charset="0"/>
              <a:buAutoNum type="arabicPeriod"/>
              <a:defRPr/>
            </a:pPr>
            <a:r>
              <a:rPr lang="en-US" altLang="x-none"/>
              <a:t>Cysteine Proteases</a:t>
            </a:r>
          </a:p>
          <a:p>
            <a:pPr>
              <a:spcBef>
                <a:spcPct val="50000"/>
              </a:spcBef>
              <a:buFont typeface="Arial" charset="0"/>
              <a:buChar char="•"/>
              <a:defRPr/>
            </a:pPr>
            <a:r>
              <a:rPr lang="en-US" altLang="x-none"/>
              <a:t>Cys residue replaces Ser in mechanism similar to Serine proteases</a:t>
            </a:r>
          </a:p>
          <a:p>
            <a:pPr>
              <a:spcBef>
                <a:spcPct val="50000"/>
              </a:spcBef>
              <a:buFont typeface="Arial" charset="0"/>
              <a:buAutoNum type="arabicPeriod" startAt="2"/>
              <a:defRPr/>
            </a:pPr>
            <a:r>
              <a:rPr lang="en-US" altLang="x-none"/>
              <a:t>Aspartic Proteases</a:t>
            </a:r>
          </a:p>
          <a:p>
            <a:pPr>
              <a:spcBef>
                <a:spcPct val="50000"/>
              </a:spcBef>
              <a:buFont typeface="Arial" charset="0"/>
              <a:buChar char="•"/>
              <a:defRPr/>
            </a:pPr>
            <a:r>
              <a:rPr lang="en-US" altLang="x-none"/>
              <a:t>2 Asp residues act as General Acid-base catalysts</a:t>
            </a:r>
          </a:p>
          <a:p>
            <a:pPr>
              <a:spcBef>
                <a:spcPct val="50000"/>
              </a:spcBef>
              <a:buFont typeface="Arial" charset="0"/>
              <a:buAutoNum type="arabicPeriod" startAt="3"/>
              <a:defRPr/>
            </a:pPr>
            <a:r>
              <a:rPr lang="en-US" altLang="x-none"/>
              <a:t>Zinc Proteases</a:t>
            </a:r>
          </a:p>
          <a:p>
            <a:pPr>
              <a:spcBef>
                <a:spcPct val="50000"/>
              </a:spcBef>
              <a:buFont typeface="Arial" charset="0"/>
              <a:buChar char="•"/>
              <a:defRPr/>
            </a:pPr>
            <a:r>
              <a:rPr lang="en-US" altLang="x-none"/>
              <a:t>Zn</a:t>
            </a:r>
            <a:r>
              <a:rPr lang="en-US" altLang="x-none" baseline="30000"/>
              <a:t>2+</a:t>
            </a:r>
            <a:r>
              <a:rPr lang="en-US" altLang="x-none"/>
              <a:t> is coordinated by 2 His</a:t>
            </a:r>
          </a:p>
          <a:p>
            <a:pPr>
              <a:spcBef>
                <a:spcPct val="50000"/>
              </a:spcBef>
              <a:buFont typeface="Arial" charset="0"/>
              <a:buChar char="•"/>
              <a:defRPr/>
            </a:pPr>
            <a:r>
              <a:rPr lang="en-US" altLang="x-none"/>
              <a:t>Zn</a:t>
            </a:r>
            <a:r>
              <a:rPr lang="en-US" altLang="x-none" baseline="30000"/>
              <a:t>2+</a:t>
            </a:r>
            <a:r>
              <a:rPr lang="en-US" altLang="x-none"/>
              <a:t> promotes attack of carbonyl carbon by water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0"/>
            <a:ext cx="7772400" cy="1143000"/>
          </a:xfrm>
        </p:spPr>
        <p:txBody>
          <a:bodyPr/>
          <a:lstStyle/>
          <a:p>
            <a:pPr eaLnBrk="1" hangingPunct="1"/>
            <a:r>
              <a:rPr lang="en-US" altLang="x-none" sz="3000" dirty="0"/>
              <a:t>Remember THE 3 RULES</a:t>
            </a:r>
            <a:endParaRPr lang="en-US" altLang="x-none" dirty="0"/>
          </a:p>
        </p:txBody>
      </p:sp>
      <p:sp>
        <p:nvSpPr>
          <p:cNvPr id="684035" name="Text Box 3"/>
          <p:cNvSpPr txBox="1">
            <a:spLocks noChangeArrowheads="1"/>
          </p:cNvSpPr>
          <p:nvPr/>
        </p:nvSpPr>
        <p:spPr bwMode="auto">
          <a:xfrm>
            <a:off x="381000" y="1371600"/>
            <a:ext cx="8382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a:spcBef>
                <a:spcPct val="50000"/>
              </a:spcBef>
              <a:buAutoNum type="arabicParenR"/>
              <a:defRPr/>
            </a:pPr>
            <a:r>
              <a:rPr lang="en-US" altLang="x-none" dirty="0"/>
              <a:t>CHNOPS</a:t>
            </a:r>
          </a:p>
          <a:p>
            <a:pPr marL="914400" lvl="1" indent="-457200">
              <a:spcBef>
                <a:spcPct val="50000"/>
              </a:spcBef>
              <a:buFont typeface="Arial" panose="020B0604020202020204" pitchFamily="34" charset="0"/>
              <a:buChar char="•"/>
              <a:defRPr/>
            </a:pPr>
            <a:r>
              <a:rPr lang="en-US" altLang="x-none" dirty="0"/>
              <a:t>CHP</a:t>
            </a:r>
          </a:p>
          <a:p>
            <a:pPr marL="914400" lvl="1" indent="-457200">
              <a:spcBef>
                <a:spcPct val="50000"/>
              </a:spcBef>
              <a:buFont typeface="Arial" panose="020B0604020202020204" pitchFamily="34" charset="0"/>
              <a:buChar char="•"/>
              <a:defRPr/>
            </a:pPr>
            <a:r>
              <a:rPr lang="en-US" altLang="x-none" dirty="0"/>
              <a:t>NOS</a:t>
            </a:r>
          </a:p>
          <a:p>
            <a:pPr marL="457200" indent="-457200">
              <a:spcBef>
                <a:spcPct val="50000"/>
              </a:spcBef>
              <a:buAutoNum type="arabicParenR" startAt="2"/>
              <a:defRPr/>
            </a:pPr>
            <a:r>
              <a:rPr lang="en-US" altLang="x-none" dirty="0"/>
              <a:t>Draw the substrate and the product.  Look at what is different in the substrate when converted to product.</a:t>
            </a:r>
          </a:p>
          <a:p>
            <a:pPr marL="457200" indent="-457200">
              <a:spcBef>
                <a:spcPct val="50000"/>
              </a:spcBef>
              <a:buAutoNum type="arabicParenR" startAt="2"/>
              <a:defRPr/>
            </a:pPr>
            <a:r>
              <a:rPr lang="en-US" altLang="x-none" dirty="0"/>
              <a:t>Attack the electrophile in the substrate with the nucleophile of the enzyme and start pushing arrows.</a:t>
            </a:r>
          </a:p>
          <a:p>
            <a:pPr marL="914400" lvl="1" indent="-457200">
              <a:spcBef>
                <a:spcPct val="50000"/>
              </a:spcBef>
              <a:buFont typeface="Arial" panose="020B0604020202020204" pitchFamily="34" charset="0"/>
              <a:buChar char="•"/>
              <a:defRPr/>
            </a:pPr>
            <a:r>
              <a:rPr lang="en-US" altLang="x-none" dirty="0"/>
              <a:t>This “arrow pushing” is a fundamental concept of documenting chemical reactivity and is a major part of Organic Chemistry</a:t>
            </a:r>
          </a:p>
          <a:p>
            <a:pPr marL="1371600" lvl="2" indent="-457200">
              <a:spcBef>
                <a:spcPct val="50000"/>
              </a:spcBef>
              <a:buFont typeface="Arial" panose="020B0604020202020204" pitchFamily="34" charset="0"/>
              <a:buChar char="•"/>
              <a:defRPr/>
            </a:pPr>
            <a:r>
              <a:rPr lang="en-US" altLang="x-none"/>
              <a:t>Arrows </a:t>
            </a:r>
            <a:r>
              <a:rPr lang="en-US" altLang="x-none" dirty="0"/>
              <a:t>represent </a:t>
            </a:r>
            <a:r>
              <a:rPr lang="en-US" altLang="x-none"/>
              <a:t>where electrons go!</a:t>
            </a:r>
            <a:endParaRPr lang="en-US" altLang="x-non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800" y="0"/>
            <a:ext cx="7772400" cy="1143000"/>
          </a:xfrm>
        </p:spPr>
        <p:txBody>
          <a:bodyPr/>
          <a:lstStyle/>
          <a:p>
            <a:pPr eaLnBrk="1" hangingPunct="1"/>
            <a:r>
              <a:rPr lang="en-US" altLang="x-none" sz="3000"/>
              <a:t>Guessing the Catalytic Mechanism of Papain</a:t>
            </a:r>
            <a:endParaRPr lang="en-US" altLang="x-none"/>
          </a:p>
        </p:txBody>
      </p:sp>
      <p:sp>
        <p:nvSpPr>
          <p:cNvPr id="704515" name="Text Box 3"/>
          <p:cNvSpPr txBox="1">
            <a:spLocks noChangeArrowheads="1"/>
          </p:cNvSpPr>
          <p:nvPr/>
        </p:nvSpPr>
        <p:spPr bwMode="auto">
          <a:xfrm>
            <a:off x="762000" y="1676400"/>
            <a:ext cx="76200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dirty="0"/>
              <a:t>Papain is a cysteine protease from Papaya commonly found in meat tenderizer</a:t>
            </a:r>
          </a:p>
          <a:p>
            <a:pPr lvl="1">
              <a:spcBef>
                <a:spcPct val="50000"/>
              </a:spcBef>
              <a:buFontTx/>
              <a:buChar char="•"/>
              <a:defRPr/>
            </a:pPr>
            <a:r>
              <a:rPr lang="en-US" altLang="x-none" dirty="0"/>
              <a:t>Why?</a:t>
            </a:r>
          </a:p>
          <a:p>
            <a:pPr>
              <a:spcBef>
                <a:spcPct val="50000"/>
              </a:spcBef>
              <a:defRPr/>
            </a:pPr>
            <a:r>
              <a:rPr lang="en-US" altLang="x-none" dirty="0"/>
              <a:t>In the active site of papain, you will find a cysteine and a histidine in close proximity</a:t>
            </a:r>
          </a:p>
          <a:p>
            <a:pPr>
              <a:spcBef>
                <a:spcPct val="50000"/>
              </a:spcBef>
              <a:defRPr/>
            </a:pPr>
            <a:r>
              <a:rPr lang="en-US" altLang="x-none" dirty="0"/>
              <a:t>What mechanism would you propose for papain knowing that the substrate is a peptide, and the reaction results in the hydrolysis of a peptide </a:t>
            </a:r>
            <a:r>
              <a:rPr lang="en-US" altLang="x-none"/>
              <a:t>bond?</a:t>
            </a:r>
            <a:endParaRPr lang="en-US" altLang="x-none" dirty="0"/>
          </a:p>
          <a:p>
            <a:pPr>
              <a:spcBef>
                <a:spcPct val="50000"/>
              </a:spcBef>
              <a:buFontTx/>
              <a:buChar char="•"/>
              <a:defRPr/>
            </a:pPr>
            <a:r>
              <a:rPr lang="en-US" altLang="x-none" dirty="0"/>
              <a:t>Turn your answer in  class Wednesday, October 30.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685800" y="0"/>
            <a:ext cx="7772400" cy="1143000"/>
          </a:xfrm>
        </p:spPr>
        <p:txBody>
          <a:bodyPr/>
          <a:lstStyle/>
          <a:p>
            <a:pPr eaLnBrk="1" hangingPunct="1"/>
            <a:r>
              <a:rPr lang="en-US" altLang="x-none" sz="3000"/>
              <a:t>Identifying the Reaction</a:t>
            </a:r>
            <a:endParaRPr lang="en-US" altLang="x-none"/>
          </a:p>
        </p:txBody>
      </p:sp>
      <p:sp>
        <p:nvSpPr>
          <p:cNvPr id="684035" name="Text Box 3"/>
          <p:cNvSpPr txBox="1">
            <a:spLocks noChangeArrowheads="1"/>
          </p:cNvSpPr>
          <p:nvPr/>
        </p:nvSpPr>
        <p:spPr bwMode="auto">
          <a:xfrm>
            <a:off x="381000" y="1371600"/>
            <a:ext cx="838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Look closely at the reactants and products.</a:t>
            </a:r>
          </a:p>
          <a:p>
            <a:pPr lvl="1">
              <a:spcBef>
                <a:spcPct val="50000"/>
              </a:spcBef>
              <a:buFontTx/>
              <a:buChar char="•"/>
              <a:defRPr/>
            </a:pPr>
            <a:r>
              <a:rPr lang="en-US" altLang="x-none"/>
              <a:t>What is chemically different about the product?</a:t>
            </a:r>
          </a:p>
        </p:txBody>
      </p:sp>
      <p:sp>
        <p:nvSpPr>
          <p:cNvPr id="684036" name="Text Box 4"/>
          <p:cNvSpPr txBox="1">
            <a:spLocks noChangeArrowheads="1"/>
          </p:cNvSpPr>
          <p:nvPr/>
        </p:nvSpPr>
        <p:spPr bwMode="auto">
          <a:xfrm>
            <a:off x="304800" y="4191000"/>
            <a:ext cx="845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If new groups are present, (phosphate groups for example), you’ll need to account for them</a:t>
            </a:r>
          </a:p>
          <a:p>
            <a:pPr lvl="1">
              <a:spcBef>
                <a:spcPct val="50000"/>
              </a:spcBef>
              <a:buFontTx/>
              <a:buChar char="•"/>
              <a:defRPr/>
            </a:pPr>
            <a:r>
              <a:rPr lang="en-US" altLang="x-none"/>
              <a:t>Since the cell is mostly water, a lot of chemical reactions involve the breaking of O-H bonds in water and using the atoms in a reaction</a:t>
            </a:r>
          </a:p>
        </p:txBody>
      </p:sp>
      <p:pic>
        <p:nvPicPr>
          <p:cNvPr id="17412" name="Picture 5" descr="ADH re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19400"/>
            <a:ext cx="5740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7007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0"/>
            <a:ext cx="7772400" cy="1143000"/>
          </a:xfrm>
        </p:spPr>
        <p:txBody>
          <a:bodyPr/>
          <a:lstStyle/>
          <a:p>
            <a:pPr eaLnBrk="1" hangingPunct="1"/>
            <a:r>
              <a:rPr lang="en-US" altLang="x-none" sz="3000"/>
              <a:t>Identifying Important Amino Acids in the Active Site</a:t>
            </a:r>
            <a:endParaRPr lang="en-US" altLang="x-none"/>
          </a:p>
        </p:txBody>
      </p:sp>
      <p:sp>
        <p:nvSpPr>
          <p:cNvPr id="686083" name="Text Box 3"/>
          <p:cNvSpPr txBox="1">
            <a:spLocks noChangeArrowheads="1"/>
          </p:cNvSpPr>
          <p:nvPr/>
        </p:nvSpPr>
        <p:spPr bwMode="auto">
          <a:xfrm>
            <a:off x="304800" y="1219200"/>
            <a:ext cx="86106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Since the </a:t>
            </a:r>
            <a:r>
              <a:rPr lang="en-US" altLang="x-none">
                <a:sym typeface="Symbol" charset="2"/>
              </a:rPr>
              <a:t>-amino group and the carboxylic acid group at the start and finish of every amino acid are involved in forming peptide bonds, we usually only need to worry about the side chains.</a:t>
            </a:r>
          </a:p>
          <a:p>
            <a:pPr>
              <a:spcBef>
                <a:spcPct val="50000"/>
              </a:spcBef>
              <a:buFontTx/>
              <a:buChar char="•"/>
              <a:defRPr/>
            </a:pPr>
            <a:endParaRPr lang="en-US" altLang="x-none"/>
          </a:p>
          <a:p>
            <a:pPr lvl="1">
              <a:spcBef>
                <a:spcPct val="50000"/>
              </a:spcBef>
              <a:buFontTx/>
              <a:buChar char="•"/>
              <a:defRPr/>
            </a:pPr>
            <a:r>
              <a:rPr lang="en-US" altLang="x-none"/>
              <a:t>USUALLY (The carbonyl oxygen and nitrogen involved in the peptide bond may be positioned JUST right…)</a:t>
            </a:r>
          </a:p>
          <a:p>
            <a:pPr lvl="1">
              <a:spcBef>
                <a:spcPct val="50000"/>
              </a:spcBef>
              <a:buFontTx/>
              <a:buChar char="•"/>
              <a:defRPr/>
            </a:pPr>
            <a:endParaRPr lang="en-US" altLang="x-none"/>
          </a:p>
          <a:p>
            <a:pPr>
              <a:spcBef>
                <a:spcPct val="50000"/>
              </a:spcBef>
              <a:buFontTx/>
              <a:buChar char="•"/>
              <a:defRPr/>
            </a:pPr>
            <a:r>
              <a:rPr lang="en-US" altLang="x-none"/>
              <a:t>Hydrophobic Amino Acids are non-reactive, so we can drop them from our consideration</a:t>
            </a:r>
          </a:p>
          <a:p>
            <a:pPr>
              <a:spcBef>
                <a:spcPct val="50000"/>
              </a:spcBef>
              <a:buFontTx/>
              <a:buChar char="•"/>
              <a:defRPr/>
            </a:pPr>
            <a:r>
              <a:rPr lang="en-US" altLang="x-none"/>
              <a:t>That leaves us with…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0"/>
            <a:ext cx="7772400" cy="1143000"/>
          </a:xfrm>
        </p:spPr>
        <p:txBody>
          <a:bodyPr/>
          <a:lstStyle/>
          <a:p>
            <a:pPr eaLnBrk="1" hangingPunct="1"/>
            <a:r>
              <a:rPr lang="en-US" altLang="x-none" sz="3000"/>
              <a:t>Reactive Amino Acid Side Chain </a:t>
            </a:r>
            <a:br>
              <a:rPr lang="en-US" altLang="x-none" sz="3000"/>
            </a:br>
            <a:r>
              <a:rPr lang="en-US" altLang="x-none" sz="3000"/>
              <a:t>Functional Groups</a:t>
            </a:r>
            <a:endParaRPr lang="en-US" altLang="x-none"/>
          </a:p>
        </p:txBody>
      </p:sp>
      <p:pic>
        <p:nvPicPr>
          <p:cNvPr id="21506" name="Picture 3" descr="Reactive Amino Acid Side Ch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76400"/>
            <a:ext cx="51593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685800" y="0"/>
            <a:ext cx="7772400" cy="1143000"/>
          </a:xfrm>
        </p:spPr>
        <p:txBody>
          <a:bodyPr/>
          <a:lstStyle/>
          <a:p>
            <a:pPr eaLnBrk="1" hangingPunct="1"/>
            <a:r>
              <a:rPr lang="en-US" altLang="x-none" sz="3000"/>
              <a:t>Let’s Look at a Specific Reaction:</a:t>
            </a:r>
            <a:br>
              <a:rPr lang="en-US" altLang="x-none" sz="3000"/>
            </a:br>
            <a:r>
              <a:rPr lang="en-US" altLang="x-none" sz="3000"/>
              <a:t>Chymotrypsin</a:t>
            </a:r>
            <a:endParaRPr lang="en-US" altLang="x-none"/>
          </a:p>
        </p:txBody>
      </p:sp>
      <p:sp>
        <p:nvSpPr>
          <p:cNvPr id="690179" name="Text Box 3"/>
          <p:cNvSpPr txBox="1">
            <a:spLocks noChangeArrowheads="1"/>
          </p:cNvSpPr>
          <p:nvPr/>
        </p:nvSpPr>
        <p:spPr bwMode="auto">
          <a:xfrm>
            <a:off x="685800" y="1447800"/>
            <a:ext cx="769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Chymotrypsin normally catalyzes the hydrolysis of the primary structure of proteins, however it can also catalyze the hydrolysis of various esters:</a:t>
            </a:r>
          </a:p>
        </p:txBody>
      </p:sp>
      <p:pic>
        <p:nvPicPr>
          <p:cNvPr id="23555" name="Picture 5"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00400"/>
            <a:ext cx="85852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85800" y="0"/>
            <a:ext cx="7772400" cy="1143000"/>
          </a:xfrm>
        </p:spPr>
        <p:txBody>
          <a:bodyPr/>
          <a:lstStyle/>
          <a:p>
            <a:pPr eaLnBrk="1" hangingPunct="1"/>
            <a:r>
              <a:rPr lang="en-US" altLang="x-none" sz="3000"/>
              <a:t>Chymotrypsin</a:t>
            </a:r>
            <a:endParaRPr lang="en-US" altLang="x-none"/>
          </a:p>
        </p:txBody>
      </p:sp>
      <p:pic>
        <p:nvPicPr>
          <p:cNvPr id="25602" name="Picture 3" descr="07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972175"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2228" name="Text Box 4"/>
          <p:cNvSpPr txBox="1">
            <a:spLocks noChangeArrowheads="1"/>
          </p:cNvSpPr>
          <p:nvPr/>
        </p:nvSpPr>
        <p:spPr bwMode="auto">
          <a:xfrm>
            <a:off x="6172200" y="1905000"/>
            <a:ext cx="2743200" cy="39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defRPr/>
            </a:pPr>
            <a:r>
              <a:rPr lang="en-US" altLang="x-none" sz="2000"/>
              <a:t>We can see a 2-stage reaction:</a:t>
            </a:r>
          </a:p>
          <a:p>
            <a:pPr>
              <a:spcBef>
                <a:spcPct val="50000"/>
              </a:spcBef>
              <a:buFont typeface="Arial" charset="0"/>
              <a:buAutoNum type="arabicParenR"/>
              <a:defRPr/>
            </a:pPr>
            <a:r>
              <a:rPr lang="en-US" altLang="x-none" sz="2000"/>
              <a:t>Production of p-Nitrophenolate</a:t>
            </a:r>
          </a:p>
          <a:p>
            <a:pPr>
              <a:spcBef>
                <a:spcPct val="50000"/>
              </a:spcBef>
              <a:buFont typeface="Arial" charset="0"/>
              <a:buAutoNum type="arabicParenR"/>
              <a:defRPr/>
            </a:pPr>
            <a:r>
              <a:rPr lang="en-US" altLang="x-none" sz="2000"/>
              <a:t>Release of acetate</a:t>
            </a:r>
          </a:p>
          <a:p>
            <a:pPr>
              <a:spcBef>
                <a:spcPct val="50000"/>
              </a:spcBef>
              <a:buFont typeface="Arial" charset="0"/>
              <a:buNone/>
              <a:defRPr/>
            </a:pPr>
            <a:r>
              <a:rPr lang="en-US" altLang="x-none" sz="2000"/>
              <a:t>This indicates that there is a clear difference in the rate constants for each step</a:t>
            </a:r>
            <a:endParaRPr lang="en-US" altLang="x-non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0"/>
            <a:ext cx="7772400" cy="1143000"/>
          </a:xfrm>
        </p:spPr>
        <p:txBody>
          <a:bodyPr/>
          <a:lstStyle/>
          <a:p>
            <a:pPr eaLnBrk="1" hangingPunct="1"/>
            <a:r>
              <a:rPr lang="en-US" altLang="x-none" sz="3000"/>
              <a:t>Chymotrypsin Hydrolysis of p-Nitrophenylacetate</a:t>
            </a:r>
            <a:endParaRPr lang="en-US" altLang="x-none"/>
          </a:p>
        </p:txBody>
      </p:sp>
      <p:pic>
        <p:nvPicPr>
          <p:cNvPr id="27650" name="Picture 3" descr="07p1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759700"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76" name="Text Box 4"/>
          <p:cNvSpPr txBox="1">
            <a:spLocks noChangeArrowheads="1"/>
          </p:cNvSpPr>
          <p:nvPr/>
        </p:nvSpPr>
        <p:spPr bwMode="auto">
          <a:xfrm>
            <a:off x="381000" y="45720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What amino acids might be involved in the first step?</a:t>
            </a:r>
          </a:p>
        </p:txBody>
      </p:sp>
      <p:sp>
        <p:nvSpPr>
          <p:cNvPr id="694277" name="Text Box 5"/>
          <p:cNvSpPr txBox="1">
            <a:spLocks noChangeArrowheads="1"/>
          </p:cNvSpPr>
          <p:nvPr/>
        </p:nvSpPr>
        <p:spPr bwMode="auto">
          <a:xfrm>
            <a:off x="381000" y="510540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Serine, Glutamate, Aspartate.  Why?</a:t>
            </a:r>
          </a:p>
        </p:txBody>
      </p:sp>
      <p:sp>
        <p:nvSpPr>
          <p:cNvPr id="694278" name="Text Box 6"/>
          <p:cNvSpPr txBox="1">
            <a:spLocks noChangeArrowheads="1"/>
          </p:cNvSpPr>
          <p:nvPr/>
        </p:nvSpPr>
        <p:spPr bwMode="auto">
          <a:xfrm>
            <a:off x="381000" y="5715000"/>
            <a:ext cx="853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a:t>Nucleophilic attack of the carbonyl carbon by one of the side chain oxygens.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7" grpId="0"/>
      <p:bldP spid="6942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a:xfrm>
            <a:off x="685800" y="0"/>
            <a:ext cx="7772400" cy="1143000"/>
          </a:xfrm>
        </p:spPr>
        <p:txBody>
          <a:bodyPr/>
          <a:lstStyle/>
          <a:p>
            <a:pPr eaLnBrk="1" hangingPunct="1"/>
            <a:r>
              <a:rPr lang="en-US" altLang="x-none" sz="3000"/>
              <a:t>Idenitfying the Critical Amino Acids</a:t>
            </a:r>
            <a:endParaRPr lang="en-US" altLang="x-none"/>
          </a:p>
        </p:txBody>
      </p:sp>
      <p:sp>
        <p:nvSpPr>
          <p:cNvPr id="696323" name="Text Box 3"/>
          <p:cNvSpPr txBox="1">
            <a:spLocks noChangeArrowheads="1"/>
          </p:cNvSpPr>
          <p:nvPr/>
        </p:nvSpPr>
        <p:spPr bwMode="auto">
          <a:xfrm>
            <a:off x="609600" y="2362200"/>
            <a:ext cx="7924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r>
              <a:rPr lang="en-US" altLang="x-none"/>
              <a:t>Biochemical data from many laboratories indicated that Ser195 and His57 were important in the reaction</a:t>
            </a:r>
          </a:p>
          <a:p>
            <a:pPr>
              <a:spcBef>
                <a:spcPct val="50000"/>
              </a:spcBef>
              <a:buFontTx/>
              <a:buChar char="•"/>
              <a:defRPr/>
            </a:pPr>
            <a:r>
              <a:rPr lang="en-US" altLang="x-none"/>
              <a:t>X-ray crystallographic analysis of the protein supported these data</a:t>
            </a:r>
          </a:p>
          <a:p>
            <a:pPr lvl="1">
              <a:spcBef>
                <a:spcPct val="50000"/>
              </a:spcBef>
              <a:buFontTx/>
              <a:buChar char="•"/>
              <a:defRPr/>
            </a:pPr>
            <a:r>
              <a:rPr lang="en-US" altLang="x-none"/>
              <a:t>Ser195 and His57 are involved in the reaction mechanism</a:t>
            </a:r>
          </a:p>
        </p:txBody>
      </p:sp>
      <p:pic>
        <p:nvPicPr>
          <p:cNvPr id="696324" name="Picture 4" descr="chymotrypsin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
            <a:ext cx="62484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963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963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9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2" grpId="0"/>
      <p:bldP spid="696323" grpId="0"/>
    </p:bldLst>
  </p:timing>
</p:sld>
</file>

<file path=ppt/theme/theme1.xml><?xml version="1.0" encoding="utf-8"?>
<a:theme xmlns:a="http://schemas.openxmlformats.org/drawingml/2006/main" name="Blank Presentation">
  <a:themeElements>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x-none"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C3BC0A"/>
        </a:dk1>
        <a:lt1>
          <a:srgbClr val="FEF913"/>
        </a:lt1>
        <a:dk2>
          <a:srgbClr val="0B17FF"/>
        </a:dk2>
        <a:lt2>
          <a:srgbClr val="FFFC29"/>
        </a:lt2>
        <a:accent1>
          <a:srgbClr val="BBE0E3"/>
        </a:accent1>
        <a:accent2>
          <a:srgbClr val="333399"/>
        </a:accent2>
        <a:accent3>
          <a:srgbClr val="AAABFF"/>
        </a:accent3>
        <a:accent4>
          <a:srgbClr val="D9D50E"/>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5531</TotalTime>
  <Words>1018</Words>
  <Application>Microsoft Macintosh PowerPoint</Application>
  <PresentationFormat>On-screen Show (4:3)</PresentationFormat>
  <Paragraphs>115</Paragraphs>
  <Slides>20</Slides>
  <Notes>20</Notes>
  <HiddenSlides>0</HiddenSlides>
  <MMClips>2</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Blank Presentation</vt:lpstr>
      <vt:lpstr>The Nature of the Active Site</vt:lpstr>
      <vt:lpstr>Remember THE 3 RULES</vt:lpstr>
      <vt:lpstr>Identifying the Reaction</vt:lpstr>
      <vt:lpstr>Identifying Important Amino Acids in the Active Site</vt:lpstr>
      <vt:lpstr>Reactive Amino Acid Side Chain  Functional Groups</vt:lpstr>
      <vt:lpstr>Let’s Look at a Specific Reaction: Chymotrypsin</vt:lpstr>
      <vt:lpstr>Chymotrypsin</vt:lpstr>
      <vt:lpstr>Chymotrypsin Hydrolysis of p-Nitrophenylacetate</vt:lpstr>
      <vt:lpstr>Idenitfying the Critical Amino Acids</vt:lpstr>
      <vt:lpstr>Chymotrypsin Structure</vt:lpstr>
      <vt:lpstr>Chymotrypsin Mechanism</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Let’s break the reaction down into steps</vt:lpstr>
      <vt:lpstr>What can we learn from the proposed mechanism?</vt:lpstr>
      <vt:lpstr>Different Active Site, Slightly Different Mechanisms</vt:lpstr>
      <vt:lpstr>Guessing the Catalytic Mechanism of Papain</vt:lpstr>
    </vt:vector>
  </TitlesOfParts>
  <Company>Jason Hurlbert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Properties</dc:title>
  <dc:creator>Jason Hurlbert</dc:creator>
  <cp:lastModifiedBy>Hurlbert, Jason C.</cp:lastModifiedBy>
  <cp:revision>265</cp:revision>
  <dcterms:created xsi:type="dcterms:W3CDTF">2009-08-25T18:30:19Z</dcterms:created>
  <dcterms:modified xsi:type="dcterms:W3CDTF">2019-10-28T16:59:05Z</dcterms:modified>
</cp:coreProperties>
</file>