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7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 autoAdjust="0"/>
    <p:restoredTop sz="94792" autoAdjust="0"/>
  </p:normalViewPr>
  <p:slideViewPr>
    <p:cSldViewPr>
      <p:cViewPr varScale="1">
        <p:scale>
          <a:sx n="93" d="100"/>
          <a:sy n="93" d="100"/>
        </p:scale>
        <p:origin x="7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CE54A6-4685-FF45-90C7-D3243691D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0BDAF-CAFE-D741-8A1E-41CD9762F3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6D502C-62A9-724F-ADA4-86A74563D374}" type="datetimeFigureOut">
              <a:rPr lang="en-US"/>
              <a:pPr>
                <a:defRPr/>
              </a:pPr>
              <a:t>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0092E-F15D-944D-A676-B6D0BA8F9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657CD-25CF-2044-9AC5-3357385C1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D53D125-3F51-BA4E-BD84-36FC4FE12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8186BA5-E531-7C4D-ADD1-F7E18EE66B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CF780A4-9528-A643-9725-77EC86F226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F75FEA53-056B-5441-BDF6-28496783FC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81223673-FD81-6C42-8EB3-5F0B0A3473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90DFA5B6-4978-4445-AF01-C0AB580F09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FFFB00F5-24F0-7642-BC2D-414440534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1A8F97E-1089-5147-8D33-42B1244FAED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060A2-D15F-7142-B08F-685659135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E3FF2458-4CAF-2040-AF12-598D382F0E17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458754" name="Rectangle 1026">
            <a:extLst>
              <a:ext uri="{FF2B5EF4-FFF2-40B4-BE49-F238E27FC236}">
                <a16:creationId xmlns:a16="http://schemas.microsoft.com/office/drawing/2014/main" id="{91DB5832-9ACC-5A4E-AF26-CA094B59D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1027">
            <a:extLst>
              <a:ext uri="{FF2B5EF4-FFF2-40B4-BE49-F238E27FC236}">
                <a16:creationId xmlns:a16="http://schemas.microsoft.com/office/drawing/2014/main" id="{F500E08D-1619-7A4B-946C-AEC16318F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2540BF-B4D2-444D-8591-2F1B6F265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45AA01A7-CA48-5E4C-B4E0-4DA8AFF08DB8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F026CAF0-CEB5-8240-A21F-08EDA8726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EA26F52C-6F8A-804A-889B-445E5CE57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3E8614-3C88-8445-B1E7-DDE105785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4211696F-9BD1-2848-A435-A8514D8DE5C7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460802" name="Rectangle 1026">
            <a:extLst>
              <a:ext uri="{FF2B5EF4-FFF2-40B4-BE49-F238E27FC236}">
                <a16:creationId xmlns:a16="http://schemas.microsoft.com/office/drawing/2014/main" id="{135A5249-696F-8C42-8BD5-F675BA225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1027">
            <a:extLst>
              <a:ext uri="{FF2B5EF4-FFF2-40B4-BE49-F238E27FC236}">
                <a16:creationId xmlns:a16="http://schemas.microsoft.com/office/drawing/2014/main" id="{E87DEB06-EC01-9647-97D8-A2856337E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F460E1-26D9-1040-B07A-CFA06D06A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0A3E5554-C122-D245-A8D0-CC9EFA3032A4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53545889-F500-0B46-BABA-4E12A0B08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59393577-A36C-B44B-BB27-09268558A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730CB5-58C9-1542-BABD-E28107C97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EDCB784C-76D4-5943-8D92-CDAB9B8F89BD}" type="slidenum">
              <a:rPr lang="en-US" altLang="x-none"/>
              <a:pPr>
                <a:defRPr/>
              </a:pPr>
              <a:t>16</a:t>
            </a:fld>
            <a:endParaRPr lang="en-US" altLang="x-none"/>
          </a:p>
        </p:txBody>
      </p:sp>
      <p:sp>
        <p:nvSpPr>
          <p:cNvPr id="462850" name="Rectangle 1026">
            <a:extLst>
              <a:ext uri="{FF2B5EF4-FFF2-40B4-BE49-F238E27FC236}">
                <a16:creationId xmlns:a16="http://schemas.microsoft.com/office/drawing/2014/main" id="{B5A9B0CB-2097-2945-A2F8-2E0A0EEE5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1027">
            <a:extLst>
              <a:ext uri="{FF2B5EF4-FFF2-40B4-BE49-F238E27FC236}">
                <a16:creationId xmlns:a16="http://schemas.microsoft.com/office/drawing/2014/main" id="{EF848FFE-7F17-D14F-9852-112362C25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81A8C6-5990-2649-8C0C-67A3D2435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149A028C-9075-1545-A074-8C0AC40A7251}" type="slidenum">
              <a:rPr lang="en-US" altLang="x-none"/>
              <a:pPr>
                <a:defRPr/>
              </a:pPr>
              <a:t>17</a:t>
            </a:fld>
            <a:endParaRPr lang="en-US" altLang="x-none"/>
          </a:p>
        </p:txBody>
      </p:sp>
      <p:sp>
        <p:nvSpPr>
          <p:cNvPr id="463874" name="Rectangle 1026">
            <a:extLst>
              <a:ext uri="{FF2B5EF4-FFF2-40B4-BE49-F238E27FC236}">
                <a16:creationId xmlns:a16="http://schemas.microsoft.com/office/drawing/2014/main" id="{AAC8404C-79E0-4B42-9C74-D07B81ED3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1027">
            <a:extLst>
              <a:ext uri="{FF2B5EF4-FFF2-40B4-BE49-F238E27FC236}">
                <a16:creationId xmlns:a16="http://schemas.microsoft.com/office/drawing/2014/main" id="{9C54B851-EFE9-664B-9E6D-4049B9F0A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282AFF-3C0E-5A41-AD67-785529B91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AFA05927-7930-374A-BBC5-7266C0C9F0E1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464898" name="Rectangle 1026">
            <a:extLst>
              <a:ext uri="{FF2B5EF4-FFF2-40B4-BE49-F238E27FC236}">
                <a16:creationId xmlns:a16="http://schemas.microsoft.com/office/drawing/2014/main" id="{862901CD-A693-A149-813B-E07E4D3ED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1027">
            <a:extLst>
              <a:ext uri="{FF2B5EF4-FFF2-40B4-BE49-F238E27FC236}">
                <a16:creationId xmlns:a16="http://schemas.microsoft.com/office/drawing/2014/main" id="{F96A7FCA-B01D-8D42-BB58-4B34C548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3703A2-4795-9142-A04F-E655B0DA0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DAF5719D-62E9-D143-8EB9-498055635BC9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24EDACDD-32C1-DC4A-8353-2325356C9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90AEBBB6-6029-8640-BF5D-314354A37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C54D90-3873-9E48-9937-21D6397AF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4D093010-8318-CF47-94DD-DB2449F74AC1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22F55919-8A78-984A-A62C-F50B690E9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498E0011-2FAE-A940-AFE6-0D6BFE50B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F1A39B-045D-3649-98C8-5DB47592F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F702D-C7C4-6743-B990-0A9AF5E3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19634-B735-E04F-BF27-8453A142E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345C-6B48-6745-B96F-7412784A942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9250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8E329-CF8E-844E-B44E-10AC1C7B0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349B1-D266-FC46-A4C9-E80A86530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7E0C1-D39F-B045-BE75-52F8B5574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DF13A-EDE6-F041-A1E8-F83E275F46A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3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0A793-56A9-D84A-B45B-DFD25B810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047F8-0737-4D49-A6E1-6297E780A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19C00-3D4E-084A-83CC-E6CD8C1A7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25F5-F6C0-3B4D-A108-8678B370B08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321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D4030-8F17-0E44-B25C-44E941926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4F86F-29E6-4E47-940F-88C03537B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EB633-58A7-7841-8142-42A1C1F42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DCDF-20F3-AB43-B1F9-02F5EBB15ED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915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537B4E-8AB7-5E47-82BE-768F034B3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A56E0-ECCD-3C43-B6DD-E2921EC27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74FDE-5FD9-6F47-BC70-7E5B2D9E3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5208-F186-834D-8A0D-150D1DBBCE5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21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76886-D243-8948-808D-3E098574A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8523A-E7D8-C44D-A982-8817005DE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E0F44-3E22-114C-83B0-930CC4A20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D7B8-365B-8948-8C06-DA1069F00EB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55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23227C-43C7-084C-9015-E59135D1A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6DBD20-A66C-714E-8F0F-114F2FC45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B04AD2-6253-A543-8056-9E379B04A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D2AB-C7A2-3841-8B6E-38141437EE7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2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06D633-B5EB-B64D-8E2E-1947FB91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5A5103-41ED-4D40-82D0-73270072E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899B4A-A6AE-A840-B4A5-4FCE2AA60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8FDE-0158-6143-8848-EAAC582EF10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8987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D4349B-60B9-EE44-9317-A385278D7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CF0A4D-AF1D-384D-8FE1-6E951BB02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29D502-EB6F-914B-83BD-A955980A0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0098-C2D4-D040-ADCF-A2B219A170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7962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A6251-75B0-BF43-9C56-719C03016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3C549-D432-8149-9A89-36AA13CC4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D7A7A-250D-034E-97BA-77BF964FE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27C6-28D4-B946-92AF-31134F1C9BF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10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24939-1EBF-2142-8CB3-18EABE6A6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0FB03-A033-024D-A8A2-9D8EF7746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3FB12-00B8-7645-A132-639BB164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0207-8F25-644C-B5E6-2274DBA4E9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820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9CCADD-A8CB-E04D-A9F2-73BFBFD56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C865B7-CE9A-444D-BF0B-7E9CCD4BB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02790C-CBE7-E640-A009-7E48115B35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EE5CAA-CCB1-AD44-8905-8A46C85497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73ECD6-8A9A-C84D-B6A3-9D2A90875C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C81086-0071-9448-AC98-FE6FD8D3E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F46C7863-F788-0C48-9401-6B24B8289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Organic Chemistry 2:  Important Reactions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D0DD73CE-3CE4-E24E-9F56-5EEE8E62E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In the biological world, organisms are capable of synthesizing or degrading nearly any molecule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For the remainder of this class, we are going to look at the chemistry of basic biological molecules and the reaction mechanisms these molecules are involved in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1269DFF-4BCF-FE4B-80EB-0816C169C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General Acid-Base Catalysis:  An Example</a:t>
            </a:r>
            <a:endParaRPr lang="en-US" altLang="en-US"/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F4084A55-1A21-D64C-84FE-A81601A6F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Keto-Enol Tautomerization</a:t>
            </a: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429061" name="Text Box 5">
            <a:extLst>
              <a:ext uri="{FF2B5EF4-FFF2-40B4-BE49-F238E27FC236}">
                <a16:creationId xmlns:a16="http://schemas.microsoft.com/office/drawing/2014/main" id="{27C42619-BD1F-8640-878D-E9CC270E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None/>
              <a:defRPr/>
            </a:pPr>
            <a:endParaRPr lang="en-US" altLang="x-none">
              <a:latin typeface="Times New Roman" charset="0"/>
            </a:endParaRPr>
          </a:p>
          <a:p>
            <a:pPr>
              <a:buFont typeface="Arial" charset="0"/>
              <a:buNone/>
              <a:defRPr/>
            </a:pPr>
            <a:endParaRPr lang="en-US" altLang="x-none"/>
          </a:p>
        </p:txBody>
      </p:sp>
      <p:pic>
        <p:nvPicPr>
          <p:cNvPr id="12292" name="Picture 9" descr="Keto_enol tautamerization">
            <a:extLst>
              <a:ext uri="{FF2B5EF4-FFF2-40B4-BE49-F238E27FC236}">
                <a16:creationId xmlns:a16="http://schemas.microsoft.com/office/drawing/2014/main" id="{527A260F-FE16-A74D-ABAE-179F06F4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486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6" name="Text Box 10">
            <a:extLst>
              <a:ext uri="{FF2B5EF4-FFF2-40B4-BE49-F238E27FC236}">
                <a16:creationId xmlns:a16="http://schemas.microsoft.com/office/drawing/2014/main" id="{51D4C9EA-9E39-FB4B-8FF5-5B5DDB7F6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477000"/>
            <a:ext cx="29368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600">
                <a:latin typeface="Arial" charset="0"/>
                <a:ea typeface="ＭＳ Ｐゴシック" charset="-128"/>
              </a:rPr>
              <a:t>Adapted from Voet, Voet and Pratt.  Fundamentals of Biochemistry, 3rd Ed. 2008.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29069" name="Text Box 13">
            <a:extLst>
              <a:ext uri="{FF2B5EF4-FFF2-40B4-BE49-F238E27FC236}">
                <a16:creationId xmlns:a16="http://schemas.microsoft.com/office/drawing/2014/main" id="{B16D6F36-2AA3-1A45-8746-D404740D2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1200" u="sng">
                <a:latin typeface="Times New Roman" charset="0"/>
                <a:ea typeface="ＭＳ Ｐゴシック" charset="-128"/>
              </a:rPr>
              <a:t>General acid catalysis</a:t>
            </a:r>
            <a:r>
              <a:rPr lang="en-US" altLang="x-none" sz="1200">
                <a:latin typeface="Times New Roman" charset="0"/>
                <a:ea typeface="ＭＳ Ｐゴシック" charset="-128"/>
              </a:rPr>
              <a:t>:  Partial proton transfer from an acid lowers the free energy of the high-free energy carbanionlike transition state of the keto-enol tautomerization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29070" name="Text Box 14">
            <a:extLst>
              <a:ext uri="{FF2B5EF4-FFF2-40B4-BE49-F238E27FC236}">
                <a16:creationId xmlns:a16="http://schemas.microsoft.com/office/drawing/2014/main" id="{F72859D5-397B-3140-BE5C-006A1D80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213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200" u="sng">
                <a:latin typeface="Times New Roman" charset="0"/>
                <a:ea typeface="ＭＳ Ｐゴシック" charset="-128"/>
              </a:rPr>
              <a:t>General base catalysis</a:t>
            </a:r>
            <a:r>
              <a:rPr lang="en-US" altLang="x-none" sz="1200">
                <a:latin typeface="Times New Roman" charset="0"/>
                <a:ea typeface="ＭＳ Ｐゴシック" charset="-128"/>
              </a:rPr>
              <a:t>:  The rate can be increased by partial proton abstraction by a base.</a:t>
            </a:r>
            <a:endParaRPr lang="en-US" altLang="x-none" sz="1200">
              <a:latin typeface="Arial" charset="0"/>
              <a:ea typeface="ＭＳ Ｐゴシック" charset="-128"/>
            </a:endParaRPr>
          </a:p>
        </p:txBody>
      </p:sp>
      <p:sp>
        <p:nvSpPr>
          <p:cNvPr id="429071" name="Text Box 15">
            <a:extLst>
              <a:ext uri="{FF2B5EF4-FFF2-40B4-BE49-F238E27FC236}">
                <a16:creationId xmlns:a16="http://schemas.microsoft.com/office/drawing/2014/main" id="{B49CA349-0FF6-B144-A89F-570A0361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200">
                <a:latin typeface="Arial" charset="0"/>
                <a:ea typeface="ＭＳ Ｐゴシック" charset="-128"/>
              </a:rPr>
              <a:t>Uncatalyzed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29072" name="Text Box 16">
            <a:extLst>
              <a:ext uri="{FF2B5EF4-FFF2-40B4-BE49-F238E27FC236}">
                <a16:creationId xmlns:a16="http://schemas.microsoft.com/office/drawing/2014/main" id="{0FE76915-EB59-6042-B60A-C08A96BF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2286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 b="1">
                <a:latin typeface="Times New Roman" charset="0"/>
                <a:ea typeface="ＭＳ Ｐゴシック" charset="-128"/>
              </a:rPr>
              <a:t>Concerted acid-base catalyzed reactions involve both processes occurring simultaneously.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29073" name="Rectangle 17">
            <a:extLst>
              <a:ext uri="{FF2B5EF4-FFF2-40B4-BE49-F238E27FC236}">
                <a16:creationId xmlns:a16="http://schemas.microsoft.com/office/drawing/2014/main" id="{37D60CA8-5B1D-DE4D-8897-7E66C5E3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2362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7B45FFFA-3211-9C42-AEEA-10836B07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General Acid-Base Catalysis:  An Example</a:t>
            </a:r>
            <a:endParaRPr lang="en-US" altLang="en-US"/>
          </a:p>
        </p:txBody>
      </p:sp>
      <p:sp>
        <p:nvSpPr>
          <p:cNvPr id="432132" name="Text Box 4">
            <a:extLst>
              <a:ext uri="{FF2B5EF4-FFF2-40B4-BE49-F238E27FC236}">
                <a16:creationId xmlns:a16="http://schemas.microsoft.com/office/drawing/2014/main" id="{4FC34199-50F7-F340-A434-ED0F5178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None/>
              <a:defRPr/>
            </a:pPr>
            <a:endParaRPr lang="en-US" altLang="x-none">
              <a:latin typeface="Times New Roman" charset="0"/>
            </a:endParaRPr>
          </a:p>
          <a:p>
            <a:pPr>
              <a:buFont typeface="Arial" charset="0"/>
              <a:buNone/>
              <a:defRPr/>
            </a:pPr>
            <a:endParaRPr lang="en-US" altLang="x-none"/>
          </a:p>
        </p:txBody>
      </p:sp>
      <p:pic>
        <p:nvPicPr>
          <p:cNvPr id="13315" name="Picture 13" descr="nitrophenylacetate mechanism">
            <a:extLst>
              <a:ext uri="{FF2B5EF4-FFF2-40B4-BE49-F238E27FC236}">
                <a16:creationId xmlns:a16="http://schemas.microsoft.com/office/drawing/2014/main" id="{D10773C8-AE06-2B4C-8839-B4B793E1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534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42" name="Text Box 14">
            <a:extLst>
              <a:ext uri="{FF2B5EF4-FFF2-40B4-BE49-F238E27FC236}">
                <a16:creationId xmlns:a16="http://schemas.microsoft.com/office/drawing/2014/main" id="{BF2CD591-B448-EF49-B80C-84F1F57D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7086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Enzymatic Degradation of 4-Nitrophenylacetate proceeds via a General Acid-Base mechanism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Imidazole nitrogen extracts proton from water initiating the reaction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D9FDE94-9031-804D-A63D-2E7158EB2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Condensation Reactions</a:t>
            </a:r>
            <a:endParaRPr lang="en-US" altLang="en-US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5368A8B-0EF9-8F42-85E8-893B2BE8C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4114800" cy="2133600"/>
          </a:xfrm>
        </p:spPr>
        <p:txBody>
          <a:bodyPr/>
          <a:lstStyle/>
          <a:p>
            <a:pPr eaLnBrk="1" hangingPunct="1"/>
            <a:r>
              <a:rPr lang="en-US" altLang="en-US"/>
              <a:t>Two molecules combine with the generation of a smaller molecule</a:t>
            </a:r>
          </a:p>
        </p:txBody>
      </p:sp>
      <p:pic>
        <p:nvPicPr>
          <p:cNvPr id="14339" name="Picture 4" descr="CP_19_04">
            <a:extLst>
              <a:ext uri="{FF2B5EF4-FFF2-40B4-BE49-F238E27FC236}">
                <a16:creationId xmlns:a16="http://schemas.microsoft.com/office/drawing/2014/main" id="{510E200C-1AEA-0445-99B3-37EB2DF1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23056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A8487F8-B9CC-F743-9B30-91F8B4E26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Condensation Reactions</a:t>
            </a:r>
            <a:endParaRPr lang="en-US" alt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8421B57-9C14-7C45-B1E1-A4E7C398E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543800" cy="838200"/>
          </a:xfrm>
        </p:spPr>
        <p:txBody>
          <a:bodyPr/>
          <a:lstStyle/>
          <a:p>
            <a:pPr eaLnBrk="1" hangingPunct="1"/>
            <a:r>
              <a:rPr lang="en-US" altLang="en-US"/>
              <a:t>Reaction of Acetic Acid and Ethanol</a:t>
            </a:r>
          </a:p>
        </p:txBody>
      </p:sp>
      <p:pic>
        <p:nvPicPr>
          <p:cNvPr id="16387" name="Picture 5" descr="Condensation Acetic Acid Ethanol">
            <a:extLst>
              <a:ext uri="{FF2B5EF4-FFF2-40B4-BE49-F238E27FC236}">
                <a16:creationId xmlns:a16="http://schemas.microsoft.com/office/drawing/2014/main" id="{CDB794E3-9946-504A-B0FC-E04354EC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340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5FF7DBC-531C-C144-90F1-D4136AF10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Looking at the Reaction Mechanism</a:t>
            </a:r>
            <a:endParaRPr lang="en-US" altLang="en-US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2D3E2B3E-F164-9047-AC81-27C715F58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The carbonyl carbon is: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Electron deficient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In a trigonal planar geometry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z="2000"/>
              <a:t>120º between substituents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The carbonyl oxygen is pulling electrons towards it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Resonance stabilization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The Lone Pair of the alcohol oxygen can react with the carbonyl carbon to set the whole thing in motion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u="sng"/>
              <a:t>Remember your VSEPR Geometry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16F32AF-2744-7443-896E-06BE7EF2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Condensation Reactions:   Making Lipids from Sugars and Fatty Acids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D6AC790-0CA3-1047-9371-DFF057F1E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352800" cy="3581400"/>
          </a:xfrm>
        </p:spPr>
        <p:txBody>
          <a:bodyPr/>
          <a:lstStyle/>
          <a:p>
            <a:pPr eaLnBrk="1" hangingPunct="1"/>
            <a:r>
              <a:rPr lang="en-US" altLang="en-US"/>
              <a:t>Your cells can synthesize lipids from glycerol and fatty acids in a condensation reaction</a:t>
            </a:r>
          </a:p>
        </p:txBody>
      </p:sp>
      <p:pic>
        <p:nvPicPr>
          <p:cNvPr id="20483" name="Picture 4" descr="Condensation Tristearin">
            <a:extLst>
              <a:ext uri="{FF2B5EF4-FFF2-40B4-BE49-F238E27FC236}">
                <a16:creationId xmlns:a16="http://schemas.microsoft.com/office/drawing/2014/main" id="{EF3DDC0E-3B32-FC40-BF6F-F7C8164E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0521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9" name="Text Box 5">
            <a:extLst>
              <a:ext uri="{FF2B5EF4-FFF2-40B4-BE49-F238E27FC236}">
                <a16:creationId xmlns:a16="http://schemas.microsoft.com/office/drawing/2014/main" id="{3DA11DF0-7EDC-6A4C-9A06-1EB32072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553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200">
                <a:latin typeface="Arial" charset="0"/>
                <a:ea typeface="ＭＳ Ｐゴシック" charset="-128"/>
                <a:sym typeface="Wingdings" charset="2"/>
              </a:rPr>
              <a:t>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E06C3A97-1CA9-DC49-8947-478CCA198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Condensation Reactions:   Polymerizing Carbohydrate Monomers</a:t>
            </a:r>
            <a:endParaRPr lang="en-US" altLang="en-US"/>
          </a:p>
        </p:txBody>
      </p:sp>
      <p:pic>
        <p:nvPicPr>
          <p:cNvPr id="22530" name="Picture 6" descr="Glucose Condensation">
            <a:extLst>
              <a:ext uri="{FF2B5EF4-FFF2-40B4-BE49-F238E27FC236}">
                <a16:creationId xmlns:a16="http://schemas.microsoft.com/office/drawing/2014/main" id="{2332A6E9-E423-AD45-B3D0-2C1F63B8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21338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23868C3-321F-574D-9AA8-4BD860716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Condensation Reactions:   Forming a Peptide Bond</a:t>
            </a:r>
            <a:endParaRPr lang="en-US" altLang="en-US"/>
          </a:p>
        </p:txBody>
      </p:sp>
      <p:pic>
        <p:nvPicPr>
          <p:cNvPr id="24578" name="Picture 7" descr="Peptide Bond Condensation">
            <a:extLst>
              <a:ext uri="{FF2B5EF4-FFF2-40B4-BE49-F238E27FC236}">
                <a16:creationId xmlns:a16="http://schemas.microsoft.com/office/drawing/2014/main" id="{D984FD08-83C1-AA45-9582-E1E363DC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557713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80" name="Text Box 8">
            <a:extLst>
              <a:ext uri="{FF2B5EF4-FFF2-40B4-BE49-F238E27FC236}">
                <a16:creationId xmlns:a16="http://schemas.microsoft.com/office/drawing/2014/main" id="{C4E9A7B8-24C2-EF4A-A809-381D5F6F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18288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sz="1400"/>
              <a:t>What are the amino acids in the figure?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sz="1400"/>
              <a:t>What function group is formed?</a:t>
            </a:r>
            <a:endParaRPr lang="en-US" altLang="x-none"/>
          </a:p>
        </p:txBody>
      </p:sp>
      <p:sp>
        <p:nvSpPr>
          <p:cNvPr id="438281" name="Text Box 9">
            <a:extLst>
              <a:ext uri="{FF2B5EF4-FFF2-40B4-BE49-F238E27FC236}">
                <a16:creationId xmlns:a16="http://schemas.microsoft.com/office/drawing/2014/main" id="{90D23D0D-B010-794A-875D-A62B66DC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352800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</a:rPr>
              <a:t>Its not really this simple, but it illustrates a point!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0A9FCB7-DED3-3C4D-BE22-D98C1F4A6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Hydrolysis:  The Opposite of Condensation</a:t>
            </a:r>
            <a:endParaRPr lang="en-US" altLang="en-US"/>
          </a:p>
        </p:txBody>
      </p:sp>
      <p:sp>
        <p:nvSpPr>
          <p:cNvPr id="439302" name="Text Box 6">
            <a:extLst>
              <a:ext uri="{FF2B5EF4-FFF2-40B4-BE49-F238E27FC236}">
                <a16:creationId xmlns:a16="http://schemas.microsoft.com/office/drawing/2014/main" id="{12147EA3-241B-CA44-89F3-E2D03583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In a hydrolytic reaction, we add the elements of water (H</a:t>
            </a:r>
            <a:r>
              <a:rPr lang="en-US" altLang="x-none" sz="1800" baseline="30000">
                <a:latin typeface="Arial" charset="0"/>
                <a:ea typeface="ＭＳ Ｐゴシック" charset="-128"/>
              </a:rPr>
              <a:t>+</a:t>
            </a:r>
            <a:r>
              <a:rPr lang="en-US" altLang="x-none" sz="1800">
                <a:latin typeface="Arial" charset="0"/>
                <a:ea typeface="ＭＳ Ｐゴシック" charset="-128"/>
              </a:rPr>
              <a:t> and OH</a:t>
            </a:r>
            <a:r>
              <a:rPr lang="en-US" altLang="x-none" sz="1800" baseline="30000">
                <a:latin typeface="Arial" charset="0"/>
                <a:ea typeface="ＭＳ Ｐゴシック" charset="-128"/>
              </a:rPr>
              <a:t>-</a:t>
            </a:r>
            <a:r>
              <a:rPr lang="en-US" altLang="x-none" sz="1800">
                <a:latin typeface="Arial" charset="0"/>
                <a:ea typeface="ＭＳ Ｐゴシック" charset="-128"/>
              </a:rPr>
              <a:t>) across a bond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Many enzymes use this kind of reaction to degrade polymers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Lipases:  Hydrolyze lipid esters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Glycosidases:  Hydrolyze carbohydrate polymers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Peptidases:  Hydrolyze peptide bonds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Compound Name + </a:t>
            </a:r>
            <a:r>
              <a:rPr lang="en-US" altLang="x-none" sz="1800" u="sng">
                <a:latin typeface="Arial" charset="0"/>
                <a:ea typeface="ＭＳ Ｐゴシック" charset="-128"/>
              </a:rPr>
              <a:t>ase</a:t>
            </a:r>
            <a:r>
              <a:rPr lang="en-US" altLang="x-none" sz="1800">
                <a:latin typeface="Arial" charset="0"/>
                <a:ea typeface="ＭＳ Ｐゴシック" charset="-128"/>
              </a:rPr>
              <a:t> : Usually indicates a hydrolase (but not always!)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If it isn’t a compound name and </a:t>
            </a:r>
            <a:r>
              <a:rPr lang="en-US" altLang="x-none" sz="1800" u="sng">
                <a:latin typeface="Arial" charset="0"/>
                <a:ea typeface="ＭＳ Ｐゴシック" charset="-128"/>
              </a:rPr>
              <a:t>ase</a:t>
            </a:r>
            <a:r>
              <a:rPr lang="en-US" altLang="x-none" sz="1800">
                <a:latin typeface="Arial" charset="0"/>
                <a:ea typeface="ＭＳ Ｐゴシック" charset="-128"/>
              </a:rPr>
              <a:t>, then it usually does something else: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Lyase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Reductase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Kinase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Transferase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0C15701-7CF7-3049-9521-357567F1B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Hydrolysis of Sugar Polymers</a:t>
            </a:r>
            <a:endParaRPr lang="en-US" alt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8C72750-2611-1844-A794-955EBCFD8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0" y="2057400"/>
            <a:ext cx="2895600" cy="3581400"/>
          </a:xfrm>
        </p:spPr>
        <p:txBody>
          <a:bodyPr/>
          <a:lstStyle/>
          <a:p>
            <a:pPr eaLnBrk="1" hangingPunct="1"/>
            <a:r>
              <a:rPr lang="en-US" altLang="en-US" sz="2000"/>
              <a:t>We add water across the </a:t>
            </a:r>
            <a:r>
              <a:rPr lang="en-US" altLang="en-US" sz="2000" u="sng"/>
              <a:t>Glycosidic Bond</a:t>
            </a:r>
            <a:r>
              <a:rPr lang="en-US" altLang="en-US" sz="2000"/>
              <a:t> of Maltose to break it and generate 2 monomers</a:t>
            </a:r>
          </a:p>
          <a:p>
            <a:pPr eaLnBrk="1" hangingPunct="1"/>
            <a:r>
              <a:rPr lang="en-US" altLang="en-US" sz="2000"/>
              <a:t>Catalyzed by a glycosidase (Maltase perhaps?)</a:t>
            </a:r>
            <a:endParaRPr lang="en-US" altLang="en-US" sz="2200"/>
          </a:p>
        </p:txBody>
      </p:sp>
      <p:pic>
        <p:nvPicPr>
          <p:cNvPr id="28675" name="Picture 4" descr="Maltose hydrolysis">
            <a:extLst>
              <a:ext uri="{FF2B5EF4-FFF2-40B4-BE49-F238E27FC236}">
                <a16:creationId xmlns:a16="http://schemas.microsoft.com/office/drawing/2014/main" id="{D7E50BAA-6C22-074B-B4F0-81F710C9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00221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EA2C8345-F83A-9747-8E4E-0620F89E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Reaction Types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92256404-0E6C-8D46-AEE6-6E47EAF0D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We are going to focus on 3 basic reaction types: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u="sng"/>
              <a:t>Nucleophilic Substitution Reactions</a:t>
            </a:r>
            <a:r>
              <a:rPr lang="en-US" altLang="en-US" sz="2800"/>
              <a:t>:  An electron rich atom (nucleophile) attacks a electron deficient atom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u="sng"/>
              <a:t>Acid-Base Catalysis</a:t>
            </a:r>
            <a:r>
              <a:rPr lang="en-US" altLang="en-US" sz="2800"/>
              <a:t>:  Certain amino acid side chains of enzymes can accept or donate protons, making them act like acids (donate protons) or bases (accept protons)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u="sng"/>
              <a:t>Condensation Reactions</a:t>
            </a:r>
            <a:r>
              <a:rPr lang="en-US" altLang="en-US" sz="2800"/>
              <a:t>:  The involve the combining of two molecules to form a larger molecule and a smaller one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The reverse reaction is called a </a:t>
            </a:r>
            <a:r>
              <a:rPr lang="en-US" altLang="en-US" sz="2400" u="sng"/>
              <a:t>Hydrolytic Reaction</a:t>
            </a:r>
            <a:r>
              <a:rPr lang="en-US" altLang="en-US" sz="2400"/>
              <a:t>.  We’ll look at those as well.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C450268-DDE1-6545-A619-5DAD10D8E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Hydrolysis of Peptides</a:t>
            </a:r>
            <a:endParaRPr lang="en-US" altLang="en-US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917E1EB-CD89-B74A-9C72-E12ED4DA3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2743200"/>
            <a:ext cx="2895600" cy="1828800"/>
          </a:xfrm>
        </p:spPr>
        <p:txBody>
          <a:bodyPr/>
          <a:lstStyle/>
          <a:p>
            <a:pPr eaLnBrk="1" hangingPunct="1"/>
            <a:r>
              <a:rPr lang="en-US" altLang="en-US" sz="1800"/>
              <a:t>Dipeptide (What are the amino acids) is hydrolyzed to ???</a:t>
            </a:r>
          </a:p>
          <a:p>
            <a:pPr eaLnBrk="1" hangingPunct="1"/>
            <a:r>
              <a:rPr lang="en-US" altLang="en-US" sz="1800"/>
              <a:t>Catalyzed by a peptidase or a protease</a:t>
            </a:r>
            <a:endParaRPr lang="en-US" altLang="en-US" sz="2000"/>
          </a:p>
        </p:txBody>
      </p:sp>
      <p:pic>
        <p:nvPicPr>
          <p:cNvPr id="30723" name="Picture 5" descr="Peptide Bond Hydrolysis">
            <a:extLst>
              <a:ext uri="{FF2B5EF4-FFF2-40B4-BE49-F238E27FC236}">
                <a16:creationId xmlns:a16="http://schemas.microsoft.com/office/drawing/2014/main" id="{15617695-06D0-8244-A7F4-AFB1953B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262313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8EE7706-AB12-A24D-A335-99036D14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Nucleophilic Substitution Reactions</a:t>
            </a:r>
            <a:endParaRPr lang="en-US" altLang="en-US"/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39C64B-F705-D84A-9FEB-F19C06A8F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Terminology: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/>
              <a:t>Nucleophile</a:t>
            </a:r>
            <a:r>
              <a:rPr lang="en-US" altLang="en-US" sz="2800"/>
              <a:t>:  An electron rich atom.  May be negatively charged or have an available lone pair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/>
              <a:t>Electrophile</a:t>
            </a:r>
            <a:r>
              <a:rPr lang="en-US" altLang="en-US" sz="2800"/>
              <a:t>:  An electron poor atom.  May or may not have a positive charge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5123" name="Picture 4" descr="Example nucleophiles electrophiles">
            <a:extLst>
              <a:ext uri="{FF2B5EF4-FFF2-40B4-BE49-F238E27FC236}">
                <a16:creationId xmlns:a16="http://schemas.microsoft.com/office/drawing/2014/main" id="{E67F0F8D-1A8D-1149-BD30-7D863F4C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7010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529847E-5C11-5240-80AC-F9DFB2026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Nucleophilic Substitution Reactions</a:t>
            </a:r>
            <a:endParaRPr lang="en-US" altLang="en-US"/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796D71F6-FDD2-2A43-B077-F264CA823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Two types of Sn Reactions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They are classified and named based upon the slowest (rate limiting) step:  Sn1 and Sn2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General form of these reactions is:</a:t>
            </a:r>
            <a:endParaRPr lang="en-US" altLang="en-US" sz="20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R:X + :Z --&gt; R:Z + X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:Z is the </a:t>
            </a:r>
            <a:r>
              <a:rPr lang="en-US" altLang="en-US" sz="2000" u="sng"/>
              <a:t>nucleophile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X is the </a:t>
            </a:r>
            <a:r>
              <a:rPr lang="en-US" altLang="en-US" sz="2000" u="sng"/>
              <a:t>leaving group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In a condensation reaction for the formation of a lipid from a glycerol and a fatty acid, a glycerol hydroxyl is the nucleophile attacking the carbonyl carbon of the carboxylic acid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Remember:  The nucleophile attacks atoms of partial positive charge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E18B8AA0-2879-CD4A-9904-348114574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Types of Nucleophilic Substitution Reactions</a:t>
            </a:r>
            <a:endParaRPr lang="en-US" altLang="en-US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6169718-F386-9D4E-ABD0-21267E31C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Sn1:  The rate is dependent on the leaving group leaving</a:t>
            </a:r>
          </a:p>
          <a:p>
            <a:pPr lvl="1" eaLnBrk="1" hangingPunct="1"/>
            <a:r>
              <a:rPr lang="en-US" altLang="en-US"/>
              <a:t>Stands for:  </a:t>
            </a:r>
            <a:r>
              <a:rPr lang="en-US" altLang="en-US" u="sng"/>
              <a:t>S</a:t>
            </a:r>
            <a:r>
              <a:rPr lang="en-US" altLang="en-US"/>
              <a:t>ubstitution </a:t>
            </a:r>
            <a:r>
              <a:rPr lang="en-US" altLang="en-US" u="sng"/>
              <a:t>N</a:t>
            </a:r>
            <a:r>
              <a:rPr lang="en-US" altLang="en-US"/>
              <a:t>ucleophilic Unimolecular</a:t>
            </a:r>
          </a:p>
        </p:txBody>
      </p:sp>
      <p:pic>
        <p:nvPicPr>
          <p:cNvPr id="7171" name="Picture 4" descr="Sn1 Figure1">
            <a:extLst>
              <a:ext uri="{FF2B5EF4-FFF2-40B4-BE49-F238E27FC236}">
                <a16:creationId xmlns:a16="http://schemas.microsoft.com/office/drawing/2014/main" id="{50F80099-31CD-AB49-8B2B-685F5F0B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47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5" name="Text Box 5">
            <a:extLst>
              <a:ext uri="{FF2B5EF4-FFF2-40B4-BE49-F238E27FC236}">
                <a16:creationId xmlns:a16="http://schemas.microsoft.com/office/drawing/2014/main" id="{BCD6FBFA-1F5A-E04A-A32B-02828C96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43600"/>
            <a:ext cx="733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Note:  The first step is the dissociation of the chlorine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E7EFE45-6F1D-D24B-8C1D-B69432EEF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Types of Nucleophilic Substitution Reactions</a:t>
            </a:r>
            <a:endParaRPr lang="en-US" altLang="en-US"/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64E9CDF-B03E-CC45-B10B-D1BC0E06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600"/>
              <a:t>Sn2:  The rate is dependent on the nucleophile and the substrate forming a bond at the SAME TIME the leaving group dissociates</a:t>
            </a:r>
            <a:endParaRPr lang="en-US" altLang="en-US"/>
          </a:p>
          <a:p>
            <a:pPr lvl="1" eaLnBrk="1" hangingPunct="1"/>
            <a:r>
              <a:rPr lang="en-US" altLang="en-US"/>
              <a:t>Stands for:  </a:t>
            </a:r>
            <a:r>
              <a:rPr lang="en-US" altLang="en-US" u="sng"/>
              <a:t>S</a:t>
            </a:r>
            <a:r>
              <a:rPr lang="en-US" altLang="en-US"/>
              <a:t>ubstitution </a:t>
            </a:r>
            <a:r>
              <a:rPr lang="en-US" altLang="en-US" u="sng"/>
              <a:t>N</a:t>
            </a:r>
            <a:r>
              <a:rPr lang="en-US" altLang="en-US"/>
              <a:t>ucleophilic Bimolecular</a:t>
            </a:r>
          </a:p>
        </p:txBody>
      </p:sp>
      <p:pic>
        <p:nvPicPr>
          <p:cNvPr id="8195" name="Picture 6" descr="Sn2 Fig 1">
            <a:extLst>
              <a:ext uri="{FF2B5EF4-FFF2-40B4-BE49-F238E27FC236}">
                <a16:creationId xmlns:a16="http://schemas.microsoft.com/office/drawing/2014/main" id="{3F9BBBF0-4265-3E42-ADB7-8140A783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8956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Sn2 Fig 2">
            <a:extLst>
              <a:ext uri="{FF2B5EF4-FFF2-40B4-BE49-F238E27FC236}">
                <a16:creationId xmlns:a16="http://schemas.microsoft.com/office/drawing/2014/main" id="{BBA59314-B618-F44D-861A-B03AECFC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8763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6" name="Text Box 8">
            <a:extLst>
              <a:ext uri="{FF2B5EF4-FFF2-40B4-BE49-F238E27FC236}">
                <a16:creationId xmlns:a16="http://schemas.microsoft.com/office/drawing/2014/main" id="{DB34A71A-CC3C-A543-9192-0DEDE0EC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00400"/>
            <a:ext cx="24384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600">
                <a:latin typeface="Arial" charset="0"/>
                <a:ea typeface="ＭＳ Ｐゴシック" charset="-128"/>
              </a:rPr>
              <a:t>Steric hindrances may prevent Sn2 reactions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1600">
                <a:latin typeface="Arial" charset="0"/>
                <a:ea typeface="ＭＳ Ｐゴシック" charset="-128"/>
              </a:rPr>
              <a:t>The concentration of both reactants affects the rate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B8844F3-4D33-2B48-8524-C154251E3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Nucleophilic Substitution Reactions</a:t>
            </a:r>
            <a:endParaRPr lang="en-US" altLang="en-US"/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F6A7020-83BC-E64B-BBB1-706390393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Actually, many reactions are mixtures of Sn1 and Sn2 mechanisms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Many factors affect whether a reaction proceeds via the Sn1 or Sn2 route, including: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Nucleophilicity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Bond polarizability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Leaving group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Solvent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Think about these factors, you will see them again in Organic Chemistry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27D60964-06BD-FE4B-968B-3B28C225B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Acid-Base Catalysis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B353F3A3-431B-E44B-975C-EBBF989FC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these reactions, groups accept or donate protons, thereby acting as acids or 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proteins, acid-base catalysis is mediated by side chains containing: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Imidazole, hydroxyl, carboxyl, sulfhydryl, amino and phenol groups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an enzyme catalyzed reaction in which the enzyme abstracts a proton from a substrate, the protein is acting like a base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R-H</a:t>
            </a:r>
            <a:r>
              <a:rPr lang="en-US" altLang="en-US" sz="2400" baseline="30000"/>
              <a:t>+</a:t>
            </a:r>
            <a:r>
              <a:rPr lang="en-US" altLang="en-US" sz="2400"/>
              <a:t> + R-O</a:t>
            </a:r>
            <a:r>
              <a:rPr lang="en-US" altLang="en-US" sz="2400" baseline="30000"/>
              <a:t>-</a:t>
            </a:r>
            <a:r>
              <a:rPr lang="en-US" altLang="en-US" sz="2400"/>
              <a:t> --&gt; R + R-OH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D0B96F69-2893-224B-A0D4-68B24DCE7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General Acid-Base Catalysis</a:t>
            </a:r>
            <a:endParaRPr lang="en-US" altLang="en-US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E225BF69-F9AE-1846-BD5F-8F8AA33A8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an enzyme catalyzed reaction in which the enzyme donates a proton to a substrate, the protein is acting like an acid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R-H</a:t>
            </a:r>
            <a:r>
              <a:rPr lang="en-US" altLang="en-US" sz="2400" baseline="30000"/>
              <a:t>+</a:t>
            </a:r>
            <a:r>
              <a:rPr lang="en-US" altLang="en-US" sz="2400"/>
              <a:t> + R-O</a:t>
            </a:r>
            <a:r>
              <a:rPr lang="en-US" altLang="en-US" sz="2400" baseline="30000"/>
              <a:t>-</a:t>
            </a:r>
            <a:r>
              <a:rPr lang="en-US" altLang="en-US" sz="2400"/>
              <a:t> --&gt; R + R-OH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We would call this </a:t>
            </a:r>
            <a:r>
              <a:rPr lang="en-US" altLang="en-US" sz="2400" u="sng"/>
              <a:t>General Acid Catalysis</a:t>
            </a:r>
            <a:endParaRPr lang="en-US" altLang="en-US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an enzyme catalyzed reaction in which the enzyme abstracts a proton from a substrate, the protein is acting like a base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R-H</a:t>
            </a:r>
            <a:r>
              <a:rPr lang="en-US" altLang="en-US" sz="2400" baseline="30000"/>
              <a:t>+</a:t>
            </a:r>
            <a:r>
              <a:rPr lang="en-US" altLang="en-US" sz="2400"/>
              <a:t> + R-OH --&gt; R + R-O</a:t>
            </a:r>
            <a:r>
              <a:rPr lang="en-US" altLang="en-US" sz="2400" baseline="30000"/>
              <a:t>-</a:t>
            </a:r>
            <a:endParaRPr lang="en-US" altLang="en-US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We would call this </a:t>
            </a:r>
            <a:r>
              <a:rPr lang="en-US" altLang="en-US" sz="2400" u="sng"/>
              <a:t>General Base Catalysis</a:t>
            </a: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C3BC0A"/>
      </a:dk1>
      <a:lt1>
        <a:srgbClr val="FEF913"/>
      </a:lt1>
      <a:dk2>
        <a:srgbClr val="0B17FF"/>
      </a:dk2>
      <a:lt2>
        <a:srgbClr val="FFFC29"/>
      </a:lt2>
      <a:accent1>
        <a:srgbClr val="BBE0E3"/>
      </a:accent1>
      <a:accent2>
        <a:srgbClr val="333399"/>
      </a:accent2>
      <a:accent3>
        <a:srgbClr val="AAABFF"/>
      </a:accent3>
      <a:accent4>
        <a:srgbClr val="D9D5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3BC0A"/>
        </a:dk1>
        <a:lt1>
          <a:srgbClr val="FEF913"/>
        </a:lt1>
        <a:dk2>
          <a:srgbClr val="0B17FF"/>
        </a:dk2>
        <a:lt2>
          <a:srgbClr val="FFFC29"/>
        </a:lt2>
        <a:accent1>
          <a:srgbClr val="BBE0E3"/>
        </a:accent1>
        <a:accent2>
          <a:srgbClr val="333399"/>
        </a:accent2>
        <a:accent3>
          <a:srgbClr val="AAABFF"/>
        </a:accent3>
        <a:accent4>
          <a:srgbClr val="D9D50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952</Words>
  <Application>Microsoft Macintosh PowerPoint</Application>
  <PresentationFormat>On-screen Show (4:3)</PresentationFormat>
  <Paragraphs>119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Times New Roman</vt:lpstr>
      <vt:lpstr>Wingdings</vt:lpstr>
      <vt:lpstr>Symbol</vt:lpstr>
      <vt:lpstr>Blank Presentation</vt:lpstr>
      <vt:lpstr>Organic Chemistry 2:  Important Reactions</vt:lpstr>
      <vt:lpstr>Reaction Types</vt:lpstr>
      <vt:lpstr>Nucleophilic Substitution Reactions</vt:lpstr>
      <vt:lpstr>Nucleophilic Substitution Reactions</vt:lpstr>
      <vt:lpstr>Types of Nucleophilic Substitution Reactions</vt:lpstr>
      <vt:lpstr>Types of Nucleophilic Substitution Reactions</vt:lpstr>
      <vt:lpstr>Nucleophilic Substitution Reactions</vt:lpstr>
      <vt:lpstr>General Acid-Base Catalysis</vt:lpstr>
      <vt:lpstr>General Acid-Base Catalysis</vt:lpstr>
      <vt:lpstr>General Acid-Base Catalysis:  An Example</vt:lpstr>
      <vt:lpstr>General Acid-Base Catalysis:  An Example</vt:lpstr>
      <vt:lpstr>Condensation Reactions</vt:lpstr>
      <vt:lpstr>Condensation Reactions</vt:lpstr>
      <vt:lpstr>Looking at the Reaction Mechanism</vt:lpstr>
      <vt:lpstr>Condensation Reactions:   Making Lipids from Sugars and Fatty Acids</vt:lpstr>
      <vt:lpstr>Condensation Reactions:   Polymerizing Carbohydrate Monomers</vt:lpstr>
      <vt:lpstr>Condensation Reactions:   Forming a Peptide Bond</vt:lpstr>
      <vt:lpstr>Hydrolysis:  The Opposite of Condensation</vt:lpstr>
      <vt:lpstr>Hydrolysis of Sugar Polymers</vt:lpstr>
      <vt:lpstr>Hydrolysis of Peptides</vt:lpstr>
    </vt:vector>
  </TitlesOfParts>
  <Company>Jason Hurlbert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</dc:title>
  <dc:creator>Jason Hurlbert</dc:creator>
  <cp:lastModifiedBy>Hurlbert, Jason C.</cp:lastModifiedBy>
  <cp:revision>192</cp:revision>
  <dcterms:created xsi:type="dcterms:W3CDTF">2009-08-25T18:30:19Z</dcterms:created>
  <dcterms:modified xsi:type="dcterms:W3CDTF">2019-01-29T20:00:41Z</dcterms:modified>
</cp:coreProperties>
</file>