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77" r:id="rId3"/>
    <p:sldId id="512" r:id="rId4"/>
    <p:sldId id="513" r:id="rId5"/>
    <p:sldId id="514" r:id="rId6"/>
    <p:sldId id="515" r:id="rId7"/>
    <p:sldId id="516" r:id="rId8"/>
    <p:sldId id="276" r:id="rId9"/>
    <p:sldId id="517" r:id="rId10"/>
    <p:sldId id="518" r:id="rId11"/>
    <p:sldId id="519" r:id="rId12"/>
    <p:sldId id="520" r:id="rId13"/>
    <p:sldId id="521" r:id="rId14"/>
    <p:sldId id="522" r:id="rId15"/>
    <p:sldId id="274" r:id="rId16"/>
    <p:sldId id="268" r:id="rId17"/>
    <p:sldId id="273" r:id="rId18"/>
    <p:sldId id="529" r:id="rId19"/>
    <p:sldId id="530" r:id="rId20"/>
    <p:sldId id="531" r:id="rId21"/>
    <p:sldId id="271" r:id="rId22"/>
    <p:sldId id="264" r:id="rId23"/>
    <p:sldId id="263" r:id="rId24"/>
    <p:sldId id="261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05" autoAdjust="0"/>
  </p:normalViewPr>
  <p:slideViewPr>
    <p:cSldViewPr>
      <p:cViewPr varScale="1">
        <p:scale>
          <a:sx n="93" d="100"/>
          <a:sy n="93" d="100"/>
        </p:scale>
        <p:origin x="8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0626-5CA4-F34C-81CE-B4F74FA1B5B6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8E67-AD2C-FA4A-B997-83F9F4E0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1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2359CC-4BFF-B541-BEA6-B0670753B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DB010B85-7175-744A-811C-BD7D2C0F7D61}" type="slidenum">
              <a:rPr lang="en-US" altLang="x-none"/>
              <a:pPr>
                <a:defRPr/>
              </a:pPr>
              <a:t>3</a:t>
            </a:fld>
            <a:endParaRPr lang="en-US" altLang="x-none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C49867A8-C773-AE43-9B45-C6CEF8433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1DA2325B-0074-4A40-B82D-7B5A0017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193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6FB1FA-B72E-8E4A-9E8A-E9019D23B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A1D50710-327A-3548-98F7-85A76FF02191}" type="slidenum">
              <a:rPr lang="en-US" altLang="x-none"/>
              <a:pPr>
                <a:defRPr/>
              </a:pPr>
              <a:t>13</a:t>
            </a:fld>
            <a:endParaRPr lang="en-US" altLang="x-none"/>
          </a:p>
        </p:txBody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198F2A69-CB37-604E-89B9-FA7558E26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BD110651-2FF5-1B47-9D94-E8D711D47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3692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FA577B-A054-094C-9E3F-18E6066B8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504E53F0-C2CC-2943-8CA3-F734BD46112F}" type="slidenum">
              <a:rPr lang="en-US" altLang="x-none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4FC44B0C-24BA-014A-8316-B43B586D5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50D34B51-9408-AB4D-9370-663FCA495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8920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454D79-547A-BD45-BF53-9C48312F9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5D4868AE-94A3-FF4C-9F38-9AB6E4184061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DCDE6B16-1E3C-5746-8137-D64388CEC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47510D28-B492-0045-AA00-48EC07198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3600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9A21A3-4655-334A-93D0-D0D1A20B6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407056BB-2430-0E42-A1E2-AFFD87451C53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8BA30DC9-5F8D-8646-8534-1DB069F8F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FF4DD607-0FA0-9841-BB3F-90DE0BF8B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287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B6771D-02B7-DD43-A3A1-C2B515911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33CEFE13-84A3-D945-8C9F-F0AB8A49AF47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540674" name="Rectangle 2">
            <a:extLst>
              <a:ext uri="{FF2B5EF4-FFF2-40B4-BE49-F238E27FC236}">
                <a16:creationId xmlns:a16="http://schemas.microsoft.com/office/drawing/2014/main" id="{EF89C87A-D839-544F-9A2D-B78ADAD4B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06A79C73-319C-C247-B613-0354AF847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1029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86BBC8-6269-754C-91DC-DF3C2D6E2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BCAC284A-1AE0-CD4A-8D69-C50F41CD6F27}" type="slidenum">
              <a:rPr lang="en-US" altLang="x-none"/>
              <a:pPr>
                <a:defRPr/>
              </a:pPr>
              <a:t>4</a:t>
            </a:fld>
            <a:endParaRPr lang="en-US" altLang="x-none"/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A3A8BDBD-3B63-B041-A92E-297E45B65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D74427AE-BB59-F041-9994-C936E46B5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455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0B994C-3F17-9B44-A677-11D383F40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A221A2B1-9356-4A41-95AD-E2CAE81F4253}" type="slidenum">
              <a:rPr lang="en-US" altLang="x-none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EC4DDBAB-7BD5-ED4C-A229-76E6CA330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1A3A5C4B-35CE-B44E-BFF2-B6BA1380B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9852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BB61C2-2E10-A347-B9ED-93689BEEF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999B5772-6A50-F24B-8A23-C89FFE0A22EE}" type="slidenum">
              <a:rPr lang="en-US" altLang="x-none"/>
              <a:pPr>
                <a:defRPr/>
              </a:pPr>
              <a:t>6</a:t>
            </a:fld>
            <a:endParaRPr lang="en-US" altLang="x-none"/>
          </a:p>
        </p:txBody>
      </p:sp>
      <p:sp>
        <p:nvSpPr>
          <p:cNvPr id="524290" name="Rectangle 2">
            <a:extLst>
              <a:ext uri="{FF2B5EF4-FFF2-40B4-BE49-F238E27FC236}">
                <a16:creationId xmlns:a16="http://schemas.microsoft.com/office/drawing/2014/main" id="{5383C937-C65B-C745-A3B8-AFE3732F3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8FF70702-3EBE-1D45-B270-75D2D7203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377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EC3685-A172-8A4A-8D1B-D31F3B3F3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518646D9-C44E-1244-BE63-3DB6920C8C68}" type="slidenum">
              <a:rPr lang="en-US" altLang="x-none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FDEE622D-A5CB-0D44-87F9-95C13C963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C0DD9574-7550-3E4B-9B56-C09F20E57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471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F33A1B-566E-1D4D-8AF2-B2DB31B10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B799397F-DEE8-1642-AB5B-7B76831052F3}" type="slidenum">
              <a:rPr lang="en-US" altLang="x-none"/>
              <a:pPr>
                <a:defRPr/>
              </a:pPr>
              <a:t>9</a:t>
            </a:fld>
            <a:endParaRPr lang="en-US" altLang="x-none"/>
          </a:p>
        </p:txBody>
      </p:sp>
      <p:sp>
        <p:nvSpPr>
          <p:cNvPr id="526338" name="Rectangle 2">
            <a:extLst>
              <a:ext uri="{FF2B5EF4-FFF2-40B4-BE49-F238E27FC236}">
                <a16:creationId xmlns:a16="http://schemas.microsoft.com/office/drawing/2014/main" id="{C0AD4180-C003-F741-88E2-6F551FCE4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F3F8E390-92E7-7C40-A986-8BB7B4898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7499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23D76A-4519-C945-96E4-5F0597DDA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E4E1F58C-9516-AD4F-8901-93947928683B}" type="slidenum">
              <a:rPr lang="en-US" altLang="x-none"/>
              <a:pPr>
                <a:defRPr/>
              </a:pPr>
              <a:t>10</a:t>
            </a:fld>
            <a:endParaRPr lang="en-US" altLang="x-none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5C307417-FCCB-CA4C-A611-E6D766DED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6DAEBE96-8BF1-704D-9BC8-CDC504828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4312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11DB6E-2BD4-F549-98CE-9A83E4CD0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C32FF807-4494-3B4E-A3BC-C84B08F53456}" type="slidenum">
              <a:rPr lang="en-US" altLang="x-none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528386" name="Rectangle 2">
            <a:extLst>
              <a:ext uri="{FF2B5EF4-FFF2-40B4-BE49-F238E27FC236}">
                <a16:creationId xmlns:a16="http://schemas.microsoft.com/office/drawing/2014/main" id="{5A72F128-6484-6C45-97E4-864D841BF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18647548-90D6-3E47-B5C7-2B68A299D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7654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63D818-57A1-EA4A-9B24-5FD9C13B0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fld id="{C12125A5-219E-AD4C-8FEA-CD8B78AC76DF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529410" name="Rectangle 2">
            <a:extLst>
              <a:ext uri="{FF2B5EF4-FFF2-40B4-BE49-F238E27FC236}">
                <a16:creationId xmlns:a16="http://schemas.microsoft.com/office/drawing/2014/main" id="{99EBC4EC-8584-1042-A237-FCD1CDEFF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5C5A5472-6123-3E43-B9AF-ED70D12F9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5206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" y="2362200"/>
            <a:ext cx="8820000" cy="15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3.13</a:t>
            </a:r>
          </a:p>
        </p:txBody>
      </p:sp>
    </p:spTree>
    <p:extLst>
      <p:ext uri="{BB962C8B-B14F-4D97-AF65-F5344CB8AC3E}">
        <p14:creationId xmlns:p14="http://schemas.microsoft.com/office/powerpoint/2010/main" val="231569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F0E916-CC95-534E-A558-33D3289C1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/>
              <a:t>-helices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4570666-706E-054B-A73A-8C9D29A83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886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Held together by hydrogen bonds running parallel to the helical axis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 carboxyl group of one amino acid is H-bonded to an amino-group hydrogen 4 residues down the chain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For every turn of the helix, there are 3.6 amino acid residues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 pitch (gap between residues above and below the gap between turns) is 5.4 Å</a:t>
            </a:r>
            <a:r>
              <a:rPr lang="en-US" altLang="en-US"/>
              <a:t> </a:t>
            </a:r>
            <a:r>
              <a:rPr lang="en-US" altLang="en-US" sz="1600"/>
              <a:t>(1 Å = 1x10</a:t>
            </a:r>
            <a:r>
              <a:rPr lang="en-US" altLang="en-US" sz="1600" baseline="30000"/>
              <a:t>-10</a:t>
            </a:r>
            <a:r>
              <a:rPr lang="en-US" altLang="en-US" sz="1600"/>
              <a:t> m)</a:t>
            </a:r>
          </a:p>
        </p:txBody>
      </p:sp>
      <p:pic>
        <p:nvPicPr>
          <p:cNvPr id="21507" name="Picture 4" descr="AlphaHelixByDEVolk">
            <a:extLst>
              <a:ext uri="{FF2B5EF4-FFF2-40B4-BE49-F238E27FC236}">
                <a16:creationId xmlns:a16="http://schemas.microsoft.com/office/drawing/2014/main" id="{2E0715CF-7239-A843-AE59-0A18C6D8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724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5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0402a">
            <a:extLst>
              <a:ext uri="{FF2B5EF4-FFF2-40B4-BE49-F238E27FC236}">
                <a16:creationId xmlns:a16="http://schemas.microsoft.com/office/drawing/2014/main" id="{F9FAA5DA-7D0F-0743-B661-39772A01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3088"/>
            <a:ext cx="89662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4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D0D023C-B756-9645-B03F-969086821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3400"/>
              <a:t>-helices</a:t>
            </a:r>
            <a:endParaRPr lang="en-US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98D5EA8-58BF-A749-A04E-BAB814460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Some proteins consist entirely of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Myoglobin for example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Proline breaks a helix (Why?)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helical conformation gives a linear arrangement of the atoms involved in hydrogen bonds which maximizes their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H-bond distance ~3.0Å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Stretches of charged amino acids will disrupt a helix as will a stretch of amino acids with bulky side chains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Charge repulsion and steric repulsion</a:t>
            </a:r>
          </a:p>
        </p:txBody>
      </p:sp>
    </p:spTree>
    <p:extLst>
      <p:ext uri="{BB962C8B-B14F-4D97-AF65-F5344CB8AC3E}">
        <p14:creationId xmlns:p14="http://schemas.microsoft.com/office/powerpoint/2010/main" val="361982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5300FF9-16E8-FA4F-AB30-9A08DB2DA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3400"/>
              <a:t>-sheets</a:t>
            </a:r>
            <a:endParaRPr lang="en-US" altLang="en-US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2E3BC28-3E9D-DF45-939F-FC16111A0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beta sheet is composed of individual beta strands:  stretches of polypeptide in an </a:t>
            </a:r>
            <a:r>
              <a:rPr lang="en-US" altLang="en-US" sz="2800" u="sng"/>
              <a:t>extended</a:t>
            </a:r>
            <a:r>
              <a:rPr lang="en-US" altLang="en-US" sz="2800"/>
              <a:t> conformation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Linear arrangement of amino acids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Hydrogen bonds can form between amino acids of the same strand (intrachain) or adjacent strands (interchain)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2800"/>
              <a:t>-sheets can be </a:t>
            </a:r>
            <a:r>
              <a:rPr lang="en-US" altLang="en-US" sz="2800" u="sng"/>
              <a:t>parallel</a:t>
            </a:r>
            <a:r>
              <a:rPr lang="en-US" altLang="en-US" sz="2800"/>
              <a:t> (the strands run in the same direction) or </a:t>
            </a:r>
            <a:r>
              <a:rPr lang="en-US" altLang="en-US" sz="2800" u="sng"/>
              <a:t>antiparallel</a:t>
            </a:r>
            <a:r>
              <a:rPr lang="en-US" altLang="en-US" sz="2800"/>
              <a:t> (the strands run in opposite directions).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6717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0404">
            <a:extLst>
              <a:ext uri="{FF2B5EF4-FFF2-40B4-BE49-F238E27FC236}">
                <a16:creationId xmlns:a16="http://schemas.microsoft.com/office/drawing/2014/main" id="{E57FAE8F-2D44-7C41-8FB4-1B4D72BC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705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 descr="0405">
            <a:extLst>
              <a:ext uri="{FF2B5EF4-FFF2-40B4-BE49-F238E27FC236}">
                <a16:creationId xmlns:a16="http://schemas.microsoft.com/office/drawing/2014/main" id="{8A06D874-BAE2-8344-AB94-576DCF2E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014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8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990600"/>
            <a:ext cx="6300000" cy="53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/>
          <a:stretch/>
        </p:blipFill>
        <p:spPr bwMode="auto">
          <a:xfrm>
            <a:off x="609599" y="1037942"/>
            <a:ext cx="2293109" cy="20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3.17</a:t>
            </a:r>
          </a:p>
        </p:txBody>
      </p:sp>
    </p:spTree>
    <p:extLst>
      <p:ext uri="{BB962C8B-B14F-4D97-AF65-F5344CB8AC3E}">
        <p14:creationId xmlns:p14="http://schemas.microsoft.com/office/powerpoint/2010/main" val="158109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3365"/>
            <a:ext cx="3345925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3.23</a:t>
            </a:r>
          </a:p>
        </p:txBody>
      </p:sp>
    </p:spTree>
    <p:extLst>
      <p:ext uri="{BB962C8B-B14F-4D97-AF65-F5344CB8AC3E}">
        <p14:creationId xmlns:p14="http://schemas.microsoft.com/office/powerpoint/2010/main" val="51772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399"/>
            <a:ext cx="3124200" cy="62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3.18</a:t>
            </a:r>
          </a:p>
        </p:txBody>
      </p:sp>
    </p:spTree>
    <p:extLst>
      <p:ext uri="{BB962C8B-B14F-4D97-AF65-F5344CB8AC3E}">
        <p14:creationId xmlns:p14="http://schemas.microsoft.com/office/powerpoint/2010/main" val="213706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1902520-453C-BC4A-877C-D85F7813C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Tertiary Structure</a:t>
            </a:r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3364EAD-5D8B-654D-A171-3044C9AB7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The three dimensional arrangement of all atoms in the molecule</a:t>
            </a:r>
          </a:p>
          <a:p>
            <a:pPr eaLnBrk="1" hangingPunct="1"/>
            <a:r>
              <a:rPr lang="en-US" altLang="en-US" sz="2400"/>
              <a:t>This includes any non-amino acid atoms such as porphyrin rings and metal ions</a:t>
            </a:r>
          </a:p>
          <a:p>
            <a:pPr eaLnBrk="1" hangingPunct="1"/>
            <a:r>
              <a:rPr lang="en-US" altLang="en-US" sz="2400"/>
              <a:t>The overall shape of most proteins is either </a:t>
            </a:r>
            <a:r>
              <a:rPr lang="en-US" altLang="en-US" sz="2400" u="sng"/>
              <a:t>fibrous</a:t>
            </a:r>
            <a:r>
              <a:rPr lang="en-US" altLang="en-US" sz="2400"/>
              <a:t> or </a:t>
            </a:r>
            <a:r>
              <a:rPr lang="en-US" altLang="en-US" sz="2400" u="sng"/>
              <a:t>globular</a:t>
            </a:r>
            <a:endParaRPr lang="en-US" altLang="en-US"/>
          </a:p>
        </p:txBody>
      </p:sp>
      <p:pic>
        <p:nvPicPr>
          <p:cNvPr id="44035" name="Picture 4" descr="0412">
            <a:extLst>
              <a:ext uri="{FF2B5EF4-FFF2-40B4-BE49-F238E27FC236}">
                <a16:creationId xmlns:a16="http://schemas.microsoft.com/office/drawing/2014/main" id="{7710DDB3-DE95-0D4A-ABC2-45656827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4"/>
          <a:stretch>
            <a:fillRect/>
          </a:stretch>
        </p:blipFill>
        <p:spPr bwMode="auto">
          <a:xfrm>
            <a:off x="1905000" y="3657600"/>
            <a:ext cx="533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5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E27A9A2-81FA-A246-8E2E-1D9923AE9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Forces Important in Maintaining Tertiary Structure</a:t>
            </a:r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959892B6-1B40-AC4E-90D6-A040FA0DF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47244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Peptide bonds = Covalent bonds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2° and 3° structures = Noncovalent interactions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Let’s look at these non-covalent interactions:</a:t>
            </a:r>
            <a:endParaRPr lang="en-US" altLang="en-US" sz="280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Hydrogen bonding:  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H-bonds between backbone atoms (C=O and H-N)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H-bonds between sidechains (COO- and -O-H)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 Hydrophobic interactions: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Nonpolar amino acids tend to be found in the core of the protein due to phydrophobic interactions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Electrostatic Interactions: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Metal/Side Chain interactions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Side chain/Ion interactions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Disulfide bonds: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Two cysteine side chains can form S-S bonds, thereby linking two different sections of the polypeptide chain together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Not every protein has disulfide bonds!</a:t>
            </a:r>
          </a:p>
        </p:txBody>
      </p:sp>
    </p:spTree>
    <p:extLst>
      <p:ext uri="{BB962C8B-B14F-4D97-AF65-F5344CB8AC3E}">
        <p14:creationId xmlns:p14="http://schemas.microsoft.com/office/powerpoint/2010/main" val="288342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4" y="1676400"/>
            <a:ext cx="8820000" cy="335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3.14</a:t>
            </a:r>
          </a:p>
        </p:txBody>
      </p:sp>
    </p:spTree>
    <p:extLst>
      <p:ext uri="{BB962C8B-B14F-4D97-AF65-F5344CB8AC3E}">
        <p14:creationId xmlns:p14="http://schemas.microsoft.com/office/powerpoint/2010/main" val="390533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0413">
            <a:extLst>
              <a:ext uri="{FF2B5EF4-FFF2-40B4-BE49-F238E27FC236}">
                <a16:creationId xmlns:a16="http://schemas.microsoft.com/office/drawing/2014/main" id="{6C895606-7382-3C46-A5FB-FDA93478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92213"/>
            <a:ext cx="8966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9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3365"/>
            <a:ext cx="747311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979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3.20</a:t>
            </a:r>
          </a:p>
        </p:txBody>
      </p:sp>
    </p:spTree>
    <p:extLst>
      <p:ext uri="{BB962C8B-B14F-4D97-AF65-F5344CB8AC3E}">
        <p14:creationId xmlns:p14="http://schemas.microsoft.com/office/powerpoint/2010/main" val="206214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609600"/>
            <a:ext cx="8820000" cy="50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" y="1"/>
            <a:ext cx="597724" cy="228600"/>
          </a:xfrm>
        </p:spPr>
        <p:txBody>
          <a:bodyPr>
            <a:normAutofit/>
          </a:bodyPr>
          <a:lstStyle/>
          <a:p>
            <a:r>
              <a:rPr lang="en-GB" sz="900" dirty="0"/>
              <a:t>Fig 3.27</a:t>
            </a:r>
          </a:p>
        </p:txBody>
      </p:sp>
    </p:spTree>
    <p:extLst>
      <p:ext uri="{BB962C8B-B14F-4D97-AF65-F5344CB8AC3E}">
        <p14:creationId xmlns:p14="http://schemas.microsoft.com/office/powerpoint/2010/main" val="22895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4" y="1828800"/>
            <a:ext cx="8820000" cy="22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3.28</a:t>
            </a:r>
          </a:p>
        </p:txBody>
      </p:sp>
    </p:spTree>
    <p:extLst>
      <p:ext uri="{BB962C8B-B14F-4D97-AF65-F5344CB8AC3E}">
        <p14:creationId xmlns:p14="http://schemas.microsoft.com/office/powerpoint/2010/main" val="94517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20000" cy="50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24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3.29</a:t>
            </a:r>
          </a:p>
        </p:txBody>
      </p:sp>
    </p:spTree>
    <p:extLst>
      <p:ext uri="{BB962C8B-B14F-4D97-AF65-F5344CB8AC3E}">
        <p14:creationId xmlns:p14="http://schemas.microsoft.com/office/powerpoint/2010/main" val="4352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" y="1219200"/>
            <a:ext cx="8820000" cy="36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3.30</a:t>
            </a:r>
          </a:p>
        </p:txBody>
      </p:sp>
    </p:spTree>
    <p:extLst>
      <p:ext uri="{BB962C8B-B14F-4D97-AF65-F5344CB8AC3E}">
        <p14:creationId xmlns:p14="http://schemas.microsoft.com/office/powerpoint/2010/main" val="13704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612D652-F64D-AE42-87C9-870291032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Proteins</a:t>
            </a:r>
            <a:endParaRPr lang="en-US" altLang="en-US"/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C3873DD-7DE8-2841-A44A-996C5D678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protein is a biological </a:t>
            </a:r>
            <a:r>
              <a:rPr lang="en-US" altLang="en-US" sz="2400" u="sng"/>
              <a:t>macromolecule</a:t>
            </a:r>
            <a:r>
              <a:rPr lang="en-US" altLang="en-US" sz="2400"/>
              <a:t> composed of hundreds of 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 </a:t>
            </a:r>
            <a:r>
              <a:rPr lang="en-US" altLang="en-US" sz="2000" u="sng"/>
              <a:t>peptide</a:t>
            </a:r>
            <a:r>
              <a:rPr lang="en-US" altLang="en-US" sz="2000"/>
              <a:t> is less than 50 amino acids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 protein can fold into tens of thousands of different three dimensional shapes or </a:t>
            </a:r>
            <a:r>
              <a:rPr lang="en-US" altLang="en-US" sz="2400" u="sng"/>
              <a:t>Conformations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Usually only one conformation is biologically 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Many diseases such as Alzheimer’s, Mad Cow Disease and various cancers result from the misfolding of a protein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break the structure of a protein down to three levels…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3967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6ED3E33-191A-F042-8B1E-A60EF47DA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Protein Structure:  Primary (1°) Structure</a:t>
            </a:r>
            <a:endParaRPr lang="en-US" altLang="en-US"/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358C4A28-05E3-C740-ACB3-73E20295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primary structure of a protein is </a:t>
            </a:r>
            <a:r>
              <a:rPr lang="en-US" altLang="en-US" sz="2400" u="sng"/>
              <a:t>the order in which the amino acids are covalently linked together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Remember:  A chain of amino acids has directionality from NH</a:t>
            </a:r>
            <a:r>
              <a:rPr lang="en-US" altLang="en-US" sz="2000" baseline="-25000"/>
              <a:t>2</a:t>
            </a:r>
            <a:r>
              <a:rPr lang="en-US" altLang="en-US" sz="2000"/>
              <a:t> to COOH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Do not be confused: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R-G-H-K-L-A-S-M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And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G-H-K-A-M-S-L-R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May have the same amino acid composition but they have completely different primary structures and are therefore, completely different peptides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5351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7174F610-EEB4-CB4B-8B2C-1BA1A98D5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Proteins:  Secondary (2°) Structure</a:t>
            </a:r>
            <a:endParaRPr lang="en-US" altLang="en-US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1D466CC3-05CD-EF45-A7E6-03A6BB044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The secondary structure of a protein </a:t>
            </a:r>
            <a:r>
              <a:rPr lang="en-US" altLang="en-US" sz="2400" u="sng"/>
              <a:t>arises from the interactions and folding of the primary structure onto itself</a:t>
            </a:r>
            <a:endParaRPr lang="en-US" altLang="en-US" sz="24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/>
              <a:t>Hydrogen bonding, hydrphobic interactions and electrostatic interactions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Every amino acid has 2 bonds that areof primary importance to the formation of secondary structure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>
                <a:sym typeface="Symbol" pitchFamily="2" charset="2"/>
              </a:rPr>
              <a:t> angle:  Phi angle.  The amino group-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</a:t>
            </a:r>
            <a:r>
              <a:rPr lang="en-US" altLang="en-US" sz="2000">
                <a:sym typeface="Symbol" pitchFamily="2" charset="2"/>
              </a:rPr>
              <a:t>carbon bond angle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>
                <a:sym typeface="Symbol" pitchFamily="2" charset="2"/>
              </a:rPr>
              <a:t> angle:  Psi angle.  The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000">
                <a:sym typeface="Symbol" pitchFamily="2" charset="2"/>
              </a:rPr>
              <a:t>-carbon-carbonyl carbon bond angle</a:t>
            </a:r>
            <a:endParaRPr lang="en-US" altLang="en-US" sz="2000"/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815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401">
            <a:extLst>
              <a:ext uri="{FF2B5EF4-FFF2-40B4-BE49-F238E27FC236}">
                <a16:creationId xmlns:a16="http://schemas.microsoft.com/office/drawing/2014/main" id="{5F822FA5-C83A-DF47-A1DD-B7197AA5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2703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8" name="Line 4">
            <a:extLst>
              <a:ext uri="{FF2B5EF4-FFF2-40B4-BE49-F238E27FC236}">
                <a16:creationId xmlns:a16="http://schemas.microsoft.com/office/drawing/2014/main" id="{BDA3FC1C-7772-3D4B-8423-ADBA00969D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676400"/>
            <a:ext cx="99060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497669" name="Text Box 5">
            <a:extLst>
              <a:ext uri="{FF2B5EF4-FFF2-40B4-BE49-F238E27FC236}">
                <a16:creationId xmlns:a16="http://schemas.microsoft.com/office/drawing/2014/main" id="{9B591489-FCEB-7540-AD4E-C00EA5BD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16002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charset="2"/>
              <a:buChar char="Y"/>
              <a:defRPr/>
            </a:pPr>
            <a:r>
              <a:rPr lang="en-US" altLang="x-none" sz="2000">
                <a:solidFill>
                  <a:srgbClr val="000000"/>
                </a:solidFill>
                <a:latin typeface="Arial" charset="0"/>
                <a:ea typeface="ＭＳ Ｐゴシック" charset="-128"/>
                <a:sym typeface="Symbol" charset="2"/>
              </a:rPr>
              <a:t> angle</a:t>
            </a:r>
            <a:endParaRPr lang="en-US" altLang="x-none">
              <a:solidFill>
                <a:srgbClr val="000000"/>
              </a:solidFill>
              <a:latin typeface="Arial" charset="0"/>
              <a:ea typeface="ＭＳ Ｐゴシック" charset="-128"/>
              <a:sym typeface="Symbol" charset="2"/>
            </a:endParaRPr>
          </a:p>
          <a:p>
            <a:pPr>
              <a:spcBef>
                <a:spcPct val="50000"/>
              </a:spcBef>
              <a:buFont typeface="Symbol" charset="2"/>
              <a:buNone/>
              <a:defRPr/>
            </a:pPr>
            <a:r>
              <a:rPr lang="en-US" altLang="x-none" sz="600">
                <a:solidFill>
                  <a:srgbClr val="000000"/>
                </a:solidFill>
                <a:latin typeface="Arial" charset="0"/>
                <a:ea typeface="ＭＳ Ｐゴシック" charset="-128"/>
                <a:sym typeface="Symbol" charset="2"/>
              </a:rPr>
              <a:t>(note typo in textbook)</a:t>
            </a:r>
            <a:endParaRPr lang="en-US" altLang="x-none">
              <a:solidFill>
                <a:srgbClr val="000000"/>
              </a:solidFill>
              <a:latin typeface="Arial" charset="0"/>
              <a:ea typeface="ＭＳ Ｐゴシック" charset="-128"/>
              <a:sym typeface="Symbol" charset="2"/>
            </a:endParaRPr>
          </a:p>
        </p:txBody>
      </p:sp>
      <p:sp>
        <p:nvSpPr>
          <p:cNvPr id="497670" name="Line 6">
            <a:extLst>
              <a:ext uri="{FF2B5EF4-FFF2-40B4-BE49-F238E27FC236}">
                <a16:creationId xmlns:a16="http://schemas.microsoft.com/office/drawing/2014/main" id="{2CD8110F-6F8C-5145-B52F-E8E1C8275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3581400"/>
            <a:ext cx="160020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497671" name="Text Box 7">
            <a:extLst>
              <a:ext uri="{FF2B5EF4-FFF2-40B4-BE49-F238E27FC236}">
                <a16:creationId xmlns:a16="http://schemas.microsoft.com/office/drawing/2014/main" id="{2ABA0E16-A814-2B47-9E10-12C2494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000000"/>
                </a:solidFill>
                <a:latin typeface="Arial" charset="0"/>
                <a:ea typeface="ＭＳ Ｐゴシック" charset="-128"/>
                <a:sym typeface="Symbol" charset="2"/>
              </a:rPr>
              <a:t> angle</a:t>
            </a:r>
            <a:endParaRPr lang="en-US" altLang="x-none">
              <a:latin typeface="Arial" charset="0"/>
              <a:ea typeface="ＭＳ Ｐゴシック" charset="-128"/>
              <a:sym typeface="Symbol" charset="2"/>
            </a:endParaRPr>
          </a:p>
        </p:txBody>
      </p:sp>
      <p:sp>
        <p:nvSpPr>
          <p:cNvPr id="497674" name="Text Box 10">
            <a:extLst>
              <a:ext uri="{FF2B5EF4-FFF2-40B4-BE49-F238E27FC236}">
                <a16:creationId xmlns:a16="http://schemas.microsoft.com/office/drawing/2014/main" id="{79FB3E70-CB06-F343-AE0C-D1C89898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3352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amide peptide bond has planar character due to resonance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Look at the </a:t>
            </a:r>
            <a:r>
              <a:rPr lang="en-US" altLang="x-none">
                <a:latin typeface="Arial" charset="0"/>
                <a:ea typeface="ＭＳ Ｐゴシック" charset="-128"/>
                <a:sym typeface="Symbol" charset="2"/>
              </a:rPr>
              <a:t>/ angles as the rotation of 2 playing cards connected at their corners</a:t>
            </a:r>
          </a:p>
        </p:txBody>
      </p:sp>
    </p:spTree>
    <p:extLst>
      <p:ext uri="{BB962C8B-B14F-4D97-AF65-F5344CB8AC3E}">
        <p14:creationId xmlns:p14="http://schemas.microsoft.com/office/powerpoint/2010/main" val="260954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2E17EBF-362E-3141-9A6E-AAA5F9524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Ramachandran Plot</a:t>
            </a:r>
            <a:endParaRPr lang="en-US" altLang="en-US"/>
          </a:p>
        </p:txBody>
      </p:sp>
      <p:sp>
        <p:nvSpPr>
          <p:cNvPr id="498691" name="Text Box 3">
            <a:extLst>
              <a:ext uri="{FF2B5EF4-FFF2-40B4-BE49-F238E27FC236}">
                <a16:creationId xmlns:a16="http://schemas.microsoft.com/office/drawing/2014/main" id="{0E3572D8-DCF9-8A4C-82C9-6F20FDB0E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3733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  </a:t>
            </a:r>
            <a:r>
              <a:rPr lang="en-US" altLang="x-none" sz="2000">
                <a:latin typeface="Arial" charset="0"/>
                <a:ea typeface="ＭＳ Ｐゴシック" charset="-128"/>
              </a:rPr>
              <a:t>In 1963, G.N. Ramachandran studied the rotations of the phi/psi angles and determined that each amino acid had a preferred set of them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x-none" sz="2000">
              <a:latin typeface="Arial" charset="0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AND</a:t>
            </a:r>
          </a:p>
          <a:p>
            <a:pPr>
              <a:spcBef>
                <a:spcPct val="50000"/>
              </a:spcBef>
              <a:defRPr/>
            </a:pPr>
            <a:endParaRPr lang="en-US" altLang="x-none" sz="2000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That particular combinations of phi/psi angles led to stable secondary structures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pic>
        <p:nvPicPr>
          <p:cNvPr id="17411" name="Picture 4" descr="xync_rama">
            <a:extLst>
              <a:ext uri="{FF2B5EF4-FFF2-40B4-BE49-F238E27FC236}">
                <a16:creationId xmlns:a16="http://schemas.microsoft.com/office/drawing/2014/main" id="{67E676F7-D8AD-9D48-8441-95B63DE8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7879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693" name="Text Box 5">
            <a:extLst>
              <a:ext uri="{FF2B5EF4-FFF2-40B4-BE49-F238E27FC236}">
                <a16:creationId xmlns:a16="http://schemas.microsoft.com/office/drawing/2014/main" id="{B157E3D2-C8A2-3A4D-BE67-D1D6A629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solidFill>
                  <a:srgbClr val="000000"/>
                </a:solidFill>
                <a:latin typeface="Symbol" charset="2"/>
                <a:ea typeface="ＭＳ Ｐゴシック" charset="-128"/>
                <a:sym typeface="Symbol" charset="2"/>
              </a:rPr>
              <a:t></a:t>
            </a:r>
            <a:r>
              <a:rPr lang="en-US" altLang="x-none" sz="1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-helix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98695" name="Text Box 7">
            <a:extLst>
              <a:ext uri="{FF2B5EF4-FFF2-40B4-BE49-F238E27FC236}">
                <a16:creationId xmlns:a16="http://schemas.microsoft.com/office/drawing/2014/main" id="{44E4064D-E2B2-0744-B82E-B42FC755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solidFill>
                  <a:srgbClr val="000000"/>
                </a:solidFill>
                <a:latin typeface="Symbol" charset="2"/>
                <a:ea typeface="ＭＳ Ｐゴシック" charset="-128"/>
                <a:sym typeface="Symbol" charset="2"/>
              </a:rPr>
              <a:t></a:t>
            </a:r>
            <a:r>
              <a:rPr lang="en-US" altLang="x-none" sz="1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-sheet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4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396092"/>
            <a:ext cx="8820000" cy="57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3"/>
            <a:ext cx="685800" cy="288758"/>
          </a:xfrm>
        </p:spPr>
        <p:txBody>
          <a:bodyPr>
            <a:normAutofit/>
          </a:bodyPr>
          <a:lstStyle/>
          <a:p>
            <a:r>
              <a:rPr lang="en-GB" sz="900" dirty="0"/>
              <a:t>Fig 3.15</a:t>
            </a:r>
          </a:p>
        </p:txBody>
      </p:sp>
    </p:spTree>
    <p:extLst>
      <p:ext uri="{BB962C8B-B14F-4D97-AF65-F5344CB8AC3E}">
        <p14:creationId xmlns:p14="http://schemas.microsoft.com/office/powerpoint/2010/main" val="171273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B8D05D4-C49E-8740-AC0A-9C5915C88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Secondary Structures:  </a:t>
            </a:r>
            <a:r>
              <a:rPr lang="en-US" altLang="en-US" sz="300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3000"/>
              <a:t>-helices and </a:t>
            </a:r>
            <a:r>
              <a:rPr lang="en-US" altLang="en-US" sz="3000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3000"/>
              <a:t>-sheets</a:t>
            </a:r>
            <a:endParaRPr lang="en-US" altLang="en-US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B568A29-817D-1C4F-8668-DB56A0A9B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2 secondary structures that proteins are primarily composed of ar:</a:t>
            </a:r>
          </a:p>
          <a:p>
            <a:pPr lvl="1" eaLnBrk="1" hangingPunct="1"/>
            <a:r>
              <a:rPr lang="en-US" altLang="en-US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/>
              <a:t>-helix:  a rod-like coil held together by hydrogen bonds</a:t>
            </a:r>
          </a:p>
          <a:p>
            <a:pPr lvl="1" eaLnBrk="1" hangingPunct="1"/>
            <a:r>
              <a:rPr lang="en-US" altLang="en-US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/>
              <a:t>-helix:  A ribbon-like structure held together by hydrogen bonds</a:t>
            </a:r>
          </a:p>
          <a:p>
            <a:pPr eaLnBrk="1" hangingPunct="1"/>
            <a:r>
              <a:rPr lang="en-US" altLang="en-US"/>
              <a:t>Both types of structure are </a:t>
            </a:r>
            <a:r>
              <a:rPr lang="en-US" altLang="en-US" u="sng"/>
              <a:t>Periodic</a:t>
            </a:r>
            <a:endParaRPr lang="en-US" altLang="en-US"/>
          </a:p>
          <a:p>
            <a:pPr lvl="1" eaLnBrk="1" hangingPunct="1"/>
            <a:r>
              <a:rPr lang="en-US" altLang="en-US"/>
              <a:t>Their features repeat at regular intervals</a:t>
            </a:r>
          </a:p>
        </p:txBody>
      </p:sp>
    </p:spTree>
    <p:extLst>
      <p:ext uri="{BB962C8B-B14F-4D97-AF65-F5344CB8AC3E}">
        <p14:creationId xmlns:p14="http://schemas.microsoft.com/office/powerpoint/2010/main" val="55027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789</Words>
  <Application>Microsoft Macintosh PowerPoint</Application>
  <PresentationFormat>On-screen Show (4:3)</PresentationFormat>
  <Paragraphs>119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Fig 3.13</vt:lpstr>
      <vt:lpstr>Fig 3.14</vt:lpstr>
      <vt:lpstr>Proteins</vt:lpstr>
      <vt:lpstr>Protein Structure:  Primary (1°) Structure</vt:lpstr>
      <vt:lpstr>Proteins:  Secondary (2°) Structure</vt:lpstr>
      <vt:lpstr>PowerPoint Presentation</vt:lpstr>
      <vt:lpstr>Ramachandran Plot</vt:lpstr>
      <vt:lpstr>Fig 3.15</vt:lpstr>
      <vt:lpstr>Secondary Structures:  -helices and -sheets</vt:lpstr>
      <vt:lpstr>-helices</vt:lpstr>
      <vt:lpstr>PowerPoint Presentation</vt:lpstr>
      <vt:lpstr>-helices</vt:lpstr>
      <vt:lpstr>-sheets</vt:lpstr>
      <vt:lpstr>PowerPoint Presentation</vt:lpstr>
      <vt:lpstr>Fig 3.17</vt:lpstr>
      <vt:lpstr>Fig 3.23</vt:lpstr>
      <vt:lpstr>Fig 3.18</vt:lpstr>
      <vt:lpstr>Tertiary Structure</vt:lpstr>
      <vt:lpstr>Forces Important in Maintaining Tertiary Structure</vt:lpstr>
      <vt:lpstr>PowerPoint Presentation</vt:lpstr>
      <vt:lpstr>Fig 3.20</vt:lpstr>
      <vt:lpstr>Fig 3.27</vt:lpstr>
      <vt:lpstr>Fig 3.28</vt:lpstr>
      <vt:lpstr>Fig 3.29</vt:lpstr>
      <vt:lpstr>Fig 3.30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Hurlbert, Jason C.</cp:lastModifiedBy>
  <cp:revision>11</cp:revision>
  <dcterms:created xsi:type="dcterms:W3CDTF">2006-08-16T00:00:00Z</dcterms:created>
  <dcterms:modified xsi:type="dcterms:W3CDTF">2019-02-14T19:48:22Z</dcterms:modified>
</cp:coreProperties>
</file>