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70" r:id="rId11"/>
    <p:sldId id="271" r:id="rId12"/>
    <p:sldId id="272" r:id="rId13"/>
    <p:sldId id="273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75" r:id="rId25"/>
    <p:sldId id="265" r:id="rId26"/>
    <p:sldId id="276" r:id="rId27"/>
    <p:sldId id="278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7" d="100"/>
          <a:sy n="87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71E1-F650-4725-9BB2-DA65FF5438A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07B87-A36A-4832-8057-87EC9E09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E5D19-5CBD-4212-8525-6F9BF1033E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11D47-D379-4737-BFBF-497D494C5B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1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6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6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4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88A3-F59C-4123-B7B0-A4F16B928ECD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972D-3B19-464B-BC51-196C98D2C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31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Atomic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mass of an atom is derived from the </a:t>
            </a:r>
            <a:r>
              <a:rPr lang="en-US" sz="2000" b="1" u="sng" dirty="0" smtClean="0"/>
              <a:t>subatomic particles</a:t>
            </a:r>
            <a:r>
              <a:rPr lang="en-US" sz="2000" b="1" dirty="0" smtClean="0"/>
              <a:t> </a:t>
            </a:r>
            <a:r>
              <a:rPr lang="en-US" sz="2000" dirty="0" smtClean="0"/>
              <a:t>that compose it.  These electrically charged particles are known as: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electrons </a:t>
            </a:r>
            <a:r>
              <a:rPr lang="en-US" sz="2000" dirty="0" smtClean="0"/>
              <a:t>(negatively charged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protons </a:t>
            </a:r>
            <a:r>
              <a:rPr lang="en-US" sz="2000" dirty="0" smtClean="0"/>
              <a:t>(positively charged)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neutrons </a:t>
            </a:r>
            <a:r>
              <a:rPr lang="en-US" sz="2000" dirty="0" smtClean="0"/>
              <a:t>(neutral)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Neutral atoms </a:t>
            </a:r>
            <a:r>
              <a:rPr lang="en-US" sz="2000" dirty="0" smtClean="0"/>
              <a:t>have equal numbers of protons and electrons, so they have no net electrical charge.  Electrons and protons have equal but opposite charge.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structure of the atom is a “spherical” system containing a central </a:t>
            </a:r>
            <a:r>
              <a:rPr lang="en-US" sz="2000" b="1" u="sng" dirty="0" smtClean="0"/>
              <a:t>nucleus</a:t>
            </a:r>
            <a:r>
              <a:rPr lang="en-US" sz="2000" dirty="0" smtClean="0"/>
              <a:t> surrounded by orbiting electrons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8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4" y="228600"/>
            <a:ext cx="77724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Atomic Structure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8904" y="1600200"/>
            <a:ext cx="3388661" cy="2678430"/>
            <a:chOff x="685800" y="3200400"/>
            <a:chExt cx="4247744" cy="304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4399" y="3429000"/>
              <a:ext cx="401914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85800" y="3200400"/>
              <a:ext cx="1066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68864"/>
              </p:ext>
            </p:extLst>
          </p:nvPr>
        </p:nvGraphicFramePr>
        <p:xfrm>
          <a:off x="3979256" y="1823720"/>
          <a:ext cx="4191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1676400"/>
                <a:gridCol w="1371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</a:t>
                      </a:r>
                      <a:r>
                        <a:rPr lang="en-US" baseline="0" dirty="0" smtClean="0"/>
                        <a:t> Charge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amu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Proton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(yellow)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+1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1.007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Neutron (orange) 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1.008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Electron (white)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-1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.000548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4286" y="4724400"/>
            <a:ext cx="7875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Nearly all the mass of an atom is contained in the nucleus.  The electrons are so light that they do not contribute to the total atomic mass.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Therefore, atomic mass increases proportionally with atomic number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5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44562"/>
          </a:xfrm>
        </p:spPr>
        <p:txBody>
          <a:bodyPr/>
          <a:lstStyle/>
          <a:p>
            <a:pPr algn="l"/>
            <a:r>
              <a:rPr lang="en-US" sz="3600" dirty="0" smtClean="0"/>
              <a:t>Atomic Number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81100"/>
            <a:ext cx="4724400" cy="52197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number of protons in an atom is called the </a:t>
            </a:r>
            <a:r>
              <a:rPr lang="en-US" sz="2000" b="1" u="sng" dirty="0" smtClean="0">
                <a:solidFill>
                  <a:srgbClr val="FF0000"/>
                </a:solidFill>
              </a:rPr>
              <a:t>atomic number</a:t>
            </a:r>
            <a:r>
              <a:rPr lang="en-US" sz="2000" dirty="0" smtClean="0"/>
              <a:t>.  This number defines an element.</a:t>
            </a:r>
          </a:p>
          <a:p>
            <a:endParaRPr lang="en-US" sz="2000" dirty="0"/>
          </a:p>
          <a:p>
            <a:r>
              <a:rPr lang="en-US" sz="2000" dirty="0" smtClean="0"/>
              <a:t>As shown to the right, </a:t>
            </a:r>
            <a:r>
              <a:rPr lang="en-US" sz="2000" i="1" u="sng" dirty="0" smtClean="0"/>
              <a:t>only</a:t>
            </a:r>
            <a:r>
              <a:rPr lang="en-US" sz="2000" dirty="0" smtClean="0"/>
              <a:t> Helium has 2 protons.    </a:t>
            </a:r>
          </a:p>
          <a:p>
            <a:endParaRPr lang="en-US" sz="2000" dirty="0" smtClean="0"/>
          </a:p>
          <a:p>
            <a:r>
              <a:rPr lang="en-US" sz="2000" dirty="0" smtClean="0"/>
              <a:t>The atoms of a given element (same number of protons) are exactly the same in every way.</a:t>
            </a:r>
          </a:p>
          <a:p>
            <a:endParaRPr lang="en-US" sz="2000" dirty="0"/>
          </a:p>
          <a:p>
            <a:r>
              <a:rPr lang="en-US" sz="2000" dirty="0" smtClean="0"/>
              <a:t>Since nearly all of the mass of an element is in the nucleus, the atomic mass is merely </a:t>
            </a:r>
            <a:r>
              <a:rPr lang="en-US" sz="2000" b="1" dirty="0" smtClean="0">
                <a:solidFill>
                  <a:srgbClr val="FF0000"/>
                </a:solidFill>
              </a:rPr>
              <a:t>the sum of the number of protons and neutrons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6" name="Picture 4" descr="http://chemwiki.ucdavis.edu/@api/deki/files/7487/=He_A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57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239000" y="9906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731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Isotopes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495800" cy="419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 you may have noticed, atomic masses are not whole numbers.</a:t>
            </a:r>
          </a:p>
          <a:p>
            <a:endParaRPr lang="en-US" sz="2000" dirty="0" smtClean="0"/>
          </a:p>
          <a:p>
            <a:r>
              <a:rPr lang="en-US" sz="2000" dirty="0" smtClean="0"/>
              <a:t>The atomic masses listed </a:t>
            </a:r>
            <a:r>
              <a:rPr lang="en-US" sz="2000" dirty="0"/>
              <a:t>on the periodic table are </a:t>
            </a:r>
            <a:r>
              <a:rPr lang="en-US" sz="2000" i="1" dirty="0">
                <a:solidFill>
                  <a:srgbClr val="FF0000"/>
                </a:solidFill>
              </a:rPr>
              <a:t>average values</a:t>
            </a:r>
            <a:r>
              <a:rPr lang="en-US" sz="2000" dirty="0"/>
              <a:t>.  </a:t>
            </a:r>
          </a:p>
          <a:p>
            <a:endParaRPr lang="en-US" sz="2000" dirty="0"/>
          </a:p>
          <a:p>
            <a:r>
              <a:rPr lang="en-US" sz="2000" dirty="0"/>
              <a:t>The reason for these averages is that elements exist in nature as </a:t>
            </a:r>
            <a:r>
              <a:rPr lang="en-US" sz="2000" dirty="0" smtClean="0"/>
              <a:t>numerous </a:t>
            </a:r>
            <a:r>
              <a:rPr lang="en-US" sz="2000" b="1" u="sng" dirty="0" smtClean="0">
                <a:solidFill>
                  <a:srgbClr val="FF0000"/>
                </a:solidFill>
              </a:rPr>
              <a:t>isotopes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4" name="Picture 4" descr="http://chemwiki.ucdavis.edu/@api/deki/files/7487/=He_A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5450"/>
            <a:ext cx="3657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pPr algn="l"/>
            <a:r>
              <a:rPr lang="en-US" sz="3600" dirty="0" smtClean="0"/>
              <a:t>Isotopes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5272"/>
            <a:ext cx="4343400" cy="5338520"/>
          </a:xfrm>
        </p:spPr>
        <p:txBody>
          <a:bodyPr/>
          <a:lstStyle/>
          <a:p>
            <a:r>
              <a:rPr lang="en-US" sz="2000" dirty="0" smtClean="0"/>
              <a:t>Isotopes are variations of elements with the same number of protons but </a:t>
            </a:r>
            <a:r>
              <a:rPr lang="en-US" sz="2000" i="1" u="sng" dirty="0" smtClean="0">
                <a:solidFill>
                  <a:srgbClr val="FF0000"/>
                </a:solidFill>
              </a:rPr>
              <a:t>different numbers of neutrons</a:t>
            </a:r>
            <a:r>
              <a:rPr lang="en-US" sz="2000" dirty="0" smtClean="0"/>
              <a:t>.  </a:t>
            </a:r>
          </a:p>
          <a:p>
            <a:endParaRPr lang="en-US" sz="2000" dirty="0"/>
          </a:p>
          <a:p>
            <a:r>
              <a:rPr lang="en-US" sz="2000" dirty="0" smtClean="0"/>
              <a:t>For example, the most common isotope of hydrogen contains one proton, one electron, and no neutrons </a:t>
            </a:r>
            <a:r>
              <a:rPr lang="en-US" sz="2000" dirty="0"/>
              <a:t>(99.985% of all hydrogen atoms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r>
              <a:rPr lang="en-US" sz="2000" dirty="0" smtClean="0"/>
              <a:t>An isotope of hydrogen is deuterium, which has one neutron (.0115 %)</a:t>
            </a:r>
          </a:p>
          <a:p>
            <a:endParaRPr lang="en-US" sz="2000" dirty="0"/>
          </a:p>
          <a:p>
            <a:r>
              <a:rPr lang="en-US" sz="2000" dirty="0" smtClean="0"/>
              <a:t>A third isotope, tritium, has two neutrons (~ 0%).</a:t>
            </a:r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1200" y="3429000"/>
                <a:ext cx="629660" cy="465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429000"/>
                <a:ext cx="629660" cy="465192"/>
              </a:xfrm>
              <a:prstGeom prst="rect">
                <a:avLst/>
              </a:prstGeom>
              <a:blipFill rotWithShape="1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11149" y="3505200"/>
            <a:ext cx="133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hydrogen</a:t>
            </a:r>
            <a:endParaRPr 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1200" y="4419929"/>
                <a:ext cx="629660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419929"/>
                <a:ext cx="629660" cy="465961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1200" y="5334000"/>
                <a:ext cx="629660" cy="46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334000"/>
                <a:ext cx="629660" cy="467757"/>
              </a:xfrm>
              <a:prstGeom prst="rect">
                <a:avLst/>
              </a:prstGeom>
              <a:blipFill rotWithShape="1"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08584" y="4487090"/>
            <a:ext cx="12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deuterium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1150" y="5412047"/>
            <a:ext cx="12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tritium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86400" y="3276600"/>
            <a:ext cx="3810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2971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mass number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9594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atomic number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86400" y="3810000"/>
            <a:ext cx="381000" cy="1494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691271" y="1447800"/>
            <a:ext cx="1400256" cy="1524000"/>
            <a:chOff x="6172200" y="1295400"/>
            <a:chExt cx="1400256" cy="152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295400"/>
              <a:ext cx="140025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130142" y="2471058"/>
              <a:ext cx="152400" cy="239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36655"/>
          <a:stretch/>
        </p:blipFill>
        <p:spPr>
          <a:xfrm>
            <a:off x="533400" y="1112380"/>
            <a:ext cx="8001000" cy="3993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800" y="5791200"/>
                <a:ext cx="6367641" cy="7630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𝐴𝑣𝑒𝑟𝑎𝑔𝑒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𝑎𝑡𝑜𝑚𝑖𝑐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𝑚𝑎𝑠𝑠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𝑎𝑏𝑢𝑛𝑑𝑎𝑛𝑐𝑒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𝑖𝑠𝑜𝑡𝑜𝑝𝑖𝑐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𝑚𝑎𝑠𝑠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91200"/>
                <a:ext cx="6367641" cy="763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7318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Determine </a:t>
            </a:r>
            <a:r>
              <a:rPr lang="en-US" sz="2000" dirty="0" smtClean="0"/>
              <a:t>the number of </a:t>
            </a:r>
            <a:r>
              <a:rPr lang="en-US" sz="2000" dirty="0" err="1" smtClean="0"/>
              <a:t>protons</a:t>
            </a:r>
            <a:r>
              <a:rPr lang="en-US" sz="2000" dirty="0" err="1" smtClean="0"/>
              <a:t>,neutrons</a:t>
            </a:r>
            <a:r>
              <a:rPr lang="en-US" sz="2000" dirty="0" smtClean="0"/>
              <a:t>, and electrons for a neutral carbon atom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804373"/>
                  </p:ext>
                </p:extLst>
              </p:nvPr>
            </p:nvGraphicFramePr>
            <p:xfrm>
              <a:off x="1524000" y="2438400"/>
              <a:ext cx="6096000" cy="1485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Isotope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Protons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Neutrons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Electrons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804373"/>
                  </p:ext>
                </p:extLst>
              </p:nvPr>
            </p:nvGraphicFramePr>
            <p:xfrm>
              <a:off x="1524000" y="2438400"/>
              <a:ext cx="6096000" cy="1485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Isotope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Protons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Neutrons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Electrons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1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08197" r="-3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25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08197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08197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30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pPr algn="l"/>
            <a:r>
              <a:rPr lang="en-US" sz="4000" dirty="0" smtClean="0"/>
              <a:t>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Thus far, we’ve learned than an element is essentially defined by it’s atomic number</a:t>
            </a:r>
          </a:p>
          <a:p>
            <a:endParaRPr lang="en-US" sz="2000" dirty="0"/>
          </a:p>
          <a:p>
            <a:r>
              <a:rPr lang="en-US" sz="2000" dirty="0" smtClean="0"/>
              <a:t>Each element has an exact number of protons.  </a:t>
            </a:r>
          </a:p>
          <a:p>
            <a:pPr lvl="1"/>
            <a:r>
              <a:rPr lang="en-US" sz="2000" dirty="0" smtClean="0"/>
              <a:t>For example, Hydrogen has </a:t>
            </a:r>
            <a:r>
              <a:rPr lang="en-US" sz="2000" i="1" dirty="0" smtClean="0"/>
              <a:t>only</a:t>
            </a:r>
            <a:r>
              <a:rPr lang="en-US" sz="2000" dirty="0" smtClean="0"/>
              <a:t> one proton.  If you force a second proton onto the atom, you no longer have hydrogen… you now have Helium.</a:t>
            </a:r>
          </a:p>
          <a:p>
            <a:endParaRPr lang="en-US" sz="2000" dirty="0"/>
          </a:p>
          <a:p>
            <a:r>
              <a:rPr lang="en-US" sz="2000" dirty="0" smtClean="0"/>
              <a:t>We have also learned that atoms of a particular element can have variations in the number of neutrons.  Atoms of the same element with varying numbers of neutrons are called isotopes.  </a:t>
            </a:r>
          </a:p>
          <a:p>
            <a:endParaRPr lang="en-US" sz="2000" dirty="0"/>
          </a:p>
          <a:p>
            <a:r>
              <a:rPr lang="en-US" sz="2000" dirty="0" smtClean="0"/>
              <a:t>Next, we will discuss </a:t>
            </a:r>
            <a:r>
              <a:rPr lang="en-US" sz="2000" b="1" u="sng" dirty="0" smtClean="0">
                <a:solidFill>
                  <a:srgbClr val="FF0000"/>
                </a:solidFill>
              </a:rPr>
              <a:t>ions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68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600" dirty="0" smtClean="0"/>
              <a:t>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Ions are electrically charged atoms, resulting from the gain or loss of electrons. 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Positively charged ions are called </a:t>
            </a:r>
            <a:r>
              <a:rPr lang="en-US" sz="2000" b="1" u="sng" dirty="0">
                <a:solidFill>
                  <a:srgbClr val="FF0000"/>
                </a:solidFill>
              </a:rPr>
              <a:t>cations</a:t>
            </a:r>
            <a:r>
              <a:rPr lang="en-US" sz="2000" dirty="0"/>
              <a:t>.  You form </a:t>
            </a:r>
            <a:r>
              <a:rPr lang="en-US" sz="2000" dirty="0" smtClean="0"/>
              <a:t>cations </a:t>
            </a:r>
            <a:r>
              <a:rPr lang="en-US" sz="2000" u="sng" dirty="0">
                <a:solidFill>
                  <a:srgbClr val="FF0000"/>
                </a:solidFill>
              </a:rPr>
              <a:t>when electrons are </a:t>
            </a:r>
            <a:r>
              <a:rPr lang="en-US" sz="2000" u="sng" dirty="0" smtClean="0">
                <a:solidFill>
                  <a:srgbClr val="FF0000"/>
                </a:solidFill>
              </a:rPr>
              <a:t>lost</a:t>
            </a:r>
          </a:p>
          <a:p>
            <a:endParaRPr lang="en-US" sz="2000" u="sng" dirty="0"/>
          </a:p>
          <a:p>
            <a:r>
              <a:rPr lang="en-US" sz="2000" dirty="0"/>
              <a:t>Negatively charged ions are called </a:t>
            </a:r>
            <a:r>
              <a:rPr lang="en-US" sz="2000" b="1" u="sng" dirty="0">
                <a:solidFill>
                  <a:srgbClr val="0000FF"/>
                </a:solidFill>
              </a:rPr>
              <a:t>anions</a:t>
            </a:r>
            <a:r>
              <a:rPr lang="en-US" sz="2000" dirty="0"/>
              <a:t>.  You form anions </a:t>
            </a:r>
            <a:r>
              <a:rPr lang="en-US" sz="2000" u="sng" dirty="0">
                <a:solidFill>
                  <a:srgbClr val="0000FF"/>
                </a:solidFill>
              </a:rPr>
              <a:t>when electrons are </a:t>
            </a:r>
            <a:r>
              <a:rPr lang="en-US" sz="2000" u="sng" dirty="0" smtClean="0">
                <a:solidFill>
                  <a:srgbClr val="0000FF"/>
                </a:solidFill>
              </a:rPr>
              <a:t>gained</a:t>
            </a:r>
          </a:p>
          <a:p>
            <a:endParaRPr lang="en-US" sz="2000" u="sng" dirty="0"/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cation</a:t>
            </a:r>
            <a:r>
              <a:rPr lang="en-US" sz="2000" dirty="0" smtClean="0"/>
              <a:t> is </a:t>
            </a:r>
            <a:r>
              <a:rPr lang="en-US" sz="2000" dirty="0"/>
              <a:t>named by </a:t>
            </a:r>
            <a:r>
              <a:rPr lang="en-US" sz="2000" dirty="0" smtClean="0"/>
              <a:t>adding the word “ion” to the </a:t>
            </a:r>
            <a:r>
              <a:rPr lang="en-US" sz="2000" dirty="0"/>
              <a:t>end of the element </a:t>
            </a:r>
            <a:r>
              <a:rPr lang="en-US" sz="2000" dirty="0" smtClean="0"/>
              <a:t>name</a:t>
            </a:r>
          </a:p>
          <a:p>
            <a:endParaRPr lang="en-US" sz="2000" dirty="0"/>
          </a:p>
          <a:p>
            <a:r>
              <a:rPr lang="en-US" sz="2000" dirty="0" smtClean="0"/>
              <a:t>Anions are named by adding the suffix –</a:t>
            </a:r>
            <a:r>
              <a:rPr lang="en-US" sz="2000" i="1" dirty="0" smtClean="0"/>
              <a:t>ide </a:t>
            </a:r>
            <a:r>
              <a:rPr lang="en-US" sz="2000" dirty="0" smtClean="0"/>
              <a:t>to the end of an element</a:t>
            </a:r>
            <a:endParaRPr lang="en-US" sz="2000" dirty="0"/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600" dirty="0" smtClean="0"/>
              <a:t>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8851" y="1524000"/>
                <a:ext cx="577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1" y="1524000"/>
                <a:ext cx="57791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2089" y="2069068"/>
                <a:ext cx="67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𝑁𝑎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9" y="2069068"/>
                <a:ext cx="67114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973" y="2602085"/>
                <a:ext cx="8089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73" y="2602085"/>
                <a:ext cx="80893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3146885"/>
                <a:ext cx="692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46885"/>
                <a:ext cx="69204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74634" y="1512983"/>
            <a:ext cx="16764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</a:pPr>
            <a:r>
              <a:rPr lang="en-US" dirty="0" smtClean="0"/>
              <a:t>Lithium ion</a:t>
            </a:r>
            <a:endParaRPr lang="en-US" dirty="0"/>
          </a:p>
          <a:p>
            <a:pPr>
              <a:spcAft>
                <a:spcPts val="2100"/>
              </a:spcAft>
            </a:pPr>
            <a:r>
              <a:rPr lang="en-US" dirty="0" smtClean="0"/>
              <a:t>Sodium ion</a:t>
            </a:r>
            <a:endParaRPr lang="en-US" dirty="0"/>
          </a:p>
          <a:p>
            <a:pPr>
              <a:spcAft>
                <a:spcPts val="2100"/>
              </a:spcAft>
            </a:pPr>
            <a:r>
              <a:rPr lang="en-US" dirty="0" smtClean="0"/>
              <a:t>Magnesium ion</a:t>
            </a:r>
            <a:endParaRPr lang="en-US" dirty="0"/>
          </a:p>
          <a:p>
            <a:pPr>
              <a:spcAft>
                <a:spcPts val="2100"/>
              </a:spcAft>
            </a:pPr>
            <a:r>
              <a:rPr lang="en-US" dirty="0" smtClean="0"/>
              <a:t>Aluminum 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8773" y="4332383"/>
                <a:ext cx="586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3" y="4332383"/>
                <a:ext cx="58625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011" y="4877451"/>
                <a:ext cx="600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" y="4877451"/>
                <a:ext cx="60035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0895" y="5410468"/>
                <a:ext cx="627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5" y="5410468"/>
                <a:ext cx="62786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5722" y="5955268"/>
                <a:ext cx="615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2" y="5955268"/>
                <a:ext cx="61504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73715" y="4343400"/>
            <a:ext cx="16764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</a:pPr>
            <a:r>
              <a:rPr lang="en-US" dirty="0" smtClean="0"/>
              <a:t>Chlor</a:t>
            </a:r>
            <a:r>
              <a:rPr lang="en-US" i="1" dirty="0" smtClean="0"/>
              <a:t>ide</a:t>
            </a:r>
            <a:endParaRPr lang="en-US" i="1" dirty="0"/>
          </a:p>
          <a:p>
            <a:pPr>
              <a:spcAft>
                <a:spcPts val="2100"/>
              </a:spcAft>
            </a:pPr>
            <a:r>
              <a:rPr lang="en-US" dirty="0" smtClean="0"/>
              <a:t>Sulf</a:t>
            </a:r>
            <a:r>
              <a:rPr lang="en-US" i="1" dirty="0" smtClean="0"/>
              <a:t>ide</a:t>
            </a:r>
            <a:endParaRPr lang="en-US" i="1" dirty="0"/>
          </a:p>
          <a:p>
            <a:pPr>
              <a:spcAft>
                <a:spcPts val="2100"/>
              </a:spcAft>
            </a:pPr>
            <a:r>
              <a:rPr lang="en-US" dirty="0" smtClean="0"/>
              <a:t>Ox</a:t>
            </a:r>
            <a:r>
              <a:rPr lang="en-US" i="1" dirty="0" smtClean="0"/>
              <a:t>ide</a:t>
            </a:r>
            <a:endParaRPr lang="en-US" i="1" dirty="0"/>
          </a:p>
          <a:p>
            <a:pPr>
              <a:spcAft>
                <a:spcPts val="2100"/>
              </a:spcAft>
            </a:pPr>
            <a:r>
              <a:rPr lang="en-US" dirty="0" smtClean="0"/>
              <a:t>Phosph</a:t>
            </a:r>
            <a:r>
              <a:rPr lang="en-US" i="1" dirty="0" smtClean="0"/>
              <a:t>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78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/>
          <a:lstStyle/>
          <a:p>
            <a:r>
              <a:rPr lang="en-US" sz="3600" dirty="0" smtClean="0"/>
              <a:t>Matter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7897586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Chemical substances are composed of </a:t>
            </a:r>
            <a:r>
              <a:rPr lang="en-US" sz="2000" b="1" u="sng" dirty="0" smtClean="0">
                <a:solidFill>
                  <a:srgbClr val="FF0000"/>
                </a:solidFill>
              </a:rPr>
              <a:t>matter</a:t>
            </a:r>
          </a:p>
          <a:p>
            <a:pPr lvl="1"/>
            <a:r>
              <a:rPr lang="en-US" sz="2000" dirty="0" smtClean="0"/>
              <a:t>Matter is the physical material of the universe; anything with </a:t>
            </a:r>
            <a:r>
              <a:rPr lang="en-US" sz="2000" b="1" u="sng" dirty="0" smtClean="0">
                <a:solidFill>
                  <a:srgbClr val="FF0000"/>
                </a:solidFill>
              </a:rPr>
              <a:t>mass</a:t>
            </a:r>
            <a:r>
              <a:rPr lang="en-US" sz="2000" dirty="0" smtClean="0"/>
              <a:t> that occupies space is matter</a:t>
            </a:r>
          </a:p>
          <a:p>
            <a:pPr lvl="1"/>
            <a:r>
              <a:rPr lang="en-US" sz="2000" dirty="0" smtClean="0"/>
              <a:t>Matter can take many forms.  </a:t>
            </a:r>
          </a:p>
          <a:p>
            <a:pPr lvl="1"/>
            <a:r>
              <a:rPr lang="en-US" sz="2000" dirty="0" smtClean="0"/>
              <a:t>Most matter is formed by unique arrangements of elementary substances called </a:t>
            </a:r>
            <a:r>
              <a:rPr lang="en-US" sz="2000" b="1" u="sng" dirty="0" smtClean="0">
                <a:solidFill>
                  <a:srgbClr val="FF0000"/>
                </a:solidFill>
              </a:rPr>
              <a:t>elements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9721" y="3048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Ions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60763" y="1538862"/>
                <a:ext cx="782009" cy="533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16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32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sPre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63" y="1538862"/>
                <a:ext cx="782009" cy="5338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1252" y="211082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Sulfur-32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62691" y="1538862"/>
                <a:ext cx="1151341" cy="533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16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32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91" y="1538862"/>
                <a:ext cx="1151341" cy="5338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2009205" y="1755569"/>
            <a:ext cx="832758" cy="330026"/>
          </a:xfrm>
          <a:prstGeom prst="rightArrow">
            <a:avLst/>
          </a:prstGeom>
          <a:solidFill>
            <a:srgbClr val="0000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8163" y="2085595"/>
            <a:ext cx="104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000000"/>
                </a:solidFill>
              </a:rPr>
              <a:t>Sulfide</a:t>
            </a:r>
            <a:r>
              <a:rPr lang="en-US" dirty="0" smtClean="0">
                <a:solidFill>
                  <a:srgbClr val="000000"/>
                </a:solidFill>
              </a:rPr>
              <a:t>-32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5136281"/>
                  </p:ext>
                </p:extLst>
              </p:nvPr>
            </p:nvGraphicFramePr>
            <p:xfrm>
              <a:off x="685801" y="2476193"/>
              <a:ext cx="4800599" cy="13229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508"/>
                    <a:gridCol w="1034091"/>
                    <a:gridCol w="1109950"/>
                    <a:gridCol w="1176050"/>
                  </a:tblGrid>
                  <a:tr h="38099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ISOTOPE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Protons</a:t>
                          </a:r>
                          <a:endParaRPr lang="en-US" baseline="30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Neutrons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Electrons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</a:tr>
                  <a:tr h="4619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16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32</m:t>
                                    </m:r>
                                  </m:sup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9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 16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32</m:t>
                                  </m:r>
                                </m:sup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sz="2000" baseline="30000" dirty="0" smtClean="0"/>
                            <a:t> 2-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5136281"/>
                  </p:ext>
                </p:extLst>
              </p:nvPr>
            </p:nvGraphicFramePr>
            <p:xfrm>
              <a:off x="685801" y="2476193"/>
              <a:ext cx="4800599" cy="13229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508"/>
                    <a:gridCol w="1034091"/>
                    <a:gridCol w="1109950"/>
                    <a:gridCol w="1176050"/>
                  </a:tblGrid>
                  <a:tr h="38099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ISOTOPE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Protons</a:t>
                          </a:r>
                          <a:endParaRPr lang="en-US" baseline="30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Neutrons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Electrons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</a:tr>
                  <a:tr h="461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12" t="-88158" r="-223868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9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12" t="-181013" r="-223868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11545" y="4114800"/>
                <a:ext cx="937116" cy="5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27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𝐴𝑙</m:t>
                          </m:r>
                        </m:e>
                      </m:sPre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45" y="4114800"/>
                <a:ext cx="937116" cy="5318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1995672" y="4410832"/>
            <a:ext cx="926356" cy="330026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47225" y="4116114"/>
                <a:ext cx="1295035" cy="5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27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𝐴𝑙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225" y="4116114"/>
                <a:ext cx="1295035" cy="5318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30358" y="4132594"/>
            <a:ext cx="93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ionized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193" y="4682279"/>
            <a:ext cx="156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Aluminum-27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4619" y="4671393"/>
            <a:ext cx="180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Aluminum ion-27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0188931"/>
                  </p:ext>
                </p:extLst>
              </p:nvPr>
            </p:nvGraphicFramePr>
            <p:xfrm>
              <a:off x="685801" y="5144966"/>
              <a:ext cx="4800599" cy="13229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508"/>
                    <a:gridCol w="1034091"/>
                    <a:gridCol w="1121885"/>
                    <a:gridCol w="1164115"/>
                  </a:tblGrid>
                  <a:tr h="38099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ISOTOPE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Protons</a:t>
                          </a:r>
                          <a:endParaRPr lang="en-US" baseline="30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Neutrons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Electrons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</a:tr>
                  <a:tr h="4619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27</m:t>
                                    </m:r>
                                  </m:sup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𝐴𝑙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9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 13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27</m:t>
                                  </m:r>
                                </m:sup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𝐴𝑙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sz="2000" baseline="30000" dirty="0" smtClean="0"/>
                            <a:t> 3+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1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0188931"/>
                  </p:ext>
                </p:extLst>
              </p:nvPr>
            </p:nvGraphicFramePr>
            <p:xfrm>
              <a:off x="685801" y="5144966"/>
              <a:ext cx="4800599" cy="13229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508"/>
                    <a:gridCol w="1034091"/>
                    <a:gridCol w="1121885"/>
                    <a:gridCol w="1164115"/>
                  </a:tblGrid>
                  <a:tr h="38099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ISOTOPE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Protons</a:t>
                          </a:r>
                          <a:endParaRPr lang="en-US" baseline="30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Neutrons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Electrons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</a:tr>
                  <a:tr h="461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12" t="-88158" r="-223868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9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12" t="-181013" r="-223868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927563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ionized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1755" y="971490"/>
            <a:ext cx="260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Fill in the tables below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9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Nomenclature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7772400" cy="2971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There are special rules to naming molecules.  You will see two types of molecules:  </a:t>
            </a:r>
            <a:r>
              <a:rPr lang="en-US" sz="2000" b="1" dirty="0" smtClean="0">
                <a:solidFill>
                  <a:srgbClr val="FF0000"/>
                </a:solidFill>
              </a:rPr>
              <a:t>IONIC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COVALENT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u="sng" dirty="0" smtClean="0">
                <a:solidFill>
                  <a:srgbClr val="FF0000"/>
                </a:solidFill>
              </a:rPr>
              <a:t>Ionic bonds</a:t>
            </a:r>
            <a:r>
              <a:rPr lang="en-US" sz="2000" dirty="0" smtClean="0"/>
              <a:t> are formed between </a:t>
            </a:r>
            <a:r>
              <a:rPr lang="en-US" sz="2000" i="1" dirty="0" smtClean="0">
                <a:solidFill>
                  <a:srgbClr val="FF0000"/>
                </a:solidFill>
              </a:rPr>
              <a:t>metals and nonmetals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To name an ionic compound, you do the following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write the name of the metal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Follow it with the name of the nonmetal, but change the last syllable of the name of the nonmetal to –</a:t>
            </a:r>
            <a:r>
              <a:rPr lang="en-US" i="1" dirty="0" smtClean="0"/>
              <a:t>ide</a:t>
            </a:r>
            <a:r>
              <a:rPr lang="en-US" dirty="0" smtClean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343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9188" lvl="2" indent="-342900">
              <a:buFont typeface="Arial" pitchFamily="34" charset="0"/>
              <a:buChar char="•"/>
            </a:pPr>
            <a:r>
              <a:rPr lang="en-US" sz="2000" b="1" dirty="0"/>
              <a:t>Example:  KF  </a:t>
            </a:r>
            <a:endParaRPr lang="en-US" sz="2000" b="1" dirty="0" smtClean="0"/>
          </a:p>
          <a:p>
            <a:pPr marL="1119188" lvl="2" indent="-342900">
              <a:buFont typeface="Arial" pitchFamily="34" charset="0"/>
              <a:buChar char="•"/>
            </a:pPr>
            <a:r>
              <a:rPr lang="en-US" sz="2000" dirty="0" smtClean="0"/>
              <a:t>K (potassium) </a:t>
            </a:r>
            <a:r>
              <a:rPr lang="en-US" sz="2000" dirty="0"/>
              <a:t>is a metal.  F </a:t>
            </a:r>
            <a:r>
              <a:rPr lang="en-US" sz="2000" dirty="0" smtClean="0"/>
              <a:t>(fluorine) is </a:t>
            </a:r>
            <a:r>
              <a:rPr lang="en-US" sz="2000" dirty="0"/>
              <a:t>a non metal.  </a:t>
            </a:r>
          </a:p>
          <a:p>
            <a:pPr marL="2033588" lvl="4" indent="-34290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We write the name as:  Potassium </a:t>
            </a:r>
            <a:r>
              <a:rPr lang="en-US" sz="2000" dirty="0" smtClean="0"/>
              <a:t>Fluor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ide</a:t>
            </a:r>
            <a:r>
              <a:rPr lang="en-US" sz="2000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320" y="5715000"/>
            <a:ext cx="649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lvl="2" indent="0">
              <a:buNone/>
            </a:pPr>
            <a:r>
              <a:rPr lang="en-US" sz="2000" dirty="0"/>
              <a:t>Na</a:t>
            </a:r>
            <a:r>
              <a:rPr lang="en-US" sz="2000" baseline="-25000" dirty="0"/>
              <a:t>2</a:t>
            </a:r>
            <a:r>
              <a:rPr lang="en-US" sz="2000" dirty="0"/>
              <a:t>S = Sodium Sulf</a:t>
            </a:r>
            <a:r>
              <a:rPr lang="en-US" sz="2000" b="1" i="1" dirty="0">
                <a:solidFill>
                  <a:srgbClr val="FF0000"/>
                </a:solidFill>
              </a:rPr>
              <a:t>ide</a:t>
            </a:r>
            <a:r>
              <a:rPr lang="en-US" sz="2000" i="1" dirty="0"/>
              <a:t>;  </a:t>
            </a:r>
            <a:r>
              <a:rPr lang="en-US" sz="2000" dirty="0" err="1"/>
              <a:t>MgO</a:t>
            </a:r>
            <a:r>
              <a:rPr lang="en-US" sz="2000" dirty="0"/>
              <a:t> = Magnesium Ox</a:t>
            </a:r>
            <a:r>
              <a:rPr lang="en-US" sz="2000" b="1" i="1" dirty="0">
                <a:solidFill>
                  <a:srgbClr val="FF0000"/>
                </a:solidFill>
              </a:rPr>
              <a:t>ide</a:t>
            </a:r>
          </a:p>
          <a:p>
            <a:pPr marL="59436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88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82562"/>
            <a:ext cx="7772400" cy="655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Nomenclature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0" y="1035833"/>
            <a:ext cx="4800600" cy="4959886"/>
          </a:xfrm>
        </p:spPr>
        <p:txBody>
          <a:bodyPr>
            <a:noAutofit/>
          </a:bodyPr>
          <a:lstStyle/>
          <a:p>
            <a:pPr lvl="1"/>
            <a:r>
              <a:rPr lang="en-US" sz="2000" u="sng" dirty="0" smtClean="0">
                <a:solidFill>
                  <a:srgbClr val="FF0000"/>
                </a:solidFill>
              </a:rPr>
              <a:t>Covalent bonds</a:t>
            </a:r>
            <a:r>
              <a:rPr lang="en-US" sz="2000" dirty="0" smtClean="0"/>
              <a:t> are formed between </a:t>
            </a:r>
            <a:r>
              <a:rPr lang="en-US" sz="2000" i="1" dirty="0" smtClean="0">
                <a:solidFill>
                  <a:srgbClr val="FF0000"/>
                </a:solidFill>
              </a:rPr>
              <a:t>nonmetals and nonmetals</a:t>
            </a:r>
          </a:p>
          <a:p>
            <a:pPr lvl="1"/>
            <a:endParaRPr lang="en-US" sz="2000" b="1" u="sng" dirty="0" smtClean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/>
              <a:t>To name a covalent compound, you do the following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nclude a prefix corresponding to the first nonmetal.  </a:t>
            </a:r>
            <a:r>
              <a:rPr lang="en-US" dirty="0" smtClean="0">
                <a:solidFill>
                  <a:srgbClr val="FF0000"/>
                </a:solidFill>
              </a:rPr>
              <a:t>Do not use </a:t>
            </a:r>
            <a:r>
              <a:rPr lang="en-US" u="sng" dirty="0" smtClean="0">
                <a:solidFill>
                  <a:srgbClr val="FF0000"/>
                </a:solidFill>
              </a:rPr>
              <a:t>mono</a:t>
            </a:r>
            <a:r>
              <a:rPr lang="en-US" dirty="0" smtClean="0">
                <a:solidFill>
                  <a:srgbClr val="FF0000"/>
                </a:solidFill>
              </a:rPr>
              <a:t> on the first </a:t>
            </a:r>
            <a:r>
              <a:rPr lang="en-US" dirty="0" err="1" smtClean="0">
                <a:solidFill>
                  <a:srgbClr val="FF0000"/>
                </a:solidFill>
              </a:rPr>
              <a:t>nonmental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Use a prefix to name the second nonmetal.  We only use –mono for oxygen.   Drop the ending of the second nonmetal and replace it with </a:t>
            </a:r>
            <a:r>
              <a:rPr lang="en-US" b="1" i="1" dirty="0" smtClean="0">
                <a:solidFill>
                  <a:srgbClr val="FF0000"/>
                </a:solidFill>
              </a:rPr>
              <a:t>–ide</a:t>
            </a:r>
            <a:r>
              <a:rPr lang="en-US" dirty="0" smtClean="0"/>
              <a:t>  </a:t>
            </a:r>
          </a:p>
          <a:p>
            <a:pPr marL="594360" lvl="2" indent="0">
              <a:buNone/>
            </a:pPr>
            <a:r>
              <a:rPr lang="en-US" dirty="0" smtClean="0"/>
              <a:t> </a:t>
            </a:r>
          </a:p>
          <a:p>
            <a:pPr marL="594360" lvl="2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2358" r="53175" b="16057"/>
          <a:stretch/>
        </p:blipFill>
        <p:spPr>
          <a:xfrm>
            <a:off x="5029200" y="838200"/>
            <a:ext cx="2667000" cy="4191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76451" y="533400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lvl="2" indent="0">
              <a:buNone/>
            </a:pPr>
            <a:r>
              <a:rPr lang="en-US" sz="2000" dirty="0"/>
              <a:t>SF</a:t>
            </a:r>
            <a:r>
              <a:rPr lang="en-US" sz="2000" baseline="-25000" dirty="0"/>
              <a:t>4</a:t>
            </a:r>
            <a:r>
              <a:rPr lang="en-US" sz="2000" dirty="0"/>
              <a:t> = sulfur </a:t>
            </a:r>
            <a:r>
              <a:rPr lang="en-US" sz="2000" b="1" u="sng" dirty="0" err="1">
                <a:solidFill>
                  <a:srgbClr val="FF0000"/>
                </a:solidFill>
              </a:rPr>
              <a:t>tetra</a:t>
            </a:r>
            <a:r>
              <a:rPr lang="en-US" sz="2000" dirty="0" err="1"/>
              <a:t>fluor</a:t>
            </a:r>
            <a:r>
              <a:rPr lang="en-US" sz="2000" b="1" u="sng" dirty="0" err="1">
                <a:solidFill>
                  <a:srgbClr val="FF0000"/>
                </a:solidFill>
              </a:rPr>
              <a:t>ide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594360" lvl="2" indent="0">
              <a:buNone/>
            </a:pPr>
            <a:r>
              <a:rPr lang="en-US" sz="2000" dirty="0"/>
              <a:t>N</a:t>
            </a:r>
            <a:r>
              <a:rPr lang="en-US" sz="2000" baseline="-25000" dirty="0"/>
              <a:t>2</a:t>
            </a:r>
            <a:r>
              <a:rPr lang="en-US" sz="2000" dirty="0"/>
              <a:t>O = </a:t>
            </a:r>
            <a:r>
              <a:rPr lang="en-US" sz="2000" b="1" u="sng" dirty="0" err="1">
                <a:solidFill>
                  <a:srgbClr val="FF0000"/>
                </a:solidFill>
              </a:rPr>
              <a:t>di</a:t>
            </a:r>
            <a:r>
              <a:rPr lang="en-US" sz="2000" dirty="0" err="1"/>
              <a:t>nitrogen</a:t>
            </a:r>
            <a:r>
              <a:rPr lang="en-US" sz="2000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mon</a:t>
            </a:r>
            <a:r>
              <a:rPr lang="en-US" sz="2000" dirty="0"/>
              <a:t>ox</a:t>
            </a:r>
            <a:r>
              <a:rPr lang="en-US" sz="2000" b="1" u="sng" dirty="0">
                <a:solidFill>
                  <a:srgbClr val="FF0000"/>
                </a:solidFill>
              </a:rPr>
              <a:t>ide</a:t>
            </a:r>
          </a:p>
          <a:p>
            <a:pPr marL="594360" lvl="2" indent="0">
              <a:buNone/>
            </a:pPr>
            <a:r>
              <a:rPr lang="en-US" sz="2000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= </a:t>
            </a:r>
            <a:r>
              <a:rPr lang="en-US" sz="2000" b="1" u="sng" dirty="0" err="1">
                <a:solidFill>
                  <a:srgbClr val="FF0000"/>
                </a:solidFill>
              </a:rPr>
              <a:t>di</a:t>
            </a:r>
            <a:r>
              <a:rPr lang="en-US" sz="2000" dirty="0" err="1"/>
              <a:t>phosphorus</a:t>
            </a:r>
            <a:r>
              <a:rPr lang="en-US" sz="2000" dirty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tri</a:t>
            </a:r>
            <a:r>
              <a:rPr lang="en-US" sz="2000" dirty="0" smtClean="0"/>
              <a:t>ox</a:t>
            </a:r>
            <a:r>
              <a:rPr lang="en-US" sz="2000" b="1" u="sng" dirty="0" smtClean="0">
                <a:solidFill>
                  <a:srgbClr val="FF0000"/>
                </a:solidFill>
              </a:rPr>
              <a:t>ide</a:t>
            </a:r>
          </a:p>
          <a:p>
            <a:pPr marL="594360" lvl="2" indent="0">
              <a:buNone/>
            </a:pPr>
            <a:r>
              <a:rPr lang="en-US" sz="2000" dirty="0" err="1" smtClean="0"/>
              <a:t>SiC</a:t>
            </a:r>
            <a:r>
              <a:rPr lang="en-US" sz="2000" dirty="0" smtClean="0"/>
              <a:t> = silicon carbide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18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3183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/>
              <a:t>Groups and Periodicity</a:t>
            </a:r>
            <a:endParaRPr lang="en-US" sz="3600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4572000"/>
          </a:xfrm>
        </p:spPr>
        <p:txBody>
          <a:bodyPr/>
          <a:lstStyle/>
          <a:p>
            <a:r>
              <a:rPr lang="en-US" sz="2000" dirty="0" smtClean="0"/>
              <a:t>As Mendeleev continued to add elements to the periodic table in order of atomic mass, he observed similarities in chemical/physical properties as well as repetitive patterns in chemical behavior.</a:t>
            </a:r>
          </a:p>
          <a:p>
            <a:endParaRPr lang="en-US" sz="2000" dirty="0"/>
          </a:p>
          <a:p>
            <a:r>
              <a:rPr lang="en-US" sz="2000" dirty="0" smtClean="0"/>
              <a:t>Thus, the periodic table was arranged vertically in </a:t>
            </a:r>
            <a:r>
              <a:rPr lang="en-US" sz="2000" b="1" u="sng" dirty="0" smtClean="0">
                <a:solidFill>
                  <a:srgbClr val="FF0000"/>
                </a:solidFill>
              </a:rPr>
              <a:t>groups</a:t>
            </a:r>
            <a:r>
              <a:rPr lang="en-US" sz="2000" dirty="0" smtClean="0"/>
              <a:t>, and horizontally across </a:t>
            </a:r>
            <a:r>
              <a:rPr lang="en-US" sz="2000" b="1" u="sng" dirty="0" smtClean="0">
                <a:solidFill>
                  <a:srgbClr val="FF0000"/>
                </a:solidFill>
              </a:rPr>
              <a:t>periods</a:t>
            </a:r>
            <a:r>
              <a:rPr lang="en-US" sz="2000" dirty="0" smtClean="0"/>
              <a:t>.  This </a:t>
            </a:r>
            <a:r>
              <a:rPr lang="en-US" sz="2000" b="1" u="sng" dirty="0" smtClean="0">
                <a:solidFill>
                  <a:srgbClr val="FF0000"/>
                </a:solidFill>
              </a:rPr>
              <a:t>periodicity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described in the next few slides.</a:t>
            </a:r>
          </a:p>
        </p:txBody>
      </p:sp>
    </p:spTree>
    <p:extLst>
      <p:ext uri="{BB962C8B-B14F-4D97-AF65-F5344CB8AC3E}">
        <p14:creationId xmlns:p14="http://schemas.microsoft.com/office/powerpoint/2010/main" val="36061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6836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/>
              <a:t>Chemical Groups</a:t>
            </a:r>
            <a:endParaRPr lang="en-US" sz="3600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20000" cy="2209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the three metals Li, Na, and K</a:t>
            </a:r>
          </a:p>
          <a:p>
            <a:pPr lvl="1"/>
            <a:r>
              <a:rPr lang="en-US" sz="2000" dirty="0" smtClean="0"/>
              <a:t>All 3 metals are soft</a:t>
            </a:r>
          </a:p>
          <a:p>
            <a:pPr lvl="1"/>
            <a:r>
              <a:rPr lang="en-US" sz="2000" dirty="0" smtClean="0"/>
              <a:t>All 3 metals are less dense than water</a:t>
            </a:r>
          </a:p>
          <a:p>
            <a:pPr lvl="1"/>
            <a:r>
              <a:rPr lang="en-US" sz="2000" dirty="0" smtClean="0"/>
              <a:t>All 3 metals have similar appearance and low melting points</a:t>
            </a:r>
          </a:p>
          <a:p>
            <a:pPr lvl="1"/>
            <a:r>
              <a:rPr lang="en-US" sz="2000" dirty="0" smtClean="0"/>
              <a:t>The most interesting feature is that all 3 metals </a:t>
            </a:r>
            <a:r>
              <a:rPr lang="en-US" sz="2000" u="sng" dirty="0" smtClean="0">
                <a:solidFill>
                  <a:srgbClr val="FF0000"/>
                </a:solidFill>
              </a:rPr>
              <a:t>react with the same elements in a similar manner</a:t>
            </a:r>
          </a:p>
          <a:p>
            <a:pPr lvl="1"/>
            <a:endParaRPr lang="en-US" sz="2200" dirty="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57200" y="3482975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>
                <a:latin typeface="+mn-lt"/>
              </a:rPr>
              <a:t>As you see in the periodic table, these elements are all </a:t>
            </a:r>
            <a:r>
              <a:rPr lang="en-US" sz="2000" dirty="0" smtClean="0">
                <a:latin typeface="+mn-lt"/>
              </a:rPr>
              <a:t>listed vertically in the same </a:t>
            </a:r>
            <a:r>
              <a:rPr lang="en-US" sz="2000" dirty="0">
                <a:latin typeface="+mn-lt"/>
              </a:rPr>
              <a:t>group. 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68086" y="4481286"/>
            <a:ext cx="7500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u="sng" dirty="0">
                <a:solidFill>
                  <a:srgbClr val="FF0000"/>
                </a:solidFill>
                <a:sym typeface="Wingdings" pitchFamily="2" charset="2"/>
              </a:rPr>
              <a:t>Elements in a group </a:t>
            </a:r>
            <a:r>
              <a:rPr lang="en-US" sz="2000" u="sng" dirty="0" smtClean="0">
                <a:solidFill>
                  <a:srgbClr val="FF0000"/>
                </a:solidFill>
                <a:sym typeface="Wingdings" pitchFamily="2" charset="2"/>
              </a:rPr>
              <a:t>behave </a:t>
            </a:r>
            <a:r>
              <a:rPr lang="en-US" sz="2000" u="sng" dirty="0">
                <a:solidFill>
                  <a:srgbClr val="FF0000"/>
                </a:solidFill>
                <a:sym typeface="Wingdings" pitchFamily="2" charset="2"/>
              </a:rPr>
              <a:t>similarly</a:t>
            </a:r>
            <a:r>
              <a:rPr lang="en-US" sz="2000" dirty="0">
                <a:sym typeface="Wingdings" pitchFamily="2" charset="2"/>
              </a:rPr>
              <a:t>. Recognizing patterns allows us to predict reactions without memorizing every characteristic of every element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4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234442" y="246965"/>
            <a:ext cx="8229600" cy="572869"/>
          </a:xfrm>
        </p:spPr>
        <p:txBody>
          <a:bodyPr/>
          <a:lstStyle/>
          <a:p>
            <a:r>
              <a:rPr lang="en-US" sz="2800" b="1" dirty="0" smtClean="0"/>
              <a:t>Periodicity</a:t>
            </a:r>
          </a:p>
        </p:txBody>
      </p:sp>
      <p:grpSp>
        <p:nvGrpSpPr>
          <p:cNvPr id="19460" name="Group 75"/>
          <p:cNvGrpSpPr>
            <a:grpSpLocks/>
          </p:cNvGrpSpPr>
          <p:nvPr/>
        </p:nvGrpSpPr>
        <p:grpSpPr bwMode="auto">
          <a:xfrm>
            <a:off x="65088" y="2057400"/>
            <a:ext cx="8785225" cy="1528763"/>
            <a:chOff x="283029" y="2057400"/>
            <a:chExt cx="8784771" cy="1528075"/>
          </a:xfrm>
        </p:grpSpPr>
        <p:sp>
          <p:nvSpPr>
            <p:cNvPr id="19498" name="TextBox 48"/>
            <p:cNvSpPr txBox="1">
              <a:spLocks noChangeArrowheads="1"/>
            </p:cNvSpPr>
            <p:nvPr/>
          </p:nvSpPr>
          <p:spPr bwMode="auto">
            <a:xfrm>
              <a:off x="8001000" y="2939144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200" b="1"/>
                <a:t>Totally unreactive gas</a:t>
              </a:r>
            </a:p>
          </p:txBody>
        </p:sp>
        <p:grpSp>
          <p:nvGrpSpPr>
            <p:cNvPr id="19499" name="Group 52"/>
            <p:cNvGrpSpPr>
              <a:grpSpLocks/>
            </p:cNvGrpSpPr>
            <p:nvPr/>
          </p:nvGrpSpPr>
          <p:grpSpPr bwMode="auto">
            <a:xfrm>
              <a:off x="283029" y="2057400"/>
              <a:ext cx="8556171" cy="1528075"/>
              <a:chOff x="283029" y="2057400"/>
              <a:chExt cx="8556171" cy="1528075"/>
            </a:xfrm>
          </p:grpSpPr>
          <p:grpSp>
            <p:nvGrpSpPr>
              <p:cNvPr id="19500" name="Group 10"/>
              <p:cNvGrpSpPr>
                <a:grpSpLocks/>
              </p:cNvGrpSpPr>
              <p:nvPr/>
            </p:nvGrpSpPr>
            <p:grpSpPr bwMode="auto">
              <a:xfrm>
                <a:off x="391886" y="2079172"/>
                <a:ext cx="870857" cy="838200"/>
                <a:chOff x="424543" y="1621972"/>
                <a:chExt cx="870857" cy="838200"/>
              </a:xfrm>
            </p:grpSpPr>
            <p:sp>
              <p:nvSpPr>
                <p:cNvPr id="12" name="Cube 11"/>
                <p:cNvSpPr/>
                <p:nvPr/>
              </p:nvSpPr>
              <p:spPr>
                <a:xfrm>
                  <a:off x="458553" y="1622415"/>
                  <a:ext cx="836569" cy="837823"/>
                </a:xfrm>
                <a:prstGeom prst="cub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951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b="1"/>
                    <a:t>3</a:t>
                  </a:r>
                </a:p>
                <a:p>
                  <a:pPr algn="ctr"/>
                  <a:r>
                    <a:rPr lang="en-US" b="1"/>
                    <a:t>Li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600200" y="2079172"/>
                <a:ext cx="870857" cy="838200"/>
                <a:chOff x="424543" y="1621972"/>
                <a:chExt cx="870857" cy="838200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15" name="Cube 14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4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Be</a:t>
                  </a:r>
                </a:p>
              </p:txBody>
            </p:sp>
          </p:grpSp>
          <p:sp>
            <p:nvSpPr>
              <p:cNvPr id="19502" name="TextBox 16"/>
              <p:cNvSpPr txBox="1">
                <a:spLocks noChangeArrowheads="1"/>
              </p:cNvSpPr>
              <p:nvPr/>
            </p:nvSpPr>
            <p:spPr bwMode="auto">
              <a:xfrm>
                <a:off x="283029" y="2939143"/>
                <a:ext cx="142602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Highly reactive, highly conductive metal </a:t>
                </a:r>
              </a:p>
            </p:txBody>
          </p:sp>
          <p:sp>
            <p:nvSpPr>
              <p:cNvPr id="19503" name="TextBox 17"/>
              <p:cNvSpPr txBox="1">
                <a:spLocks noChangeArrowheads="1"/>
              </p:cNvSpPr>
              <p:nvPr/>
            </p:nvSpPr>
            <p:spPr bwMode="auto">
              <a:xfrm>
                <a:off x="1621973" y="2928256"/>
                <a:ext cx="12627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Less reactive, less conductive metal 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105400" y="2111828"/>
                <a:ext cx="870857" cy="849086"/>
                <a:chOff x="424543" y="1654628"/>
                <a:chExt cx="870857" cy="849086"/>
              </a:xfrm>
              <a:solidFill>
                <a:srgbClr val="FFFF00"/>
              </a:solidFill>
            </p:grpSpPr>
            <p:sp>
              <p:nvSpPr>
                <p:cNvPr id="20" name="Cube 19"/>
                <p:cNvSpPr/>
                <p:nvPr/>
              </p:nvSpPr>
              <p:spPr>
                <a:xfrm>
                  <a:off x="457200" y="1654628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24543" y="1857383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6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C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781800" y="2079172"/>
                <a:ext cx="838200" cy="838200"/>
                <a:chOff x="457200" y="1621972"/>
                <a:chExt cx="838200" cy="838200"/>
              </a:xfrm>
              <a:solidFill>
                <a:srgbClr val="92D050"/>
              </a:solidFill>
            </p:grpSpPr>
            <p:sp>
              <p:nvSpPr>
                <p:cNvPr id="23" name="Cube 22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57200" y="1802955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9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F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968343" y="2068286"/>
                <a:ext cx="870857" cy="838200"/>
                <a:chOff x="424543" y="1621972"/>
                <a:chExt cx="870857" cy="8382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6" name="Cube 25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10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Ne</a:t>
                  </a:r>
                </a:p>
              </p:txBody>
            </p:sp>
          </p:grpSp>
          <p:sp>
            <p:nvSpPr>
              <p:cNvPr id="19507" name="TextBox 46"/>
              <p:cNvSpPr txBox="1">
                <a:spLocks noChangeArrowheads="1"/>
              </p:cNvSpPr>
              <p:nvPr/>
            </p:nvSpPr>
            <p:spPr bwMode="auto">
              <a:xfrm>
                <a:off x="4865917" y="3043535"/>
                <a:ext cx="13062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Nonconductive, nonmetallic solid</a:t>
                </a:r>
              </a:p>
            </p:txBody>
          </p:sp>
          <p:sp>
            <p:nvSpPr>
              <p:cNvPr id="19508" name="TextBox 47"/>
              <p:cNvSpPr txBox="1">
                <a:spLocks noChangeArrowheads="1"/>
              </p:cNvSpPr>
              <p:nvPr/>
            </p:nvSpPr>
            <p:spPr bwMode="auto">
              <a:xfrm>
                <a:off x="6629400" y="2939144"/>
                <a:ext cx="118654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Highly reactive, diatomic, nonmetallic gas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3048311" y="2362063"/>
                <a:ext cx="1447725" cy="38082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9510" name="TextBox 50"/>
              <p:cNvSpPr txBox="1">
                <a:spLocks noChangeArrowheads="1"/>
              </p:cNvSpPr>
              <p:nvPr/>
            </p:nvSpPr>
            <p:spPr bwMode="auto">
              <a:xfrm>
                <a:off x="2623456" y="2057400"/>
                <a:ext cx="2536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400" b="1"/>
                  <a:t>Decreasing metallic character</a:t>
                </a:r>
              </a:p>
            </p:txBody>
          </p:sp>
        </p:grpSp>
      </p:grpSp>
      <p:grpSp>
        <p:nvGrpSpPr>
          <p:cNvPr id="19461" name="Group 124"/>
          <p:cNvGrpSpPr>
            <a:grpSpLocks/>
          </p:cNvGrpSpPr>
          <p:nvPr/>
        </p:nvGrpSpPr>
        <p:grpSpPr bwMode="auto">
          <a:xfrm>
            <a:off x="7772400" y="533400"/>
            <a:ext cx="1089025" cy="1447800"/>
            <a:chOff x="7979230" y="533400"/>
            <a:chExt cx="1088570" cy="1447800"/>
          </a:xfrm>
        </p:grpSpPr>
        <p:grpSp>
          <p:nvGrpSpPr>
            <p:cNvPr id="19494" name="Group 27"/>
            <p:cNvGrpSpPr>
              <a:grpSpLocks/>
            </p:cNvGrpSpPr>
            <p:nvPr/>
          </p:nvGrpSpPr>
          <p:grpSpPr bwMode="auto">
            <a:xfrm>
              <a:off x="7979230" y="533400"/>
              <a:ext cx="859970" cy="838200"/>
              <a:chOff x="7979230" y="1665516"/>
              <a:chExt cx="859970" cy="838200"/>
            </a:xfrm>
          </p:grpSpPr>
          <p:sp>
            <p:nvSpPr>
              <p:cNvPr id="7" name="Cube 6"/>
              <p:cNvSpPr/>
              <p:nvPr/>
            </p:nvSpPr>
            <p:spPr>
              <a:xfrm>
                <a:off x="8001446" y="1665516"/>
                <a:ext cx="837850" cy="838200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9497" name="TextBox 9"/>
              <p:cNvSpPr txBox="1">
                <a:spLocks noChangeArrowheads="1"/>
              </p:cNvSpPr>
              <p:nvPr/>
            </p:nvSpPr>
            <p:spPr bwMode="auto">
              <a:xfrm>
                <a:off x="7979230" y="1857385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b="1"/>
                  <a:t>2</a:t>
                </a:r>
              </a:p>
              <a:p>
                <a:pPr algn="ctr"/>
                <a:r>
                  <a:rPr lang="en-US" b="1"/>
                  <a:t>He</a:t>
                </a:r>
              </a:p>
            </p:txBody>
          </p:sp>
        </p:grpSp>
        <p:sp>
          <p:nvSpPr>
            <p:cNvPr id="19495" name="TextBox 51"/>
            <p:cNvSpPr txBox="1">
              <a:spLocks noChangeArrowheads="1"/>
            </p:cNvSpPr>
            <p:nvPr/>
          </p:nvSpPr>
          <p:spPr bwMode="auto">
            <a:xfrm>
              <a:off x="8001000" y="1334869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200" b="1"/>
                <a:t>Totally unreactive gas</a:t>
              </a:r>
            </a:p>
          </p:txBody>
        </p:sp>
      </p:grpSp>
      <p:grpSp>
        <p:nvGrpSpPr>
          <p:cNvPr id="19462" name="Group 76"/>
          <p:cNvGrpSpPr>
            <a:grpSpLocks/>
          </p:cNvGrpSpPr>
          <p:nvPr/>
        </p:nvGrpSpPr>
        <p:grpSpPr bwMode="auto">
          <a:xfrm>
            <a:off x="65088" y="3652838"/>
            <a:ext cx="8785225" cy="1604962"/>
            <a:chOff x="283029" y="2057400"/>
            <a:chExt cx="8784771" cy="1604275"/>
          </a:xfrm>
        </p:grpSpPr>
        <p:sp>
          <p:nvSpPr>
            <p:cNvPr id="19479" name="TextBox 77"/>
            <p:cNvSpPr txBox="1">
              <a:spLocks noChangeArrowheads="1"/>
            </p:cNvSpPr>
            <p:nvPr/>
          </p:nvSpPr>
          <p:spPr bwMode="auto">
            <a:xfrm>
              <a:off x="8001000" y="2939144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200" b="1"/>
                <a:t>Totally unreactive gas</a:t>
              </a:r>
            </a:p>
          </p:txBody>
        </p:sp>
        <p:grpSp>
          <p:nvGrpSpPr>
            <p:cNvPr id="19480" name="Group 78"/>
            <p:cNvGrpSpPr>
              <a:grpSpLocks/>
            </p:cNvGrpSpPr>
            <p:nvPr/>
          </p:nvGrpSpPr>
          <p:grpSpPr bwMode="auto">
            <a:xfrm>
              <a:off x="283029" y="2057400"/>
              <a:ext cx="8556171" cy="1604275"/>
              <a:chOff x="283029" y="2057400"/>
              <a:chExt cx="8556171" cy="1604275"/>
            </a:xfrm>
          </p:grpSpPr>
          <p:grpSp>
            <p:nvGrpSpPr>
              <p:cNvPr id="19481" name="Group 79"/>
              <p:cNvGrpSpPr>
                <a:grpSpLocks/>
              </p:cNvGrpSpPr>
              <p:nvPr/>
            </p:nvGrpSpPr>
            <p:grpSpPr bwMode="auto">
              <a:xfrm>
                <a:off x="391886" y="2079172"/>
                <a:ext cx="870857" cy="838200"/>
                <a:chOff x="424543" y="1621972"/>
                <a:chExt cx="870857" cy="838200"/>
              </a:xfrm>
            </p:grpSpPr>
            <p:sp>
              <p:nvSpPr>
                <p:cNvPr id="99" name="Cube 98"/>
                <p:cNvSpPr/>
                <p:nvPr/>
              </p:nvSpPr>
              <p:spPr>
                <a:xfrm>
                  <a:off x="458553" y="1622416"/>
                  <a:ext cx="836569" cy="837841"/>
                </a:xfrm>
                <a:prstGeom prst="cub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9493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b="1"/>
                    <a:t>11</a:t>
                  </a:r>
                </a:p>
                <a:p>
                  <a:pPr algn="ctr"/>
                  <a:r>
                    <a:rPr lang="en-US" b="1"/>
                    <a:t>Na</a:t>
                  </a: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600200" y="2079172"/>
                <a:ext cx="870857" cy="838200"/>
                <a:chOff x="424543" y="1621972"/>
                <a:chExt cx="870857" cy="838200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97" name="Cube 96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12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Mg</a:t>
                  </a:r>
                </a:p>
              </p:txBody>
            </p:sp>
          </p:grpSp>
          <p:sp>
            <p:nvSpPr>
              <p:cNvPr id="19483" name="TextBox 81"/>
              <p:cNvSpPr txBox="1">
                <a:spLocks noChangeArrowheads="1"/>
              </p:cNvSpPr>
              <p:nvPr/>
            </p:nvSpPr>
            <p:spPr bwMode="auto">
              <a:xfrm>
                <a:off x="283029" y="2939143"/>
                <a:ext cx="142602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Highly reactive, highly conductive metal </a:t>
                </a:r>
              </a:p>
            </p:txBody>
          </p:sp>
          <p:sp>
            <p:nvSpPr>
              <p:cNvPr id="19484" name="TextBox 82"/>
              <p:cNvSpPr txBox="1">
                <a:spLocks noChangeArrowheads="1"/>
              </p:cNvSpPr>
              <p:nvPr/>
            </p:nvSpPr>
            <p:spPr bwMode="auto">
              <a:xfrm>
                <a:off x="1621972" y="2928256"/>
                <a:ext cx="12627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Less reactive, less conductive metal 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105400" y="2137675"/>
                <a:ext cx="870857" cy="838200"/>
                <a:chOff x="424543" y="1680475"/>
                <a:chExt cx="870857" cy="838200"/>
              </a:xfrm>
              <a:solidFill>
                <a:srgbClr val="FFFF00"/>
              </a:solidFill>
            </p:grpSpPr>
            <p:sp>
              <p:nvSpPr>
                <p:cNvPr id="95" name="Cube 94"/>
                <p:cNvSpPr/>
                <p:nvPr/>
              </p:nvSpPr>
              <p:spPr>
                <a:xfrm>
                  <a:off x="457200" y="1680475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424543" y="1872344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14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Si</a:t>
                  </a: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6749142" y="2115903"/>
                <a:ext cx="870858" cy="838200"/>
                <a:chOff x="424542" y="1658703"/>
                <a:chExt cx="870858" cy="838200"/>
              </a:xfrm>
              <a:solidFill>
                <a:srgbClr val="92D050"/>
              </a:solidFill>
            </p:grpSpPr>
            <p:sp>
              <p:nvSpPr>
                <p:cNvPr id="93" name="Cube 92"/>
                <p:cNvSpPr/>
                <p:nvPr/>
              </p:nvSpPr>
              <p:spPr>
                <a:xfrm>
                  <a:off x="457200" y="1658703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24542" y="1839686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17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 err="1">
                      <a:latin typeface="+mn-lt"/>
                      <a:cs typeface="+mn-cs"/>
                    </a:rPr>
                    <a:t>Cl</a:t>
                  </a:r>
                  <a:endParaRPr lang="en-US" b="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7968343" y="2068286"/>
                <a:ext cx="870857" cy="838200"/>
                <a:chOff x="424543" y="1621972"/>
                <a:chExt cx="870857" cy="8382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91" name="Cube 90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18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 err="1">
                      <a:latin typeface="+mn-lt"/>
                      <a:cs typeface="+mn-cs"/>
                    </a:rPr>
                    <a:t>Ar</a:t>
                  </a:r>
                  <a:endParaRPr lang="en-US" b="1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9488" name="TextBox 86"/>
              <p:cNvSpPr txBox="1">
                <a:spLocks noChangeArrowheads="1"/>
              </p:cNvSpPr>
              <p:nvPr/>
            </p:nvSpPr>
            <p:spPr bwMode="auto">
              <a:xfrm>
                <a:off x="4996543" y="3015344"/>
                <a:ext cx="117565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Slightly conductive semi-metal</a:t>
                </a:r>
              </a:p>
            </p:txBody>
          </p:sp>
          <p:sp>
            <p:nvSpPr>
              <p:cNvPr id="19489" name="TextBox 87"/>
              <p:cNvSpPr txBox="1">
                <a:spLocks noChangeArrowheads="1"/>
              </p:cNvSpPr>
              <p:nvPr/>
            </p:nvSpPr>
            <p:spPr bwMode="auto">
              <a:xfrm>
                <a:off x="6618516" y="2939144"/>
                <a:ext cx="12953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Highly reactive, diatomic, nonmetallic gas</a:t>
                </a:r>
              </a:p>
            </p:txBody>
          </p:sp>
          <p:sp>
            <p:nvSpPr>
              <p:cNvPr id="89" name="Right Arrow 88"/>
              <p:cNvSpPr/>
              <p:nvPr/>
            </p:nvSpPr>
            <p:spPr>
              <a:xfrm>
                <a:off x="3048311" y="2362070"/>
                <a:ext cx="1447725" cy="380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9491" name="TextBox 89"/>
              <p:cNvSpPr txBox="1">
                <a:spLocks noChangeArrowheads="1"/>
              </p:cNvSpPr>
              <p:nvPr/>
            </p:nvSpPr>
            <p:spPr bwMode="auto">
              <a:xfrm>
                <a:off x="2623456" y="2057400"/>
                <a:ext cx="2536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400" b="1"/>
                  <a:t>Decreasing metallic character</a:t>
                </a:r>
              </a:p>
            </p:txBody>
          </p:sp>
        </p:grpSp>
      </p:grpSp>
      <p:grpSp>
        <p:nvGrpSpPr>
          <p:cNvPr id="19463" name="Group 100"/>
          <p:cNvGrpSpPr>
            <a:grpSpLocks/>
          </p:cNvGrpSpPr>
          <p:nvPr/>
        </p:nvGrpSpPr>
        <p:grpSpPr bwMode="auto">
          <a:xfrm>
            <a:off x="53975" y="5253038"/>
            <a:ext cx="8785225" cy="1528762"/>
            <a:chOff x="283029" y="2057400"/>
            <a:chExt cx="8784771" cy="1528075"/>
          </a:xfrm>
        </p:grpSpPr>
        <p:sp>
          <p:nvSpPr>
            <p:cNvPr id="19464" name="TextBox 101"/>
            <p:cNvSpPr txBox="1">
              <a:spLocks noChangeArrowheads="1"/>
            </p:cNvSpPr>
            <p:nvPr/>
          </p:nvSpPr>
          <p:spPr bwMode="auto">
            <a:xfrm>
              <a:off x="8001000" y="2939144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200" b="1"/>
                <a:t>Totally unreactive gas</a:t>
              </a:r>
            </a:p>
          </p:txBody>
        </p:sp>
        <p:grpSp>
          <p:nvGrpSpPr>
            <p:cNvPr id="19465" name="Group 102"/>
            <p:cNvGrpSpPr>
              <a:grpSpLocks/>
            </p:cNvGrpSpPr>
            <p:nvPr/>
          </p:nvGrpSpPr>
          <p:grpSpPr bwMode="auto">
            <a:xfrm>
              <a:off x="283029" y="2057400"/>
              <a:ext cx="8556171" cy="1528075"/>
              <a:chOff x="283029" y="2057400"/>
              <a:chExt cx="8556171" cy="1528075"/>
            </a:xfrm>
          </p:grpSpPr>
          <p:grpSp>
            <p:nvGrpSpPr>
              <p:cNvPr id="19466" name="Group 103"/>
              <p:cNvGrpSpPr>
                <a:grpSpLocks/>
              </p:cNvGrpSpPr>
              <p:nvPr/>
            </p:nvGrpSpPr>
            <p:grpSpPr bwMode="auto">
              <a:xfrm>
                <a:off x="391886" y="2079172"/>
                <a:ext cx="870857" cy="838200"/>
                <a:chOff x="424543" y="1621972"/>
                <a:chExt cx="870857" cy="838200"/>
              </a:xfrm>
            </p:grpSpPr>
            <p:sp>
              <p:nvSpPr>
                <p:cNvPr id="123" name="Cube 122"/>
                <p:cNvSpPr/>
                <p:nvPr/>
              </p:nvSpPr>
              <p:spPr>
                <a:xfrm>
                  <a:off x="458553" y="1622415"/>
                  <a:ext cx="836570" cy="837823"/>
                </a:xfrm>
                <a:prstGeom prst="cub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9478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b="1"/>
                    <a:t>19</a:t>
                  </a:r>
                </a:p>
                <a:p>
                  <a:pPr algn="ctr"/>
                  <a:r>
                    <a:rPr lang="en-US" b="1"/>
                    <a:t>K</a:t>
                  </a: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1600200" y="2079172"/>
                <a:ext cx="870857" cy="838200"/>
                <a:chOff x="424543" y="1621972"/>
                <a:chExt cx="870857" cy="838200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121" name="Cube 120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20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Be</a:t>
                  </a:r>
                </a:p>
              </p:txBody>
            </p:sp>
          </p:grpSp>
          <p:sp>
            <p:nvSpPr>
              <p:cNvPr id="19468" name="TextBox 105"/>
              <p:cNvSpPr txBox="1">
                <a:spLocks noChangeArrowheads="1"/>
              </p:cNvSpPr>
              <p:nvPr/>
            </p:nvSpPr>
            <p:spPr bwMode="auto">
              <a:xfrm>
                <a:off x="283029" y="2939143"/>
                <a:ext cx="142602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Highly reactive, highly conductive metal </a:t>
                </a:r>
              </a:p>
            </p:txBody>
          </p:sp>
          <p:sp>
            <p:nvSpPr>
              <p:cNvPr id="19469" name="TextBox 106"/>
              <p:cNvSpPr txBox="1">
                <a:spLocks noChangeArrowheads="1"/>
              </p:cNvSpPr>
              <p:nvPr/>
            </p:nvSpPr>
            <p:spPr bwMode="auto">
              <a:xfrm>
                <a:off x="1632857" y="2928256"/>
                <a:ext cx="12627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Less reactive, less conductive metal </a:t>
                </a: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5105400" y="2119978"/>
                <a:ext cx="870857" cy="855897"/>
                <a:chOff x="424543" y="1662778"/>
                <a:chExt cx="870857" cy="855897"/>
              </a:xfrm>
              <a:solidFill>
                <a:srgbClr val="FFFF00"/>
              </a:solidFill>
            </p:grpSpPr>
            <p:sp>
              <p:nvSpPr>
                <p:cNvPr id="119" name="Cube 118"/>
                <p:cNvSpPr/>
                <p:nvPr/>
              </p:nvSpPr>
              <p:spPr>
                <a:xfrm>
                  <a:off x="457200" y="1662778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424543" y="1872344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22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C</a:t>
                  </a: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6760028" y="2079172"/>
                <a:ext cx="859972" cy="838200"/>
                <a:chOff x="435428" y="1621972"/>
                <a:chExt cx="859972" cy="838200"/>
              </a:xfrm>
              <a:solidFill>
                <a:srgbClr val="92D050"/>
              </a:solidFill>
            </p:grpSpPr>
            <p:sp>
              <p:nvSpPr>
                <p:cNvPr id="117" name="Cube 116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435428" y="1802955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25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F</a:t>
                  </a: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7968343" y="2068286"/>
                <a:ext cx="870857" cy="838200"/>
                <a:chOff x="424543" y="1621972"/>
                <a:chExt cx="870857" cy="8382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15" name="Cube 114"/>
                <p:cNvSpPr/>
                <p:nvPr/>
              </p:nvSpPr>
              <p:spPr>
                <a:xfrm>
                  <a:off x="457200" y="1621972"/>
                  <a:ext cx="838200" cy="838200"/>
                </a:xfrm>
                <a:prstGeom prst="cub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24543" y="1813841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26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atin typeface="+mn-lt"/>
                      <a:cs typeface="+mn-cs"/>
                    </a:rPr>
                    <a:t>Kr</a:t>
                  </a:r>
                </a:p>
              </p:txBody>
            </p:sp>
          </p:grpSp>
          <p:sp>
            <p:nvSpPr>
              <p:cNvPr id="19473" name="TextBox 110"/>
              <p:cNvSpPr txBox="1">
                <a:spLocks noChangeArrowheads="1"/>
              </p:cNvSpPr>
              <p:nvPr/>
            </p:nvSpPr>
            <p:spPr bwMode="auto">
              <a:xfrm>
                <a:off x="4876801" y="2971410"/>
                <a:ext cx="129539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Nonconductive, nonmetallic solid</a:t>
                </a:r>
              </a:p>
            </p:txBody>
          </p:sp>
          <p:sp>
            <p:nvSpPr>
              <p:cNvPr id="19474" name="TextBox 111"/>
              <p:cNvSpPr txBox="1">
                <a:spLocks noChangeArrowheads="1"/>
              </p:cNvSpPr>
              <p:nvPr/>
            </p:nvSpPr>
            <p:spPr bwMode="auto">
              <a:xfrm>
                <a:off x="6629400" y="2939144"/>
                <a:ext cx="118654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200" b="1"/>
                  <a:t>Highly reactive, diatomic, nonmetallic liq.</a:t>
                </a:r>
              </a:p>
            </p:txBody>
          </p:sp>
          <p:sp>
            <p:nvSpPr>
              <p:cNvPr id="113" name="Right Arrow 112"/>
              <p:cNvSpPr/>
              <p:nvPr/>
            </p:nvSpPr>
            <p:spPr>
              <a:xfrm>
                <a:off x="3048311" y="2362063"/>
                <a:ext cx="1447725" cy="38082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9476" name="TextBox 113"/>
              <p:cNvSpPr txBox="1">
                <a:spLocks noChangeArrowheads="1"/>
              </p:cNvSpPr>
              <p:nvPr/>
            </p:nvSpPr>
            <p:spPr bwMode="auto">
              <a:xfrm>
                <a:off x="2623456" y="2057400"/>
                <a:ext cx="2536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400" b="1"/>
                  <a:t>Decreasing metallic character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7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6" y="3243944"/>
            <a:ext cx="7532916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How to Interpret the Findings of Mendeleev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08808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existence of periodicity proves a very important point: </a:t>
            </a:r>
          </a:p>
          <a:p>
            <a:pPr marL="0" indent="0">
              <a:buNone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*Atomic number, and therefore, atomic mass,  has no effect on elemental properties. Otherwise, chemical behaviors would never repeat.</a:t>
            </a:r>
            <a:r>
              <a:rPr lang="en-US" sz="2000" i="1" dirty="0" smtClean="0"/>
              <a:t> 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00"/>
                </a:solidFill>
              </a:rPr>
              <a:t>Therefore, the chemical behavior of an element </a:t>
            </a:r>
            <a:r>
              <a:rPr lang="en-US" sz="2000" b="1" u="sng" dirty="0" smtClean="0">
                <a:solidFill>
                  <a:srgbClr val="000000"/>
                </a:solidFill>
              </a:rPr>
              <a:t>must be due to the configuration of electrons around the nucleus.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7318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Periodicity is Due To Repeating Valence Electrons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952" y="1143000"/>
            <a:ext cx="77724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outermost electrons of an element (valence electrons) are responsible for chemical reactivity.  The number of valence electrons is the same down a group.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2363570"/>
            <a:ext cx="990600" cy="369332"/>
            <a:chOff x="533400" y="3418311"/>
            <a:chExt cx="99060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341831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914400" y="3548744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64128" y="238534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47849" y="2526857"/>
            <a:ext cx="114300" cy="108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16528" y="2331109"/>
            <a:ext cx="114300" cy="108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64278" y="2330716"/>
            <a:ext cx="419100" cy="433472"/>
            <a:chOff x="2930978" y="3005632"/>
            <a:chExt cx="419100" cy="433472"/>
          </a:xfrm>
        </p:grpSpPr>
        <p:sp>
          <p:nvSpPr>
            <p:cNvPr id="10" name="Oval 9"/>
            <p:cNvSpPr/>
            <p:nvPr/>
          </p:nvSpPr>
          <p:spPr>
            <a:xfrm>
              <a:off x="3076575" y="3005632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30978" y="319029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35778" y="320059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128" y="3069772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71900" y="2319830"/>
            <a:ext cx="440872" cy="433472"/>
            <a:chOff x="2930978" y="3005632"/>
            <a:chExt cx="440872" cy="433472"/>
          </a:xfrm>
        </p:grpSpPr>
        <p:sp>
          <p:nvSpPr>
            <p:cNvPr id="16" name="Oval 15"/>
            <p:cNvSpPr/>
            <p:nvPr/>
          </p:nvSpPr>
          <p:spPr>
            <a:xfrm>
              <a:off x="3098347" y="3005632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30978" y="319029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57550" y="320059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8128" y="3069772"/>
              <a:ext cx="269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3941989" y="2678669"/>
            <a:ext cx="114300" cy="108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931228" y="2320222"/>
            <a:ext cx="440872" cy="465936"/>
            <a:chOff x="5181600" y="2973366"/>
            <a:chExt cx="440872" cy="465936"/>
          </a:xfrm>
        </p:grpSpPr>
        <p:grpSp>
          <p:nvGrpSpPr>
            <p:cNvPr id="21" name="Group 20"/>
            <p:cNvGrpSpPr/>
            <p:nvPr/>
          </p:nvGrpSpPr>
          <p:grpSpPr>
            <a:xfrm>
              <a:off x="5181600" y="2973366"/>
              <a:ext cx="440872" cy="433472"/>
              <a:chOff x="2930978" y="3005632"/>
              <a:chExt cx="440872" cy="4334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098347" y="3005632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30978" y="3190298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257550" y="3233056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988128" y="3069772"/>
                <a:ext cx="269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  <a:endParaRPr lang="en-US" dirty="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5348969" y="3330836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04091" y="3070164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66063" y="2310119"/>
            <a:ext cx="440872" cy="465936"/>
            <a:chOff x="6248400" y="2985035"/>
            <a:chExt cx="440872" cy="465936"/>
          </a:xfrm>
        </p:grpSpPr>
        <p:grpSp>
          <p:nvGrpSpPr>
            <p:cNvPr id="29" name="Group 28"/>
            <p:cNvGrpSpPr/>
            <p:nvPr/>
          </p:nvGrpSpPr>
          <p:grpSpPr>
            <a:xfrm>
              <a:off x="6248400" y="2985035"/>
              <a:ext cx="440872" cy="465936"/>
              <a:chOff x="5181600" y="2973366"/>
              <a:chExt cx="440872" cy="46593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181600" y="2973366"/>
                <a:ext cx="440872" cy="433472"/>
                <a:chOff x="2930978" y="3005632"/>
                <a:chExt cx="440872" cy="433472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3098347" y="3005632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930978" y="3233842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257550" y="3233056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988128" y="3069772"/>
                  <a:ext cx="2694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O</a:t>
                  </a:r>
                  <a:endParaRPr lang="en-US" dirty="0"/>
                </a:p>
              </p:txBody>
            </p:sp>
          </p:grpSp>
          <p:sp>
            <p:nvSpPr>
              <p:cNvPr id="31" name="Oval 30"/>
              <p:cNvSpPr/>
              <p:nvPr/>
            </p:nvSpPr>
            <p:spPr>
              <a:xfrm>
                <a:off x="5348969" y="3330836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04091" y="3070164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6259286" y="308065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35586" y="2310510"/>
            <a:ext cx="440872" cy="465936"/>
            <a:chOff x="7162800" y="2941882"/>
            <a:chExt cx="440872" cy="465936"/>
          </a:xfrm>
        </p:grpSpPr>
        <p:grpSp>
          <p:nvGrpSpPr>
            <p:cNvPr id="39" name="Group 38"/>
            <p:cNvGrpSpPr/>
            <p:nvPr/>
          </p:nvGrpSpPr>
          <p:grpSpPr>
            <a:xfrm>
              <a:off x="7162800" y="2941882"/>
              <a:ext cx="440872" cy="465936"/>
              <a:chOff x="6248400" y="2985035"/>
              <a:chExt cx="440872" cy="465936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248400" y="2985035"/>
                <a:ext cx="440872" cy="465936"/>
                <a:chOff x="5181600" y="2973366"/>
                <a:chExt cx="440872" cy="465936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181600" y="2973366"/>
                  <a:ext cx="440872" cy="433472"/>
                  <a:chOff x="2930978" y="3005632"/>
                  <a:chExt cx="440872" cy="433472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3098347" y="3005632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2930978" y="3233842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257550" y="3233056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09900" y="3069772"/>
                    <a:ext cx="2694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F</a:t>
                    </a:r>
                    <a:endParaRPr lang="en-US" dirty="0"/>
                  </a:p>
                </p:txBody>
              </p:sp>
            </p:grpSp>
            <p:sp>
              <p:nvSpPr>
                <p:cNvPr id="43" name="Oval 42"/>
                <p:cNvSpPr/>
                <p:nvPr/>
              </p:nvSpPr>
              <p:spPr>
                <a:xfrm>
                  <a:off x="5294539" y="3330836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5504091" y="3070164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Oval 40"/>
              <p:cNvSpPr/>
              <p:nvPr/>
            </p:nvSpPr>
            <p:spPr>
              <a:xfrm>
                <a:off x="6259286" y="3080658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7406367" y="3298372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134352" y="2286000"/>
            <a:ext cx="570139" cy="501136"/>
            <a:chOff x="7854042" y="2950030"/>
            <a:chExt cx="570139" cy="501136"/>
          </a:xfrm>
        </p:grpSpPr>
        <p:grpSp>
          <p:nvGrpSpPr>
            <p:cNvPr id="51" name="Group 50"/>
            <p:cNvGrpSpPr/>
            <p:nvPr/>
          </p:nvGrpSpPr>
          <p:grpSpPr>
            <a:xfrm>
              <a:off x="7854042" y="2950030"/>
              <a:ext cx="570139" cy="501136"/>
              <a:chOff x="7121979" y="2906682"/>
              <a:chExt cx="570139" cy="50113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7121979" y="2906682"/>
                <a:ext cx="570139" cy="501136"/>
                <a:chOff x="6207579" y="2949835"/>
                <a:chExt cx="570139" cy="501136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6207579" y="2949835"/>
                  <a:ext cx="570139" cy="501136"/>
                  <a:chOff x="5140779" y="2938166"/>
                  <a:chExt cx="570139" cy="501136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140779" y="2938166"/>
                    <a:ext cx="570139" cy="457198"/>
                    <a:chOff x="2890157" y="2970432"/>
                    <a:chExt cx="570139" cy="457198"/>
                  </a:xfrm>
                </p:grpSpPr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3043917" y="2970432"/>
                      <a:ext cx="114300" cy="10846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2890157" y="3233842"/>
                      <a:ext cx="114300" cy="10846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3345996" y="3233056"/>
                      <a:ext cx="114300" cy="10846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2963636" y="3058298"/>
                      <a:ext cx="44359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7" name="Oval 56"/>
                  <p:cNvSpPr/>
                  <p:nvPr/>
                </p:nvSpPr>
                <p:spPr>
                  <a:xfrm>
                    <a:off x="5294539" y="3330836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5592537" y="3070164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" name="Oval 54"/>
                <p:cNvSpPr/>
                <p:nvPr/>
              </p:nvSpPr>
              <p:spPr>
                <a:xfrm>
                  <a:off x="6218465" y="3080658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Oval 52"/>
              <p:cNvSpPr/>
              <p:nvPr/>
            </p:nvSpPr>
            <p:spPr>
              <a:xfrm>
                <a:off x="7406367" y="3298372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8160202" y="2950420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1000" y="3397122"/>
            <a:ext cx="990600" cy="369332"/>
            <a:chOff x="533400" y="3418311"/>
            <a:chExt cx="990600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533400" y="341831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</a:t>
              </a:r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14400" y="3548744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464128" y="341889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1847849" y="3560409"/>
            <a:ext cx="114300" cy="108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616528" y="3364661"/>
            <a:ext cx="114300" cy="108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2642506" y="3364268"/>
            <a:ext cx="473530" cy="444358"/>
            <a:chOff x="2909206" y="3005632"/>
            <a:chExt cx="473530" cy="444358"/>
          </a:xfrm>
        </p:grpSpPr>
        <p:sp>
          <p:nvSpPr>
            <p:cNvPr id="73" name="Oval 72"/>
            <p:cNvSpPr/>
            <p:nvPr/>
          </p:nvSpPr>
          <p:spPr>
            <a:xfrm>
              <a:off x="3076575" y="3005632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909206" y="3201184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268436" y="320059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55470" y="3080658"/>
              <a:ext cx="42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71900" y="3353382"/>
            <a:ext cx="440872" cy="433472"/>
            <a:chOff x="2930978" y="3005632"/>
            <a:chExt cx="440872" cy="433472"/>
          </a:xfrm>
        </p:grpSpPr>
        <p:sp>
          <p:nvSpPr>
            <p:cNvPr id="78" name="Oval 77"/>
            <p:cNvSpPr/>
            <p:nvPr/>
          </p:nvSpPr>
          <p:spPr>
            <a:xfrm>
              <a:off x="3098347" y="3005632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930978" y="319029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257550" y="320059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88128" y="3069772"/>
              <a:ext cx="383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</p:grpSp>
      <p:sp>
        <p:nvSpPr>
          <p:cNvPr id="82" name="Oval 81"/>
          <p:cNvSpPr/>
          <p:nvPr/>
        </p:nvSpPr>
        <p:spPr>
          <a:xfrm>
            <a:off x="3941989" y="3712221"/>
            <a:ext cx="114300" cy="108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4931228" y="3353774"/>
            <a:ext cx="440872" cy="465936"/>
            <a:chOff x="5181600" y="2973366"/>
            <a:chExt cx="440872" cy="465936"/>
          </a:xfrm>
        </p:grpSpPr>
        <p:grpSp>
          <p:nvGrpSpPr>
            <p:cNvPr id="84" name="Group 83"/>
            <p:cNvGrpSpPr/>
            <p:nvPr/>
          </p:nvGrpSpPr>
          <p:grpSpPr>
            <a:xfrm>
              <a:off x="5181600" y="2973366"/>
              <a:ext cx="440872" cy="433472"/>
              <a:chOff x="2930978" y="3005632"/>
              <a:chExt cx="440872" cy="43347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098347" y="3005632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930978" y="3190298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257550" y="3233056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88128" y="3069772"/>
                <a:ext cx="269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5348969" y="3330836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504091" y="3070164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066063" y="3343671"/>
            <a:ext cx="440872" cy="465936"/>
            <a:chOff x="6248400" y="2985035"/>
            <a:chExt cx="440872" cy="465936"/>
          </a:xfrm>
        </p:grpSpPr>
        <p:grpSp>
          <p:nvGrpSpPr>
            <p:cNvPr id="92" name="Group 91"/>
            <p:cNvGrpSpPr/>
            <p:nvPr/>
          </p:nvGrpSpPr>
          <p:grpSpPr>
            <a:xfrm>
              <a:off x="6248400" y="2985035"/>
              <a:ext cx="440872" cy="465936"/>
              <a:chOff x="5181600" y="2973366"/>
              <a:chExt cx="440872" cy="46593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181600" y="2973366"/>
                <a:ext cx="440872" cy="433472"/>
                <a:chOff x="2930978" y="3005632"/>
                <a:chExt cx="440872" cy="433472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3098347" y="3005632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930978" y="3233842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257550" y="3233056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009900" y="3069772"/>
                  <a:ext cx="2694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</p:grpSp>
          <p:sp>
            <p:nvSpPr>
              <p:cNvPr id="95" name="Oval 94"/>
              <p:cNvSpPr/>
              <p:nvPr/>
            </p:nvSpPr>
            <p:spPr>
              <a:xfrm>
                <a:off x="5348969" y="3330836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504091" y="3070164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Oval 92"/>
            <p:cNvSpPr/>
            <p:nvPr/>
          </p:nvSpPr>
          <p:spPr>
            <a:xfrm>
              <a:off x="6259286" y="3080658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124700" y="3344062"/>
            <a:ext cx="549728" cy="465936"/>
            <a:chOff x="7151914" y="2941882"/>
            <a:chExt cx="549728" cy="465936"/>
          </a:xfrm>
        </p:grpSpPr>
        <p:grpSp>
          <p:nvGrpSpPr>
            <p:cNvPr id="102" name="Group 101"/>
            <p:cNvGrpSpPr/>
            <p:nvPr/>
          </p:nvGrpSpPr>
          <p:grpSpPr>
            <a:xfrm>
              <a:off x="7151914" y="2941882"/>
              <a:ext cx="549728" cy="465936"/>
              <a:chOff x="6237514" y="2985035"/>
              <a:chExt cx="549728" cy="46593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6237514" y="2985035"/>
                <a:ext cx="549728" cy="465936"/>
                <a:chOff x="5170714" y="2973366"/>
                <a:chExt cx="549728" cy="465936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5170714" y="2973366"/>
                  <a:ext cx="549728" cy="422586"/>
                  <a:chOff x="2920092" y="3005632"/>
                  <a:chExt cx="549728" cy="422586"/>
                </a:xfrm>
              </p:grpSpPr>
              <p:sp>
                <p:nvSpPr>
                  <p:cNvPr id="109" name="Oval 108"/>
                  <p:cNvSpPr/>
                  <p:nvPr/>
                </p:nvSpPr>
                <p:spPr>
                  <a:xfrm>
                    <a:off x="3098347" y="3005632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2920092" y="3233842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3301092" y="3233056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988128" y="3058886"/>
                    <a:ext cx="4816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Cl</a:t>
                    </a:r>
                    <a:endParaRPr lang="en-US" dirty="0"/>
                  </a:p>
                </p:txBody>
              </p:sp>
            </p:grpSp>
            <p:sp>
              <p:nvSpPr>
                <p:cNvPr id="107" name="Oval 106"/>
                <p:cNvSpPr/>
                <p:nvPr/>
              </p:nvSpPr>
              <p:spPr>
                <a:xfrm>
                  <a:off x="5294539" y="3330836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547633" y="3070164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248400" y="3080658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7406367" y="3298372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149317" y="3319746"/>
            <a:ext cx="570139" cy="501136"/>
            <a:chOff x="7854042" y="2950030"/>
            <a:chExt cx="570139" cy="501136"/>
          </a:xfrm>
        </p:grpSpPr>
        <p:grpSp>
          <p:nvGrpSpPr>
            <p:cNvPr id="128" name="Group 127"/>
            <p:cNvGrpSpPr/>
            <p:nvPr/>
          </p:nvGrpSpPr>
          <p:grpSpPr>
            <a:xfrm>
              <a:off x="7854042" y="2950030"/>
              <a:ext cx="570139" cy="501136"/>
              <a:chOff x="7121979" y="2906682"/>
              <a:chExt cx="570139" cy="501136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7121979" y="2906682"/>
                <a:ext cx="570139" cy="501136"/>
                <a:chOff x="6207579" y="2949835"/>
                <a:chExt cx="570139" cy="501136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6207579" y="2949835"/>
                  <a:ext cx="570139" cy="501136"/>
                  <a:chOff x="5140779" y="2938166"/>
                  <a:chExt cx="570139" cy="501136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5140779" y="2938166"/>
                    <a:ext cx="570139" cy="435426"/>
                    <a:chOff x="2890157" y="2970432"/>
                    <a:chExt cx="570139" cy="435426"/>
                  </a:xfrm>
                </p:grpSpPr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3043917" y="2970432"/>
                      <a:ext cx="114300" cy="10846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>
                    <a:xfrm>
                      <a:off x="2890157" y="3233842"/>
                      <a:ext cx="114300" cy="10846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Oval 138"/>
                    <p:cNvSpPr/>
                    <p:nvPr/>
                  </p:nvSpPr>
                  <p:spPr>
                    <a:xfrm>
                      <a:off x="3345996" y="3233056"/>
                      <a:ext cx="114300" cy="10846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2974522" y="3036526"/>
                      <a:ext cx="44359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35" name="Oval 134"/>
                  <p:cNvSpPr/>
                  <p:nvPr/>
                </p:nvSpPr>
                <p:spPr>
                  <a:xfrm>
                    <a:off x="5294539" y="3330836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5592537" y="3070164"/>
                    <a:ext cx="114300" cy="10846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3" name="Oval 132"/>
                <p:cNvSpPr/>
                <p:nvPr/>
              </p:nvSpPr>
              <p:spPr>
                <a:xfrm>
                  <a:off x="6218465" y="3080658"/>
                  <a:ext cx="114300" cy="1084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Oval 130"/>
              <p:cNvSpPr/>
              <p:nvPr/>
            </p:nvSpPr>
            <p:spPr>
              <a:xfrm>
                <a:off x="7406367" y="3298372"/>
                <a:ext cx="114300" cy="1084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8160202" y="2950420"/>
              <a:ext cx="114300" cy="1084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Oval 140"/>
          <p:cNvSpPr/>
          <p:nvPr/>
        </p:nvSpPr>
        <p:spPr>
          <a:xfrm>
            <a:off x="3587832" y="5322827"/>
            <a:ext cx="336468" cy="337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3380509" y="5105400"/>
            <a:ext cx="762000" cy="762000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999509" y="4755573"/>
            <a:ext cx="1524000" cy="1447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628900" y="4343400"/>
            <a:ext cx="2286000" cy="2286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Plus 144"/>
          <p:cNvSpPr/>
          <p:nvPr/>
        </p:nvSpPr>
        <p:spPr>
          <a:xfrm>
            <a:off x="3609605" y="5342412"/>
            <a:ext cx="304800" cy="295894"/>
          </a:xfrm>
          <a:prstGeom prst="mathPlus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336967" y="5314312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033156" y="5549839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933700" y="5466712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031670" y="5038211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107872" y="5867400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608614" y="6094125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456709" y="4713514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120244" y="5985267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425044" y="5399314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120242" y="4822372"/>
            <a:ext cx="152400" cy="1651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695700" y="4254439"/>
            <a:ext cx="152400" cy="1651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2095500" y="5038211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42900" y="3331312"/>
            <a:ext cx="838200" cy="5880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990600" y="4038600"/>
            <a:ext cx="1104900" cy="99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318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EMR:  Light and Energy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is Light?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The light that we see with our eyes is a type </a:t>
            </a:r>
            <a:r>
              <a:rPr lang="en-US" sz="2000" dirty="0" smtClean="0">
                <a:solidFill>
                  <a:srgbClr val="FF0000"/>
                </a:solidFill>
              </a:rPr>
              <a:t>of </a:t>
            </a:r>
            <a:r>
              <a:rPr lang="en-US" sz="2000" b="1" u="sng" dirty="0" smtClean="0">
                <a:solidFill>
                  <a:srgbClr val="FF0000"/>
                </a:solidFill>
              </a:rPr>
              <a:t>electromagnetic radiation (EMR</a:t>
            </a:r>
            <a:r>
              <a:rPr lang="en-US" sz="2000" b="1" u="sng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en-US" sz="20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When we use the term </a:t>
            </a:r>
            <a:r>
              <a:rPr lang="en-US" sz="2000" i="1" u="sng" dirty="0" smtClean="0"/>
              <a:t>radiation</a:t>
            </a:r>
            <a:r>
              <a:rPr lang="en-US" sz="2000" dirty="0" smtClean="0"/>
              <a:t>, we are referring to energy that is </a:t>
            </a:r>
            <a:r>
              <a:rPr lang="en-US" sz="2000" b="1" u="sng" dirty="0" smtClean="0">
                <a:solidFill>
                  <a:srgbClr val="FF0000"/>
                </a:solidFill>
              </a:rPr>
              <a:t>propagated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(moves and spreads outward) through space </a:t>
            </a:r>
            <a:r>
              <a:rPr lang="en-US" sz="2000" i="1" u="sng" dirty="0" smtClean="0">
                <a:solidFill>
                  <a:srgbClr val="FF0000"/>
                </a:solidFill>
              </a:rPr>
              <a:t>as </a:t>
            </a:r>
            <a:r>
              <a:rPr lang="en-US" sz="2000" i="1" u="sng" dirty="0" smtClean="0">
                <a:solidFill>
                  <a:srgbClr val="FF0000"/>
                </a:solidFill>
              </a:rPr>
              <a:t>waves</a:t>
            </a:r>
          </a:p>
          <a:p>
            <a:pPr lvl="1"/>
            <a:endParaRPr lang="en-US" sz="2000" i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Light, such as that which emits from a lamp is comprised of </a:t>
            </a:r>
            <a:r>
              <a:rPr lang="en-US" sz="2000" i="1" dirty="0" smtClean="0">
                <a:solidFill>
                  <a:srgbClr val="FF0000"/>
                </a:solidFill>
              </a:rPr>
              <a:t>visible </a:t>
            </a:r>
            <a:r>
              <a:rPr lang="en-US" sz="2000" i="1" dirty="0" smtClean="0">
                <a:solidFill>
                  <a:srgbClr val="FF0000"/>
                </a:solidFill>
              </a:rPr>
              <a:t>waves</a:t>
            </a:r>
          </a:p>
          <a:p>
            <a:pPr lvl="1"/>
            <a:endParaRPr lang="en-US" sz="2000" i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i="1" dirty="0" smtClean="0"/>
              <a:t>Radio waves </a:t>
            </a:r>
            <a:r>
              <a:rPr lang="en-US" sz="2000" dirty="0" smtClean="0"/>
              <a:t>from a radio are </a:t>
            </a:r>
            <a:r>
              <a:rPr lang="en-US" sz="2000" dirty="0" smtClean="0"/>
              <a:t>another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Invisible </a:t>
            </a:r>
            <a:r>
              <a:rPr lang="en-US" sz="2000" i="1" dirty="0" smtClean="0"/>
              <a:t>UV and Infrared rays </a:t>
            </a:r>
            <a:r>
              <a:rPr lang="en-US" sz="2000" dirty="0" smtClean="0"/>
              <a:t>from the sun are also EMR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4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Propagation of Waves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35" y="1373859"/>
            <a:ext cx="3281362" cy="296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40971"/>
            <a:ext cx="411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waves created in water when an external force is applied are an example of propagation.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energy transferred to the spot of impact when the droplet strikes the surface is spread and transmitted throughout the water.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EMR propagates through the universe as </a:t>
            </a:r>
            <a:r>
              <a:rPr lang="en-US" sz="2000" i="1" dirty="0" smtClean="0"/>
              <a:t>oscillating, perpendicular electric and magnetic fields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458" y="4419600"/>
            <a:ext cx="4267200" cy="23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31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Elements, Molecules and Compounds</a:t>
            </a:r>
            <a:endParaRPr lang="en-US" sz="3600" dirty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Any pure substance that can not be broken down into simpler substances is an element.</a:t>
            </a:r>
          </a:p>
          <a:p>
            <a:endParaRPr lang="en-US" sz="2000" dirty="0"/>
          </a:p>
          <a:p>
            <a:r>
              <a:rPr lang="en-US" sz="2000" dirty="0" smtClean="0"/>
              <a:t>Millions of different materials in the world, all comprised of some combination of only 118 elements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Similar to how the alphabet combines 26 letters to yield hundreds of thousands of words, elements bond in unique arrangements to give different </a:t>
            </a:r>
            <a:r>
              <a:rPr lang="en-US" sz="2000" b="1" u="sng" dirty="0" smtClean="0">
                <a:solidFill>
                  <a:srgbClr val="FF0000"/>
                </a:solidFill>
              </a:rPr>
              <a:t>molecules</a:t>
            </a:r>
          </a:p>
          <a:p>
            <a:pPr lvl="1"/>
            <a:r>
              <a:rPr lang="en-US" sz="2000" dirty="0" smtClean="0"/>
              <a:t>Molecules agglomerate to yield </a:t>
            </a:r>
            <a:r>
              <a:rPr lang="en-US" sz="2000" b="1" u="sng" dirty="0" smtClean="0">
                <a:solidFill>
                  <a:srgbClr val="FF0000"/>
                </a:solidFill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32326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Wavelength and Frequency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0"/>
          <a:stretch/>
        </p:blipFill>
        <p:spPr>
          <a:xfrm>
            <a:off x="3886200" y="1600200"/>
            <a:ext cx="4572000" cy="2667000"/>
          </a:xfrm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distance between local maxima, or crests, is the </a:t>
            </a:r>
            <a:r>
              <a:rPr lang="en-US" sz="2000" b="1" u="sng" dirty="0" smtClean="0">
                <a:solidFill>
                  <a:srgbClr val="FF0000"/>
                </a:solidFill>
              </a:rPr>
              <a:t>wavelength </a:t>
            </a:r>
            <a:r>
              <a:rPr lang="el-GR" sz="2000" b="1" u="sng" dirty="0" smtClean="0">
                <a:solidFill>
                  <a:srgbClr val="FF0000"/>
                </a:solidFill>
              </a:rPr>
              <a:t>λ</a:t>
            </a:r>
            <a:r>
              <a:rPr lang="en-US" sz="2000" dirty="0" smtClean="0"/>
              <a:t> (units of meters)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If we picture these waves moving across the page, the number of crests that pass a given point per second is the </a:t>
            </a:r>
            <a:r>
              <a:rPr lang="en-US" sz="2000" b="1" u="sng" dirty="0" smtClean="0">
                <a:solidFill>
                  <a:srgbClr val="FF0000"/>
                </a:solidFill>
              </a:rPr>
              <a:t>frequency, </a:t>
            </a:r>
            <a:r>
              <a:rPr lang="el-GR" sz="2000" b="1" u="sng" dirty="0" smtClean="0">
                <a:solidFill>
                  <a:srgbClr val="FF0000"/>
                </a:solidFill>
              </a:rPr>
              <a:t>ν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(units of 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speed of a wave is given by the product of </a:t>
            </a:r>
            <a:r>
              <a:rPr lang="el-GR" sz="2000" dirty="0" smtClean="0"/>
              <a:t>ν</a:t>
            </a:r>
            <a:r>
              <a:rPr lang="en-US" sz="2000" dirty="0" smtClean="0"/>
              <a:t> and </a:t>
            </a:r>
            <a:r>
              <a:rPr lang="el-GR" sz="2000" dirty="0" smtClean="0"/>
              <a:t>λ</a:t>
            </a:r>
            <a:r>
              <a:rPr lang="en-US" sz="2000" dirty="0" smtClean="0"/>
              <a:t>:                       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495800"/>
            <a:ext cx="914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λν</a:t>
            </a:r>
            <a:r>
              <a:rPr lang="en-US" sz="2400" b="1" dirty="0" smtClean="0">
                <a:solidFill>
                  <a:schemeClr val="bg1"/>
                </a:solidFill>
              </a:rPr>
              <a:t> = 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148721"/>
            <a:ext cx="36576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 is the speed of light</a:t>
            </a:r>
            <a:r>
              <a:rPr lang="en-US" b="1" dirty="0" smtClean="0"/>
              <a:t>, 3.0 x 10</a:t>
            </a:r>
            <a:r>
              <a:rPr lang="en-US" b="1" baseline="30000" dirty="0" smtClean="0"/>
              <a:t>8</a:t>
            </a:r>
            <a:r>
              <a:rPr lang="en-US" b="1" dirty="0" smtClean="0"/>
              <a:t> m/s.  All EMR moves at this speed through vacuum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57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Different Types of EMR Have Different Wavelengths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9"/>
          <a:stretch/>
        </p:blipFill>
        <p:spPr>
          <a:xfrm>
            <a:off x="1066800" y="3657600"/>
            <a:ext cx="7315200" cy="2834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721584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0000"/>
                </a:solidFill>
              </a:rPr>
              <a:t>electromagnetic spectrum</a:t>
            </a:r>
            <a:r>
              <a:rPr lang="en-US" sz="2000" dirty="0" smtClean="0"/>
              <a:t> below shows EMR listed by increasing wavelength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Wavelengths vary from the size of an atomic nucleus to the length of a football field</a:t>
            </a:r>
          </a:p>
        </p:txBody>
      </p:sp>
    </p:spTree>
    <p:extLst>
      <p:ext uri="{BB962C8B-B14F-4D97-AF65-F5344CB8AC3E}">
        <p14:creationId xmlns:p14="http://schemas.microsoft.com/office/powerpoint/2010/main" val="35643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524209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Visible Spectrum</a:t>
            </a:r>
            <a:endParaRPr lang="en-US" sz="2800" b="1" dirty="0"/>
          </a:p>
        </p:txBody>
      </p:sp>
      <p:pic>
        <p:nvPicPr>
          <p:cNvPr id="5" name="Content Placeholder 18" descr="rainb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4812" y="3200400"/>
            <a:ext cx="2414588" cy="19812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93658"/>
            <a:ext cx="2857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13" descr="cells and spectrum.jpg"/>
          <p:cNvPicPr>
            <a:picLocks noChangeAspect="1"/>
          </p:cNvPicPr>
          <p:nvPr/>
        </p:nvPicPr>
        <p:blipFill rotWithShape="1">
          <a:blip r:embed="rId5" cstate="print"/>
          <a:srcRect b="41795"/>
          <a:stretch/>
        </p:blipFill>
        <p:spPr>
          <a:xfrm>
            <a:off x="2957591" y="3624943"/>
            <a:ext cx="3062209" cy="26343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69204" y="1567543"/>
            <a:ext cx="5898396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990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ROY  G.  BIV (increasing Energy)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276850"/>
            <a:ext cx="1781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7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is the frequency of orange (~650 nm) light?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 certain type of radiation has a frequency of 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  What is the wavelength, in nm, of this radiation?  What kind of radiation is it?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Continuous Spectra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White light is comprised of all wavelengths of the visible spectrum.  Because the spectrum of white light has no gaps, it is a </a:t>
            </a:r>
            <a:r>
              <a:rPr lang="en-US" sz="2000" b="1" dirty="0" smtClean="0">
                <a:solidFill>
                  <a:srgbClr val="FF0000"/>
                </a:solidFill>
              </a:rPr>
              <a:t>continuous spectrum</a:t>
            </a:r>
            <a:r>
              <a:rPr lang="en-US" sz="2000" dirty="0" smtClean="0"/>
              <a:t>.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1258" y="2667000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Sunlight, for example, is continuous over a long range of wavelengths.  The spectrum of sunlight is shown.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Just something to know</a:t>
            </a:r>
            <a:r>
              <a:rPr lang="en-US" sz="2000" dirty="0" smtClean="0"/>
              <a:t>:  Sunlight is actually white, but absorption and scattering of light by the atmosphere causes the sky to appear blue and the sun to appear yellow.</a:t>
            </a:r>
            <a:endParaRPr lang="en-US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0" y="2438400"/>
            <a:ext cx="418707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Birth Of Quantum Physics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failure of Classical Physics to explain blackbody radiation lead to the creation of </a:t>
            </a:r>
            <a:r>
              <a:rPr lang="en-US" sz="2000" b="1" dirty="0" smtClean="0">
                <a:solidFill>
                  <a:srgbClr val="FF0000"/>
                </a:solidFill>
              </a:rPr>
              <a:t>Quantum Physics </a:t>
            </a:r>
            <a:r>
              <a:rPr lang="en-US" sz="2000" dirty="0" smtClean="0"/>
              <a:t>by Planck, Einstein, and others.  </a:t>
            </a:r>
          </a:p>
          <a:p>
            <a:endParaRPr lang="en-US" sz="2000" dirty="0" smtClean="0"/>
          </a:p>
          <a:p>
            <a:r>
              <a:rPr lang="en-US" sz="2000" dirty="0" smtClean="0"/>
              <a:t>Planck explained blackbody radiation by asserting that radiation can only be emitted in small, exact amounts called </a:t>
            </a:r>
            <a:r>
              <a:rPr lang="en-US" sz="2000" b="1" i="1" u="sng" dirty="0" smtClean="0"/>
              <a:t>quanta</a:t>
            </a:r>
          </a:p>
          <a:p>
            <a:endParaRPr lang="en-US" sz="2000" dirty="0" smtClean="0"/>
          </a:p>
          <a:p>
            <a:r>
              <a:rPr lang="en-US" sz="2000" dirty="0" smtClean="0"/>
              <a:t>He then derived the amount of energy absorbed or released in a single event is equal to: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648200"/>
            <a:ext cx="1143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 = </a:t>
            </a:r>
            <a:r>
              <a:rPr lang="en-US" sz="2400" b="1" dirty="0" err="1" smtClean="0">
                <a:solidFill>
                  <a:schemeClr val="bg1"/>
                </a:solidFill>
              </a:rPr>
              <a:t>nh</a:t>
            </a:r>
            <a:r>
              <a:rPr lang="el-GR" sz="2400" b="1" dirty="0" smtClean="0">
                <a:solidFill>
                  <a:schemeClr val="bg1"/>
                </a:solidFill>
              </a:rPr>
              <a:t>ν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55142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</a:t>
            </a:r>
            <a:r>
              <a:rPr lang="en-US" sz="2000" b="1" dirty="0" smtClean="0">
                <a:solidFill>
                  <a:srgbClr val="000000"/>
                </a:solidFill>
              </a:rPr>
              <a:t>E</a:t>
            </a:r>
            <a:r>
              <a:rPr lang="en-US" sz="2000" dirty="0" smtClean="0"/>
              <a:t> is the total energy in J, </a:t>
            </a:r>
            <a:r>
              <a:rPr lang="en-US" sz="2000" b="1" dirty="0" smtClean="0">
                <a:solidFill>
                  <a:srgbClr val="000000"/>
                </a:solidFill>
              </a:rPr>
              <a:t>n</a:t>
            </a:r>
            <a:r>
              <a:rPr lang="en-US" sz="2000" dirty="0" smtClean="0"/>
              <a:t> is the number of quanta, and </a:t>
            </a:r>
            <a:r>
              <a:rPr lang="en-US" sz="2000" b="1" dirty="0" smtClean="0">
                <a:solidFill>
                  <a:srgbClr val="000000"/>
                </a:solidFill>
              </a:rPr>
              <a:t>h</a:t>
            </a:r>
            <a:r>
              <a:rPr lang="en-US" sz="2000" dirty="0" smtClean="0"/>
              <a:t> is </a:t>
            </a:r>
            <a:r>
              <a:rPr lang="en-US" sz="2000" b="1" dirty="0" smtClean="0">
                <a:solidFill>
                  <a:srgbClr val="FF0000"/>
                </a:solidFill>
              </a:rPr>
              <a:t>Planck’s constant</a:t>
            </a:r>
            <a:r>
              <a:rPr lang="en-US" sz="2000" dirty="0" smtClean="0"/>
              <a:t>, </a:t>
            </a:r>
            <a:r>
              <a:rPr lang="en-US" sz="2000" b="1" dirty="0" smtClean="0"/>
              <a:t>6.626 x 10</a:t>
            </a:r>
            <a:r>
              <a:rPr lang="en-US" sz="2000" b="1" baseline="30000" dirty="0" smtClean="0"/>
              <a:t>-34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70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Calculate the energy contained in a single quanta of blue light (~400 nm)</a:t>
            </a:r>
          </a:p>
          <a:p>
            <a:endParaRPr lang="en-US" sz="2000" dirty="0"/>
          </a:p>
          <a:p>
            <a:r>
              <a:rPr lang="en-US" sz="2000" dirty="0" smtClean="0"/>
              <a:t>Calculate the energy of contained in 10 quanta of green light (~520 nm)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 laser beam of yellowish light (~550 nm) emits 10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 quanta per minute.  How much energy is emitted </a:t>
            </a:r>
            <a:r>
              <a:rPr lang="en-US" sz="2000" u="sng" dirty="0" smtClean="0"/>
              <a:t>per </a:t>
            </a:r>
            <a:r>
              <a:rPr lang="en-US" sz="2000" i="1" u="sng" dirty="0" smtClean="0"/>
              <a:t>hour</a:t>
            </a:r>
            <a:r>
              <a:rPr lang="en-US" sz="2000" dirty="0" smtClean="0"/>
              <a:t>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76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31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Elements, Molecules and Compounds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077200" cy="5257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Elements</a:t>
            </a:r>
            <a:r>
              <a:rPr lang="en-US" sz="2000" dirty="0" smtClean="0"/>
              <a:t>:  H, O, Na, </a:t>
            </a:r>
            <a:r>
              <a:rPr lang="en-US" sz="2000" dirty="0" err="1" smtClean="0"/>
              <a:t>Cl</a:t>
            </a:r>
            <a:r>
              <a:rPr lang="en-US" sz="2000" dirty="0" smtClean="0"/>
              <a:t> (etc.)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Molecules</a:t>
            </a:r>
            <a:r>
              <a:rPr lang="en-US" sz="2000" dirty="0" smtClean="0"/>
              <a:t>:  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(water), 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HOOH (hydrogen peroxide)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NaCl</a:t>
            </a:r>
            <a:r>
              <a:rPr lang="en-US" sz="2000" dirty="0" smtClean="0"/>
              <a:t> (sodium chloride)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HCl</a:t>
            </a:r>
            <a:r>
              <a:rPr lang="en-US" sz="2000" dirty="0" smtClean="0"/>
              <a:t> (hydrochloric acid)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NaClO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(sodium perchlorate)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We refer to a </a:t>
            </a:r>
            <a:r>
              <a:rPr lang="en-US" sz="2000" i="1" u="sng" dirty="0" smtClean="0"/>
              <a:t>compound</a:t>
            </a:r>
            <a:r>
              <a:rPr lang="en-US" sz="2000" dirty="0" smtClean="0"/>
              <a:t> as a bulk accumulation of molecules (i.e.  </a:t>
            </a:r>
            <a:r>
              <a:rPr lang="en-US" sz="2000" i="1" dirty="0" smtClean="0"/>
              <a:t>A single water molecule</a:t>
            </a:r>
            <a:r>
              <a:rPr lang="en-US" sz="2000" dirty="0" smtClean="0"/>
              <a:t> vs. a glass full of water composed of billions and billions of molecules)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Elements can be classified as </a:t>
            </a:r>
            <a:r>
              <a:rPr lang="en-US" sz="2000" b="1" u="sng" dirty="0" smtClean="0">
                <a:solidFill>
                  <a:srgbClr val="FF0000"/>
                </a:solidFill>
              </a:rPr>
              <a:t>metals</a:t>
            </a:r>
            <a:r>
              <a:rPr lang="en-US" sz="2000" dirty="0" smtClean="0"/>
              <a:t>, </a:t>
            </a:r>
            <a:r>
              <a:rPr lang="en-US" sz="2000" b="1" u="sng" dirty="0" smtClean="0">
                <a:solidFill>
                  <a:srgbClr val="FF0000"/>
                </a:solidFill>
              </a:rPr>
              <a:t>nonmetals</a:t>
            </a:r>
            <a:r>
              <a:rPr lang="en-US" sz="2000" dirty="0" smtClean="0"/>
              <a:t>, and </a:t>
            </a:r>
            <a:r>
              <a:rPr lang="en-US" sz="2000" b="1" u="sng" dirty="0" smtClean="0">
                <a:solidFill>
                  <a:srgbClr val="FF0000"/>
                </a:solidFill>
              </a:rPr>
              <a:t>semiconductors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/>
              <a:t>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24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4"/>
          <a:stretch/>
        </p:blipFill>
        <p:spPr bwMode="auto">
          <a:xfrm>
            <a:off x="204788" y="271463"/>
            <a:ext cx="8753475" cy="568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5" name="Group 18"/>
          <p:cNvGrpSpPr>
            <a:grpSpLocks/>
          </p:cNvGrpSpPr>
          <p:nvPr/>
        </p:nvGrpSpPr>
        <p:grpSpPr bwMode="auto">
          <a:xfrm>
            <a:off x="6085113" y="1044635"/>
            <a:ext cx="1893534" cy="2721202"/>
            <a:chOff x="6085239" y="1469573"/>
            <a:chExt cx="1893989" cy="2721427"/>
          </a:xfrm>
        </p:grpSpPr>
        <p:grpSp>
          <p:nvGrpSpPr>
            <p:cNvPr id="8196" name="Group 19"/>
            <p:cNvGrpSpPr>
              <a:grpSpLocks/>
            </p:cNvGrpSpPr>
            <p:nvPr/>
          </p:nvGrpSpPr>
          <p:grpSpPr bwMode="auto">
            <a:xfrm>
              <a:off x="6085239" y="1469573"/>
              <a:ext cx="947611" cy="1109981"/>
              <a:chOff x="6063467" y="1099459"/>
              <a:chExt cx="947611" cy="110998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6063467" y="1644183"/>
                <a:ext cx="479187" cy="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542654" y="1644243"/>
                <a:ext cx="0" cy="5651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553768" y="2198159"/>
                <a:ext cx="45731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063468" y="1099459"/>
                <a:ext cx="0" cy="5651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7042378" y="3101885"/>
              <a:ext cx="457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042378" y="2557386"/>
              <a:ext cx="0" cy="544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10803" y="3090771"/>
              <a:ext cx="811" cy="54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10803" y="3635329"/>
              <a:ext cx="457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979228" y="3624215"/>
              <a:ext cx="0" cy="5667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338942" y="6073914"/>
            <a:ext cx="7010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Metals are all elements </a:t>
            </a:r>
            <a:r>
              <a:rPr lang="en-US" sz="2000" b="1" dirty="0" smtClean="0"/>
              <a:t>LEFT</a:t>
            </a:r>
            <a:r>
              <a:rPr lang="en-US" sz="2000" dirty="0" smtClean="0"/>
              <a:t> of the black line, </a:t>
            </a:r>
            <a:r>
              <a:rPr lang="en-US" sz="2000" b="1" u="sng" dirty="0" smtClean="0"/>
              <a:t>except Hydrogen</a:t>
            </a:r>
            <a:r>
              <a:rPr lang="en-US" sz="2000" b="1" dirty="0" smtClean="0"/>
              <a:t>. </a:t>
            </a:r>
            <a:r>
              <a:rPr lang="en-US" sz="2000" dirty="0" smtClean="0"/>
              <a:t>Orange elements along black line are</a:t>
            </a:r>
            <a:r>
              <a:rPr lang="en-US" sz="2000" b="1" dirty="0" smtClean="0"/>
              <a:t> semiconductors.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9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057400" cy="8382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Metals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371600"/>
            <a:ext cx="8229600" cy="1677988"/>
          </a:xfrm>
        </p:spPr>
        <p:txBody>
          <a:bodyPr/>
          <a:lstStyle/>
          <a:p>
            <a:r>
              <a:rPr lang="en-US" sz="2000" dirty="0" smtClean="0"/>
              <a:t>Metals are highly reactive elements that exhibit the characteristics outlined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31242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latin typeface="+mn-lt"/>
                <a:cs typeface="+mn-cs"/>
              </a:rPr>
              <a:t>Metal characteristics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Malleable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Ductile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Conductive of electricity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Conductive of heat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Have luster and shine</a:t>
            </a:r>
          </a:p>
        </p:txBody>
      </p:sp>
      <p:sp>
        <p:nvSpPr>
          <p:cNvPr id="7" name="Left Arrow 6"/>
          <p:cNvSpPr/>
          <p:nvPr/>
        </p:nvSpPr>
        <p:spPr>
          <a:xfrm rot="19200103">
            <a:off x="6384925" y="4999038"/>
            <a:ext cx="914400" cy="3048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5500" r="3214" b="3516"/>
          <a:stretch/>
        </p:blipFill>
        <p:spPr bwMode="auto">
          <a:xfrm>
            <a:off x="3592287" y="2732314"/>
            <a:ext cx="2351314" cy="18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59" y="461577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63407"/>
            <a:ext cx="2286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encrypted-tbn0.gstatic.com/images?q=tbn:ANd9GcRrpubecUqCRCqrbyaTpPspdCXQF_StEb_8rNxLkYHOfD1-xT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58" y="2438399"/>
            <a:ext cx="2580141" cy="258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819400" cy="8382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Nonmetals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2412"/>
            <a:ext cx="3962400" cy="20589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Nonmetal characteristics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Most nonmetals are gases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Non conductive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Those that are solid are not conductive, malleable, or ductile </a:t>
            </a:r>
            <a:endParaRPr lang="en-US" sz="2000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2223"/>
          <a:stretch>
            <a:fillRect/>
          </a:stretch>
        </p:blipFill>
        <p:spPr bwMode="auto">
          <a:xfrm>
            <a:off x="4343400" y="2609850"/>
            <a:ext cx="15462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914400" y="499586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/>
              <a:t>P(s)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5257800" y="561975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/>
              <a:t>S(s)</a:t>
            </a:r>
          </a:p>
        </p:txBody>
      </p: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4724400" y="2046288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/>
              <a:t>O</a:t>
            </a:r>
            <a:r>
              <a:rPr lang="en-US" sz="2400" b="1" baseline="-25000" dirty="0"/>
              <a:t>2 </a:t>
            </a:r>
            <a:r>
              <a:rPr lang="en-US" sz="2400" b="1" dirty="0"/>
              <a:t>(g)</a:t>
            </a:r>
          </a:p>
        </p:txBody>
      </p:sp>
      <p:pic>
        <p:nvPicPr>
          <p:cNvPr id="1026" name="Picture 2" descr="https://encrypted-tbn1.gstatic.com/images?q=tbn:ANd9GcQ_bmUhdEWguLEKJVUOlMaTdkwprGzwGhNsMwwXl1nPacFy-jy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914400"/>
            <a:ext cx="276542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934200" y="45379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/>
              <a:t>He</a:t>
            </a:r>
            <a:r>
              <a:rPr lang="en-US" sz="2400" b="1" baseline="-25000" dirty="0" smtClean="0"/>
              <a:t> </a:t>
            </a:r>
            <a:r>
              <a:rPr lang="en-US" sz="2400" b="1" dirty="0"/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4336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/>
              <a:t>Diatomic Species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7724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Certain elements are unstable, and hence, do not exist </a:t>
            </a:r>
            <a:r>
              <a:rPr lang="en-US" sz="2000" u="sng" dirty="0" smtClean="0">
                <a:solidFill>
                  <a:srgbClr val="FF0000"/>
                </a:solidFill>
              </a:rPr>
              <a:t>naturally</a:t>
            </a:r>
            <a:r>
              <a:rPr lang="en-US" sz="2000" dirty="0" smtClean="0"/>
              <a:t> in atomic form, but as </a:t>
            </a:r>
            <a:r>
              <a:rPr lang="en-US" sz="2000" b="1" u="sng" dirty="0" smtClean="0">
                <a:solidFill>
                  <a:srgbClr val="FF0000"/>
                </a:solidFill>
              </a:rPr>
              <a:t>diatomic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molecules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These specific elements (all gases) include H, O, N, and all of the halogens (group 17)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 </a:t>
            </a:r>
            <a:r>
              <a:rPr lang="en-US" sz="2000" dirty="0" smtClean="0">
                <a:sym typeface="Wingdings" pitchFamily="2" charset="2"/>
              </a:rPr>
              <a:t> 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(Hydrogen gas)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ym typeface="Wingdings" pitchFamily="2" charset="2"/>
              </a:rPr>
              <a:t>O  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 (Oxygen gas)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ym typeface="Wingdings" pitchFamily="2" charset="2"/>
              </a:rPr>
              <a:t>N  N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 (Nitrogen gas)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F, </a:t>
            </a:r>
            <a:r>
              <a:rPr lang="en-US" sz="2000" dirty="0" err="1" smtClean="0"/>
              <a:t>Cl</a:t>
            </a:r>
            <a:r>
              <a:rPr lang="en-US" sz="2000" dirty="0" smtClean="0"/>
              <a:t>, Br, I </a:t>
            </a:r>
            <a:r>
              <a:rPr lang="en-US" sz="2000" dirty="0" smtClean="0">
                <a:sym typeface="Wingdings" pitchFamily="2" charset="2"/>
              </a:rPr>
              <a:t> F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, Cl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, Br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, I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 (Fluorine gas, chlorine gas, bromine gas and iodine gas)</a:t>
            </a:r>
            <a:endParaRPr lang="en-US" sz="20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4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hemwiki.ucdavis.edu/@api/deki/files/7487/=He_A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71650"/>
            <a:ext cx="3657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/>
              <a:t>Atomic Mass</a:t>
            </a:r>
            <a:endParaRPr lang="en-US" sz="3600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Dmitri Mendeleev created the periodic table in in 1869 by arranging the elements in order of increasing </a:t>
            </a:r>
            <a:r>
              <a:rPr lang="en-US" sz="2000" b="1" u="sng" dirty="0" smtClean="0">
                <a:solidFill>
                  <a:srgbClr val="FF0000"/>
                </a:solidFill>
              </a:rPr>
              <a:t>atomic mass</a:t>
            </a:r>
            <a:r>
              <a:rPr lang="en-US" sz="2000" dirty="0" smtClean="0"/>
              <a:t>.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Atoms have extremely small masses.  To express such small masses, we use the atomic mass unit (</a:t>
            </a:r>
            <a:r>
              <a:rPr lang="en-US" sz="2000" dirty="0" err="1" smtClean="0"/>
              <a:t>amu</a:t>
            </a:r>
            <a:r>
              <a:rPr lang="en-US" sz="2000" dirty="0" smtClean="0"/>
              <a:t>), which is equal to 1.66 x 10</a:t>
            </a:r>
            <a:r>
              <a:rPr lang="en-US" sz="2000" baseline="30000" dirty="0" smtClean="0"/>
              <a:t>-24</a:t>
            </a:r>
            <a:r>
              <a:rPr lang="en-US" sz="2000" dirty="0" smtClean="0"/>
              <a:t> g. </a:t>
            </a:r>
          </a:p>
        </p:txBody>
      </p:sp>
    </p:spTree>
    <p:extLst>
      <p:ext uri="{BB962C8B-B14F-4D97-AF65-F5344CB8AC3E}">
        <p14:creationId xmlns:p14="http://schemas.microsoft.com/office/powerpoint/2010/main" val="21076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455</TotalTime>
  <Words>2294</Words>
  <Application>Microsoft Office PowerPoint</Application>
  <PresentationFormat>On-screen Show (4:3)</PresentationFormat>
  <Paragraphs>364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Equity</vt:lpstr>
      <vt:lpstr>Office Theme</vt:lpstr>
      <vt:lpstr>PowerPoint Presentation</vt:lpstr>
      <vt:lpstr>Matter</vt:lpstr>
      <vt:lpstr>Elements, Molecules and Compounds</vt:lpstr>
      <vt:lpstr>Elements, Molecules and Compounds</vt:lpstr>
      <vt:lpstr>PowerPoint Presentation</vt:lpstr>
      <vt:lpstr>Metals</vt:lpstr>
      <vt:lpstr>Nonmetals</vt:lpstr>
      <vt:lpstr>Diatomic Species</vt:lpstr>
      <vt:lpstr>Atomic Mass</vt:lpstr>
      <vt:lpstr>Atomic Structure</vt:lpstr>
      <vt:lpstr>Atomic Structure</vt:lpstr>
      <vt:lpstr>Atomic Number</vt:lpstr>
      <vt:lpstr>Isotopes</vt:lpstr>
      <vt:lpstr>Isotopes</vt:lpstr>
      <vt:lpstr>PowerPoint Presentation</vt:lpstr>
      <vt:lpstr>Example</vt:lpstr>
      <vt:lpstr>Ions</vt:lpstr>
      <vt:lpstr>Ions</vt:lpstr>
      <vt:lpstr>Ions</vt:lpstr>
      <vt:lpstr>Ions</vt:lpstr>
      <vt:lpstr>Nomenclature</vt:lpstr>
      <vt:lpstr>Nomenclature</vt:lpstr>
      <vt:lpstr>Groups and Periodicity</vt:lpstr>
      <vt:lpstr>Chemical Groups</vt:lpstr>
      <vt:lpstr>Periodicity</vt:lpstr>
      <vt:lpstr>How to Interpret the Findings of Mendeleev</vt:lpstr>
      <vt:lpstr>Periodicity is Due To Repeating Valence Electrons</vt:lpstr>
      <vt:lpstr>EMR:  Light and Energy</vt:lpstr>
      <vt:lpstr>Propagation of Waves</vt:lpstr>
      <vt:lpstr>Wavelength and Frequency</vt:lpstr>
      <vt:lpstr>Different Types of EMR Have Different Wavelengths</vt:lpstr>
      <vt:lpstr>The Visible Spectrum</vt:lpstr>
      <vt:lpstr>Examples</vt:lpstr>
      <vt:lpstr>Continuous Spectra</vt:lpstr>
      <vt:lpstr>The Birth Of Quantum Physics</vt:lpstr>
      <vt:lpstr>Examples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Clifton</dc:creator>
  <cp:lastModifiedBy>Harris, Clifton</cp:lastModifiedBy>
  <cp:revision>32</cp:revision>
  <dcterms:created xsi:type="dcterms:W3CDTF">2013-01-07T19:27:39Z</dcterms:created>
  <dcterms:modified xsi:type="dcterms:W3CDTF">2013-01-14T16:40:35Z</dcterms:modified>
</cp:coreProperties>
</file>