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4" r:id="rId5"/>
    <p:sldId id="265" r:id="rId6"/>
    <p:sldId id="266" r:id="rId7"/>
    <p:sldId id="259" r:id="rId8"/>
    <p:sldId id="260" r:id="rId9"/>
    <p:sldId id="268" r:id="rId10"/>
    <p:sldId id="269" r:id="rId11"/>
    <p:sldId id="270" r:id="rId12"/>
    <p:sldId id="273" r:id="rId13"/>
    <p:sldId id="271" r:id="rId14"/>
    <p:sldId id="272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AE558-8566-4382-84D4-EDA2FDA4450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E970D-6E80-4708-9D3D-2D2C47DAC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6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941FB4-6815-44FB-8935-281D9BEECA4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D70E2A-6BB8-4F45-8928-A9EEE289B87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A4211F-2F4D-4B05-B3E0-7F8BE04E267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F5CCA2-EDE4-45AA-8EAF-7AE99FE2A3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0EC5-7E2A-464D-AF3E-6D0A2C118C99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00C2C1D-1C25-4E4F-B507-23243718E9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0EC5-7E2A-464D-AF3E-6D0A2C118C99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C1D-1C25-4E4F-B507-23243718E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0EC5-7E2A-464D-AF3E-6D0A2C118C99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C1D-1C25-4E4F-B507-23243718E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0EC5-7E2A-464D-AF3E-6D0A2C118C99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C1D-1C25-4E4F-B507-23243718E9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0EC5-7E2A-464D-AF3E-6D0A2C118C99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00C2C1D-1C25-4E4F-B507-23243718E9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0EC5-7E2A-464D-AF3E-6D0A2C118C99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C1D-1C25-4E4F-B507-23243718E9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0EC5-7E2A-464D-AF3E-6D0A2C118C99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C1D-1C25-4E4F-B507-23243718E90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0EC5-7E2A-464D-AF3E-6D0A2C118C99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C1D-1C25-4E4F-B507-23243718E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0EC5-7E2A-464D-AF3E-6D0A2C118C99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C1D-1C25-4E4F-B507-23243718E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0EC5-7E2A-464D-AF3E-6D0A2C118C99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C1D-1C25-4E4F-B507-23243718E90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0EC5-7E2A-464D-AF3E-6D0A2C118C99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00C2C1D-1C25-4E4F-B507-23243718E90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350EC5-7E2A-464D-AF3E-6D0A2C118C99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00C2C1D-1C25-4E4F-B507-23243718E9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33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1/9/13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1:  Introduction to 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67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92162"/>
          </a:xfrm>
        </p:spPr>
        <p:txBody>
          <a:bodyPr/>
          <a:lstStyle/>
          <a:p>
            <a:pPr algn="l"/>
            <a:r>
              <a:rPr lang="en-US" sz="3600" b="1" dirty="0" smtClean="0"/>
              <a:t>Density</a:t>
            </a:r>
            <a:endParaRPr lang="en-US" b="1" dirty="0"/>
          </a:p>
        </p:txBody>
      </p:sp>
      <p:pic>
        <p:nvPicPr>
          <p:cNvPr id="4" name="Picture 2" descr="https://encrypted-tbn2.gstatic.com/images?q=tbn:ANd9GcS7RBYw8rxF_5TGCl9wNJAfksw3ycb8iucWemD3FT-GolTKgy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2438400" cy="315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0" name="Picture 2" descr="https://encrypted-tbn3.gstatic.com/images?q=tbn:ANd9GcRgCzJ0_d9ARKEX2I3cl44KkVwypSzoq4l_u9E6qpgoJz7uc30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771710"/>
            <a:ext cx="3200400" cy="3257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533400" y="3014008"/>
            <a:ext cx="1828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/>
              <a:t>Oil </a:t>
            </a:r>
          </a:p>
          <a:p>
            <a:pPr eaLnBrk="1" hangingPunct="1"/>
            <a:r>
              <a:rPr lang="en-US" sz="2000" dirty="0" smtClean="0"/>
              <a:t>0.91 g/cm</a:t>
            </a:r>
            <a:r>
              <a:rPr lang="en-US" sz="2000" baseline="30000" dirty="0" smtClean="0"/>
              <a:t>3</a:t>
            </a:r>
            <a:endParaRPr lang="en-US" sz="2000" baseline="30000" dirty="0"/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Water</a:t>
            </a:r>
          </a:p>
          <a:p>
            <a:pPr eaLnBrk="1" hangingPunct="1"/>
            <a:r>
              <a:rPr lang="en-US" sz="2000" dirty="0" smtClean="0"/>
              <a:t>1.0 </a:t>
            </a:r>
            <a:r>
              <a:rPr lang="en-US" sz="2000" dirty="0"/>
              <a:t>g/cm</a:t>
            </a:r>
            <a:r>
              <a:rPr lang="en-US" sz="2000" baseline="30000" dirty="0"/>
              <a:t>3</a:t>
            </a:r>
          </a:p>
          <a:p>
            <a:pPr eaLnBrk="1" hangingPunct="1"/>
            <a:endParaRPr lang="en-US" sz="20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447800" y="4114800"/>
            <a:ext cx="9144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447800" y="3233058"/>
            <a:ext cx="947057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" y="1219200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More dense substances will sink.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386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620000" cy="838200"/>
          </a:xfrm>
        </p:spPr>
        <p:txBody>
          <a:bodyPr/>
          <a:lstStyle/>
          <a:p>
            <a:pPr algn="l"/>
            <a:r>
              <a:rPr lang="en-US" sz="3600" b="1" dirty="0" smtClean="0"/>
              <a:t>Unit Conversion: Dimensional Analysis</a:t>
            </a:r>
            <a:endParaRPr lang="en-US" sz="3600" b="1" dirty="0"/>
          </a:p>
        </p:txBody>
      </p:sp>
      <p:sp>
        <p:nvSpPr>
          <p:cNvPr id="4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7620000" cy="5029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There are two types of numbers:  exact and inexact.  </a:t>
            </a:r>
            <a:endParaRPr lang="en-US" sz="2000" dirty="0"/>
          </a:p>
          <a:p>
            <a:pPr lvl="1"/>
            <a:r>
              <a:rPr lang="en-US" sz="2000" dirty="0" smtClean="0"/>
              <a:t>Exact numbers represent defined values</a:t>
            </a:r>
          </a:p>
          <a:p>
            <a:pPr lvl="2"/>
            <a:r>
              <a:rPr lang="en-US" sz="2000" dirty="0" smtClean="0"/>
              <a:t>There are </a:t>
            </a:r>
            <a:r>
              <a:rPr lang="en-US" sz="2000" b="1" dirty="0" smtClean="0">
                <a:solidFill>
                  <a:srgbClr val="FF0000"/>
                </a:solidFill>
              </a:rPr>
              <a:t>60 seconds </a:t>
            </a:r>
            <a:r>
              <a:rPr lang="en-US" sz="2000" dirty="0" smtClean="0"/>
              <a:t>in a </a:t>
            </a:r>
            <a:r>
              <a:rPr lang="en-US" sz="2000" b="1" dirty="0" smtClean="0">
                <a:solidFill>
                  <a:srgbClr val="FF0000"/>
                </a:solidFill>
              </a:rPr>
              <a:t>minute</a:t>
            </a:r>
          </a:p>
          <a:p>
            <a:pPr lvl="2"/>
            <a:r>
              <a:rPr lang="en-US" dirty="0" smtClean="0"/>
              <a:t>There are </a:t>
            </a:r>
            <a:r>
              <a:rPr lang="en-US" b="1" dirty="0" smtClean="0">
                <a:solidFill>
                  <a:srgbClr val="FF0000"/>
                </a:solidFill>
              </a:rPr>
              <a:t>12 months </a:t>
            </a:r>
            <a:r>
              <a:rPr lang="en-US" dirty="0" smtClean="0"/>
              <a:t>in a</a:t>
            </a:r>
            <a:r>
              <a:rPr lang="en-US" b="1" dirty="0" smtClean="0">
                <a:solidFill>
                  <a:srgbClr val="FF0000"/>
                </a:solidFill>
              </a:rPr>
              <a:t> year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lvl="2"/>
            <a:r>
              <a:rPr lang="en-US" sz="2000" dirty="0" smtClean="0"/>
              <a:t>There are </a:t>
            </a:r>
            <a:r>
              <a:rPr lang="en-US" sz="2000" b="1" dirty="0" smtClean="0">
                <a:solidFill>
                  <a:srgbClr val="FF0000"/>
                </a:solidFill>
              </a:rPr>
              <a:t>1000 grams </a:t>
            </a:r>
            <a:r>
              <a:rPr lang="en-US" sz="2000" dirty="0" smtClean="0"/>
              <a:t>in a </a:t>
            </a:r>
            <a:r>
              <a:rPr lang="en-US" sz="2000" b="1" dirty="0" smtClean="0">
                <a:solidFill>
                  <a:srgbClr val="FF0000"/>
                </a:solidFill>
              </a:rPr>
              <a:t>kilogram</a:t>
            </a:r>
          </a:p>
          <a:p>
            <a:pPr marL="914400" lvl="2" indent="0">
              <a:buNone/>
            </a:pP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Inexact numbers come from measurement.  All inexact numbers contain error.</a:t>
            </a:r>
          </a:p>
          <a:p>
            <a:pPr marL="914400" lvl="2" indent="0">
              <a:buNone/>
            </a:pPr>
            <a:endParaRPr lang="en-US" sz="1200" b="1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In many instances, its is necessary to express a measurement in units that differ from those given. </a:t>
            </a:r>
            <a:r>
              <a:rPr lang="en-US" sz="2000" b="1" u="sng" dirty="0" smtClean="0">
                <a:solidFill>
                  <a:srgbClr val="FF0000"/>
                </a:solidFill>
              </a:rPr>
              <a:t>Dimensional analysis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is an algebraic method used to convert between different units by employing </a:t>
            </a:r>
            <a:r>
              <a:rPr lang="en-US" sz="2000" b="1" u="sng" dirty="0" smtClean="0">
                <a:solidFill>
                  <a:srgbClr val="FF0000"/>
                </a:solidFill>
              </a:rPr>
              <a:t>conversion factors</a:t>
            </a:r>
            <a:endParaRPr lang="en-US" sz="2000" b="1" u="sng" dirty="0">
              <a:solidFill>
                <a:srgbClr val="FF0000"/>
              </a:solidFill>
            </a:endParaRPr>
          </a:p>
          <a:p>
            <a:endParaRPr lang="en-US" sz="2000" b="1" u="sng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Conversion factors are simply </a:t>
            </a:r>
            <a:r>
              <a:rPr lang="en-US" sz="2000" b="1" u="sng" dirty="0" smtClean="0"/>
              <a:t>exact numbers</a:t>
            </a:r>
            <a:r>
              <a:rPr lang="en-US" sz="2000" dirty="0"/>
              <a:t> </a:t>
            </a:r>
            <a:r>
              <a:rPr lang="en-US" sz="2000" dirty="0" smtClean="0"/>
              <a:t>that are expressed as ratios of values in different units that are equal to unity (1)       </a:t>
            </a:r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8978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Dimensional Analysis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429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Using our previous example, we can convert between seconds and minutes.  The conversion factor would be written as: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In other words, there are 60 seconds per minute, or a minute every 60 seconds.  The values of the fractions written above are simply one.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275802"/>
              </p:ext>
            </p:extLst>
          </p:nvPr>
        </p:nvGraphicFramePr>
        <p:xfrm>
          <a:off x="2895600" y="2514600"/>
          <a:ext cx="3036888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Equation" r:id="rId3" imgW="1282680" imgH="507960" progId="Equation.3">
                  <p:embed/>
                </p:oleObj>
              </mc:Choice>
              <mc:Fallback>
                <p:oleObj name="Equation" r:id="rId3" imgW="1282680" imgH="507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514600"/>
                        <a:ext cx="3036888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18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2400"/>
            <a:ext cx="7620000" cy="746145"/>
          </a:xfrm>
        </p:spPr>
        <p:txBody>
          <a:bodyPr/>
          <a:lstStyle/>
          <a:p>
            <a:pPr algn="l"/>
            <a:r>
              <a:rPr lang="en-US" sz="3600" b="1" dirty="0" smtClean="0"/>
              <a:t>Dimensional Analysis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56126198"/>
              </p:ext>
            </p:extLst>
          </p:nvPr>
        </p:nvGraphicFramePr>
        <p:xfrm>
          <a:off x="1611313" y="1627188"/>
          <a:ext cx="53276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Equation" r:id="rId3" imgW="3073320" imgH="571320" progId="Equation.3">
                  <p:embed/>
                </p:oleObj>
              </mc:Choice>
              <mc:Fallback>
                <p:oleObj name="Equation" r:id="rId3" imgW="30733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13" y="1627188"/>
                        <a:ext cx="5327650" cy="99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eft Arrow 5"/>
          <p:cNvSpPr/>
          <p:nvPr/>
        </p:nvSpPr>
        <p:spPr>
          <a:xfrm rot="19844927">
            <a:off x="5020074" y="1371045"/>
            <a:ext cx="870582" cy="323577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7400" y="10668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conversion factor (s)</a:t>
            </a:r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352800" y="2084140"/>
            <a:ext cx="1524000" cy="533400"/>
          </a:xfrm>
          <a:prstGeom prst="line">
            <a:avLst/>
          </a:prstGeom>
          <a:ln w="38100">
            <a:solidFill>
              <a:srgbClr val="0808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200400" y="1463655"/>
            <a:ext cx="1828800" cy="115388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1524000" y="1773897"/>
            <a:ext cx="1524000" cy="533400"/>
          </a:xfrm>
          <a:prstGeom prst="line">
            <a:avLst/>
          </a:prstGeom>
          <a:ln w="38100">
            <a:solidFill>
              <a:srgbClr val="0808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2889684"/>
            <a:ext cx="739140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Example.  How many </a:t>
            </a:r>
            <a:r>
              <a:rPr lang="en-US" sz="2400" b="1" u="sng" dirty="0" smtClean="0">
                <a:solidFill>
                  <a:srgbClr val="0070C0"/>
                </a:solidFill>
              </a:rPr>
              <a:t>seconds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are there in </a:t>
            </a:r>
            <a:r>
              <a:rPr lang="en-US" sz="2400" b="1" u="sng" dirty="0" smtClean="0">
                <a:solidFill>
                  <a:srgbClr val="FF0000"/>
                </a:solidFill>
              </a:rPr>
              <a:t>30 minutes</a:t>
            </a:r>
            <a:r>
              <a:rPr lang="en-US" sz="2400" dirty="0" smtClean="0"/>
              <a:t>?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Our given unit of time is minutes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Our desired unit of time is seconds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We will use our conversion factor that equates seconds and minutes to obtain units of seconds.  </a:t>
            </a:r>
            <a:r>
              <a:rPr lang="en-US" sz="2400" dirty="0" smtClean="0">
                <a:solidFill>
                  <a:srgbClr val="FF0000"/>
                </a:solidFill>
              </a:rPr>
              <a:t>The conversion factor must be arranged such that the desired units are ‘on top’</a:t>
            </a:r>
            <a:endParaRPr 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514600" y="5638800"/>
                <a:ext cx="3501728" cy="670568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𝟑𝟎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r>
                        <a:rPr lang="en-US" sz="2000" b="0" i="1" smtClean="0">
                          <a:latin typeface="Cambria Math"/>
                        </a:rPr>
                        <m:t>𝑚𝑖𝑛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60 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𝑠𝑒𝑐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1 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𝑚𝑖𝑛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𝟏𝟖𝟎𝟎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0" i="1" smtClean="0">
                          <a:latin typeface="Cambria Math"/>
                        </a:rPr>
                        <m:t>𝑠𝑒𝑐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5638800"/>
                <a:ext cx="3501728" cy="67056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071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715796"/>
          </a:xfrm>
        </p:spPr>
        <p:txBody>
          <a:bodyPr/>
          <a:lstStyle/>
          <a:p>
            <a:pPr algn="l"/>
            <a:r>
              <a:rPr lang="en-US" sz="3600" b="1" dirty="0" smtClean="0"/>
              <a:t>Group Examples</a:t>
            </a:r>
            <a:endParaRPr lang="en-US" sz="3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4800" y="1295400"/>
                <a:ext cx="4800600" cy="48006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000" dirty="0" smtClean="0"/>
                  <a:t>Use dimensional analysis to convert units for the following.  Report your answer in both standard and scientific notation.</a:t>
                </a:r>
              </a:p>
              <a:p>
                <a:endParaRPr lang="en-US" sz="2000" dirty="0" smtClean="0"/>
              </a:p>
              <a:p>
                <a:pPr lvl="1"/>
                <a:r>
                  <a:rPr lang="en-US" sz="2000" dirty="0" smtClean="0"/>
                  <a:t>35 minutes to hours</a:t>
                </a:r>
              </a:p>
              <a:p>
                <a:pPr marL="411480" lvl="1" indent="0">
                  <a:buNone/>
                </a:pPr>
                <a:endParaRPr lang="en-US" sz="2000" dirty="0" smtClean="0"/>
              </a:p>
              <a:p>
                <a:pPr lvl="1"/>
                <a:r>
                  <a:rPr lang="en-US" sz="2000" dirty="0" smtClean="0"/>
                  <a:t>Convert 40 weeks to seconds</a:t>
                </a:r>
              </a:p>
              <a:p>
                <a:endParaRPr lang="en-US" sz="2000" dirty="0" smtClean="0"/>
              </a:p>
              <a:p>
                <a:pPr lvl="1"/>
                <a:r>
                  <a:rPr lang="en-US" sz="2000" b="1" dirty="0" smtClean="0">
                    <a:solidFill>
                      <a:srgbClr val="FF0000"/>
                    </a:solidFill>
                  </a:rPr>
                  <a:t>**4 gallons to liters</a:t>
                </a:r>
              </a:p>
              <a:p>
                <a:pPr lvl="1"/>
                <a:endParaRPr lang="en-US" sz="2000" b="1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sz="2000" b="1" dirty="0" smtClean="0">
                    <a:solidFill>
                      <a:srgbClr val="FF0000"/>
                    </a:solidFill>
                  </a:rPr>
                  <a:t>*** 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3</a:t>
                </a:r>
                <a:r>
                  <a:rPr lang="en-US" sz="2000" b="1" dirty="0" smtClean="0">
                    <a:solidFill>
                      <a:srgbClr val="FF0000"/>
                    </a:solidFill>
                  </a:rPr>
                  <a:t>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𝒎𝒊𝒍𝒆𝒔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𝒉𝒓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b="1" dirty="0" smtClean="0">
                    <a:solidFill>
                      <a:srgbClr val="FF0000"/>
                    </a:solidFill>
                  </a:rPr>
                  <a:t>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𝒇𝒕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𝒔𝒆𝒄</m:t>
                        </m:r>
                      </m:den>
                    </m:f>
                  </m:oMath>
                </a14:m>
                <a:r>
                  <a:rPr lang="en-US" sz="2000" b="1" dirty="0" smtClean="0">
                    <a:solidFill>
                      <a:srgbClr val="FF0000"/>
                    </a:solidFill>
                  </a:rPr>
                  <a:t>  </a:t>
                </a:r>
                <a:endParaRPr lang="en-US" sz="2000" b="1" dirty="0" smtClean="0">
                  <a:solidFill>
                    <a:srgbClr val="FF0000"/>
                  </a:solidFill>
                </a:endParaRPr>
              </a:p>
              <a:p>
                <a:pPr lvl="1"/>
                <a:endParaRPr lang="en-US" sz="2000" b="1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sz="2000" b="1" dirty="0" smtClean="0">
                    <a:solidFill>
                      <a:srgbClr val="FF0000"/>
                    </a:solidFill>
                  </a:rPr>
                  <a:t>The density of water is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𝒈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𝒎𝑳</m:t>
                        </m:r>
                      </m:den>
                    </m:f>
                  </m:oMath>
                </a14:m>
                <a:r>
                  <a:rPr lang="en-US" sz="2000" b="1" dirty="0" smtClean="0">
                    <a:solidFill>
                      <a:srgbClr val="FF0000"/>
                    </a:solidFill>
                  </a:rPr>
                  <a:t>.  How many grams of water are in 2.4 L?</a:t>
                </a:r>
                <a:endParaRPr lang="en-US" sz="2000" b="1" dirty="0" smtClean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4800" y="1295400"/>
                <a:ext cx="4800600" cy="4800600"/>
              </a:xfrm>
              <a:blipFill rotWithShape="1">
                <a:blip r:embed="rId2"/>
                <a:stretch>
                  <a:fillRect l="-381" t="-1017" b="-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 txBox="1">
            <a:spLocks/>
          </p:cNvSpPr>
          <p:nvPr/>
        </p:nvSpPr>
        <p:spPr>
          <a:xfrm>
            <a:off x="5565782" y="1483139"/>
            <a:ext cx="2223868" cy="12954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400" dirty="0" smtClean="0"/>
              <a:t>1 in = 2.54 c</a:t>
            </a:r>
            <a:r>
              <a:rPr lang="en-US" sz="2400" u="sng" dirty="0" smtClean="0"/>
              <a:t>m</a:t>
            </a:r>
          </a:p>
          <a:p>
            <a:pPr>
              <a:buFont typeface="Arial" pitchFamily="34" charset="0"/>
              <a:buNone/>
            </a:pPr>
            <a:r>
              <a:rPr lang="en-US" sz="2400" dirty="0" smtClean="0"/>
              <a:t>1 </a:t>
            </a:r>
            <a:r>
              <a:rPr lang="en-US" sz="2400" dirty="0" err="1" smtClean="0"/>
              <a:t>ft</a:t>
            </a:r>
            <a:r>
              <a:rPr lang="en-US" sz="2400" dirty="0" smtClean="0"/>
              <a:t> = 12 in.</a:t>
            </a:r>
          </a:p>
          <a:p>
            <a:pPr>
              <a:buFont typeface="Arial" pitchFamily="34" charset="0"/>
              <a:buNone/>
            </a:pPr>
            <a:r>
              <a:rPr lang="en-US" sz="2400" dirty="0" smtClean="0"/>
              <a:t>1 mile = 5280 </a:t>
            </a:r>
            <a:r>
              <a:rPr lang="en-US" sz="2400" dirty="0" err="1" smtClean="0"/>
              <a:t>ft</a:t>
            </a:r>
            <a:endParaRPr lang="en-US" sz="2400" dirty="0" smtClean="0"/>
          </a:p>
          <a:p>
            <a:pPr>
              <a:buFont typeface="Arial" pitchFamily="34" charset="0"/>
              <a:buNone/>
            </a:pPr>
            <a:endParaRPr lang="en-US" sz="24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556740" y="2874667"/>
            <a:ext cx="2548596" cy="935333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quart = 946.3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2400" b="0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gallon =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 quarts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7086600" y="1483139"/>
            <a:ext cx="561536" cy="4853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76668" y="4114800"/>
            <a:ext cx="2153528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min = 60 sec</a:t>
            </a:r>
          </a:p>
          <a:p>
            <a:r>
              <a:rPr lang="en-US" sz="2400" dirty="0" smtClean="0"/>
              <a:t>60 min = 1 hr </a:t>
            </a:r>
          </a:p>
          <a:p>
            <a:r>
              <a:rPr lang="en-US" sz="2400" dirty="0" smtClean="0"/>
              <a:t>24 hr = 1 day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576668" y="5486400"/>
            <a:ext cx="2223868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 lb = 453.59 g</a:t>
            </a:r>
          </a:p>
        </p:txBody>
      </p:sp>
      <p:sp>
        <p:nvSpPr>
          <p:cNvPr id="12" name="Oval 11"/>
          <p:cNvSpPr/>
          <p:nvPr/>
        </p:nvSpPr>
        <p:spPr>
          <a:xfrm>
            <a:off x="7439464" y="2883713"/>
            <a:ext cx="561536" cy="4853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982264" y="4114800"/>
            <a:ext cx="561536" cy="4853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68815" y="741679"/>
            <a:ext cx="26845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Non-SI to SI conversions</a:t>
            </a:r>
            <a:endParaRPr lang="en-US" sz="2000" dirty="0"/>
          </a:p>
        </p:txBody>
      </p:sp>
      <p:sp>
        <p:nvSpPr>
          <p:cNvPr id="18" name="Oval 17"/>
          <p:cNvSpPr/>
          <p:nvPr/>
        </p:nvSpPr>
        <p:spPr>
          <a:xfrm>
            <a:off x="7239000" y="5486400"/>
            <a:ext cx="467164" cy="46501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4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316777" y="5791200"/>
            <a:ext cx="2508449" cy="51695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561114" y="4819508"/>
            <a:ext cx="3261368" cy="63270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299858" y="3940628"/>
            <a:ext cx="27432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25934" y="1371600"/>
            <a:ext cx="2382562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620000" cy="685800"/>
          </a:xfrm>
        </p:spPr>
        <p:txBody>
          <a:bodyPr/>
          <a:lstStyle/>
          <a:p>
            <a:pPr algn="l"/>
            <a:r>
              <a:rPr lang="en-US" sz="3600" b="1" dirty="0" smtClean="0"/>
              <a:t>Solutions</a:t>
            </a:r>
            <a:endParaRPr lang="en-US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" y="2209800"/>
                <a:ext cx="6197145" cy="665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2.   40 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𝑤𝑒𝑒𝑘𝑠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7 </m:t>
                          </m:r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𝑑𝑎𝑦𝑠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𝑤𝑒𝑒𝑘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24 </m:t>
                          </m:r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h𝑜𝑢𝑟𝑠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𝑑𝑎𝑦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60 </m:t>
                          </m:r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𝑚𝑖𝑛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h𝑜𝑢𝑟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60 </m:t>
                          </m:r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𝑠𝑒𝑐𝑜𝑛𝑑𝑠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𝑚𝑖𝑛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rgbClr val="080808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209800"/>
                <a:ext cx="6197145" cy="6655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11597" y="3054730"/>
                <a:ext cx="3454022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solidFill>
                            <a:srgbClr val="080808"/>
                          </a:solidFill>
                          <a:latin typeface="Cambria Math"/>
                        </a:rPr>
                        <m:t>=2419200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080808"/>
                          </a:solidFill>
                          <a:latin typeface="Cambria Math"/>
                        </a:rPr>
                        <m:t>sec</m:t>
                      </m:r>
                      <m:r>
                        <a:rPr lang="en-US" b="0" i="0" smtClean="0">
                          <a:solidFill>
                            <a:srgbClr val="080808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080808"/>
                          </a:solidFill>
                          <a:latin typeface="Cambria Math"/>
                        </a:rPr>
                        <m:t>or</m:t>
                      </m:r>
                      <m:r>
                        <a:rPr lang="en-US" b="0" i="0" smtClean="0">
                          <a:solidFill>
                            <a:srgbClr val="080808"/>
                          </a:solidFill>
                          <a:latin typeface="Cambria Math"/>
                        </a:rPr>
                        <m:t> 2.42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080808"/>
                          </a:solidFill>
                          <a:latin typeface="Cambria Math"/>
                        </a:rPr>
                        <m:t>x</m:t>
                      </m:r>
                      <m:r>
                        <a:rPr lang="en-US" b="0" i="0" smtClean="0">
                          <a:solidFill>
                            <a:srgbClr val="080808"/>
                          </a:solidFill>
                          <a:latin typeface="Cambria Math"/>
                        </a:rPr>
                        <m:t> 1</m:t>
                      </m:r>
                      <m:sSup>
                        <m:sSupPr>
                          <m:ctrlPr>
                            <a:rPr lang="en-US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7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𝑠𝑒𝑐</m:t>
                      </m:r>
                    </m:oMath>
                  </m:oMathPara>
                </a14:m>
                <a:endParaRPr lang="en-US" dirty="0">
                  <a:solidFill>
                    <a:srgbClr val="080808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597" y="3054730"/>
                <a:ext cx="3454022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3658" y="3758875"/>
                <a:ext cx="6733703" cy="6967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3.   4 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𝑔𝑎𝑙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4 </m:t>
                          </m:r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𝑞𝑡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𝑔𝑎𝑙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946.3 </m:t>
                          </m:r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𝑚𝐿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𝑞𝑡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1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80808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80808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80808"/>
                                  </a:solidFill>
                                  <a:latin typeface="Cambria Math"/>
                                </a:rPr>
                                <m:t>−3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𝐿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𝑚𝐿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=15.14 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𝐿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1.514 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1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US" dirty="0">
                  <a:solidFill>
                    <a:srgbClr val="080808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58" y="3758875"/>
                <a:ext cx="6733703" cy="69672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3658" y="1219200"/>
                <a:ext cx="4794838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1.    35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min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h𝑜𝑢𝑟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60 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𝑚𝑖𝑛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 .58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h𝑟</m:t>
                          </m:r>
                        </m:e>
                      </m:func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or</m:t>
                      </m:r>
                      <m:r>
                        <a:rPr lang="en-US" b="0" i="0" smtClean="0">
                          <a:latin typeface="Cambria Math"/>
                        </a:rPr>
                        <m:t> 5.8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x</m:t>
                      </m:r>
                      <m:r>
                        <a:rPr lang="en-US" b="0" i="0" smtClean="0">
                          <a:latin typeface="Cambria Math"/>
                        </a:rPr>
                        <m:t> 1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hr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58" y="1219200"/>
                <a:ext cx="4794838" cy="61824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429097" y="4800600"/>
                <a:ext cx="7147791" cy="6189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4.      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5 </m:t>
                          </m:r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𝑚𝑖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h𝑟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5280 </m:t>
                          </m:r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𝑓𝑡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𝑚𝑖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h𝑟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60 </m:t>
                          </m:r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𝑚𝑖𝑛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𝑥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𝑚𝑖𝑛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60 </m:t>
                          </m:r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𝑠𝑒𝑐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51.3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𝑓𝑡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𝑠𝑒𝑐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5.13 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1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p>
                      <m:f>
                        <m:fPr>
                          <m:ctrlP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𝑓𝑡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𝑠𝑒𝑐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80808"/>
                  </a:solidFill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97" y="4800600"/>
                <a:ext cx="7147791" cy="61895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44329" y="5715000"/>
                <a:ext cx="5380897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5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.      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2.4 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𝐿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1000 </m:t>
                          </m:r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𝑚𝐿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𝐿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1 </m:t>
                          </m:r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𝑔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𝑚𝐿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2400 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𝑔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2.4 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1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US" dirty="0">
                  <a:solidFill>
                    <a:srgbClr val="080808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29" y="5715000"/>
                <a:ext cx="5380897" cy="6127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096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10" grpId="0"/>
      <p:bldP spid="18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Quantitative Measurements</a:t>
            </a:r>
            <a:endParaRPr lang="en-US" sz="3600" b="1" dirty="0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446314" y="1338942"/>
            <a:ext cx="7629525" cy="4267201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dirty="0" smtClean="0">
                <a:cs typeface="Arial" charset="0"/>
              </a:rPr>
              <a:t>Quantitative measurements are represented by a:</a:t>
            </a:r>
          </a:p>
          <a:p>
            <a:pPr algn="ctr" eaLnBrk="1" hangingPunct="1">
              <a:buFont typeface="Arial" charset="0"/>
              <a:buNone/>
            </a:pPr>
            <a:r>
              <a:rPr lang="en-US" sz="2400" b="1" dirty="0" smtClean="0">
                <a:solidFill>
                  <a:srgbClr val="7030A0"/>
                </a:solidFill>
                <a:cs typeface="Arial" charset="0"/>
              </a:rPr>
              <a:t>NUMBER</a:t>
            </a:r>
            <a:r>
              <a:rPr lang="en-US" sz="2400" dirty="0" smtClean="0">
                <a:cs typeface="Arial" charset="0"/>
              </a:rPr>
              <a:t> and a </a:t>
            </a:r>
            <a:r>
              <a:rPr lang="en-US" sz="2400" b="1" dirty="0" smtClean="0">
                <a:solidFill>
                  <a:srgbClr val="FF0000"/>
                </a:solidFill>
                <a:cs typeface="Arial" charset="0"/>
              </a:rPr>
              <a:t>UNIT</a:t>
            </a:r>
          </a:p>
          <a:p>
            <a:endParaRPr lang="en-US" sz="2400" b="1" dirty="0" smtClean="0">
              <a:solidFill>
                <a:srgbClr val="FF0000"/>
              </a:solidFill>
              <a:cs typeface="Arial" charset="0"/>
            </a:endParaRPr>
          </a:p>
          <a:p>
            <a:r>
              <a:rPr lang="en-US" sz="2400" dirty="0" smtClean="0"/>
              <a:t>A unit is a standard against which a physical quantity is compared physical quantity</a:t>
            </a:r>
          </a:p>
          <a:p>
            <a:pPr lvl="1"/>
            <a:r>
              <a:rPr lang="en-US" dirty="0" smtClean="0">
                <a:cs typeface="Arial" charset="0"/>
              </a:rPr>
              <a:t>Temperature is measured in C</a:t>
            </a:r>
            <a:r>
              <a:rPr lang="en-US" baseline="30000" dirty="0" smtClean="0">
                <a:cs typeface="Arial" charset="0"/>
              </a:rPr>
              <a:t>o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K</a:t>
            </a:r>
            <a:r>
              <a:rPr lang="en-US" baseline="30000" dirty="0" err="1" smtClean="0">
                <a:cs typeface="Arial" charset="0"/>
              </a:rPr>
              <a:t>o</a:t>
            </a:r>
            <a:r>
              <a:rPr lang="en-US" dirty="0" err="1" smtClean="0">
                <a:cs typeface="Arial" charset="0"/>
              </a:rPr>
              <a:t>,or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F</a:t>
            </a:r>
            <a:r>
              <a:rPr lang="en-US" baseline="30000" dirty="0" err="1" smtClean="0">
                <a:cs typeface="Arial" charset="0"/>
              </a:rPr>
              <a:t>o</a:t>
            </a:r>
            <a:endParaRPr lang="en-US" baseline="30000" dirty="0" smtClean="0">
              <a:cs typeface="Arial" charset="0"/>
            </a:endParaRPr>
          </a:p>
          <a:p>
            <a:pPr lvl="1"/>
            <a:r>
              <a:rPr lang="en-US" dirty="0" smtClean="0">
                <a:cs typeface="Arial" charset="0"/>
              </a:rPr>
              <a:t>Currency is measured in $USD</a:t>
            </a:r>
          </a:p>
          <a:p>
            <a:pPr lvl="1"/>
            <a:r>
              <a:rPr lang="en-US" dirty="0" smtClean="0">
                <a:cs typeface="Arial" charset="0"/>
              </a:rPr>
              <a:t>Distance is measured in meters, miles, </a:t>
            </a:r>
            <a:r>
              <a:rPr lang="en-US" dirty="0" err="1" smtClean="0">
                <a:cs typeface="Arial" charset="0"/>
              </a:rPr>
              <a:t>ft</a:t>
            </a:r>
            <a:r>
              <a:rPr lang="en-US" dirty="0" smtClean="0">
                <a:cs typeface="Arial" charset="0"/>
              </a:rPr>
              <a:t>, etc.</a:t>
            </a:r>
          </a:p>
          <a:p>
            <a:pPr lvl="1"/>
            <a:r>
              <a:rPr lang="en-US" dirty="0" smtClean="0">
                <a:cs typeface="Arial" charset="0"/>
              </a:rPr>
              <a:t>Time is reported in seconds, minutes, </a:t>
            </a:r>
            <a:r>
              <a:rPr lang="en-US" dirty="0" err="1" smtClean="0">
                <a:cs typeface="Arial" charset="0"/>
              </a:rPr>
              <a:t>hr</a:t>
            </a:r>
            <a:r>
              <a:rPr lang="en-US" dirty="0" smtClean="0">
                <a:cs typeface="Arial" charset="0"/>
              </a:rPr>
              <a:t>, etc.</a:t>
            </a:r>
          </a:p>
        </p:txBody>
      </p:sp>
      <p:sp>
        <p:nvSpPr>
          <p:cNvPr id="13322" name="TextBox 14"/>
          <p:cNvSpPr txBox="1">
            <a:spLocks noChangeArrowheads="1"/>
          </p:cNvSpPr>
          <p:nvPr/>
        </p:nvSpPr>
        <p:spPr bwMode="auto">
          <a:xfrm>
            <a:off x="446314" y="5417403"/>
            <a:ext cx="78184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Internationally </a:t>
            </a:r>
            <a:r>
              <a:rPr lang="en-US" sz="2400" dirty="0">
                <a:latin typeface="+mn-lt"/>
              </a:rPr>
              <a:t>accepted system of measurements is called the </a:t>
            </a:r>
            <a:r>
              <a:rPr lang="en-US" sz="2400" b="1" i="1" u="sng" dirty="0" smtClean="0">
                <a:solidFill>
                  <a:srgbClr val="FF0000"/>
                </a:solidFill>
                <a:latin typeface="+mn-lt"/>
              </a:rPr>
              <a:t>SI</a:t>
            </a:r>
            <a:r>
              <a:rPr lang="en-US" sz="2400" b="1" u="sng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  <a:latin typeface="+mn-lt"/>
              </a:rPr>
              <a:t>unit system</a:t>
            </a:r>
            <a:endParaRPr lang="en-US" sz="2400" b="1" u="sng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970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0992" y="381000"/>
            <a:ext cx="6248400" cy="6223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SI Units</a:t>
            </a:r>
            <a:endParaRPr lang="en-US" sz="36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4341" name="Content Placeholder 8" descr="SI units.png"/>
          <p:cNvPicPr>
            <a:picLocks noGrp="1" noChangeAspect="1"/>
          </p:cNvPicPr>
          <p:nvPr>
            <p:ph sz="quarter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14"/>
          <a:stretch/>
        </p:blipFill>
        <p:spPr>
          <a:xfrm>
            <a:off x="512763" y="1752600"/>
            <a:ext cx="8229600" cy="3178629"/>
          </a:xfrm>
        </p:spPr>
      </p:pic>
      <p:sp>
        <p:nvSpPr>
          <p:cNvPr id="14343" name="TextBox 10"/>
          <p:cNvSpPr txBox="1">
            <a:spLocks noChangeArrowheads="1"/>
          </p:cNvSpPr>
          <p:nvPr/>
        </p:nvSpPr>
        <p:spPr bwMode="auto">
          <a:xfrm>
            <a:off x="512763" y="1179513"/>
            <a:ext cx="81184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600" dirty="0">
                <a:solidFill>
                  <a:srgbClr val="FF0000"/>
                </a:solidFill>
              </a:rPr>
              <a:t>Seven Fundamental Quantities</a:t>
            </a:r>
          </a:p>
        </p:txBody>
      </p:sp>
    </p:spTree>
    <p:extLst>
      <p:ext uri="{BB962C8B-B14F-4D97-AF65-F5344CB8AC3E}">
        <p14:creationId xmlns:p14="http://schemas.microsoft.com/office/powerpoint/2010/main" val="346409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762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Scientific Notation &amp; Exponent Review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09800"/>
            <a:ext cx="8077200" cy="3840163"/>
          </a:xfrm>
        </p:spPr>
        <p:txBody>
          <a:bodyPr>
            <a:noAutofit/>
          </a:bodyPr>
          <a:lstStyle/>
          <a:p>
            <a:r>
              <a:rPr lang="en-US" sz="2200" dirty="0" smtClean="0"/>
              <a:t>Important:  All integers end with a decimal point, even though it is not commonly written (1 </a:t>
            </a:r>
            <a:r>
              <a:rPr lang="en-US" sz="2200" dirty="0" smtClean="0">
                <a:sym typeface="Wingdings" pitchFamily="2" charset="2"/>
              </a:rPr>
              <a:t> 1. )</a:t>
            </a:r>
          </a:p>
          <a:p>
            <a:endParaRPr lang="en-US" sz="2200" dirty="0">
              <a:sym typeface="Wingdings" pitchFamily="2" charset="2"/>
            </a:endParaRPr>
          </a:p>
          <a:p>
            <a:r>
              <a:rPr lang="en-US" sz="2200" dirty="0" smtClean="0">
                <a:sym typeface="Wingdings" pitchFamily="2" charset="2"/>
              </a:rPr>
              <a:t>If no factor is shown, assume there is a 1. in front of powers of 10:       </a:t>
            </a:r>
          </a:p>
          <a:p>
            <a:pPr marL="114300" indent="0">
              <a:buNone/>
            </a:pP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smtClean="0">
                <a:sym typeface="Wingdings" pitchFamily="2" charset="2"/>
              </a:rPr>
              <a:t>   10</a:t>
            </a:r>
            <a:r>
              <a:rPr lang="en-US" sz="2200" baseline="30000" dirty="0" smtClean="0">
                <a:sym typeface="Wingdings" pitchFamily="2" charset="2"/>
              </a:rPr>
              <a:t>2</a:t>
            </a:r>
            <a:r>
              <a:rPr lang="en-US" sz="2200" dirty="0" smtClean="0">
                <a:sym typeface="Wingdings" pitchFamily="2" charset="2"/>
              </a:rPr>
              <a:t> = 1. x 10</a:t>
            </a:r>
            <a:r>
              <a:rPr lang="en-US" sz="2200" baseline="30000" dirty="0" smtClean="0">
                <a:sym typeface="Wingdings" pitchFamily="2" charset="2"/>
              </a:rPr>
              <a:t>2	</a:t>
            </a:r>
            <a:r>
              <a:rPr lang="en-US" sz="2200" dirty="0">
                <a:sym typeface="Wingdings" pitchFamily="2" charset="2"/>
              </a:rPr>
              <a:t>	</a:t>
            </a:r>
            <a:r>
              <a:rPr lang="en-US" sz="2200" dirty="0" smtClean="0">
                <a:sym typeface="Wingdings" pitchFamily="2" charset="2"/>
              </a:rPr>
              <a:t>10</a:t>
            </a:r>
            <a:r>
              <a:rPr lang="en-US" sz="2200" baseline="30000" dirty="0" smtClean="0">
                <a:sym typeface="Wingdings" pitchFamily="2" charset="2"/>
              </a:rPr>
              <a:t>-7</a:t>
            </a:r>
            <a:r>
              <a:rPr lang="en-US" sz="2200" dirty="0" smtClean="0">
                <a:sym typeface="Wingdings" pitchFamily="2" charset="2"/>
              </a:rPr>
              <a:t> = 1. x 10</a:t>
            </a:r>
            <a:r>
              <a:rPr lang="en-US" sz="2200" baseline="30000" dirty="0" smtClean="0">
                <a:sym typeface="Wingdings" pitchFamily="2" charset="2"/>
              </a:rPr>
              <a:t>-7</a:t>
            </a:r>
          </a:p>
          <a:p>
            <a:endParaRPr lang="en-US" sz="2200" dirty="0" smtClean="0">
              <a:sym typeface="Wingdings" pitchFamily="2" charset="2"/>
            </a:endParaRPr>
          </a:p>
          <a:p>
            <a:pPr>
              <a:spcBef>
                <a:spcPts val="600"/>
              </a:spcBef>
            </a:pPr>
            <a:r>
              <a:rPr lang="en-US" sz="2200" dirty="0" smtClean="0">
                <a:sym typeface="Wingdings" pitchFamily="2" charset="2"/>
              </a:rPr>
              <a:t>For every </a:t>
            </a:r>
            <a:r>
              <a:rPr lang="en-US" sz="2200" b="1" u="sng" dirty="0" smtClean="0">
                <a:solidFill>
                  <a:srgbClr val="FF0000"/>
                </a:solidFill>
                <a:sym typeface="Wingdings" pitchFamily="2" charset="2"/>
              </a:rPr>
              <a:t>positive</a:t>
            </a:r>
            <a:r>
              <a:rPr lang="en-US" sz="2200" dirty="0" smtClean="0">
                <a:sym typeface="Wingdings" pitchFamily="2" charset="2"/>
              </a:rPr>
              <a:t> power of 10, shift the decimal 1 place to the right, add a zero for each place</a:t>
            </a:r>
          </a:p>
          <a:p>
            <a:pPr>
              <a:spcBef>
                <a:spcPts val="600"/>
              </a:spcBef>
              <a:buNone/>
            </a:pP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smtClean="0">
                <a:sym typeface="Wingdings" pitchFamily="2" charset="2"/>
              </a:rPr>
              <a:t>     10</a:t>
            </a:r>
            <a:r>
              <a:rPr lang="en-US" sz="2200" baseline="30000" dirty="0" smtClean="0">
                <a:sym typeface="Wingdings" pitchFamily="2" charset="2"/>
              </a:rPr>
              <a:t>2</a:t>
            </a:r>
            <a:r>
              <a:rPr lang="en-US" sz="2200" dirty="0" smtClean="0">
                <a:sym typeface="Wingdings" pitchFamily="2" charset="2"/>
              </a:rPr>
              <a:t> = 1. x 10</a:t>
            </a:r>
            <a:r>
              <a:rPr lang="en-US" sz="2200" baseline="30000" dirty="0" smtClean="0">
                <a:sym typeface="Wingdings" pitchFamily="2" charset="2"/>
              </a:rPr>
              <a:t>2</a:t>
            </a:r>
            <a:r>
              <a:rPr lang="en-US" sz="2200" dirty="0" smtClean="0">
                <a:sym typeface="Wingdings" pitchFamily="2" charset="2"/>
              </a:rPr>
              <a:t> = 100.         10</a:t>
            </a:r>
            <a:r>
              <a:rPr lang="en-US" sz="2200" baseline="30000" dirty="0" smtClean="0">
                <a:sym typeface="Wingdings" pitchFamily="2" charset="2"/>
              </a:rPr>
              <a:t>5</a:t>
            </a:r>
            <a:r>
              <a:rPr lang="en-US" sz="2200" dirty="0" smtClean="0">
                <a:sym typeface="Wingdings" pitchFamily="2" charset="2"/>
              </a:rPr>
              <a:t> = 1. x 10</a:t>
            </a:r>
            <a:r>
              <a:rPr lang="en-US" sz="2200" baseline="30000" dirty="0" smtClean="0">
                <a:sym typeface="Wingdings" pitchFamily="2" charset="2"/>
              </a:rPr>
              <a:t>5</a:t>
            </a:r>
            <a:r>
              <a:rPr lang="en-US" sz="2200" dirty="0" smtClean="0">
                <a:sym typeface="Wingdings" pitchFamily="2" charset="2"/>
              </a:rPr>
              <a:t> = 100000.      </a:t>
            </a:r>
          </a:p>
          <a:p>
            <a:pPr>
              <a:buNone/>
            </a:pP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smtClean="0">
                <a:sym typeface="Wingdings" pitchFamily="2" charset="2"/>
              </a:rPr>
              <a:t>     </a:t>
            </a:r>
          </a:p>
          <a:p>
            <a:pPr>
              <a:buNone/>
            </a:pPr>
            <a:endParaRPr lang="en-US" sz="2200" dirty="0">
              <a:sym typeface="Wingdings" pitchFamily="2" charset="2"/>
            </a:endParaRPr>
          </a:p>
          <a:p>
            <a:pPr>
              <a:buNone/>
            </a:pPr>
            <a:endParaRPr lang="en-US" sz="2200" dirty="0" smtClean="0">
              <a:sym typeface="Wingdings" pitchFamily="2" charset="2"/>
            </a:endParaRPr>
          </a:p>
          <a:p>
            <a:pPr>
              <a:buNone/>
            </a:pPr>
            <a:endParaRPr lang="en-US" sz="2200" dirty="0" smtClean="0">
              <a:sym typeface="Wingdings" pitchFamily="2" charset="2"/>
            </a:endParaRPr>
          </a:p>
          <a:p>
            <a:pPr>
              <a:buNone/>
            </a:pPr>
            <a:endParaRPr lang="en-US" sz="2200" dirty="0" smtClean="0">
              <a:sym typeface="Wingdings" pitchFamily="2" charset="2"/>
            </a:endParaRPr>
          </a:p>
          <a:p>
            <a:pPr>
              <a:buNone/>
            </a:pPr>
            <a:endParaRPr lang="en-US" sz="2200" dirty="0" smtClean="0">
              <a:sym typeface="Wingdings" pitchFamily="2" charset="2"/>
            </a:endParaRPr>
          </a:p>
          <a:p>
            <a:pPr lvl="1">
              <a:buNone/>
            </a:pPr>
            <a:endParaRPr lang="en-US" sz="2200" dirty="0" smtClean="0">
              <a:sym typeface="Wingdings" pitchFamily="2" charset="2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1000" y="1194137"/>
            <a:ext cx="80772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Scientific notation indicates a factor (F) multiplied by a power (n) of 10 </a:t>
            </a:r>
          </a:p>
          <a:p>
            <a:pPr algn="ctr"/>
            <a:r>
              <a:rPr lang="en-US" sz="2400" dirty="0" smtClean="0"/>
              <a:t> F x 10</a:t>
            </a:r>
            <a:r>
              <a:rPr lang="en-US" sz="2400" baseline="30000" dirty="0" smtClean="0"/>
              <a:t>n </a:t>
            </a:r>
            <a:r>
              <a:rPr lang="en-US" sz="2400" dirty="0" smtClean="0"/>
              <a:t> (1 </a:t>
            </a:r>
            <a:r>
              <a:rPr lang="en-US" sz="2400" u="sng" dirty="0" smtClean="0"/>
              <a:t>&lt;</a:t>
            </a:r>
            <a:r>
              <a:rPr lang="en-US" sz="2400" dirty="0" smtClean="0"/>
              <a:t> F &lt; 10)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18654" y="5959926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5938156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scientific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832756" y="5715000"/>
            <a:ext cx="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775854" y="5742212"/>
            <a:ext cx="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56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7696200" cy="1752600"/>
          </a:xfrm>
        </p:spPr>
        <p:txBody>
          <a:bodyPr>
            <a:noAutofit/>
          </a:bodyPr>
          <a:lstStyle/>
          <a:p>
            <a:r>
              <a:rPr lang="en-US" sz="2400" dirty="0">
                <a:sym typeface="Wingdings" pitchFamily="2" charset="2"/>
              </a:rPr>
              <a:t>For all non integers, simply shift the </a:t>
            </a:r>
            <a:r>
              <a:rPr lang="en-US" sz="2400" dirty="0" smtClean="0">
                <a:sym typeface="Wingdings" pitchFamily="2" charset="2"/>
              </a:rPr>
              <a:t>decimal.  All values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greater  than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10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have positive exponents.</a:t>
            </a:r>
            <a:endParaRPr lang="en-US" sz="2400" dirty="0">
              <a:sym typeface="Wingdings" pitchFamily="2" charset="2"/>
            </a:endParaRP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    </a:t>
            </a:r>
            <a:r>
              <a:rPr lang="en-US" sz="2400" dirty="0" smtClean="0">
                <a:sym typeface="Wingdings" pitchFamily="2" charset="2"/>
              </a:rPr>
              <a:t>  2.5 </a:t>
            </a:r>
            <a:r>
              <a:rPr lang="en-US" sz="2400" dirty="0">
                <a:sym typeface="Wingdings" pitchFamily="2" charset="2"/>
              </a:rPr>
              <a:t>x 10</a:t>
            </a:r>
            <a:r>
              <a:rPr lang="en-US" sz="2400" baseline="30000" dirty="0">
                <a:sym typeface="Wingdings" pitchFamily="2" charset="2"/>
              </a:rPr>
              <a:t>5</a:t>
            </a:r>
            <a:r>
              <a:rPr lang="en-US" sz="2400" dirty="0">
                <a:sym typeface="Wingdings" pitchFamily="2" charset="2"/>
              </a:rPr>
              <a:t> = 250000. 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   1.8773 x 10</a:t>
            </a:r>
            <a:r>
              <a:rPr lang="en-US" sz="2400" baseline="30000" dirty="0" smtClean="0">
                <a:sym typeface="Wingdings" pitchFamily="2" charset="2"/>
              </a:rPr>
              <a:t>8</a:t>
            </a:r>
            <a:r>
              <a:rPr lang="en-US" sz="2400" dirty="0" smtClean="0">
                <a:sym typeface="Wingdings" pitchFamily="2" charset="2"/>
              </a:rPr>
              <a:t>  = 187730000.      </a:t>
            </a:r>
          </a:p>
          <a:p>
            <a:r>
              <a:rPr lang="en-US" sz="2400" dirty="0" smtClean="0"/>
              <a:t>For </a:t>
            </a:r>
            <a:r>
              <a:rPr lang="en-US" sz="2400" dirty="0"/>
              <a:t>negative exponents, shift the decimal </a:t>
            </a:r>
            <a:r>
              <a:rPr lang="en-US" sz="2400" dirty="0" smtClean="0"/>
              <a:t>left.  All values </a:t>
            </a:r>
            <a:r>
              <a:rPr lang="en-US" sz="2400" b="1" dirty="0" smtClean="0">
                <a:solidFill>
                  <a:srgbClr val="0070C0"/>
                </a:solidFill>
              </a:rPr>
              <a:t>less than 1</a:t>
            </a:r>
            <a:r>
              <a:rPr lang="en-US" sz="2400" dirty="0" smtClean="0"/>
              <a:t> have negative exponents.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     7.141 x 10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 = .07141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3.867 </a:t>
            </a:r>
            <a:r>
              <a:rPr lang="en-US" sz="2400" dirty="0"/>
              <a:t>x 10</a:t>
            </a:r>
            <a:r>
              <a:rPr lang="en-US" sz="2400" baseline="30000" dirty="0"/>
              <a:t>-7</a:t>
            </a:r>
            <a:r>
              <a:rPr lang="en-US" sz="2400" dirty="0"/>
              <a:t> = .</a:t>
            </a:r>
            <a:r>
              <a:rPr lang="en-US" sz="2400" dirty="0" smtClean="0"/>
              <a:t>0000003867</a:t>
            </a:r>
            <a:endParaRPr lang="en-US" sz="2400" dirty="0"/>
          </a:p>
        </p:txBody>
      </p:sp>
      <p:sp>
        <p:nvSpPr>
          <p:cNvPr id="7" name="Title 22"/>
          <p:cNvSpPr txBox="1">
            <a:spLocks/>
          </p:cNvSpPr>
          <p:nvPr/>
        </p:nvSpPr>
        <p:spPr>
          <a:xfrm>
            <a:off x="304800" y="168812"/>
            <a:ext cx="7554686" cy="897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Scientific Notation &amp; Exponent Review</a:t>
            </a: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4572000"/>
            <a:ext cx="354874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Convert to standard notation</a:t>
            </a:r>
          </a:p>
          <a:p>
            <a:endParaRPr lang="en-US" sz="24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3.4912 x 10</a:t>
            </a:r>
            <a:r>
              <a:rPr lang="en-US" sz="2400" baseline="30000" dirty="0" smtClean="0"/>
              <a:t>4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8.971 x 10</a:t>
            </a:r>
            <a:r>
              <a:rPr lang="en-US" sz="2400" baseline="30000" dirty="0" smtClean="0"/>
              <a:t>-3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6.50 x 10</a:t>
            </a:r>
            <a:r>
              <a:rPr lang="en-US" sz="2400" baseline="30000" dirty="0" smtClean="0"/>
              <a:t>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09456" y="4572000"/>
            <a:ext cx="381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Convert to scientific notation</a:t>
            </a:r>
          </a:p>
          <a:p>
            <a:endParaRPr lang="en-US" sz="24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15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125.3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0.003003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224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68362"/>
          </a:xfrm>
        </p:spPr>
        <p:txBody>
          <a:bodyPr/>
          <a:lstStyle/>
          <a:p>
            <a:pPr algn="l"/>
            <a:r>
              <a:rPr lang="en-US" sz="3600" b="1" dirty="0" smtClean="0"/>
              <a:t>Multiplying and Dividing Exponents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7772400" cy="4800600"/>
          </a:xfrm>
        </p:spPr>
        <p:txBody>
          <a:bodyPr>
            <a:normAutofit/>
          </a:bodyPr>
          <a:lstStyle/>
          <a:p>
            <a:r>
              <a:rPr lang="en-US" sz="2400" dirty="0"/>
              <a:t>W</a:t>
            </a:r>
            <a:r>
              <a:rPr lang="en-US" sz="2400" dirty="0" smtClean="0"/>
              <a:t>hen multiplying powers of 10, the product is the </a:t>
            </a:r>
            <a:r>
              <a:rPr lang="en-US" sz="2400" u="sng" dirty="0" smtClean="0">
                <a:solidFill>
                  <a:srgbClr val="FF0000"/>
                </a:solidFill>
              </a:rPr>
              <a:t>sum of the powers</a:t>
            </a:r>
          </a:p>
          <a:p>
            <a:pPr lvl="1"/>
            <a:r>
              <a:rPr lang="en-US" dirty="0" smtClean="0"/>
              <a:t>10</a:t>
            </a:r>
            <a:r>
              <a:rPr lang="en-US" baseline="30000" dirty="0" smtClean="0"/>
              <a:t>2</a:t>
            </a:r>
            <a:r>
              <a:rPr lang="en-US" dirty="0" smtClean="0"/>
              <a:t> x 10</a:t>
            </a:r>
            <a:r>
              <a:rPr lang="en-US" baseline="30000" dirty="0" smtClean="0"/>
              <a:t>5</a:t>
            </a:r>
            <a:r>
              <a:rPr lang="en-US" dirty="0" smtClean="0"/>
              <a:t> = 10 </a:t>
            </a:r>
            <a:r>
              <a:rPr lang="en-US" baseline="30000" dirty="0" smtClean="0"/>
              <a:t>2+5</a:t>
            </a:r>
            <a:r>
              <a:rPr lang="en-US" dirty="0" smtClean="0"/>
              <a:t> = 10</a:t>
            </a:r>
            <a:r>
              <a:rPr lang="en-US" baseline="30000" dirty="0" smtClean="0"/>
              <a:t>7</a:t>
            </a:r>
          </a:p>
          <a:p>
            <a:pPr lvl="1"/>
            <a:r>
              <a:rPr lang="en-US" dirty="0" smtClean="0"/>
              <a:t>10</a:t>
            </a:r>
            <a:r>
              <a:rPr lang="en-US" baseline="30000" dirty="0" smtClean="0"/>
              <a:t>-4 </a:t>
            </a:r>
            <a:r>
              <a:rPr lang="en-US" dirty="0" smtClean="0"/>
              <a:t>x 10</a:t>
            </a:r>
            <a:r>
              <a:rPr lang="en-US" baseline="30000" dirty="0" smtClean="0"/>
              <a:t>-3</a:t>
            </a:r>
            <a:r>
              <a:rPr lang="en-US" dirty="0" smtClean="0"/>
              <a:t> = 10</a:t>
            </a:r>
            <a:r>
              <a:rPr lang="en-US" baseline="30000" dirty="0" smtClean="0"/>
              <a:t>-7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2.5</a:t>
            </a:r>
            <a:r>
              <a:rPr lang="en-US" dirty="0" smtClean="0"/>
              <a:t> x </a:t>
            </a: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b="1" baseline="30000" dirty="0" smtClean="0">
                <a:solidFill>
                  <a:srgbClr val="0000FF"/>
                </a:solidFill>
              </a:rPr>
              <a:t>3</a:t>
            </a:r>
            <a:r>
              <a:rPr lang="en-US" dirty="0" smtClean="0"/>
              <a:t>) x (</a:t>
            </a: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 smtClean="0"/>
              <a:t> x </a:t>
            </a: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b="1" baseline="30000" dirty="0" smtClean="0">
                <a:solidFill>
                  <a:srgbClr val="0000FF"/>
                </a:solidFill>
              </a:rPr>
              <a:t>-6</a:t>
            </a:r>
            <a:r>
              <a:rPr lang="en-US" dirty="0" smtClean="0"/>
              <a:t>) = (</a:t>
            </a:r>
            <a:r>
              <a:rPr lang="en-US" b="1" dirty="0" smtClean="0">
                <a:solidFill>
                  <a:srgbClr val="FF0000"/>
                </a:solidFill>
              </a:rPr>
              <a:t>2.5 x 2</a:t>
            </a:r>
            <a:r>
              <a:rPr lang="en-US" dirty="0" smtClean="0"/>
              <a:t>) x (</a:t>
            </a:r>
            <a:r>
              <a:rPr lang="en-US" b="1" dirty="0" smtClean="0">
                <a:solidFill>
                  <a:srgbClr val="0000FF"/>
                </a:solidFill>
              </a:rPr>
              <a:t>10</a:t>
            </a:r>
            <a:r>
              <a:rPr lang="en-US" b="1" baseline="30000" dirty="0" smtClean="0">
                <a:solidFill>
                  <a:srgbClr val="0000FF"/>
                </a:solidFill>
              </a:rPr>
              <a:t>3+(-6</a:t>
            </a:r>
            <a:r>
              <a:rPr lang="en-US" b="1" baseline="30000" dirty="0" smtClean="0"/>
              <a:t>)</a:t>
            </a:r>
            <a:r>
              <a:rPr lang="en-US" dirty="0" smtClean="0"/>
              <a:t>) = </a:t>
            </a:r>
            <a:r>
              <a:rPr lang="en-US" dirty="0"/>
              <a:t>5</a:t>
            </a:r>
            <a:r>
              <a:rPr lang="en-US" dirty="0" smtClean="0"/>
              <a:t> x 10</a:t>
            </a:r>
            <a:r>
              <a:rPr lang="en-US" baseline="30000" dirty="0" smtClean="0"/>
              <a:t>-3</a:t>
            </a:r>
          </a:p>
          <a:p>
            <a:pPr lvl="1"/>
            <a:endParaRPr lang="en-US" baseline="30000" dirty="0" smtClean="0"/>
          </a:p>
          <a:p>
            <a:pPr lvl="1"/>
            <a:endParaRPr lang="en-US" baseline="30000" dirty="0"/>
          </a:p>
          <a:p>
            <a:r>
              <a:rPr lang="en-US" sz="2400" dirty="0" smtClean="0"/>
              <a:t>When dividing powers of 10, </a:t>
            </a:r>
            <a:r>
              <a:rPr lang="en-US" sz="2400" u="sng" dirty="0" smtClean="0">
                <a:solidFill>
                  <a:srgbClr val="FF0000"/>
                </a:solidFill>
              </a:rPr>
              <a:t>subtract the powers</a:t>
            </a:r>
          </a:p>
          <a:p>
            <a:pPr lvl="1"/>
            <a:r>
              <a:rPr lang="en-US" dirty="0" smtClean="0"/>
              <a:t>10</a:t>
            </a:r>
            <a:r>
              <a:rPr lang="en-US" baseline="30000" dirty="0" smtClean="0"/>
              <a:t>2</a:t>
            </a:r>
            <a:r>
              <a:rPr lang="en-US" dirty="0" smtClean="0"/>
              <a:t> / 10</a:t>
            </a:r>
            <a:r>
              <a:rPr lang="en-US" baseline="30000" dirty="0" smtClean="0"/>
              <a:t>5</a:t>
            </a:r>
            <a:r>
              <a:rPr lang="en-US" dirty="0" smtClean="0"/>
              <a:t> = 10 </a:t>
            </a:r>
            <a:r>
              <a:rPr lang="en-US" baseline="30000" dirty="0" smtClean="0"/>
              <a:t>(2-5) </a:t>
            </a:r>
            <a:r>
              <a:rPr lang="en-US" dirty="0" smtClean="0"/>
              <a:t>= 10</a:t>
            </a:r>
            <a:r>
              <a:rPr lang="en-US" baseline="30000" dirty="0" smtClean="0"/>
              <a:t>-3</a:t>
            </a:r>
          </a:p>
          <a:p>
            <a:pPr lvl="1"/>
            <a:r>
              <a:rPr lang="en-US" dirty="0" smtClean="0"/>
              <a:t>(6.6 x 10</a:t>
            </a:r>
            <a:r>
              <a:rPr lang="en-US" baseline="30000" dirty="0" smtClean="0"/>
              <a:t>10</a:t>
            </a:r>
            <a:r>
              <a:rPr lang="en-US" dirty="0" smtClean="0"/>
              <a:t>)/ (2.2 x 10</a:t>
            </a:r>
            <a:r>
              <a:rPr lang="en-US" baseline="30000" dirty="0" smtClean="0"/>
              <a:t>-6</a:t>
            </a:r>
            <a:r>
              <a:rPr lang="en-US" dirty="0" smtClean="0"/>
              <a:t>) = </a:t>
            </a:r>
            <a:r>
              <a:rPr lang="en-US" dirty="0" smtClean="0"/>
              <a:t>3 </a:t>
            </a:r>
            <a:r>
              <a:rPr lang="en-US" dirty="0" smtClean="0"/>
              <a:t>x (10 </a:t>
            </a:r>
            <a:r>
              <a:rPr lang="en-US" baseline="30000" dirty="0" smtClean="0"/>
              <a:t>10-(-6)</a:t>
            </a:r>
            <a:r>
              <a:rPr lang="en-US" dirty="0" smtClean="0"/>
              <a:t>) = </a:t>
            </a:r>
            <a:r>
              <a:rPr lang="en-US" dirty="0" smtClean="0"/>
              <a:t>3 </a:t>
            </a:r>
            <a:r>
              <a:rPr lang="en-US" dirty="0" smtClean="0"/>
              <a:t>x 10</a:t>
            </a:r>
            <a:r>
              <a:rPr lang="en-US" baseline="30000" dirty="0" smtClean="0"/>
              <a:t>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31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89719" y="286941"/>
            <a:ext cx="6248400" cy="742156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Unit Prefixes</a:t>
            </a:r>
            <a:endParaRPr lang="en-US" sz="36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5365" name="Content Placeholder 13" descr="prefixes.png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713" y="1576388"/>
            <a:ext cx="2824162" cy="4525962"/>
          </a:xfrm>
        </p:spPr>
      </p:pic>
      <p:sp>
        <p:nvSpPr>
          <p:cNvPr id="18" name="Rectangle 17"/>
          <p:cNvSpPr/>
          <p:nvPr/>
        </p:nvSpPr>
        <p:spPr>
          <a:xfrm>
            <a:off x="533400" y="2874283"/>
            <a:ext cx="2657475" cy="24717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67" name="TextBox 20"/>
          <p:cNvSpPr txBox="1">
            <a:spLocks noChangeArrowheads="1"/>
          </p:cNvSpPr>
          <p:nvPr/>
        </p:nvSpPr>
        <p:spPr bwMode="auto">
          <a:xfrm>
            <a:off x="304800" y="1219200"/>
            <a:ext cx="3262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0000"/>
                </a:solidFill>
              </a:rPr>
              <a:t>SI Prefixes – KNOW THESE!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86200" y="35814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5.0 km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3.2 cm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7.5 </a:t>
            </a:r>
            <a:r>
              <a:rPr lang="en-US" sz="2400" dirty="0" smtClean="0"/>
              <a:t>x 10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 nm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808298" y="2159725"/>
            <a:ext cx="53591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Express the following quantities in meters.</a:t>
            </a:r>
          </a:p>
          <a:p>
            <a:r>
              <a:rPr lang="en-US" sz="2400" dirty="0" smtClean="0"/>
              <a:t>Give values in both scientific and standard notation.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899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560899" y="4394694"/>
            <a:ext cx="1991077" cy="1946901"/>
            <a:chOff x="479190" y="3178629"/>
            <a:chExt cx="1991077" cy="1946901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84473" y="3178629"/>
              <a:ext cx="1485794" cy="19469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" name="TextBox 11"/>
            <p:cNvSpPr txBox="1"/>
            <p:nvPr/>
          </p:nvSpPr>
          <p:spPr>
            <a:xfrm>
              <a:off x="1502228" y="4778828"/>
              <a:ext cx="7584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10 cm</a:t>
              </a:r>
              <a:endParaRPr lang="en-US" sz="1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9190" y="3820651"/>
              <a:ext cx="6638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10 cm</a:t>
              </a:r>
              <a:endParaRPr lang="en-US" sz="1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5133" y="4506686"/>
              <a:ext cx="7835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10 cm</a:t>
              </a:r>
              <a:endParaRPr lang="en-US" sz="14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895600" y="4690643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V =</a:t>
            </a:r>
            <a:r>
              <a:rPr lang="en-US" sz="2400" dirty="0" smtClean="0"/>
              <a:t> LWH = 10 cm x 10 cm x 10 cm</a:t>
            </a:r>
            <a:r>
              <a:rPr lang="en-US" sz="2400" dirty="0"/>
              <a:t> </a:t>
            </a:r>
            <a:r>
              <a:rPr lang="en-US" sz="2400" dirty="0" smtClean="0"/>
              <a:t>= </a:t>
            </a:r>
            <a:r>
              <a:rPr lang="en-US" sz="2400" b="1" dirty="0" smtClean="0"/>
              <a:t>1000 cm</a:t>
            </a:r>
            <a:r>
              <a:rPr lang="en-US" sz="2400" b="1" baseline="30000" dirty="0" smtClean="0"/>
              <a:t>3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1L = 1000cm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3</a:t>
            </a:r>
            <a:endParaRPr lang="en-US" sz="2400" b="1" baseline="30000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248400" cy="6223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Derived Units (Volume)</a:t>
            </a:r>
            <a:endParaRPr lang="en-US" sz="36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6390" name="Content Placeholder 6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229600" cy="3272909"/>
          </a:xfrm>
        </p:spPr>
        <p:txBody>
          <a:bodyPr>
            <a:noAutofit/>
          </a:bodyPr>
          <a:lstStyle/>
          <a:p>
            <a:r>
              <a:rPr lang="en-US" sz="2400" dirty="0" smtClean="0">
                <a:cs typeface="Arial" charset="0"/>
              </a:rPr>
              <a:t>Many measured properties have units that are combinations of the fundamental SI units</a:t>
            </a:r>
          </a:p>
          <a:p>
            <a:endParaRPr lang="en-US" sz="2400" dirty="0" smtClean="0">
              <a:cs typeface="Arial" charset="0"/>
            </a:endParaRPr>
          </a:p>
          <a:p>
            <a:r>
              <a:rPr lang="en-US" sz="2400" b="1" u="sng" dirty="0" smtClean="0">
                <a:solidFill>
                  <a:srgbClr val="FF0000"/>
                </a:solidFill>
              </a:rPr>
              <a:t>Volume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/>
              <a:t>  defines the quantity of space an object contains or occupies; or the amount of fluid a container can hold</a:t>
            </a:r>
          </a:p>
          <a:p>
            <a:pPr lvl="1"/>
            <a:r>
              <a:rPr lang="en-US" dirty="0" smtClean="0"/>
              <a:t>expressed in units of Liters (L) or length</a:t>
            </a:r>
            <a:r>
              <a:rPr lang="en-US" baseline="30000" dirty="0" smtClean="0"/>
              <a:t>3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1 L is equal to the volume of fluid that a cube which is 10 cm on each side can hold</a:t>
            </a:r>
          </a:p>
          <a:p>
            <a:endParaRPr lang="en-US" sz="24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620000" cy="762000"/>
          </a:xfrm>
        </p:spPr>
        <p:txBody>
          <a:bodyPr/>
          <a:lstStyle/>
          <a:p>
            <a:pPr algn="l"/>
            <a:r>
              <a:rPr lang="en-US" sz="3600" b="1" dirty="0" smtClean="0"/>
              <a:t>Derived SI Units (Density)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7641771" cy="1219200"/>
          </a:xfrm>
        </p:spPr>
        <p:txBody>
          <a:bodyPr>
            <a:normAutofit/>
          </a:bodyPr>
          <a:lstStyle/>
          <a:p>
            <a:r>
              <a:rPr lang="en-US" sz="2400" u="sng" dirty="0" smtClean="0">
                <a:solidFill>
                  <a:srgbClr val="FF0000"/>
                </a:solidFill>
              </a:rPr>
              <a:t>Density</a:t>
            </a:r>
            <a:r>
              <a:rPr lang="en-US" sz="2400" dirty="0" smtClean="0"/>
              <a:t>:  mass per unit volume (mass/volume).  Different materials have different densities.  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1857157"/>
            <a:ext cx="289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Does a 20-gallon trash filled with bricks weigh the same as one filled with feathers? </a:t>
            </a:r>
          </a:p>
          <a:p>
            <a:endParaRPr lang="en-US" sz="2400" dirty="0"/>
          </a:p>
          <a:p>
            <a:r>
              <a:rPr lang="en-US" sz="2400" dirty="0" smtClean="0"/>
              <a:t>Of course not!!</a:t>
            </a:r>
            <a:endParaRPr lang="en-US" sz="2400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923221"/>
              </p:ext>
            </p:extLst>
          </p:nvPr>
        </p:nvGraphicFramePr>
        <p:xfrm>
          <a:off x="5562600" y="4198138"/>
          <a:ext cx="1912360" cy="706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3" imgW="1066680" imgH="393480" progId="Equation.3">
                  <p:embed/>
                </p:oleObj>
              </mc:Choice>
              <mc:Fallback>
                <p:oleObj name="Equation" r:id="rId3" imgW="1066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198138"/>
                        <a:ext cx="1912360" cy="7064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508038"/>
              </p:ext>
            </p:extLst>
          </p:nvPr>
        </p:nvGraphicFramePr>
        <p:xfrm>
          <a:off x="5529262" y="4876800"/>
          <a:ext cx="2319338" cy="742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5" imgW="1231560" imgH="393480" progId="Equation.3">
                  <p:embed/>
                </p:oleObj>
              </mc:Choice>
              <mc:Fallback>
                <p:oleObj name="Equation" r:id="rId5" imgW="1231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9262" y="4876800"/>
                        <a:ext cx="2319338" cy="7422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68" name="Picture 2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05" y="2715840"/>
            <a:ext cx="1323895" cy="1499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1376320" y="2272627"/>
            <a:ext cx="3215640" cy="2402746"/>
            <a:chOff x="1653347" y="3044995"/>
            <a:chExt cx="3215640" cy="2402746"/>
          </a:xfrm>
        </p:grpSpPr>
        <p:pic>
          <p:nvPicPr>
            <p:cNvPr id="6149" name="Picture 5"/>
            <p:cNvPicPr>
              <a:picLocks noChangeAspect="1" noChangeArrowheads="1"/>
            </p:cNvPicPr>
            <p:nvPr/>
          </p:nvPicPr>
          <p:blipFill rotWithShape="1">
            <a:blip r:embed="rId8" cstate="print"/>
            <a:srcRect b="15129"/>
            <a:stretch/>
          </p:blipFill>
          <p:spPr bwMode="auto">
            <a:xfrm>
              <a:off x="3077564" y="3044995"/>
              <a:ext cx="1791423" cy="1080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48" name="Picture 4"/>
            <p:cNvPicPr>
              <a:picLocks noChangeAspect="1" noChangeArrowheads="1"/>
            </p:cNvPicPr>
            <p:nvPr/>
          </p:nvPicPr>
          <p:blipFill rotWithShape="1">
            <a:blip r:embed="rId9" cstate="print"/>
            <a:srcRect l="15546" t="6954" r="14705" b="5882"/>
            <a:stretch/>
          </p:blipFill>
          <p:spPr bwMode="auto">
            <a:xfrm>
              <a:off x="1653347" y="3368982"/>
              <a:ext cx="1663419" cy="20787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8" name="Curved Down Arrow 17"/>
          <p:cNvSpPr/>
          <p:nvPr/>
        </p:nvSpPr>
        <p:spPr>
          <a:xfrm rot="10229004" flipH="1" flipV="1">
            <a:off x="966223" y="2230033"/>
            <a:ext cx="990600" cy="505043"/>
          </a:xfrm>
          <a:prstGeom prst="curved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10069128" flipV="1">
            <a:off x="2033888" y="2090201"/>
            <a:ext cx="990600" cy="505043"/>
          </a:xfrm>
          <a:prstGeom prst="curved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45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1433</TotalTime>
  <Words>1112</Words>
  <Application>Microsoft Office PowerPoint</Application>
  <PresentationFormat>On-screen Show (4:3)</PresentationFormat>
  <Paragraphs>147</Paragraphs>
  <Slides>15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Equity</vt:lpstr>
      <vt:lpstr>Equation</vt:lpstr>
      <vt:lpstr>Lecture 1:  Introduction to Units</vt:lpstr>
      <vt:lpstr>Quantitative Measurements</vt:lpstr>
      <vt:lpstr>SI Units</vt:lpstr>
      <vt:lpstr>Scientific Notation &amp; Exponent Review</vt:lpstr>
      <vt:lpstr>PowerPoint Presentation</vt:lpstr>
      <vt:lpstr>Multiplying and Dividing Exponents</vt:lpstr>
      <vt:lpstr>Unit Prefixes</vt:lpstr>
      <vt:lpstr>Derived Units (Volume)</vt:lpstr>
      <vt:lpstr>Derived SI Units (Density)</vt:lpstr>
      <vt:lpstr>Density</vt:lpstr>
      <vt:lpstr>Unit Conversion: Dimensional Analysis</vt:lpstr>
      <vt:lpstr>Dimensional Analysis</vt:lpstr>
      <vt:lpstr>Dimensional Analysis</vt:lpstr>
      <vt:lpstr>Group Examples</vt:lpstr>
      <vt:lpstr>Solutions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Harris, Clifton</dc:creator>
  <cp:lastModifiedBy>Harris, Clifton</cp:lastModifiedBy>
  <cp:revision>32</cp:revision>
  <dcterms:created xsi:type="dcterms:W3CDTF">2013-01-08T20:07:48Z</dcterms:created>
  <dcterms:modified xsi:type="dcterms:W3CDTF">2013-01-09T21:49:38Z</dcterms:modified>
</cp:coreProperties>
</file>