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0" r:id="rId5"/>
    <p:sldId id="263" r:id="rId6"/>
    <p:sldId id="265" r:id="rId7"/>
    <p:sldId id="262" r:id="rId8"/>
    <p:sldId id="266" r:id="rId9"/>
    <p:sldId id="264" r:id="rId10"/>
    <p:sldId id="257" r:id="rId11"/>
    <p:sldId id="267" r:id="rId12"/>
    <p:sldId id="268" r:id="rId13"/>
    <p:sldId id="270" r:id="rId14"/>
    <p:sldId id="25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20" autoAdjust="0"/>
  </p:normalViewPr>
  <p:slideViewPr>
    <p:cSldViewPr>
      <p:cViewPr varScale="1">
        <p:scale>
          <a:sx n="51" d="100"/>
          <a:sy n="51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80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2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8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22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45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20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91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6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9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36F28-716B-4B92-BE52-DC3E1BFFBD36}" type="datetimeFigureOut">
              <a:rPr lang="en-US" smtClean="0"/>
              <a:t>4/8/2013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33786-C8E8-4889-9E79-75F68DEBC0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24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ncrypted-tbn2.gstatic.com/images?q=tbn:ANd9GcRMCeqEGDED9mIVrvbJgolmVXqMtcn7e4TjAMl6rVsHA9ASkzIUW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7924800" cy="620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/>
          <a:p>
            <a:r>
              <a:rPr lang="en-US" b="1" dirty="0" smtClean="0"/>
              <a:t>Geothermal Power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283517"/>
            <a:ext cx="6400800" cy="13716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>Dr. Harris</a:t>
            </a:r>
          </a:p>
          <a:p>
            <a:r>
              <a:rPr lang="en-US" sz="2400" b="1" dirty="0" err="1" smtClean="0">
                <a:solidFill>
                  <a:schemeClr val="tx1"/>
                </a:solidFill>
              </a:rPr>
              <a:t>Phys</a:t>
            </a:r>
            <a:r>
              <a:rPr lang="en-US" sz="2400" b="1" dirty="0" smtClean="0">
                <a:solidFill>
                  <a:schemeClr val="tx1"/>
                </a:solidFill>
              </a:rPr>
              <a:t> 105</a:t>
            </a:r>
          </a:p>
          <a:p>
            <a:r>
              <a:rPr lang="en-US" sz="2400" b="1" dirty="0" smtClean="0">
                <a:solidFill>
                  <a:schemeClr val="tx1"/>
                </a:solidFill>
              </a:rPr>
              <a:t>4/3/13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693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Flash Cycle Plants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914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Uses superheated brine.  When the brine enters a low pressure chamber called a flash tank, it instantly vaporizes (flashes).  </a:t>
            </a:r>
            <a:endParaRPr lang="en-US" sz="2000" dirty="0"/>
          </a:p>
        </p:txBody>
      </p:sp>
      <p:pic>
        <p:nvPicPr>
          <p:cNvPr id="3074" name="Picture 2" descr="Illustration of a Flash Steam Power Plant - Pressurized geothermal hot water comes up from the reservoir through a production well.  The water enters a flash tank where it depressurizes and flashes to steam.  The steam then spins the turbine, which in turn spins a geneator that creates electricity.  Excess steam condenses to water, which is put back into the reservoir via an injection wel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876800" cy="3704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9798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Binary Closed Cycle Plants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419" y="1208313"/>
            <a:ext cx="8229600" cy="1219201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Binary closed cycle plants use a working fluid (i.e. Freon) to spin a turbine.  The working fluid cycles through a heat exchanger where it is evaporated by hot water from a geothermal reservoir.</a:t>
            </a:r>
            <a:endParaRPr lang="en-US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93" t="27211" r="20525" b="12163"/>
          <a:stretch/>
        </p:blipFill>
        <p:spPr bwMode="auto">
          <a:xfrm>
            <a:off x="1804639" y="2438400"/>
            <a:ext cx="5495161" cy="4102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4625646"/>
            <a:ext cx="1424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evaporator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900961" y="3657600"/>
            <a:ext cx="12712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condenser</a:t>
            </a:r>
            <a:endParaRPr lang="en-US" dirty="0"/>
          </a:p>
        </p:txBody>
      </p:sp>
      <p:sp>
        <p:nvSpPr>
          <p:cNvPr id="7" name="Bent Arrow 6"/>
          <p:cNvSpPr/>
          <p:nvPr/>
        </p:nvSpPr>
        <p:spPr>
          <a:xfrm>
            <a:off x="2286000" y="2748643"/>
            <a:ext cx="381000" cy="1143000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143000" y="5486400"/>
            <a:ext cx="661639" cy="15239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5068669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hot water</a:t>
            </a:r>
            <a:endParaRPr lang="en-US" dirty="0"/>
          </a:p>
        </p:txBody>
      </p:sp>
      <p:sp>
        <p:nvSpPr>
          <p:cNvPr id="13" name="Bent Arrow 12"/>
          <p:cNvSpPr/>
          <p:nvPr/>
        </p:nvSpPr>
        <p:spPr>
          <a:xfrm rot="10800000" flipH="1">
            <a:off x="4014837" y="4066944"/>
            <a:ext cx="381000" cy="416378"/>
          </a:xfrm>
          <a:prstGeom prst="ben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67000" y="2673812"/>
            <a:ext cx="1118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flow direction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34232" y="2655446"/>
            <a:ext cx="990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working fluid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371600" y="2895600"/>
            <a:ext cx="507381" cy="415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987300" y="3926788"/>
            <a:ext cx="625000" cy="31024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612300" y="3742122"/>
            <a:ext cx="1303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Cold water</a:t>
            </a:r>
            <a:endParaRPr lang="en-US" dirty="0"/>
          </a:p>
        </p:txBody>
      </p:sp>
      <p:sp>
        <p:nvSpPr>
          <p:cNvPr id="25" name="Bent Arrow 24"/>
          <p:cNvSpPr/>
          <p:nvPr/>
        </p:nvSpPr>
        <p:spPr>
          <a:xfrm>
            <a:off x="2095500" y="5638798"/>
            <a:ext cx="381000" cy="571500"/>
          </a:xfrm>
          <a:prstGeom prst="ben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6" name="Bent Arrow 25"/>
          <p:cNvSpPr/>
          <p:nvPr/>
        </p:nvSpPr>
        <p:spPr>
          <a:xfrm rot="16200000" flipH="1">
            <a:off x="5351689" y="4219343"/>
            <a:ext cx="381000" cy="416378"/>
          </a:xfrm>
          <a:prstGeom prst="ben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127172" y="5029200"/>
            <a:ext cx="11430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95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www.yourownpower.com/Power/ORC%20Components%20s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00200"/>
            <a:ext cx="7143750" cy="452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Binary Closed Cycle Turbine At Chena Power Plant in Alaska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4691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Binary Closed Cycle Plants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Binary cycle plants are the most useful because it is not necessary for the water to reach the extreme temperatures that are experienced with dry steam and flash plants. </a:t>
            </a:r>
          </a:p>
          <a:p>
            <a:pPr lvl="1"/>
            <a:r>
              <a:rPr lang="en-US" sz="2000" dirty="0" smtClean="0"/>
              <a:t>The water in a binary cycle plants needs only to be above the boiling temperature of the working fluid</a:t>
            </a:r>
          </a:p>
          <a:p>
            <a:pPr lvl="1"/>
            <a:endParaRPr lang="en-US" sz="1600" dirty="0"/>
          </a:p>
          <a:p>
            <a:r>
              <a:rPr lang="en-US" sz="2000" dirty="0" smtClean="0"/>
              <a:t>Considering that most geothermal water is of moderate temperature (&gt; 400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F), these are the most useful and most viable types of geothermal plants.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38399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Advantages of Geothermal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>
            <a:noAutofit/>
          </a:bodyPr>
          <a:lstStyle/>
          <a:p>
            <a:r>
              <a:rPr lang="en-US" sz="2000" dirty="0"/>
              <a:t>Geothermal energy is a renewable energy source. </a:t>
            </a:r>
            <a:endParaRPr lang="en-US" sz="2000" dirty="0" smtClean="0"/>
          </a:p>
          <a:p>
            <a:r>
              <a:rPr lang="en-US" sz="2000" dirty="0" smtClean="0"/>
              <a:t>Geothermal </a:t>
            </a:r>
            <a:r>
              <a:rPr lang="en-US" sz="2000" dirty="0"/>
              <a:t>energy is </a:t>
            </a:r>
            <a:r>
              <a:rPr lang="en-US" sz="2000" i="1" u="sng" dirty="0" smtClean="0"/>
              <a:t>relatively</a:t>
            </a:r>
            <a:r>
              <a:rPr lang="en-US" sz="2000" dirty="0" smtClean="0"/>
              <a:t> </a:t>
            </a:r>
            <a:r>
              <a:rPr lang="en-US" sz="2000" dirty="0"/>
              <a:t>clean </a:t>
            </a:r>
          </a:p>
          <a:p>
            <a:pPr lvl="1"/>
            <a:r>
              <a:rPr lang="en-US" sz="1600" dirty="0" smtClean="0"/>
              <a:t>Produces 12% of GHG emission of fossil fuel plants)</a:t>
            </a:r>
          </a:p>
          <a:p>
            <a:r>
              <a:rPr lang="en-US" sz="2000" dirty="0" smtClean="0"/>
              <a:t>Geothermal </a:t>
            </a:r>
            <a:r>
              <a:rPr lang="en-US" sz="2000" dirty="0"/>
              <a:t>energy can be used for cooling and heating homes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Not </a:t>
            </a:r>
            <a:r>
              <a:rPr lang="en-US" sz="2000" dirty="0"/>
              <a:t>subject to the same fluctuations as solar or </a:t>
            </a:r>
            <a:r>
              <a:rPr lang="en-US" sz="2000" dirty="0" smtClean="0"/>
              <a:t>wind</a:t>
            </a:r>
          </a:p>
          <a:p>
            <a:r>
              <a:rPr lang="en-US" sz="2000" dirty="0" smtClean="0"/>
              <a:t>Smallest </a:t>
            </a:r>
            <a:r>
              <a:rPr lang="en-US" sz="2000" dirty="0"/>
              <a:t>land footprint of any major power </a:t>
            </a:r>
            <a:r>
              <a:rPr lang="en-US" sz="2000" dirty="0" smtClean="0"/>
              <a:t>source</a:t>
            </a:r>
          </a:p>
          <a:p>
            <a:r>
              <a:rPr lang="en-US" sz="2000" dirty="0" smtClean="0"/>
              <a:t>Virtually </a:t>
            </a:r>
            <a:r>
              <a:rPr lang="en-US" sz="2000" dirty="0"/>
              <a:t>limitless </a:t>
            </a:r>
            <a:r>
              <a:rPr lang="en-US" sz="2000" dirty="0" smtClean="0"/>
              <a:t>supply</a:t>
            </a:r>
          </a:p>
          <a:p>
            <a:r>
              <a:rPr lang="en-US" sz="2000" dirty="0" smtClean="0"/>
              <a:t>Inherently </a:t>
            </a:r>
            <a:r>
              <a:rPr lang="en-US" sz="2000" dirty="0"/>
              <a:t>simple and </a:t>
            </a:r>
            <a:r>
              <a:rPr lang="en-US" sz="2000" dirty="0" smtClean="0"/>
              <a:t>reliable</a:t>
            </a:r>
          </a:p>
          <a:p>
            <a:r>
              <a:rPr lang="en-US" sz="2000" dirty="0" smtClean="0"/>
              <a:t>Can </a:t>
            </a:r>
            <a:r>
              <a:rPr lang="en-US" sz="2000" dirty="0"/>
              <a:t>provide base load or peak </a:t>
            </a:r>
            <a:r>
              <a:rPr lang="en-US" sz="2000" dirty="0" smtClean="0"/>
              <a:t>power</a:t>
            </a:r>
          </a:p>
          <a:p>
            <a:r>
              <a:rPr lang="en-US" sz="2000" dirty="0" smtClean="0"/>
              <a:t>Already </a:t>
            </a:r>
            <a:r>
              <a:rPr lang="en-US" sz="2000" dirty="0"/>
              <a:t>cost competitive in some </a:t>
            </a:r>
            <a:r>
              <a:rPr lang="en-US" sz="2000" dirty="0" smtClean="0"/>
              <a:t>areas  (~$0.07 per kWh)</a:t>
            </a:r>
          </a:p>
          <a:p>
            <a:r>
              <a:rPr lang="en-US" sz="2000" dirty="0" smtClean="0"/>
              <a:t>Could </a:t>
            </a:r>
            <a:r>
              <a:rPr lang="en-US" sz="2000" dirty="0"/>
              <a:t>be built </a:t>
            </a:r>
            <a:r>
              <a:rPr lang="en-US" sz="2000" dirty="0" smtClean="0"/>
              <a:t>underground</a:t>
            </a:r>
          </a:p>
          <a:p>
            <a:r>
              <a:rPr lang="en-US" sz="2000" dirty="0" smtClean="0"/>
              <a:t>Massive potential for the utilization of untapped sources</a:t>
            </a:r>
          </a:p>
          <a:p>
            <a:r>
              <a:rPr lang="en-US" sz="2000" dirty="0" smtClean="0"/>
              <a:t>New </a:t>
            </a:r>
            <a:r>
              <a:rPr lang="en-US" sz="2000" dirty="0"/>
              <a:t>technologies show promise to utilize lower </a:t>
            </a:r>
            <a:r>
              <a:rPr lang="en-US" sz="2000" dirty="0" smtClean="0"/>
              <a:t>water temperatures</a:t>
            </a: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1549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Disadvantages of Geothermal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2000" dirty="0" smtClean="0"/>
              <a:t>High upfront costs associated with exploration and drilling</a:t>
            </a:r>
          </a:p>
          <a:p>
            <a:r>
              <a:rPr lang="en-US" sz="2000" dirty="0" smtClean="0"/>
              <a:t>Finite lifetime of useful energy production</a:t>
            </a:r>
          </a:p>
          <a:p>
            <a:pPr lvl="1"/>
            <a:r>
              <a:rPr lang="en-US" sz="2000" dirty="0" smtClean="0"/>
              <a:t>Continuous drop in thermal output overtime</a:t>
            </a:r>
          </a:p>
          <a:p>
            <a:pPr lvl="1"/>
            <a:r>
              <a:rPr lang="en-US" sz="2000" dirty="0" smtClean="0"/>
              <a:t>Once the thermal energy of a well is tapped, it requires a “recharging” period that can take several years.</a:t>
            </a:r>
          </a:p>
          <a:p>
            <a:r>
              <a:rPr lang="en-US" sz="2000" dirty="0" smtClean="0"/>
              <a:t>Very location specific (e.g. Iceland)</a:t>
            </a:r>
          </a:p>
          <a:p>
            <a:r>
              <a:rPr lang="en-US" sz="2000" dirty="0" smtClean="0"/>
              <a:t>There are significant volumes of greenhouse gases and toxic compounds such as hydrogen sulfide that are released when geothermal reservoirs are tapped</a:t>
            </a:r>
          </a:p>
          <a:p>
            <a:pPr lvl="1"/>
            <a:r>
              <a:rPr lang="en-US" sz="2000" dirty="0" smtClean="0"/>
              <a:t>Foul smelling gases</a:t>
            </a:r>
          </a:p>
          <a:p>
            <a:pPr lvl="1"/>
            <a:r>
              <a:rPr lang="en-US" sz="2000" dirty="0" smtClean="0"/>
              <a:t>Pumps used to circulate working fluid consume fossil fuel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Earthquakes induced by </a:t>
            </a:r>
            <a:r>
              <a:rPr lang="en-US" sz="2000" b="1" dirty="0" err="1" smtClean="0">
                <a:solidFill>
                  <a:srgbClr val="FF0000"/>
                </a:solidFill>
              </a:rPr>
              <a:t>fracking</a:t>
            </a:r>
            <a:r>
              <a:rPr lang="en-US" sz="2000" b="1" dirty="0" smtClean="0">
                <a:solidFill>
                  <a:srgbClr val="FF0000"/>
                </a:solidFill>
              </a:rPr>
              <a:t>.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12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950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Geothermal Energy?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Geothermal energy is defined as heat from the Earth. It is a clean, renewable resource that provides energy around the world.</a:t>
            </a:r>
          </a:p>
          <a:p>
            <a:endParaRPr lang="en-US" sz="2000" dirty="0" smtClean="0"/>
          </a:p>
          <a:p>
            <a:r>
              <a:rPr lang="en-US" sz="2000" dirty="0" smtClean="0"/>
              <a:t>It is considered a renewable resource because the heat emanating from the interior of the Earth is essentially limitless. </a:t>
            </a:r>
          </a:p>
          <a:p>
            <a:endParaRPr lang="en-US" sz="2000" dirty="0"/>
          </a:p>
          <a:p>
            <a:r>
              <a:rPr lang="en-US" sz="2000" b="1" dirty="0" smtClean="0">
                <a:solidFill>
                  <a:srgbClr val="FF0000"/>
                </a:solidFill>
              </a:rPr>
              <a:t>Geothermal is a natural form of nuclear power, as it originates from radioactive decay</a:t>
            </a:r>
            <a:r>
              <a:rPr lang="en-US" sz="2000" dirty="0" smtClean="0"/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304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2743201" y="3013133"/>
            <a:ext cx="4648199" cy="3235267"/>
            <a:chOff x="3962401" y="3241733"/>
            <a:chExt cx="4648199" cy="3235267"/>
          </a:xfrm>
        </p:grpSpPr>
        <p:grpSp>
          <p:nvGrpSpPr>
            <p:cNvPr id="9" name="Group 8"/>
            <p:cNvGrpSpPr/>
            <p:nvPr/>
          </p:nvGrpSpPr>
          <p:grpSpPr>
            <a:xfrm>
              <a:off x="3962401" y="3241733"/>
              <a:ext cx="4229099" cy="3235267"/>
              <a:chOff x="3467100" y="2881567"/>
              <a:chExt cx="4229099" cy="3235267"/>
            </a:xfrm>
          </p:grpSpPr>
          <p:grpSp>
            <p:nvGrpSpPr>
              <p:cNvPr id="21" name="Group 20"/>
              <p:cNvGrpSpPr/>
              <p:nvPr/>
            </p:nvGrpSpPr>
            <p:grpSpPr>
              <a:xfrm>
                <a:off x="3467100" y="2881567"/>
                <a:ext cx="4229099" cy="3235267"/>
                <a:chOff x="4343400" y="2127308"/>
                <a:chExt cx="3886200" cy="3235267"/>
              </a:xfrm>
            </p:grpSpPr>
            <p:sp>
              <p:nvSpPr>
                <p:cNvPr id="23" name="Rectangle 16"/>
                <p:cNvSpPr/>
                <p:nvPr/>
              </p:nvSpPr>
              <p:spPr>
                <a:xfrm>
                  <a:off x="4400316" y="2127308"/>
                  <a:ext cx="3785741" cy="409061"/>
                </a:xfrm>
                <a:custGeom>
                  <a:avLst/>
                  <a:gdLst>
                    <a:gd name="connsiteX0" fmla="*/ 0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0 w 3810001"/>
                    <a:gd name="connsiteY4" fmla="*/ 0 h 685800"/>
                    <a:gd name="connsiteX0" fmla="*/ 185057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185057 w 3810001"/>
                    <a:gd name="connsiteY4" fmla="*/ 0 h 685800"/>
                    <a:gd name="connsiteX0" fmla="*/ 0 w 3624944"/>
                    <a:gd name="connsiteY0" fmla="*/ 0 h 685800"/>
                    <a:gd name="connsiteX1" fmla="*/ 3624944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624944"/>
                    <a:gd name="connsiteY0" fmla="*/ 0 h 685800"/>
                    <a:gd name="connsiteX1" fmla="*/ 3363686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363686"/>
                    <a:gd name="connsiteY0" fmla="*/ 0 h 685800"/>
                    <a:gd name="connsiteX1" fmla="*/ 3363686 w 3363686"/>
                    <a:gd name="connsiteY1" fmla="*/ 0 h 685800"/>
                    <a:gd name="connsiteX2" fmla="*/ 2993572 w 3363686"/>
                    <a:gd name="connsiteY2" fmla="*/ 685800 h 685800"/>
                    <a:gd name="connsiteX3" fmla="*/ 402772 w 3363686"/>
                    <a:gd name="connsiteY3" fmla="*/ 674914 h 685800"/>
                    <a:gd name="connsiteX4" fmla="*/ 0 w 3363686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40277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302710"/>
                    <a:gd name="connsiteY0" fmla="*/ 0 h 685800"/>
                    <a:gd name="connsiteX1" fmla="*/ 3302710 w 3302710"/>
                    <a:gd name="connsiteY1" fmla="*/ 21436 h 685800"/>
                    <a:gd name="connsiteX2" fmla="*/ 2993572 w 3302710"/>
                    <a:gd name="connsiteY2" fmla="*/ 685800 h 685800"/>
                    <a:gd name="connsiteX3" fmla="*/ 402772 w 3302710"/>
                    <a:gd name="connsiteY3" fmla="*/ 674914 h 685800"/>
                    <a:gd name="connsiteX4" fmla="*/ 0 w 3302710"/>
                    <a:gd name="connsiteY4" fmla="*/ 0 h 685800"/>
                    <a:gd name="connsiteX0" fmla="*/ 0 w 3302710"/>
                    <a:gd name="connsiteY0" fmla="*/ 11018 h 696818"/>
                    <a:gd name="connsiteX1" fmla="*/ 195778 w 3302710"/>
                    <a:gd name="connsiteY1" fmla="*/ 467 h 696818"/>
                    <a:gd name="connsiteX2" fmla="*/ 3302710 w 3302710"/>
                    <a:gd name="connsiteY2" fmla="*/ 32454 h 696818"/>
                    <a:gd name="connsiteX3" fmla="*/ 2993572 w 3302710"/>
                    <a:gd name="connsiteY3" fmla="*/ 696818 h 696818"/>
                    <a:gd name="connsiteX4" fmla="*/ 402772 w 3302710"/>
                    <a:gd name="connsiteY4" fmla="*/ 685932 h 696818"/>
                    <a:gd name="connsiteX5" fmla="*/ 0 w 3302710"/>
                    <a:gd name="connsiteY5" fmla="*/ 11018 h 696818"/>
                    <a:gd name="connsiteX0" fmla="*/ 0 w 3302710"/>
                    <a:gd name="connsiteY0" fmla="*/ 11018 h 696818"/>
                    <a:gd name="connsiteX1" fmla="*/ 195778 w 3302710"/>
                    <a:gd name="connsiteY1" fmla="*/ 467 h 696818"/>
                    <a:gd name="connsiteX2" fmla="*/ 3302710 w 3302710"/>
                    <a:gd name="connsiteY2" fmla="*/ 32454 h 696818"/>
                    <a:gd name="connsiteX3" fmla="*/ 2993572 w 3302710"/>
                    <a:gd name="connsiteY3" fmla="*/ 696818 h 696818"/>
                    <a:gd name="connsiteX4" fmla="*/ 402772 w 3302710"/>
                    <a:gd name="connsiteY4" fmla="*/ 685932 h 696818"/>
                    <a:gd name="connsiteX5" fmla="*/ 357508 w 3302710"/>
                    <a:gd name="connsiteY5" fmla="*/ 654616 h 696818"/>
                    <a:gd name="connsiteX6" fmla="*/ 0 w 3302710"/>
                    <a:gd name="connsiteY6" fmla="*/ 11018 h 696818"/>
                    <a:gd name="connsiteX0" fmla="*/ 70662 w 3373372"/>
                    <a:gd name="connsiteY0" fmla="*/ 48848 h 734648"/>
                    <a:gd name="connsiteX1" fmla="*/ 155783 w 3373372"/>
                    <a:gd name="connsiteY1" fmla="*/ 48848 h 734648"/>
                    <a:gd name="connsiteX2" fmla="*/ 266440 w 3373372"/>
                    <a:gd name="connsiteY2" fmla="*/ 38297 h 734648"/>
                    <a:gd name="connsiteX3" fmla="*/ 3373372 w 3373372"/>
                    <a:gd name="connsiteY3" fmla="*/ 70284 h 734648"/>
                    <a:gd name="connsiteX4" fmla="*/ 3064234 w 3373372"/>
                    <a:gd name="connsiteY4" fmla="*/ 734648 h 734648"/>
                    <a:gd name="connsiteX5" fmla="*/ 473434 w 3373372"/>
                    <a:gd name="connsiteY5" fmla="*/ 723762 h 734648"/>
                    <a:gd name="connsiteX6" fmla="*/ 428170 w 3373372"/>
                    <a:gd name="connsiteY6" fmla="*/ 692446 h 734648"/>
                    <a:gd name="connsiteX7" fmla="*/ 70662 w 3373372"/>
                    <a:gd name="connsiteY7" fmla="*/ 48848 h 734648"/>
                    <a:gd name="connsiteX0" fmla="*/ 138760 w 3373372"/>
                    <a:gd name="connsiteY0" fmla="*/ 67304 h 700349"/>
                    <a:gd name="connsiteX1" fmla="*/ 155783 w 3373372"/>
                    <a:gd name="connsiteY1" fmla="*/ 14549 h 700349"/>
                    <a:gd name="connsiteX2" fmla="*/ 266440 w 3373372"/>
                    <a:gd name="connsiteY2" fmla="*/ 3998 h 700349"/>
                    <a:gd name="connsiteX3" fmla="*/ 3373372 w 3373372"/>
                    <a:gd name="connsiteY3" fmla="*/ 35985 h 700349"/>
                    <a:gd name="connsiteX4" fmla="*/ 3064234 w 3373372"/>
                    <a:gd name="connsiteY4" fmla="*/ 700349 h 700349"/>
                    <a:gd name="connsiteX5" fmla="*/ 473434 w 3373372"/>
                    <a:gd name="connsiteY5" fmla="*/ 689463 h 700349"/>
                    <a:gd name="connsiteX6" fmla="*/ 428170 w 3373372"/>
                    <a:gd name="connsiteY6" fmla="*/ 658147 h 700349"/>
                    <a:gd name="connsiteX7" fmla="*/ 138760 w 3373372"/>
                    <a:gd name="connsiteY7" fmla="*/ 67304 h 700349"/>
                    <a:gd name="connsiteX0" fmla="*/ 27566 w 3262178"/>
                    <a:gd name="connsiteY0" fmla="*/ 67304 h 700349"/>
                    <a:gd name="connsiteX1" fmla="*/ 44589 w 3262178"/>
                    <a:gd name="connsiteY1" fmla="*/ 14549 h 700349"/>
                    <a:gd name="connsiteX2" fmla="*/ 1236288 w 3262178"/>
                    <a:gd name="connsiteY2" fmla="*/ 14548 h 700349"/>
                    <a:gd name="connsiteX3" fmla="*/ 3262178 w 3262178"/>
                    <a:gd name="connsiteY3" fmla="*/ 35985 h 700349"/>
                    <a:gd name="connsiteX4" fmla="*/ 2953040 w 3262178"/>
                    <a:gd name="connsiteY4" fmla="*/ 700349 h 700349"/>
                    <a:gd name="connsiteX5" fmla="*/ 362240 w 3262178"/>
                    <a:gd name="connsiteY5" fmla="*/ 689463 h 700349"/>
                    <a:gd name="connsiteX6" fmla="*/ 316976 w 3262178"/>
                    <a:gd name="connsiteY6" fmla="*/ 658147 h 700349"/>
                    <a:gd name="connsiteX7" fmla="*/ 27566 w 3262178"/>
                    <a:gd name="connsiteY7" fmla="*/ 67304 h 700349"/>
                    <a:gd name="connsiteX0" fmla="*/ 27566 w 3262178"/>
                    <a:gd name="connsiteY0" fmla="*/ 67304 h 700349"/>
                    <a:gd name="connsiteX1" fmla="*/ 44589 w 3262178"/>
                    <a:gd name="connsiteY1" fmla="*/ 14549 h 700349"/>
                    <a:gd name="connsiteX2" fmla="*/ 1236288 w 3262178"/>
                    <a:gd name="connsiteY2" fmla="*/ 14548 h 700349"/>
                    <a:gd name="connsiteX3" fmla="*/ 3262178 w 3262178"/>
                    <a:gd name="connsiteY3" fmla="*/ 35985 h 700349"/>
                    <a:gd name="connsiteX4" fmla="*/ 2953040 w 3262178"/>
                    <a:gd name="connsiteY4" fmla="*/ 700349 h 700349"/>
                    <a:gd name="connsiteX5" fmla="*/ 362240 w 3262178"/>
                    <a:gd name="connsiteY5" fmla="*/ 689463 h 700349"/>
                    <a:gd name="connsiteX6" fmla="*/ 316976 w 3262178"/>
                    <a:gd name="connsiteY6" fmla="*/ 658147 h 700349"/>
                    <a:gd name="connsiteX7" fmla="*/ 27566 w 3262178"/>
                    <a:gd name="connsiteY7" fmla="*/ 67304 h 700349"/>
                    <a:gd name="connsiteX0" fmla="*/ 5383 w 3239995"/>
                    <a:gd name="connsiteY0" fmla="*/ 147422 h 780467"/>
                    <a:gd name="connsiteX1" fmla="*/ 371404 w 3239995"/>
                    <a:gd name="connsiteY1" fmla="*/ 24 h 780467"/>
                    <a:gd name="connsiteX2" fmla="*/ 1214105 w 3239995"/>
                    <a:gd name="connsiteY2" fmla="*/ 94666 h 780467"/>
                    <a:gd name="connsiteX3" fmla="*/ 3239995 w 3239995"/>
                    <a:gd name="connsiteY3" fmla="*/ 116103 h 780467"/>
                    <a:gd name="connsiteX4" fmla="*/ 2930857 w 3239995"/>
                    <a:gd name="connsiteY4" fmla="*/ 780467 h 780467"/>
                    <a:gd name="connsiteX5" fmla="*/ 340057 w 3239995"/>
                    <a:gd name="connsiteY5" fmla="*/ 769581 h 780467"/>
                    <a:gd name="connsiteX6" fmla="*/ 294793 w 3239995"/>
                    <a:gd name="connsiteY6" fmla="*/ 738265 h 780467"/>
                    <a:gd name="connsiteX7" fmla="*/ 5383 w 3239995"/>
                    <a:gd name="connsiteY7" fmla="*/ 147422 h 780467"/>
                    <a:gd name="connsiteX0" fmla="*/ 4489 w 3239101"/>
                    <a:gd name="connsiteY0" fmla="*/ 67304 h 700349"/>
                    <a:gd name="connsiteX1" fmla="*/ 455631 w 3239101"/>
                    <a:gd name="connsiteY1" fmla="*/ 14549 h 700349"/>
                    <a:gd name="connsiteX2" fmla="*/ 1213211 w 3239101"/>
                    <a:gd name="connsiteY2" fmla="*/ 14548 h 700349"/>
                    <a:gd name="connsiteX3" fmla="*/ 3239101 w 3239101"/>
                    <a:gd name="connsiteY3" fmla="*/ 35985 h 700349"/>
                    <a:gd name="connsiteX4" fmla="*/ 2929963 w 3239101"/>
                    <a:gd name="connsiteY4" fmla="*/ 700349 h 700349"/>
                    <a:gd name="connsiteX5" fmla="*/ 339163 w 3239101"/>
                    <a:gd name="connsiteY5" fmla="*/ 689463 h 700349"/>
                    <a:gd name="connsiteX6" fmla="*/ 293899 w 3239101"/>
                    <a:gd name="connsiteY6" fmla="*/ 658147 h 700349"/>
                    <a:gd name="connsiteX7" fmla="*/ 4489 w 3239101"/>
                    <a:gd name="connsiteY7" fmla="*/ 67304 h 700349"/>
                    <a:gd name="connsiteX0" fmla="*/ 5848 w 3121290"/>
                    <a:gd name="connsiteY0" fmla="*/ 59311 h 711284"/>
                    <a:gd name="connsiteX1" fmla="*/ 337820 w 3121290"/>
                    <a:gd name="connsiteY1" fmla="*/ 25484 h 711284"/>
                    <a:gd name="connsiteX2" fmla="*/ 1095400 w 3121290"/>
                    <a:gd name="connsiteY2" fmla="*/ 25483 h 711284"/>
                    <a:gd name="connsiteX3" fmla="*/ 3121290 w 3121290"/>
                    <a:gd name="connsiteY3" fmla="*/ 46920 h 711284"/>
                    <a:gd name="connsiteX4" fmla="*/ 2812152 w 3121290"/>
                    <a:gd name="connsiteY4" fmla="*/ 711284 h 711284"/>
                    <a:gd name="connsiteX5" fmla="*/ 221352 w 3121290"/>
                    <a:gd name="connsiteY5" fmla="*/ 700398 h 711284"/>
                    <a:gd name="connsiteX6" fmla="*/ 176088 w 3121290"/>
                    <a:gd name="connsiteY6" fmla="*/ 669082 h 711284"/>
                    <a:gd name="connsiteX7" fmla="*/ 5848 w 3121290"/>
                    <a:gd name="connsiteY7" fmla="*/ 59311 h 711284"/>
                    <a:gd name="connsiteX0" fmla="*/ 5848 w 2993608"/>
                    <a:gd name="connsiteY0" fmla="*/ 59313 h 711286"/>
                    <a:gd name="connsiteX1" fmla="*/ 337820 w 2993608"/>
                    <a:gd name="connsiteY1" fmla="*/ 25486 h 711286"/>
                    <a:gd name="connsiteX2" fmla="*/ 1095400 w 2993608"/>
                    <a:gd name="connsiteY2" fmla="*/ 25485 h 711286"/>
                    <a:gd name="connsiteX3" fmla="*/ 2993608 w 2993608"/>
                    <a:gd name="connsiteY3" fmla="*/ 46922 h 711286"/>
                    <a:gd name="connsiteX4" fmla="*/ 2812152 w 2993608"/>
                    <a:gd name="connsiteY4" fmla="*/ 711286 h 711286"/>
                    <a:gd name="connsiteX5" fmla="*/ 221352 w 2993608"/>
                    <a:gd name="connsiteY5" fmla="*/ 700400 h 711286"/>
                    <a:gd name="connsiteX6" fmla="*/ 176088 w 2993608"/>
                    <a:gd name="connsiteY6" fmla="*/ 669084 h 711286"/>
                    <a:gd name="connsiteX7" fmla="*/ 5848 w 2993608"/>
                    <a:gd name="connsiteY7" fmla="*/ 59313 h 71128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2993608" h="711286">
                      <a:moveTo>
                        <a:pt x="5848" y="59313"/>
                      </a:moveTo>
                      <a:cubicBezTo>
                        <a:pt x="-49481" y="-51470"/>
                        <a:pt x="305190" y="27244"/>
                        <a:pt x="337820" y="25486"/>
                      </a:cubicBezTo>
                      <a:cubicBezTo>
                        <a:pt x="370450" y="23727"/>
                        <a:pt x="549204" y="18395"/>
                        <a:pt x="1095400" y="25485"/>
                      </a:cubicBezTo>
                      <a:cubicBezTo>
                        <a:pt x="1915403" y="43182"/>
                        <a:pt x="2318311" y="39776"/>
                        <a:pt x="2993608" y="46922"/>
                      </a:cubicBezTo>
                      <a:lnTo>
                        <a:pt x="2812152" y="711286"/>
                      </a:lnTo>
                      <a:lnTo>
                        <a:pt x="221352" y="700400"/>
                      </a:lnTo>
                      <a:cubicBezTo>
                        <a:pt x="217614" y="682927"/>
                        <a:pt x="179826" y="686557"/>
                        <a:pt x="176088" y="669084"/>
                      </a:cubicBezTo>
                      <a:lnTo>
                        <a:pt x="5848" y="59313"/>
                      </a:lnTo>
                      <a:close/>
                    </a:path>
                  </a:pathLst>
                </a:custGeom>
                <a:solidFill>
                  <a:srgbClr val="00B050"/>
                </a:solidFill>
                <a:ln w="38100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Rectangle 16"/>
                <p:cNvSpPr/>
                <p:nvPr/>
              </p:nvSpPr>
              <p:spPr>
                <a:xfrm>
                  <a:off x="5812969" y="4567915"/>
                  <a:ext cx="947059" cy="729345"/>
                </a:xfrm>
                <a:custGeom>
                  <a:avLst/>
                  <a:gdLst>
                    <a:gd name="connsiteX0" fmla="*/ 0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0 w 3810001"/>
                    <a:gd name="connsiteY4" fmla="*/ 0 h 685800"/>
                    <a:gd name="connsiteX0" fmla="*/ 185057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185057 w 3810001"/>
                    <a:gd name="connsiteY4" fmla="*/ 0 h 685800"/>
                    <a:gd name="connsiteX0" fmla="*/ 0 w 3624944"/>
                    <a:gd name="connsiteY0" fmla="*/ 0 h 685800"/>
                    <a:gd name="connsiteX1" fmla="*/ 3624944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624944"/>
                    <a:gd name="connsiteY0" fmla="*/ 0 h 685800"/>
                    <a:gd name="connsiteX1" fmla="*/ 3363686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363686"/>
                    <a:gd name="connsiteY0" fmla="*/ 0 h 685800"/>
                    <a:gd name="connsiteX1" fmla="*/ 3363686 w 3363686"/>
                    <a:gd name="connsiteY1" fmla="*/ 0 h 685800"/>
                    <a:gd name="connsiteX2" fmla="*/ 2993572 w 3363686"/>
                    <a:gd name="connsiteY2" fmla="*/ 685800 h 685800"/>
                    <a:gd name="connsiteX3" fmla="*/ 402772 w 3363686"/>
                    <a:gd name="connsiteY3" fmla="*/ 674914 h 685800"/>
                    <a:gd name="connsiteX4" fmla="*/ 0 w 3363686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40277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56735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545962"/>
                    <a:gd name="connsiteY0" fmla="*/ 0 h 685800"/>
                    <a:gd name="connsiteX1" fmla="*/ 3545962 w 3545962"/>
                    <a:gd name="connsiteY1" fmla="*/ 10885 h 685800"/>
                    <a:gd name="connsiteX2" fmla="*/ 2993572 w 3545962"/>
                    <a:gd name="connsiteY2" fmla="*/ 685800 h 685800"/>
                    <a:gd name="connsiteX3" fmla="*/ 567352 w 3545962"/>
                    <a:gd name="connsiteY3" fmla="*/ 674914 h 685800"/>
                    <a:gd name="connsiteX4" fmla="*/ 0 w 3545962"/>
                    <a:gd name="connsiteY4" fmla="*/ 0 h 685800"/>
                    <a:gd name="connsiteX0" fmla="*/ 0 w 3907795"/>
                    <a:gd name="connsiteY0" fmla="*/ 0 h 685800"/>
                    <a:gd name="connsiteX1" fmla="*/ 3907795 w 3907795"/>
                    <a:gd name="connsiteY1" fmla="*/ 10885 h 685800"/>
                    <a:gd name="connsiteX2" fmla="*/ 2993572 w 3907795"/>
                    <a:gd name="connsiteY2" fmla="*/ 685800 h 685800"/>
                    <a:gd name="connsiteX3" fmla="*/ 567352 w 3907795"/>
                    <a:gd name="connsiteY3" fmla="*/ 674914 h 685800"/>
                    <a:gd name="connsiteX4" fmla="*/ 0 w 3907795"/>
                    <a:gd name="connsiteY4" fmla="*/ 0 h 685800"/>
                    <a:gd name="connsiteX0" fmla="*/ 0 w 3907795"/>
                    <a:gd name="connsiteY0" fmla="*/ 0 h 685800"/>
                    <a:gd name="connsiteX1" fmla="*/ 3907795 w 3907795"/>
                    <a:gd name="connsiteY1" fmla="*/ 10885 h 685800"/>
                    <a:gd name="connsiteX2" fmla="*/ 2993572 w 3907795"/>
                    <a:gd name="connsiteY2" fmla="*/ 685800 h 685800"/>
                    <a:gd name="connsiteX3" fmla="*/ 929185 w 3907795"/>
                    <a:gd name="connsiteY3" fmla="*/ 685799 h 685800"/>
                    <a:gd name="connsiteX4" fmla="*/ 0 w 3907795"/>
                    <a:gd name="connsiteY4" fmla="*/ 0 h 685800"/>
                    <a:gd name="connsiteX0" fmla="*/ 0 w 3907795"/>
                    <a:gd name="connsiteY0" fmla="*/ 0 h 685799"/>
                    <a:gd name="connsiteX1" fmla="*/ 3907795 w 3907795"/>
                    <a:gd name="connsiteY1" fmla="*/ 10885 h 685799"/>
                    <a:gd name="connsiteX2" fmla="*/ 3017695 w 3907795"/>
                    <a:gd name="connsiteY2" fmla="*/ 664029 h 685799"/>
                    <a:gd name="connsiteX3" fmla="*/ 929185 w 3907795"/>
                    <a:gd name="connsiteY3" fmla="*/ 685799 h 685799"/>
                    <a:gd name="connsiteX4" fmla="*/ 0 w 3907795"/>
                    <a:gd name="connsiteY4" fmla="*/ 0 h 685799"/>
                    <a:gd name="connsiteX0" fmla="*/ 0 w 3907795"/>
                    <a:gd name="connsiteY0" fmla="*/ 0 h 685800"/>
                    <a:gd name="connsiteX1" fmla="*/ 3907795 w 3907795"/>
                    <a:gd name="connsiteY1" fmla="*/ 10885 h 685800"/>
                    <a:gd name="connsiteX2" fmla="*/ 3017695 w 3907795"/>
                    <a:gd name="connsiteY2" fmla="*/ 685800 h 685800"/>
                    <a:gd name="connsiteX3" fmla="*/ 929185 w 3907795"/>
                    <a:gd name="connsiteY3" fmla="*/ 685799 h 685800"/>
                    <a:gd name="connsiteX4" fmla="*/ 0 w 3907795"/>
                    <a:gd name="connsiteY4" fmla="*/ 0 h 685800"/>
                    <a:gd name="connsiteX0" fmla="*/ 0 w 3017695"/>
                    <a:gd name="connsiteY0" fmla="*/ 0 h 685800"/>
                    <a:gd name="connsiteX1" fmla="*/ 2074509 w 3017695"/>
                    <a:gd name="connsiteY1" fmla="*/ 10885 h 685800"/>
                    <a:gd name="connsiteX2" fmla="*/ 3017695 w 3017695"/>
                    <a:gd name="connsiteY2" fmla="*/ 685800 h 685800"/>
                    <a:gd name="connsiteX3" fmla="*/ 929185 w 3017695"/>
                    <a:gd name="connsiteY3" fmla="*/ 685799 h 685800"/>
                    <a:gd name="connsiteX4" fmla="*/ 0 w 3017695"/>
                    <a:gd name="connsiteY4" fmla="*/ 0 h 685800"/>
                    <a:gd name="connsiteX0" fmla="*/ 0 w 2074510"/>
                    <a:gd name="connsiteY0" fmla="*/ 0 h 729343"/>
                    <a:gd name="connsiteX1" fmla="*/ 2074509 w 2074510"/>
                    <a:gd name="connsiteY1" fmla="*/ 10885 h 729343"/>
                    <a:gd name="connsiteX2" fmla="*/ 1184409 w 2074510"/>
                    <a:gd name="connsiteY2" fmla="*/ 729343 h 729343"/>
                    <a:gd name="connsiteX3" fmla="*/ 929185 w 2074510"/>
                    <a:gd name="connsiteY3" fmla="*/ 685799 h 729343"/>
                    <a:gd name="connsiteX4" fmla="*/ 0 w 2074510"/>
                    <a:gd name="connsiteY4" fmla="*/ 0 h 729343"/>
                    <a:gd name="connsiteX0" fmla="*/ 0 w 2219243"/>
                    <a:gd name="connsiteY0" fmla="*/ 1 h 729344"/>
                    <a:gd name="connsiteX1" fmla="*/ 2219243 w 2219243"/>
                    <a:gd name="connsiteY1" fmla="*/ 0 h 729344"/>
                    <a:gd name="connsiteX2" fmla="*/ 1184409 w 2219243"/>
                    <a:gd name="connsiteY2" fmla="*/ 729344 h 729344"/>
                    <a:gd name="connsiteX3" fmla="*/ 929185 w 2219243"/>
                    <a:gd name="connsiteY3" fmla="*/ 685800 h 729344"/>
                    <a:gd name="connsiteX4" fmla="*/ 0 w 2219243"/>
                    <a:gd name="connsiteY4" fmla="*/ 1 h 729344"/>
                    <a:gd name="connsiteX0" fmla="*/ 0 w 1905655"/>
                    <a:gd name="connsiteY0" fmla="*/ 0 h 729343"/>
                    <a:gd name="connsiteX1" fmla="*/ 1905655 w 1905655"/>
                    <a:gd name="connsiteY1" fmla="*/ 21770 h 729343"/>
                    <a:gd name="connsiteX2" fmla="*/ 1184409 w 1905655"/>
                    <a:gd name="connsiteY2" fmla="*/ 729343 h 729343"/>
                    <a:gd name="connsiteX3" fmla="*/ 929185 w 1905655"/>
                    <a:gd name="connsiteY3" fmla="*/ 685799 h 729343"/>
                    <a:gd name="connsiteX4" fmla="*/ 0 w 1905655"/>
                    <a:gd name="connsiteY4" fmla="*/ 0 h 729343"/>
                    <a:gd name="connsiteX0" fmla="*/ 0 w 2122756"/>
                    <a:gd name="connsiteY0" fmla="*/ 21773 h 751116"/>
                    <a:gd name="connsiteX1" fmla="*/ 2122756 w 2122756"/>
                    <a:gd name="connsiteY1" fmla="*/ 0 h 751116"/>
                    <a:gd name="connsiteX2" fmla="*/ 1184409 w 2122756"/>
                    <a:gd name="connsiteY2" fmla="*/ 751116 h 751116"/>
                    <a:gd name="connsiteX3" fmla="*/ 929185 w 2122756"/>
                    <a:gd name="connsiteY3" fmla="*/ 707572 h 751116"/>
                    <a:gd name="connsiteX4" fmla="*/ 0 w 2122756"/>
                    <a:gd name="connsiteY4" fmla="*/ 21773 h 751116"/>
                    <a:gd name="connsiteX0" fmla="*/ 0 w 2098635"/>
                    <a:gd name="connsiteY0" fmla="*/ 2 h 729345"/>
                    <a:gd name="connsiteX1" fmla="*/ 2098635 w 2098635"/>
                    <a:gd name="connsiteY1" fmla="*/ 0 h 729345"/>
                    <a:gd name="connsiteX2" fmla="*/ 1184409 w 2098635"/>
                    <a:gd name="connsiteY2" fmla="*/ 729345 h 729345"/>
                    <a:gd name="connsiteX3" fmla="*/ 929185 w 2098635"/>
                    <a:gd name="connsiteY3" fmla="*/ 685801 h 729345"/>
                    <a:gd name="connsiteX4" fmla="*/ 0 w 2098635"/>
                    <a:gd name="connsiteY4" fmla="*/ 2 h 7293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2098635" h="729345">
                      <a:moveTo>
                        <a:pt x="0" y="2"/>
                      </a:moveTo>
                      <a:lnTo>
                        <a:pt x="2098635" y="0"/>
                      </a:lnTo>
                      <a:lnTo>
                        <a:pt x="1184409" y="729345"/>
                      </a:lnTo>
                      <a:lnTo>
                        <a:pt x="929185" y="685801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Rectangle 16"/>
                <p:cNvSpPr/>
                <p:nvPr/>
              </p:nvSpPr>
              <p:spPr>
                <a:xfrm>
                  <a:off x="4996542" y="3200400"/>
                  <a:ext cx="2579915" cy="685800"/>
                </a:xfrm>
                <a:custGeom>
                  <a:avLst/>
                  <a:gdLst>
                    <a:gd name="connsiteX0" fmla="*/ 0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0 w 3810001"/>
                    <a:gd name="connsiteY4" fmla="*/ 0 h 685800"/>
                    <a:gd name="connsiteX0" fmla="*/ 185057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185057 w 3810001"/>
                    <a:gd name="connsiteY4" fmla="*/ 0 h 685800"/>
                    <a:gd name="connsiteX0" fmla="*/ 0 w 3624944"/>
                    <a:gd name="connsiteY0" fmla="*/ 0 h 685800"/>
                    <a:gd name="connsiteX1" fmla="*/ 3624944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624944"/>
                    <a:gd name="connsiteY0" fmla="*/ 0 h 685800"/>
                    <a:gd name="connsiteX1" fmla="*/ 3363686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363686"/>
                    <a:gd name="connsiteY0" fmla="*/ 0 h 685800"/>
                    <a:gd name="connsiteX1" fmla="*/ 3363686 w 3363686"/>
                    <a:gd name="connsiteY1" fmla="*/ 0 h 685800"/>
                    <a:gd name="connsiteX2" fmla="*/ 2993572 w 3363686"/>
                    <a:gd name="connsiteY2" fmla="*/ 685800 h 685800"/>
                    <a:gd name="connsiteX3" fmla="*/ 402772 w 3363686"/>
                    <a:gd name="connsiteY3" fmla="*/ 674914 h 685800"/>
                    <a:gd name="connsiteX4" fmla="*/ 0 w 3363686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40277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56735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545962"/>
                    <a:gd name="connsiteY0" fmla="*/ 0 h 685800"/>
                    <a:gd name="connsiteX1" fmla="*/ 3545962 w 3545962"/>
                    <a:gd name="connsiteY1" fmla="*/ 10885 h 685800"/>
                    <a:gd name="connsiteX2" fmla="*/ 2993572 w 3545962"/>
                    <a:gd name="connsiteY2" fmla="*/ 685800 h 685800"/>
                    <a:gd name="connsiteX3" fmla="*/ 567352 w 3545962"/>
                    <a:gd name="connsiteY3" fmla="*/ 674914 h 685800"/>
                    <a:gd name="connsiteX4" fmla="*/ 0 w 3545962"/>
                    <a:gd name="connsiteY4" fmla="*/ 0 h 685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45962" h="685800">
                      <a:moveTo>
                        <a:pt x="0" y="0"/>
                      </a:moveTo>
                      <a:lnTo>
                        <a:pt x="3545962" y="10885"/>
                      </a:lnTo>
                      <a:lnTo>
                        <a:pt x="2993572" y="685800"/>
                      </a:lnTo>
                      <a:lnTo>
                        <a:pt x="567352" y="6749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accent6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4615543" y="2547258"/>
                  <a:ext cx="3396344" cy="685800"/>
                </a:xfrm>
                <a:custGeom>
                  <a:avLst/>
                  <a:gdLst>
                    <a:gd name="connsiteX0" fmla="*/ 0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0 w 3810001"/>
                    <a:gd name="connsiteY4" fmla="*/ 0 h 685800"/>
                    <a:gd name="connsiteX0" fmla="*/ 185057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185057 w 3810001"/>
                    <a:gd name="connsiteY4" fmla="*/ 0 h 685800"/>
                    <a:gd name="connsiteX0" fmla="*/ 0 w 3624944"/>
                    <a:gd name="connsiteY0" fmla="*/ 0 h 685800"/>
                    <a:gd name="connsiteX1" fmla="*/ 3624944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624944"/>
                    <a:gd name="connsiteY0" fmla="*/ 0 h 685800"/>
                    <a:gd name="connsiteX1" fmla="*/ 3363686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363686"/>
                    <a:gd name="connsiteY0" fmla="*/ 0 h 685800"/>
                    <a:gd name="connsiteX1" fmla="*/ 3363686 w 3363686"/>
                    <a:gd name="connsiteY1" fmla="*/ 0 h 685800"/>
                    <a:gd name="connsiteX2" fmla="*/ 2993572 w 3363686"/>
                    <a:gd name="connsiteY2" fmla="*/ 685800 h 685800"/>
                    <a:gd name="connsiteX3" fmla="*/ 402772 w 3363686"/>
                    <a:gd name="connsiteY3" fmla="*/ 674914 h 685800"/>
                    <a:gd name="connsiteX4" fmla="*/ 0 w 3363686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402772 w 3396344"/>
                    <a:gd name="connsiteY3" fmla="*/ 674914 h 685800"/>
                    <a:gd name="connsiteX4" fmla="*/ 0 w 3396344"/>
                    <a:gd name="connsiteY4" fmla="*/ 0 h 685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396344" h="685800">
                      <a:moveTo>
                        <a:pt x="0" y="0"/>
                      </a:moveTo>
                      <a:lnTo>
                        <a:pt x="3396344" y="10885"/>
                      </a:lnTo>
                      <a:lnTo>
                        <a:pt x="2993572" y="685800"/>
                      </a:lnTo>
                      <a:lnTo>
                        <a:pt x="402772" y="67491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00"/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ectangle 16"/>
                <p:cNvSpPr/>
                <p:nvPr/>
              </p:nvSpPr>
              <p:spPr>
                <a:xfrm>
                  <a:off x="5410201" y="3882117"/>
                  <a:ext cx="1763486" cy="685800"/>
                </a:xfrm>
                <a:custGeom>
                  <a:avLst/>
                  <a:gdLst>
                    <a:gd name="connsiteX0" fmla="*/ 0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0 w 3810001"/>
                    <a:gd name="connsiteY4" fmla="*/ 0 h 685800"/>
                    <a:gd name="connsiteX0" fmla="*/ 185057 w 3810001"/>
                    <a:gd name="connsiteY0" fmla="*/ 0 h 685800"/>
                    <a:gd name="connsiteX1" fmla="*/ 3810001 w 3810001"/>
                    <a:gd name="connsiteY1" fmla="*/ 0 h 685800"/>
                    <a:gd name="connsiteX2" fmla="*/ 3810001 w 3810001"/>
                    <a:gd name="connsiteY2" fmla="*/ 685800 h 685800"/>
                    <a:gd name="connsiteX3" fmla="*/ 0 w 3810001"/>
                    <a:gd name="connsiteY3" fmla="*/ 685800 h 685800"/>
                    <a:gd name="connsiteX4" fmla="*/ 185057 w 3810001"/>
                    <a:gd name="connsiteY4" fmla="*/ 0 h 685800"/>
                    <a:gd name="connsiteX0" fmla="*/ 0 w 3624944"/>
                    <a:gd name="connsiteY0" fmla="*/ 0 h 685800"/>
                    <a:gd name="connsiteX1" fmla="*/ 3624944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624944"/>
                    <a:gd name="connsiteY0" fmla="*/ 0 h 685800"/>
                    <a:gd name="connsiteX1" fmla="*/ 3363686 w 3624944"/>
                    <a:gd name="connsiteY1" fmla="*/ 0 h 685800"/>
                    <a:gd name="connsiteX2" fmla="*/ 3624944 w 3624944"/>
                    <a:gd name="connsiteY2" fmla="*/ 685800 h 685800"/>
                    <a:gd name="connsiteX3" fmla="*/ 402772 w 3624944"/>
                    <a:gd name="connsiteY3" fmla="*/ 674914 h 685800"/>
                    <a:gd name="connsiteX4" fmla="*/ 0 w 3624944"/>
                    <a:gd name="connsiteY4" fmla="*/ 0 h 685800"/>
                    <a:gd name="connsiteX0" fmla="*/ 0 w 3363686"/>
                    <a:gd name="connsiteY0" fmla="*/ 0 h 685800"/>
                    <a:gd name="connsiteX1" fmla="*/ 3363686 w 3363686"/>
                    <a:gd name="connsiteY1" fmla="*/ 0 h 685800"/>
                    <a:gd name="connsiteX2" fmla="*/ 2993572 w 3363686"/>
                    <a:gd name="connsiteY2" fmla="*/ 685800 h 685800"/>
                    <a:gd name="connsiteX3" fmla="*/ 402772 w 3363686"/>
                    <a:gd name="connsiteY3" fmla="*/ 674914 h 685800"/>
                    <a:gd name="connsiteX4" fmla="*/ 0 w 3363686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40277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396344"/>
                    <a:gd name="connsiteY0" fmla="*/ 0 h 685800"/>
                    <a:gd name="connsiteX1" fmla="*/ 3396344 w 3396344"/>
                    <a:gd name="connsiteY1" fmla="*/ 10885 h 685800"/>
                    <a:gd name="connsiteX2" fmla="*/ 2993572 w 3396344"/>
                    <a:gd name="connsiteY2" fmla="*/ 685800 h 685800"/>
                    <a:gd name="connsiteX3" fmla="*/ 567352 w 3396344"/>
                    <a:gd name="connsiteY3" fmla="*/ 674914 h 685800"/>
                    <a:gd name="connsiteX4" fmla="*/ 0 w 3396344"/>
                    <a:gd name="connsiteY4" fmla="*/ 0 h 685800"/>
                    <a:gd name="connsiteX0" fmla="*/ 0 w 3545962"/>
                    <a:gd name="connsiteY0" fmla="*/ 0 h 685800"/>
                    <a:gd name="connsiteX1" fmla="*/ 3545962 w 3545962"/>
                    <a:gd name="connsiteY1" fmla="*/ 10885 h 685800"/>
                    <a:gd name="connsiteX2" fmla="*/ 2993572 w 3545962"/>
                    <a:gd name="connsiteY2" fmla="*/ 685800 h 685800"/>
                    <a:gd name="connsiteX3" fmla="*/ 567352 w 3545962"/>
                    <a:gd name="connsiteY3" fmla="*/ 674914 h 685800"/>
                    <a:gd name="connsiteX4" fmla="*/ 0 w 3545962"/>
                    <a:gd name="connsiteY4" fmla="*/ 0 h 685800"/>
                    <a:gd name="connsiteX0" fmla="*/ 0 w 3907795"/>
                    <a:gd name="connsiteY0" fmla="*/ 0 h 685800"/>
                    <a:gd name="connsiteX1" fmla="*/ 3907795 w 3907795"/>
                    <a:gd name="connsiteY1" fmla="*/ 10885 h 685800"/>
                    <a:gd name="connsiteX2" fmla="*/ 2993572 w 3907795"/>
                    <a:gd name="connsiteY2" fmla="*/ 685800 h 685800"/>
                    <a:gd name="connsiteX3" fmla="*/ 567352 w 3907795"/>
                    <a:gd name="connsiteY3" fmla="*/ 674914 h 685800"/>
                    <a:gd name="connsiteX4" fmla="*/ 0 w 3907795"/>
                    <a:gd name="connsiteY4" fmla="*/ 0 h 685800"/>
                    <a:gd name="connsiteX0" fmla="*/ 0 w 3907795"/>
                    <a:gd name="connsiteY0" fmla="*/ 0 h 685800"/>
                    <a:gd name="connsiteX1" fmla="*/ 3907795 w 3907795"/>
                    <a:gd name="connsiteY1" fmla="*/ 10885 h 685800"/>
                    <a:gd name="connsiteX2" fmla="*/ 2993572 w 3907795"/>
                    <a:gd name="connsiteY2" fmla="*/ 685800 h 685800"/>
                    <a:gd name="connsiteX3" fmla="*/ 929185 w 3907795"/>
                    <a:gd name="connsiteY3" fmla="*/ 685799 h 685800"/>
                    <a:gd name="connsiteX4" fmla="*/ 0 w 3907795"/>
                    <a:gd name="connsiteY4" fmla="*/ 0 h 6858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907795" h="685800">
                      <a:moveTo>
                        <a:pt x="0" y="0"/>
                      </a:moveTo>
                      <a:lnTo>
                        <a:pt x="3907795" y="10885"/>
                      </a:lnTo>
                      <a:lnTo>
                        <a:pt x="2993572" y="685800"/>
                      </a:lnTo>
                      <a:lnTo>
                        <a:pt x="929185" y="685799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" name="Isosceles Triangle 6"/>
                <p:cNvSpPr/>
                <p:nvPr/>
              </p:nvSpPr>
              <p:spPr>
                <a:xfrm rot="10800000">
                  <a:off x="4343400" y="2133600"/>
                  <a:ext cx="3886200" cy="3228975"/>
                </a:xfrm>
                <a:prstGeom prst="triangle">
                  <a:avLst/>
                </a:prstGeom>
                <a:noFill/>
                <a:ln w="762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" name="TextBox 2"/>
              <p:cNvSpPr txBox="1"/>
              <p:nvPr/>
            </p:nvSpPr>
            <p:spPr>
              <a:xfrm>
                <a:off x="5268527" y="2921299"/>
                <a:ext cx="8284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Crust</a:t>
                </a:r>
                <a:endParaRPr lang="en-US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872958" y="3481523"/>
                <a:ext cx="16584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Upper Mantle</a:t>
                </a:r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5148620" y="4176558"/>
                <a:ext cx="9038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Mantle</a:t>
                </a:r>
                <a:endParaRPr lang="en-US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965491" y="4767944"/>
                <a:ext cx="1409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Outer Core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5279252" y="5289516"/>
                <a:ext cx="107800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Inner Core</a:t>
                </a:r>
                <a:endParaRPr 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7772400" y="3830803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600</a:t>
              </a:r>
              <a:r>
                <a:rPr lang="en-US" baseline="30000" dirty="0" smtClean="0"/>
                <a:t>o</a:t>
              </a: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353299" y="4536724"/>
              <a:ext cx="99060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1200</a:t>
              </a:r>
              <a:r>
                <a:rPr lang="en-US" baseline="30000" dirty="0" smtClean="0"/>
                <a:t>o</a:t>
              </a: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026729" y="5154776"/>
              <a:ext cx="10908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4000</a:t>
              </a:r>
              <a:r>
                <a:rPr lang="en-US" baseline="30000" dirty="0" smtClean="0"/>
                <a:t>o</a:t>
              </a:r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592260" y="5972847"/>
              <a:ext cx="9798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5000</a:t>
              </a:r>
              <a:r>
                <a:rPr lang="en-US" baseline="30000" dirty="0" smtClean="0"/>
                <a:t>o</a:t>
              </a:r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4800" y="1375131"/>
            <a:ext cx="845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Geothermal energy originates from the Earth’s core, which is estimated to have a temperature of about 5,000° </a:t>
            </a:r>
            <a:r>
              <a:rPr lang="en-US" sz="2000" dirty="0" smtClean="0"/>
              <a:t>C.  This </a:t>
            </a:r>
            <a:r>
              <a:rPr lang="en-US" sz="2000" dirty="0"/>
              <a:t>nearly constant temperature is possible because </a:t>
            </a:r>
            <a:r>
              <a:rPr lang="en-US" sz="2000" dirty="0" smtClean="0"/>
              <a:t>of continuous radioactive decay, compression, and </a:t>
            </a:r>
            <a:r>
              <a:rPr lang="en-US" sz="2000" dirty="0"/>
              <a:t>because the core is very well insulated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Origin of Geothermal Power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3238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Harnessing Geothermal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Geothermal power emits from earth at a rate of 44 x 10</a:t>
            </a:r>
            <a:r>
              <a:rPr lang="en-US" sz="2000" baseline="30000" dirty="0" smtClean="0"/>
              <a:t>12</a:t>
            </a:r>
            <a:r>
              <a:rPr lang="en-US" sz="2000" dirty="0" smtClean="0"/>
              <a:t> W.  This is more than double the total power consumption of the world.</a:t>
            </a:r>
          </a:p>
          <a:p>
            <a:endParaRPr lang="en-US" sz="2000" dirty="0"/>
          </a:p>
          <a:p>
            <a:r>
              <a:rPr lang="en-US" sz="2000" dirty="0"/>
              <a:t>The Earth’s crust acts as a massive insulating “blanket” that traps this heat deep under the surface.  Thus, the crust must be pierced to release this heat</a:t>
            </a:r>
          </a:p>
          <a:p>
            <a:endParaRPr lang="en-US" sz="2000" dirty="0" smtClean="0"/>
          </a:p>
          <a:p>
            <a:r>
              <a:rPr lang="en-US" sz="2000" dirty="0" smtClean="0"/>
              <a:t>Unfortunately, this power is too spread out to effectively use it all.  </a:t>
            </a:r>
          </a:p>
          <a:p>
            <a:endParaRPr lang="en-US" sz="2000" dirty="0" smtClean="0"/>
          </a:p>
          <a:p>
            <a:r>
              <a:rPr lang="en-US" sz="2000" dirty="0" smtClean="0"/>
              <a:t>The distribution of geothermal energy, however, is not uniform.  Certain regions have an enormous geothermal resource</a:t>
            </a:r>
          </a:p>
          <a:p>
            <a:pPr lvl="2"/>
            <a:r>
              <a:rPr lang="en-US" sz="2000" dirty="0"/>
              <a:t>Where the crust is thin or fractured, as at the edges of tectonic plates, volcanoes, geysers and hot springs deliver this energy to the surface.</a:t>
            </a:r>
          </a:p>
          <a:p>
            <a:pPr lvl="1"/>
            <a:endParaRPr lang="en-US" sz="16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3350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Geothermal Sources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Hot Water Reservoirs</a:t>
            </a:r>
          </a:p>
          <a:p>
            <a:pPr lvl="1"/>
            <a:r>
              <a:rPr lang="en-US" sz="2000" dirty="0" smtClean="0"/>
              <a:t>Heated underground water pools, very large in magnitude in the U.S.; not appropriate for electricity but can be useful for space heating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Natural Steam Reservoirs*</a:t>
            </a:r>
          </a:p>
          <a:p>
            <a:pPr lvl="1"/>
            <a:r>
              <a:rPr lang="en-US" sz="2000" dirty="0" smtClean="0"/>
              <a:t>e.g.  The Geysers power plant (</a:t>
            </a:r>
            <a:r>
              <a:rPr lang="en-US" sz="2000" dirty="0" err="1" smtClean="0"/>
              <a:t>Ca</a:t>
            </a:r>
            <a:r>
              <a:rPr lang="en-US" sz="2000" dirty="0" smtClean="0"/>
              <a:t>).  Highly desirable type of resource for direct generation of electric, though very rare</a:t>
            </a:r>
          </a:p>
          <a:p>
            <a:r>
              <a:rPr lang="en-US" sz="2000" b="1" dirty="0" err="1" smtClean="0">
                <a:solidFill>
                  <a:srgbClr val="FF0000"/>
                </a:solidFill>
              </a:rPr>
              <a:t>Geopressured</a:t>
            </a:r>
            <a:r>
              <a:rPr lang="en-US" sz="2000" b="1" dirty="0" smtClean="0">
                <a:solidFill>
                  <a:srgbClr val="FF0000"/>
                </a:solidFill>
              </a:rPr>
              <a:t> Reservoirs*</a:t>
            </a:r>
          </a:p>
          <a:p>
            <a:pPr lvl="1"/>
            <a:r>
              <a:rPr lang="en-US" sz="2000" dirty="0" smtClean="0"/>
              <a:t>Hot,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superheated</a:t>
            </a:r>
            <a:r>
              <a:rPr lang="en-US" sz="2000" dirty="0" smtClean="0"/>
              <a:t> brine solution saturated with natural gas.  Useful for both its heat content and natural gas 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Hot Dry Rock</a:t>
            </a:r>
          </a:p>
          <a:p>
            <a:pPr lvl="1"/>
            <a:r>
              <a:rPr lang="en-US" sz="2000" dirty="0" smtClean="0"/>
              <a:t>Hot rock can be used to heat a working fluid is forced through a series of man-made channels and cycled.   No technology yet exists to do this</a:t>
            </a:r>
          </a:p>
          <a:p>
            <a:r>
              <a:rPr lang="en-US" sz="2000" b="1" dirty="0" smtClean="0">
                <a:solidFill>
                  <a:srgbClr val="FF0000"/>
                </a:solidFill>
              </a:rPr>
              <a:t>Hot Molten Rock (Lava)</a:t>
            </a:r>
          </a:p>
          <a:p>
            <a:pPr lvl="1"/>
            <a:r>
              <a:rPr lang="en-US" sz="2000" dirty="0" smtClean="0"/>
              <a:t>No technology yet exists to extract heat energy from lava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29906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Estimated U.S. Geothermal Resources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212105"/>
              </p:ext>
            </p:extLst>
          </p:nvPr>
        </p:nvGraphicFramePr>
        <p:xfrm>
          <a:off x="1219200" y="1828800"/>
          <a:ext cx="6553200" cy="2682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1200"/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Resource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Type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Total Resource (</a:t>
                      </a: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QBtu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Potentiall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y Usable Resource (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QBtu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)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Hot Water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Natural Steam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Geopressurized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73,000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2,400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Hot Rock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1,410,000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14,100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Lava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3,500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295400" y="4829145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 The U.S. consumes 98 </a:t>
            </a:r>
            <a:r>
              <a:rPr lang="en-US" sz="2000" dirty="0" err="1" smtClean="0"/>
              <a:t>QBtu</a:t>
            </a:r>
            <a:r>
              <a:rPr lang="en-US" sz="2000" dirty="0" smtClean="0"/>
              <a:t> of energy per year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458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Geothermal Power Plants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52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There are three types of geothermal power plants</a:t>
            </a:r>
          </a:p>
          <a:p>
            <a:pPr lvl="1"/>
            <a:r>
              <a:rPr lang="en-US" sz="2000" dirty="0" smtClean="0"/>
              <a:t>Direct Dry Steam Plants</a:t>
            </a:r>
          </a:p>
          <a:p>
            <a:pPr lvl="1"/>
            <a:r>
              <a:rPr lang="en-US" sz="2000" dirty="0" smtClean="0"/>
              <a:t>Flash Cycle Plants</a:t>
            </a:r>
          </a:p>
          <a:p>
            <a:pPr lvl="1"/>
            <a:r>
              <a:rPr lang="en-US" sz="2000" dirty="0" smtClean="0"/>
              <a:t>Binary Closed Cycle Plants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42" t="48678" r="32726" b="28878"/>
          <a:stretch/>
        </p:blipFill>
        <p:spPr bwMode="auto">
          <a:xfrm>
            <a:off x="685800" y="3124200"/>
            <a:ext cx="71628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03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Direct Dry Steam Power Plant</a:t>
            </a:r>
            <a:endParaRPr lang="en-US" sz="3600" dirty="0"/>
          </a:p>
        </p:txBody>
      </p:sp>
      <p:pic>
        <p:nvPicPr>
          <p:cNvPr id="2050" name="Picture 2" descr="Illustration of a Dry Steam Power Plant - Geothermal steam comes up from the reservoir through a production well.  The steam spins a turbine, which in turn spins a generator that creates electricity.  Excess steam condenses to water, which is put back into the reservoir via an injection wel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14" y="1524000"/>
            <a:ext cx="6477000" cy="4920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3418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lc.ca.gov/division_pages/mrm/Program_Project_and_Updates/Geothermal%20Program/Images/Power%20Plant%20at%20Geyse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848600" cy="539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Geysers (California)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9333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</TotalTime>
  <Words>821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Geothermal Power</vt:lpstr>
      <vt:lpstr>What is Geothermal Energy?</vt:lpstr>
      <vt:lpstr>Origin of Geothermal Power</vt:lpstr>
      <vt:lpstr>Harnessing Geothermal</vt:lpstr>
      <vt:lpstr>Geothermal Sources</vt:lpstr>
      <vt:lpstr>Estimated U.S. Geothermal Resources</vt:lpstr>
      <vt:lpstr>Geothermal Power Plants</vt:lpstr>
      <vt:lpstr>Direct Dry Steam Power Plant</vt:lpstr>
      <vt:lpstr>The Geysers (California)</vt:lpstr>
      <vt:lpstr>Flash Cycle Plants</vt:lpstr>
      <vt:lpstr>Binary Closed Cycle Plants</vt:lpstr>
      <vt:lpstr>Binary Closed Cycle Turbine At Chena Power Plant in Alaska</vt:lpstr>
      <vt:lpstr>Binary Closed Cycle Plants</vt:lpstr>
      <vt:lpstr>Advantages of Geothermal</vt:lpstr>
      <vt:lpstr>Disadvantages of Geothermal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Harris, Clifton</dc:creator>
  <cp:lastModifiedBy>Harris, Clifton</cp:lastModifiedBy>
  <cp:revision>32</cp:revision>
  <dcterms:created xsi:type="dcterms:W3CDTF">2013-04-02T03:03:04Z</dcterms:created>
  <dcterms:modified xsi:type="dcterms:W3CDTF">2013-04-08T15:17:51Z</dcterms:modified>
</cp:coreProperties>
</file>