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9" r:id="rId4"/>
    <p:sldId id="263" r:id="rId5"/>
    <p:sldId id="264" r:id="rId6"/>
    <p:sldId id="257" r:id="rId7"/>
    <p:sldId id="267" r:id="rId8"/>
    <p:sldId id="265" r:id="rId9"/>
    <p:sldId id="266" r:id="rId10"/>
    <p:sldId id="270" r:id="rId11"/>
    <p:sldId id="272" r:id="rId12"/>
    <p:sldId id="274" r:id="rId13"/>
    <p:sldId id="258" r:id="rId14"/>
    <p:sldId id="261" r:id="rId15"/>
    <p:sldId id="268" r:id="rId16"/>
    <p:sldId id="273" r:id="rId17"/>
    <p:sldId id="276" r:id="rId18"/>
    <p:sldId id="259"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18FB18-7F7F-445C-AF17-E65775FC89B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132097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8FB18-7F7F-445C-AF17-E65775FC89B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93347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8FB18-7F7F-445C-AF17-E65775FC89B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88155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8FB18-7F7F-445C-AF17-E65775FC89B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302185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8FB18-7F7F-445C-AF17-E65775FC89BA}"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170026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8FB18-7F7F-445C-AF17-E65775FC89BA}"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252616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18FB18-7F7F-445C-AF17-E65775FC89BA}"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180002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18FB18-7F7F-445C-AF17-E65775FC89BA}"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336955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8FB18-7F7F-445C-AF17-E65775FC89BA}"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138596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8FB18-7F7F-445C-AF17-E65775FC89BA}"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37450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8FB18-7F7F-445C-AF17-E65775FC89BA}"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BD019-0BF2-4F7B-BB8B-789AD20F6F3E}" type="slidenum">
              <a:rPr lang="en-US" smtClean="0"/>
              <a:t>‹#›</a:t>
            </a:fld>
            <a:endParaRPr lang="en-US"/>
          </a:p>
        </p:txBody>
      </p:sp>
    </p:spTree>
    <p:extLst>
      <p:ext uri="{BB962C8B-B14F-4D97-AF65-F5344CB8AC3E}">
        <p14:creationId xmlns:p14="http://schemas.microsoft.com/office/powerpoint/2010/main" val="338391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8FB18-7F7F-445C-AF17-E65775FC89BA}" type="datetimeFigureOut">
              <a:rPr lang="en-US" smtClean="0"/>
              <a:t>4/9/2013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BD019-0BF2-4F7B-BB8B-789AD20F6F3E}" type="slidenum">
              <a:rPr lang="en-US" smtClean="0"/>
              <a:t>‹#›</a:t>
            </a:fld>
            <a:endParaRPr lang="en-US"/>
          </a:p>
        </p:txBody>
      </p:sp>
    </p:spTree>
    <p:extLst>
      <p:ext uri="{BB962C8B-B14F-4D97-AF65-F5344CB8AC3E}">
        <p14:creationId xmlns:p14="http://schemas.microsoft.com/office/powerpoint/2010/main" val="4054339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bical.net/"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Growing Better Biofuel C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72" y="707571"/>
            <a:ext cx="5257800" cy="5795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914400"/>
            <a:ext cx="4267200" cy="830997"/>
          </a:xfrm>
          <a:prstGeom prst="rect">
            <a:avLst/>
          </a:prstGeom>
          <a:noFill/>
        </p:spPr>
        <p:txBody>
          <a:bodyPr wrap="square" rtlCol="0">
            <a:spAutoFit/>
          </a:bodyPr>
          <a:lstStyle/>
          <a:p>
            <a:pPr algn="ctr"/>
            <a:r>
              <a:rPr lang="en-US" sz="4800" dirty="0" smtClean="0">
                <a:latin typeface="Agency FB" pitchFamily="34" charset="0"/>
              </a:rPr>
              <a:t>BIOFUELS (Part 1)</a:t>
            </a:r>
            <a:endParaRPr lang="en-US" sz="4800" dirty="0">
              <a:latin typeface="Agency FB" pitchFamily="34" charset="0"/>
            </a:endParaRPr>
          </a:p>
        </p:txBody>
      </p:sp>
    </p:spTree>
    <p:extLst>
      <p:ext uri="{BB962C8B-B14F-4D97-AF65-F5344CB8AC3E}">
        <p14:creationId xmlns:p14="http://schemas.microsoft.com/office/powerpoint/2010/main" val="326437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0.gstatic.com/images?q=tbn:ANd9GcSRixDyHvihoVyuccawNUWJ7ih-vWKvIk8XyLXVPJbcftv8GPTm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7" y="838200"/>
            <a:ext cx="6526963"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4953000"/>
            <a:ext cx="7239000" cy="1323439"/>
          </a:xfrm>
          <a:prstGeom prst="rect">
            <a:avLst/>
          </a:prstGeom>
        </p:spPr>
        <p:txBody>
          <a:bodyPr wrap="square">
            <a:spAutoFit/>
          </a:bodyPr>
          <a:lstStyle/>
          <a:p>
            <a:pPr marL="342900" indent="-342900">
              <a:buFont typeface="Arial" pitchFamily="34" charset="0"/>
              <a:buChar char="•"/>
            </a:pPr>
            <a:r>
              <a:rPr lang="en-US" sz="2000" dirty="0" smtClean="0"/>
              <a:t>Virtually none of the cars in Brazil run on pure gasoline.  Consumers use various blends such as E20, E85, or pure ethanol.</a:t>
            </a:r>
          </a:p>
          <a:p>
            <a:pPr marL="800100" lvl="1" indent="-342900">
              <a:buFont typeface="Arial" pitchFamily="34" charset="0"/>
              <a:buChar char="•"/>
            </a:pPr>
            <a:r>
              <a:rPr lang="en-US" sz="2000" dirty="0" smtClean="0"/>
              <a:t>The country has replaced the vast majority of its oil with ethanol, and saves nearly $50B per year by not importing.</a:t>
            </a:r>
            <a:endParaRPr lang="en-US" sz="2000" dirty="0" smtClean="0"/>
          </a:p>
        </p:txBody>
      </p:sp>
    </p:spTree>
    <p:extLst>
      <p:ext uri="{BB962C8B-B14F-4D97-AF65-F5344CB8AC3E}">
        <p14:creationId xmlns:p14="http://schemas.microsoft.com/office/powerpoint/2010/main" val="241103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Fuel vs. Food?</a:t>
            </a:r>
            <a:endParaRPr lang="en-US" sz="3200" dirty="0"/>
          </a:p>
        </p:txBody>
      </p:sp>
      <p:sp>
        <p:nvSpPr>
          <p:cNvPr id="3" name="Content Placeholder 2"/>
          <p:cNvSpPr>
            <a:spLocks noGrp="1"/>
          </p:cNvSpPr>
          <p:nvPr>
            <p:ph idx="1"/>
          </p:nvPr>
        </p:nvSpPr>
        <p:spPr>
          <a:xfrm>
            <a:off x="457200" y="1447800"/>
            <a:ext cx="8229600" cy="4876800"/>
          </a:xfrm>
        </p:spPr>
        <p:txBody>
          <a:bodyPr>
            <a:normAutofit/>
          </a:bodyPr>
          <a:lstStyle/>
          <a:p>
            <a:r>
              <a:rPr lang="en-US" sz="2000" dirty="0" smtClean="0"/>
              <a:t>Biomass is the cheapest form of renewable energy, and 78% of all renewable energy used in the world is derived from biofuels</a:t>
            </a:r>
          </a:p>
          <a:p>
            <a:endParaRPr lang="en-US" sz="2000" dirty="0"/>
          </a:p>
          <a:p>
            <a:r>
              <a:rPr lang="en-US" sz="2000" dirty="0" smtClean="0"/>
              <a:t>However, in the face of expanding food demands, the use of food crops and/or food-producing farm lands for the production of biofuels is unsustainable and inefficient</a:t>
            </a:r>
          </a:p>
          <a:p>
            <a:endParaRPr lang="en-US" sz="2000" dirty="0"/>
          </a:p>
          <a:p>
            <a:r>
              <a:rPr lang="en-US" sz="2000" dirty="0" smtClean="0"/>
              <a:t>In order for biofuels to reach their full potential, </a:t>
            </a:r>
            <a:r>
              <a:rPr lang="en-US" sz="2000" u="sng" dirty="0" smtClean="0"/>
              <a:t>scientist must utilize </a:t>
            </a:r>
            <a:r>
              <a:rPr lang="en-US" sz="2000" u="sng" dirty="0" err="1" smtClean="0"/>
              <a:t>stover</a:t>
            </a:r>
            <a:r>
              <a:rPr lang="en-US" sz="2000" dirty="0" smtClean="0"/>
              <a:t>.</a:t>
            </a:r>
          </a:p>
          <a:p>
            <a:pPr lvl="1"/>
            <a:r>
              <a:rPr lang="en-US" sz="2000" dirty="0" smtClean="0"/>
              <a:t>It is estimated that the energy content of corn would double if the </a:t>
            </a:r>
            <a:r>
              <a:rPr lang="en-US" sz="2000" dirty="0" err="1" smtClean="0"/>
              <a:t>stover</a:t>
            </a:r>
            <a:r>
              <a:rPr lang="en-US" sz="2000" dirty="0"/>
              <a:t> </a:t>
            </a:r>
            <a:r>
              <a:rPr lang="en-US" sz="2000" dirty="0" smtClean="0"/>
              <a:t>is fermented (currently, 95% of ethanol is derived from corn starch)</a:t>
            </a:r>
          </a:p>
          <a:p>
            <a:pPr lvl="1"/>
            <a:endParaRPr lang="en-US" sz="2000" dirty="0"/>
          </a:p>
          <a:p>
            <a:r>
              <a:rPr lang="en-US" sz="2000" dirty="0" smtClean="0"/>
              <a:t>There are many other cellulose-rich biomass sources available</a:t>
            </a:r>
          </a:p>
        </p:txBody>
      </p:sp>
    </p:spTree>
    <p:extLst>
      <p:ext uri="{BB962C8B-B14F-4D97-AF65-F5344CB8AC3E}">
        <p14:creationId xmlns:p14="http://schemas.microsoft.com/office/powerpoint/2010/main" val="394211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Cellulose</a:t>
            </a:r>
            <a:endParaRPr lang="en-US" sz="32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019800" cy="502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61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800" y="947903"/>
            <a:ext cx="7315200" cy="5910097"/>
            <a:chOff x="457200" y="337457"/>
            <a:chExt cx="8382000" cy="6651152"/>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01"/>
            <a:stretch/>
          </p:blipFill>
          <p:spPr bwMode="auto">
            <a:xfrm>
              <a:off x="457200" y="337457"/>
              <a:ext cx="838200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74372" y="6137926"/>
              <a:ext cx="6313714" cy="850683"/>
              <a:chOff x="1774372" y="6137926"/>
              <a:chExt cx="6313714" cy="850683"/>
            </a:xfrm>
          </p:grpSpPr>
          <p:sp>
            <p:nvSpPr>
              <p:cNvPr id="2" name="Rectangle 1"/>
              <p:cNvSpPr/>
              <p:nvPr/>
            </p:nvSpPr>
            <p:spPr>
              <a:xfrm>
                <a:off x="2438400" y="6149068"/>
                <a:ext cx="5649686" cy="632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6907535">
                <a:off x="2123116" y="6220368"/>
                <a:ext cx="850683" cy="6858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774372" y="6346372"/>
                <a:ext cx="1143000" cy="40413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4632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descr="https://encrypted-tbn2.gstatic.com/images?q=tbn:ANd9GcReCxknOjvcv82_T-3LseCViA27Swb2r80lEDtR-ewh6shwQsD47Q"/>
          <p:cNvPicPr>
            <a:picLocks noChangeAspect="1" noChangeArrowheads="1"/>
          </p:cNvPicPr>
          <p:nvPr/>
        </p:nvPicPr>
        <p:blipFill rotWithShape="1">
          <a:blip r:embed="rId2">
            <a:extLst>
              <a:ext uri="{28A0092B-C50C-407E-A947-70E740481C1C}">
                <a14:useLocalDpi xmlns:a14="http://schemas.microsoft.com/office/drawing/2010/main" val="0"/>
              </a:ext>
            </a:extLst>
          </a:blip>
          <a:srcRect t="13381" b="17654"/>
          <a:stretch/>
        </p:blipFill>
        <p:spPr bwMode="auto">
          <a:xfrm>
            <a:off x="4148307" y="3810000"/>
            <a:ext cx="2095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UUExQWFRUWGBsaGRgYGBgcFxkXGBgWFhgWFxgaHCggGB0lGxsYIjIhJSorLi4uFyAzODMsNygtLisBCgoKDg0OGxAQGywkHCQsLCwsLCw0LCwsLCwsLCwsLCwsLCwsLCwsLCwsLCwsLCwsLCwsLCwsLCwsLCwsLCwsLP/AABEIAOAA4QMBIgACEQEDEQH/xAAbAAACAwEBAQAAAAAAAAAAAAADBAABAgUHBv/EAEMQAAECBQIDBQUFBwEHBQAAAAECEQADEiExBEEiUWEFE3GBkTKhsdHwFEJS4fEVI1NigpLBBjNjcpOiwtIWJENksv/EABkBAQEBAQEBAAAAAAAAAAAAAAEAAgMEBf/EACURAQEBAAIBAwUAAwEAAAAAAAABEQIhEjFBUQMTFCJhcYHwMv/aAAwDAQACEQMRAD8A9ZKYpoK0U0evXiDaI0EpiUxaMCpi6YJTEpi1YFTEpgyZbwb7IYLzkanC30KUxKYOiU8ElyL3ivOQzhaUKYqmHZkm7DMUvSsHeD7kX26TpimgtMVTG9YwNopoLTEaHVgLRGgrRKYtGBUxGgtMRotWAtEpgpTFUw6sDaJTBKYqmLVgdMVTBaYqmHRgTRVMGpimi0YFTEgrRIdWOiZQ5wJSY33o5RDHmmvTZPYNo00FQwja5nKC8lOMLmLCII4jL8odOQeSlhGlLheoxYVGPFucp6NCLSRvGSuMmLFopWkX3hedPfaMqlxAho1OMjN5W9MpEWY00Ro0xjDRGjbRTQjGGiUxtojRavENolMEaKaLRjFMSmCpQ8FQkDMF5NThpcSzFGXDS5ggdYgnKm8IXpiUwykp5RJk1wwEPlR4T5KlMZpgzRlo3rGB0xIJEi0YOBFpDxpVooLeOWu+RsSuZjKgIGVxRXeKSq2NxGiRcQxYTF0RYMUFRna1kVTBDLEUlUUqYYuz00UiA0xhayY3LVDljOy0ZEjnA5ksDEWqaYwVEwTWrjLRbCNUdYopjWs4w0WBFtGwYrVIEYjRuscojw6MYAiUwW0VUINPiGEGN0AZiKmN1jC5hMXdPUUpQ5RAl94ygDd42fCFlCHLCKWhoyM5i7EwpKIqCOOkSDT4rUYw0edI/wBXT9lf9I+UF/8AVeo5+dI+UZ8oxuvQguKUXjzw/wCq5/M+SR8on/qOeT/tVtyCUj/ti8odr0UKjQVHm6+3tSxaZM/tS/raMaftnVDOoV5hD+8xm8+M9zNel1xHjzRf+oJ7sZ0xuYVLSSeQABt5wNf+ppzMmasHmqY/rSiM36vFrK9OeITHmU3/AFJPOJoHnNbpgCCyO2nHHMFX8oWR/wBV4zfr8YZx/r0RU0DJA8YH9rScLTbNxHnn7ZSSSZgBx97y2EDV2qrBV5ATD/2xn8j+NTh/Xop1kvdaf7h84h10v8aP7hHmytYrkfh8TAz2my+7KkheaSVP7rGH8hnwel/bZf8AER/cIitdKH30f3CPKZXbM1UwoEpTAHiuEltnLQ8J005t4qP+DD+RB4vSB2lK/iI/uEUjtOUXaagtniEeWztKpUxKqwAnIFTmHUqSPxe/5xn8mLxr0M9qSsd4mJ+1JX8RMef/AGkbBXqYynUNgK/uJg/K/jXjHoI7Vk/xExY7TlfxE+sef/bVcoo6tUH5d+B4vQVdpymfvE+sCHbEn+IPQt8I+CVrVcnjH2lbixDciYfyv4vGPQx2lKP/AMifWLPaEr+In1Eed/aV/wA3rFK1qhz98X5X8Hi9DPaUr+ImLGtl/jT6iPPftSm3+vGKXPJDXHgWh/L/AIvCPQ/tkv8AGn1EXHnfeH+f1iQ/mfweDB1CRzPmBFjVDZPx+cCTLzgeQizL5mPn/cjplF+1HoPSMr1vNR8j8owvSjcvE+ypF/pozfq8TlYVqU9SffGVTR+E+Zb/ABDCJKQPLa0WJIzBfqz2XiAlQ5D1PygiEnZIbnn/ABBu4HM+RgfcDBDvzv13g+4cgE0m5qSS2AfR4R0ZWknvVIU5slBcj1AjsHRIYOHiHTJ2EX3RZ8FBqAkXBCfMxhHaEv8AiJHkX95b3Q6mQmw3jJkJAuPOCc58L9gkaiXspJ+t2jSZyXsUeTRtWglHKRnkIyvseScS0+nrGvuRZybE4c/ePnFjVJ5j1HzgX7HlXFLeZ+cbl9moZqU+gh84coo1SNlD68Infp/EPfAzo0gYDHZvreIdMnkB5CL7kH7fDYmoP3hFsk/eHrAxp+UX9nPOxi+5B+3w3Qn8Q9YohP4h6iMiQecUmSecX3IN5fCitA+8IGrVyxlYgpknnGDLMPnBvL4DHaEn+IIs9oSf4ifWNGWeXuizJLYHpD5weXL4DRqpW0xLcqhBhNQcLT/cPnC5kpOUD0EYOhlnMtP9oi8ovP8Ah+3MeoiRzv2ZK/hp9IkXlF5/w6AzX+uUZUpsQKesnbOOkWLM/O/S0eZ00eRxEnbEUVZ6RtruMM/6QkVmo8jf5/4gwHJ6Wv0jCHa+7esXMWVHpkRmUq19viIKdGkm8bKbjl9flAUmzxclTgm/Xy3iUHULgA3Hy/OBom46n0b84pRt1gJFiPU+JiQwXxHb9f0i+nIYjC0Mbtt/n69IilM3gPkfjCRqeK/L5xtJ/SF+8cvy23ikrLkl8fDlEh1G9sGLlrvfwgMu7/XMxW75De8bRLaaWmMNsN7RtawU8lC5G1z+loEF3fH1dvOFUNIZgPojMbk3Hr9fXKNpa7e/N/hFOL/W2BBqBUpi+Rnyi501zm7e+Iztvv5/53EUZXEdhfx+swrRZRt4fGLZiPqzxkfXQ/pFkv7/AE5++It92T+sZGR9Bv8AME0yn8GjIW/T65+sWxaq3j+kbpeApILjfHpGpZs/l4xLRKkxcYccx7okPS2OfLNiSfDxOYiVhqb3GXxzgclXC29jnOPq0BWtlnp6ZwIxNc9OTVGgXY8m2DOet39YWTd/5fl84udqAWHPcZDAe6LUgAgnz8AQW8wIuVTWlT+Is7kdbGLlrGCc7dVAbRkrdyQ12GGvSPdAp0sVXKhi7b/rBID4lu31z+usbVMYNZyXx7ozJCU9KbuMY3GfowJMwkl7FwSGyNgHx8oTuDzbG93Fz7ngNTkk45eMb+0BrlwbWuQSRdtheE5J4jy+XLziOmqgQ/WMJWxDlwIzLUXUzE7/ADv0MUssDFy6KLNw2594gyVvbFwfjCylZwxJvyOYKFAZ8enMAeb+sUGjahxj3wRI32Zve8LmZttj5mCJVZr/AKvGdOnJaG4jhoW1N00gb3b/ABzDF43NmikP4t0FvrwgZSwe7lIHnbEalNFTOsTgWf5+MRJqB2uD4jp9bQtOmDDWcW6Y9flFmdSTUSWbbcbekOMmZimFhxNf+VzdjC3e3SBhiX+X1vA9ZPCkkVNu73s4fyLQOQeAEhrYPQMX87RLT1J8beQjQZz9DcXgCVs5Jy1sH9MQRBFQAxi/Mtj1ihiST3Y3UVc+Rb84k2cAaQLEVNuB+ZaB6gOCGsGbxYH4v6xhcxqiQzgPz6AecGhqo3Iy9vmYYmqpAc7Y6/r8IXr8ri2LPg/W0XNFbOQHI3v6AEi/xhi1un/eJ+vKJC/fSvp4kb8lpMakAgpshAsbcSmOd2xAFzSz83e2WN3OzRRllSu7SKkpZy6XJcKUaRdmJ9IJODgcOA79cnyz5nwgsysKkTOINy8zY39Ik7UAJKhsQEtzJa3S4jMhTS62y7F7AFgSOmB5wpIPCA7BKXPr8bRWJ1tTPCabAVMX67k+VvOCzUhCnUXOACzbMTawHxMcudN4rAqIp57JN/LMNzkVcb3fdJIcsX9Q/wCkEhWtZpoAu43YE0ggEvb9IFL1FRxcdbEhIAvye7eMZ1TkM6aR7XVQdk2/4QPXlBZIAl2Sl2A39o8Sje9suY3OKgU6aAgD8RLMGJbd3vmC99wqccVg7N7Qe/TaEFF1oYeyHHm+3PGebw1KmVAqLWp61EE/C+YrEaVYqDubcrWe/L8oqZqMAguT5s2euGjlo1DqUkKLK2JFSlc2eweGTPCygJZTHiLqFIasqbBDOL8hGbw1aZa1s7+ZHvgglnA2ud8bPygEiYevEanIwOnLl5dY2hCioAO9ifEpJp+v8RnxxApmKCgnNTMw9PFycx0dIBk4FmxdrjwhWZrRJAQGrUBxPdAOEhnpJbxuNyWHppwAJVcOB7j63D7Q8uCjpV7no1t9uggOs1AqSGN/M25bZ+EKrnrmJQlALzOK5azsCeXO2X84zq3QUOlXVhg4a+7284pxOjaicwUQDUGZ7jLY8XL9DF6eW4dRIc1M98BvT63hCpFbqcJUAeYw9rZyIN3zKJVgvSRtyHLpf8MaxHNcoqQyGCyLE/iDgAMDvz5dIuXqKXcEjA5O4sW3d7dDyhMnAUHCEqvZyWszb7M+8HmJCUFTOQoWyA96vTnBZ0js0Nm5A63vgbloqSqkkdR6FsedvKObOKypslRA3djnbk8HSlYZKrlJVtfm/m3w6wWdLTeqXZQLOFPzy/8AiFhqD0IFhfFhYthnPhBZoAqJxawy7AZ9fWOUUAEBJd0s+5JBclO5+cN4iupplhTeXhfx2vFTFhYmKPDZweYes9AGFz09QSNMQKjsWCT4ED08N4pc1I4LKuXFwaS7jLMWv4wRHftcrnL/ALx84kL94nn8IkZ6Xbn6tITN4Xcl3Gz/AHX828BD2gkGYlvutfY3O3MZvCMuW4c8axenZBvSovyw3rDPZ8kivm2/It+Udr0YDNFU4pIZg6R0qYJYeHuEITZRYkH2SCRySSFEv7ofnMUFNy1jTyTcXbnvFaG4QwsQDxWDjkPS5ivsLBakhKRS5NwHPsswBHNiHETV6kO5I4BuTwq4hce8NyhOdqD3i0OoFwzhmdkt1AsX3eE6zUQW4zku7h8tZwfcTFIrTmjCRYlNIUxP3WLhx/M49W5x1Zk093URs4BydkgncmlvPpCOnllkEFDFJBdrqcEBjk4sORO0a1s0pksXewA3eo4G7D8zF7/7Uc7XKVxAPUGUwDFglnc2DXN4YP7uUgv7bOz4LAEcyST0sIR7RkKACQFBRAqFq1gWAAyBnOTDywDp0JCv3iQyji5Lsh8Mck5YRrlxmLCc+SAO8lsQoNTSywBaop8DkPmGpM8pUhLKpOeHd93wMW6mF9VJmFMtSAqpiSAxKLMVXvTTysbw4iT+8BemwCUqJYB6iHAbKrktcGG5gw7puJbOQQVW5JAqNQ2IZI2zFJ1aGShiSAVX5MEsfl16xSpgTPmEjgK1oCvxPUonwBPuaEpylMABSxd6i7jiCRzNxbpGLO0Lo9ICsLySQVEm5UASLDH5mCzUVEOoAbEmxPF7yXA8IWXNCKqRm/hd7c8kflDKkApQCQgBiScBIuTcfRi9bCWn6tKQyWKgKiLuAm6UvtYD3RNXq1FMtaSeIJUoNkFySQeSklvKEysqWlQSAla8EB8AKc7MQQ8MTjRLUkgAyy13a6ikAk4cgneyhG5EsTxMLEEgJJYNwhIyHyOfjBk8SFMQ71UkeyPZBIw3CfB4CmQwcMmtK+jWLX8S/VxChUkT7En2U3FiSLhwbf4eKROhJemlRsWADFqcqdsDrB9MQs0AmkqBLu54em2OjNBV6OpDkskgDLFy4LdcepgOp1YlJBwFKcAtdLCkEc1Fj0DQWTGskg02ZSbvUAmotY1FgmWW2e/j5RrTIqpKgSanwRdJAU/IMKfMwojWlZZaWSSSHAuEFibNvzzaDSlhRW6rAXcMkMynsfH87Ri9D3Y1qiUKtdTWNs3YZ3B9Ik1TU2AZwSDgm2Opsz7w+oUpDF8AE7iz225eMcg6j/3CTSChNRL5893KqE+KvONTtOlJmGhwpWEncG4ORAJo9snKbk7l3Z+eILpJrzJiklwlIDEXyVOduvrAtQgkO7O9RzkFLttj3GOXvYC37RH4h6j5RcK/s+TzPqv5xIfGfK2ugnUAkBJAls5SAGFmN9y/PnDGlmcTc7Ho1/hb0i9DoghFgSosGFnbOcO3oIk0U8I4lOaiA7VbPt+cPL1aoCZ13ckqURj2QGLHm3KBaaYoFl2uzZG6jYDYADxgk+WRNShLtZWBQC5q8CwHqIylIqS92eq/4qn8mEW9iEtW4LWcOKm+6GNPUudnsT0hKRVuxKjdh7KqQx8D/mOnrau9U5D3ZKQ9Ab2epY3J5xpGiAFZIJVxCzAWZLN7VgA4tmNcrBlTShICHDALJTkAkWYbYUR5Qx2hJVQkIICh94/dKrgs/Kw8YEEusAmzhxi4u/gGPpBdeoOxDlyBfN0kqYZPLlGZdsUClyikhRK2SVEBwWIDcRBcZBbId/FOWkgsBikWJ4geRJy4Lvi7xWv0qWDLJThhucu4fbkD1xHT0cuhgsopWxpB46WGXbr6mOl5TCDp9JSoqCg4oSjmlVLlrYp+KortAUggcg5GQBuPMQ0lQQpNJcEOCGP3SkX8/fCuvAKajhIxcFQcuHH1mOe9xLlGviJw5Ab7xdjSM2sYH2sousJKnwNiAWJ9wAbpGpiVApp4UkBxdwCXp6kM3rFTZImOQlgUlyT1D2AszfCNTkgJE24JTYps2xuBUTzy2LbwxqBwArsaA+OTmkHNx7oUmqDy0pRYEpFgWCaVVE4b4tDvaekqArNwxII9oJJVfljHjD7wK7UIUg0pDhqR0KbpYHNvjGu0FVEk+yEgrAc1UsoEA2Zw3PiiaIFaC7Ek3uC2GIIwSdoJ2hKqQukKqLgkbpTxb4IIGHzBP/WIh2XPC5i5awFrZS1KD0oYgd2CLEgZPkMOYNIKErvxqqUQzAMpXnxMIJoQJenSpCWWvOXbhAceJ9xvD5lgpIUTSGYYIL0pHTYx1tyn0Y7QnBKEBrISlfiZj45Xb6EJzpgWniZSrliLOm5DeofnD+lnupSiEsyiHakl2RcYACAY5/bGvPeywCwW4K6Q4LtZ8OXuIznZ/oehst1LBFSlfzDBIIZwGTks7w32dMrCi4KDxMTzBa3JgbeMcjSaRkzWbiHCKjXUp3CnAyB7zHa7Ek0ygGANNne4So3xa590Z+pJGVzi5SQCFFIF8OELY8sg+sVMSoKSH9pyuoMcB2AwakiJqEkpBFmJCm2DEOAbWtZ4vVTzVd7By7OXdh5sb9Y5+RGFkKVuVW24y7X5Y98KTFJNSQVOlgR8B1clRPlDfaKWTKSPvLS3oVt1tApExlLsHd8AYckk72A3+EHH5BPuj+A+75RI6D9U+qvlEi7+FjpamdQKgQCbB9hyvvu0JkBxe7VeJOVdWeFddPCygJJd6gCwKi93/C7DxqiT571LChYgMNkkADydxY2bwjWK0aTKs49l8N0LHzYxgpqCmLClV/6nfwAjWjWSVB/bz0IZQb4N1giZAU6DiliTsFN8h6xzuaiUjQAIXMpdISECq4JJDzFcxi25MC0pVMNSy9izuMWcfIR0J80h7mqskDCQADwJezsCXIydoRkKUAlc0G5BpvZh7Ic4ug/1R0s/XVTaEcSuIXT0sbg355hVcxJMtri6SeR4QzWuwyeYhrU0lO7NZmBLXPQbesc3T/7QKqARWXAy6UAkE9SAPB458PRnR5qiHAABSGSz2YH1fkecD1El1gsRTU7s/EQAkDwMO6SYCoKWlIJLkAXJSDQOWwD9TgmFtQrhdnu9i+ALls3Ajf8AhqVlawkuly5RbcJ/7Rwj1MEJM5RJFr+QJDi2dxC7EWp4phsk5ASyQDy4iQ38kF0ppQokuVVOotemxBvh7NteC/I1rWLIl8yCbY9s1bZDBVzBZckUCs7hLOxuTb0a/Vt4tFySkMQ9lWYpceDOCQesRSFFqVEkFJBNgE1OVNbrCQO9IC1LLBKwAQnlcgDewSD4RaNQFEV+06bKs6VVNU13vYb2jM6c7pFyHoeq9T7DLEHNrh4xNU72q4nKiBaksk2u/IdPTp7bTqdnTbF2Bd6QbMSKfDlflDE1Jk1LULMosRdQsCUpJ3BLqsHi5ejJwBLepSgWBJw4CX22wGuzxfa0oqcpqmKVSlZNuEWSpgL5PoIpnkJBBPCJJKCe7DKcnjKu7qKb3sVoD4eFuw5v7tQoSGdRSAyUpqKgMvsFOckmBzp6Vji9lZpZ7GpKQ9t3R7onZoCE6hYUyKCVEAkCyLgeto1vSnqZ7N1aDSAkFwXBeprFwoHD0bRzJyP36FMVFCEhgHAKiogcha5OwA3Ig2gWFKSmWKVLK1hzehATUlR2JJYDDo8IP3qiqZT7IKUMXdSwKbHwSR/VF6UlkaBRJWVBISsrIuXqNID8ywAAvclo609gCGIDKObkutWTfCffAuz5JSpNw4dTDDqIBKhhQAAAf8UF1GpFntUMp2GwA2Jdrc45crvKBeidYNQpBpIG4SQ5IwCeQhLUTxXNUmyUhKXIs4qZmd7tDs+bQlJCXUhSQkPkqCme+A4P9MK6ySnu1jaoOfz5CMfNGgTNSZlCEhRKaiAWcmlCU/8A6+MaMopSkFQ4na+ACAHULX4vB7tA9BOP2gEpNSgEpswKiPyBMOa+UkhLqIUni4iOIYAKmAF3F7dY3Ji491ruJ/OT/cPnFQP7Bqv4Z9fziRrproFMge0pnJTwpd0pf7wexvnJcWjBMsLUlSTUsE2s2S3LmW6RrtGcKWS6VB1KDkOHsSR94gtb5wDTSSuaeMn2i5sEC4cvfkPKL+sOsZXdq/qYcjZ1Hzs3WCpnDmztnoAGxcjpF9rzgVIQkg8KKj/MoXcc8Fn3jlziQS+Q7k707dLGOd4ydG0xq9UFDhwlQuCXc1O58rN7450/VKSUKuoApVSfZLkFQPjw/QhjQSkqSRQApQKgQTxMqWhJPW5xyMIL1BXYtR3lh94JByehCfdHT0Zvo6cmagilRFgRewclgH8GHkYX1KaJblgVFQSAzs5uW6WvAtJOQVMWFSrkgKFNnd/Z5v1xaN6mdLUskk0qBJIaoJCmsNwXHoYPHB7LmagmkgthwzpurbqG9/WD6XVEJrOaag1rlVinyOCeUKLSFqKQpkhJBSoBABbhKlhR5B/GDyZdUtfsMQGtwglWQxuPnD49Q6rUglIJUyglhyD8RJfkASX5iL0s1S0KIDpDgJOLLYnHMYGYJpEEKAcgEDhLEETGRd3qYg+MdGbMlHhQKUhVmOaSAAQzgEMfWM+PWGQtOKQlgfaSkqJ2CUIRS+xer1hJerCganuFPbADW9CL+UNa9YYgSgQDYALerDWUDhrvvA50oTJY7tClqrYpSsBUtLpJUUkfvE1G52cO0PGaanYSKgti4IApYsm13L5NufsweZq0SJfAWxc9HJNxYM5J5+UBmFMhFAU4QKlqDArVi4Auf1jlr1JYgnibvC4tSovxXtnGL+UUnlf4fR19PqCsAD92WZYcuVVLOCHslLkkn2xzjKiSABTZ7uGLEpydt32aFdJrQpNlWcpS4JAKrVBy5DJD3BIEH7QQmXdmIT7D1DYggn20ksfMPDZ30N6DldnlJCloVMlpSFWuUr4g6n2Zw/Xyh1M1KpUxBDOAkgJAIrWhAZvMwLs/tBRpQgoQuhZKvFCjxguC7OWjfZxatSwUioOHum1S0gvgNY/zWhuzjqgnYulMuYki5TLpIBwoppVf7xBd7Wd4U13aEuWFpSKglSjgsVGosL3ck+SfCDaIdyFqKilnUCdqgQGfcDHWOcoFRE0UsATMs7LpFSEjAcsQeUU7NP8AZi1GpSkqFQSQSGcABwBkBzv0gOq1iiXamlhZ2w+f+KznlBpM9UwVO5YWswFRYeAS0D1uoCSpLPkm3LI6i/6Yjnn7DOnQVqQEIUrhLpfo7mz+Ksco5Op1DF1XQour0Bv7/SCBdUpODVMUq9rJFIBNmuffCM+sJWGNNe4LCyiw5BqfWKcd2Knuy1mcsKpKVhQUi3AR7VJINnYta4G0PJld4oFQPFSDhxSpTC5vchx4xyWppICiopqKQHukuGI3CWxe0dLV6lSUS1kpBWVsr7rqcuwD+z4ZaNcop0+h+3J5+4/OJHy7/wD2U+n5xI4/avydJL1aVhC1JssXN3ANzi7/AKQxo9QJYWaRUoPTsGws5cAY8zzapOmkpRRWVhLVWZD5tzyIZm6YETV1I7uw4VGqpVuPlYhhHeX1jIesmcImhLOsAMzOLgBT1KLFL7PvGdXNmTQkrUZlwkKa4AYA+JD9XhWVOUuXLKj7ChLUCAAmk1BXIk1OfKD9iatQmFCz3aV45sGZd7hjd+QgvdDWilAd1SGCQoKY4CVFSHJ8I5apqmIKRUwqDXoBsST47dIfVKKFTUqyygfInf1jn9oF7oSr94oEkkmpktSGdk4s1/SHh+1Vb70oWkhphmPYm1FFJfowPI2tsY0rVhwFSZaKCQRSS5BPCCS5GT0zAtMKZyO+CVWJBLKAc2UXNyTtlmhHWzHmugDguHsRfCQA1zfweO3ij+p1grKwGBIpbxuw3DC/jDXZ2qKaEkB1ImWNw9C6H6At/d1jkqmOkioppIOSOBQAcX2DRNFrVJ1TUApqN1D7o4nB8BtbEZ8U+jlzjNkoLB0y1gk2CnKCH3Zn8PKOYiWEqWksoMCCA7hVnHUwx2YkKUpKEnd1MyiXpJVsWSp7MAAGECnakIXQLqUkipXhydqbGMe+EdWuUhlWYBSmLm1OSAXF9rG0M6amUCSVBUwkBSA6kpYEPUaQ4ADtsY52h04mgEHuyklyl2cl7JU4Va746R1NLOSUkzASlSChKFKbiJAFRGOrX6iDMyFvXTZbJ7sApd1uwYAKwBYeA5x8vNLzlJUohJJKFF+JLEJAH4WZtvCOnP1izKdqAyAAkM33jbYtS7k5hL7WisMkGWpIJ/EF/wCOIMQOcdPpzNVpnRykJklluRMNlJpBUXDG5wCrfnDQWmYqU5U6aQSBxKalg/VKlW/3cLan92qRLQmpK1hxckpUp9mLivPSCTJypc8cKglCFKrKCwWygCCAzAHm94s3sGe0dQlc2dOEsoBSoICwzIKTLQqkBxYA/CFZU7vSiWlVfGEEsQojLEn2sqboYXTOlKH7lK0BdVSyXKlKxMuTl0ukYpIvmHv9OkoTLmKd3CwFO4TRMCc+CS/WL6nXFZ262tHCULLuCB0IY26OQ3SOJoZ5QVSUg7G7WWCAHYufaBv+GG5qisrNQAsKjYAlkVPsGDwLszS95MMyphUq4vYGqpIAYv1vfbbE6nbR8aNXsoAUokKVSGGRcjATZWXbeOb2kkMp3FRuRxGkZCfE03eOp2jq190JaCEAlXC+csccas+1blygeh7KVNUDMlkpTLcqdyVBNQl08nJN2wIzxneqlu4lkISgkrSHpLAkBaTgWPCC/No5iNStEycUlTCYlwCQDwqew8B+ojpy+xJwXLWTQE8RUpKkqc1EJALh8PlmzeAqUlExQSRStSUkkEMo94OG/E17nxa0a4+nf/ds+x7Uzj9oMlJaYhMuhWBMUZSSqUo7qqBIJ5McwvqJ9MsSykFnprB4VIQhIYblit+pjh9pzFK1CnLoWuq2yWNLkjJCTjnHc0+m711KUhLTJpY1caQpIcWN6gMs/vjdmZSa+yjkn/lj5xIF++/HL/uP/jEjlnJ0/wBgTKUyylVSFKWZaEF8APVT1z4RctUyakKJKEpSC+Eq4bu4ZgA2dwzkwxo9ZMWUyFoCmBoWupKk4NCZiRh0l0lwQ0K65ZRJVLSeJKlBiRwIPGVJG7qKA8dPS9OTmzNRSJmCQoFhjxba0TsztHvVTXULBKkgi5sUkAjAxaFUzP3T0lzlwcuE283gnYWjImpNLE3JOAECph4nPlFMkrMdqdrhMVLr9qYgoHMlKFO45t8I4faQZIWUcJJcPj7zuOrgBmseUdjS0TJ4QfYkpJStTPUeEJSEs5JL+F4U7S9lICASXABFjew2uylekE/XmXK0naAlAqICq2H7wVcLgm29+WI6nbMlMxPeyWVgcJDoIckKGSlyLEWBzHF7SkklkpdgA4csQSSDYXcnxBEWZyZctNKly1k+yHctYrUpg2SAkB7F9o9GS9+5x05ksldZLOSkqpAF+EAJ6Gn0hgaOYZwCAFVS1HbhJyCfuhyC7MwPKFezJvfMkJCpqrJJNlgElj+EhW+4JfnHQ7dn9ysSJbPNNM6ZbioHChPJI35mOV65YfZOz5kqSlkK7xSlCWqZcJNX3Zb4SyTfKrHDCEO1tCTPQuopFNRDWCRu5Vl2DNCCy8lKXakVsM1rsgAf8NA8SY+l7Uk94JauIgEmm1KikBTEeTNBznhy3/KMye0Uy5dPdSlSzYgpqJWq9HNtiX6wnqtXKnJqElUtKXI7skhJSoBwlYDuS+djHFPadKVAJAKQlYChVxMom3O4HTpD65M3uEICVKVMJJpckILqGHs7HkxEZ8MDfa5U6USyajMY5SwCUguQWaxJvtHL1naPdB0tMSoFBNIdXEN2qS564F3eOn2ipRlkIRWuipRcApQA6gm91Mbt0jldjataCwJJCSXcngUQzghh5+sdPp9cdTt9p6QzZcsBaELtwqmIBZRG5INPM4tmMiXKkzeKclClU1KUFd2aVhRlkpJCbcNZzyYQOclKzUC6hSzpJLklj/SxU3NMcH7T3k4BC1JS/CDVUQA9yAz2J/qg+nFPV9RrFFAVJ7mUoJWSkiWxCVA8RUkgm9Nwd4Nr9ae4PCyyiXLQBdmSkWGcuTzaOSrUzDpmW60KTUf5qClAACS4YG7G7jpG+znUUvUlDVUtYpl5FbYLU7b8oLNhNCQsUIWQEqSK0BiVVD90gPuXe/JztHW101KF90GFIANOSoAb7JAtbJJJjidm6hFfeKLd26mS5DgMHVuzpSB0hbV6mYqcSag91WdKWepOM0pO2YxeN5KOrPWVqKqTVUWdIIKTUAQX4WKVYA90NIl1ko4lKmICEM1BUblJJB5XfYARyp2uINUqxICjghSCQBU91F3xjMdnswDvvtRUAEyV0gEt3iklZV5AK2h9oXz/AGrqzJ1DIK+6lqCSalNYey3I38SYc7Tm0zElhfjO7KQhbebqHrHz+kmKUlll3Kc3IIKVY+stHX1oVVPVZKUlXGq7k0pDJDk3CdoeUyxlzeyB3iiN3SX5lLFgfw0hSR1U8dnQ6YkGe6gKVMCkgALLAFwHu3SxzaOb2VKaclVbEoezgnhVchTtejkLx25E7u5AWjhVuSGFZUHDuxAZx0VF9S9lwv2rK/BO/wCaPlEjp/aVfwdH6J/8YqOnkt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xQWFRUWGBsaGRgYGBgcFxkXGBgWFhgWFxgaHCggGB0lGxsYIjIhJSorLi4uFyAzODMsNygtLisBCgoKDg0OGxAQGywkHCQsLCwsLCw0LCwsLCwsLCwsLCwsLCwsLCwsLCwsLCwsLCwsLCwsLCwsLCwsLCwsLCwsLP/AABEIAOAA4QMBIgACEQEDEQH/xAAbAAACAwEBAQAAAAAAAAAAAAADBAABAgUHBv/EAEMQAAECBQIDBQUFBwEHBQAAAAECEQADEiExBEEiUWEFE3GBkTKhsdHwFEJS4fEVI1NigpLBBjNjcpOiwtIWJENksv/EABkBAQEBAQEBAAAAAAAAAAAAAAEAAgMEBf/EACURAQEBAAIBAwUAAwEAAAAAAAABEQIhEjFBUQMTFCJhcYHwMv/aAAwDAQACEQMRAD8A9ZKYpoK0U0evXiDaI0EpiUxaMCpi6YJTEpi1YFTEpgyZbwb7IYLzkanC30KUxKYOiU8ElyL3ivOQzhaUKYqmHZkm7DMUvSsHeD7kX26TpimgtMVTG9YwNopoLTEaHVgLRGgrRKYtGBUxGgtMRotWAtEpgpTFUw6sDaJTBKYqmLVgdMVTBaYqmHRgTRVMGpimi0YFTEgrRIdWOiZQ5wJSY33o5RDHmmvTZPYNo00FQwja5nKC8lOMLmLCII4jL8odOQeSlhGlLheoxYVGPFucp6NCLSRvGSuMmLFopWkX3hedPfaMqlxAho1OMjN5W9MpEWY00Ro0xjDRGjbRTQjGGiUxtojRavENolMEaKaLRjFMSmCpQ8FQkDMF5NThpcSzFGXDS5ggdYgnKm8IXpiUwykp5RJk1wwEPlR4T5KlMZpgzRlo3rGB0xIJEi0YOBFpDxpVooLeOWu+RsSuZjKgIGVxRXeKSq2NxGiRcQxYTF0RYMUFRna1kVTBDLEUlUUqYYuz00UiA0xhayY3LVDljOy0ZEjnA5ksDEWqaYwVEwTWrjLRbCNUdYopjWs4w0WBFtGwYrVIEYjRuscojw6MYAiUwW0VUINPiGEGN0AZiKmN1jC5hMXdPUUpQ5RAl94ygDd42fCFlCHLCKWhoyM5i7EwpKIqCOOkSDT4rUYw0edI/wBXT9lf9I+UF/8AVeo5+dI+UZ8oxuvQguKUXjzw/wCq5/M+SR8on/qOeT/tVtyCUj/ti8odr0UKjQVHm6+3tSxaZM/tS/raMaftnVDOoV5hD+8xm8+M9zNel1xHjzRf+oJ7sZ0xuYVLSSeQABt5wNf+ppzMmasHmqY/rSiM36vFrK9OeITHmU3/AFJPOJoHnNbpgCCyO2nHHMFX8oWR/wBV4zfr8YZx/r0RU0DJA8YH9rScLTbNxHnn7ZSSSZgBx97y2EDV2qrBV5ATD/2xn8j+NTh/Xop1kvdaf7h84h10v8aP7hHmytYrkfh8TAz2my+7KkheaSVP7rGH8hnwel/bZf8AER/cIitdKH30f3CPKZXbM1UwoEpTAHiuEltnLQ8J005t4qP+DD+RB4vSB2lK/iI/uEUjtOUXaagtniEeWztKpUxKqwAnIFTmHUqSPxe/5xn8mLxr0M9qSsd4mJ+1JX8RMef/AGkbBXqYynUNgK/uJg/K/jXjHoI7Vk/xExY7TlfxE+sef/bVcoo6tUH5d+B4vQVdpymfvE+sCHbEn+IPQt8I+CVrVcnjH2lbixDciYfyv4vGPQx2lKP/AMifWLPaEr+In1Eed/aV/wA3rFK1qhz98X5X8Hi9DPaUr+ImLGtl/jT6iPPftSm3+vGKXPJDXHgWh/L/AIvCPQ/tkv8AGn1EXHnfeH+f1iQ/mfweDB1CRzPmBFjVDZPx+cCTLzgeQizL5mPn/cjplF+1HoPSMr1vNR8j8owvSjcvE+ypF/pozfq8TlYVqU9SffGVTR+E+Zb/ABDCJKQPLa0WJIzBfqz2XiAlQ5D1PygiEnZIbnn/ABBu4HM+RgfcDBDvzv13g+4cgE0m5qSS2AfR4R0ZWknvVIU5slBcj1AjsHRIYOHiHTJ2EX3RZ8FBqAkXBCfMxhHaEv8AiJHkX95b3Q6mQmw3jJkJAuPOCc58L9gkaiXspJ+t2jSZyXsUeTRtWglHKRnkIyvseScS0+nrGvuRZybE4c/ePnFjVJ5j1HzgX7HlXFLeZ+cbl9moZqU+gh84coo1SNlD68Infp/EPfAzo0gYDHZvreIdMnkB5CL7kH7fDYmoP3hFsk/eHrAxp+UX9nPOxi+5B+3w3Qn8Q9YohP4h6iMiQecUmSecX3IN5fCitA+8IGrVyxlYgpknnGDLMPnBvL4DHaEn+IIs9oSf4ifWNGWeXuizJLYHpD5weXL4DRqpW0xLcqhBhNQcLT/cPnC5kpOUD0EYOhlnMtP9oi8ovP8Ah+3MeoiRzv2ZK/hp9IkXlF5/w6AzX+uUZUpsQKesnbOOkWLM/O/S0eZ00eRxEnbEUVZ6RtruMM/6QkVmo8jf5/4gwHJ6Wv0jCHa+7esXMWVHpkRmUq19viIKdGkm8bKbjl9flAUmzxclTgm/Xy3iUHULgA3Hy/OBom46n0b84pRt1gJFiPU+JiQwXxHb9f0i+nIYjC0Mbtt/n69IilM3gPkfjCRqeK/L5xtJ/SF+8cvy23ikrLkl8fDlEh1G9sGLlrvfwgMu7/XMxW75De8bRLaaWmMNsN7RtawU8lC5G1z+loEF3fH1dvOFUNIZgPojMbk3Hr9fXKNpa7e/N/hFOL/W2BBqBUpi+Rnyi501zm7e+Iztvv5/53EUZXEdhfx+swrRZRt4fGLZiPqzxkfXQ/pFkv7/AE5++It92T+sZGR9Bv8AME0yn8GjIW/T65+sWxaq3j+kbpeApILjfHpGpZs/l4xLRKkxcYccx7okPS2OfLNiSfDxOYiVhqb3GXxzgclXC29jnOPq0BWtlnp6ZwIxNc9OTVGgXY8m2DOet39YWTd/5fl84udqAWHPcZDAe6LUgAgnz8AQW8wIuVTWlT+Is7kdbGLlrGCc7dVAbRkrdyQ12GGvSPdAp0sVXKhi7b/rBID4lu31z+usbVMYNZyXx7ozJCU9KbuMY3GfowJMwkl7FwSGyNgHx8oTuDzbG93Fz7ngNTkk45eMb+0BrlwbWuQSRdtheE5J4jy+XLziOmqgQ/WMJWxDlwIzLUXUzE7/ADv0MUssDFy6KLNw2594gyVvbFwfjCylZwxJvyOYKFAZ8enMAeb+sUGjahxj3wRI32Zve8LmZttj5mCJVZr/AKvGdOnJaG4jhoW1N00gb3b/ABzDF43NmikP4t0FvrwgZSwe7lIHnbEalNFTOsTgWf5+MRJqB2uD4jp9bQtOmDDWcW6Y9flFmdSTUSWbbcbekOMmZimFhxNf+VzdjC3e3SBhiX+X1vA9ZPCkkVNu73s4fyLQOQeAEhrYPQMX87RLT1J8beQjQZz9DcXgCVs5Jy1sH9MQRBFQAxi/Mtj1ihiST3Y3UVc+Rb84k2cAaQLEVNuB+ZaB6gOCGsGbxYH4v6xhcxqiQzgPz6AecGhqo3Iy9vmYYmqpAc7Y6/r8IXr8ri2LPg/W0XNFbOQHI3v6AEi/xhi1un/eJ+vKJC/fSvp4kb8lpMakAgpshAsbcSmOd2xAFzSz83e2WN3OzRRllSu7SKkpZy6XJcKUaRdmJ9IJODgcOA79cnyz5nwgsysKkTOINy8zY39Ik7UAJKhsQEtzJa3S4jMhTS62y7F7AFgSOmB5wpIPCA7BKXPr8bRWJ1tTPCabAVMX67k+VvOCzUhCnUXOACzbMTawHxMcudN4rAqIp57JN/LMNzkVcb3fdJIcsX9Q/wCkEhWtZpoAu43YE0ggEvb9IFL1FRxcdbEhIAvye7eMZ1TkM6aR7XVQdk2/4QPXlBZIAl2Sl2A39o8Sje9suY3OKgU6aAgD8RLMGJbd3vmC99wqccVg7N7Qe/TaEFF1oYeyHHm+3PGebw1KmVAqLWp61EE/C+YrEaVYqDubcrWe/L8oqZqMAguT5s2euGjlo1DqUkKLK2JFSlc2eweGTPCygJZTHiLqFIasqbBDOL8hGbw1aZa1s7+ZHvgglnA2ud8bPygEiYevEanIwOnLl5dY2hCioAO9ifEpJp+v8RnxxApmKCgnNTMw9PFycx0dIBk4FmxdrjwhWZrRJAQGrUBxPdAOEhnpJbxuNyWHppwAJVcOB7j63D7Q8uCjpV7no1t9uggOs1AqSGN/M25bZ+EKrnrmJQlALzOK5azsCeXO2X84zq3QUOlXVhg4a+7284pxOjaicwUQDUGZ7jLY8XL9DF6eW4dRIc1M98BvT63hCpFbqcJUAeYw9rZyIN3zKJVgvSRtyHLpf8MaxHNcoqQyGCyLE/iDgAMDvz5dIuXqKXcEjA5O4sW3d7dDyhMnAUHCEqvZyWszb7M+8HmJCUFTOQoWyA96vTnBZ0js0Nm5A63vgbloqSqkkdR6FsedvKObOKypslRA3djnbk8HSlYZKrlJVtfm/m3w6wWdLTeqXZQLOFPzy/8AiFhqD0IFhfFhYthnPhBZoAqJxawy7AZ9fWOUUAEBJd0s+5JBclO5+cN4iupplhTeXhfx2vFTFhYmKPDZweYes9AGFz09QSNMQKjsWCT4ED08N4pc1I4LKuXFwaS7jLMWv4wRHftcrnL/ALx84kL94nn8IkZ6Xbn6tITN4Xcl3Gz/AHX828BD2gkGYlvutfY3O3MZvCMuW4c8axenZBvSovyw3rDPZ8kivm2/It+Udr0YDNFU4pIZg6R0qYJYeHuEITZRYkH2SCRySSFEv7ofnMUFNy1jTyTcXbnvFaG4QwsQDxWDjkPS5ivsLBakhKRS5NwHPsswBHNiHETV6kO5I4BuTwq4hce8NyhOdqD3i0OoFwzhmdkt1AsX3eE6zUQW4zku7h8tZwfcTFIrTmjCRYlNIUxP3WLhx/M49W5x1Zk093URs4BydkgncmlvPpCOnllkEFDFJBdrqcEBjk4sORO0a1s0pksXewA3eo4G7D8zF7/7Uc7XKVxAPUGUwDFglnc2DXN4YP7uUgv7bOz4LAEcyST0sIR7RkKACQFBRAqFq1gWAAyBnOTDywDp0JCv3iQyji5Lsh8Mck5YRrlxmLCc+SAO8lsQoNTSywBaop8DkPmGpM8pUhLKpOeHd93wMW6mF9VJmFMtSAqpiSAxKLMVXvTTysbw4iT+8BemwCUqJYB6iHAbKrktcGG5gw7puJbOQQVW5JAqNQ2IZI2zFJ1aGShiSAVX5MEsfl16xSpgTPmEjgK1oCvxPUonwBPuaEpylMABSxd6i7jiCRzNxbpGLO0Lo9ICsLySQVEm5UASLDH5mCzUVEOoAbEmxPF7yXA8IWXNCKqRm/hd7c8kflDKkApQCQgBiScBIuTcfRi9bCWn6tKQyWKgKiLuAm6UvtYD3RNXq1FMtaSeIJUoNkFySQeSklvKEysqWlQSAla8EB8AKc7MQQ8MTjRLUkgAyy13a6ikAk4cgneyhG5EsTxMLEEgJJYNwhIyHyOfjBk8SFMQ71UkeyPZBIw3CfB4CmQwcMmtK+jWLX8S/VxChUkT7En2U3FiSLhwbf4eKROhJemlRsWADFqcqdsDrB9MQs0AmkqBLu54em2OjNBV6OpDkskgDLFy4LdcepgOp1YlJBwFKcAtdLCkEc1Fj0DQWTGskg02ZSbvUAmotY1FgmWW2e/j5RrTIqpKgSanwRdJAU/IMKfMwojWlZZaWSSSHAuEFibNvzzaDSlhRW6rAXcMkMynsfH87Ri9D3Y1qiUKtdTWNs3YZ3B9Ik1TU2AZwSDgm2Opsz7w+oUpDF8AE7iz225eMcg6j/3CTSChNRL5893KqE+KvONTtOlJmGhwpWEncG4ORAJo9snKbk7l3Z+eILpJrzJiklwlIDEXyVOduvrAtQgkO7O9RzkFLttj3GOXvYC37RH4h6j5RcK/s+TzPqv5xIfGfK2ugnUAkBJAls5SAGFmN9y/PnDGlmcTc7Ho1/hb0i9DoghFgSosGFnbOcO3oIk0U8I4lOaiA7VbPt+cPL1aoCZ13ckqURj2QGLHm3KBaaYoFl2uzZG6jYDYADxgk+WRNShLtZWBQC5q8CwHqIylIqS92eq/4qn8mEW9iEtW4LWcOKm+6GNPUudnsT0hKRVuxKjdh7KqQx8D/mOnrau9U5D3ZKQ9Ab2epY3J5xpGiAFZIJVxCzAWZLN7VgA4tmNcrBlTShICHDALJTkAkWYbYUR5Qx2hJVQkIICh94/dKrgs/Kw8YEEusAmzhxi4u/gGPpBdeoOxDlyBfN0kqYZPLlGZdsUClyikhRK2SVEBwWIDcRBcZBbId/FOWkgsBikWJ4geRJy4Lvi7xWv0qWDLJThhucu4fbkD1xHT0cuhgsopWxpB46WGXbr6mOl5TCDp9JSoqCg4oSjmlVLlrYp+KortAUggcg5GQBuPMQ0lQQpNJcEOCGP3SkX8/fCuvAKajhIxcFQcuHH1mOe9xLlGviJw5Ab7xdjSM2sYH2sousJKnwNiAWJ9wAbpGpiVApp4UkBxdwCXp6kM3rFTZImOQlgUlyT1D2AszfCNTkgJE24JTYps2xuBUTzy2LbwxqBwArsaA+OTmkHNx7oUmqDy0pRYEpFgWCaVVE4b4tDvaekqArNwxII9oJJVfljHjD7wK7UIUg0pDhqR0KbpYHNvjGu0FVEk+yEgrAc1UsoEA2Zw3PiiaIFaC7Ek3uC2GIIwSdoJ2hKqQukKqLgkbpTxb4IIGHzBP/WIh2XPC5i5awFrZS1KD0oYgd2CLEgZPkMOYNIKErvxqqUQzAMpXnxMIJoQJenSpCWWvOXbhAceJ9xvD5lgpIUTSGYYIL0pHTYx1tyn0Y7QnBKEBrISlfiZj45Xb6EJzpgWniZSrliLOm5DeofnD+lnupSiEsyiHakl2RcYACAY5/bGvPeywCwW4K6Q4LtZ8OXuIznZ/oehst1LBFSlfzDBIIZwGTks7w32dMrCi4KDxMTzBa3JgbeMcjSaRkzWbiHCKjXUp3CnAyB7zHa7Ek0ygGANNne4So3xa590Z+pJGVzi5SQCFFIF8OELY8sg+sVMSoKSH9pyuoMcB2AwakiJqEkpBFmJCm2DEOAbWtZ4vVTzVd7By7OXdh5sb9Y5+RGFkKVuVW24y7X5Y98KTFJNSQVOlgR8B1clRPlDfaKWTKSPvLS3oVt1tApExlLsHd8AYckk72A3+EHH5BPuj+A+75RI6D9U+qvlEi7+FjpamdQKgQCbB9hyvvu0JkBxe7VeJOVdWeFddPCygJJd6gCwKi93/C7DxqiT571LChYgMNkkADydxY2bwjWK0aTKs49l8N0LHzYxgpqCmLClV/6nfwAjWjWSVB/bz0IZQb4N1giZAU6DiliTsFN8h6xzuaiUjQAIXMpdISECq4JJDzFcxi25MC0pVMNSy9izuMWcfIR0J80h7mqskDCQADwJezsCXIydoRkKUAlc0G5BpvZh7Ic4ug/1R0s/XVTaEcSuIXT0sbg355hVcxJMtri6SeR4QzWuwyeYhrU0lO7NZmBLXPQbesc3T/7QKqARWXAy6UAkE9SAPB458PRnR5qiHAABSGSz2YH1fkecD1El1gsRTU7s/EQAkDwMO6SYCoKWlIJLkAXJSDQOWwD9TgmFtQrhdnu9i+ALls3Ajf8AhqVlawkuly5RbcJ/7Rwj1MEJM5RJFr+QJDi2dxC7EWp4phsk5ASyQDy4iQ38kF0ppQokuVVOotemxBvh7NteC/I1rWLIl8yCbY9s1bZDBVzBZckUCs7hLOxuTb0a/Vt4tFySkMQ9lWYpceDOCQesRSFFqVEkFJBNgE1OVNbrCQO9IC1LLBKwAQnlcgDewSD4RaNQFEV+06bKs6VVNU13vYb2jM6c7pFyHoeq9T7DLEHNrh4xNU72q4nKiBaksk2u/IdPTp7bTqdnTbF2Bd6QbMSKfDlflDE1Jk1LULMosRdQsCUpJ3BLqsHi5ejJwBLepSgWBJw4CX22wGuzxfa0oqcpqmKVSlZNuEWSpgL5PoIpnkJBBPCJJKCe7DKcnjKu7qKb3sVoD4eFuw5v7tQoSGdRSAyUpqKgMvsFOckmBzp6Vji9lZpZ7GpKQ9t3R7onZoCE6hYUyKCVEAkCyLgeto1vSnqZ7N1aDSAkFwXBeprFwoHD0bRzJyP36FMVFCEhgHAKiogcha5OwA3Ig2gWFKSmWKVLK1hzehATUlR2JJYDDo8IP3qiqZT7IKUMXdSwKbHwSR/VF6UlkaBRJWVBISsrIuXqNID8ywAAvclo609gCGIDKObkutWTfCffAuz5JSpNw4dTDDqIBKhhQAAAf8UF1GpFntUMp2GwA2Jdrc45crvKBeidYNQpBpIG4SQ5IwCeQhLUTxXNUmyUhKXIs4qZmd7tDs+bQlJCXUhSQkPkqCme+A4P9MK6ySnu1jaoOfz5CMfNGgTNSZlCEhRKaiAWcmlCU/8A6+MaMopSkFQ4na+ACAHULX4vB7tA9BOP2gEpNSgEpswKiPyBMOa+UkhLqIUni4iOIYAKmAF3F7dY3Ji491ruJ/OT/cPnFQP7Bqv4Z9fziRrproFMge0pnJTwpd0pf7wexvnJcWjBMsLUlSTUsE2s2S3LmW6RrtGcKWS6VB1KDkOHsSR94gtb5wDTSSuaeMn2i5sEC4cvfkPKL+sOsZXdq/qYcjZ1Hzs3WCpnDmztnoAGxcjpF9rzgVIQkg8KKj/MoXcc8Fn3jlziQS+Q7k707dLGOd4ydG0xq9UFDhwlQuCXc1O58rN7450/VKSUKuoApVSfZLkFQPjw/QhjQSkqSRQApQKgQTxMqWhJPW5xyMIL1BXYtR3lh94JByehCfdHT0Zvo6cmagilRFgRewclgH8GHkYX1KaJblgVFQSAzs5uW6WvAtJOQVMWFSrkgKFNnd/Z5v1xaN6mdLUskk0qBJIaoJCmsNwXHoYPHB7LmagmkgthwzpurbqG9/WD6XVEJrOaag1rlVinyOCeUKLSFqKQpkhJBSoBABbhKlhR5B/GDyZdUtfsMQGtwglWQxuPnD49Q6rUglIJUyglhyD8RJfkASX5iL0s1S0KIDpDgJOLLYnHMYGYJpEEKAcgEDhLEETGRd3qYg+MdGbMlHhQKUhVmOaSAAQzgEMfWM+PWGQtOKQlgfaSkqJ2CUIRS+xer1hJerCganuFPbADW9CL+UNa9YYgSgQDYALerDWUDhrvvA50oTJY7tClqrYpSsBUtLpJUUkfvE1G52cO0PGaanYSKgti4IApYsm13L5NufsweZq0SJfAWxc9HJNxYM5J5+UBmFMhFAU4QKlqDArVi4Auf1jlr1JYgnibvC4tSovxXtnGL+UUnlf4fR19PqCsAD92WZYcuVVLOCHslLkkn2xzjKiSABTZ7uGLEpydt32aFdJrQpNlWcpS4JAKrVBy5DJD3BIEH7QQmXdmIT7D1DYggn20ksfMPDZ30N6DldnlJCloVMlpSFWuUr4g6n2Zw/Xyh1M1KpUxBDOAkgJAIrWhAZvMwLs/tBRpQgoQuhZKvFCjxguC7OWjfZxatSwUioOHum1S0gvgNY/zWhuzjqgnYulMuYki5TLpIBwoppVf7xBd7Wd4U13aEuWFpSKglSjgsVGosL3ck+SfCDaIdyFqKilnUCdqgQGfcDHWOcoFRE0UsATMs7LpFSEjAcsQeUU7NP8AZi1GpSkqFQSQSGcABwBkBzv0gOq1iiXamlhZ2w+f+KznlBpM9UwVO5YWswFRYeAS0D1uoCSpLPkm3LI6i/6Yjnn7DOnQVqQEIUrhLpfo7mz+Ksco5Op1DF1XQour0Bv7/SCBdUpODVMUq9rJFIBNmuffCM+sJWGNNe4LCyiw5BqfWKcd2Knuy1mcsKpKVhQUi3AR7VJINnYta4G0PJld4oFQPFSDhxSpTC5vchx4xyWppICiopqKQHukuGI3CWxe0dLV6lSUS1kpBWVsr7rqcuwD+z4ZaNcop0+h+3J5+4/OJHy7/wD2U+n5xI4/avydJL1aVhC1JssXN3ANzi7/AKQxo9QJYWaRUoPTsGws5cAY8zzapOmkpRRWVhLVWZD5tzyIZm6YETV1I7uw4VGqpVuPlYhhHeX1jIesmcImhLOsAMzOLgBT1KLFL7PvGdXNmTQkrUZlwkKa4AYA+JD9XhWVOUuXLKj7ChLUCAAmk1BXIk1OfKD9iatQmFCz3aV45sGZd7hjd+QgvdDWilAd1SGCQoKY4CVFSHJ8I5apqmIKRUwqDXoBsST47dIfVKKFTUqyygfInf1jn9oF7oSr94oEkkmpktSGdk4s1/SHh+1Vb70oWkhphmPYm1FFJfowPI2tsY0rVhwFSZaKCQRSS5BPCCS5GT0zAtMKZyO+CVWJBLKAc2UXNyTtlmhHWzHmugDguHsRfCQA1zfweO3ij+p1grKwGBIpbxuw3DC/jDXZ2qKaEkB1ImWNw9C6H6At/d1jkqmOkioppIOSOBQAcX2DRNFrVJ1TUApqN1D7o4nB8BtbEZ8U+jlzjNkoLB0y1gk2CnKCH3Zn8PKOYiWEqWksoMCCA7hVnHUwx2YkKUpKEnd1MyiXpJVsWSp7MAAGECnakIXQLqUkipXhydqbGMe+EdWuUhlWYBSmLm1OSAXF9rG0M6amUCSVBUwkBSA6kpYEPUaQ4ADtsY52h04mgEHuyklyl2cl7JU4Va746R1NLOSUkzASlSChKFKbiJAFRGOrX6iDMyFvXTZbJ7sApd1uwYAKwBYeA5x8vNLzlJUohJJKFF+JLEJAH4WZtvCOnP1izKdqAyAAkM33jbYtS7k5hL7WisMkGWpIJ/EF/wCOIMQOcdPpzNVpnRykJklluRMNlJpBUXDG5wCrfnDQWmYqU5U6aQSBxKalg/VKlW/3cLan92qRLQmpK1hxckpUp9mLivPSCTJypc8cKglCFKrKCwWygCCAzAHm94s3sGe0dQlc2dOEsoBSoICwzIKTLQqkBxYA/CFZU7vSiWlVfGEEsQojLEn2sqboYXTOlKH7lK0BdVSyXKlKxMuTl0ukYpIvmHv9OkoTLmKd3CwFO4TRMCc+CS/WL6nXFZ262tHCULLuCB0IY26OQ3SOJoZ5QVSUg7G7WWCAHYufaBv+GG5qisrNQAsKjYAlkVPsGDwLszS95MMyphUq4vYGqpIAYv1vfbbE6nbR8aNXsoAUokKVSGGRcjATZWXbeOb2kkMp3FRuRxGkZCfE03eOp2jq190JaCEAlXC+csccas+1blygeh7KVNUDMlkpTLcqdyVBNQl08nJN2wIzxneqlu4lkISgkrSHpLAkBaTgWPCC/No5iNStEycUlTCYlwCQDwqew8B+ojpy+xJwXLWTQE8RUpKkqc1EJALh8PlmzeAqUlExQSRStSUkkEMo94OG/E17nxa0a4+nf/ds+x7Uzj9oMlJaYhMuhWBMUZSSqUo7qqBIJ5McwvqJ9MsSykFnprB4VIQhIYblit+pjh9pzFK1CnLoWuq2yWNLkjJCTjnHc0+m711KUhLTJpY1caQpIcWN6gMs/vjdmZSa+yjkn/lj5xIF++/HL/uP/jEjlnJ0/wBgTKUyylVSFKWZaEF8APVT1z4RctUyakKJKEpSC+Eq4bu4ZgA2dwzkwxo9ZMWUyFoCmBoWupKk4NCZiRh0l0lwQ0K65ZRJVLSeJKlBiRwIPGVJG7qKA8dPS9OTmzNRSJmCQoFhjxba0TsztHvVTXULBKkgi5sUkAjAxaFUzP3T0lzlwcuE283gnYWjImpNLE3JOAECph4nPlFMkrMdqdrhMVLr9qYgoHMlKFO45t8I4faQZIWUcJJcPj7zuOrgBmseUdjS0TJ4QfYkpJStTPUeEJSEs5JL+F4U7S9lICASXABFjew2uylekE/XmXK0naAlAqICq2H7wVcLgm29+WI6nbMlMxPeyWVgcJDoIckKGSlyLEWBzHF7SkklkpdgA4csQSSDYXcnxBEWZyZctNKly1k+yHctYrUpg2SAkB7F9o9GS9+5x05ksldZLOSkqpAF+EAJ6Gn0hgaOYZwCAFVS1HbhJyCfuhyC7MwPKFezJvfMkJCpqrJJNlgElj+EhW+4JfnHQ7dn9ysSJbPNNM6ZbioHChPJI35mOV65YfZOz5kqSlkK7xSlCWqZcJNX3Zb4SyTfKrHDCEO1tCTPQuopFNRDWCRu5Vl2DNCCy8lKXakVsM1rsgAf8NA8SY+l7Uk94JauIgEmm1KikBTEeTNBznhy3/KMye0Uy5dPdSlSzYgpqJWq9HNtiX6wnqtXKnJqElUtKXI7skhJSoBwlYDuS+djHFPadKVAJAKQlYChVxMom3O4HTpD65M3uEICVKVMJJpckILqGHs7HkxEZ8MDfa5U6USyajMY5SwCUguQWaxJvtHL1naPdB0tMSoFBNIdXEN2qS564F3eOn2ipRlkIRWuipRcApQA6gm91Mbt0jldjataCwJJCSXcngUQzghh5+sdPp9cdTt9p6QzZcsBaELtwqmIBZRG5INPM4tmMiXKkzeKclClU1KUFd2aVhRlkpJCbcNZzyYQOclKzUC6hSzpJLklj/SxU3NMcH7T3k4BC1JS/CDVUQA9yAz2J/qg+nFPV9RrFFAVJ7mUoJWSkiWxCVA8RUkgm9Nwd4Nr9ae4PCyyiXLQBdmSkWGcuTzaOSrUzDpmW60KTUf5qClAACS4YG7G7jpG+znUUvUlDVUtYpl5FbYLU7b8oLNhNCQsUIWQEqSK0BiVVD90gPuXe/JztHW101KF90GFIANOSoAb7JAtbJJJjidm6hFfeKLd26mS5DgMHVuzpSB0hbV6mYqcSag91WdKWepOM0pO2YxeN5KOrPWVqKqTVUWdIIKTUAQX4WKVYA90NIl1ko4lKmICEM1BUblJJB5XfYARyp2uINUqxICjghSCQBU91F3xjMdnswDvvtRUAEyV0gEt3iklZV5AK2h9oXz/AGrqzJ1DIK+6lqCSalNYey3I38SYc7Tm0zElhfjO7KQhbebqHrHz+kmKUlll3Kc3IIKVY+stHX1oVVPVZKUlXGq7k0pDJDk3CdoeUyxlzeyB3iiN3SX5lLFgfw0hSR1U8dnQ6YkGe6gKVMCkgALLAFwHu3SxzaOb2VKaclVbEoezgnhVchTtejkLx25E7u5AWjhVuSGFZUHDuxAZx0VF9S9lwv2rK/BO/wCaPlEjp/aVfwdH6J/8YqOnkt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xQWFRUWGBsaGRgYGBgcFxkXGBgWFhgWFxgaHCggGB0lGxsYIjIhJSorLi4uFyAzODMsNygtLisBCgoKDg0OGxAQGywkHCQsLCwsLCw0LCwsLCwsLCwsLCwsLCwsLCwsLCwsLCwsLCwsLCwsLCwsLCwsLCwsLCwsLP/AABEIAOAA4QMBIgACEQEDEQH/xAAbAAACAwEBAQAAAAAAAAAAAAADBAABAgUHBv/EAEMQAAECBQIDBQUFBwEHBQAAAAECEQADEiExBEEiUWEFE3GBkTKhsdHwFEJS4fEVI1NigpLBBjNjcpOiwtIWJENksv/EABkBAQEBAQEBAAAAAAAAAAAAAAEAAgMEBf/EACURAQEBAAIBAwUAAwEAAAAAAAABEQIhEjFBUQMTFCJhcYHwMv/aAAwDAQACEQMRAD8A9ZKYpoK0U0evXiDaI0EpiUxaMCpi6YJTEpi1YFTEpgyZbwb7IYLzkanC30KUxKYOiU8ElyL3ivOQzhaUKYqmHZkm7DMUvSsHeD7kX26TpimgtMVTG9YwNopoLTEaHVgLRGgrRKYtGBUxGgtMRotWAtEpgpTFUw6sDaJTBKYqmLVgdMVTBaYqmHRgTRVMGpimi0YFTEgrRIdWOiZQ5wJSY33o5RDHmmvTZPYNo00FQwja5nKC8lOMLmLCII4jL8odOQeSlhGlLheoxYVGPFucp6NCLSRvGSuMmLFopWkX3hedPfaMqlxAho1OMjN5W9MpEWY00Ro0xjDRGjbRTQjGGiUxtojRavENolMEaKaLRjFMSmCpQ8FQkDMF5NThpcSzFGXDS5ggdYgnKm8IXpiUwykp5RJk1wwEPlR4T5KlMZpgzRlo3rGB0xIJEi0YOBFpDxpVooLeOWu+RsSuZjKgIGVxRXeKSq2NxGiRcQxYTF0RYMUFRna1kVTBDLEUlUUqYYuz00UiA0xhayY3LVDljOy0ZEjnA5ksDEWqaYwVEwTWrjLRbCNUdYopjWs4w0WBFtGwYrVIEYjRuscojw6MYAiUwW0VUINPiGEGN0AZiKmN1jC5hMXdPUUpQ5RAl94ygDd42fCFlCHLCKWhoyM5i7EwpKIqCOOkSDT4rUYw0edI/wBXT9lf9I+UF/8AVeo5+dI+UZ8oxuvQguKUXjzw/wCq5/M+SR8on/qOeT/tVtyCUj/ti8odr0UKjQVHm6+3tSxaZM/tS/raMaftnVDOoV5hD+8xm8+M9zNel1xHjzRf+oJ7sZ0xuYVLSSeQABt5wNf+ppzMmasHmqY/rSiM36vFrK9OeITHmU3/AFJPOJoHnNbpgCCyO2nHHMFX8oWR/wBV4zfr8YZx/r0RU0DJA8YH9rScLTbNxHnn7ZSSSZgBx97y2EDV2qrBV5ATD/2xn8j+NTh/Xop1kvdaf7h84h10v8aP7hHmytYrkfh8TAz2my+7KkheaSVP7rGH8hnwel/bZf8AER/cIitdKH30f3CPKZXbM1UwoEpTAHiuEltnLQ8J005t4qP+DD+RB4vSB2lK/iI/uEUjtOUXaagtniEeWztKpUxKqwAnIFTmHUqSPxe/5xn8mLxr0M9qSsd4mJ+1JX8RMef/AGkbBXqYynUNgK/uJg/K/jXjHoI7Vk/xExY7TlfxE+sef/bVcoo6tUH5d+B4vQVdpymfvE+sCHbEn+IPQt8I+CVrVcnjH2lbixDciYfyv4vGPQx2lKP/AMifWLPaEr+In1Eed/aV/wA3rFK1qhz98X5X8Hi9DPaUr+ImLGtl/jT6iPPftSm3+vGKXPJDXHgWh/L/AIvCPQ/tkv8AGn1EXHnfeH+f1iQ/mfweDB1CRzPmBFjVDZPx+cCTLzgeQizL5mPn/cjplF+1HoPSMr1vNR8j8owvSjcvE+ypF/pozfq8TlYVqU9SffGVTR+E+Zb/ABDCJKQPLa0WJIzBfqz2XiAlQ5D1PygiEnZIbnn/ABBu4HM+RgfcDBDvzv13g+4cgE0m5qSS2AfR4R0ZWknvVIU5slBcj1AjsHRIYOHiHTJ2EX3RZ8FBqAkXBCfMxhHaEv8AiJHkX95b3Q6mQmw3jJkJAuPOCc58L9gkaiXspJ+t2jSZyXsUeTRtWglHKRnkIyvseScS0+nrGvuRZybE4c/ePnFjVJ5j1HzgX7HlXFLeZ+cbl9moZqU+gh84coo1SNlD68Infp/EPfAzo0gYDHZvreIdMnkB5CL7kH7fDYmoP3hFsk/eHrAxp+UX9nPOxi+5B+3w3Qn8Q9YohP4h6iMiQecUmSecX3IN5fCitA+8IGrVyxlYgpknnGDLMPnBvL4DHaEn+IIs9oSf4ifWNGWeXuizJLYHpD5weXL4DRqpW0xLcqhBhNQcLT/cPnC5kpOUD0EYOhlnMtP9oi8ovP8Ah+3MeoiRzv2ZK/hp9IkXlF5/w6AzX+uUZUpsQKesnbOOkWLM/O/S0eZ00eRxEnbEUVZ6RtruMM/6QkVmo8jf5/4gwHJ6Wv0jCHa+7esXMWVHpkRmUq19viIKdGkm8bKbjl9flAUmzxclTgm/Xy3iUHULgA3Hy/OBom46n0b84pRt1gJFiPU+JiQwXxHb9f0i+nIYjC0Mbtt/n69IilM3gPkfjCRqeK/L5xtJ/SF+8cvy23ikrLkl8fDlEh1G9sGLlrvfwgMu7/XMxW75De8bRLaaWmMNsN7RtawU8lC5G1z+loEF3fH1dvOFUNIZgPojMbk3Hr9fXKNpa7e/N/hFOL/W2BBqBUpi+Rnyi501zm7e+Iztvv5/53EUZXEdhfx+swrRZRt4fGLZiPqzxkfXQ/pFkv7/AE5++It92T+sZGR9Bv8AME0yn8GjIW/T65+sWxaq3j+kbpeApILjfHpGpZs/l4xLRKkxcYccx7okPS2OfLNiSfDxOYiVhqb3GXxzgclXC29jnOPq0BWtlnp6ZwIxNc9OTVGgXY8m2DOet39YWTd/5fl84udqAWHPcZDAe6LUgAgnz8AQW8wIuVTWlT+Is7kdbGLlrGCc7dVAbRkrdyQ12GGvSPdAp0sVXKhi7b/rBID4lu31z+usbVMYNZyXx7ozJCU9KbuMY3GfowJMwkl7FwSGyNgHx8oTuDzbG93Fz7ngNTkk45eMb+0BrlwbWuQSRdtheE5J4jy+XLziOmqgQ/WMJWxDlwIzLUXUzE7/ADv0MUssDFy6KLNw2594gyVvbFwfjCylZwxJvyOYKFAZ8enMAeb+sUGjahxj3wRI32Zve8LmZttj5mCJVZr/AKvGdOnJaG4jhoW1N00gb3b/ABzDF43NmikP4t0FvrwgZSwe7lIHnbEalNFTOsTgWf5+MRJqB2uD4jp9bQtOmDDWcW6Y9flFmdSTUSWbbcbekOMmZimFhxNf+VzdjC3e3SBhiX+X1vA9ZPCkkVNu73s4fyLQOQeAEhrYPQMX87RLT1J8beQjQZz9DcXgCVs5Jy1sH9MQRBFQAxi/Mtj1ihiST3Y3UVc+Rb84k2cAaQLEVNuB+ZaB6gOCGsGbxYH4v6xhcxqiQzgPz6AecGhqo3Iy9vmYYmqpAc7Y6/r8IXr8ri2LPg/W0XNFbOQHI3v6AEi/xhi1un/eJ+vKJC/fSvp4kb8lpMakAgpshAsbcSmOd2xAFzSz83e2WN3OzRRllSu7SKkpZy6XJcKUaRdmJ9IJODgcOA79cnyz5nwgsysKkTOINy8zY39Ik7UAJKhsQEtzJa3S4jMhTS62y7F7AFgSOmB5wpIPCA7BKXPr8bRWJ1tTPCabAVMX67k+VvOCzUhCnUXOACzbMTawHxMcudN4rAqIp57JN/LMNzkVcb3fdJIcsX9Q/wCkEhWtZpoAu43YE0ggEvb9IFL1FRxcdbEhIAvye7eMZ1TkM6aR7XVQdk2/4QPXlBZIAl2Sl2A39o8Sje9suY3OKgU6aAgD8RLMGJbd3vmC99wqccVg7N7Qe/TaEFF1oYeyHHm+3PGebw1KmVAqLWp61EE/C+YrEaVYqDubcrWe/L8oqZqMAguT5s2euGjlo1DqUkKLK2JFSlc2eweGTPCygJZTHiLqFIasqbBDOL8hGbw1aZa1s7+ZHvgglnA2ud8bPygEiYevEanIwOnLl5dY2hCioAO9ifEpJp+v8RnxxApmKCgnNTMw9PFycx0dIBk4FmxdrjwhWZrRJAQGrUBxPdAOEhnpJbxuNyWHppwAJVcOB7j63D7Q8uCjpV7no1t9uggOs1AqSGN/M25bZ+EKrnrmJQlALzOK5azsCeXO2X84zq3QUOlXVhg4a+7284pxOjaicwUQDUGZ7jLY8XL9DF6eW4dRIc1M98BvT63hCpFbqcJUAeYw9rZyIN3zKJVgvSRtyHLpf8MaxHNcoqQyGCyLE/iDgAMDvz5dIuXqKXcEjA5O4sW3d7dDyhMnAUHCEqvZyWszb7M+8HmJCUFTOQoWyA96vTnBZ0js0Nm5A63vgbloqSqkkdR6FsedvKObOKypslRA3djnbk8HSlYZKrlJVtfm/m3w6wWdLTeqXZQLOFPzy/8AiFhqD0IFhfFhYthnPhBZoAqJxawy7AZ9fWOUUAEBJd0s+5JBclO5+cN4iupplhTeXhfx2vFTFhYmKPDZweYes9AGFz09QSNMQKjsWCT4ED08N4pc1I4LKuXFwaS7jLMWv4wRHftcrnL/ALx84kL94nn8IkZ6Xbn6tITN4Xcl3Gz/AHX828BD2gkGYlvutfY3O3MZvCMuW4c8axenZBvSovyw3rDPZ8kivm2/It+Udr0YDNFU4pIZg6R0qYJYeHuEITZRYkH2SCRySSFEv7ofnMUFNy1jTyTcXbnvFaG4QwsQDxWDjkPS5ivsLBakhKRS5NwHPsswBHNiHETV6kO5I4BuTwq4hce8NyhOdqD3i0OoFwzhmdkt1AsX3eE6zUQW4zku7h8tZwfcTFIrTmjCRYlNIUxP3WLhx/M49W5x1Zk093URs4BydkgncmlvPpCOnllkEFDFJBdrqcEBjk4sORO0a1s0pksXewA3eo4G7D8zF7/7Uc7XKVxAPUGUwDFglnc2DXN4YP7uUgv7bOz4LAEcyST0sIR7RkKACQFBRAqFq1gWAAyBnOTDywDp0JCv3iQyji5Lsh8Mck5YRrlxmLCc+SAO8lsQoNTSywBaop8DkPmGpM8pUhLKpOeHd93wMW6mF9VJmFMtSAqpiSAxKLMVXvTTysbw4iT+8BemwCUqJYB6iHAbKrktcGG5gw7puJbOQQVW5JAqNQ2IZI2zFJ1aGShiSAVX5MEsfl16xSpgTPmEjgK1oCvxPUonwBPuaEpylMABSxd6i7jiCRzNxbpGLO0Lo9ICsLySQVEm5UASLDH5mCzUVEOoAbEmxPF7yXA8IWXNCKqRm/hd7c8kflDKkApQCQgBiScBIuTcfRi9bCWn6tKQyWKgKiLuAm6UvtYD3RNXq1FMtaSeIJUoNkFySQeSklvKEysqWlQSAla8EB8AKc7MQQ8MTjRLUkgAyy13a6ikAk4cgneyhG5EsTxMLEEgJJYNwhIyHyOfjBk8SFMQ71UkeyPZBIw3CfB4CmQwcMmtK+jWLX8S/VxChUkT7En2U3FiSLhwbf4eKROhJemlRsWADFqcqdsDrB9MQs0AmkqBLu54em2OjNBV6OpDkskgDLFy4LdcepgOp1YlJBwFKcAtdLCkEc1Fj0DQWTGskg02ZSbvUAmotY1FgmWW2e/j5RrTIqpKgSanwRdJAU/IMKfMwojWlZZaWSSSHAuEFibNvzzaDSlhRW6rAXcMkMynsfH87Ri9D3Y1qiUKtdTWNs3YZ3B9Ik1TU2AZwSDgm2Opsz7w+oUpDF8AE7iz225eMcg6j/3CTSChNRL5893KqE+KvONTtOlJmGhwpWEncG4ORAJo9snKbk7l3Z+eILpJrzJiklwlIDEXyVOduvrAtQgkO7O9RzkFLttj3GOXvYC37RH4h6j5RcK/s+TzPqv5xIfGfK2ugnUAkBJAls5SAGFmN9y/PnDGlmcTc7Ho1/hb0i9DoghFgSosGFnbOcO3oIk0U8I4lOaiA7VbPt+cPL1aoCZ13ckqURj2QGLHm3KBaaYoFl2uzZG6jYDYADxgk+WRNShLtZWBQC5q8CwHqIylIqS92eq/4qn8mEW9iEtW4LWcOKm+6GNPUudnsT0hKRVuxKjdh7KqQx8D/mOnrau9U5D3ZKQ9Ab2epY3J5xpGiAFZIJVxCzAWZLN7VgA4tmNcrBlTShICHDALJTkAkWYbYUR5Qx2hJVQkIICh94/dKrgs/Kw8YEEusAmzhxi4u/gGPpBdeoOxDlyBfN0kqYZPLlGZdsUClyikhRK2SVEBwWIDcRBcZBbId/FOWkgsBikWJ4geRJy4Lvi7xWv0qWDLJThhucu4fbkD1xHT0cuhgsopWxpB46WGXbr6mOl5TCDp9JSoqCg4oSjmlVLlrYp+KortAUggcg5GQBuPMQ0lQQpNJcEOCGP3SkX8/fCuvAKajhIxcFQcuHH1mOe9xLlGviJw5Ab7xdjSM2sYH2sousJKnwNiAWJ9wAbpGpiVApp4UkBxdwCXp6kM3rFTZImOQlgUlyT1D2AszfCNTkgJE24JTYps2xuBUTzy2LbwxqBwArsaA+OTmkHNx7oUmqDy0pRYEpFgWCaVVE4b4tDvaekqArNwxII9oJJVfljHjD7wK7UIUg0pDhqR0KbpYHNvjGu0FVEk+yEgrAc1UsoEA2Zw3PiiaIFaC7Ek3uC2GIIwSdoJ2hKqQukKqLgkbpTxb4IIGHzBP/WIh2XPC5i5awFrZS1KD0oYgd2CLEgZPkMOYNIKErvxqqUQzAMpXnxMIJoQJenSpCWWvOXbhAceJ9xvD5lgpIUTSGYYIL0pHTYx1tyn0Y7QnBKEBrISlfiZj45Xb6EJzpgWniZSrliLOm5DeofnD+lnupSiEsyiHakl2RcYACAY5/bGvPeywCwW4K6Q4LtZ8OXuIznZ/oehst1LBFSlfzDBIIZwGTks7w32dMrCi4KDxMTzBa3JgbeMcjSaRkzWbiHCKjXUp3CnAyB7zHa7Ek0ygGANNne4So3xa590Z+pJGVzi5SQCFFIF8OELY8sg+sVMSoKSH9pyuoMcB2AwakiJqEkpBFmJCm2DEOAbWtZ4vVTzVd7By7OXdh5sb9Y5+RGFkKVuVW24y7X5Y98KTFJNSQVOlgR8B1clRPlDfaKWTKSPvLS3oVt1tApExlLsHd8AYckk72A3+EHH5BPuj+A+75RI6D9U+qvlEi7+FjpamdQKgQCbB9hyvvu0JkBxe7VeJOVdWeFddPCygJJd6gCwKi93/C7DxqiT571LChYgMNkkADydxY2bwjWK0aTKs49l8N0LHzYxgpqCmLClV/6nfwAjWjWSVB/bz0IZQb4N1giZAU6DiliTsFN8h6xzuaiUjQAIXMpdISECq4JJDzFcxi25MC0pVMNSy9izuMWcfIR0J80h7mqskDCQADwJezsCXIydoRkKUAlc0G5BpvZh7Ic4ug/1R0s/XVTaEcSuIXT0sbg355hVcxJMtri6SeR4QzWuwyeYhrU0lO7NZmBLXPQbesc3T/7QKqARWXAy6UAkE9SAPB458PRnR5qiHAABSGSz2YH1fkecD1El1gsRTU7s/EQAkDwMO6SYCoKWlIJLkAXJSDQOWwD9TgmFtQrhdnu9i+ALls3Ajf8AhqVlawkuly5RbcJ/7Rwj1MEJM5RJFr+QJDi2dxC7EWp4phsk5ASyQDy4iQ38kF0ppQokuVVOotemxBvh7NteC/I1rWLIl8yCbY9s1bZDBVzBZckUCs7hLOxuTb0a/Vt4tFySkMQ9lWYpceDOCQesRSFFqVEkFJBNgE1OVNbrCQO9IC1LLBKwAQnlcgDewSD4RaNQFEV+06bKs6VVNU13vYb2jM6c7pFyHoeq9T7DLEHNrh4xNU72q4nKiBaksk2u/IdPTp7bTqdnTbF2Bd6QbMSKfDlflDE1Jk1LULMosRdQsCUpJ3BLqsHi5ejJwBLepSgWBJw4CX22wGuzxfa0oqcpqmKVSlZNuEWSpgL5PoIpnkJBBPCJJKCe7DKcnjKu7qKb3sVoD4eFuw5v7tQoSGdRSAyUpqKgMvsFOckmBzp6Vji9lZpZ7GpKQ9t3R7onZoCE6hYUyKCVEAkCyLgeto1vSnqZ7N1aDSAkFwXBeprFwoHD0bRzJyP36FMVFCEhgHAKiogcha5OwA3Ig2gWFKSmWKVLK1hzehATUlR2JJYDDo8IP3qiqZT7IKUMXdSwKbHwSR/VF6UlkaBRJWVBISsrIuXqNID8ywAAvclo609gCGIDKObkutWTfCffAuz5JSpNw4dTDDqIBKhhQAAAf8UF1GpFntUMp2GwA2Jdrc45crvKBeidYNQpBpIG4SQ5IwCeQhLUTxXNUmyUhKXIs4qZmd7tDs+bQlJCXUhSQkPkqCme+A4P9MK6ySnu1jaoOfz5CMfNGgTNSZlCEhRKaiAWcmlCU/8A6+MaMopSkFQ4na+ACAHULX4vB7tA9BOP2gEpNSgEpswKiPyBMOa+UkhLqIUni4iOIYAKmAF3F7dY3Ji491ruJ/OT/cPnFQP7Bqv4Z9fziRrproFMge0pnJTwpd0pf7wexvnJcWjBMsLUlSTUsE2s2S3LmW6RrtGcKWS6VB1KDkOHsSR94gtb5wDTSSuaeMn2i5sEC4cvfkPKL+sOsZXdq/qYcjZ1Hzs3WCpnDmztnoAGxcjpF9rzgVIQkg8KKj/MoXcc8Fn3jlziQS+Q7k707dLGOd4ydG0xq9UFDhwlQuCXc1O58rN7450/VKSUKuoApVSfZLkFQPjw/QhjQSkqSRQApQKgQTxMqWhJPW5xyMIL1BXYtR3lh94JByehCfdHT0Zvo6cmagilRFgRewclgH8GHkYX1KaJblgVFQSAzs5uW6WvAtJOQVMWFSrkgKFNnd/Z5v1xaN6mdLUskk0qBJIaoJCmsNwXHoYPHB7LmagmkgthwzpurbqG9/WD6XVEJrOaag1rlVinyOCeUKLSFqKQpkhJBSoBABbhKlhR5B/GDyZdUtfsMQGtwglWQxuPnD49Q6rUglIJUyglhyD8RJfkASX5iL0s1S0KIDpDgJOLLYnHMYGYJpEEKAcgEDhLEETGRd3qYg+MdGbMlHhQKUhVmOaSAAQzgEMfWM+PWGQtOKQlgfaSkqJ2CUIRS+xer1hJerCganuFPbADW9CL+UNa9YYgSgQDYALerDWUDhrvvA50oTJY7tClqrYpSsBUtLpJUUkfvE1G52cO0PGaanYSKgti4IApYsm13L5NufsweZq0SJfAWxc9HJNxYM5J5+UBmFMhFAU4QKlqDArVi4Auf1jlr1JYgnibvC4tSovxXtnGL+UUnlf4fR19PqCsAD92WZYcuVVLOCHslLkkn2xzjKiSABTZ7uGLEpydt32aFdJrQpNlWcpS4JAKrVBy5DJD3BIEH7QQmXdmIT7D1DYggn20ksfMPDZ30N6DldnlJCloVMlpSFWuUr4g6n2Zw/Xyh1M1KpUxBDOAkgJAIrWhAZvMwLs/tBRpQgoQuhZKvFCjxguC7OWjfZxatSwUioOHum1S0gvgNY/zWhuzjqgnYulMuYki5TLpIBwoppVf7xBd7Wd4U13aEuWFpSKglSjgsVGosL3ck+SfCDaIdyFqKilnUCdqgQGfcDHWOcoFRE0UsATMs7LpFSEjAcsQeUU7NP8AZi1GpSkqFQSQSGcABwBkBzv0gOq1iiXamlhZ2w+f+KznlBpM9UwVO5YWswFRYeAS0D1uoCSpLPkm3LI6i/6Yjnn7DOnQVqQEIUrhLpfo7mz+Ksco5Op1DF1XQour0Bv7/SCBdUpODVMUq9rJFIBNmuffCM+sJWGNNe4LCyiw5BqfWKcd2Knuy1mcsKpKVhQUi3AR7VJINnYta4G0PJld4oFQPFSDhxSpTC5vchx4xyWppICiopqKQHukuGI3CWxe0dLV6lSUS1kpBWVsr7rqcuwD+z4ZaNcop0+h+3J5+4/OJHy7/wD2U+n5xI4/avydJL1aVhC1JssXN3ANzi7/AKQxo9QJYWaRUoPTsGws5cAY8zzapOmkpRRWVhLVWZD5tzyIZm6YETV1I7uw4VGqpVuPlYhhHeX1jIesmcImhLOsAMzOLgBT1KLFL7PvGdXNmTQkrUZlwkKa4AYA+JD9XhWVOUuXLKj7ChLUCAAmk1BXIk1OfKD9iatQmFCz3aV45sGZd7hjd+QgvdDWilAd1SGCQoKY4CVFSHJ8I5apqmIKRUwqDXoBsST47dIfVKKFTUqyygfInf1jn9oF7oSr94oEkkmpktSGdk4s1/SHh+1Vb70oWkhphmPYm1FFJfowPI2tsY0rVhwFSZaKCQRSS5BPCCS5GT0zAtMKZyO+CVWJBLKAc2UXNyTtlmhHWzHmugDguHsRfCQA1zfweO3ij+p1grKwGBIpbxuw3DC/jDXZ2qKaEkB1ImWNw9C6H6At/d1jkqmOkioppIOSOBQAcX2DRNFrVJ1TUApqN1D7o4nB8BtbEZ8U+jlzjNkoLB0y1gk2CnKCH3Zn8PKOYiWEqWksoMCCA7hVnHUwx2YkKUpKEnd1MyiXpJVsWSp7MAAGECnakIXQLqUkipXhydqbGMe+EdWuUhlWYBSmLm1OSAXF9rG0M6amUCSVBUwkBSA6kpYEPUaQ4ADtsY52h04mgEHuyklyl2cl7JU4Va746R1NLOSUkzASlSChKFKbiJAFRGOrX6iDMyFvXTZbJ7sApd1uwYAKwBYeA5x8vNLzlJUohJJKFF+JLEJAH4WZtvCOnP1izKdqAyAAkM33jbYtS7k5hL7WisMkGWpIJ/EF/wCOIMQOcdPpzNVpnRykJklluRMNlJpBUXDG5wCrfnDQWmYqU5U6aQSBxKalg/VKlW/3cLan92qRLQmpK1hxckpUp9mLivPSCTJypc8cKglCFKrKCwWygCCAzAHm94s3sGe0dQlc2dOEsoBSoICwzIKTLQqkBxYA/CFZU7vSiWlVfGEEsQojLEn2sqboYXTOlKH7lK0BdVSyXKlKxMuTl0ukYpIvmHv9OkoTLmKd3CwFO4TRMCc+CS/WL6nXFZ262tHCULLuCB0IY26OQ3SOJoZ5QVSUg7G7WWCAHYufaBv+GG5qisrNQAsKjYAlkVPsGDwLszS95MMyphUq4vYGqpIAYv1vfbbE6nbR8aNXsoAUokKVSGGRcjATZWXbeOb2kkMp3FRuRxGkZCfE03eOp2jq190JaCEAlXC+csccas+1blygeh7KVNUDMlkpTLcqdyVBNQl08nJN2wIzxneqlu4lkISgkrSHpLAkBaTgWPCC/No5iNStEycUlTCYlwCQDwqew8B+ojpy+xJwXLWTQE8RUpKkqc1EJALh8PlmzeAqUlExQSRStSUkkEMo94OG/E17nxa0a4+nf/ds+x7Uzj9oMlJaYhMuhWBMUZSSqUo7qqBIJ5McwvqJ9MsSykFnprB4VIQhIYblit+pjh9pzFK1CnLoWuq2yWNLkjJCTjnHc0+m711KUhLTJpY1caQpIcWN6gMs/vjdmZSa+yjkn/lj5xIF++/HL/uP/jEjlnJ0/wBgTKUyylVSFKWZaEF8APVT1z4RctUyakKJKEpSC+Eq4bu4ZgA2dwzkwxo9ZMWUyFoCmBoWupKk4NCZiRh0l0lwQ0K65ZRJVLSeJKlBiRwIPGVJG7qKA8dPS9OTmzNRSJmCQoFhjxba0TsztHvVTXULBKkgi5sUkAjAxaFUzP3T0lzlwcuE283gnYWjImpNLE3JOAECph4nPlFMkrMdqdrhMVLr9qYgoHMlKFO45t8I4faQZIWUcJJcPj7zuOrgBmseUdjS0TJ4QfYkpJStTPUeEJSEs5JL+F4U7S9lICASXABFjew2uylekE/XmXK0naAlAqICq2H7wVcLgm29+WI6nbMlMxPeyWVgcJDoIckKGSlyLEWBzHF7SkklkpdgA4csQSSDYXcnxBEWZyZctNKly1k+yHctYrUpg2SAkB7F9o9GS9+5x05ksldZLOSkqpAF+EAJ6Gn0hgaOYZwCAFVS1HbhJyCfuhyC7MwPKFezJvfMkJCpqrJJNlgElj+EhW+4JfnHQ7dn9ysSJbPNNM6ZbioHChPJI35mOV65YfZOz5kqSlkK7xSlCWqZcJNX3Zb4SyTfKrHDCEO1tCTPQuopFNRDWCRu5Vl2DNCCy8lKXakVsM1rsgAf8NA8SY+l7Uk94JauIgEmm1KikBTEeTNBznhy3/KMye0Uy5dPdSlSzYgpqJWq9HNtiX6wnqtXKnJqElUtKXI7skhJSoBwlYDuS+djHFPadKVAJAKQlYChVxMom3O4HTpD65M3uEICVKVMJJpckILqGHs7HkxEZ8MDfa5U6USyajMY5SwCUguQWaxJvtHL1naPdB0tMSoFBNIdXEN2qS564F3eOn2ipRlkIRWuipRcApQA6gm91Mbt0jldjataCwJJCSXcngUQzghh5+sdPp9cdTt9p6QzZcsBaELtwqmIBZRG5INPM4tmMiXKkzeKclClU1KUFd2aVhRlkpJCbcNZzyYQOclKzUC6hSzpJLklj/SxU3NMcH7T3k4BC1JS/CDVUQA9yAz2J/qg+nFPV9RrFFAVJ7mUoJWSkiWxCVA8RUkgm9Nwd4Nr9ae4PCyyiXLQBdmSkWGcuTzaOSrUzDpmW60KTUf5qClAACS4YG7G7jpG+znUUvUlDVUtYpl5FbYLU7b8oLNhNCQsUIWQEqSK0BiVVD90gPuXe/JztHW101KF90GFIANOSoAb7JAtbJJJjidm6hFfeKLd26mS5DgMHVuzpSB0hbV6mYqcSag91WdKWepOM0pO2YxeN5KOrPWVqKqTVUWdIIKTUAQX4WKVYA90NIl1ko4lKmICEM1BUblJJB5XfYARyp2uINUqxICjghSCQBU91F3xjMdnswDvvtRUAEyV0gEt3iklZV5AK2h9oXz/AGrqzJ1DIK+6lqCSalNYey3I38SYc7Tm0zElhfjO7KQhbebqHrHz+kmKUlll3Kc3IIKVY+stHX1oVVPVZKUlXGq7k0pDJDk3CdoeUyxlzeyB3iiN3SX5lLFgfw0hSR1U8dnQ6YkGe6gKVMCkgALLAFwHu3SxzaOb2VKaclVbEoezgnhVchTtejkLx25E7u5AWjhVuSGFZUHDuxAZx0VF9S9lwv2rK/BO/wCaPlEjp/aVfwdH6J/8YqOnkt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s://encrypted-tbn2.gstatic.com/images?q=tbn:ANd9GcSdEHYBzANxfi0lh6n8KRb7fb5SK-QD_ub49fpIewYXDhAIoQ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05" y="769938"/>
            <a:ext cx="359999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encrypted-tbn0.gstatic.com/images?q=tbn:ANd9GcQLVieJrCyqiu1gDvV_POsaFq19kgGzVGB_Pp10Z5oYr8a59U4l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47" y="3886200"/>
            <a:ext cx="374236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hQSERQUExQWFRUWGRgZGBgYGBcbHxoYHRwcGx4aGBgZHCYeGxwjGRcdHy8gIycpLCwsHB8xNTAqNSYrLCkBCQoKDgwOGg8PGiwkHyUsLCwsLCwsLCwsLCwsLCwsLCwsLCwsLCksLCksLCwsLCwsLCwsLCwsLCwsLCwsLCwsLP/AABEIAOEA4QMBIgACEQEDEQH/xAAcAAACAgMBAQAAAAAAAAAAAAAFBgMEAAIHAQj/xABGEAABAgMFBQUGAwcCBQQDAAABAhEAAyEEBRIxQQYiUWFxEzKBkaFCUrHB0fBicuEHFCMzgpLxFcIWU6Ky0hc0s/IkQ5P/xAAZAQADAQEBAAAAAAAAAAAAAAABAgMABAX/xAAqEQACAgICAQMDBAMBAAAAAAAAAQIRAyESMUETIlEEMnEUYYGxQsHwM//aAAwDAQACEQMRAD8A5HZk4lAUrqaV5vpG1os5qCClSdNRxB++MV+1r8oKoWJiH9pIZXFhqeY+HQxDoSwZ2tKj9Y2s04VB4Ud83B+DiJZ1nKT+E+QPDl98IqKAxMKHgqnrDXYbZcnSSlgTUAA5Fia6cIbtjLQSFyzoHB60PyhTs8qjaliOsMGyyiJi20lk+JKQPUxDLG4uxn2Mlqu5JcFDpSAG5kAZwoXdeipFoJKSChRBSdU1GeTsXEPClrMlQehIJycaAg8vi0BL22f7eWFIGGaK5u9O6Tr1+sL9IrTaGyJDbYLSFoSsMQoO4qIvIelQ2vl8XjnWzN8KkFQUD2btMSc5Sveb3T91zfpM6gIYggMRUF/iI9FSslRZKm8fvKNJqMQq3T9Y3lAqIAodGp4P00iGerP7rGCVpw5V8Iozc6BzXPi2R+9IsWi0hPeUA+XOKs+eAkqJ3WJfgAC58o1gKc9JfKIFjlEdhv2XPOFDggEspLUDaua1ETzDwaFtPoKKhTETF65RcWGHxiuUerQjGIinWK05EW8MV56miQQfNlxGwekWJh5ViOUKw6MEruS5yhxsaMMtRfMQq3XLch3aGi2zEps9Kkny8opEViRfBdRgBOMFLzmOowKmGJPsZERNIhmGJVRXWYyCaNGR48ew4CMrObD1+sTWa0KScaUlktiIchjodK84gIpEtkvNcsLSlRCVhlDRQ5jIxnH4BSDMwYwCnIjwIyA6pyfhh4QOtMrJ6gED1byizdUzFuUBd09eHRWXlG06SalshiY8qkdQ3mIgnuid06PbJoTwMMuz+HDMAG9jTiP4AN0ct4GFWUthyzhu2WTiEwckKfXIhj98YTKrgygespdgTR2POJBukglqk+HDrFSQWJ+6jOLF5LeYhWQI9afLWI/Sz4zphkD7/ugkfvEkfxk0UlnC05FJGsR7PX+JQSoOqQSykVxSVajmnXpzBckZKt0B3z/XpFS8NlJlZ9m/mENMQRuzAdORyj02vKEG2TaRMWhSd2W4wkVzqC4itaXcu7u0Kt1JnIKhLStSUn+LIIPaSjmSge10GfWsMgtPautBcHI10oQRmDSoOUGLsxzna++TNtBSKCW6ep1MXtprYqVZ5MkK7w3uaQBToSfSFm8HNomPmZiv+6CW1809qlJ9mWKevwiDfbDLo22SotyM0KKXyNfhunyhoSvL78oBmSULs6WYiUE+in9T6wRUpTNygx1aMiwtbxDipEHbGNDMrAbCWAaRBOTHgVGswRMJVmI4x7Z0vGi6mLNll1iqAH7ms+TeMT35bRgw8I1kL7NDtC7elqJeKXSABrYqpiisxamKekVZiKxFjES1RAoxKpURmGRjXDHke+EZDGNEnLyissMYsaeMV1VhjBq4buXMOIUSnXnwhsvNKUyzMKU4sJBOYxtTLjQdWgHcEx5KRwcepPzhiGFSFhYdIZ+gA+kefnfv2IxIs6nQni7eX+IuTF93CvCpPUZt7Q6axdttw9kJAAIVNKi2jDCAf+qKtuuKcg4lILFyOgLfKKqakrQWboveehnWvlV/I1Bic7RzVAArcAuApIzZswAcoHIlqAo7en0jzCNQ3wjVH4FsaLBtckDDNQ6TQtUeR+sXP9Lkz62aepCnfBiV/wBhL+IcQk4OBpwj0qKSM3DZefzjJ8ejWGb9lTJdoJCpqSwGPEQVcSCMxA9N6YlkJXMQ6qkrU5PEl84OXdf/AG6BKnMpQO6T7Q1Sfxav886NuuNPbBUpLiiggnNsw+cH110+yiVqwXPuVYViScYJdxnxcjXqI1vKzrBdbl2qavTj0gxc87e7KY6Vg0JGvAg5Pp15iLVvAElyd5MxIA0w5GvXSI+rK6YumgUVrxB1KJYs5NMsomdfvq8zE9os7TJP4ioeTfWJuwVTdUxyoajiI6OQUURMUS2JT9TF2yWVUxSEBRBUQHc06iNrrsBXMU2kG7LYuzWlRyChCuT4tjVugTeF2LkzCgrdmLhw4PWNU2dRGZYZnQdYab+kY5iVgBQYBI4l9fN49uuYplS5qUEElIPvoLGo0UMnGbaUiayCt7oSpiDVi9c4iTeK0l0qPix+MNNuuAysYG9KfNw9Q9eY+84EKuNwSKjiItCXIxAraVZDLALahx+kUJtpxZesW13OWdorWmUJYD8coo7oxQWYrLhym7LBcrGrcOFx9CIUJyCkkHOFphsgIz5RGY2VHhh0Y0jyN2jINmNrKUqJQsaUUMxX1itOsxQopOnrzHIiJrDWaBxBH35RfvmysmUWqxB+I+cK5U6CuyzsyHSQ4G9mdHAzg/aHSezaqyMvdDEno1PGFi5ypIUwcHMQzXTbQpSgot7gOYDB2PMxx5+7FkqYx2SyCbbkqP8A+mWG/NNcj/oA/uEMS7EkIqO449XHmkmAezJQhaypVVLCw9O6EpAc/lPwg5e16JCygB3APl9Q3nEouoCrsqWi7EqQHALAk+RJ61hGvXZ/Cp9DVgCKcm1Dw7WO9xOCk4VApKkqDinw5xra5bkA0BoaGjhuEM+riOn4Zyq8bKJKmW4ByLU5O3EfOI0pxVSQoci/pnHUb4uAWiyqThGIghP5hUJ/uGIdTHIv3Yy3Dl36ENoRxeLQ3HfYjouypeEuCQRUV16wckWsTMD7qnLnTF4ZODBLZFSZslYWASlZqQDQgGpPN4g2hnJlbqQHIq2gjlyO5caNFtPQNv2SVKBJBWkUUC+JPAkf5ECbbea5oCFO7tTMq4kakk5jPhFxK8iWcVH3rWDmxl3pm2kzVAOiqaZKUcx0HxikHWmUaXZpY9mlSkom2jemAjBKeiXaq2zLOcOVC75Blt1uVKlhTgDdBo7vwI+6RLb/AOSua2ZOHkhsAPxV/VALaNRVMlSQCElQAPEkhIIA4A+sRlNyYnkLWC1LmArSxAIFA1NT4UiH98mTJos6paW74mVG7UE03VB6OzvQvoZue6jJlJQc3IcVr7Sh4uG5CI9pbyEs2eWkAqcnojL1z/pgtyUXQOe9AlAVjUhTnA6QNH19WHgYMT7MhK0BKsQQ4HBRdioHhw84G3bYytaUvVTt+Yvn1NYN3ZYUzO0QoBMwCgyYg1YZQIyfFpfgeKc7mRTrGVSiF0BrX0r4QBsl7y7LNSJySZMzMjNCuIGoycRNe1+LZCCfZD5s2LA5biPnFS23emekIUcLmis8KuPT6xTGpQkmK3Z0YbGSZksTJcxC0KDhQIYg6gxya+5KF3kJaSFS5RAJBpu1VXrSBtkvufYiuVLmkoJUCkEsDliSDkWje5VBKVKFSrXUCPR9RSQKb0MN/X7iBAy5Qk20O8F5yFHOA1sVWFc+T0W9NxWweYyPViPBDiHuGMjyMjGPLs/nS+vyg1fyXSka4X9YD3Qh58vr8jBi/JrTU/l+ZeJz+4W9le41Z+EM/wC4haKgClCdDxGsK1yBlrHAiHGxmOP6l0zTe7INnLUsEyinGEkllAPxcCvXOD9ntwTNxKALAAh23aZcGppxgPeUkpImy6KSHcaj9GjeTe4mdmrCywCFHMK4O/JwfCIJqSa+TPatFy+7cJNpTaJPcWN9OVdXHMMQeL84cLvvGXMQFOC/Hh/mFeVdyJqcKcuenB/qPjFHYy8cE1UhersD7wenoR/bDYpNaAmO88ghQQUgnLWvEc35xz6/Nl5axNVLQ0zvJYmpJJUkpNACGYw9lWHIHyrAC9FEl00PFqMPjwpWojo5cTUc+sAShSu1M1BA9ggKSX1Sc+kVL2tiQvcmmcGd1JwnoefSG/aFKFpqkFRyOork/CK10XSjC6kpU9RiALcw4oT8ILyQq5GqhWu+8Ct5C1binw/hWdUnSufFucPP7PbsmS7PMxghcxSQAcwDSvA5npEdnTJ7UoS6ZpAYJSlmLe0CCFsaebGkMeyFmOAgjuFfmd0V/u84jly2tLsayTaRQl2ZuICUjl/9RFf/AE7FNs5DY5WAsrIukDN6V9RHm2tJqE6BALeJ+kbX5aEyjKnKCykFQVgZ2YKAY590jk+oeIL76Qg2WW6hKlhGZyJ58n58anWOdzp3b2mdN9kHs0flTmR8f6jDrOv6SqwzJlnmGZTCApTqStVAlQIBSQ7seopmm2WTgSEjJIb5kxTM1FUI9IL3Y6SJie8lQKTkzD1d48vi8VJmm0BTg776jCWIPQpII5QWkXYQgA6Cp55n1++HN03gVY0/8wnwKj9IVwaikWwZON30X71t6lY5b1IlDqxCW6OsUiaxEkzXzCn8ASlvAp9YpyFp/eQpTYROQSD7oxrP/wAYprEly2/FMWVJrM3jyxhU30SfWOqavFZFPYtX7JZcxy6sZV/SQD4dIo2W3KkqBSc9NCIN7ZScK0rFUrS2dKZEeBhVmTKNwyiuOpxRVNp2hikXsZi0q0BrFS8hvq018I8uyRupfMl/GNrRNBWoHvMAOkBNReispuW2DVRqDG0wtEeOOgQ3jI1xxkYxtdVoCJ0tSskqr5GLVptnbzHyADDpm5gShJWqkNN3XYmUpAWxXMIASXwhyBiXxA18uLaS8iS0UbmO/M6w4WH6wr2aQUTVhRdRUSo5bzl6aZQ03fVvCPP+paewSCCiAAVVSO9+U5+hMLfZ9mpSHcJIUk8UqDgjqK+MNC0brQN2XsH7yJ0lQrLAlhXRSyl+mXSOeG4sMJUyxcttBAOWYcGo5NkRygbtRJ7OYmcgkLKiSA7E54kk1Fc0nXInIR3coyppSrix5H/MSbWg4ZfVXmwh1LYrVOh5sdpSqWhQAIUkNqA49l6fTrWK1vTRgH10NRlnV6s7wM2WtD2aWc2AGbZU6HLIwXtE9I156dIq3oYSrSrFM3zn3mzHLrpF6WvCCpW6lLk6sB8TSKF7SnnqqwU1GGoHzhjk7PKtC0gqUmWghRwlioioD6e95HhEZ06sZ7QMuayO9qCSCFFRBNVpLgggUTyAfuhycw77MWbDISSzrJV4PT6+MequpKZKgkMAkhI4lm+bQYslmCEoR7qQkeA+zCuXKaFb0JW2NnP7w5yKQ3g8XLJbkps6JimZKK+AY+PDqI32tllU2WliNH0qYHIklVknJQWdMzB+FTEpfmWBhE6ya+QS2kLMsoRPmz5pCZkyuFjQVFA2vpXiYKXXectcxCcK14nISkCpAKsJL944WYcR4LtgTOnyEzVpxJCikEBuHDPXxERXda1SZqVjvSlhX9igW8WaOjgnL3doWSrbOqyban91mMsqCULZRzYJJDg1CgKEcQY5VdMt5ofJAxHwy9Y6xtrdiZEtdolHdngpUnRWJJZQPsrAL8CKcxy6z7omkagDweHlaaixnHimyCct5ZOuM16JR/5KghchZGMnuqlKP5ClUvywFMQWMpEqaSAThUochhKQD5At0ghc9jCVABRKykpUCN0AJZuZ3Uv+YZ1imSL4E49lG+LGVSZkggqVKViQ2ZSS1Bqzt5QmiykzAgir18I6XaUqJExmWhnZ6gULeGnEQvmziZa1L1+xAxZElRaiEWdiGGkUFSxjUeQEMs+SxPJxC2pTzVjp9IVO7BYPvGWBhYMauXz4U0iiINWqy4kn0gKM6R2YpcojI2jIl/d1+6fIRkPa+TBW67ImUkTFBx7A99TsD0eD+ydiVPnTlTAckgrIG6xfCAdWamgz5h5UxU2aiWhI7Q7qeCAKOOYyfmesdU2bulKECWmol1J1Us1Kjx4+PIRPI9UTW3Zze9pLWhbBgSphwD8fGC10k6wPvRH8dauMxfxP0gnd4jzs79qGmGUhywghstY0oVPmFPtA8iEyxUdKiKkkV+/vWCFkmHspgbNg/DFT5Rz4pVoVdi7tBdZMgTgKgsrxyPgot4wMt08TbISaqQQDyUDhPmD6x0CdZQqQpByUGjk93TuytEyzzg6FqYj8WaSDwU49IvCNq1+QXYb2JUtpwCqJwnDqXd8PllDKuWCO8z6NlyLUzMLuzbyyqYVdnKVvHTdS5fixqAPnAu+7+m3hNQAkpluEy5b0UpyAtSRR6+GQ1h1bbfgomqGqw3GJ6ypK0EHdBJIGKm7iZnOVDSHmVYOySEUxakEFzqaGKV12AIKZSe5Z0hI5qap8aq6qMFFnWOWUk3ozPUy6No49C/yiK8VFMtSk95G+nqmreIDdDFkDIcA/nQfAxFMDv4iNBWIB9pVCbZ0TUFwSFA0yIpl1gLs/3JnJSfnE1wziqzz7Ks78rEUg8HyHRT/3CINnTvzB+F/EEfWFbuX8B8DrcuzEoWBMpCRhwMOv1xRxG9ZeGfMGmJXln847pcV8zcIQiXLmBAYgTSmYwyIQpAQQ34x1GUcS2oV/+VMIGEYlt/ScNfJ/GO9R6f7DTa4UNW1l89tdl3gHe7MFXMy/4VfFCoVbQXSTkFl25M3/AG16mIZVpMxMqS+qwPyk4z6rPnF2+BhlhmGVeArl4EeUaKbk2wZJKopFOUB2aQwZWJZq5wpoyuRIaC9xTlrVNmtvAueBJViPNsxAexyiUTFZBkIHNSiS3jhV5Q27K2DDJWo5qVTyf/d6RWd8aIky8M2WvCCKdCkg0y5wIlykTZ1C03CM2AWz6+9ToYJLeWolL4VUUIHTLtC1kZKzBGYqWIjlvyWTtGt4ySkF83qOcIpnYbQSclEp9aesdJCjaEGWthaJbEaBaRr95Ry62STiXiJQpJVQgu4JpyLx0YY3aM1QdQBmchU9BFabLQgEgAFnJ6n5xYkKEyWPxDe5cfFxA680kJXm6lf9Kf1jY1cuLCiv/qw931jIHNGR2elD4Go6HshYh2y5pDYivDySDm/PE/QDhHUbFJ7OSpu8sV8vseEJdyWSgZLUSOgJZQHT5Q6yFuopHERxRm5NsVHL7/seCdMH4nB61+Bie6kQW27lNOQrRbAnocL+SvQRHddkahzjmzLVGybLclOX395QQsKd7kflUfGIU2YxbkEIIUqgGfIVBjkiiV7LF/2oSZJVUnIJGZOgHiY5peez6hKM5Tm0KWoBI57rdEu76NDNtBtEElM8jEEqPZIOrA7x6qPpA25rim21zOUUpYdooNuyzvdkmtFL7yjWhSKOI7Mb8h4uypOlk2RGJWNGEISoZTVDNuKU4QH15uW92Su/tLXLfKX/ABFHgE1AH9TCL+0c5LhMsMhACEDQAadPjDFsXcPZyQpYZc84jxEtLEDxJfpEpZLsrVDPZUMnmo4j4/QMI3UPpGrs5jEzWc54Q/jwiMNsRmIW6lNxwjomnxeN0pOR9Gr9IjssrCAMyBXmdfUmLSS2dYrj6swk31Zv3a2Jm5iYqvQsFjyr5RrdssItZToQsDxFPlA/9p964Z0pJBCUpKhoCSWpQu2FvExRuy/0q7Ka74FAHiyW/wBtPAxpY3FqXg1oaJ8xSJmJBKVioIzo/p9mEy+NnlTC6V+9Q8VEqNRzPDhDtbLrE4g4ikgEciD6+UDJ1lmyqYQsOzpIJ9K+hgKc4P2sNWKV3XFOQrEpIGFCwklSQMamAZyNB5RXvW0EqUgd0rOENXCgEA5ahR8uUN6pyS2Y4v8Ap95RouxJUWYEDofCsOvrK1JCOIuSEHDZ5LkdoozFU1LpSR0SQYOXndUyVN7aR30gJKDktI0HUh28QxiQXUlK0zE99LM+VNGgsq8FKSApIVwIcEfGKz+o51xAk0V7FbEWqWVIcLHflnNJ+YfI/AxrZ5JqnVOR5cD0+8ojmWRJmJmpJlTBmQHChwUHr1/SC8q0IwgUca/fxzMBztXWxktiztBN7NImBguXUKLuK1yI00LiB95WCXeMozpQacmi0gtibUceR8DpDBfdllTpakFbOMxmPrCdNRMsyk9hiBerJJS2lWqDrFcc01oqVrkQkSyKhSScQPHQeXq8C74UTNwg5J+Ofwhstc9E2WZmAS5yg8xOQUcnBOraGFuTZSm0Y5kskYiCklIy0z6RbHSk5AjVgPs4yGD+H/yEf/1H1j2Oj1EP7fk6NcAq3HL76iGq5t6UVe8Seg4emf6Qo3BaRiD5YiH5gt8s4b7pmMjDzJPQGnoBHnYpU2iaAG3ljBkFbdwufymkDbqmYkJVxoeoofPPxhk2pk9pZJ4/C58xTyhQ2WmfwmOYr838R8IGRWgsaLIurEM+R48uR+MAv2gXwEoEhHeIdZ5ZgeLCL143umRKJUxJBATxP0jm9pthWoqWS5qTn98BxoI58cbegRS7YUuqzKtdplgjEzADTCnU/hSKnmWzMdIvOWmTIUlFEpfqpZ4nUk1PhoIGbB3WZNl7VSWmTy4BzCPYT0zV4k6xJtfPaWhAycknidT5mK5XxWhkrYtWGydrOQnMqUB4a+kdCFpBWpshuJ6DP1+EJuyxZUyb/wAtLA/iVQQw2JTAcvsmOJXRssgvNmBIqcvt4iUvcfjXwzr8WiC2S8XZpV7RxEfgGh6xcKNYePdEiSxVS5z+2iW0z8KSSRziKyLziC3LKlBCQ5OnL7rHWo0qA3RyH9oVjUqcJxchW6eRFWHKsUrtvJDWeQlOEqUoTVVOIk7i24AGvjpDl+0ezpRZwFUOMYRzYv6Qn7N2JQSqc29MUJSOIBqtQ8N1/wASouneNqRovWzod3WlSpSkGkyWMLqpvB2NKswBMEZNpWkMoJWnk3w09ICXpN7LFPUWSEYlZAlQdKWB6+LRFYdpkEYnfQgAlj+JLYkHwjnSrbRSGw7aLLJXVSGPEOD5xrZ7nkGjqH9UaG9ZRFFseBSs/LKPZc8GobqMj5N6wyWOQXZMbhQXwzVU5g/SIpuzykpSQt3UB7WvQFuppFiYHzqeLA/Q+hjBaynJ/A/JX0h/Rj4FTK8/Z6clyxLZMc/1iou75gbcJf7ygub7UgVPmCPjSLFmv4LAJSKcGjPH8B4ikpGKhS/h+kU7TcaTkG5NT7pD/wBrKVnuvy+oiVcmSQ1DC8ciA0cgvC4FHukdCCPV4CWm6Zyc0KI4hiPIVjsNsuVBcjKAU66algW0LZwVmkuzcDmXZr9w/wBp/wDGMjon+lq5x7D+v+xuBFcM2qOBUsnqSD9Yb7NaGKg+VPDjCDds3B+6k0Cis+GH6iHQMxmGjMeochgOL/A8Ym1Uwx8hu2hJs6kv3wRUEkqUDRgHJbhxPCOX3VeAkGYTkkJIHFt1vEj1jon74EJWpZ3kh/6Tk1cmZXPd0ZuPXtOear3SadefQ+hijjYSW8rxVOmOauWSOA09NYk2Wug2u0pQKy0nEtQ1ahI5eynqTAuYC+D+48B7oPHieEdI2Lu8SLJjyXaDTlLFA3hiPimAkooevPjwNcjeVu5d1DZBIoSOpHk0KO1ttC5uFHdSG8dYcBMEqUpRpu/4Ec8nVVTUxw5pNhgt2F7BKMuUlBDFRxq6CiR84M2QOQNNYEy0kgrVpToBEky3kStwF1Gp4AxktaIS9zCky341lQ6Dp+sGbKXTWF2wAAOogJSHJyZs6xl1bbyJ85cmXieXxAAUAWJTV6HiOcPixN7F/cOLDK5ZxckSmSSWcmuT5ZPp+sRS7PiLu8DdsL5NmsxYtMmOhHLiodAfMiO6MeKtiOXLSEvbW3fvk8yUB0pOFJ4qFCfkOSecFbBdaJUtCKBKEupXACqlfPxEDtnLtYdqrXu9OPyhntd3KEtSCCFHCVhs0iuEfdSGjntsMqujne1d5mdbEynIlOklL03d4OOISB5mKRImTAtQcBz4AOK56epijInGdaZ03Teb+o0/6Q0GJMhpa1MMm8zX0DR2pVGjSfgFIvSbLXuTFMNFbwej51G9zgpd+0iw6lApdTFWYKlVZxVzzEAMySefxf6w33VcRVZgC4KiVDRQcYX5FnA1GJXGkckYdtBi3Yasu04I3hXiPtngjLvdJGobiPsRzWfs7Ms6jhJCeI+bRJLt1olAkMtJzCvkRz4gxFRr7ZD2dFVPQRQp8C30iBSkvw++IhOsW2qVKShcpaSKGgIbmQ2gzgpJvWUpyn/EF+pHsdSoPybSoKzLdYsKtRr8SPnARF4II7/zjyZeYSH7Q+RjRzSDyiwiu2nTSlT9Ypi8lJcOpuGfONEW4KoSK6GnxiYS0+6PCEcr7G5o8/1lXFPl+kZHvYp4GMgXH4NzE6VOVjlUxYZe6MmA7Mk1NTQDo/i62S9QtFTkmle674sQLEFlJZxqWoaok9RV2ABbNII5pxf7TFqQgrQHcqRQKQcKin3VHPCzsOJ6v0yV0JEMW+8lTmBmyUhIyx1IDFmSCTWrfIBl6YnDiLpUTQBplNcQOEbwc1NGMbz5q1BakJTKkpzDqIFWIURvTC7MSGJIAbuwMm2uWolKQAKOXW6jxU4D1agYcnqaKFKwt3oI3BdItE5EtKjU7xb2Rman7cR1OyIC5gwjclgIQOQoPhCbsTZOykLnUxzTgQQSd0ZlzXPjwEPl1yMCA/h9Y5Mr3QWxavq8lqJSTQEhoq2PdAWA/PUQT2qsqEDE7E5wvXZtASShKP4YzmnIq0CRwjnjjbthu1SCVqtakp5nTN30Yc4rT7XMNplpVLEsqSO0UalRAolAFEJBFSaqrXIRX2ktikKldnm2N/SkWbm2l31JmgVSzqb4x0wjUb+RErNtp7WgWWbLK23WZJ3iSQ1OGp/WFrZG7FGYmfUGUApZDnEkOmg94y8hV8Nc2iW/bBNtNoV2QCkBnIUlmGZUXZLEtvEQx3Pch7MIWtxmQmidMyofxKADugAAMqL8lCP5JypIerqm51BKSxYuMgQQfdKSFA8CIR9oLQq325g/Zo3QdMA7yv6lP6Rva73TZpipQYoUGUkPiSSO+SScQcEEGtKNlF64LuJYDvzS5J0ToDyA3m6CJOXLS6JrWxl2XujtF42ZEtgkaYhkP6RXqRzgtftgZHaChQCTzTmR4AP/AJghdoTKQlCe6P8AJJ5kl4qbaWsJsM8jMpCR/UQn4Ex1RhHg7BRxe9bIgT1mWnD2iisgczTzqr+qIrUcNnNKnl0A+cXp8ppxzLMlIGp7rDy+ZiptEspwp9qnQch46mtXpkEhfHZu2C7puhS5yJYG+ohgR3PxHmM/w9cupC50y0BKR3QE8z15k18YH/s32dGBVpUGUoYZf5BQrHUggdFcYc7RZcQ+/wDIgSjyHihJt9hd8VX1gFbbhAbAoqdwRyb4/pDpa7Ma6wEmJwr3g33wjnSpj1QlqkYVFqFiDTSJbIBLViSh3YFIOfMA0J8s9YZ7ZYETRmxOSh8CIArsi5SsKg4NDR30enP5Q24jphW03OiZKxSwxCmINMJ1CuBFIs2fZlCyDKnBTVYKScteMa3NM7QTEEnEkuog1Uk+9xLuCemZMVLDYd2ZMSkCqsIAy8c4pJRq2rMzLyuZckmuLNRz41cwMstuCw6SSMniQ2matKklRAWRLLkF6V3jlV3VQMawFxKlhSEEgKOmuYp1+USWOL6BUWHe36xkCf8ASpvvn+4xkU/Sm4xIrzuxSJKSl3lqQsc0ih8eXWJbPeDDDKD9okczoSeW6E+ujwyJSkgUofR/ly0hevu7kSC4DO26O6Rw6VBIyLDKGi0/ayjhQMvBZVhCXwpJA+tMyanxIirJuzGcuLsOXL4coNJSVpxKdRU4GTOwYYaenQACCV03e5w6sHOgGZZtSQK6twzHPijNobblsYCUe6hISl/VTczBK029KfQcS5oABqYoSzhGFOYHp9jLWMTbSmgSygVDFmonIscgnEggAZtV3EQjBy2yd2R3vZDMSywrgE0BfjUFx4B9CIWv9GKVAIUUgNjAAIDgkBuJwqI1oaaw5onJbCrMgknFVKRiBzoHILsCxFQNRd5owcwrGkF6CmEqB1qUpDjIqoA8VUaZrFG8belYxB3lsg4WmAEgEhgUl8RI5saaxBY7Khc1PaKzUAmWktjUSA5JD4HdsJ3gzKEHLHdlSrDvKBIS4BKmyKqsxY4hV0uwAaKFps5XMmTQMJlFJlvTCgJAcJbddKXDklT4i+JJijkuNgYcsRAKUsMI7qQkJSnKqU8aZl1HUkmNb0tq7MDMO+NBXM6PqCKg8orWediRjYv3inUVYtxDnPgQdCYF7RTFz1S5QUMCXUrkeJ0JYMBHK48mR87JNm1Spy1TJgInGqgtiFEVBQWCkpLsUVGXAQ82CYuQ08jHKUGWw3kAlwscQdR0GcKN2XTKNokBSsKEIICRqvPPg5JJ1IGkNGzFpCQqUVYk4il3ccCH4E/7o61FTWu0PXkcrLaQsAggghwRkRxEUdrUYrHN5AHyUDAK97yF3LlTACbLOUUrSM5UxnxJ5EAuPw+MMEy1onSCUkLRMSQCMlAivQ8oG2qYK8nO7IvtLQtWiSQB+IkknwSW/q5xRl2BVttAQg0US54DU+CQ/UgRaTMwpmkd5whPNau+fQDwEdF2N2T7GyjEkJnqqeIGiT8T4cI0blGkIl4NrKgS0hKQyUMAngAA0EkTAsaH0P0itOsxBoH0I1DPl5/CIRMKTQ/XxSc4RNx/BQjtVmLloC3nYgWyBOnHpB5VoBqfT6aRQtiQs8QHA+ZhnUloLkJFrsSgcSCRxGT/AKxV/wBTCqTNDVz69ftjDRawSCDvfWFi02J5i3FGZ+LjX70ie49BUil+9KkTQsKUwocIFUu5StOuWh0FODtY7OhcsTpKwpJDUoMXBQ0VXWvhCZaLMeyGTpcUDFjlxBHJqVEDbsvNVnmBQfPeSFFOIcDmNaOC3CLqaQbsI3ugBah3Egndq5rVR4OTQcPKB9lkYpu8wISWFa5cOrx0K7LfZrXKKUqdTKUZa0JCh0IGE1IqmvSIr02HlEhcsKlrTkUmlc3SpxXwho498vAF2I/7sOXlGQ3f8Iq95P8AYf8AzjItZXkgPIteJWJCae0H+EeLu5NrmKCiyUAEDn/gn9IWdnNoGoC51o3o8MFnxJnY3ZKnNNGBd+VY5ONOmNysyddZlqYCjM/B6P4O/kdK2FWsSgFlmxVNAwJqedKAdIMIaagyyCVaNrow6vTy1DUhdo7JixCQc2O7Q7zkE9PHMRq+RWivNxImNQkhJQpVUImBCVGctRpu4sXDDKBp2ZY/IkY0pSFKJQyQoJClL3Ul8JIALpLl8i/CKcqzIlWdSpkntUkEmWUjEoA7qMASe0GImmTB97dET2QgElIUoKUqrip3QDMf2nAVhYgMQ1BFX0ITCzpCEMrMDCuinKiTu4SMZrUgBIzKmJMbWuymYjFhKJaCGACXUXZIUo+ZahKuApaVKWpSsRIWykA4XIXvHEaswABCc8tHiltReGGUiXLckqUMQLlKmWEkkiqqoSG95TBxRdMV6F03ghUxRlkKXJWEq0ZYWMKgTml0mrFjL5pCiarCFFRORJUwCQHUScmYEu5bJ3irdmz4lLmhbb65iy5GElxhRXMDtGcgJCiqpLYTNkSD2YJCErIYkZJapCWoRU10YgEEOmVapIzI7tslVOwQwFRmylBXFzgWmmopWjy3PdSXXQABRCXSzpwlyDwCQo4uIfhHqZxRi3WqoqQr2e9hBbIsguPi0T2ZJAAKgpIBCklqgHLPuEAEuwbdDl4RR6YYq+wJ+0uwl0TkAglgoag0Z/EsW4QD2avM4zIUe93CPeGXVxXzGsF9tb+TMSlL4glNPxTMQ3gfdBTnqzDPFCuuQQmXNDCrBswUnM83+EUg+EuQX7tD4Z4ttltFlKguYhPaSyHzSdCamoA6KMId1bTz7vnpQC8mYWmS1ZCrYh7pDu8W9i7YuXb5XeUokhQDnCggglTcyCdBTWNf2mIQi0pATiXQJS9GUSQSAXLApAH+IvSbEiPmyKrNOUJ0pRUAokIUGMtZzC29pOQ0LvD/AGea1Y+crvts2wWgzZQfeOIeytLl0r+R0zEdsuK+BNlIWyhiAdKwykEh8Kg/AuDqKwkaXRnEaJ0kTBiTmPUfeRgbMIVnnFqzWjhlG94WXtE4k5ivX9Yq1asDQv2uyCtSDxH01hSva3zZCwAPzEmmH3hQ5Ud8ulYO2zaGXLKkrVVNCKv5cOfOEXaDaJdoUyP4csEsSASaEHwIJBbQ1jnlGL2uwxtPZJbNtUSlBCxwOIEEZgF2ypXwi5OtktQC0rSysnID+EJEu7ZUt8KXUNVF2/KNI3VaQMyPn9Y1LoeSTYyW1Iwli45VhZmWjedLpIPn1dwQQcjTwg1YgpaCyVeKSGFK7zODyihfN1qlhBALroAA7liSzA0YRPzQHja2ijIvmZIXjkns5gLggAhmyZQPHV46RsFtwLVLEqeofvCXqwT2g4gBhiAoeOfGOUrlKIcJURqWJz4xl2LWJqVSnxpIIIfOLwlxRqvs+h+yH20ZCJ/xtaf+Wf7VfWMinrQG9NiRbNm0omBTKBcF0kJfxNDyIziY3uUhjKCFJIYklRIyNSAlO643Upzhpsd6hQAWkKDUBD+RzETKuWRNfCrAfdVvJ8CA48jCSfz/AN/s6/09/awPdt4YVLSkuAl0EPQB1YnGQCkJyyflB+QsTWL4nqw1apP0PPlAm1bETUEKlUOhlqdtfD0gUEWizLCASFDupKCKE5BtODCF1LSJSxzj2hpVa1BWFO8Tiwu+gLoOFlUIDAvqzkh7SL1VuiepCCwrRIExjiLAmgYKI5F6CFK0Ita+8guS5IpXjUcgwyoKUiObdtpWxMs6ByX8g+vrC/sJwfwdATNT2a1KCSxKd0+0AGIAoxPj8lu9bUqXMQ7FUzEEKb+W5LlTVJKUtTmfZaKUq7rUEMEsGo5Djml3YtR84wWa1DEyElRS2JTKIH4XDA82cQFdm9KXwGJUxBUVEneohATu5KYk5YjixHNitQDuoj2yW0KQVqGMuXRVqYy5GR7yczUEjiCr/wDDttUaim87rzfjRzxHOLv/AAzbGd0J6Ejlr1isoO7E4MN2u3gAhKwrdcnCEgkGgURmUlQUXJ/qao22XxilqAZYXgSTiAYkLAWHBDgoUC4IqRmQY9RsnaJrywU4icVcVUtQdWPlF2xfsttCyUOlkhObkAgEAVo+E+o4xlCT3QOhetyGqASJmJSSd1wT7J5cenjPZpQRIWhYCH7j4UqBD0wKPaMOOVTVzDuj9kk1Ift0vmQlJd+RpG//AKQyyCSl1cSpY+Biiwtgujl4nJlzkiWTLllUpRBxOsghQMwgAKIPshkjQO5Jf9oW/Ns1pScgpLULLzS/mr+0Q5f+kxIA3RjG8M8kvXdGrDOmkQz/ANki6DFu8BoejHjnGeKYPNgy57rkywMRGI7xetc8vrF1UkWeYZ8hYVi/mSyaLH11B08wcV+ziYDWZNGj4h6MCTWjCIJ2xTM1onClXX8GET/TZA6Gy7toZSkgpWG4HMclDjF207bWazpxLmpHAOHUeCRqY5xO2SUMp6zxGOYD5NFRWzpCiCqYpmqVE/GOiMJo2ihtJtbLnTpkxIAxEtwAGQA1Yan0oy/MvPFmadDWGm1XGlB3sfFwT50+EaoumWQXKuRr8Dn4NE3hZqFEWhc1WFO4OJzYZnkIr2m0CUCJRLnM69SfgPGGqfdCASDkaAwOtlkloQtQegYPqS4+PwjenXYaILJeapcsJJJBCSedQS5zrUHlDdZLSLTKUA6QndBGYCkJJwnSqiIQlqonm0OWyRSbNaFFTYQcxSuVR9I5skNaDCb6LM20WaTJElwSSACz1yr9eUaydpZMjcTgSRQjX6wkWlZKhV9c39l4nsk0KFRvDXiPrD44cWHly0xy/wCO0cR5RkKVOcZHR/I3pjPLyT4xfsHzjIyJHehuunTqIo3/AP8AvLJ/X8YyMjlf/o/w/wCjo/wX5X9jFMyMCZeUrqqMjIhh8j5fH5Nry7v3xETyfrGRkdEOiUy3Ye6fCJl5p/MPjGRkdMDmn0ze5P5/in/44aLD7X5j8oyMjrh9pwPssxkZGQTEcv2en0jJkZGQ3kwu23Kb+RfygVbv5pjIyKsmgHeWQ6x7au8n8sZGQrGQNmd3+74RWkfy0fm+UZGRNjIq2n2vH4GFG9v5S/zI/wB8ZGRLJ0Z9MEL9noIbNnP/AGVr6CMjI5Z9CR7FFWfn8IsXbmvp84yMh0GHaLsZGRkOd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hQSERQUExQWFRUWGRgZGBgYGBcbHxoYHRwcGx4aGBgZHCYeGxwjGRcdHy8gIycpLCwsHB8xNTAqNSYrLCkBCQoKDgwOGg8PGiwkHyUsLCwsLCwsLCwsLCwsLCwsLCwsLCwsLCksLCksLCwsLCwsLCwsLCwsLCwsLCwsLCwsLP/AABEIAOEA4QMBIgACEQEDEQH/xAAcAAACAgMBAQAAAAAAAAAAAAAFBgMEAAIHAQj/xABGEAABAgMFBQUGAwcCBQQDAAABAhEAAyEEBRIxQQYiUWFxEzKBkaFCUrHB0fBicuEHFCMzgpLxFcIWU6Ky0hc0s/IkQ5P/xAAZAQADAQEBAAAAAAAAAAAAAAABAgMABAX/xAAqEQACAgICAQMDBAMBAAAAAAAAAQIRAyESMUETIlEEMnEUYYGxQsHwM//aAAwDAQACEQMRAD8A5HZk4lAUrqaV5vpG1os5qCClSdNRxB++MV+1r8oKoWJiH9pIZXFhqeY+HQxDoSwZ2tKj9Y2s04VB4Ud83B+DiJZ1nKT+E+QPDl98IqKAxMKHgqnrDXYbZcnSSlgTUAA5Fia6cIbtjLQSFyzoHB60PyhTs8qjaliOsMGyyiJi20lk+JKQPUxDLG4uxn2Mlqu5JcFDpSAG5kAZwoXdeipFoJKSChRBSdU1GeTsXEPClrMlQehIJycaAg8vi0BL22f7eWFIGGaK5u9O6Tr1+sL9IrTaGyJDbYLSFoSsMQoO4qIvIelQ2vl8XjnWzN8KkFQUD2btMSc5Sveb3T91zfpM6gIYggMRUF/iI9FSslRZKm8fvKNJqMQq3T9Y3lAqIAodGp4P00iGerP7rGCVpw5V8Iozc6BzXPi2R+9IsWi0hPeUA+XOKs+eAkqJ3WJfgAC58o1gKc9JfKIFjlEdhv2XPOFDggEspLUDaua1ETzDwaFtPoKKhTETF65RcWGHxiuUerQjGIinWK05EW8MV56miQQfNlxGwekWJh5ViOUKw6MEruS5yhxsaMMtRfMQq3XLch3aGi2zEps9Kkny8opEViRfBdRgBOMFLzmOowKmGJPsZERNIhmGJVRXWYyCaNGR48ew4CMrObD1+sTWa0KScaUlktiIchjodK84gIpEtkvNcsLSlRCVhlDRQ5jIxnH4BSDMwYwCnIjwIyA6pyfhh4QOtMrJ6gED1byizdUzFuUBd09eHRWXlG06SalshiY8qkdQ3mIgnuid06PbJoTwMMuz+HDMAG9jTiP4AN0ct4GFWUthyzhu2WTiEwckKfXIhj98YTKrgygespdgTR2POJBukglqk+HDrFSQWJ+6jOLF5LeYhWQI9afLWI/Sz4zphkD7/ugkfvEkfxk0UlnC05FJGsR7PX+JQSoOqQSykVxSVajmnXpzBckZKt0B3z/XpFS8NlJlZ9m/mENMQRuzAdORyj02vKEG2TaRMWhSd2W4wkVzqC4itaXcu7u0Kt1JnIKhLStSUn+LIIPaSjmSge10GfWsMgtPautBcHI10oQRmDSoOUGLsxzna++TNtBSKCW6ep1MXtprYqVZ5MkK7w3uaQBToSfSFm8HNomPmZiv+6CW1809qlJ9mWKevwiDfbDLo22SotyM0KKXyNfhunyhoSvL78oBmSULs6WYiUE+in9T6wRUpTNygx1aMiwtbxDipEHbGNDMrAbCWAaRBOTHgVGswRMJVmI4x7Z0vGi6mLNll1iqAH7ms+TeMT35bRgw8I1kL7NDtC7elqJeKXSABrYqpiisxamKekVZiKxFjES1RAoxKpURmGRjXDHke+EZDGNEnLyissMYsaeMV1VhjBq4buXMOIUSnXnwhsvNKUyzMKU4sJBOYxtTLjQdWgHcEx5KRwcepPzhiGFSFhYdIZ+gA+kefnfv2IxIs6nQni7eX+IuTF93CvCpPUZt7Q6axdttw9kJAAIVNKi2jDCAf+qKtuuKcg4lILFyOgLfKKqakrQWboveehnWvlV/I1Bic7RzVAArcAuApIzZswAcoHIlqAo7en0jzCNQ3wjVH4FsaLBtckDDNQ6TQtUeR+sXP9Lkz62aepCnfBiV/wBhL+IcQk4OBpwj0qKSM3DZefzjJ8ejWGb9lTJdoJCpqSwGPEQVcSCMxA9N6YlkJXMQ6qkrU5PEl84OXdf/AG6BKnMpQO6T7Q1Sfxav886NuuNPbBUpLiiggnNsw+cH110+yiVqwXPuVYViScYJdxnxcjXqI1vKzrBdbl2qavTj0gxc87e7KY6Vg0JGvAg5Pp15iLVvAElyd5MxIA0w5GvXSI+rK6YumgUVrxB1KJYs5NMsomdfvq8zE9os7TJP4ioeTfWJuwVTdUxyoajiI6OQUURMUS2JT9TF2yWVUxSEBRBUQHc06iNrrsBXMU2kG7LYuzWlRyChCuT4tjVugTeF2LkzCgrdmLhw4PWNU2dRGZYZnQdYab+kY5iVgBQYBI4l9fN49uuYplS5qUEElIPvoLGo0UMnGbaUiayCt7oSpiDVi9c4iTeK0l0qPix+MNNuuAysYG9KfNw9Q9eY+84EKuNwSKjiItCXIxAraVZDLALahx+kUJtpxZesW13OWdorWmUJYD8coo7oxQWYrLhym7LBcrGrcOFx9CIUJyCkkHOFphsgIz5RGY2VHhh0Y0jyN2jINmNrKUqJQsaUUMxX1itOsxQopOnrzHIiJrDWaBxBH35RfvmysmUWqxB+I+cK5U6CuyzsyHSQ4G9mdHAzg/aHSezaqyMvdDEno1PGFi5ypIUwcHMQzXTbQpSgot7gOYDB2PMxx5+7FkqYx2SyCbbkqP8A+mWG/NNcj/oA/uEMS7EkIqO449XHmkmAezJQhaypVVLCw9O6EpAc/lPwg5e16JCygB3APl9Q3nEouoCrsqWi7EqQHALAk+RJ61hGvXZ/Cp9DVgCKcm1Dw7WO9xOCk4VApKkqDinw5xra5bkA0BoaGjhuEM+riOn4Zyq8bKJKmW4ByLU5O3EfOI0pxVSQoci/pnHUb4uAWiyqThGIghP5hUJ/uGIdTHIv3Yy3Dl36ENoRxeLQ3HfYjouypeEuCQRUV16wckWsTMD7qnLnTF4ZODBLZFSZslYWASlZqQDQgGpPN4g2hnJlbqQHIq2gjlyO5caNFtPQNv2SVKBJBWkUUC+JPAkf5ECbbea5oCFO7tTMq4kakk5jPhFxK8iWcVH3rWDmxl3pm2kzVAOiqaZKUcx0HxikHWmUaXZpY9mlSkom2jemAjBKeiXaq2zLOcOVC75Blt1uVKlhTgDdBo7vwI+6RLb/AOSua2ZOHkhsAPxV/VALaNRVMlSQCElQAPEkhIIA4A+sRlNyYnkLWC1LmArSxAIFA1NT4UiH98mTJos6paW74mVG7UE03VB6OzvQvoZue6jJlJQc3IcVr7Sh4uG5CI9pbyEs2eWkAqcnojL1z/pgtyUXQOe9AlAVjUhTnA6QNH19WHgYMT7MhK0BKsQQ4HBRdioHhw84G3bYytaUvVTt+Yvn1NYN3ZYUzO0QoBMwCgyYg1YZQIyfFpfgeKc7mRTrGVSiF0BrX0r4QBsl7y7LNSJySZMzMjNCuIGoycRNe1+LZCCfZD5s2LA5biPnFS23emekIUcLmis8KuPT6xTGpQkmK3Z0YbGSZksTJcxC0KDhQIYg6gxya+5KF3kJaSFS5RAJBpu1VXrSBtkvufYiuVLmkoJUCkEsDliSDkWje5VBKVKFSrXUCPR9RSQKb0MN/X7iBAy5Qk20O8F5yFHOA1sVWFc+T0W9NxWweYyPViPBDiHuGMjyMjGPLs/nS+vyg1fyXSka4X9YD3Qh58vr8jBi/JrTU/l+ZeJz+4W9le41Z+EM/wC4haKgClCdDxGsK1yBlrHAiHGxmOP6l0zTe7INnLUsEyinGEkllAPxcCvXOD9ntwTNxKALAAh23aZcGppxgPeUkpImy6KSHcaj9GjeTe4mdmrCywCFHMK4O/JwfCIJqSa+TPatFy+7cJNpTaJPcWN9OVdXHMMQeL84cLvvGXMQFOC/Hh/mFeVdyJqcKcuenB/qPjFHYy8cE1UhersD7wenoR/bDYpNaAmO88ghQQUgnLWvEc35xz6/Nl5axNVLQ0zvJYmpJJUkpNACGYw9lWHIHyrAC9FEl00PFqMPjwpWojo5cTUc+sAShSu1M1BA9ggKSX1Sc+kVL2tiQvcmmcGd1JwnoefSG/aFKFpqkFRyOork/CK10XSjC6kpU9RiALcw4oT8ILyQq5GqhWu+8Ct5C1binw/hWdUnSufFucPP7PbsmS7PMxghcxSQAcwDSvA5npEdnTJ7UoS6ZpAYJSlmLe0CCFsaebGkMeyFmOAgjuFfmd0V/u84jly2tLsayTaRQl2ZuICUjl/9RFf/AE7FNs5DY5WAsrIukDN6V9RHm2tJqE6BALeJ+kbX5aEyjKnKCykFQVgZ2YKAY590jk+oeIL76Qg2WW6hKlhGZyJ58n58anWOdzp3b2mdN9kHs0flTmR8f6jDrOv6SqwzJlnmGZTCApTqStVAlQIBSQ7seopmm2WTgSEjJIb5kxTM1FUI9IL3Y6SJie8lQKTkzD1d48vi8VJmm0BTg776jCWIPQpII5QWkXYQgA6Cp55n1++HN03gVY0/8wnwKj9IVwaikWwZON30X71t6lY5b1IlDqxCW6OsUiaxEkzXzCn8ASlvAp9YpyFp/eQpTYROQSD7oxrP/wAYprEly2/FMWVJrM3jyxhU30SfWOqavFZFPYtX7JZcxy6sZV/SQD4dIo2W3KkqBSc9NCIN7ZScK0rFUrS2dKZEeBhVmTKNwyiuOpxRVNp2hikXsZi0q0BrFS8hvq018I8uyRupfMl/GNrRNBWoHvMAOkBNReispuW2DVRqDG0wtEeOOgQ3jI1xxkYxtdVoCJ0tSskqr5GLVptnbzHyADDpm5gShJWqkNN3XYmUpAWxXMIASXwhyBiXxA18uLaS8iS0UbmO/M6w4WH6wr2aQUTVhRdRUSo5bzl6aZQ03fVvCPP+paewSCCiAAVVSO9+U5+hMLfZ9mpSHcJIUk8UqDgjqK+MNC0brQN2XsH7yJ0lQrLAlhXRSyl+mXSOeG4sMJUyxcttBAOWYcGo5NkRygbtRJ7OYmcgkLKiSA7E54kk1Fc0nXInIR3coyppSrix5H/MSbWg4ZfVXmwh1LYrVOh5sdpSqWhQAIUkNqA49l6fTrWK1vTRgH10NRlnV6s7wM2WtD2aWc2AGbZU6HLIwXtE9I156dIq3oYSrSrFM3zn3mzHLrpF6WvCCpW6lLk6sB8TSKF7SnnqqwU1GGoHzhjk7PKtC0gqUmWghRwlioioD6e95HhEZ06sZ7QMuayO9qCSCFFRBNVpLgggUTyAfuhycw77MWbDISSzrJV4PT6+MequpKZKgkMAkhI4lm+bQYslmCEoR7qQkeA+zCuXKaFb0JW2NnP7w5yKQ3g8XLJbkps6JimZKK+AY+PDqI32tllU2WliNH0qYHIklVknJQWdMzB+FTEpfmWBhE6ya+QS2kLMsoRPmz5pCZkyuFjQVFA2vpXiYKXXectcxCcK14nISkCpAKsJL944WYcR4LtgTOnyEzVpxJCikEBuHDPXxERXda1SZqVjvSlhX9igW8WaOjgnL3doWSrbOqyban91mMsqCULZRzYJJDg1CgKEcQY5VdMt5ofJAxHwy9Y6xtrdiZEtdolHdngpUnRWJJZQPsrAL8CKcxy6z7omkagDweHlaaixnHimyCct5ZOuM16JR/5KghchZGMnuqlKP5ClUvywFMQWMpEqaSAThUochhKQD5At0ghc9jCVABRKykpUCN0AJZuZ3Uv+YZ1imSL4E49lG+LGVSZkggqVKViQ2ZSS1Bqzt5QmiykzAgir18I6XaUqJExmWhnZ6gULeGnEQvmziZa1L1+xAxZElRaiEWdiGGkUFSxjUeQEMs+SxPJxC2pTzVjp9IVO7BYPvGWBhYMauXz4U0iiINWqy4kn0gKM6R2YpcojI2jIl/d1+6fIRkPa+TBW67ImUkTFBx7A99TsD0eD+ydiVPnTlTAckgrIG6xfCAdWamgz5h5UxU2aiWhI7Q7qeCAKOOYyfmesdU2bulKECWmol1J1Us1Kjx4+PIRPI9UTW3Zze9pLWhbBgSphwD8fGC10k6wPvRH8dauMxfxP0gnd4jzs79qGmGUhywghstY0oVPmFPtA8iEyxUdKiKkkV+/vWCFkmHspgbNg/DFT5Rz4pVoVdi7tBdZMgTgKgsrxyPgot4wMt08TbISaqQQDyUDhPmD6x0CdZQqQpByUGjk93TuytEyzzg6FqYj8WaSDwU49IvCNq1+QXYb2JUtpwCqJwnDqXd8PllDKuWCO8z6NlyLUzMLuzbyyqYVdnKVvHTdS5fixqAPnAu+7+m3hNQAkpluEy5b0UpyAtSRR6+GQ1h1bbfgomqGqw3GJ6ypK0EHdBJIGKm7iZnOVDSHmVYOySEUxakEFzqaGKV12AIKZSe5Z0hI5qap8aq6qMFFnWOWUk3ozPUy6No49C/yiK8VFMtSk95G+nqmreIDdDFkDIcA/nQfAxFMDv4iNBWIB9pVCbZ0TUFwSFA0yIpl1gLs/3JnJSfnE1wziqzz7Ks78rEUg8HyHRT/3CINnTvzB+F/EEfWFbuX8B8DrcuzEoWBMpCRhwMOv1xRxG9ZeGfMGmJXln847pcV8zcIQiXLmBAYgTSmYwyIQpAQQ34x1GUcS2oV/+VMIGEYlt/ScNfJ/GO9R6f7DTa4UNW1l89tdl3gHe7MFXMy/4VfFCoVbQXSTkFl25M3/AG16mIZVpMxMqS+qwPyk4z6rPnF2+BhlhmGVeArl4EeUaKbk2wZJKopFOUB2aQwZWJZq5wpoyuRIaC9xTlrVNmtvAueBJViPNsxAexyiUTFZBkIHNSiS3jhV5Q27K2DDJWo5qVTyf/d6RWd8aIky8M2WvCCKdCkg0y5wIlykTZ1C03CM2AWz6+9ToYJLeWolL4VUUIHTLtC1kZKzBGYqWIjlvyWTtGt4ySkF83qOcIpnYbQSclEp9aesdJCjaEGWthaJbEaBaRr95Ry62STiXiJQpJVQgu4JpyLx0YY3aM1QdQBmchU9BFabLQgEgAFnJ6n5xYkKEyWPxDe5cfFxA680kJXm6lf9Kf1jY1cuLCiv/qw931jIHNGR2elD4Go6HshYh2y5pDYivDySDm/PE/QDhHUbFJ7OSpu8sV8vseEJdyWSgZLUSOgJZQHT5Q6yFuopHERxRm5NsVHL7/seCdMH4nB61+Bie6kQW27lNOQrRbAnocL+SvQRHddkahzjmzLVGybLclOX395QQsKd7kflUfGIU2YxbkEIIUqgGfIVBjkiiV7LF/2oSZJVUnIJGZOgHiY5peez6hKM5Tm0KWoBI57rdEu76NDNtBtEElM8jEEqPZIOrA7x6qPpA25rim21zOUUpYdooNuyzvdkmtFL7yjWhSKOI7Mb8h4uypOlk2RGJWNGEISoZTVDNuKU4QH15uW92Su/tLXLfKX/ABFHgE1AH9TCL+0c5LhMsMhACEDQAadPjDFsXcPZyQpYZc84jxEtLEDxJfpEpZLsrVDPZUMnmo4j4/QMI3UPpGrs5jEzWc54Q/jwiMNsRmIW6lNxwjomnxeN0pOR9Gr9IjssrCAMyBXmdfUmLSS2dYrj6swk31Zv3a2Jm5iYqvQsFjyr5RrdssItZToQsDxFPlA/9p964Z0pJBCUpKhoCSWpQu2FvExRuy/0q7Ka74FAHiyW/wBtPAxpY3FqXg1oaJ8xSJmJBKVioIzo/p9mEy+NnlTC6V+9Q8VEqNRzPDhDtbLrE4g4ikgEciD6+UDJ1lmyqYQsOzpIJ9K+hgKc4P2sNWKV3XFOQrEpIGFCwklSQMamAZyNB5RXvW0EqUgd0rOENXCgEA5ahR8uUN6pyS2Y4v8Ap95RouxJUWYEDofCsOvrK1JCOIuSEHDZ5LkdoozFU1LpSR0SQYOXndUyVN7aR30gJKDktI0HUh28QxiQXUlK0zE99LM+VNGgsq8FKSApIVwIcEfGKz+o51xAk0V7FbEWqWVIcLHflnNJ+YfI/AxrZ5JqnVOR5cD0+8ojmWRJmJmpJlTBmQHChwUHr1/SC8q0IwgUca/fxzMBztXWxktiztBN7NImBguXUKLuK1yI00LiB95WCXeMozpQacmi0gtibUceR8DpDBfdllTpakFbOMxmPrCdNRMsyk9hiBerJJS2lWqDrFcc01oqVrkQkSyKhSScQPHQeXq8C74UTNwg5J+Ofwhstc9E2WZmAS5yg8xOQUcnBOraGFuTZSm0Y5kskYiCklIy0z6RbHSk5AjVgPs4yGD+H/yEf/1H1j2Oj1EP7fk6NcAq3HL76iGq5t6UVe8Seg4emf6Qo3BaRiD5YiH5gt8s4b7pmMjDzJPQGnoBHnYpU2iaAG3ljBkFbdwufymkDbqmYkJVxoeoofPPxhk2pk9pZJ4/C58xTyhQ2WmfwmOYr838R8IGRWgsaLIurEM+R48uR+MAv2gXwEoEhHeIdZ5ZgeLCL143umRKJUxJBATxP0jm9pthWoqWS5qTn98BxoI58cbegRS7YUuqzKtdplgjEzADTCnU/hSKnmWzMdIvOWmTIUlFEpfqpZ4nUk1PhoIGbB3WZNl7VSWmTy4BzCPYT0zV4k6xJtfPaWhAycknidT5mK5XxWhkrYtWGydrOQnMqUB4a+kdCFpBWpshuJ6DP1+EJuyxZUyb/wAtLA/iVQQw2JTAcvsmOJXRssgvNmBIqcvt4iUvcfjXwzr8WiC2S8XZpV7RxEfgGh6xcKNYePdEiSxVS5z+2iW0z8KSSRziKyLziC3LKlBCQ5OnL7rHWo0qA3RyH9oVjUqcJxchW6eRFWHKsUrtvJDWeQlOEqUoTVVOIk7i24AGvjpDl+0ezpRZwFUOMYRzYv6Qn7N2JQSqc29MUJSOIBqtQ8N1/wASouneNqRovWzod3WlSpSkGkyWMLqpvB2NKswBMEZNpWkMoJWnk3w09ICXpN7LFPUWSEYlZAlQdKWB6+LRFYdpkEYnfQgAlj+JLYkHwjnSrbRSGw7aLLJXVSGPEOD5xrZ7nkGjqH9UaG9ZRFFseBSs/LKPZc8GobqMj5N6wyWOQXZMbhQXwzVU5g/SIpuzykpSQt3UB7WvQFuppFiYHzqeLA/Q+hjBaynJ/A/JX0h/Rj4FTK8/Z6clyxLZMc/1iou75gbcJf7ygub7UgVPmCPjSLFmv4LAJSKcGjPH8B4ikpGKhS/h+kU7TcaTkG5NT7pD/wBrKVnuvy+oiVcmSQ1DC8ciA0cgvC4FHukdCCPV4CWm6Zyc0KI4hiPIVjsNsuVBcjKAU66algW0LZwVmkuzcDmXZr9w/wBp/wDGMjon+lq5x7D+v+xuBFcM2qOBUsnqSD9Yb7NaGKg+VPDjCDds3B+6k0Cis+GH6iHQMxmGjMeochgOL/A8Ym1Uwx8hu2hJs6kv3wRUEkqUDRgHJbhxPCOX3VeAkGYTkkJIHFt1vEj1jon74EJWpZ3kh/6Tk1cmZXPd0ZuPXtOear3SadefQ+hijjYSW8rxVOmOauWSOA09NYk2Wug2u0pQKy0nEtQ1ahI5eynqTAuYC+D+48B7oPHieEdI2Lu8SLJjyXaDTlLFA3hiPimAkooevPjwNcjeVu5d1DZBIoSOpHk0KO1ttC5uFHdSG8dYcBMEqUpRpu/4Ec8nVVTUxw5pNhgt2F7BKMuUlBDFRxq6CiR84M2QOQNNYEy0kgrVpToBEky3kStwF1Gp4AxktaIS9zCky341lQ6Dp+sGbKXTWF2wAAOogJSHJyZs6xl1bbyJ85cmXieXxAAUAWJTV6HiOcPixN7F/cOLDK5ZxckSmSSWcmuT5ZPp+sRS7PiLu8DdsL5NmsxYtMmOhHLiodAfMiO6MeKtiOXLSEvbW3fvk8yUB0pOFJ4qFCfkOSecFbBdaJUtCKBKEupXACqlfPxEDtnLtYdqrXu9OPyhntd3KEtSCCFHCVhs0iuEfdSGjntsMqujne1d5mdbEynIlOklL03d4OOISB5mKRImTAtQcBz4AOK56epijInGdaZ03Teb+o0/6Q0GJMhpa1MMm8zX0DR2pVGjSfgFIvSbLXuTFMNFbwej51G9zgpd+0iw6lApdTFWYKlVZxVzzEAMySefxf6w33VcRVZgC4KiVDRQcYX5FnA1GJXGkckYdtBi3Yasu04I3hXiPtngjLvdJGobiPsRzWfs7Ms6jhJCeI+bRJLt1olAkMtJzCvkRz4gxFRr7ZD2dFVPQRQp8C30iBSkvw++IhOsW2qVKShcpaSKGgIbmQ2gzgpJvWUpyn/EF+pHsdSoPybSoKzLdYsKtRr8SPnARF4II7/zjyZeYSH7Q+RjRzSDyiwiu2nTSlT9Ypi8lJcOpuGfONEW4KoSK6GnxiYS0+6PCEcr7G5o8/1lXFPl+kZHvYp4GMgXH4NzE6VOVjlUxYZe6MmA7Mk1NTQDo/i62S9QtFTkmle674sQLEFlJZxqWoaok9RV2ABbNII5pxf7TFqQgrQHcqRQKQcKin3VHPCzsOJ6v0yV0JEMW+8lTmBmyUhIyx1IDFmSCTWrfIBl6YnDiLpUTQBplNcQOEbwc1NGMbz5q1BakJTKkpzDqIFWIURvTC7MSGJIAbuwMm2uWolKQAKOXW6jxU4D1agYcnqaKFKwt3oI3BdItE5EtKjU7xb2Rman7cR1OyIC5gwjclgIQOQoPhCbsTZOykLnUxzTgQQSd0ZlzXPjwEPl1yMCA/h9Y5Mr3QWxavq8lqJSTQEhoq2PdAWA/PUQT2qsqEDE7E5wvXZtASShKP4YzmnIq0CRwjnjjbthu1SCVqtakp5nTN30Yc4rT7XMNplpVLEsqSO0UalRAolAFEJBFSaqrXIRX2ktikKldnm2N/SkWbm2l31JmgVSzqb4x0wjUb+RErNtp7WgWWbLK23WZJ3iSQ1OGp/WFrZG7FGYmfUGUApZDnEkOmg94y8hV8Nc2iW/bBNtNoV2QCkBnIUlmGZUXZLEtvEQx3Pch7MIWtxmQmidMyofxKADugAAMqL8lCP5JypIerqm51BKSxYuMgQQfdKSFA8CIR9oLQq325g/Zo3QdMA7yv6lP6Rva73TZpipQYoUGUkPiSSO+SScQcEEGtKNlF64LuJYDvzS5J0ToDyA3m6CJOXLS6JrWxl2XujtF42ZEtgkaYhkP6RXqRzgtftgZHaChQCTzTmR4AP/AJghdoTKQlCe6P8AJJ5kl4qbaWsJsM8jMpCR/UQn4Ex1RhHg7BRxe9bIgT1mWnD2iisgczTzqr+qIrUcNnNKnl0A+cXp8ppxzLMlIGp7rDy+ZiptEspwp9qnQch46mtXpkEhfHZu2C7puhS5yJYG+ohgR3PxHmM/w9cupC50y0BKR3QE8z15k18YH/s32dGBVpUGUoYZf5BQrHUggdFcYc7RZcQ+/wDIgSjyHihJt9hd8VX1gFbbhAbAoqdwRyb4/pDpa7Ma6wEmJwr3g33wjnSpj1QlqkYVFqFiDTSJbIBLViSh3YFIOfMA0J8s9YZ7ZYETRmxOSh8CIArsi5SsKg4NDR30enP5Q24jphW03OiZKxSwxCmINMJ1CuBFIs2fZlCyDKnBTVYKScteMa3NM7QTEEnEkuog1Uk+9xLuCemZMVLDYd2ZMSkCqsIAy8c4pJRq2rMzLyuZckmuLNRz41cwMstuCw6SSMniQ2matKklRAWRLLkF6V3jlV3VQMawFxKlhSEEgKOmuYp1+USWOL6BUWHe36xkCf8ASpvvn+4xkU/Sm4xIrzuxSJKSl3lqQsc0ih8eXWJbPeDDDKD9okczoSeW6E+ujwyJSkgUofR/ly0hevu7kSC4DO26O6Rw6VBIyLDKGi0/ayjhQMvBZVhCXwpJA+tMyanxIirJuzGcuLsOXL4coNJSVpxKdRU4GTOwYYaenQACCV03e5w6sHOgGZZtSQK6twzHPijNobblsYCUe6hISl/VTczBK029KfQcS5oABqYoSzhGFOYHp9jLWMTbSmgSygVDFmonIscgnEggAZtV3EQjBy2yd2R3vZDMSywrgE0BfjUFx4B9CIWv9GKVAIUUgNjAAIDgkBuJwqI1oaaw5onJbCrMgknFVKRiBzoHILsCxFQNRd5owcwrGkF6CmEqB1qUpDjIqoA8VUaZrFG8belYxB3lsg4WmAEgEhgUl8RI5saaxBY7Khc1PaKzUAmWktjUSA5JD4HdsJ3gzKEHLHdlSrDvKBIS4BKmyKqsxY4hV0uwAaKFps5XMmTQMJlFJlvTCgJAcJbddKXDklT4i+JJijkuNgYcsRAKUsMI7qQkJSnKqU8aZl1HUkmNb0tq7MDMO+NBXM6PqCKg8orWediRjYv3inUVYtxDnPgQdCYF7RTFz1S5QUMCXUrkeJ0JYMBHK48mR87JNm1Spy1TJgInGqgtiFEVBQWCkpLsUVGXAQ82CYuQ08jHKUGWw3kAlwscQdR0GcKN2XTKNokBSsKEIICRqvPPg5JJ1IGkNGzFpCQqUVYk4il3ccCH4E/7o61FTWu0PXkcrLaQsAggghwRkRxEUdrUYrHN5AHyUDAK97yF3LlTACbLOUUrSM5UxnxJ5EAuPw+MMEy1onSCUkLRMSQCMlAivQ8oG2qYK8nO7IvtLQtWiSQB+IkknwSW/q5xRl2BVttAQg0US54DU+CQ/UgRaTMwpmkd5whPNau+fQDwEdF2N2T7GyjEkJnqqeIGiT8T4cI0blGkIl4NrKgS0hKQyUMAngAA0EkTAsaH0P0itOsxBoH0I1DPl5/CIRMKTQ/XxSc4RNx/BQjtVmLloC3nYgWyBOnHpB5VoBqfT6aRQtiQs8QHA+ZhnUloLkJFrsSgcSCRxGT/AKxV/wBTCqTNDVz69ftjDRawSCDvfWFi02J5i3FGZ+LjX70ie49BUil+9KkTQsKUwocIFUu5StOuWh0FODtY7OhcsTpKwpJDUoMXBQ0VXWvhCZaLMeyGTpcUDFjlxBHJqVEDbsvNVnmBQfPeSFFOIcDmNaOC3CLqaQbsI3ugBah3Egndq5rVR4OTQcPKB9lkYpu8wISWFa5cOrx0K7LfZrXKKUqdTKUZa0JCh0IGE1IqmvSIr02HlEhcsKlrTkUmlc3SpxXwho498vAF2I/7sOXlGQ3f8Iq95P8AYf8AzjItZXkgPIteJWJCae0H+EeLu5NrmKCiyUAEDn/gn9IWdnNoGoC51o3o8MFnxJnY3ZKnNNGBd+VY5ONOmNysyddZlqYCjM/B6P4O/kdK2FWsSgFlmxVNAwJqedKAdIMIaagyyCVaNrow6vTy1DUhdo7JixCQc2O7Q7zkE9PHMRq+RWivNxImNQkhJQpVUImBCVGctRpu4sXDDKBp2ZY/IkY0pSFKJQyQoJClL3Ul8JIALpLl8i/CKcqzIlWdSpkntUkEmWUjEoA7qMASe0GImmTB97dET2QgElIUoKUqrip3QDMf2nAVhYgMQ1BFX0ITCzpCEMrMDCuinKiTu4SMZrUgBIzKmJMbWuymYjFhKJaCGACXUXZIUo+ZahKuApaVKWpSsRIWykA4XIXvHEaswABCc8tHiltReGGUiXLckqUMQLlKmWEkkiqqoSG95TBxRdMV6F03ghUxRlkKXJWEq0ZYWMKgTml0mrFjL5pCiarCFFRORJUwCQHUScmYEu5bJ3irdmz4lLmhbb65iy5GElxhRXMDtGcgJCiqpLYTNkSD2YJCErIYkZJapCWoRU10YgEEOmVapIzI7tslVOwQwFRmylBXFzgWmmopWjy3PdSXXQABRCXSzpwlyDwCQo4uIfhHqZxRi3WqoqQr2e9hBbIsguPi0T2ZJAAKgpIBCklqgHLPuEAEuwbdDl4RR6YYq+wJ+0uwl0TkAglgoag0Z/EsW4QD2avM4zIUe93CPeGXVxXzGsF9tb+TMSlL4glNPxTMQ3gfdBTnqzDPFCuuQQmXNDCrBswUnM83+EUg+EuQX7tD4Z4ttltFlKguYhPaSyHzSdCamoA6KMId1bTz7vnpQC8mYWmS1ZCrYh7pDu8W9i7YuXb5XeUokhQDnCggglTcyCdBTWNf2mIQi0pATiXQJS9GUSQSAXLApAH+IvSbEiPmyKrNOUJ0pRUAokIUGMtZzC29pOQ0LvD/AGea1Y+crvts2wWgzZQfeOIeytLl0r+R0zEdsuK+BNlIWyhiAdKwykEh8Kg/AuDqKwkaXRnEaJ0kTBiTmPUfeRgbMIVnnFqzWjhlG94WXtE4k5ivX9Yq1asDQv2uyCtSDxH01hSva3zZCwAPzEmmH3hQ5Ud8ulYO2zaGXLKkrVVNCKv5cOfOEXaDaJdoUyP4csEsSASaEHwIJBbQ1jnlGL2uwxtPZJbNtUSlBCxwOIEEZgF2ypXwi5OtktQC0rSysnID+EJEu7ZUt8KXUNVF2/KNI3VaQMyPn9Y1LoeSTYyW1Iwli45VhZmWjedLpIPn1dwQQcjTwg1YgpaCyVeKSGFK7zODyihfN1qlhBALroAA7liSzA0YRPzQHja2ijIvmZIXjkns5gLggAhmyZQPHV46RsFtwLVLEqeofvCXqwT2g4gBhiAoeOfGOUrlKIcJURqWJz4xl2LWJqVSnxpIIIfOLwlxRqvs+h+yH20ZCJ/xtaf+Wf7VfWMinrQG9NiRbNm0omBTKBcF0kJfxNDyIziY3uUhjKCFJIYklRIyNSAlO643Upzhpsd6hQAWkKDUBD+RzETKuWRNfCrAfdVvJ8CA48jCSfz/AN/s6/09/awPdt4YVLSkuAl0EPQB1YnGQCkJyyflB+QsTWL4nqw1apP0PPlAm1bETUEKlUOhlqdtfD0gUEWizLCASFDupKCKE5BtODCF1LSJSxzj2hpVa1BWFO8Tiwu+gLoOFlUIDAvqzkh7SL1VuiepCCwrRIExjiLAmgYKI5F6CFK0Ita+8guS5IpXjUcgwyoKUiObdtpWxMs6ByX8g+vrC/sJwfwdATNT2a1KCSxKd0+0AGIAoxPj8lu9bUqXMQ7FUzEEKb+W5LlTVJKUtTmfZaKUq7rUEMEsGo5Djml3YtR84wWa1DEyElRS2JTKIH4XDA82cQFdm9KXwGJUxBUVEneohATu5KYk5YjixHNitQDuoj2yW0KQVqGMuXRVqYy5GR7yczUEjiCr/wDDttUaim87rzfjRzxHOLv/AAzbGd0J6Ejlr1isoO7E4MN2u3gAhKwrdcnCEgkGgURmUlQUXJ/qao22XxilqAZYXgSTiAYkLAWHBDgoUC4IqRmQY9RsnaJrywU4icVcVUtQdWPlF2xfsttCyUOlkhObkAgEAVo+E+o4xlCT3QOhetyGqASJmJSSd1wT7J5cenjPZpQRIWhYCH7j4UqBD0wKPaMOOVTVzDuj9kk1Ift0vmQlJd+RpG//AKQyyCSl1cSpY+Biiwtgujl4nJlzkiWTLllUpRBxOsghQMwgAKIPshkjQO5Jf9oW/Ns1pScgpLULLzS/mr+0Q5f+kxIA3RjG8M8kvXdGrDOmkQz/ANki6DFu8BoejHjnGeKYPNgy57rkywMRGI7xetc8vrF1UkWeYZ8hYVi/mSyaLH11B08wcV+ziYDWZNGj4h6MCTWjCIJ2xTM1onClXX8GET/TZA6Gy7toZSkgpWG4HMclDjF207bWazpxLmpHAOHUeCRqY5xO2SUMp6zxGOYD5NFRWzpCiCqYpmqVE/GOiMJo2ihtJtbLnTpkxIAxEtwAGQA1Yan0oy/MvPFmadDWGm1XGlB3sfFwT50+EaoumWQXKuRr8Dn4NE3hZqFEWhc1WFO4OJzYZnkIr2m0CUCJRLnM69SfgPGGqfdCASDkaAwOtlkloQtQegYPqS4+PwjenXYaILJeapcsJJJBCSedQS5zrUHlDdZLSLTKUA6QndBGYCkJJwnSqiIQlqonm0OWyRSbNaFFTYQcxSuVR9I5skNaDCb6LM20WaTJElwSSACz1yr9eUaydpZMjcTgSRQjX6wkWlZKhV9c39l4nsk0KFRvDXiPrD44cWHly0xy/wCO0cR5RkKVOcZHR/I3pjPLyT4xfsHzjIyJHehuunTqIo3/AP8AvLJ/X8YyMjlf/o/w/wCjo/wX5X9jFMyMCZeUrqqMjIhh8j5fH5Nry7v3xETyfrGRkdEOiUy3Ye6fCJl5p/MPjGRkdMDmn0ze5P5/in/44aLD7X5j8oyMjrh9pwPssxkZGQTEcv2en0jJkZGQ3kwu23Kb+RfygVbv5pjIyKsmgHeWQ6x7au8n8sZGQrGQNmd3+74RWkfy0fm+UZGRNjIq2n2vH4GFG9v5S/zI/wB8ZGRLJ0Z9MEL9noIbNnP/AGVr6CMjI5Z9CR7FFWfn8IsXbmvp84yMh0GHaLsZGRkOd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0" name="Picture 16" descr="https://encrypted-tbn2.gstatic.com/images?q=tbn:ANd9GcQqfhnPIHmkrO5uYv-F5OQons1LQRVDex4LOHynDW6uTCRimte-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780824"/>
            <a:ext cx="2848808" cy="273231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0" descr="data:image/jpeg;base64,/9j/4AAQSkZJRgABAQAAAQABAAD/2wCEAAkGBxQTEhUUExQWFhQXGB8ZGRcYGBcXGhwcHBsbHBwXGBocHiggGB0lGxgaITEhJSkrLi4uHB8zODMsNygtLisBCgoKDg0OGxAQGywkICY0NDQsLCwsLCwsLCwsNCwsLCwsLCwsLCwsLCwsLCwsLCwsLCwsLCwsLCwsLCwsLCwsLP/AABEIAMIBAwMBIgACEQEDEQH/xAAcAAACAwEBAQEAAAAAAAAAAAAGBwAEBQMCAQj/xABHEAABAgMEBgcDCgQFBQEBAAABAhEAAyEEBRIxBiJBUWFxBxOBkaGxwSMy0RQkQlJicpKy4fAzgqLCNFNj0vElQ3ODs5MV/8QAGQEAAwEBAQAAAAAAAAAAAAAAAgMEAQAF/8QAKhEAAgICAQMDAwUBAQAAAAAAAAECEQMhEiIxMgRBURNhcSMzQoHwkRT/2gAMAwEAAhEDEQA/AOelk4hwA5UK1bJ/jAIixrlzEmZq9c4S2YyKVPszbthg39IStZdwwo3H/iF1pe8uaEhRLJBHA7/DZEPpYXiTLM01yaHlZLa6UkHMP4R0vC1zAgscSgHYsKOKAtRwTXZxgfuu1PJQTmUA9rV8Y9W63FKVLAJVhcgbhkBvpWLlIU8erBi23rjthBDEJUgji/iGS4O0EHbHO57KEy1LU+amSAriASRlk4jBm2gJtsxqBCggDgkAeUMG77agWOXLJ10rW4wuCy1YQrdq4f2YQ1c2bF1HRi/JCsErllJLBKhjyG3IDLyjGtN3zZcxJNU4w+LZXN+xu2DFcxwh5gCBUPjUX+qRRwxIekB2m16OCiinDOAU0oHO+o8TvgXBXoJTdUVrrImz1V1ZSWJBzxKV3sx8YIpUkh2SSDlWg+JzjJ6JrLLmKtPWO6EoUA5AL4wSWzbV7zB6uRIUrJQoNYFg5KhnXJsuMdLFJ7QcPU8FVbMPRa2Ks1omJJZMyWdYbFpyZ9pClfhEGthvObMCFTFuWAISlIBLkvk+RApwpC6vqV1U9MxKjMQmYHCmcJOqogtVgTBfdMxVA7sOcC5OCSZiSyNyNS9pGJQwzpgCVJVgBoSAVAUOqSXESTa1pZSTUsWORrFa3TyDjLVUFU4foY5rdEsOSSNu2jl/CAnkSpoNY/kxrVehXPJUQ4RhJGVEqVR+CoGtKphmIIBqTTsq/hGnZLuJUlZSolRU+bayFJ9RFKYJMozUFUwzZg1SfcCThGEUzcndsgYq5WO5xjHiC9xBjNUqZhwMSSAXBavjG3edoR1S8M8Fg+qC3AOzPwjOvZUuVaAqWzFNRmM9xpHi027EhmB4MGzOyK+EXt0QU2tHqzSylaASDilpJIo+YrxcQWoSTZZo3DF+BQX/AGwI3OrF1ezDLw9y1wbXanFZphG2XMf8BiXL3ZVj1FMtXfbHlht0Yt/JCgTur6R30Rsq1oD7QDU58tkEN5aMKmJUpISFN7uEJ2bGz7oCcakpIa8iugL0VtvVzKp+kwVucAns1BDDu+1S0OpKA6mxGpdgEgVdksBQUhVXdMaaU7QWPf8ApB/YTQcoreXjRP8AS5bCKZPAJIclYGIZOGKWpl9LuEKG9rOubPnGaQpZWdYBgcJKQQPojVyhmTZwRMlsokYSknIN73cG84Xs6a6wFUVgl4h9oy0qUPxKMBKV0CoVZw0WkLwFDslC8g2Z28f1hs3RblmShOLDgASae823Pb27YWmjyPaLH2oYtiTkN7Qj/wBMlJoVKNs2bRbmYYiHS5A2Uc+J2wq7VbDOtE2YS+IkJ+4CyB2Jbxg5viZgStWwIJ8/hAFdyk4GriKc+L/CCy5HKIcIULvSgfO5vNJ/oTBNoIjV/e8wO6TS8NqUDuSfBvSCXQf3afvOGyd4kFBdbCGeh1GkSLRs5MSJh1ny+pjLVy9TCy0ktImTlKH1QO4GDrSK0kYnDFh6wuJxxKVzMO9G/wBOhOenOx22eWEoS1Xz54WPfHe9ZLIJfCzeWzduiWYuhHID9Y8aUlpOIE9mRAAzB5ZxStOzJPVChvKb84mKOS1FXef+INLvdagdikpV2lIr4QFXxNSSw94GDXQh1SZZzIBA7CQPKE5nSs7F3Nm0ymSKbIW1/wA3ErgRDXtyNTshT6RBplITilczZeJr9GC8NonbjIPeFob1gxtGJWXZAT0fk9ZOVuQlPeSf7YOzaAJKwzljnscNQbxD8s2tGY4+4AX5eiziBLnIfvlDJ0am4mV+6wp7xQ6ZytqQG5laf7cUMfQOdikyjvSPIQGfaTHYkraCq+kvLGqBscbYpzC9nln7I78LGNe9RilgM1M9+X6xkWRPzZL5BSx3KV6ERJlfcbHxX5L923ij5PJlh8STJBJFCykOBWkZmlc2UmzT5q0HGaJBq61lKQUjYBTkAY63XJaWk7QZZ/rRA7p7MIEpGwrKj/KPioQ5epcnTRO8VdgDvtGsg9keG1DFq/8AKXz9Irp908ofjfSal3OmjRNXyr+++GNcIBkAfWCkntDQt7qOBFc1AnsKyj+1RhkaM/wEHa58zCs/uzVSiGGjk6TKQAM33FTbCAx1a91aRvm1DEDRlNubd6QtrvmFFqmJP18Tcw/mTBhav4aSN3kTGy9WkrSFSwVW+4mrUAbdPUKBc+aptwMxTQe3XKcJgHtYHyxYAZlqftUTDEuRHufvdGS20Vx1CyjpD7iq1Ygc+rU3jABb5hFrngDKdMH4VlI8BDJvSzY5iZWeJbd4Ifxhf3jImJtM50KOKdMIVqgVWonImm54KCsRn0W9FdZZVxPpDIsI28fKF9opJKSxAdy7F9tOcMOwB6cz6+kSSfVIWZGllLNO34D3kNATdiSQk8INNNP8NN5D8yR6wI3R/DT2iGLcQ3qgH0zHzr+QeZgi0DRqiMPTRHzhJ3o8ifjBFoOk4Qw2Q5usEQe02G4lxIiJ9PdPcYkZS+TeSBXpEkJkkJST7uSgykgBwD3584XUqqhxPmYYHSvasVqmVfLspl2QBWBLrQPtDziiNK6F70PGxn2SOAA8nPc8UtNFHqFDee59nZl2RduuW8tIH7oIxtN7Q0kjccuyN5oY0Ku8qqeld0MzQKzNIl/dJ7yT6wtLaOyjjtDw1NFZ4RKljchPHZE+e2kjI+5vXzLwy+yE1pQHmQ29I7cjqc27GHfCiv8AViW8BijWQ2XgzY0DlsiafrKA/CD/ALoKbymYZavumMPQiS0kcVKPi3pGjpSpkNDZ7YUNUDljkA2W2TFDU9mh9tVKJI5MO8QX9HCuslpIDBqDcMgOwCAm1zCLuUHoqcKUrQn+0wb9Eymkpfc3ifjAZX0f2bF1J/gZ9tkD5OXFRl3ZQJ2I6kxB2Ty3JUty38yTBVaJgKDy2QHTp4lzC5YKY8sLjPbRZ7ojzW+3wFhummad3o9h/Ik+REAWndqe1SsLsEr5PiY/lhgXYl7KHp7JPeAkl/GFdpVMItoQDRMlL8cRWquzbBYlv/pr9yrfElEwIqETCdtEEjIfZJflyjPCSkEEMWqDHXSFAIlh8Jfs79kRU0rl4mGIBljfuWk7HaoyeL8fihSfcsXKhEzqgpZAFCEh1kJAAA3VJPaYZl325ASoIkzilAA1UgdxUoBRz2wtNDLIhYmKKilQWAnLJnII/mFeBhl3ZaUolYQXJBBJ4uNkbPBGXcU2UrRaQu2BSQoAy0e8nCXBUCeIZqwZzayeUL4LItCQUhOqNrvvfLbDBkVlEcAYhnHTRTLxixRXglrfN+8D3gH1hi3CaIy2QvtIlCXb5j7QlXg3pBPd9uSuXgxe8kpoS4cM4ar1h+LxT+yGz1A2UWgJtBWQdRC1AAEkkJUwAGeUK+z3pNcFSi6k6wOTmppzhr3TaEqTItCkgTEy1YktRKkgiYk/aBSoMXyEJWTaTMCVnNQxHmamH47jZHN82GujJepq525wd3ca8G2cf+YB9Fk6og8umU7PtbzjzpeTCa0DWn81rKritA71p+ECVzTPZjgoiCHpPUpUpKEGpnDlqgqq2WaT2iAS0rVKolQP0qVrt8XinDG4mT9jxpbYwspWFVCgjCxchT6w5EAfzCDDRqYpKQmWEUTUMs1O/CNkBkwzFS1rVVJYbRXEkg+Ea8izKNEr95qYm7DD4Y04KMvYGb3aDC02haVFKSCkZHCvaHiRwstwgoSSUu2xKyPOJHccYID9Ic57XMG7COZwA+sYF0SiuehKQSSrIBzQE7OUbWnU0fKlIZ1Jwuf5EkAchSLvRvKT8omzSpIMpDoB2qUSNhBoAcjtGcEtQ/oK+oZN3ES5QUrJn4l2FAKmpApvgV6QDhRrMHBYB9uQrnBxYrIgKE1aZilMANVRKeISaDPZw5RidIV0pnSwoLZQcMoFLmjbNriIrlF9rCcqYrRYTMRLUQ0tkjEdtA5EH13yxLWEoZmNFEk50fCRVuMAky3FMpMpmMtASX3jNoLLPYlqSFhfHvbKLpcV3AXJmlf1uUnVUlKwTQJxJPbiKqVhb36tGJwjAQcncEHdyhmW+6mlFSySo8csoXl+yE9YNrljvD7uMDFwb0a+QV6ISvZI+6PJ/WK+mK9Zo2NHEAJG6BvSydimqgGvccvIxr1shNmsyEh1zJpYO1SAA5NA5UM+MF2gE/BJSHbf4Rg6RIVLskqYElKhNSEk5FkKI8Q8MfQOxIJXPxBKVDrQHSA05lhJcUwggONoaMypuCoBSSk2El3zgpKsSqNmSN1M4yjZAlalTk4kD6JGe3uo3fF+8LRKmowla1FNXTLmYQKe8TqlOW13arUjhZrJOWJKRi6tCsSypKS8v6gJJapyrQQv6bk4td0bzXG+x4UybIcAwjCyQdgJYCmwP3CFTfxxXhMIDBkgDcyRTuIhsXipKQhCRqqm4iBVkJJWo12OwHMCE7Nn4rVaVOKTiONBh/t8ICEeqX++BjdJWedK0t1Y27e2KdlWRxDZeYi3pPNSoyylqh6cdnZHa57E4WpQ1ckUY5F1VyG7exO6K4qkK5JJnHRpeDrPqkgj4c3EGNln6r7hALdiMExaXzL/AKQaWBLoaByyo2MbRzk2zHaQ+eFu6GndlZf8vkXhM2dOG2J4gj990OW4qyx3eETyVhv9oCL8uUzbViCQThAzrQn4xvXRc6pbHNmOSqHNwS26Os+1CXODh8T+DfGNKXeKfeAGswIqasB2DM7c4fgxxeNMRlm+VFKZKVKxgpOCZNJThcuFoAWCnIVBI2axyhD2XV1RkklNaGhavdH6DtlrUlSipSFpZSkBJAwsk4myOTGpJoY/OV0kqwvUqNTxOZg3GkzYStjU0Zl0HIeUHd2gYDvYt3ZwHaLymTBNedpVKsk6bLbEhLjliS47niClthS+AN6QJAWpIfVCxMIyyUmUST92Yn8ED162aUhKSlBUGJLF65JJ2GpFIJtIVBVknTcyZSpktQNQFobA+bYkBbHaRuEBNqmlSDwY+MXenjUOL7oDIraaNm85csXdMXgwrdIZ3DrUEhtnGO132TEhKgA7jm23nnGHb7WVWVUupJVLPYFj4iCO5kfwxXP4RmaXGWjscbjsNkWZSQAGb+WJFrAfDcI+xL9QLihHaaJe3zj9vySkRt9FExItK0qLEjFwIQ4IP/6eA3RjaV1tkw9p7AB6xZ0BWDbpSEulWCYSoGrsCG4MAO/hFsNxRj1Jn6BlWhCR7o/e5soFNIbdJVMXLWEhStZJLVDAFI2k5qjWlTCRrENsYEHtrGJpMEJS5CXY1ID7Mjnvhm5NUJapCbvRKTOmYapCiO6Gbo/LGBPJPlCluaZjEwnbMJ72hw3CjU7oj9TKmPx7iXNICBI3V/WFzZbpNoE1aHK0TaJFSQlOKgGZdQHdDC0vSfk4AzzgS6L5BmrnYV4VoLgHJ1AgEkZDV3QGBNts2WlZrXbZjLFRTLMDzMYtrsKU662xlRUGKgUgZJOx8zyMHBulScJWuUF/VAUQ4z1ixU3IPGFf1jUxGFCs3IxDfsL7Ip4z9xan9wL0ythVZrGjIPMUWAqWlJBLDYMQ7TBjo1bDLkWecJPW9UTLKQQCyXWFJcFzhnFOz3c4BNJx/h0/VSfFX6QbXBq2VRdiAlSeaSxHalZ7oDJPcRsYdw5n3yZ08JQoJs5wglmK2cksapAoG28qR0tiUImmZKdK1pw1JwlKiNgNGIFecYt1zEkpI/YMaV7IcUAG4B/Ux0svu+/+7BvAk0jBvG3PKCgSCpIp5DgM++F5LsHtlAA4phMzaTiIqG+8Se3hDEtEhEyUlImS0EpfAoTElydisJSrZVwBGHNsaZBxzcCgfdS4c0PGvvVjsa4v8gz2tARebdagBLhLO7pc7fh3xf8Al61uFEAVYJGVO88ot3zbJSpkpISECgNE12tkw2xo2q3ScCUtQAUUyiDR3IoXO0RRwsRy+wNfJlJ6tZ+nXmzV8YL7klEpNc6CjQK2WfjWB9FPuwc3Ymg5esS5WkyrHHosFLwnYbegMxK8twwK9Ycmjinlp5gwk9JZqfl8pg3tPT9YcejEz2fZAvsmD3xyX3M7SiW0xB3KI7x+kd7q+jlntycN8I+6ZCoP2we//mKl3qpnC8M60Fx5RTO9/WkdXaVpA1ZExmZnwKDht8JqRdEyzzglYLJVh7QHYsc2I74bGlM1rLajUvJWHptSQ57YHLsvdNtCSxJSGZLGpyxOKU8oqg+cXQmS4svXBbCA2BR7oKJlpK7NOQqWrWQQ9KHca502PnFOy3WtASoIUoEjJaENR6uDu3x8/wD6FpScMqzziVF+r6yWpxniDJZmDcHhTwaaAu3YH3baSbptSFF1S0zJRH1UgoKB3LoeDbIEutdHMCCvTyRMscqaQgpRbSmWUqYlBQcRLpoXSSG48Khch1MBmaRRj8dhaui3Z14+s4pAHYpJfwhiXDZ36vtMLuSQkpQG2OePDthpaPIqjgImzPY3GtMK25R8i3LsSlAEAMeIj5CeD+AeUT8+6WhrZN/e6JoEv/qEs/ZX+WPWlv8AjJv3QfAfCPugY+fJ4S1eLD1izE/01+DJ+bHLKXQDjAvp7acKVbggnzgjs2aX3jwgH6S7SyFttQfKCxy2DNaF1orJxpUMqgk8G/SHTcCdTt9YTGiKHK0nIlL8s/QQ47nWWSGzUPOJ/URuQWPwL+lJHVD7sLzo5nmWu0kFicP5lwe6UoIlkH6sLzQOqp/8g8VwGCXHkw5JcUHVpmrKSp9jwH2u8ZhmBIOZbsYv4PBlaE+zVwTAbIkFVoDDYo/0n4wUcsrqwFFGdft1rmFJlglSAAQ2wks3HPw4wSXBPUiWhJZLqSlROTKOE58FPFWzlQtbIAdUpiFOBRR3ZGucad7XR1NkllRB6xYQBWjomKIc+97ucHxuCYfLq4l64SxwltUkU4Ej0gwtkr2YVs3wF3er2xP+YlMym9Q1v6gqDuQMVnKTw84WlaaKcz1GRQuubJVZzLnIcIxA8gVEGmTJIhIoCevOEMkhJA3YkhTdjtDUvS0FFmtjO4lqIah1pak+afGFclRKpThqFhwxao/C0MhPnj/BLKFZPyedJpTJlr3EeEcwp0jlF7SdDyeUZ1jLoHKCUnwNrZ1uZBxOxZ2fZDJuGzYykb/jC4uVTK4HMb84Zuis8Y0cCH74VNNsO6gL3TOzNeCUjYsK7jDX0TX7PsMKvpFpb5a3LFQygsua/wAy5RIRwHEksBwqRBJOUInRWpIKdJy6DwbwI+EU7rDiKdutS1JLs+BCqAlJCw4q9KhQ7OMX7jFBE0IuMmmHF1Ar6Vp+aWl/8pflCq6N7WZdoVuXLIbiCG8CYbulKPYTRvlqHekwltC1tPlHmP6T8It9K+5PmVpD1sV5OlmcEZcakfCNCchK0hWDCU5YVEapIZNC+7ugXu+01TzII2ZnZBPLmDq1NkwDtuZhD5NMQoNCw6Y56lS7GhyQZk0hySdUITt5wJmWZKAk/wAVdHH0E5t96DfpKmy5Zs81VVIEzAk1GJa017AnzgLseJdlUtdVmZi7H8AyoXehlUzzYJXtEDcR8YbmjkrWHADxhaXeHUh88QbuDv3Q1NHU6x5CJsm5jIuoBZLCGDgvwMSPC1l89g8okc2r7E4hNJpsog4QyiskHEhRKQAKqSSDUxX0GHzsn/TPmPhGdfE0rnKGQQAhtzbo1tBJfzhXBHqfhD9LHobDchpyTQcvSFn0iznxcm8oZUj3H4QptPJtSOPrC8e5ILJ2Zl6By3mTeCcXccx3w6LhAaSXFMSjk9XSPI90JXQlKntCgCfZhIAdySsFg3BJhtpQg2SSmSJxtKdZQEpYcqJKnLCgyHBIgs8LkhcH00XdM5oKTlVMLzo/zncVJ/uhiWq40TrIAuelE/C5ClpAxN7taitM4X+gErCJr5hYBGdWy8YlqoT/AKGXaSDu1lpa/tBvEH0gVuiW9pXwkrPaSkCCy3n2MC9yqHXrctqNz1viBGR7hJFS8FFFslHegjxje0inFUqS5yWTwDJan4owb/S1rkt9VfmmNO+l0kp+8fyj0MOU+hINQ6uR0sk4J6gks6VhzSiZj+HWNDEuZToI3j9YW1olgokqKfcKhwZatvagQfXBPy4iGRXUMn1YF9gc0xOGz2obDJV/SR6KMLOzSvZWeZ9YzEngUqHmlQMMvT5+ongZ4VPyavhC2uqtnlt9GcoHtQK/0tC8aqEgM2pRZf0gQ9nPKMG7l+zHKCK/B837IFrvVqQyK6QTSuyUp8QAam3e+Q2ihg1ulM0iWUpUSguCnPiCDm7ZZ0jHucpTJYKcqAOE5Btj7sy2+NGySjnOnEIQkqU2IEgB8KVJmivEiNyRdCuTeinpZZDMtEgzdUianYA4JID54T7tSzvvzN7PouvqC4CwMkgsabiWry2tCs0vlrkHXdKhhUB1ilqAxOlK8alEkAPQw37kvMqQDnUekFj4xx7YLc70e7suH2AmStYHC2OY+JIoGWxZIBLdu+Kd2qGNQDMFqFC4ooih2iCGXaurklJFACEj7J2BqbAIXGjVrmhCMSS4Ac5PlXvgJqMpLiMxt03IKNLEjqVcmhH6PoKJ8sHYpvAw3L8tc2ZLUEyzlsKDtp9J4E7z0RFll9cJjq61CTtGIk4gn7L0B2tBYumzsm1FIJLoXlwMFKFAoIGVH8/SA+6jV+MFMgAyz+9kY5aYzj2Fb0wn21n/APGr8w+EZ9klgSUMKKHc5FI1ulZQ6+zOxeUsf1P6xhXWh0pBUSACpQrRjqgc6QfeCEvU2bVjI66WgF8OcMzRlVS8AOj9kM60oSlJLOJpdgkksHOYyMGNjSuzkYgA7pLqFFJfbkxFQeeTNAOFStm8lxoLp0ypj5GBOvclR1T3o/3RIS7sCkJO2zAqbOXTXmzDTdiIHhG9oHL15iuCR4qMDmHVHLzgq0JGqTvV5ARTl2gsa2Ha5jSzyhQ6ZTHX2w0p6s6/RhS6VF5h5nzgYLqCyeIQdCRQbXOQtLgywrkym81CvDjDjm2+RhWUykzG1QBh1iB7p3VHEQhOjSYRbFgFnlF/xIMN675jFJIbCAHypUvTbXPhDZ5FF0TxhaL09UmYJiZsgoAQSxCS75YSDm4GRd4XmiKUhU3DkZp37C22sHd42wy5ZLlgCeNKwL6KXQqSUJWQVKSJqmydaiW8IlyzUsba+RsE1LYRXjLPUPseBm4Ue1mPuFfxfvsg5vJA+STW3pI7/g8B2jKQZsx/3QwrGupfgbF6Zl34fncgbkr80RevQYp0pLh+rD7qqWa7qNFG+q2qTyWPyxs2mQGWop1mTnU1SgAjdqseZMHjjyS+weSXFHS6EpM0yphGFSGZ9qVOG4uaQRXZZ1SSnaiofaG+tAYu0NOlkDYRRydj5VNQD2Qa2CcydZK86uZQqRsBUHFeBh707EwyOKa+Srphh1tyh6VELfRex0nS1JcBdOOq1IZt4oSka/Vp3n2Z8WJ45QH33hlTkKSp+sxFQoGYS2oGIcLeo3QMb5NVph5JqUEvgw76PsGgVu4Olv3tg1vOxFclZSyikEtkA4orNjUjlAXdxUAoJGsHHeWfuMMhHQHILNH5SVSgss539zRekKwKmICHUmoOYSzVI+lXZFDRYlMvCdhMXJNt9suYAC7gOAcqbO2vKOe3QHGlYKaT2sTpilrIdHvZAEJFAkDKrBobOhNZaSdwMJ7TNQKiQCl9naTmc/eMOXQdPsxyET+o/bVDMf8AIIr7UyA9ABnnQOXinYbhUpCSiYVpICgpGAAhnBBYuC8XtICyARmzjmH9Y9XdbWQAHBdhhw6u44TSjCD9NVy5CZ3xVFWdcE4YSEpVWoKqsQzDVZ/deFjp3fC0zkWRYGrNSqjUJqBwISpu2HZOvNpS1sDhSo1+yCSfCPzLa7UuauyLmF1rHWqP2pk+YT/SlLDdFDgrMjNjBuVT0gysKHQT+9sBtyl1HnB1dCHlr5esS97Lm6Vid6WX62zgl9Vf9kULhQVLkYVJwrWEqoXzHY9dsa/S7LebZ+Sx+SBm5bQQtAFWNEuRVwfSKPT19JX/ALZL6hNZHX+0GVj0dnKnK6tbOpakqKSoABVUlqvUFgC+yC6xXbMRLSZuuosoKUFJBcUKQKilGO4coztG7WsMl2cFRIoQzMA2ypptgpTNUfplw2z90byjJOCQFyMoyiKEywdxUaeESNdZJJLgOSW6uWdu8isSCUcfyZb+BE4TlsMFmjACUDdmTzgZnK1YaGj1jIlp9mCcFA1HajHzFc4XJ3Q2LopWq1+zK8JSCvq3L1VhKm4USc90K/SL+Ip4cNmkWsYh1eFBm4iSpBzH1SQ71DQG9INgDTFBCgRWrUZtr1pwjoeVmTlqgd6Mv8ar/wASvzJhsyRRIFMRA7yXhT9GQ+drP+kfzJhv3fLxqljdXuyhWd/qf0dj8StpgWkzeCT5GMa4baSEqUasB2DIeJjQ0+nNZ5nL4R5uKzLFmlFMkEFKSFFax79ajC2Z3wjHGUoul7jHJI170tI+RrL7RAloraAqbMD7Ad/0Vt4sO2C622VapJR1RO1sLkciR5boD7HZuptMymAiWt3DMQksdj1BiiMXyuhanpoq2xXtpZ3FQ7/+IJJtj/iLIVQOo4goGjgtuqKPA+bAta0MQNZyagAAZni/nGsm0TJqOrBDskKL0cJS4o+2NwpU7CyTbqjJ+WBOGeZiUlCiMCsDkYSKDdiI2Q17uvJBDgAJALPtKSzt2QltKbiXLQpyCcOLNh2Ozkbhvg00YvAzJEgnbKQf6Q/i8P8AqKEbQMcf1HQwLVapa9Ys4ZnAcMaKBfOvjCc6Q8SLxdS8fWI6wUZklakpTxZKAOwQxrbKeVt4sWpt8IBdJ1J+WyytCVpVIAclsOFSjTf72VICGbnJJoyWLgm0DhtTBSTk5ObEPGXo0hJtCkksCFVdtx+MEd5pktk4AyxFu7eIEUrAmEooH8xDdLYCbYWWeUETSlJfb3vHa67CVzSE4UpxFypWFADs5OwORsjJuOcSqucEMhCqFJIKycQ5nLPJgInlPq0UOPQgE05QU2malwcJzBcUDODtDAVhx6DjUHAD0hP6eJa1TAzUH5f0hyaEJ1BC828cTMfaRvaR+4PuCM67TUc40dJjqj7o/fjFC7E5Qi2sjOS/TR90uteC7bUoe8JEwPzSRCe0dsgVaZElSceOzSAzB6rlzCx2ar14wyulCcU3XaGzVgR+KYkHwBgT0QSE2yfaD7kpEmQngUykFfd1X9UehCXTbEtbov3FUzD/AKh8zDFuJHs1fdPpCz0TfDXM1PMwzbiOqeRhGLY+cukUfSwnWkHivyTAlcUsJmJUcyo4RyBdXeQO/dBv0lWUrMgBqzFAnYBhcqPABJMBNhUF2ggUSKIf6o9SHUeJhnp3+md6hfqf8GLd38QNuHkILbNLJI3boFburOA+wj8oPrBnYk1HOInLqZrWjnPSMRpEj1aPeMfImWXR3ER09LgAbYdWjigLPIXmFSEHCSqqilJNXyyYNQiEmujQ1dFZr2SSNyB5CPai0u4hqwrE8YahIL7qUy2c4UfSZeqlqtEtk4UrSimf0VZ7iQR2QzJqSQ2Tj9mEppep5k8v/wBwDuS484KMrAkqPPRr/iJp/wBL+9MOrRtAcYnYpqwL8mhNdGaHmzz9hI71E+kOe5cTpqcTZ7Yjy/vf0MiugG+kVA6maBlxfYQI0NDpnzaUozCAAE4AlJBCdVIJUHAThcJSwqTtijp8XkTSdiS/4hnHHQ2c9nl8CfMwOGfFSf3GTjaSDS2X4QhWFIIAqf3SAS8L1FoUqWcQZKnbcdUfnPa0FNsQ0hfL1gCu9HtLQd0seMxHwgoepk3T7CvprujYve7urs5ebiE1SEcdYkmpNGSnYI7XUBiLe7iLcnoR2ARmX1ayqbYpSQVVK1AB/dwjyKs98XdHluE8xTPKMytJWuwyC6dlXSqUtaHWGxAgDgHNePwj5oBNeRKH1QR3KMbmkpSJSg7Ec6Bi/CBrQBXsxk+Jf5n/ALvOCjK4D/TLrGeiWFSVdkLTTyztNs6uC0nswgcqCGbYTqKf6pLb6UEL/pCTryafSJPc0KemjqvkgTvNLIJgasan8X74Jr8pK7IGbtW4bco+LQ/F4sna2jduhTEndB1YpYCkE0TQ8ucAV3GpA2kDvMHiFa3YPLb3wuXkh38QA6Q5RFsUCGy8vNmhu6FjVEJrTFRNsKasFBhsD5tDk0OOoe6Ny6hECHjI3NKVUH3RGdd5y5Rc0pS6SPsj0ijZFE4TvHdthPfIzYr9NGH0qqxWSTK2zJ8tPcv9YDxbRLRa0I9+daJiJda6ysBblLQa8RBP0mqrYAK/OX7sJ9IBNEZ6bRNEspGILmzgt64VYdQDe6lF+UW44txEy0wruVZTLly0jEtyonZVhVtgDdpMHlzW5SE1S9N4HmRGJdmi00FK0KSlgUgEmmtWm2Cg3Ss6tMhVhhfaPeJO/Z2x0sU14i3L7gBppZZs0BEtB1l4SaMAxJJP0Qwq+ym2ASRdK5M+T1jAzEYgmrgNQmm3MQ6bys8yzomrW/VJlEu3u1JUSquHV7m4wq7+vk2q3IUlKuqQnVUR72MOVEig2BuGQygccHBcR/Lm7YTXPWeeSPyJg5sSawBaNl5p5jwSB6QwLFHmz82Ml2Kdp94xI+z/AHjEiXiEIhJc+ENXRVDWaVuwDxAMK4Iho6Nr9jKT9lL/AIUx78mTxCJYJB3tCHv4krmk59aQ33QA/jD1nTNRR2tCJv5TzJh2GYvwLP4QUHoCa2a/RhL1pp3qQO4K+MOm6pRcEboTfRqCMZwkvM2bWSKeMPK4ZaidZJA3tEuS3mCuoAhpcEGUtMw4UTfZlW7ErVVwAWEqPAGKWh1jUiSlCh1aklSVJUQCCFEEZ61doeNDTOWCVS1pLCYlTM7gHycinExj6PHra5uSTxJJJJ74StY3fyM7hVeaWkqSaKpQ7Q5y35bIAbEWmWhOR1AacVHs92D287HhsqmoGr3hqd8Aome0XUEgSwW+yFv3FRT2RiS3+DF2OK7VgtKc6SVHbtSsv/TGno4kMjDls5bIw5qCZs8lLj5OEpPErSkjL6qjG5oywSgbtvDlB5F+mg47Zu6TWYKs5fN8+DGA/QfVKhuWfJMHd9J+brO74GF/oetlLf8AzPQQWLxaG4F1DdusApL7oCekGU6EKGQV5s3jBxcqMVMg0CunUv2KxuIPcoGMyppRYKfXJC30hPsxygdu8jZ2xtaRztQcoxbplFVEgqUSSwBJpwHCH410MS+6Ne7VgTK8xzyEHt1BCwwU5q/p2Qufk0zGU4FOeBDNtyg4ulCUpGHF+If7YyUK2wlPVAZplIKbaAdqh6fGHDomGlJ41haaSXSV2gTcVAU0J1q7RSuXlDR0dRqDdAZu0UbHxZe0iLtyHpHOUnUB8Y6aQJZQB/eUfAj2ROwfoITHzbNXjEENMw/tX1bLJmzlV+moJRJT2qxH+WFfoNMwWmWX+ioeEMHpDmlNim0Zc9UpyzezCpnVjwWrkuAHQuSRakO1AryMX4HoTm7jsu69CMCAsfWW4qQCwCTkHq9HyjdsV4BxnmN2WfoIDrEASFfSOZ5BvhG7ZE5QuXqmnTF/TMrpbvhQu+alJbrZiEN9mpUH3EIrCUuiY1oSASxNQ9Dz3wxula1atnQP8wzG26qQl2/nMAl5WkKtElW3Cxy3wxSclYajxpB7okpyTxhh2Q6sLXQw07YZFk92PKkupj5mbPVrGJHK0K1jEiYOxNbc4Y+jKwZcts2AP75QuJhrDJ0aACZf3QTzaPbn2EQCK8C0lR2wib1UMZ7T3knzh53v/hyaZt4QiryOusRsAJhZoCoJEpSQ5QSqpbWxF9helKw27NpFaP8AIlBIH+Yp23sQH74VvR6v5ulJAI6xRy24iM88jB3Im4Al0FTqAdyyRvoCdhpwieWSf1Wom1GlZk6a3uFLK1hTKllJwnCElnBB94mh4Rw0DR7Mca98YemtoJKwGKapocXvLID0DEJIHZG5obMZA5Rkk3FWHGvYOb2A+SqfeDzZy3b6wqZKwZqy9fpcyol+14Z+kB+aKVsdh4Yj5Ds4wp7vUDPnn7vrlAz02vsDDsWjawlM0E6omSqbSVCYe4YHjauhbrdmdj2EBvCAu3VxblTq/wDqlIA/+6oMbkzRs1EDuQkekHl8EvwHjXVYUXyr5rM/e+FvorOAUX2rJ8hBvpPMazTP3vgU0ZlomykqUGMtDBTgOcQoduQVXJ8zDMUNDYSUXbGpo9bU4gHAG94E9M7clXWJSXdwGr5RbuuclIJdFAfppWTv1UYj4RTtoTNRily1KBOHEmWcOMnClJUWZ1KAy2x048kkvYByjGbfyKrSBZyII4GkVrPZZgSFAHJ3Ed7+m9YsNvA7zBPJsM1EoNhOFOTs7DlDYwajoRyp7NDRKYDZwVYsaSUkhRfPb2EVgvs4lS5KsYU6U4gVFTkE0SSTU1d4X2jtqUkLSaa7sC+wbeyCmfajMkqBrqwcskUqYKg3tAxImyZ89SULK1A4kvsZQDAtrBi7w1bishTLSS2UJ7RyxFFs9iE48CmSXZg2wEQ3Lms14YQo9Qx+yoHPZrM+ysJy45SacewXOotWetMVF0qCSwAGzN6eMebom9YhQmoIlpBWqrktkhhvrzwkRevSVaeqONCJiTQhL4hkxbKhAMc5NkX1cvCtMzGQQp1JBAS4ICSA3m8DjxyTla2zOekrF702KUBZkqDE4lK3YmTqp3hIYU9YBtEX+UA7kn0gm6aJakT7OlSsSsC1EAqLYlJbM0doGdEf4qiW931h0Vxi7Ob5NIal2hwIIJDYMq739IH7oGqOUEYW0tqNnlXdnHmyl3Y5rYutP7QkTUFTEpRQHa6v0ha2iZ7VAbL1rB/0g2iWVBGH2tDib6NdUHnC/UkGelxRw/eI9HB4oVl8hmaFjVEMezlkHiPWFfo3PKM2Z98MCz2x5daHd6x57g7bGSktFO0+8YkZ8+coqNDnEiXibyXyK9eQ5QxtHPdRyHlEiR7EjMfZm7fH+G/m9IR15/xF84kSOx+QMww6Of4Q+8rzhkyTqnkPzpiRIln+8zPZApe6QbTKBDgzw436+2OOjhZSmprq/MYkSKf4I5Gvf89XVqGItuctmIX9xH20/wDl9YkSJn2kEWJ41ZP/AJJ3nJgruv8AiDkI+RIbPx/4HDua+k4+argY6JpSVLXiSFa5FQDTVpXZwj5EijD3Ay+Ix75kpTbEhKQkFIJAAAJcVLZxLQcMqWE6o6/IUH8Zewch3RIkd7y/3wJ9on54soeU+3CnzEGqZh6s1Pu7+BiRIegGZtx+8v70Fti9xX3T5RIkQZfIrx+INXIf+qWX7y//AJLhh6HTVG22mp/7u07JgA7hSPsSGrvj/snf8g3VkOY80xlWtZCpbEjV9BEiRRk7CkJrpdP/AFD/ANEvzXGJol/EVyHnEiQqfiyiHkhrXTkOUbivcMSJHmMd7ik08Hzk8vQQKWQPaZb7xEiR6WLxX4E5u7GzZJSTJU6RluHGNC6/4Ke31iRInh2FyPNhrLSTuiRIkYzT/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2" descr="data:image/jpeg;base64,/9j/4AAQSkZJRgABAQAAAQABAAD/2wCEAAkGBhQSERUTExQVFBQWGBgZFxgXGBcYGBgYGRgaGBoYGBgXHCYeGBojHBgYIC8gJCcpLCwsGB4xNTAqNSYrLCkBCQoKDgwOGg8PGiwkHyQsLCotLCwsKSwqLCwsLCwsLCwsLCwsLCwsLCwsLSkpLCksLCwsLCwsLCwsLCwsLCwsLP/AABEIARMAtwMBIgACEQEDEQH/xAAbAAACAgMBAAAAAAAAAAAAAAAFBgMEAAIHAf/EAD0QAAECBAMFBwMDAwMDBQAAAAECEQADBCEFEjEGQVFxgSJhkaGxwfAT0eEyQlIjgvEHYnIUorIzQ5LC0v/EABkBAAMBAQEAAAAAAAAAAAAAAAIDBAEFAP/EAC8RAAICAQMDAgYBBAMBAAAAAAABAhEDEiExBCJBE1EyYXGBkfDBIzOh0UKx4RT/2gAMAwEAAhEDEQA/AFLAVASkOdEh/CDCqhASVJI4awOl7PEJdJPI3EV6ukUgcOWhjgen6rbUmWNuO1ALHZ6ilSzYKOUDlD1gkofRQOCR6RzbFqwrKZdmSWHWHnDKspTq4YQzrY6YRr3PY3uybaKo7IHy0JGfNN5Qcxyvd7vCvS1DqUYZ00XpbAmwjVzbRpsoh6jNuAUfb3ilXVVoLbIJYLUd9vOKPgxNgR3kNmGy9H/k/v8AaGWmSSQPHqYB4WhwC2t/P8CGLDpZcnUAtrCseRRVyHG8yX2u5AfroPU+IhA26nkhMsXKiBbeTaH6YCAsqIYqs3AXv3m8JkqV9auzM4kh/wC9Vk+HaPQQh5FKer23/fuZpvYhw6QZKRZQbVRAVZ39YIoxnKHLs5tdO+xGbud7wzIowsALA3HpwiReFS1ft1blE2qM3qlHcdpkuBPq8fBDC3Bylu7tJsOvDjAWmebNKzusIYNp9mAlKijgbfYwEwWVlRwYRVgWLeUORctXDJcSWyW+aRPhElkJ77nreKmJl7cbQSpC0K6yXakgUHKOVvi1PDJirTT2SOMbVdRuiNOkCLGP1FwO+LeGTmEBMWmqXNdIBAfXfuEWZNYUpukjkXH39YthiuKAbMxvEixAOptHsCKmalS73JHZ4d5tv3dYyHRxxitzdJ0MaAcBA6uSA415wYkoeBmLgB4DHkbmVSSoRlYWJlYlI0Dk+g8zDUrZwBIY7uRipszTBcyZM1uE+Fz6iGGqLA+UHklqfPApQVHNtoJKpZ1cQNkJZL3vB7atdu92it/0gEvkIphLTjViZLcAVCnMNGEDJTp4qJPSFmsSM1odRQhEtGYG2UNzsBzcw3M04pPyZDyNeGjKEp4JHo59IO0Fktv1PWFylqL9WhgFQAOkcjNNUojynj9eESzyMBdipJUgzTrMWpXQdlPoT1gftpibgpFyqw6w07MUoly0o/ikDwGsLS/pOb8sPFvIYKWnccHHWKWKUy0pGTUEcld3KDNIm0eVibXjYKo2OvcTcdrwULI/hZi4vYdYXKRICBF3ahklhbOrTl7WikVMiDwySVryKycg+pmdsRep6mBWd1Exap1OxHm/rpBzxOauid2HpNZaIK3EbW3xSXOYfPaKstWdYbiPCJ44Le4KsOYNThnID8uPzzi9iGEIW4SnKw13eESUEsBJ5gRLWKKe05fKfHvjqSyRi1ALSc8xSi+jOuQXG48OMZHuISFTJpIvujyBlKD3bMWx1aYlg/B3hTxmd2VE8CYaKyYyTzhM2jmujLvUQkdS0S4VbKW9gnsbQ5adJOqnUf7r+kXa4jITzi1Sy8sphuAA8GihjU3LLbugXK7fuzapHP8AHFZpyE8VP4XiStWyTEB7dQf9qT5mPcRWwi1r4Ykr5KWCUP16uWg6O6uSbn2HWHbFpgMxCNyXWrnokeJ8oC7BUv8A6086Bkj/AMleiYP0WErnLVM07TDX9tj0zZo9na1XJ7JV9woqonkuZv74tTsRIDiI59CUqYkk5XuGL9xDWduOsUMRnZEXzDvsR6A+sRS6WMt7FuTsFoX9esQhy4U5Hcm/q0dQw1A3cvnlHN9hKbPUTZpuwCQe83OvIeMdSpJdwBoIPqUkowXgrwLtsKUotEdYuLKEsIoYgtgTCZ7RGcs5htXVvVZf4j1gfV1jJgfitb9SomrB1UfAdkekR0brmpDu1zyH5aKI4dMVfhEspXILU2CFQBOupggcHMu6eGoDH8GDGF07sDrv4waNKIkh1M9W/AE41wIFVJIBIsTva/Aud8SYLTXCiTY3cDd+faC2NUrm3wCKGH2SU8Swi6GXUehfkZ8PlA/pUDvb1itjEwIQrU8/H1i5hNGUDN16Mw9zAXaWe7C1z6/5hWRd9fL9/wAWP8Aail2fjHsW6VAt8+boyGLI34PaRuxJYfLzMJ2IJCqqSjXtOeghmxaeMz90JsidmrwrcgEnrYQMNsTa9meb3H4TAEjxhU2jxFwesV17Sr/6gfwUSgJ7gP1HmYC7SV7uxheLFK4Rl7WbKXJSwy5WviW8IixCbrFqjRlkp4s563iguUZq0yxqtQSOpAi9b5GyUeNn6H6VBLDdqZ2zzXp5ZYbsOk/TSwD5QB7k+8URTOuWhNkoa3ckMPMCDUgBLqO5JUfnIRHFeq6l5bZU1SIKGQmZOmrVcIyy082zK9UjpA7bLDkZD2bgeZDwd2ZkiXIRMXZSwpZ1/wDcOfTiAw6QF26qf6SiN+ngwjOogoRST3tIS4pgLYWiySc2+YtSjydvQQ+4YLnjALAqIJQlP8UgdWZ4ZKOUzcQIXknqmWRWmNFsqDFjC1tRW5JUw37Kbcz/AI84PzJYZ78dYTdsJ3YCd61AnkOXIQtpzkonuE2c1NMZQJIzfPzBXZiiBUtZ7gOWv28ItJkuVWcBk+WdR6dkdIIYPJAKtw16m/zlFnV5HHFXkljHcZMNlb4vqTY98R4dK7AiafYpGt45mFWekLmLqZwO/wCzRmD4WHCuDX4mxPOMxC6wOkGsLpWS5fv4R0MKuTrwe4JK5X9Ngwtbg/xo57V5s7E6H/IEP2KLDX0AhEKsyyrvjMWR5MjtBtUEKKS4vHkWqdOVAMeRaopGFPGq4MeAgfsnKUrPNAvMUwJ4D8vAPHcTUQRp9ofNmKISqaW4ulIPfmIv6xLFSw4/m2Yu9izV7PqlKKwH13mz8IV8QmkqYgjnHS8UX2TxZ/nWOc4zeYBwijDJudPehc40ieZUgJAi5sZT/UrkE6SwpZ6Bh5kQEmFhzho/05Qyp8zuSgdS59IPJ/TxSl8gYbyR0LC5DzFK3ae/vF3FkPLUgazVolDkf1Holz0j3BpTSwd5dR9vaN54/rykj/20lR/5zDkT5fUMSdPzfsihhmXLGTT8DdCJtnNzTpMv+UxNu4EE+kP09TJjlO0FbmxKQOBP/ir8QibcpX7W/wDAMRww4OnTfDBSpYesL2GTmA5wdlTgGiTFkUmVy4NqyYwjn+0s8Kn62Qn8nyhzxOqAD8LxzapWZi1En/1FN/aLnyBinp+/LfsKm+2jESiEAH9SiTyKy58rdILZwhHzU/iKaC8xI1a8XUJKyLWd+gsPvA9XL1MiXhC47IZ8MVoOADxtWTAC/P0tG9KgJdWg3RUrZnZPh7+0DDs3A8gCaombyeGOifLwELNJMeYo99uQ+GD4qmQ/c8WQi1id80eRQ2krmCgNQPXSFugp3A7zFrGarOoJ4lz0tE1EiwHhE+LtGG9WrsgWjI1xRTJHzvjIs9QEWsfwp5yEgNmWkN3O58gYekLsANN8LwH1K1H+wKV6JHqYZUUxSFHWAnJRpewUFywNi5DEg6xz+ZJzzVHhaHTaGpYaNZzCtRS3BUd5j2BtapsXk32BlVTtfRrc7wy7DuJCuK5rDwSPeF/FVNDVs1R5VU0s7v6iuqSb97keEVZY+pip/tCobSOkyJgCTwDD0+8S4JKK1rmn9yy3/FA+mPMLPWKU+qyIcB3f0N4K4YnJLHclubDXqz9Yjx3pdeSiRtjFRlT6/PCONzaj6mIleolgnxBHo8dI2rrAmWpRP4s33hS2PwlpSpyheapxxy6JHv1jYY3FSk1yq/fsClbSCOCYylRu6Q7DM3DmzbnfXrDQiuS2o+B+XhAkbOyyVBIcgPa3SKVTRT5KToEswAGiXdgLjU8HjnT6eL7ovT9eCjW1szNpsRVkCEXUshID8eJ4AOekAqcOrd2QBwBKjdugPjFJdetdQGZOV310II0OjgwSkpCXPBz49keQ846HT4Vgx+7/ANiZz1M3p0dpR4W6mDNGjJkAa+vKBlChwO8vDBKpXvozRBqUsjMfARnB5XCBeKzMsu3fBNc10kfxt5CFjaGoIQlO9V+mvo0OjK+39/eRdkGHzW1t1izWVoSNYpSCAh3I5j7wv47iBCWGpsI1Y8k5abdMyzaXX55pVu0EMFFUiFGgplMGv6wQn1pRY5gbbnHiHimfTu+0NSpF3HMS/EZCniNYVWjIfDp7VsW5jrsyt6mareAlI6ufeG2fNyS21jn+z1VlmTVEsFLYdABB/EcZZO+Od1Or1Kr2KIvYX9oqlyq/dFGWlkdIr19QZkwDiXMT1SmTF0VUEhMnbBkmR9apQjUFQf8A4i58gYfsMpQmaqYAbJvwuQ3pCjslKeetZ/YhhzVb0BhlXihSlYSLn20eC6lyrTE9GkrDNbiDqQnQAgHr8PiIZJWIpyMSwN/jQmYXUvLStd1mYCQD0a/C3QRZrcRCUM9wIkyKWFpw3NyNRaRQ2xxQTZiKdBf6imLfx1U3R4a8NlBP00swA04NpaELY6nNRWzJpuEDKnmbnwA846lQ0T3O5j1Gnv4weeTdRb35/I/DxqJ0IAJ3e7esU6s5kklLM/gDeCciW7k6DfAvaGoCZSiLW0hORbUM8nOjKBnrNg6oyfUdi2/T0EBKirK5k3KSAAST/wBrecb/APWPkT3iK3BxgkSSe9jfhidIZ5AtCrhcx2hmkLGmjxy4Q7vqelIq1dQQC/7iw6/DAKrpvrTgOAaLlSvtuT+l/GJcFQSoqHHpFcIKPdJ0Clq2IThJSMySzDW40hUxWmzKS9y9yQI6POlslvWEXE0tPA7n8WaNxZJa65RqhTLFJhwI0iPE6BjuLbt8F6IW0eK+Jkatu+ebxVGMg5RRzrFbLJIAMeRpjkx1t1jI6MFa3Jm9x7wrZr+iCSQohy3FV/eKWJ4VMQhwoHu+8OFIoBNtBATFKsBHeX845kVJrVfPgplFLYSaFzMVmDNEuJzWEZTKdSj3xTxadD0tU0JYx7EU39JSv5r8kj8mCgw/+soy75crh2BCho51bWPNl6VqeUAWOQqPUv8A/ZoYMJlhlqAuVE8gOwD11gMs2m2hqjsAMiwo5ZQDpJvdrP2Tu6wPxSacqiXsOW65Nu4x0FOHvKUQB2klzocrM3kYXseUn6f0glispS+8gAgl+LExjlxqQOi3uS/6d0H06YKI7S1FXj38gPCHmT+g8VP0/wACBWz1GEy0hmADAd0GwrtN4+p9oiT9TI5MsS0xoyUvsfL7oUNtKsJlqbcG8dPWGqrqr5Usw1jn+0kz6i8n7SXPSPR+NfIx7IRAgozA3Chr1eNKFJVMSBcJ1Pp5wUxLDwBwMR4RQlKSoOFKLjfYaOPGOlKcdPJEw/hwIMGZ1YQjfAjCprhpgCSNCHYt5jzi9XzGQWdTN+ntFvXyiNYHYLWrgpf9ST3kuTzFmhuwGnZCe/3hTop6Z8xRSdQBy3e0PVCGADboTnXdp8FMI0ivi5YNx4QkVAzT1HkB7Q24zVAPxAdulvOFukp80wE7y/gIPHUTa3CKFBIy7xrATEKrskvaDOIJYd59zC7jRyo+fOMXRdRTYEuREr15px8I9iJau28ZFnhEp2eegJYCzhyPeFraNWUNuDtDNUEZj3W8LmEvamoZJfhHITfbAsl5YuU89hFGrmFSwkcupiSWS0eYVKzVEscZifWOrGKi2yTk6XTtLQW/UEgDgwdvEt4CD8s/SlpAsWT4IDkm29QgNToCloTrcE94Ha9k+MFa/MpSEJLAAA2439/KIZRVV9y2O5fGIEpJCGBSA++1+ZBtbuhXSpU6qZrI3cvfXxhixtpcsMWJQ/h/gwK2NpnC5rvnUW6FokySlFtvxsegrkOlClk9Hj1KtVfOJjFWRbf6RHMUwCY9gW1jmU66oIBI4GEeZNzTVHW7D1Jhm2hrMkpR4XP2hNoAVIC8zC55vz74bptti5vwa4jLzkJH7j5f4gzS0IAAb58aBdInNNfcGHuft1hoppV4k6qXERVbGqMKDC0DaijIm5xogOeWgbrDIzCBNVUMi93vyAsB6xV083X0J3FWV9npKiXWXOY+UOEktugJgdOyRbd6wey2iOU9c3JlfCoXNoR5iIMPozr/ALWHMxmNzM0wJ7/KCuHoZPKCg20jyA2IjtAcITdpp9j4Q4VqsyleEc/2sn9oJ4R04O5KIqfFi4S6oyLtBQuHMZFUssU6JtLZ1UqstfPxJ+zQibQT8ygNbvDIvEwacX1f7Qlz5udaj/aPeIMSvI37FM3sQzgAknjG+zEp6iW24k+AJiHEV7oJ7FSx9ZSjolBPmI6C+FsUviHzCU/1HewOUenojzgnLLKUWdRBA8HLdVAeMVNnFpEsk6hVn1cIAPvBTDJ4UHZjLsTxFn94htyk0UrgXdqsRLKBYEpCAH/Tp+T1hj2cpgmUhI3AQi45Pz1ZAu9uq1AW6Ex0DDOyOQiDrskcWlPyNxK7YYQntB9BGGWAH3mK0qe1zvgfjGNBCSX3QhZ00kgmhZ2zrQopkj9ynP8AxT+YHTVZUECwsB88IG4fWmonKmnTRL/xGnjc9YJYggEhPIfeOk+2ovwidu9yxg8m2b45v6ZYYqVP2gdh8pkgfL3gqgMOkc2T15PkeeyPayayS0CqpDkDcdOQghP1t/kxQmzQVhKdd/oNPGOjjgqFJWxgw1FraNF2pUwfuirhR7IjfFqhkmOY2lEfQszV5p78IMIWQlW5kkwv0NS8xR7/AM+8FMQrwJZSNSw9/tFMdnR7wC5kxkKUdz+Mc1x2fnmnm0PeOVwTL5RzxJzTR4x0Ol7m8hPkfgO0MlkiMienDARkLbtmpGtckypLE38oC0ygT3XPjYQf2ilgJNr67vaFumUySfjCK4tSi2kC9mQVi3VDPs9QlEgzNDMJH9iber+UKjFSraksPaOgJlqQEy27KRkToBZnvpcvq0FmtRSiZH3CuGzAZIvftNzUW8ni1NqPpSZn+5hbhck//FL9YCISpIdlBO47rd46QOx6sUEZQo3sB3m3vEUbumuWG50T4TOKyZhl5lFRKTvygs3A3hmosTUhgQ17guLMz7w78ok2coAJSEpDkAB+QvB0Swf2BjZx523br/CnqYqUmnFMpgmlaZQm4rZyWS4cs9v7SfhhD20xRapZCVWcAi6SUqdjlN2JHx46HieGJUliGteOP7VyQmpCE6AA+PLfA9FjwvLSjTW4GaUlEM7NAJSOTwTljPOHD4/kDAOjnhKOloPYEjsFZ1Pvf0bxhmaTVyFxGKiD+PpBEAPfz6RUokeQiSqmlIAGvuYjxrTNN+x6TI1mxURxPs56uYX6WtzTVK72HIRf2grsklarfk9kQKwemBAclx18jF2WcYRR5Dthk23nA/aTEAmWb7o9lTClNvghSxysXNUU7gb7xd7HvYG0c2MfVy0uOTdexWw+tCj+r/drbWNJu0IVMyuwBIN/G0QycGUO0kNvZrP6t3Qvz6Uy15lAjU9ekdnHig2/IDkwhjVcVBngVhiHW/fHk6c4eLWDy7Aw6vTxtC+WMEtAAjI1nlkxkTKNjCntPVatC8pTJ6QS2gn5lczAmpXZorwLtQub3CGydGZtUgfxOY9NPNo6FiWFKly/qJL5SCR4wv8A+meH3XOOjhI6XPtDzX1n9DTMVHTu3P8AN8I6mUvUVfIOMe0WZigUhWVQT+4gntHp1gIuSJlTKSnR3Nr9m/sPGHeTLYolKAul7AbtATpdj5cbBaGjQaxRSXyhtLAkuW4xvqbnoxbdDtgdCAH3AW+CCcoZTl5x5hsnKjpHilOSeFo52OTcr9y9op4usFCgO7wBcxxPEJZnVM1f7cxFv9tvaOr7Qz8kmYp9E+kI2z1H/Tc6m/jFHTr0nKX2J829IEyJZdKePHh5bodqCnYJ+a38gwgInDwJob4+vk8M1HdQifrcupqMRcVSC1KhgH6xWqFOesSTJ+7uislbX4OfDTzMBK5tRB5YC2ldS0oRcJYq72sx8XjehKU/qBRpoH8rRPRUpmLMwnsh7cdGPS/jBymw5JYN3AcYZ6ut6UrQTi+SnNmdjsrQoHS+U8mUBASWkqBllJSEqKif5KOpfgAGEGsawgJHBuEBaFARLL71H10j0JR3cOeD0LC2GUpCWLd19ePK8BdoqNJBszny3+kHZNhwYawA2jqN25I+ehi7Z8Gte4gV6+0QNAWgzhEqwhcKsyuZhpoeyAWJ4xRnVRUREOSzVndxjI0rJgJEZCYtRW4wXMRmOtuEVNTG04lRJifCqX6k1CP5KAPLf5PFqqMRHLOpbI0P06NKdFK1/uufItBGtkpzDOOyhIt/Jy7eLRPhknsgcz42i6qiSvtLSGQXu4cu9jwB9IjXduyuqAkuX2SokjLk/UXLDiWte/SINl5IUSv+Siej2i7tPWiXIKZaWezjeSe/U6RY2fpwlIB0SAPARFOXbJ/YPGrkMss/03EQqQcneSd/zjGJnhma26LKkMkP3/eExWmI9nPtvJzSxL/kUp9z5CKuHSQmW+lvKN9sVZ6mXLH7UlR5ksPQx7Plshn1YRXj3iieb3KchfbJN29/xBvDZgvCwicxWdH/AE+MFsKmHLbz4/5hPoa5uQly8BufV5bCxOvpAqurGSRxYfb1jKsmWWVpdjx74oSFfVmgDRPqdBE0lPV3eDIbsZcMkAIAa9jBuilseW/5vvA2ikZSGGj3+dYKvlHMfaFQelWitgraKcMhhWQknKmC20VS4biYGYeHUG5/PGKOmbcXJ+4FbhRZ7MJe0tV2FNvLD09jDbiVQyCeAJ5whY5OcoHC58I6WNXQqbF/93WGigqWEK6A5gn9dk21ijPHVSJ4ugiqeFKJ6CMilgzmZlO54yJsiUXTGrcGrSyWg1sXTZqgdyVH294C1CrtDX/p9J/qrUdAkDzc+kVZHWNsCPJ0rD0sohtzngO708YtqmAkvcaX7rn2HSAFVXsk5dSzl2YggjzIflBnD5QMlJL/AKd+t7mI3JLG0PbFnHqr6s+WgaZsx5JDjzaD9GcssW1O753GFszAqrW37EMP7lD7Q10ITlS5+FhEeSS0r6j8XuX6CWSA/dFqvWMpeNZSg9twgbtBU5ZS1HQAnwgpO1uExAmVH1KuavUA5R/aPu8T4jUNYP01vw6QOwMEjMdVEqP9xi0kZlPu4xQ2oImk7NZZRa7huBDdIkWzMksxdxYk7id++Jk4fmvwdj+YmqM6RqVWa9w26x4Qjs5i6EOXuBa2oISVKUVMCbnhdoJbLUxCAT+pXaJ7zeB1VmsAwUpQS6QzA6s3EOIbcKpcqUgQGd6Y6Xyx+JK7D2GS7KLcomxADJlaMpjYAaRRxeflD84k1JKxwqY1OzLYbv8AETYbJYqJ7h88oppXmU/e55aAQWSSE5bXV16xVCtkgUDcam2A4nyF4RMYm9o8j9oa8YqHUruDDmT+IScTLzCO9o6uFbonyM2oaEqDxtVUpScur38IL4dKZMRT7zVcEpA8bxiytyYGnYg2cltMU4a3z0jInwc9tXT3jIVmac9w47IXypzD/srSqRT5hZRve2pYesImHUpmzUIH7lAdN/k8OsyepKVS1Fju7/m94o6hWlFAQdbhGRVLmLSD+kG7DUXJPT7QyV+L5ZdtG8A3+BCXhc1XZBV2cxu97hiDx/MbY7izSyH3RBmg7UIhSmk9iPZ7EM8+con9SkgdH+8PsmU4Dd3z1jnGFUC0SUdkushRIsUgl+tiOUPWB4ilkgkpUWsoHK5t+oadW6QvPjlq1Yt/l9NirFLamM0ksNYT/wDUDESJBlpJKpjJZxZIuo+APjB2oxIJRmBBHEMR4iOebTYymYtSf3MEp7km6jzskeMT9JOebItS2X8B5aUT2nn5ZQ3OwglMlkSw2tvEn55QvUUr6kxIJ7KS7f8AG/tDfSU2ZQeKc8/TqyZFuTLyJAtcB+t/aK9f+glrwYVK+/QQKxQWbr7xLiepx2/ef9ipK2BE07zUg3ZyfD8mG/DpQYPcjyhbwxDzVK4MkevvDhSJZoXkk5SopxqohCQlh0hd2inWMH585hCTtJXHTiYxY7aRrZToEEueJ8gPvBiusoKOiU28PxA7CpiXfheMxatcMbceTfaKYTrKkvkY3sL1dPYkneX+3tCx+qb1hgrlOCrm3cN0AsNS6yY60Gu6SJpB2WphA1M2y1fyJ+3tFyomMhR4CKDNLSICCVBMyhnMo8oyNZEtQDjf3dN8ZByxxk7AsJbDULzFTD+0ZRzOvl6w4VOHpnPa4+WgRsxJEunS+qu14/gCDNBOZR/iO0onckajyPhCp6pTckMS7aBqsBdSk2sWdtCzn1gPieEH6suUT+pQCm4C507oeaMNKStQ7S+2ea3U3m3SF5KM9UpWoQG6n8DzgPWk8mlGKAzUlMksALaDn89Inq8BQVZWuwjfB5Ldp7Jc+TRepjm7fE/HiJJRn2vZFrVoVqzC1ygpi4dw9+Gvh5njCDXS1qnqJL5SwPK8dWx+oGUncPaOf0klwpZ3ufGKcGScU3PyIyQXBHszIJUs/tsOpuYdMKDkqa27vhcwmVkDDvPU/iG3D0MAPmn5iLq5apNgrZFqbMsbXZuT74B4nO1e34ufQQYq5jAwrY1UMlt6m/7j/wDlo9gtp/j8/wDlirCOzkrshR3l4aadoWMOqwlIHdBiXXhmeJ292xqkWcRqAx8I5rtNi4M/LuSHPM/iGvF8WYHyhYkYQFkzD+o6nXWzekWdLHdzlwZJ3wZS1zDsmzRSqK0rLA6kD3i1U4Y4sLuQ47rH3gNOQZagDYXL+mvKLMeOGptcimyxjE8BLCB+Do384gr6nM/hF7CUdiKdOjEZds3rgyAP5K+ekV607uEW6q8xCdyQT7D3iooZpiRxIjIPZfkJhhNOEoSO6Mi2lLkRkQ6/cOi9LUAA2iB7aeXnEtNTZmToZoKH4JYqV6N1imqYwYlnYd1vuYvYcomengiWByMxQJ5dlA/+UdGTowKYwvIkKFkDMb62slud4C7NjMkr1K1E+wHgIk2rrDl+kDZRyj0P3ghs1SgZUgW1iKlFOQ2G7D8sZZeWzqPlE6UBu4aekQKSVrtuieumhCW7nNrAC5iVWtimxP2vrCkFIPPvf/PlAkS8qAneY8xKqM6eB/ceptExvMA4RVPbZE0nbCFBS3fkByEMcsMBAmhHo3jBNa45GRtsCbK1ctyE8TCljdRmnJA3Eqbu/Sm3KGOqnXUeAYczaFcU31JqlDjlB7hw6xfgSjFavm/4X8iQxSL04RtX1GW4jKSmmpQAFZhwUAdLEX7/AEiriks3CkB7XGYbucF/88E6s9qQLXWGYvKXtr1g9SHIgqNwElR6CAWGU/aUe+3pBbEg0lSf5lKB/cQPR/CK8SSk0uBqVRJaWWRJlk/qIzHmrtH1hbx+nzEtoC/CGicGLDcAOghfrlOFE7zHnKp2jGthPn2JTugzhkxkwIqg6zFilmMIsyR1QEp0y/ndS1HuA9YjwoZpr8BFX67JI4kmL2z6XK1ch7wmS0wb+wadsN0peYe4ARkbUFyYyOVkfcOXB5qpIOjj1MHcGF5yt/1CH5JQ3oIyMjsz4AiB8WLzpYPAnq2sN+z47BO+8ZGRzsv9tDsQSws3PSBm0U45Zl+7pb7xkZC8fxjWI9EXnrfj7RckjtH5vjIyH5SYYMPFouqMeRkckCYCmLOUnfmV5EgRDs+OynvN4yMizNx+P+jIjLh6R9NPIHqbmB2LpF48jITl/uS+oD5AuFi3Uxcqz/VkDd9RR8EKaPIyOhg+KRT/AMSxOH6uULdZ+jx9YyMjH8bAfAqz9Y3Gjx7GR1PCJ/JGs2g3gQ/pHmfaMjIT1Hwfc2HIWpD2j83RkZGRyMnxFC4P/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4" descr="data:image/jpeg;base64,/9j/4AAQSkZJRgABAQAAAQABAAD/2wCEAAkGBhQSERUTExQVFBQWGBgZFxgXGBcYGBgYGRgaGBoYGBgXHCYeGBojHBgYIC8gJCcpLCwsGB4xNTAqNSYrLCkBCQoKDgwOGg8PGiwkHyQsLCotLCwsKSwqLCwsLCwsLCwsLCwsLCwsLCwsLSkpLCksLCwsLCwsLCwsLCwsLCwsLP/AABEIARMAtwMBIgACEQEDEQH/xAAbAAACAgMBAAAAAAAAAAAAAAAFBgMEAAIHAf/EAD0QAAECBAMFBwMDAwMDBQAAAAECEQADBCEFEjEGQVFxgSJhkaGxwfAT0eEyQlIjgvEHYnIUorIzQ5LC0v/EABkBAAMBAQEAAAAAAAAAAAAAAAIDBAEFAP/EAC8RAAICAQMDAgYBBAMBAAAAAAABAhEDEiExBCJBE1EyYXGBkfDBIzOh0UKx4RT/2gAMAwEAAhEDEQA/AFLAVASkOdEh/CDCqhASVJI4awOl7PEJdJPI3EV6ukUgcOWhjgen6rbUmWNuO1ALHZ6ilSzYKOUDlD1gkofRQOCR6RzbFqwrKZdmSWHWHnDKspTq4YQzrY6YRr3PY3uybaKo7IHy0JGfNN5Qcxyvd7vCvS1DqUYZ00XpbAmwjVzbRpsoh6jNuAUfb3ilXVVoLbIJYLUd9vOKPgxNgR3kNmGy9H/k/v8AaGWmSSQPHqYB4WhwC2t/P8CGLDpZcnUAtrCseRRVyHG8yX2u5AfroPU+IhA26nkhMsXKiBbeTaH6YCAsqIYqs3AXv3m8JkqV9auzM4kh/wC9Vk+HaPQQh5FKer23/fuZpvYhw6QZKRZQbVRAVZ39YIoxnKHLs5tdO+xGbud7wzIowsALA3HpwiReFS1ft1blE2qM3qlHcdpkuBPq8fBDC3Bylu7tJsOvDjAWmebNKzusIYNp9mAlKijgbfYwEwWVlRwYRVgWLeUORctXDJcSWyW+aRPhElkJ77nreKmJl7cbQSpC0K6yXakgUHKOVvi1PDJirTT2SOMbVdRuiNOkCLGP1FwO+LeGTmEBMWmqXNdIBAfXfuEWZNYUpukjkXH39YthiuKAbMxvEixAOptHsCKmalS73JHZ4d5tv3dYyHRxxitzdJ0MaAcBA6uSA415wYkoeBmLgB4DHkbmVSSoRlYWJlYlI0Dk+g8zDUrZwBIY7uRipszTBcyZM1uE+Fz6iGGqLA+UHklqfPApQVHNtoJKpZ1cQNkJZL3vB7atdu92it/0gEvkIphLTjViZLcAVCnMNGEDJTp4qJPSFmsSM1odRQhEtGYG2UNzsBzcw3M04pPyZDyNeGjKEp4JHo59IO0Fktv1PWFylqL9WhgFQAOkcjNNUojynj9eESzyMBdipJUgzTrMWpXQdlPoT1gftpibgpFyqw6w07MUoly0o/ikDwGsLS/pOb8sPFvIYKWnccHHWKWKUy0pGTUEcld3KDNIm0eVibXjYKo2OvcTcdrwULI/hZi4vYdYXKRICBF3ahklhbOrTl7WikVMiDwySVryKycg+pmdsRep6mBWd1Exap1OxHm/rpBzxOauid2HpNZaIK3EbW3xSXOYfPaKstWdYbiPCJ44Le4KsOYNThnID8uPzzi9iGEIW4SnKw13eESUEsBJ5gRLWKKe05fKfHvjqSyRi1ALSc8xSi+jOuQXG48OMZHuISFTJpIvujyBlKD3bMWx1aYlg/B3hTxmd2VE8CYaKyYyTzhM2jmujLvUQkdS0S4VbKW9gnsbQ5adJOqnUf7r+kXa4jITzi1Sy8sphuAA8GihjU3LLbugXK7fuzapHP8AHFZpyE8VP4XiStWyTEB7dQf9qT5mPcRWwi1r4Ykr5KWCUP16uWg6O6uSbn2HWHbFpgMxCNyXWrnokeJ8oC7BUv8A6086Bkj/AMleiYP0WErnLVM07TDX9tj0zZo9na1XJ7JV9woqonkuZv74tTsRIDiI59CUqYkk5XuGL9xDWduOsUMRnZEXzDvsR6A+sRS6WMt7FuTsFoX9esQhy4U5Hcm/q0dQw1A3cvnlHN9hKbPUTZpuwCQe83OvIeMdSpJdwBoIPqUkowXgrwLtsKUotEdYuLKEsIoYgtgTCZ7RGcs5htXVvVZf4j1gfV1jJgfitb9SomrB1UfAdkekR0brmpDu1zyH5aKI4dMVfhEspXILU2CFQBOupggcHMu6eGoDH8GDGF07sDrv4waNKIkh1M9W/AE41wIFVJIBIsTva/Aud8SYLTXCiTY3cDd+faC2NUrm3wCKGH2SU8Swi6GXUehfkZ8PlA/pUDvb1itjEwIQrU8/H1i5hNGUDN16Mw9zAXaWe7C1z6/5hWRd9fL9/wAWP8Aail2fjHsW6VAt8+boyGLI34PaRuxJYfLzMJ2IJCqqSjXtOeghmxaeMz90JsidmrwrcgEnrYQMNsTa9meb3H4TAEjxhU2jxFwesV17Sr/6gfwUSgJ7gP1HmYC7SV7uxheLFK4Rl7WbKXJSwy5WviW8IixCbrFqjRlkp4s563iguUZq0yxqtQSOpAi9b5GyUeNn6H6VBLDdqZ2zzXp5ZYbsOk/TSwD5QB7k+8URTOuWhNkoa3ckMPMCDUgBLqO5JUfnIRHFeq6l5bZU1SIKGQmZOmrVcIyy082zK9UjpA7bLDkZD2bgeZDwd2ZkiXIRMXZSwpZ1/wDcOfTiAw6QF26qf6SiN+ngwjOogoRST3tIS4pgLYWiySc2+YtSjydvQQ+4YLnjALAqIJQlP8UgdWZ4ZKOUzcQIXknqmWRWmNFsqDFjC1tRW5JUw37Kbcz/AI84PzJYZ78dYTdsJ3YCd61AnkOXIQtpzkonuE2c1NMZQJIzfPzBXZiiBUtZ7gOWv28ItJkuVWcBk+WdR6dkdIIYPJAKtw16m/zlFnV5HHFXkljHcZMNlb4vqTY98R4dK7AiafYpGt45mFWekLmLqZwO/wCzRmD4WHCuDX4mxPOMxC6wOkGsLpWS5fv4R0MKuTrwe4JK5X9Ngwtbg/xo57V5s7E6H/IEP2KLDX0AhEKsyyrvjMWR5MjtBtUEKKS4vHkWqdOVAMeRaopGFPGq4MeAgfsnKUrPNAvMUwJ4D8vAPHcTUQRp9ofNmKISqaW4ulIPfmIv6xLFSw4/m2Yu9izV7PqlKKwH13mz8IV8QmkqYgjnHS8UX2TxZ/nWOc4zeYBwijDJudPehc40ieZUgJAi5sZT/UrkE6SwpZ6Bh5kQEmFhzho/05Qyp8zuSgdS59IPJ/TxSl8gYbyR0LC5DzFK3ae/vF3FkPLUgazVolDkf1Holz0j3BpTSwd5dR9vaN54/rykj/20lR/5zDkT5fUMSdPzfsihhmXLGTT8DdCJtnNzTpMv+UxNu4EE+kP09TJjlO0FbmxKQOBP/ir8QibcpX7W/wDAMRww4OnTfDBSpYesL2GTmA5wdlTgGiTFkUmVy4NqyYwjn+0s8Kn62Qn8nyhzxOqAD8LxzapWZi1En/1FN/aLnyBinp+/LfsKm+2jESiEAH9SiTyKy58rdILZwhHzU/iKaC8xI1a8XUJKyLWd+gsPvA9XL1MiXhC47IZ8MVoOADxtWTAC/P0tG9KgJdWg3RUrZnZPh7+0DDs3A8gCaombyeGOifLwELNJMeYo99uQ+GD4qmQ/c8WQi1id80eRQ2krmCgNQPXSFugp3A7zFrGarOoJ4lz0tE1EiwHhE+LtGG9WrsgWjI1xRTJHzvjIs9QEWsfwp5yEgNmWkN3O58gYekLsANN8LwH1K1H+wKV6JHqYZUUxSFHWAnJRpewUFywNi5DEg6xz+ZJzzVHhaHTaGpYaNZzCtRS3BUd5j2BtapsXk32BlVTtfRrc7wy7DuJCuK5rDwSPeF/FVNDVs1R5VU0s7v6iuqSb97keEVZY+pip/tCobSOkyJgCTwDD0+8S4JKK1rmn9yy3/FA+mPMLPWKU+qyIcB3f0N4K4YnJLHclubDXqz9Yjx3pdeSiRtjFRlT6/PCONzaj6mIleolgnxBHo8dI2rrAmWpRP4s33hS2PwlpSpyheapxxy6JHv1jYY3FSk1yq/fsClbSCOCYylRu6Q7DM3DmzbnfXrDQiuS2o+B+XhAkbOyyVBIcgPa3SKVTRT5KToEswAGiXdgLjU8HjnT6eL7ovT9eCjW1szNpsRVkCEXUshID8eJ4AOekAqcOrd2QBwBKjdugPjFJdetdQGZOV310II0OjgwSkpCXPBz49keQ846HT4Vgx+7/ANiZz1M3p0dpR4W6mDNGjJkAa+vKBlChwO8vDBKpXvozRBqUsjMfARnB5XCBeKzMsu3fBNc10kfxt5CFjaGoIQlO9V+mvo0OjK+39/eRdkGHzW1t1izWVoSNYpSCAh3I5j7wv47iBCWGpsI1Y8k5abdMyzaXX55pVu0EMFFUiFGgplMGv6wQn1pRY5gbbnHiHimfTu+0NSpF3HMS/EZCniNYVWjIfDp7VsW5jrsyt6mareAlI6ufeG2fNyS21jn+z1VlmTVEsFLYdABB/EcZZO+Od1Or1Kr2KIvYX9oqlyq/dFGWlkdIr19QZkwDiXMT1SmTF0VUEhMnbBkmR9apQjUFQf8A4i58gYfsMpQmaqYAbJvwuQ3pCjslKeetZ/YhhzVb0BhlXihSlYSLn20eC6lyrTE9GkrDNbiDqQnQAgHr8PiIZJWIpyMSwN/jQmYXUvLStd1mYCQD0a/C3QRZrcRCUM9wIkyKWFpw3NyNRaRQ2xxQTZiKdBf6imLfx1U3R4a8NlBP00swA04NpaELY6nNRWzJpuEDKnmbnwA846lQ0T3O5j1Gnv4weeTdRb35/I/DxqJ0IAJ3e7esU6s5kklLM/gDeCciW7k6DfAvaGoCZSiLW0hORbUM8nOjKBnrNg6oyfUdi2/T0EBKirK5k3KSAAST/wBrecb/APWPkT3iK3BxgkSSe9jfhidIZ5AtCrhcx2hmkLGmjxy4Q7vqelIq1dQQC/7iw6/DAKrpvrTgOAaLlSvtuT+l/GJcFQSoqHHpFcIKPdJ0Clq2IThJSMySzDW40hUxWmzKS9y9yQI6POlslvWEXE0tPA7n8WaNxZJa65RqhTLFJhwI0iPE6BjuLbt8F6IW0eK+Jkatu+ebxVGMg5RRzrFbLJIAMeRpjkx1t1jI6MFa3Jm9x7wrZr+iCSQohy3FV/eKWJ4VMQhwoHu+8OFIoBNtBATFKsBHeX845kVJrVfPgplFLYSaFzMVmDNEuJzWEZTKdSj3xTxadD0tU0JYx7EU39JSv5r8kj8mCgw/+soy75crh2BCho51bWPNl6VqeUAWOQqPUv8A/ZoYMJlhlqAuVE8gOwD11gMs2m2hqjsAMiwo5ZQDpJvdrP2Tu6wPxSacqiXsOW65Nu4x0FOHvKUQB2klzocrM3kYXseUn6f0glispS+8gAgl+LExjlxqQOi3uS/6d0H06YKI7S1FXj38gPCHmT+g8VP0/wACBWz1GEy0hmADAd0GwrtN4+p9oiT9TI5MsS0xoyUvsfL7oUNtKsJlqbcG8dPWGqrqr5Usw1jn+0kz6i8n7SXPSPR+NfIx7IRAgozA3Chr1eNKFJVMSBcJ1Pp5wUxLDwBwMR4RQlKSoOFKLjfYaOPGOlKcdPJEw/hwIMGZ1YQjfAjCprhpgCSNCHYt5jzi9XzGQWdTN+ntFvXyiNYHYLWrgpf9ST3kuTzFmhuwGnZCe/3hTop6Z8xRSdQBy3e0PVCGADboTnXdp8FMI0ivi5YNx4QkVAzT1HkB7Q24zVAPxAdulvOFukp80wE7y/gIPHUTa3CKFBIy7xrATEKrskvaDOIJYd59zC7jRyo+fOMXRdRTYEuREr15px8I9iJau28ZFnhEp2eegJYCzhyPeFraNWUNuDtDNUEZj3W8LmEvamoZJfhHITfbAsl5YuU89hFGrmFSwkcupiSWS0eYVKzVEscZifWOrGKi2yTk6XTtLQW/UEgDgwdvEt4CD8s/SlpAsWT4IDkm29QgNToCloTrcE94Ha9k+MFa/MpSEJLAAA2439/KIZRVV9y2O5fGIEpJCGBSA++1+ZBtbuhXSpU6qZrI3cvfXxhixtpcsMWJQ/h/gwK2NpnC5rvnUW6FokySlFtvxsegrkOlClk9Hj1KtVfOJjFWRbf6RHMUwCY9gW1jmU66oIBI4GEeZNzTVHW7D1Jhm2hrMkpR4XP2hNoAVIC8zC55vz74bptti5vwa4jLzkJH7j5f4gzS0IAAb58aBdInNNfcGHuft1hoppV4k6qXERVbGqMKDC0DaijIm5xogOeWgbrDIzCBNVUMi93vyAsB6xV083X0J3FWV9npKiXWXOY+UOEktugJgdOyRbd6wey2iOU9c3JlfCoXNoR5iIMPozr/ALWHMxmNzM0wJ7/KCuHoZPKCg20jyA2IjtAcITdpp9j4Q4VqsyleEc/2sn9oJ4R04O5KIqfFi4S6oyLtBQuHMZFUssU6JtLZ1UqstfPxJ+zQibQT8ygNbvDIvEwacX1f7Qlz5udaj/aPeIMSvI37FM3sQzgAknjG+zEp6iW24k+AJiHEV7oJ7FSx9ZSjolBPmI6C+FsUviHzCU/1HewOUenojzgnLLKUWdRBA8HLdVAeMVNnFpEsk6hVn1cIAPvBTDJ4UHZjLsTxFn94htyk0UrgXdqsRLKBYEpCAH/Tp+T1hj2cpgmUhI3AQi45Pz1ZAu9uq1AW6Ex0DDOyOQiDrskcWlPyNxK7YYQntB9BGGWAH3mK0qe1zvgfjGNBCSX3QhZ00kgmhZ2zrQopkj9ynP8AxT+YHTVZUECwsB88IG4fWmonKmnTRL/xGnjc9YJYggEhPIfeOk+2ovwidu9yxg8m2b45v6ZYYqVP2gdh8pkgfL3gqgMOkc2T15PkeeyPayayS0CqpDkDcdOQghP1t/kxQmzQVhKdd/oNPGOjjgqFJWxgw1FraNF2pUwfuirhR7IjfFqhkmOY2lEfQszV5p78IMIWQlW5kkwv0NS8xR7/AM+8FMQrwJZSNSw9/tFMdnR7wC5kxkKUdz+Mc1x2fnmnm0PeOVwTL5RzxJzTR4x0Ol7m8hPkfgO0MlkiMienDARkLbtmpGtckypLE38oC0ygT3XPjYQf2ilgJNr67vaFumUySfjCK4tSi2kC9mQVi3VDPs9QlEgzNDMJH9iber+UKjFSraksPaOgJlqQEy27KRkToBZnvpcvq0FmtRSiZH3CuGzAZIvftNzUW8ni1NqPpSZn+5hbhck//FL9YCISpIdlBO47rd46QOx6sUEZQo3sB3m3vEUbumuWG50T4TOKyZhl5lFRKTvygs3A3hmosTUhgQ17guLMz7w78ok2coAJSEpDkAB+QvB0Swf2BjZx523br/CnqYqUmnFMpgmlaZQm4rZyWS4cs9v7SfhhD20xRapZCVWcAi6SUqdjlN2JHx46HieGJUliGteOP7VyQmpCE6AA+PLfA9FjwvLSjTW4GaUlEM7NAJSOTwTljPOHD4/kDAOjnhKOloPYEjsFZ1Pvf0bxhmaTVyFxGKiD+PpBEAPfz6RUokeQiSqmlIAGvuYjxrTNN+x6TI1mxURxPs56uYX6WtzTVK72HIRf2grsklarfk9kQKwemBAclx18jF2WcYRR5Dthk23nA/aTEAmWb7o9lTClNvghSxysXNUU7gb7xd7HvYG0c2MfVy0uOTdexWw+tCj+r/drbWNJu0IVMyuwBIN/G0QycGUO0kNvZrP6t3Qvz6Uy15lAjU9ekdnHig2/IDkwhjVcVBngVhiHW/fHk6c4eLWDy7Aw6vTxtC+WMEtAAjI1nlkxkTKNjCntPVatC8pTJ6QS2gn5lczAmpXZorwLtQub3CGydGZtUgfxOY9NPNo6FiWFKly/qJL5SCR4wv8A+meH3XOOjhI6XPtDzX1n9DTMVHTu3P8AN8I6mUvUVfIOMe0WZigUhWVQT+4gntHp1gIuSJlTKSnR3Nr9m/sPGHeTLYolKAul7AbtATpdj5cbBaGjQaxRSXyhtLAkuW4xvqbnoxbdDtgdCAH3AW+CCcoZTl5x5hsnKjpHilOSeFo52OTcr9y9op4usFCgO7wBcxxPEJZnVM1f7cxFv9tvaOr7Qz8kmYp9E+kI2z1H/Tc6m/jFHTr0nKX2J829IEyJZdKePHh5bodqCnYJ+a38gwgInDwJob4+vk8M1HdQifrcupqMRcVSC1KhgH6xWqFOesSTJ+7uislbX4OfDTzMBK5tRB5YC2ldS0oRcJYq72sx8XjehKU/qBRpoH8rRPRUpmLMwnsh7cdGPS/jBymw5JYN3AcYZ6ut6UrQTi+SnNmdjsrQoHS+U8mUBASWkqBllJSEqKif5KOpfgAGEGsawgJHBuEBaFARLL71H10j0JR3cOeD0LC2GUpCWLd19ePK8BdoqNJBszny3+kHZNhwYawA2jqN25I+ehi7Z8Gte4gV6+0QNAWgzhEqwhcKsyuZhpoeyAWJ4xRnVRUREOSzVndxjI0rJgJEZCYtRW4wXMRmOtuEVNTG04lRJifCqX6k1CP5KAPLf5PFqqMRHLOpbI0P06NKdFK1/uufItBGtkpzDOOyhIt/Jy7eLRPhknsgcz42i6qiSvtLSGQXu4cu9jwB9IjXduyuqAkuX2SokjLk/UXLDiWte/SINl5IUSv+Siej2i7tPWiXIKZaWezjeSe/U6RY2fpwlIB0SAPARFOXbJ/YPGrkMss/03EQqQcneSd/zjGJnhma26LKkMkP3/eExWmI9nPtvJzSxL/kUp9z5CKuHSQmW+lvKN9sVZ6mXLH7UlR5ksPQx7Plshn1YRXj3iieb3KchfbJN29/xBvDZgvCwicxWdH/AE+MFsKmHLbz4/5hPoa5uQly8BufV5bCxOvpAqurGSRxYfb1jKsmWWVpdjx74oSFfVmgDRPqdBE0lPV3eDIbsZcMkAIAa9jBuilseW/5vvA2ikZSGGj3+dYKvlHMfaFQelWitgraKcMhhWQknKmC20VS4biYGYeHUG5/PGKOmbcXJ+4FbhRZ7MJe0tV2FNvLD09jDbiVQyCeAJ5whY5OcoHC58I6WNXQqbF/93WGigqWEK6A5gn9dk21ijPHVSJ4ugiqeFKJ6CMilgzmZlO54yJsiUXTGrcGrSyWg1sXTZqgdyVH294C1CrtDX/p9J/qrUdAkDzc+kVZHWNsCPJ0rD0sohtzngO708YtqmAkvcaX7rn2HSAFVXsk5dSzl2YggjzIflBnD5QMlJL/AKd+t7mI3JLG0PbFnHqr6s+WgaZsx5JDjzaD9GcssW1O753GFszAqrW37EMP7lD7Q10ITlS5+FhEeSS0r6j8XuX6CWSA/dFqvWMpeNZSg9twgbtBU5ZS1HQAnwgpO1uExAmVH1KuavUA5R/aPu8T4jUNYP01vw6QOwMEjMdVEqP9xi0kZlPu4xQ2oImk7NZZRa7huBDdIkWzMksxdxYk7id++Jk4fmvwdj+YmqM6RqVWa9w26x4Qjs5i6EOXuBa2oISVKUVMCbnhdoJbLUxCAT+pXaJ7zeB1VmsAwUpQS6QzA6s3EOIbcKpcqUgQGd6Y6Xyx+JK7D2GS7KLcomxADJlaMpjYAaRRxeflD84k1JKxwqY1OzLYbv8AETYbJYqJ7h88oppXmU/e55aAQWSSE5bXV16xVCtkgUDcam2A4nyF4RMYm9o8j9oa8YqHUruDDmT+IScTLzCO9o6uFbonyM2oaEqDxtVUpScur38IL4dKZMRT7zVcEpA8bxiytyYGnYg2cltMU4a3z0jInwc9tXT3jIVmac9w47IXypzD/srSqRT5hZRve2pYesImHUpmzUIH7lAdN/k8OsyepKVS1Fju7/m94o6hWlFAQdbhGRVLmLSD+kG7DUXJPT7QyV+L5ZdtG8A3+BCXhc1XZBV2cxu97hiDx/MbY7izSyH3RBmg7UIhSmk9iPZ7EM8+con9SkgdH+8PsmU4Dd3z1jnGFUC0SUdkushRIsUgl+tiOUPWB4ilkgkpUWsoHK5t+oadW6QvPjlq1Yt/l9NirFLamM0ksNYT/wDUDESJBlpJKpjJZxZIuo+APjB2oxIJRmBBHEMR4iOebTYymYtSf3MEp7km6jzskeMT9JOebItS2X8B5aUT2nn5ZQ3OwglMlkSw2tvEn55QvUUr6kxIJ7KS7f8AG/tDfSU2ZQeKc8/TqyZFuTLyJAtcB+t/aK9f+glrwYVK+/QQKxQWbr7xLiepx2/ef9ipK2BE07zUg3ZyfD8mG/DpQYPcjyhbwxDzVK4MkevvDhSJZoXkk5SopxqohCQlh0hd2inWMH585hCTtJXHTiYxY7aRrZToEEueJ8gPvBiusoKOiU28PxA7CpiXfheMxatcMbceTfaKYTrKkvkY3sL1dPYkneX+3tCx+qb1hgrlOCrm3cN0AsNS6yY60Gu6SJpB2WphA1M2y1fyJ+3tFyomMhR4CKDNLSICCVBMyhnMo8oyNZEtQDjf3dN8ZByxxk7AsJbDULzFTD+0ZRzOvl6w4VOHpnPa4+WgRsxJEunS+qu14/gCDNBOZR/iO0onckajyPhCp6pTckMS7aBqsBdSk2sWdtCzn1gPieEH6suUT+pQCm4C507oeaMNKStQ7S+2ea3U3m3SF5KM9UpWoQG6n8DzgPWk8mlGKAzUlMksALaDn89Inq8BQVZWuwjfB5Ldp7Jc+TRepjm7fE/HiJJRn2vZFrVoVqzC1ygpi4dw9+Gvh5njCDXS1qnqJL5SwPK8dWx+oGUncPaOf0klwpZ3ufGKcGScU3PyIyQXBHszIJUs/tsOpuYdMKDkqa27vhcwmVkDDvPU/iG3D0MAPmn5iLq5apNgrZFqbMsbXZuT74B4nO1e34ufQQYq5jAwrY1UMlt6m/7j/wDlo9gtp/j8/wDlirCOzkrshR3l4aadoWMOqwlIHdBiXXhmeJ292xqkWcRqAx8I5rtNi4M/LuSHPM/iGvF8WYHyhYkYQFkzD+o6nXWzekWdLHdzlwZJ3wZS1zDsmzRSqK0rLA6kD3i1U4Y4sLuQ47rH3gNOQZagDYXL+mvKLMeOGptcimyxjE8BLCB+Do384gr6nM/hF7CUdiKdOjEZds3rgyAP5K+ekV607uEW6q8xCdyQT7D3iooZpiRxIjIPZfkJhhNOEoSO6Mi2lLkRkQ6/cOi9LUAA2iB7aeXnEtNTZmToZoKH4JYqV6N1imqYwYlnYd1vuYvYcomengiWByMxQJ5dlA/+UdGTowKYwvIkKFkDMb62slud4C7NjMkr1K1E+wHgIk2rrDl+kDZRyj0P3ghs1SgZUgW1iKlFOQ2G7D8sZZeWzqPlE6UBu4aekQKSVrtuieumhCW7nNrAC5iVWtimxP2vrCkFIPPvf/PlAkS8qAneY8xKqM6eB/ceptExvMA4RVPbZE0nbCFBS3fkByEMcsMBAmhHo3jBNa45GRtsCbK1ctyE8TCljdRmnJA3Eqbu/Sm3KGOqnXUeAYczaFcU31JqlDjlB7hw6xfgSjFavm/4X8iQxSL04RtX1GW4jKSmmpQAFZhwUAdLEX7/AEiriks3CkB7XGYbucF/88E6s9qQLXWGYvKXtr1g9SHIgqNwElR6CAWGU/aUe+3pBbEg0lSf5lKB/cQPR/CK8SSk0uBqVRJaWWRJlk/qIzHmrtH1hbx+nzEtoC/CGicGLDcAOghfrlOFE7zHnKp2jGthPn2JTugzhkxkwIqg6zFilmMIsyR1QEp0y/ndS1HuA9YjwoZpr8BFX67JI4kmL2z6XK1ch7wmS0wb+wadsN0peYe4ARkbUFyYyOVkfcOXB5qpIOjj1MHcGF5yt/1CH5JQ3oIyMjsz4AiB8WLzpYPAnq2sN+z47BO+8ZGRzsv9tDsQSws3PSBm0U45Zl+7pb7xkZC8fxjWI9EXnrfj7RckjtH5vjIyH5SYYMPFouqMeRkckCYCmLOUnfmV5EgRDs+OynvN4yMizNx+P+jIjLh6R9NPIHqbmB2LpF48jITl/uS+oD5AuFi3Uxcqz/VkDd9RR8EKaPIyOhg+KRT/AMSxOH6uULdZ+jx9YyMjH8bAfAqz9Y3Gjx7GR1PCJ/JGs2g3gQ/pHmfaMjIT1Hwfc2HIWpD2j83RkZGRyMnxFC4P/9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7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6242" y="3886200"/>
            <a:ext cx="24669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0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H by gr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990600"/>
            <a:ext cx="5840413" cy="437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4"/>
          <p:cNvSpPr txBox="1">
            <a:spLocks noChangeArrowheads="1"/>
          </p:cNvSpPr>
          <p:nvPr/>
        </p:nvSpPr>
        <p:spPr bwMode="auto">
          <a:xfrm>
            <a:off x="2171700" y="5449888"/>
            <a:ext cx="47037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effectLst>
                  <a:outerShdw blurRad="38100" dist="38100" dir="2700000" algn="tl">
                    <a:srgbClr val="000000"/>
                  </a:outerShdw>
                </a:effectLst>
              </a:rPr>
              <a:t>20 tons/acre? (</a:t>
            </a:r>
            <a:r>
              <a:rPr lang="en-US" sz="1600">
                <a:effectLst>
                  <a:outerShdw blurRad="38100" dist="38100" dir="2700000" algn="tl">
                    <a:srgbClr val="000000"/>
                  </a:outerShdw>
                </a:effectLst>
                <a:hlinkClick r:id="rId3"/>
              </a:rPr>
              <a:t>www.bical.net</a:t>
            </a:r>
            <a:r>
              <a:rPr lang="en-US" sz="1600">
                <a:effectLst>
                  <a:outerShdw blurRad="38100" dist="38100" dir="2700000" algn="tl">
                    <a:srgbClr val="000000"/>
                  </a:outerShdw>
                </a:effectLst>
              </a:rPr>
              <a:t>)</a:t>
            </a:r>
          </a:p>
          <a:p>
            <a:pPr algn="ctr"/>
            <a:r>
              <a:rPr lang="en-US" sz="1600">
                <a:effectLst>
                  <a:outerShdw blurRad="38100" dist="38100" dir="2700000" algn="tl">
                    <a:srgbClr val="000000"/>
                  </a:outerShdw>
                </a:effectLst>
              </a:rPr>
              <a:t>10-30 tons/acre (www.aces.uiuc.edu/DSI/MASGC.pdf)</a:t>
            </a:r>
          </a:p>
        </p:txBody>
      </p:sp>
    </p:spTree>
    <p:extLst>
      <p:ext uri="{BB962C8B-B14F-4D97-AF65-F5344CB8AC3E}">
        <p14:creationId xmlns:p14="http://schemas.microsoft.com/office/powerpoint/2010/main" val="207523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3200" dirty="0" smtClean="0"/>
              <a:t>Cellulosic Ethanol</a:t>
            </a:r>
            <a:endParaRPr lang="en-US" sz="3200" dirty="0"/>
          </a:p>
        </p:txBody>
      </p:sp>
      <p:sp>
        <p:nvSpPr>
          <p:cNvPr id="3" name="Content Placeholder 2"/>
          <p:cNvSpPr>
            <a:spLocks noGrp="1"/>
          </p:cNvSpPr>
          <p:nvPr>
            <p:ph idx="1"/>
          </p:nvPr>
        </p:nvSpPr>
        <p:spPr>
          <a:xfrm>
            <a:off x="457200" y="1295400"/>
            <a:ext cx="8229600" cy="1676400"/>
          </a:xfrm>
        </p:spPr>
        <p:txBody>
          <a:bodyPr>
            <a:normAutofit/>
          </a:bodyPr>
          <a:lstStyle/>
          <a:p>
            <a:r>
              <a:rPr lang="en-US" sz="2000" dirty="0" smtClean="0"/>
              <a:t>All plant matter contains </a:t>
            </a:r>
            <a:r>
              <a:rPr lang="en-US" sz="2000" dirty="0" err="1" smtClean="0"/>
              <a:t>celluose</a:t>
            </a:r>
            <a:r>
              <a:rPr lang="en-US" sz="2000" dirty="0" smtClean="0"/>
              <a:t>, and another material called </a:t>
            </a:r>
            <a:r>
              <a:rPr lang="en-US" sz="2000" b="1" u="sng" dirty="0" smtClean="0">
                <a:solidFill>
                  <a:srgbClr val="FF0000"/>
                </a:solidFill>
              </a:rPr>
              <a:t>hemicellulose</a:t>
            </a:r>
            <a:r>
              <a:rPr lang="en-US" sz="2000" dirty="0" smtClean="0"/>
              <a:t>.  </a:t>
            </a:r>
          </a:p>
          <a:p>
            <a:pPr lvl="1"/>
            <a:r>
              <a:rPr lang="en-US" sz="2000" dirty="0" smtClean="0"/>
              <a:t>These polysaccharides are tangled within another material called lignin.  This is the armor of a plant, and is what gives some plants a “woody” texture.  </a:t>
            </a:r>
          </a:p>
          <a:p>
            <a:endParaRPr lang="en-US" sz="2000" dirty="0"/>
          </a:p>
          <a:p>
            <a:endParaRPr lang="en-US" sz="2000" dirty="0" smtClean="0"/>
          </a:p>
          <a:p>
            <a:endParaRPr lang="en-US" sz="2000" dirty="0"/>
          </a:p>
        </p:txBody>
      </p:sp>
      <p:pic>
        <p:nvPicPr>
          <p:cNvPr id="4" name="Picture 2" descr="http://www.biofuelstp.eu/images/cellulosic_ethanol_primer_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15" t="16125" r="50194" b="55308"/>
          <a:stretch/>
        </p:blipFill>
        <p:spPr bwMode="auto">
          <a:xfrm>
            <a:off x="4680858" y="3079322"/>
            <a:ext cx="3657600" cy="2805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3090208"/>
            <a:ext cx="4038600" cy="2246769"/>
          </a:xfrm>
          <a:prstGeom prst="rect">
            <a:avLst/>
          </a:prstGeom>
          <a:noFill/>
        </p:spPr>
        <p:txBody>
          <a:bodyPr wrap="square" rtlCol="0">
            <a:spAutoFit/>
          </a:bodyPr>
          <a:lstStyle/>
          <a:p>
            <a:pPr marL="342900" indent="-342900">
              <a:buFont typeface="Arial" pitchFamily="34" charset="0"/>
              <a:buChar char="•"/>
            </a:pPr>
            <a:r>
              <a:rPr lang="en-US" sz="2000" dirty="0" smtClean="0"/>
              <a:t>Cellulose is difficult reach, and even harder to break down.  </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Currently, ethanol fermented from cellulose cost more than </a:t>
            </a:r>
            <a:r>
              <a:rPr lang="en-US" sz="2000" i="1" u="sng" dirty="0" smtClean="0"/>
              <a:t>four times</a:t>
            </a:r>
            <a:r>
              <a:rPr lang="en-US" sz="2000" dirty="0" smtClean="0"/>
              <a:t> as much as gasoline.  </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186292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a:bodyPr>
          <a:lstStyle/>
          <a:p>
            <a:r>
              <a:rPr lang="en-US" sz="3200" dirty="0" smtClean="0"/>
              <a:t>Cellulosic Ethanol</a:t>
            </a:r>
            <a:endParaRPr lang="en-US" sz="3200" dirty="0"/>
          </a:p>
        </p:txBody>
      </p:sp>
      <p:sp>
        <p:nvSpPr>
          <p:cNvPr id="4" name="Content Placeholder 3"/>
          <p:cNvSpPr>
            <a:spLocks noGrp="1"/>
          </p:cNvSpPr>
          <p:nvPr>
            <p:ph idx="1"/>
          </p:nvPr>
        </p:nvSpPr>
        <p:spPr>
          <a:xfrm>
            <a:off x="457200" y="1371600"/>
            <a:ext cx="8229600" cy="4953000"/>
          </a:xfrm>
        </p:spPr>
        <p:txBody>
          <a:bodyPr>
            <a:noAutofit/>
          </a:bodyPr>
          <a:lstStyle/>
          <a:p>
            <a:r>
              <a:rPr lang="en-US" sz="2000" dirty="0" smtClean="0"/>
              <a:t>When starting with cellulose, the fermentation is very slow</a:t>
            </a:r>
          </a:p>
          <a:p>
            <a:pPr lvl="1"/>
            <a:r>
              <a:rPr lang="en-US" sz="2000" dirty="0" smtClean="0"/>
              <a:t>Material must first be boiled in concentrated acid, which unweaves hemicellulose, cellulose and lignin</a:t>
            </a:r>
          </a:p>
          <a:p>
            <a:pPr lvl="1"/>
            <a:r>
              <a:rPr lang="en-US" sz="2000" dirty="0" smtClean="0"/>
              <a:t>Lignin is discarded as waste since it is not fermentable. </a:t>
            </a:r>
          </a:p>
          <a:p>
            <a:pPr lvl="1"/>
            <a:r>
              <a:rPr lang="en-US" sz="2000" dirty="0" smtClean="0"/>
              <a:t>The acid breaks down hemicellulose into four component sugars. </a:t>
            </a:r>
          </a:p>
          <a:p>
            <a:pPr lvl="1"/>
            <a:r>
              <a:rPr lang="en-US" sz="2000" dirty="0" smtClean="0"/>
              <a:t>Then cellulose is freed, but enzymes must break it into glucose. </a:t>
            </a:r>
          </a:p>
          <a:p>
            <a:pPr lvl="1"/>
            <a:r>
              <a:rPr lang="en-US" sz="2000" dirty="0" smtClean="0"/>
              <a:t>Now, refineries are stuck with five sugars to convert to ethanol. Glucose is easy, but the others aren't. </a:t>
            </a:r>
          </a:p>
          <a:p>
            <a:pPr lvl="1"/>
            <a:r>
              <a:rPr lang="en-US" sz="2000" dirty="0" smtClean="0"/>
              <a:t>Microbes that naturally ferment all five sugars poorly tolerate bioreactors, </a:t>
            </a:r>
            <a:r>
              <a:rPr lang="en-US" sz="2000" b="1" u="sng" dirty="0" smtClean="0">
                <a:solidFill>
                  <a:srgbClr val="FF0000"/>
                </a:solidFill>
              </a:rPr>
              <a:t>so refineries need to bioengineer special microbes</a:t>
            </a:r>
            <a:r>
              <a:rPr lang="en-US" sz="2000" dirty="0" smtClean="0"/>
              <a:t>.</a:t>
            </a:r>
          </a:p>
          <a:p>
            <a:pPr lvl="1"/>
            <a:r>
              <a:rPr lang="en-US" sz="2000" dirty="0" smtClean="0"/>
              <a:t>Toxin buildup, incomplete conversions and slow enzymes all complicate the process and lower the ethanol yield</a:t>
            </a: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61149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3883479" cy="467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340679" y="1905000"/>
            <a:ext cx="3952876" cy="3609975"/>
            <a:chOff x="4340679" y="1905000"/>
            <a:chExt cx="3952876" cy="3609975"/>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679" y="2895600"/>
              <a:ext cx="39528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572" y="1905000"/>
              <a:ext cx="377598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8218714" y="1970314"/>
              <a:ext cx="0" cy="3516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517572" y="1970314"/>
              <a:ext cx="37011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17572" y="1970314"/>
              <a:ext cx="0" cy="29064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68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 Investment</a:t>
            </a:r>
            <a:endParaRPr lang="en-US" sz="3200" dirty="0"/>
          </a:p>
        </p:txBody>
      </p:sp>
      <p:sp>
        <p:nvSpPr>
          <p:cNvPr id="3" name="Content Placeholder 2"/>
          <p:cNvSpPr>
            <a:spLocks noGrp="1"/>
          </p:cNvSpPr>
          <p:nvPr>
            <p:ph idx="1"/>
          </p:nvPr>
        </p:nvSpPr>
        <p:spPr>
          <a:xfrm>
            <a:off x="457200" y="1371600"/>
            <a:ext cx="8229600" cy="5181600"/>
          </a:xfrm>
        </p:spPr>
        <p:txBody>
          <a:bodyPr>
            <a:normAutofit/>
          </a:bodyPr>
          <a:lstStyle/>
          <a:p>
            <a:r>
              <a:rPr lang="en-US" sz="2000" dirty="0" smtClean="0"/>
              <a:t>$1.3B invested in cellulosic ethanol research</a:t>
            </a:r>
          </a:p>
          <a:p>
            <a:r>
              <a:rPr lang="en-US" sz="2000" dirty="0" smtClean="0"/>
              <a:t>A subsidy is provided for </a:t>
            </a:r>
            <a:r>
              <a:rPr lang="en-US" sz="2000" i="1" dirty="0" err="1" smtClean="0"/>
              <a:t>gashol</a:t>
            </a:r>
            <a:r>
              <a:rPr lang="en-US" sz="2000" i="1" dirty="0" smtClean="0"/>
              <a:t>.  </a:t>
            </a:r>
            <a:endParaRPr lang="en-US" sz="2000" dirty="0" smtClean="0"/>
          </a:p>
          <a:p>
            <a:pPr lvl="1"/>
            <a:r>
              <a:rPr lang="en-US" sz="2000" dirty="0" smtClean="0"/>
              <a:t>$0.052 reduction from the federal tax of $0.184 per gallon</a:t>
            </a:r>
          </a:p>
          <a:p>
            <a:pPr lvl="2"/>
            <a:r>
              <a:rPr lang="en-US" sz="2000" dirty="0" smtClean="0">
                <a:solidFill>
                  <a:srgbClr val="FF0000"/>
                </a:solidFill>
              </a:rPr>
              <a:t>Ethanol currently costs twice as much as gasoline, with only 66% of the energy content because it is currently derived from feedstock</a:t>
            </a:r>
          </a:p>
          <a:p>
            <a:r>
              <a:rPr lang="en-US" sz="2000" dirty="0" smtClean="0"/>
              <a:t>Additional research is underway to genetically engineer plants that:</a:t>
            </a:r>
          </a:p>
          <a:p>
            <a:pPr lvl="1"/>
            <a:r>
              <a:rPr lang="en-US" sz="2000" dirty="0" smtClean="0"/>
              <a:t>undergo photosynthesis more effectively, and grow more rapidly with less water and fertilizer</a:t>
            </a:r>
          </a:p>
          <a:p>
            <a:pPr lvl="2"/>
            <a:r>
              <a:rPr lang="en-US" sz="2000" dirty="0" smtClean="0"/>
              <a:t>one study showed that a particular species of </a:t>
            </a:r>
            <a:r>
              <a:rPr lang="en-US" sz="2000" dirty="0" err="1" smtClean="0"/>
              <a:t>switchgrass</a:t>
            </a:r>
            <a:r>
              <a:rPr lang="en-US" sz="2000" dirty="0" smtClean="0"/>
              <a:t> produced 60% more biomass </a:t>
            </a:r>
            <a:r>
              <a:rPr lang="en-US" sz="2000" i="1" u="sng" dirty="0" smtClean="0"/>
              <a:t>without</a:t>
            </a:r>
            <a:r>
              <a:rPr lang="en-US" sz="2000" dirty="0" smtClean="0"/>
              <a:t> fertilizer than well fertilized corn</a:t>
            </a:r>
          </a:p>
          <a:p>
            <a:pPr lvl="1"/>
            <a:r>
              <a:rPr lang="en-US" sz="2000" dirty="0" smtClean="0"/>
              <a:t>contain “soft” lignin that is easily separated from the sugars</a:t>
            </a:r>
          </a:p>
          <a:p>
            <a:pPr lvl="1"/>
            <a:endParaRPr lang="en-US" sz="1600" dirty="0"/>
          </a:p>
          <a:p>
            <a:pPr lvl="1"/>
            <a:endParaRPr lang="en-US" sz="1600" dirty="0"/>
          </a:p>
        </p:txBody>
      </p:sp>
    </p:spTree>
    <p:extLst>
      <p:ext uri="{BB962C8B-B14F-4D97-AF65-F5344CB8AC3E}">
        <p14:creationId xmlns:p14="http://schemas.microsoft.com/office/powerpoint/2010/main" val="29915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Restating the Issue At Hand</a:t>
            </a:r>
            <a:endParaRPr lang="en-US" sz="3200" dirty="0"/>
          </a:p>
        </p:txBody>
      </p:sp>
      <p:sp>
        <p:nvSpPr>
          <p:cNvPr id="3" name="Content Placeholder 2"/>
          <p:cNvSpPr>
            <a:spLocks noGrp="1"/>
          </p:cNvSpPr>
          <p:nvPr>
            <p:ph idx="1"/>
          </p:nvPr>
        </p:nvSpPr>
        <p:spPr/>
        <p:txBody>
          <a:bodyPr>
            <a:normAutofit/>
          </a:bodyPr>
          <a:lstStyle/>
          <a:p>
            <a:r>
              <a:rPr lang="en-US" sz="2000" dirty="0" smtClean="0"/>
              <a:t>The world is facing a serious energy crisis</a:t>
            </a:r>
          </a:p>
          <a:p>
            <a:endParaRPr lang="en-US" sz="2000" dirty="0" smtClean="0"/>
          </a:p>
          <a:p>
            <a:r>
              <a:rPr lang="en-US" sz="2000" dirty="0" smtClean="0"/>
              <a:t>Fossil fuels like oil and coal produce 80% of the energy consumed each year</a:t>
            </a:r>
          </a:p>
          <a:p>
            <a:endParaRPr lang="en-US" sz="2000" dirty="0" smtClean="0"/>
          </a:p>
          <a:p>
            <a:r>
              <a:rPr lang="en-US" sz="2000" dirty="0" smtClean="0"/>
              <a:t>With climate change and depletion of resources looming, a reliable, renewable alternative must be derived.</a:t>
            </a:r>
            <a:endParaRPr lang="en-US" sz="2000" dirty="0"/>
          </a:p>
        </p:txBody>
      </p:sp>
    </p:spTree>
    <p:extLst>
      <p:ext uri="{BB962C8B-B14F-4D97-AF65-F5344CB8AC3E}">
        <p14:creationId xmlns:p14="http://schemas.microsoft.com/office/powerpoint/2010/main" val="44618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30"/>
          <a:stretch/>
        </p:blipFill>
        <p:spPr bwMode="auto">
          <a:xfrm>
            <a:off x="478973" y="2138103"/>
            <a:ext cx="3962399" cy="382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4286"/>
          <a:stretch/>
        </p:blipFill>
        <p:spPr bwMode="auto">
          <a:xfrm>
            <a:off x="4822372" y="2138103"/>
            <a:ext cx="3770539" cy="382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1844189"/>
            <a:ext cx="4288972" cy="338554"/>
          </a:xfrm>
          <a:prstGeom prst="rect">
            <a:avLst/>
          </a:prstGeom>
          <a:noFill/>
        </p:spPr>
        <p:txBody>
          <a:bodyPr wrap="square" rtlCol="0">
            <a:spAutoFit/>
          </a:bodyPr>
          <a:lstStyle/>
          <a:p>
            <a:r>
              <a:rPr lang="en-US" sz="1600" dirty="0" smtClean="0"/>
              <a:t>US energy production and consumption (</a:t>
            </a:r>
            <a:r>
              <a:rPr lang="en-US" sz="1600" dirty="0" err="1" smtClean="0"/>
              <a:t>QBtu</a:t>
            </a:r>
            <a:r>
              <a:rPr lang="en-US" sz="1600" dirty="0" smtClean="0"/>
              <a:t>)</a:t>
            </a:r>
            <a:endParaRPr lang="en-US" sz="1600" dirty="0"/>
          </a:p>
        </p:txBody>
      </p:sp>
      <p:sp>
        <p:nvSpPr>
          <p:cNvPr id="5" name="TextBox 4"/>
          <p:cNvSpPr txBox="1"/>
          <p:nvPr/>
        </p:nvSpPr>
        <p:spPr>
          <a:xfrm>
            <a:off x="5584372" y="1828800"/>
            <a:ext cx="2514600" cy="338554"/>
          </a:xfrm>
          <a:prstGeom prst="rect">
            <a:avLst/>
          </a:prstGeom>
          <a:noFill/>
        </p:spPr>
        <p:txBody>
          <a:bodyPr wrap="square" rtlCol="0">
            <a:spAutoFit/>
          </a:bodyPr>
          <a:lstStyle/>
          <a:p>
            <a:r>
              <a:rPr lang="en-US" sz="1600" dirty="0" smtClean="0"/>
              <a:t>Energy Usage By Sector</a:t>
            </a:r>
            <a:endParaRPr lang="en-US" sz="1600" dirty="0"/>
          </a:p>
        </p:txBody>
      </p:sp>
      <p:sp>
        <p:nvSpPr>
          <p:cNvPr id="6" name="Title 5"/>
          <p:cNvSpPr>
            <a:spLocks noGrp="1"/>
          </p:cNvSpPr>
          <p:nvPr>
            <p:ph type="title"/>
          </p:nvPr>
        </p:nvSpPr>
        <p:spPr/>
        <p:txBody>
          <a:bodyPr>
            <a:normAutofit/>
          </a:bodyPr>
          <a:lstStyle/>
          <a:p>
            <a:r>
              <a:rPr lang="en-US" sz="3200" dirty="0" smtClean="0"/>
              <a:t>Electricity Isn’t The Only Concern</a:t>
            </a:r>
            <a:endParaRPr lang="en-US" sz="3200" dirty="0"/>
          </a:p>
        </p:txBody>
      </p:sp>
    </p:spTree>
    <p:extLst>
      <p:ext uri="{BB962C8B-B14F-4D97-AF65-F5344CB8AC3E}">
        <p14:creationId xmlns:p14="http://schemas.microsoft.com/office/powerpoint/2010/main" val="349945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Biomass?</a:t>
            </a:r>
            <a:endParaRPr lang="en-US" sz="3200" dirty="0"/>
          </a:p>
        </p:txBody>
      </p:sp>
      <p:sp>
        <p:nvSpPr>
          <p:cNvPr id="3" name="Content Placeholder 2"/>
          <p:cNvSpPr>
            <a:spLocks noGrp="1"/>
          </p:cNvSpPr>
          <p:nvPr>
            <p:ph idx="1"/>
          </p:nvPr>
        </p:nvSpPr>
        <p:spPr>
          <a:xfrm>
            <a:off x="685800" y="1295400"/>
            <a:ext cx="8229600" cy="5181600"/>
          </a:xfrm>
        </p:spPr>
        <p:txBody>
          <a:bodyPr>
            <a:normAutofit/>
          </a:bodyPr>
          <a:lstStyle/>
          <a:p>
            <a:r>
              <a:rPr lang="en-US" sz="2000" b="1" u="sng" dirty="0" smtClean="0">
                <a:solidFill>
                  <a:srgbClr val="FF0000"/>
                </a:solidFill>
              </a:rPr>
              <a:t>Biomass</a:t>
            </a:r>
            <a:r>
              <a:rPr lang="en-US" sz="2000" dirty="0" smtClean="0"/>
              <a:t>, or plant life, is considered a highly viable energy source.  </a:t>
            </a:r>
          </a:p>
          <a:p>
            <a:endParaRPr lang="en-US" sz="2000" dirty="0" smtClean="0"/>
          </a:p>
          <a:p>
            <a:r>
              <a:rPr lang="en-US" sz="2000" dirty="0" smtClean="0"/>
              <a:t>Solar energy is absorbed by plants.  During photosynthesis, CO</a:t>
            </a:r>
            <a:r>
              <a:rPr lang="en-US" sz="2000" baseline="-25000" dirty="0" smtClean="0"/>
              <a:t>2</a:t>
            </a:r>
            <a:r>
              <a:rPr lang="en-US" sz="2000" dirty="0" smtClean="0"/>
              <a:t> and water absorbed from the surroundings are converted into various carbohydrates (</a:t>
            </a:r>
            <a:r>
              <a:rPr lang="en-US" sz="2000" dirty="0" err="1" smtClean="0"/>
              <a:t>C</a:t>
            </a:r>
            <a:r>
              <a:rPr lang="en-US" sz="2000" baseline="-25000" dirty="0" err="1" smtClean="0"/>
              <a:t>n</a:t>
            </a:r>
            <a:r>
              <a:rPr lang="en-US" sz="2000" dirty="0" smtClean="0"/>
              <a:t>(H</a:t>
            </a:r>
            <a:r>
              <a:rPr lang="en-US" sz="2000" baseline="-25000" dirty="0" smtClean="0"/>
              <a:t>2</a:t>
            </a:r>
            <a:r>
              <a:rPr lang="en-US" sz="2000" dirty="0" smtClean="0"/>
              <a:t>O)</a:t>
            </a:r>
            <a:r>
              <a:rPr lang="en-US" sz="2000" baseline="-25000" dirty="0" smtClean="0"/>
              <a:t>n</a:t>
            </a:r>
            <a:r>
              <a:rPr lang="en-US" sz="2000" dirty="0" smtClean="0"/>
              <a:t>) and oxygen gas, O</a:t>
            </a:r>
            <a:r>
              <a:rPr lang="en-US" sz="2000" baseline="-25000" dirty="0" smtClean="0"/>
              <a:t>2</a:t>
            </a:r>
          </a:p>
          <a:p>
            <a:endParaRPr lang="en-US" sz="2000" dirty="0" smtClean="0"/>
          </a:p>
          <a:p>
            <a:r>
              <a:rPr lang="en-US" sz="2000" dirty="0" smtClean="0"/>
              <a:t>The simplest carbohydrates formed are sugars such as </a:t>
            </a:r>
            <a:r>
              <a:rPr lang="en-US" sz="2000" b="1" u="sng" dirty="0" smtClean="0">
                <a:solidFill>
                  <a:srgbClr val="FF0000"/>
                </a:solidFill>
              </a:rPr>
              <a:t>glucose</a:t>
            </a:r>
            <a:endParaRPr lang="en-US" sz="2000" dirty="0"/>
          </a:p>
          <a:p>
            <a:r>
              <a:rPr lang="en-US" sz="2000" dirty="0" smtClean="0"/>
              <a:t>The reaction leading to the formation of glucose is:</a:t>
            </a:r>
          </a:p>
          <a:p>
            <a:endParaRPr lang="en-US" sz="2000" dirty="0"/>
          </a:p>
          <a:p>
            <a:endParaRPr lang="en-US" sz="2000" dirty="0" smtClean="0"/>
          </a:p>
          <a:p>
            <a:r>
              <a:rPr lang="en-US" sz="2000" dirty="0" smtClean="0"/>
              <a:t>The green pigment in plants, chlorophyll, plays a huge role in this process by absorbing visible light from the sun.</a:t>
            </a:r>
            <a:endParaRPr lang="en-US" sz="2000" dirty="0"/>
          </a:p>
          <a:p>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1687286" y="4267200"/>
                <a:ext cx="590732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6 </m:t>
                      </m:r>
                      <m:r>
                        <a:rPr lang="en-US" b="0" i="1" smtClean="0">
                          <a:latin typeface="Cambria Math"/>
                        </a:rPr>
                        <m:t>𝐶</m:t>
                      </m:r>
                      <m:sSub>
                        <m:sSubPr>
                          <m:ctrlPr>
                            <a:rPr lang="en-US" b="0" i="1" smtClean="0">
                              <a:latin typeface="Cambria Math"/>
                            </a:rPr>
                          </m:ctrlPr>
                        </m:sSubPr>
                        <m:e>
                          <m:r>
                            <a:rPr lang="en-US" b="0" i="1" smtClean="0">
                              <a:latin typeface="Cambria Math"/>
                            </a:rPr>
                            <m:t>𝑂</m:t>
                          </m:r>
                        </m:e>
                        <m:sub>
                          <m:r>
                            <a:rPr lang="en-US" b="0" i="1" smtClean="0">
                              <a:latin typeface="Cambria Math"/>
                            </a:rPr>
                            <m:t>2</m:t>
                          </m:r>
                        </m:sub>
                      </m:sSub>
                      <m:d>
                        <m:dPr>
                          <m:ctrlPr>
                            <a:rPr lang="en-US" b="0" i="1" smtClean="0">
                              <a:latin typeface="Cambria Math"/>
                            </a:rPr>
                          </m:ctrlPr>
                        </m:dPr>
                        <m:e>
                          <m:r>
                            <a:rPr lang="en-US" b="0" i="1" smtClean="0">
                              <a:latin typeface="Cambria Math"/>
                            </a:rPr>
                            <m:t>𝑔</m:t>
                          </m:r>
                        </m:e>
                      </m:d>
                      <m:r>
                        <a:rPr lang="en-US" b="0" i="1" smtClean="0">
                          <a:latin typeface="Cambria Math"/>
                        </a:rPr>
                        <m:t>+6 </m:t>
                      </m:r>
                      <m:sSub>
                        <m:sSubPr>
                          <m:ctrlPr>
                            <a:rPr lang="en-US" b="0"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𝑂</m:t>
                      </m:r>
                      <m:r>
                        <a:rPr lang="en-US" b="0" i="1" smtClean="0">
                          <a:latin typeface="Cambria Math"/>
                        </a:rPr>
                        <m:t> </m:t>
                      </m:r>
                      <m:d>
                        <m:dPr>
                          <m:ctrlPr>
                            <a:rPr lang="en-US" b="0" i="1" smtClean="0">
                              <a:latin typeface="Cambria Math"/>
                            </a:rPr>
                          </m:ctrlPr>
                        </m:dPr>
                        <m:e>
                          <m:r>
                            <a:rPr lang="en-US" b="0" i="1" smtClean="0">
                              <a:latin typeface="Cambria Math"/>
                            </a:rPr>
                            <m:t>𝐿</m:t>
                          </m:r>
                        </m:e>
                      </m:d>
                      <m:r>
                        <a:rPr lang="en-US" b="0" i="1" smtClean="0">
                          <a:latin typeface="Cambria Math"/>
                        </a:rPr>
                        <m:t>+</m:t>
                      </m:r>
                      <m:r>
                        <a:rPr lang="en-US" b="0" i="1" smtClean="0">
                          <a:latin typeface="Cambria Math"/>
                        </a:rPr>
                        <m:t>𝑙𝑖𝑔h𝑡</m:t>
                      </m:r>
                      <m:r>
                        <a:rPr lang="en-US" b="0" i="1" smtClean="0">
                          <a:latin typeface="Cambria Math"/>
                        </a:rPr>
                        <m:t> → </m:t>
                      </m:r>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6</m:t>
                          </m:r>
                        </m:sub>
                      </m:sSub>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12</m:t>
                          </m:r>
                        </m:sub>
                      </m:sSub>
                      <m:sSub>
                        <m:sSubPr>
                          <m:ctrlPr>
                            <a:rPr lang="en-US" b="0" i="1" smtClean="0">
                              <a:latin typeface="Cambria Math"/>
                              <a:ea typeface="Cambria Math"/>
                            </a:rPr>
                          </m:ctrlPr>
                        </m:sSubPr>
                        <m:e>
                          <m:r>
                            <a:rPr lang="en-US" b="0" i="1" smtClean="0">
                              <a:latin typeface="Cambria Math"/>
                              <a:ea typeface="Cambria Math"/>
                            </a:rPr>
                            <m:t>𝑂</m:t>
                          </m:r>
                        </m:e>
                        <m:sub>
                          <m:r>
                            <a:rPr lang="en-US" b="0" i="1" smtClean="0">
                              <a:latin typeface="Cambria Math"/>
                              <a:ea typeface="Cambria Math"/>
                            </a:rPr>
                            <m:t>6</m:t>
                          </m:r>
                        </m:sub>
                      </m:sSub>
                      <m:r>
                        <a:rPr lang="en-US" b="0" i="1" smtClean="0">
                          <a:latin typeface="Cambria Math"/>
                          <a:ea typeface="Cambria Math"/>
                        </a:rPr>
                        <m:t> </m:t>
                      </m:r>
                      <m:d>
                        <m:dPr>
                          <m:ctrlPr>
                            <a:rPr lang="en-US" b="0" i="1" smtClean="0">
                              <a:latin typeface="Cambria Math"/>
                              <a:ea typeface="Cambria Math"/>
                            </a:rPr>
                          </m:ctrlPr>
                        </m:dPr>
                        <m:e>
                          <m:r>
                            <a:rPr lang="en-US" b="0" i="1" smtClean="0">
                              <a:latin typeface="Cambria Math"/>
                              <a:ea typeface="Cambria Math"/>
                            </a:rPr>
                            <m:t>𝑠</m:t>
                          </m:r>
                        </m:e>
                      </m:d>
                      <m:r>
                        <a:rPr lang="en-US" b="0" i="1" smtClean="0">
                          <a:latin typeface="Cambria Math"/>
                          <a:ea typeface="Cambria Math"/>
                        </a:rPr>
                        <m:t>+6 </m:t>
                      </m:r>
                      <m:sSub>
                        <m:sSubPr>
                          <m:ctrlPr>
                            <a:rPr lang="en-US" b="0" i="1" smtClean="0">
                              <a:latin typeface="Cambria Math"/>
                              <a:ea typeface="Cambria Math"/>
                            </a:rPr>
                          </m:ctrlPr>
                        </m:sSubPr>
                        <m:e>
                          <m:r>
                            <a:rPr lang="en-US" b="0" i="1" smtClean="0">
                              <a:latin typeface="Cambria Math"/>
                              <a:ea typeface="Cambria Math"/>
                            </a:rPr>
                            <m:t>𝑂</m:t>
                          </m:r>
                        </m:e>
                        <m:sub>
                          <m:r>
                            <a:rPr lang="en-US" b="0" i="1" smtClean="0">
                              <a:latin typeface="Cambria Math"/>
                              <a:ea typeface="Cambria Math"/>
                            </a:rPr>
                            <m:t>2</m:t>
                          </m:r>
                        </m:sub>
                      </m:sSub>
                      <m:r>
                        <a:rPr lang="en-US" b="0" i="1" smtClean="0">
                          <a:latin typeface="Cambria Math"/>
                          <a:ea typeface="Cambria Math"/>
                        </a:rPr>
                        <m:t> (</m:t>
                      </m:r>
                      <m:r>
                        <a:rPr lang="en-US" b="0" i="1" smtClean="0">
                          <a:latin typeface="Cambria Math"/>
                          <a:ea typeface="Cambria Math"/>
                        </a:rPr>
                        <m:t>𝑔</m:t>
                      </m:r>
                      <m:r>
                        <a:rPr lang="en-US" b="0" i="1" smtClean="0">
                          <a:latin typeface="Cambria Math"/>
                          <a:ea typeface="Cambria Math"/>
                        </a:rPr>
                        <m:t>)</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687286" y="4267200"/>
                <a:ext cx="5907323" cy="369332"/>
              </a:xfrm>
              <a:prstGeom prst="rect">
                <a:avLst/>
              </a:prstGeom>
              <a:blipFill rotWithShape="1">
                <a:blip r:embed="rId2"/>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51695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Conversion of Biomass To Fuel?</a:t>
            </a:r>
            <a:endParaRPr lang="en-US" sz="3200" dirty="0"/>
          </a:p>
        </p:txBody>
      </p:sp>
      <p:sp>
        <p:nvSpPr>
          <p:cNvPr id="3" name="Content Placeholder 2"/>
          <p:cNvSpPr>
            <a:spLocks noGrp="1"/>
          </p:cNvSpPr>
          <p:nvPr>
            <p:ph idx="1"/>
          </p:nvPr>
        </p:nvSpPr>
        <p:spPr>
          <a:xfrm>
            <a:off x="457200" y="1600200"/>
            <a:ext cx="8229600" cy="4953000"/>
          </a:xfrm>
        </p:spPr>
        <p:txBody>
          <a:bodyPr>
            <a:normAutofit/>
          </a:bodyPr>
          <a:lstStyle/>
          <a:p>
            <a:r>
              <a:rPr lang="en-US" sz="2000" dirty="0" smtClean="0"/>
              <a:t>The plants sustains itself on the glucose it produces.  These stored sugars provide the plant with its caloric content, which is what allows the animals that eat the plants to obtain nourishment.</a:t>
            </a:r>
          </a:p>
          <a:p>
            <a:endParaRPr lang="en-US" sz="2000" dirty="0"/>
          </a:p>
          <a:p>
            <a:r>
              <a:rPr lang="en-US" sz="2000" dirty="0" smtClean="0"/>
              <a:t>This carbon-rich biomass can also be used to provide energy</a:t>
            </a:r>
          </a:p>
          <a:p>
            <a:endParaRPr lang="en-US" sz="2000" dirty="0"/>
          </a:p>
          <a:p>
            <a:r>
              <a:rPr lang="en-US" sz="2000" dirty="0" smtClean="0"/>
              <a:t>Until 1880, the main source of energy for heating and transportation in the US was </a:t>
            </a:r>
            <a:r>
              <a:rPr lang="en-US" sz="2000" u="sng" dirty="0" smtClean="0"/>
              <a:t>wood</a:t>
            </a:r>
            <a:r>
              <a:rPr lang="en-US" sz="2000" dirty="0" smtClean="0"/>
              <a:t>.  Energy could be obtained directly by burning the wood.</a:t>
            </a:r>
          </a:p>
          <a:p>
            <a:endParaRPr lang="en-US" sz="2000" dirty="0"/>
          </a:p>
          <a:p>
            <a:r>
              <a:rPr lang="en-US" sz="2000" dirty="0" smtClean="0"/>
              <a:t>Today, biomass can be converted into liquid fuels like alcohols (ethanol, propanol, </a:t>
            </a:r>
            <a:r>
              <a:rPr lang="en-US" sz="2000" dirty="0" err="1" smtClean="0"/>
              <a:t>butanol</a:t>
            </a:r>
            <a:r>
              <a:rPr lang="en-US" sz="2000" dirty="0" smtClean="0"/>
              <a:t>) and serve as substitutes to gasoline</a:t>
            </a:r>
            <a:r>
              <a:rPr lang="en-US" sz="2000" dirty="0"/>
              <a:t>	</a:t>
            </a:r>
            <a:endParaRPr lang="en-US" sz="2000" dirty="0" smtClean="0"/>
          </a:p>
          <a:p>
            <a:pPr lvl="1"/>
            <a:r>
              <a:rPr lang="en-US" sz="2000" dirty="0" smtClean="0">
                <a:solidFill>
                  <a:srgbClr val="FF0000"/>
                </a:solidFill>
              </a:rPr>
              <a:t>For example, most gasoline is actually 10% ethanol, 90% oil (</a:t>
            </a:r>
            <a:r>
              <a:rPr lang="en-US" sz="2000" i="1" dirty="0" err="1" smtClean="0">
                <a:solidFill>
                  <a:srgbClr val="FF0000"/>
                </a:solidFill>
              </a:rPr>
              <a:t>gashol</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417448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914400"/>
          </a:xfrm>
        </p:spPr>
        <p:txBody>
          <a:bodyPr>
            <a:normAutofit/>
          </a:bodyPr>
          <a:lstStyle/>
          <a:p>
            <a:r>
              <a:rPr lang="en-US" sz="3200" dirty="0" smtClean="0"/>
              <a:t>Biofuel Production</a:t>
            </a:r>
            <a:endParaRPr lang="en-US" sz="3200" dirty="0"/>
          </a:p>
        </p:txBody>
      </p:sp>
      <p:sp>
        <p:nvSpPr>
          <p:cNvPr id="6" name="Content Placeholder 5"/>
          <p:cNvSpPr>
            <a:spLocks noGrp="1"/>
          </p:cNvSpPr>
          <p:nvPr>
            <p:ph idx="1"/>
          </p:nvPr>
        </p:nvSpPr>
        <p:spPr>
          <a:xfrm>
            <a:off x="457200" y="1447800"/>
            <a:ext cx="8229600" cy="5105400"/>
          </a:xfrm>
        </p:spPr>
        <p:txBody>
          <a:bodyPr>
            <a:normAutofit/>
          </a:bodyPr>
          <a:lstStyle/>
          <a:p>
            <a:r>
              <a:rPr lang="en-US" sz="2000" dirty="0" smtClean="0"/>
              <a:t>There are two types of biofuels:  ethanol and biodiesel</a:t>
            </a:r>
          </a:p>
          <a:p>
            <a:pPr lvl="1"/>
            <a:r>
              <a:rPr lang="en-US" sz="2000" dirty="0" smtClean="0"/>
              <a:t>The primary form of biofuel used in the US is ethanol.  </a:t>
            </a:r>
          </a:p>
          <a:p>
            <a:pPr lvl="1"/>
            <a:r>
              <a:rPr lang="en-US" sz="2000" dirty="0" smtClean="0"/>
              <a:t>The primary type of biomass used to obtain ethanol is corn.</a:t>
            </a:r>
          </a:p>
          <a:p>
            <a:endParaRPr lang="en-US" sz="2000" dirty="0" smtClean="0"/>
          </a:p>
          <a:p>
            <a:r>
              <a:rPr lang="en-US" sz="2000" dirty="0" smtClean="0"/>
              <a:t>After harvest, the corn, including the stalk, husk and cob, are ground up and mixed with water</a:t>
            </a:r>
          </a:p>
          <a:p>
            <a:r>
              <a:rPr lang="en-US" sz="2000" dirty="0" smtClean="0"/>
              <a:t>The slurry is then boiled, releasing </a:t>
            </a:r>
            <a:r>
              <a:rPr lang="en-US" sz="2000" b="1" u="sng" dirty="0" smtClean="0">
                <a:solidFill>
                  <a:srgbClr val="FF0000"/>
                </a:solidFill>
              </a:rPr>
              <a:t>starch</a:t>
            </a:r>
            <a:r>
              <a:rPr lang="en-US" sz="2000" dirty="0"/>
              <a:t> </a:t>
            </a:r>
            <a:r>
              <a:rPr lang="en-US" sz="2000" dirty="0" smtClean="0"/>
              <a:t>from the kernels (chains of connected glucose molecules)  </a:t>
            </a:r>
            <a:endParaRPr lang="en-US" sz="2000" b="1" u="sng" dirty="0" smtClean="0">
              <a:solidFill>
                <a:srgbClr val="FF0000"/>
              </a:solidFill>
            </a:endParaRPr>
          </a:p>
          <a:p>
            <a:r>
              <a:rPr lang="en-US" sz="2000" dirty="0" smtClean="0"/>
              <a:t>The starches are </a:t>
            </a:r>
            <a:r>
              <a:rPr lang="en-US" sz="2000" i="1" u="sng" dirty="0" smtClean="0"/>
              <a:t>easily</a:t>
            </a:r>
            <a:r>
              <a:rPr lang="en-US" sz="2000" dirty="0" smtClean="0"/>
              <a:t> fermented to alcohol</a:t>
            </a:r>
          </a:p>
          <a:p>
            <a:r>
              <a:rPr lang="en-US" sz="2000" dirty="0" smtClean="0"/>
              <a:t>Distillation removes alcohol from the slurry</a:t>
            </a:r>
          </a:p>
          <a:p>
            <a:pPr lvl="1"/>
            <a:r>
              <a:rPr lang="en-US" sz="2000" dirty="0" smtClean="0"/>
              <a:t>The inedible portions of the corn, known as </a:t>
            </a:r>
            <a:r>
              <a:rPr lang="en-US" sz="2000" b="1" u="sng" dirty="0" err="1" smtClean="0">
                <a:solidFill>
                  <a:srgbClr val="FF0000"/>
                </a:solidFill>
              </a:rPr>
              <a:t>stover</a:t>
            </a:r>
            <a:r>
              <a:rPr lang="en-US" sz="2000" dirty="0" smtClean="0"/>
              <a:t>, are not easily fermented due to high </a:t>
            </a:r>
            <a:r>
              <a:rPr lang="en-US" sz="2000" b="1" u="sng" dirty="0" err="1" smtClean="0">
                <a:solidFill>
                  <a:srgbClr val="FF0000"/>
                </a:solidFill>
              </a:rPr>
              <a:t>celluose</a:t>
            </a:r>
            <a:r>
              <a:rPr lang="en-US" sz="2000" dirty="0" smtClean="0">
                <a:solidFill>
                  <a:srgbClr val="FF0000"/>
                </a:solidFill>
              </a:rPr>
              <a:t> </a:t>
            </a:r>
            <a:r>
              <a:rPr lang="en-US" sz="2000" dirty="0" smtClean="0"/>
              <a:t>and</a:t>
            </a:r>
            <a:r>
              <a:rPr lang="en-US" sz="2000" dirty="0" smtClean="0">
                <a:solidFill>
                  <a:srgbClr val="FF0000"/>
                </a:solidFill>
              </a:rPr>
              <a:t> </a:t>
            </a:r>
            <a:r>
              <a:rPr lang="en-US" sz="2000" b="1" u="sng" dirty="0" smtClean="0">
                <a:solidFill>
                  <a:srgbClr val="FF0000"/>
                </a:solidFill>
              </a:rPr>
              <a:t>lignin</a:t>
            </a:r>
            <a:r>
              <a:rPr lang="en-US" sz="2000" dirty="0" smtClean="0">
                <a:solidFill>
                  <a:srgbClr val="FF0000"/>
                </a:solidFill>
              </a:rPr>
              <a:t> </a:t>
            </a:r>
            <a:r>
              <a:rPr lang="en-US" sz="2000" dirty="0" smtClean="0"/>
              <a:t>content.  This material is typically discarded as waste.</a:t>
            </a:r>
            <a:endParaRPr lang="en-US" sz="2000" dirty="0"/>
          </a:p>
        </p:txBody>
      </p:sp>
    </p:spTree>
    <p:extLst>
      <p:ext uri="{BB962C8B-B14F-4D97-AF65-F5344CB8AC3E}">
        <p14:creationId xmlns:p14="http://schemas.microsoft.com/office/powerpoint/2010/main" val="306928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5022" b="4597"/>
          <a:stretch/>
        </p:blipFill>
        <p:spPr bwMode="auto">
          <a:xfrm>
            <a:off x="5970814" y="957943"/>
            <a:ext cx="1981200" cy="209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16" name="Group 9215"/>
          <p:cNvGrpSpPr/>
          <p:nvPr/>
        </p:nvGrpSpPr>
        <p:grpSpPr>
          <a:xfrm>
            <a:off x="5075465" y="4896094"/>
            <a:ext cx="1706335" cy="1215741"/>
            <a:chOff x="4155622" y="1706580"/>
            <a:chExt cx="1706335" cy="1215741"/>
          </a:xfrm>
        </p:grpSpPr>
        <p:grpSp>
          <p:nvGrpSpPr>
            <p:cNvPr id="8" name="Group 7"/>
            <p:cNvGrpSpPr/>
            <p:nvPr/>
          </p:nvGrpSpPr>
          <p:grpSpPr>
            <a:xfrm>
              <a:off x="4610100" y="2161495"/>
              <a:ext cx="914400" cy="369332"/>
              <a:chOff x="4343400" y="1926772"/>
              <a:chExt cx="914400" cy="369332"/>
            </a:xfrm>
          </p:grpSpPr>
          <p:sp>
            <p:nvSpPr>
              <p:cNvPr id="4" name="TextBox 3"/>
              <p:cNvSpPr txBox="1"/>
              <p:nvPr/>
            </p:nvSpPr>
            <p:spPr>
              <a:xfrm>
                <a:off x="4343400" y="1926772"/>
                <a:ext cx="457200" cy="369332"/>
              </a:xfrm>
              <a:prstGeom prst="rect">
                <a:avLst/>
              </a:prstGeom>
              <a:noFill/>
              <a:ln w="28575">
                <a:noFill/>
              </a:ln>
            </p:spPr>
            <p:txBody>
              <a:bodyPr wrap="square" rtlCol="0">
                <a:spAutoFit/>
              </a:bodyPr>
              <a:lstStyle/>
              <a:p>
                <a:r>
                  <a:rPr lang="en-US" dirty="0" smtClean="0"/>
                  <a:t>C</a:t>
                </a:r>
                <a:endParaRPr lang="en-US" dirty="0"/>
              </a:p>
            </p:txBody>
          </p:sp>
          <p:sp>
            <p:nvSpPr>
              <p:cNvPr id="5" name="TextBox 4"/>
              <p:cNvSpPr txBox="1"/>
              <p:nvPr/>
            </p:nvSpPr>
            <p:spPr>
              <a:xfrm>
                <a:off x="4953000" y="1926772"/>
                <a:ext cx="304800" cy="369332"/>
              </a:xfrm>
              <a:prstGeom prst="rect">
                <a:avLst/>
              </a:prstGeom>
              <a:noFill/>
              <a:ln w="28575">
                <a:noFill/>
              </a:ln>
            </p:spPr>
            <p:txBody>
              <a:bodyPr wrap="square" rtlCol="0">
                <a:spAutoFit/>
              </a:bodyPr>
              <a:lstStyle/>
              <a:p>
                <a:r>
                  <a:rPr lang="en-US" dirty="0" smtClean="0"/>
                  <a:t>C</a:t>
                </a:r>
                <a:endParaRPr lang="en-US" dirty="0"/>
              </a:p>
            </p:txBody>
          </p:sp>
          <p:cxnSp>
            <p:nvCxnSpPr>
              <p:cNvPr id="7" name="Straight Connector 6"/>
              <p:cNvCxnSpPr/>
              <p:nvPr/>
            </p:nvCxnSpPr>
            <p:spPr>
              <a:xfrm>
                <a:off x="4593772" y="211143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4588328" y="2053245"/>
              <a:ext cx="114300" cy="1824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45478" y="2031473"/>
              <a:ext cx="114300" cy="1824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88328" y="2438400"/>
              <a:ext cx="1143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55622" y="2515382"/>
              <a:ext cx="644978" cy="369332"/>
            </a:xfrm>
            <a:prstGeom prst="rect">
              <a:avLst/>
            </a:prstGeom>
            <a:noFill/>
            <a:ln w="28575">
              <a:noFill/>
            </a:ln>
          </p:spPr>
          <p:txBody>
            <a:bodyPr wrap="square" rtlCol="0">
              <a:spAutoFit/>
            </a:bodyPr>
            <a:lstStyle/>
            <a:p>
              <a:r>
                <a:rPr lang="en-US" dirty="0" smtClean="0"/>
                <a:t>H</a:t>
              </a:r>
              <a:r>
                <a:rPr lang="en-US" baseline="-25000" dirty="0" smtClean="0"/>
                <a:t>3</a:t>
              </a:r>
              <a:r>
                <a:rPr lang="en-US" dirty="0" smtClean="0"/>
                <a:t>C</a:t>
              </a:r>
              <a:endParaRPr lang="en-US" dirty="0"/>
            </a:p>
          </p:txBody>
        </p:sp>
        <p:sp>
          <p:nvSpPr>
            <p:cNvPr id="16" name="TextBox 15"/>
            <p:cNvSpPr txBox="1"/>
            <p:nvPr/>
          </p:nvSpPr>
          <p:spPr>
            <a:xfrm>
              <a:off x="4400550" y="1752600"/>
              <a:ext cx="533400" cy="369332"/>
            </a:xfrm>
            <a:prstGeom prst="rect">
              <a:avLst/>
            </a:prstGeom>
            <a:noFill/>
            <a:ln w="28575">
              <a:noFill/>
            </a:ln>
          </p:spPr>
          <p:txBody>
            <a:bodyPr wrap="square" rtlCol="0">
              <a:spAutoFit/>
            </a:bodyPr>
            <a:lstStyle/>
            <a:p>
              <a:r>
                <a:rPr lang="en-US" dirty="0" smtClean="0"/>
                <a:t>O</a:t>
              </a:r>
              <a:endParaRPr lang="en-US" dirty="0"/>
            </a:p>
          </p:txBody>
        </p:sp>
        <p:cxnSp>
          <p:nvCxnSpPr>
            <p:cNvPr id="18" name="Straight Connector 17"/>
            <p:cNvCxnSpPr/>
            <p:nvPr/>
          </p:nvCxnSpPr>
          <p:spPr>
            <a:xfrm flipV="1">
              <a:off x="5426527" y="2031473"/>
              <a:ext cx="97973" cy="202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26527" y="1706580"/>
              <a:ext cx="364671" cy="369332"/>
            </a:xfrm>
            <a:prstGeom prst="rect">
              <a:avLst/>
            </a:prstGeom>
            <a:noFill/>
            <a:ln w="28575">
              <a:noFill/>
            </a:ln>
          </p:spPr>
          <p:txBody>
            <a:bodyPr wrap="square" rtlCol="0">
              <a:spAutoFit/>
            </a:bodyPr>
            <a:lstStyle/>
            <a:p>
              <a:r>
                <a:rPr lang="en-US" dirty="0" smtClean="0"/>
                <a:t>O</a:t>
              </a:r>
              <a:endParaRPr lang="en-US" dirty="0"/>
            </a:p>
          </p:txBody>
        </p:sp>
        <p:cxnSp>
          <p:nvCxnSpPr>
            <p:cNvPr id="22" name="Straight Connector 21"/>
            <p:cNvCxnSpPr/>
            <p:nvPr/>
          </p:nvCxnSpPr>
          <p:spPr>
            <a:xfrm flipH="1" flipV="1">
              <a:off x="5421086" y="2440875"/>
              <a:ext cx="152400" cy="224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97286" y="2552989"/>
              <a:ext cx="364671" cy="369332"/>
            </a:xfrm>
            <a:prstGeom prst="rect">
              <a:avLst/>
            </a:prstGeom>
            <a:noFill/>
            <a:ln w="28575">
              <a:noFill/>
            </a:ln>
          </p:spPr>
          <p:txBody>
            <a:bodyPr wrap="square" rtlCol="0">
              <a:spAutoFit/>
            </a:bodyPr>
            <a:lstStyle/>
            <a:p>
              <a:r>
                <a:rPr lang="en-US" dirty="0" smtClean="0"/>
                <a:t>O</a:t>
              </a:r>
              <a:endParaRPr lang="en-US" dirty="0"/>
            </a:p>
          </p:txBody>
        </p:sp>
        <p:cxnSp>
          <p:nvCxnSpPr>
            <p:cNvPr id="28" name="Straight Connector 27"/>
            <p:cNvCxnSpPr/>
            <p:nvPr/>
          </p:nvCxnSpPr>
          <p:spPr>
            <a:xfrm flipV="1">
              <a:off x="5464627" y="2053245"/>
              <a:ext cx="97973" cy="2025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464627" y="2403267"/>
              <a:ext cx="152400" cy="224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Minus 30"/>
            <p:cNvSpPr/>
            <p:nvPr/>
          </p:nvSpPr>
          <p:spPr>
            <a:xfrm>
              <a:off x="5720441" y="1752600"/>
              <a:ext cx="70759" cy="45719"/>
            </a:xfrm>
            <a:prstGeom prst="mathMinus">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904265" y="4876800"/>
            <a:ext cx="1706335" cy="1215741"/>
            <a:chOff x="4155622" y="1706580"/>
            <a:chExt cx="1706335" cy="1215741"/>
          </a:xfrm>
        </p:grpSpPr>
        <p:grpSp>
          <p:nvGrpSpPr>
            <p:cNvPr id="36" name="Group 35"/>
            <p:cNvGrpSpPr/>
            <p:nvPr/>
          </p:nvGrpSpPr>
          <p:grpSpPr>
            <a:xfrm>
              <a:off x="4610100" y="2161495"/>
              <a:ext cx="914400" cy="369332"/>
              <a:chOff x="4343400" y="1926772"/>
              <a:chExt cx="914400" cy="369332"/>
            </a:xfrm>
          </p:grpSpPr>
          <p:sp>
            <p:nvSpPr>
              <p:cNvPr id="49" name="TextBox 48"/>
              <p:cNvSpPr txBox="1"/>
              <p:nvPr/>
            </p:nvSpPr>
            <p:spPr>
              <a:xfrm>
                <a:off x="4343400" y="1926772"/>
                <a:ext cx="457200" cy="369332"/>
              </a:xfrm>
              <a:prstGeom prst="rect">
                <a:avLst/>
              </a:prstGeom>
              <a:noFill/>
              <a:ln w="28575">
                <a:noFill/>
              </a:ln>
            </p:spPr>
            <p:txBody>
              <a:bodyPr wrap="square" rtlCol="0">
                <a:spAutoFit/>
              </a:bodyPr>
              <a:lstStyle/>
              <a:p>
                <a:r>
                  <a:rPr lang="en-US" dirty="0" smtClean="0"/>
                  <a:t>C</a:t>
                </a:r>
                <a:endParaRPr lang="en-US" dirty="0"/>
              </a:p>
            </p:txBody>
          </p:sp>
          <p:sp>
            <p:nvSpPr>
              <p:cNvPr id="50" name="TextBox 49"/>
              <p:cNvSpPr txBox="1"/>
              <p:nvPr/>
            </p:nvSpPr>
            <p:spPr>
              <a:xfrm>
                <a:off x="4953000" y="1926772"/>
                <a:ext cx="304800" cy="369332"/>
              </a:xfrm>
              <a:prstGeom prst="rect">
                <a:avLst/>
              </a:prstGeom>
              <a:noFill/>
              <a:ln w="28575">
                <a:noFill/>
              </a:ln>
            </p:spPr>
            <p:txBody>
              <a:bodyPr wrap="square" rtlCol="0">
                <a:spAutoFit/>
              </a:bodyPr>
              <a:lstStyle/>
              <a:p>
                <a:r>
                  <a:rPr lang="en-US" dirty="0" smtClean="0"/>
                  <a:t>C</a:t>
                </a:r>
                <a:endParaRPr lang="en-US" dirty="0"/>
              </a:p>
            </p:txBody>
          </p:sp>
          <p:cxnSp>
            <p:nvCxnSpPr>
              <p:cNvPr id="51" name="Straight Connector 50"/>
              <p:cNvCxnSpPr/>
              <p:nvPr/>
            </p:nvCxnSpPr>
            <p:spPr>
              <a:xfrm>
                <a:off x="4593772" y="2111438"/>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4588328" y="2053245"/>
              <a:ext cx="114300" cy="1824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45478" y="2031473"/>
              <a:ext cx="114300" cy="1824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588328" y="2438400"/>
              <a:ext cx="1143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55622" y="2515382"/>
              <a:ext cx="644978" cy="369332"/>
            </a:xfrm>
            <a:prstGeom prst="rect">
              <a:avLst/>
            </a:prstGeom>
            <a:noFill/>
            <a:ln w="28575">
              <a:noFill/>
            </a:ln>
          </p:spPr>
          <p:txBody>
            <a:bodyPr wrap="square" rtlCol="0">
              <a:spAutoFit/>
            </a:bodyPr>
            <a:lstStyle/>
            <a:p>
              <a:r>
                <a:rPr lang="en-US" dirty="0" smtClean="0"/>
                <a:t>H</a:t>
              </a:r>
              <a:r>
                <a:rPr lang="en-US" baseline="-25000" dirty="0" smtClean="0"/>
                <a:t>3</a:t>
              </a:r>
              <a:r>
                <a:rPr lang="en-US" dirty="0" smtClean="0"/>
                <a:t>C</a:t>
              </a:r>
              <a:endParaRPr lang="en-US" dirty="0"/>
            </a:p>
          </p:txBody>
        </p:sp>
        <p:sp>
          <p:nvSpPr>
            <p:cNvPr id="41" name="TextBox 40"/>
            <p:cNvSpPr txBox="1"/>
            <p:nvPr/>
          </p:nvSpPr>
          <p:spPr>
            <a:xfrm>
              <a:off x="4400550" y="1752600"/>
              <a:ext cx="533400" cy="369332"/>
            </a:xfrm>
            <a:prstGeom prst="rect">
              <a:avLst/>
            </a:prstGeom>
            <a:noFill/>
            <a:ln w="28575">
              <a:noFill/>
            </a:ln>
          </p:spPr>
          <p:txBody>
            <a:bodyPr wrap="square" rtlCol="0">
              <a:spAutoFit/>
            </a:bodyPr>
            <a:lstStyle/>
            <a:p>
              <a:r>
                <a:rPr lang="en-US" dirty="0" smtClean="0"/>
                <a:t>O</a:t>
              </a:r>
              <a:endParaRPr lang="en-US" dirty="0"/>
            </a:p>
          </p:txBody>
        </p:sp>
        <p:cxnSp>
          <p:nvCxnSpPr>
            <p:cNvPr id="42" name="Straight Connector 41"/>
            <p:cNvCxnSpPr/>
            <p:nvPr/>
          </p:nvCxnSpPr>
          <p:spPr>
            <a:xfrm flipV="1">
              <a:off x="5426527" y="2031473"/>
              <a:ext cx="97973" cy="202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26527" y="1706580"/>
              <a:ext cx="364671" cy="369332"/>
            </a:xfrm>
            <a:prstGeom prst="rect">
              <a:avLst/>
            </a:prstGeom>
            <a:noFill/>
            <a:ln w="28575">
              <a:noFill/>
            </a:ln>
          </p:spPr>
          <p:txBody>
            <a:bodyPr wrap="square" rtlCol="0">
              <a:spAutoFit/>
            </a:bodyPr>
            <a:lstStyle/>
            <a:p>
              <a:r>
                <a:rPr lang="en-US" dirty="0" smtClean="0"/>
                <a:t>O</a:t>
              </a:r>
              <a:endParaRPr lang="en-US" dirty="0"/>
            </a:p>
          </p:txBody>
        </p:sp>
        <p:cxnSp>
          <p:nvCxnSpPr>
            <p:cNvPr id="44" name="Straight Connector 43"/>
            <p:cNvCxnSpPr/>
            <p:nvPr/>
          </p:nvCxnSpPr>
          <p:spPr>
            <a:xfrm flipH="1" flipV="1">
              <a:off x="5421086" y="2440875"/>
              <a:ext cx="152400" cy="224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97286" y="2552989"/>
              <a:ext cx="364671" cy="369332"/>
            </a:xfrm>
            <a:prstGeom prst="rect">
              <a:avLst/>
            </a:prstGeom>
            <a:noFill/>
            <a:ln w="28575">
              <a:noFill/>
            </a:ln>
          </p:spPr>
          <p:txBody>
            <a:bodyPr wrap="square" rtlCol="0">
              <a:spAutoFit/>
            </a:bodyPr>
            <a:lstStyle/>
            <a:p>
              <a:r>
                <a:rPr lang="en-US" dirty="0" smtClean="0"/>
                <a:t>O</a:t>
              </a:r>
              <a:endParaRPr lang="en-US" dirty="0"/>
            </a:p>
          </p:txBody>
        </p:sp>
        <p:cxnSp>
          <p:nvCxnSpPr>
            <p:cNvPr id="46" name="Straight Connector 45"/>
            <p:cNvCxnSpPr/>
            <p:nvPr/>
          </p:nvCxnSpPr>
          <p:spPr>
            <a:xfrm flipV="1">
              <a:off x="5475513" y="2053245"/>
              <a:ext cx="97973" cy="2025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464627" y="2403267"/>
              <a:ext cx="152400" cy="22422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8" name="Minus 47"/>
            <p:cNvSpPr/>
            <p:nvPr/>
          </p:nvSpPr>
          <p:spPr>
            <a:xfrm>
              <a:off x="5720441" y="1752600"/>
              <a:ext cx="70759" cy="45719"/>
            </a:xfrm>
            <a:prstGeom prst="mathMinus">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1" name="TextBox 9220"/>
          <p:cNvSpPr txBox="1"/>
          <p:nvPr/>
        </p:nvSpPr>
        <p:spPr>
          <a:xfrm>
            <a:off x="6136822" y="3176936"/>
            <a:ext cx="1962150" cy="369332"/>
          </a:xfrm>
          <a:prstGeom prst="rect">
            <a:avLst/>
          </a:prstGeom>
          <a:solidFill>
            <a:srgbClr val="FFC000"/>
          </a:solidFill>
        </p:spPr>
        <p:txBody>
          <a:bodyPr wrap="square" rtlCol="0">
            <a:spAutoFit/>
          </a:bodyPr>
          <a:lstStyle/>
          <a:p>
            <a:r>
              <a:rPr lang="en-US" dirty="0" smtClean="0"/>
              <a:t>glucose molecules</a:t>
            </a:r>
            <a:endParaRPr lang="en-US" dirty="0"/>
          </a:p>
        </p:txBody>
      </p:sp>
      <p:sp>
        <p:nvSpPr>
          <p:cNvPr id="9222" name="TextBox 9221"/>
          <p:cNvSpPr txBox="1"/>
          <p:nvPr/>
        </p:nvSpPr>
        <p:spPr>
          <a:xfrm>
            <a:off x="7268936" y="4038600"/>
            <a:ext cx="1265464" cy="369332"/>
          </a:xfrm>
          <a:prstGeom prst="rect">
            <a:avLst/>
          </a:prstGeom>
          <a:noFill/>
        </p:spPr>
        <p:txBody>
          <a:bodyPr wrap="square" rtlCol="0">
            <a:spAutoFit/>
          </a:bodyPr>
          <a:lstStyle/>
          <a:p>
            <a:r>
              <a:rPr lang="en-US" b="1" dirty="0" smtClean="0">
                <a:solidFill>
                  <a:srgbClr val="FF0000"/>
                </a:solidFill>
              </a:rPr>
              <a:t>glycolysis</a:t>
            </a:r>
            <a:endParaRPr lang="en-US" b="1" dirty="0">
              <a:solidFill>
                <a:srgbClr val="FF0000"/>
              </a:solidFill>
            </a:endParaRPr>
          </a:p>
        </p:txBody>
      </p:sp>
      <p:sp>
        <p:nvSpPr>
          <p:cNvPr id="56" name="TextBox 55"/>
          <p:cNvSpPr txBox="1"/>
          <p:nvPr/>
        </p:nvSpPr>
        <p:spPr>
          <a:xfrm>
            <a:off x="5859234" y="6248400"/>
            <a:ext cx="2275114" cy="369332"/>
          </a:xfrm>
          <a:prstGeom prst="rect">
            <a:avLst/>
          </a:prstGeom>
          <a:noFill/>
        </p:spPr>
        <p:txBody>
          <a:bodyPr wrap="square" rtlCol="0">
            <a:spAutoFit/>
          </a:bodyPr>
          <a:lstStyle/>
          <a:p>
            <a:r>
              <a:rPr lang="en-US" dirty="0" smtClean="0"/>
              <a:t>2 pyruvate molecules</a:t>
            </a:r>
            <a:endParaRPr lang="en-US" dirty="0"/>
          </a:p>
        </p:txBody>
      </p:sp>
      <p:sp>
        <p:nvSpPr>
          <p:cNvPr id="9223" name="AutoShape 6" descr="data:image/jpeg;base64,/9j/4AAQSkZJRgABAQAAAQABAAD/2wCEAAkGBhQQDhAQEBAQEhUPGBUVFxEYGBcYGBAXGBYVFRcZGBQXHCYfGRovHBQXHzsgIygqLDEsFSAxOTMqNScrLCoBCQoKBQUFDQUFDSkYEhgpKSkpKSkpKSkpKSkpKSkpKSkpKSkpKSkpKSkpKSkpKSkpKSkpKSkpKSkpKSkpKSkpKf/AABEIAJoBRwMBIgACEQEDEQH/xAAbAAEAAgMBAQAAAAAAAAAAAAAABQYDBAcCAf/EAEwQAAIBAwMDAQQCCw0GBwEAAAECAwAEEQUSIQYTMUEUIlFhBzIVFzVCVXFydIGRsyMzNERSc5KTsbK00tMkJUNiY4RTZIKiwcTRFv/EABQBAQAAAAAAAAAAAAAAAAAAAAD/xAAUEQEAAAAAAAAAAAAAAAAAAAAA/9oADAMBAAIRAxEAPwDuNKUoFKUoFKUoFKVC6z1nZ2biO5u4YnIzsLZYA+CVGSo+Z4oJqlaL65AI4Ze/FsuWRInDArKz/UCsOCTis15qMcPb7sip3XWNMnG934VR8zQbFKVA3vXlhBOYJb23SRThlLj3D8Hb6qH8oignqVrXGpRR9rfIq+0MEj5/fGKlgF+JwpP6KXeoxxGJZJFQzOI0BP13IJCj4nAP6qDZpSlApSlApSlApSlApSlApSlApSlApSlApSlApSlApSlApSlApSlApSlApSlApSlApSlAqmfRfArWUs7gGe5uLozseWLLPIgVj5wEVML45+dXOqVr3TkUNyjw3N/aNqc3bdbd4wjSGKSQyMkqNtYrCQWTBJIzmgiOsLWGC2s49N7TGPVoP3Le3bjnLM7RkjPbXLD3VHG7xXvqy4v2bTBdwWUcft9p70U0jtu3nA2tEox55zVnXoW2FvbQJ3FW1nS6B3ZaWZGLbpHYEtksSfB+YqQ1rQ0uhAJC49mmjuF2kDLxElQcg5Xnxx+Ogr+s9b5tZu1BcxtNDcm2mdVCzvFG7+6A5dTtRnG9VyFre6I0qAaRaRoiNHNBGz5AImZ0VnZ8/WJJJOfjWjoXfnvRcX1jco47iwgmAw2cZByfdlLPKwABfbxnaMDJOb7Xkaho4Ly/toHJJtYpFEa7jlghZC8anJ4Rh54xQUa2llFnp0duEkFvq88Nt3GYI0SLchAXAY7RlgMA/VAqc6lnvmu9HF5BZxp7bHgxSySMW7cnBDxqAMZ5z6Vbm6Qt+3ZRRqYk0+RZYkTAGVR0w2QSR+6MT4JPOfNbOr6DHdPbPIXBtJROm0gAsFZQGyDlcMfGKCRFfaUoFKUoFKUoFKUoFKUoFKUoFKUoFKUoFKUoFKUoFKUoFKUoFKUoFKUoFKUoFKVWPpMnZNFv3RmVliYhlJBByPBHIoLPSuZ9adexNo1ykS36SGHCyG2uYwG93nulAF/HmujWZ/co/wAlf7BQZqrfV38I0j89H+Eu6slVvq7+EaR+ej/CXlBZKV8zTNB9pXzNQ3VXUXsUCMkfdmuJEghhzt7kr+AW+9UAFifgDQTVKpmo65qFhGLq9FlNboR3lgWVJLdSQC6l2YSqM8jCnAq5KwIBByDyD8aD7StbUpSsErKcFUcg/AhSRVK0T6SbY6RC82o23tJtwXzJGH7vbycp6Nu9MUF+pUH0PqElxpdlPMxeSWGNnbgbmIyTgcVOUClKUCql1rcSSXOnafHLJCt88plkjO1+1DGZCiuOVLHaMjnGattQPVXTz3It5beVYbmzfuQyMCyHKlHR1BB2MpIOOfWg1LLoOO1uYZ7GWW3AJ70JeWWO5Qg+Vkc7XBwQ4+fBzUD0l1eIDqMckOoTEX11ho7eeZVXcuFDopAxj6vpmpbT7W8vprea4ntEgtZGbt2ryubiVC0ZEkjqmEVt3uAHJHPipPpPQHtFuxIyN7RdT3C7c8LIVIByB73FBBdDdSxJa3k9zOIVe/uwnfbtso35CbZCCpA+99MH4Vk1U/ZLVFsjM4tIrZLlxFIV9raVysYMiHJiCoxwpGSRWjcyx6QWMzWpury5vZbZpH2JDHM6O7SSNjaAAmQuSThR542dP6TaOOzu9KuoJZIYmhZn5gvY2kMjDMeTHiQsVK528rgigTaeNIv9PFq8ot76RreS2aR5EVyjPHJH3GJQ5TBwcEH5CtPojrNYbeaOSHUZmW5u/fjtp5lx33wBIqkHA4x6VPWnT91cXkF3qDW4FpvMNtAXZQ7rsMjySBSzbSQAFAGc1u9HaA9lbyRSMjF57iUFc42yys6jkDnBoIz6Lbsy2DyMZDuubvG/IZR33wCG5UgcY9KuFQXR2gvZW8kUjIxee4lBXONssrOo5A5wanaBSoHr27eHSb+WJ2R44JGV1OCpCnBB9DVV1z6TrX7DzCG9IufZjtIEgbu9vghtvB3euaDpFK1dKkLW8LMSS0aEk+SSoJNbVApSlApSlApSlApSlApSlAqF6z0V73Trq1iKh54yils7QTjzgH4VNUoK31RpvtmnXWnRSRd9oVUqT9TdkKzAcgHY3OPQ1YLePaiqfvQB+oAVX9N+7eofm1j/AH7ypnVdWitYHnncIkY5Y/PgAAcsxJAAHJJAoGq6rFawPPO4RIxyfOc8AADlmJIAUckkAVXbbp5tRb2nU4h2+exYNysKn7+YeHnI9PCA4HOScuk6XLeTJfXyFO3zbWR59mB/4so8NcEfjCA4HOTVooK59rnTfwdaf1a0+1zpv4OtP6tasdKCufa5038HWn9WtRvUvSq20NrLp1on+w3K3TW0SgGddhik2jwZNjZA9duKutKDn3U3VaalZS2FhHcSzXa9ohoJo1tlbAd5nkQBQBngEknGKuWhXcUltGbeQSRoO2GHxT3CD6hgVwQa36q+r6RLazvf2Cbi+Dc2Y4F2BxvjzwtwB6+GAwfQgJ/UYi8EqqMlkcAfElSB5quaD0929Gt7aWCMXC2oQoRGW3iPaefB5I5zjmrBpGrxXcKTwPuR/wBBUjhlZTyrA8FTyCKh777uWX5reftbOg2OiNOkt9LsoJl2SQwxo65B2sBgjKkg/oNTlKUClKUClKUFb6A/gLfnF7/i56slVvoD+At+cXv+LnqyUHwrQCtXU9WitojLcSxxIvl3YAZ+Az5PyHNRNjr891Kht7Ro7bOWuJ8xtKuP+DBjf8Pek2jHgHigi7O/vtSMk9pcwWlskkkcRMPfe57bFHdsuoRNykADnjNSnSmvyztc210sa3Ni6pJszslV13xSIG5AIzwScFTULoF8+kRyWM9peSRxySvBPBC86yxyO0gVhGCUcFyuGABwDmsmjWd7vvtSW3jSW9eHbaTPtIt4EZVDOgYJKxdjjkDIBoLvSoHTusIpJRbzrJaXDeLeYBTJ/NOCUlH5BJ+IFT1BDdZaW91pt5bxAF54pEUE4BZhgZPpWjrdgZ9KudOjZDceyBDHuHul42RSfgpZGGf+U1Z6run/AHavvzay/aXlBNadCUgiRvKIin8YUA/2VsUpQKUpQKUpQKUpQKUpQKUpQKUpQU+TVorXVNUnncJHHbWJLH8u8AAA5ZieAByScVl0jSpb2dL++QoIzutbJv4t/wBWUeDcEHx4QHA5yagdcjVOoJbyaEzQ2UFqzgEk25ZrkLcdocSbArA+qiQsPBrosE6uiujKyuAyspBDAjIII4Ix60HsnAz8Kpum61qGoRm6szZQW7FhCJkkkkuFUld7FHURqSMgYY45q4ypuUr/ACgR+uqF011GNLtE0++huUktAY0ZIJZUu0BPbaN4lYZK4BVsEHNBluev5RZdztRx3EN5DZzxNllRmkRWZCCCVKOGB+fyqd6v117S3jkiCEvPbxEMCRtlmWNvBHOGNUPWOn5ZrC4nntpA2p6haym2IJaOBXjjUSKvhtqlj8N2PSpLq76PbO3hgltLGNZVurT3kViyr7RHuPk8YzQdHqEutdZNUt7IKpSaCaUtzuBjeNQB6Y981N1Reqen4rzXLGO4iMkYtrk+XUBu5Dj3kI+J4zQTt1r7pqtvZBV2TQTTF+dwMbxqAPTHv1O1z6z6WgsuoLX2WExq9rcbjl2BPcixy5OPWug0FY1fSJbWd7+wTcX5ubMYAuwON6Z4W4A9fDAYPoRrW+rR3Wq6fPA25HtL3nwVIlswysp5VgeCp5BFWu7ukijeSV1RIwWZ2ICqBySSfArnFrBNLevrlhaYi2lOw2Vl1JGKmSdEJCxtiNNuRlwvOMig6ZStPSNXiu4Engfcj/oKkcMrKeVYHIKnkEVuUClKUClKheoOoDCUt7dBNdTg9uHOFRRwZZWH1Ih8fJPujJNBF9JapFbaa8txLHEi3F7l3IUfwufjJ8n5Vm+zl3ecWMHYiP8AHLlWG4fGK14dvxybB8jUJ0Z07FbX81teAT3SbrmC4cHa8UrbpDDExKwsspYHbz7ynPNdAmOFYj0B/soITTOj4o5BcTNJd3A/jExDMnx7SABIR8kA+ZNT1c66N+k21Ol25vNRh9oMZ372AfdlvIA8+KsP0dajJcaRZzzOZJJEyznGWO5hk4/FQWSlRnVEhXT7xlJBWCYgg4IIjbBBHg1RIvpAj+wSps1Du+xBe77PcY3+z4397bjGed+fnmg6JqWlxXMRiuIo5UbyjqGH48H1+dQP2CurPmwn70Y/idyzMAPhFdcyJ+J94/FUBZzSXzaVpzTzRxGwS7nZHZZLj97jRDKDuC5LMcHJxitzUNPGkXVhJayT9i7nS1ltnkeRMyhhHIncJKMGAzg4INBOad1lE8i29wslncNwIJsL3D/0pQSko/JJPxArHp/3avvzay/aXlTOpabFcxNFcRRyxt5RwGX8eD4Pzqh/RlOr3+otCJewUg9naSRpC0CvcIpVnJITekpUH71h6UHRqUpQKUpQKUpQKUpQKUpQKUpQKUpQVrTh/vvUPzax/v3lRN6z6HKZkVn02VsyRAEnTXY8yRgeYCTyg+qTkecVL6aP996gf/LWX9+8qxSxBlKsAysCCpGQwPBBB8ig8W1ysqLJGyujgMrqQQwPIII8ioLXbll1LS0V2CyNc7lBID4tyRuA84PPNVC5kk6auNwDy6TcPyoyzabIx+99TESfH/z9ay6reJNqGiyxOrpIbpldTkMDbHBBoLZSlKBSlKCufR5IW0q1ZmLEh8kkkn90f1NTGratFawPcXEixxxDLOfT/wDT6ADkmqj031JBp+gW9zdSBEVXx6tI3ckwqL98x+H9g5qI0HRZ9dnj1HU0MdpGd1rp58P8JZh998gfP5P1g39NtJdckS6u0aHT0Ie3sm4a8I5Wa4H8j1CeD5ORy3QAPSgFfaCr6vpEtrO9/YJuL4NzZjgXYHG+P0W4A9fDAYPoRN6PrEV3Ak8D7kf9BUjhlZTyrA8EHkEVu1VtY0eW1ne/sF3M/NzZjgXYH36ei3AHr4YDB9DQWmlVu868gj7SrHdTSzRrKLaKF2lSNvDSIcdv4e8R4OM15HWYuIWFjFJJcBxE1vKrRG1ZgWDXAblIwATkZ3YwuSaDc1/XzCyW9ugmupwTHDnCoo4MszD6kQJ8+ScKMk1k0DQBbB3dzNPOQ01yww0rDwAPvIx4VBwB8SST90HQRbK7M5mnnIaa4YYaVh4AH3kY8Kg4A+JJJlaCtdcaRJJDHdWoBurBjNCP/FGMSwn/AJXTj8YX4VJaNrMd9ZR3MBys6ZA9VPIZT8GDAqfmKk65/by/YfWTA3FnrDF4j97b3fG9Pkr8EfPj4mgkOjLAWem2NhcqiXLRSYj4bdsOW94ZHHcT19a3+gNJktNKtLeddskSbWXIODuY+RwfNY9Y+7Ol/wA1ff8A1qstBpa3ZGe0uIUIDTRSRgnwCyFRnHpzUbFoDjRhYbk7gtBb7snZv7HaznGduefGcelT9KCmv0hcRR6fNaywrdWMC27B9xhuY9qb0ZlG5feQMGA8jkc0sdMuNQuLe5vHtBDZSO0dvAzyB503RFpJXVfqHdhQPPk8Yq5VVujrtYdOuJZGCpFcag7MfCqt3cEn9QoMPXt+0nY0q3YrNqJKu48wWy/v8nyOPcHxLfKs2h2aQ6tdRRqFSK0sUVR4VVe7AH6hWj9HcD3T3GszqVe/92BD5htEP7mPluPvn48GpawQ/Zm+ODg21mAccEiS7zz+kfroLDSlKBSlKBSlKBSlKBSlKBSlKBUF1p1A1lZPNEqvKzRxRK31TLK4jTdj0BbJ+QxU7UL1h0+b6zeFHEcgKSRSEZCSxuJEJHwyuD8iaCD1HQb+3tnuotUnmuIlMjRSJD7PPtBZkEaoGQHBAIbI481rj6Qo/brCWa5S3tbyxebbIyqvdMkW0biBlgpcfoNbN/qupXFu9qummCaVTG1y0sRgiDDa0ibSZH4JIXaPTNe9P6QMGoWO2MPb2li9tvbaff7kJX3TzkhGNBrf/wBLDqGrpZw3EN1ayWkxliUo6M/cRRuxznaTxmuf6zoeoaDqNumno15AzTyW0DBnMTNHtlUqhDcKwOQcHz5zXU5NCca5BdJEohS1liZxtHvtKjKMeTwDzX3X/utpP/efsVoOefbJ6h/Ai/1Fz/qU+2T1D+BF/qLn/UrtOKYoOLfbJ6h/Ai/1Fz/qV9+2T1D+BF/qLn/UrtGKEUHFPoz6Bl1AQX2qndDbbltrM/VBDtvZ0+G8Hg8sRzwAD2yqz9HJ/wB1w/l3H+JmqzUClKUClKUFM6NYLqetpJ+/NPHIM+XtzCiwkfFRhxx4PFfIyG6nYxYPasttwR4DNNmFWx99gMeecVO650pbXpRriEM0fCyKzxuoPkCSNlbHyzis+i6BBZRmO2hWJWO5sZJdv5TuxLO3zYk0EhSlKBUF1r0wuo2Etsx2scNFJ6xSryjAjkc8cehNTtKDlnR3VbX19psdwNt3YpfQXKHyHX2YB8fBtp/SGrqdch+kX6PJLjWraSwuTazXkMxkcFlz2TCucpzkiVR/6PnWr9prVPw5J/Sn/wA9B2ilcX+01qn4ck/pT/56+fab1X8OP/TuP81B2muNy3DX/Z0OFiBNdX094w/4dul9OQmfQsQP/b6GsX2m9V/Dj/07j/NVj+hvpMWcV7LI/duHuJYnmOfeELlOC3PLbmPxyPhQWfq7Wfsbpk08MakwIqRR/e7mKxxjH8kFhx8BUXN0heLD3YtVumu1Ab3yvssjffIbcLhYzyMj3h5yaneq9AF/Y3FoW2d5cB/5DAhkbHyYA1Xp77V5YPZhZwwTONjX4nRoo/QyxxAby3khSBgkZNBi1DrNbPW3jvLkRRGziYRnJTumVwxGFznAxn4Cs2gdXJea1Otvc923jtI22jIVZO84Y8gc7dtb1loEqay9y3vxGzhg7rFdzyJKzNlR8iDnGOaj+odFQX91eXgC2bWsEbENy7pctJ29i+8wOVXbj3t23nNBI9Za7JHHaw2boJdQmWBJuGEK4ZpJAvhiFU4HxNRXUOnXGl2r38F/eXBtsSSwXDq6XEYI7gHujtNjJBXjjwawJ0bLNE91AsdpKLiK6trU4CRduPtlZhHwrSKTu2+Pd8kHO1rEOoanAbKSyWyimws85nSU9vILLCiDJYgY3NgAE8UHhuvIbfVrlbq67cL29q8KNnGWMpcgAHBxsrP0r1UL3V78QXHet44bYoBnarkyb8AgHPAqS0zQnj1W7uNiiGSC1ijOQeYjNuGPIwGWvmm6LIms310ygRTw2yI2RktGZNw2+R9YUFkpSlApSlApSlApSlApSlAqsa991tJ/7z9itTWt6mLW1uLllLC3jklKjgsEQuQCfXiofWZkMEGrNv8A9ihmnEI2++JIRlST4OBQWWla2m3ongimAKiZEcKfIDKGwf11s0ChpUV1J1AllB3XV5GdkijhT688rnCIueMk+p8AGgjfo3+5UH5Vx/iZqs9UHTtXuNJtoxd2KR2gY7po7jvPa92QtulUxplAz8svgehqzWvUG/Ubiy7YAgihl7m7O7uM4xtxxjZ5z60ExSoe11/fqVxZdvHs8UMvc3fW7hcY244xs859amKBSlKBSlKBSlKBSlKCtar92tN/mL7+9Z1ZarupwsdY09wrFVgvQWwcKWa0wCfAJ2n9RqxUClKUCq30N+9Xn57e/t2qyVXOiEIivMgjN7eHnjIM7YP4qCx0pSgVr32nxzxmOaKOVDglHUMpwcjKnitilBpabosFsGFvbwwB8FhGipux4ztAz5P663aUoFKUoFKUoFKUoFKUoFKUoFKUoILrz7j6l+a3P7F6purdJuuhSzfZPUSBZl+0Xj7ZHZztI7edvp58V0yaFXVkdVZXBVlIBDAjBBB4Ix6V5e1QxmMopQjaUIG0rjG3b4xjjFBodL/c+z/mIf2a1KV5jjCqFUABQAABgADgAAeBXqgVU/pBgdVsbtY2kWwuUmlRQWbtbXjdlUcsV37sD+SatlKCgdZ9X217p0tnYzR3c9+naihiO4jfgF3x+9qoyxLYxitWPphZ9buYnnuk7FnZjdDK8RfBlX3th58Z5+NdEitlUsVRVLeSAAW/GR5r2EGc4GT6+v66CidJ6StrruoRLJPIPZrU7pZGlfl5uN7c448Vfa8hBnOBk+vqf016oFKUoFKUoFKUoFQ3WGvGxsLi6Ch2iUbEPhndgiA/Lcy1M1FdU6EL6yntS2zvLgP/ACHBDI2Pkyqf0UEFJ0nerEZxq1yboLu2kR+zM2M7Oxs4T0znd65zURJ9IymXRLqWcW0F3DdNMjHCdxAigE4zw+4Cpd9X1VoTB9joxORs9r78fswOMd0Jnu49dm3Ppn1rDZ9FPbXWirEN8NhDdRySkgEvIqYO0nJ3MGPGcZoPI65iutY0+GyvEljaO6MyIcglVQxluPysfpq9VW9W0aR9X025RB27dLpZGyo2mRYwnu5yclT4qyUFX+kfVGttP7yytFsmtdzgkEIbiIP45xtJBHwNV/rD6S7WS3jSxvh3nntgAm9WKmZA4yQONuatXWukyXVoIoQCwmtpMEge7HPHIxyf+VTWLrvRZLuzWKAAsJreTBOBtjmR25PyBoLHSlKBSlKBSlKBSlKBSlKBSlKBSlKBSlKBSlKBSlKBSlKBSlKBSlKBSlKBSlKBSlKBSlKBSlKBSlKBSlKBSlKBSlKBSlKBSlKBSlKBSlKBSl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1563687" y="3092325"/>
            <a:ext cx="762000" cy="369332"/>
          </a:xfrm>
          <a:prstGeom prst="rect">
            <a:avLst/>
          </a:prstGeom>
          <a:solidFill>
            <a:srgbClr val="FFC000"/>
          </a:solidFill>
        </p:spPr>
        <p:txBody>
          <a:bodyPr wrap="square" rtlCol="0">
            <a:spAutoFit/>
          </a:bodyPr>
          <a:lstStyle/>
          <a:p>
            <a:r>
              <a:rPr lang="en-US" dirty="0" smtClean="0"/>
              <a:t>starch</a:t>
            </a:r>
            <a:endParaRPr lang="en-US" dirty="0"/>
          </a:p>
        </p:txBody>
      </p:sp>
      <p:sp>
        <p:nvSpPr>
          <p:cNvPr id="9225" name="TextBox 9224"/>
          <p:cNvSpPr txBox="1"/>
          <p:nvPr/>
        </p:nvSpPr>
        <p:spPr>
          <a:xfrm>
            <a:off x="4139292" y="1490246"/>
            <a:ext cx="966108" cy="338554"/>
          </a:xfrm>
          <a:prstGeom prst="rect">
            <a:avLst/>
          </a:prstGeom>
          <a:noFill/>
        </p:spPr>
        <p:txBody>
          <a:bodyPr wrap="square" rtlCol="0">
            <a:spAutoFit/>
          </a:bodyPr>
          <a:lstStyle/>
          <a:p>
            <a:r>
              <a:rPr lang="en-US" sz="1600" b="1" dirty="0" smtClean="0">
                <a:solidFill>
                  <a:srgbClr val="FF0000"/>
                </a:solidFill>
              </a:rPr>
              <a:t>amylase</a:t>
            </a:r>
            <a:endParaRPr lang="en-US" sz="1600" b="1" dirty="0">
              <a:solidFill>
                <a:srgbClr val="FF0000"/>
              </a:solidFill>
            </a:endParaRPr>
          </a:p>
        </p:txBody>
      </p:sp>
      <p:sp>
        <p:nvSpPr>
          <p:cNvPr id="9226" name="Down Arrow 9225"/>
          <p:cNvSpPr/>
          <p:nvPr/>
        </p:nvSpPr>
        <p:spPr>
          <a:xfrm>
            <a:off x="6705600" y="3967945"/>
            <a:ext cx="533400" cy="8382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4095749" y="1774371"/>
            <a:ext cx="1175657"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Left Arrow 9227"/>
          <p:cNvSpPr/>
          <p:nvPr/>
        </p:nvSpPr>
        <p:spPr>
          <a:xfrm>
            <a:off x="3789587" y="5254340"/>
            <a:ext cx="914400" cy="466001"/>
          </a:xfrm>
          <a:prstGeom prst="leftArrow">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TextBox 9228"/>
          <p:cNvSpPr txBox="1"/>
          <p:nvPr/>
        </p:nvSpPr>
        <p:spPr>
          <a:xfrm>
            <a:off x="3657600" y="4611469"/>
            <a:ext cx="1586593" cy="646331"/>
          </a:xfrm>
          <a:prstGeom prst="rect">
            <a:avLst/>
          </a:prstGeom>
          <a:noFill/>
        </p:spPr>
        <p:txBody>
          <a:bodyPr wrap="square" rtlCol="0">
            <a:spAutoFit/>
          </a:bodyPr>
          <a:lstStyle/>
          <a:p>
            <a:r>
              <a:rPr lang="en-US" b="1" dirty="0" smtClean="0">
                <a:solidFill>
                  <a:srgbClr val="FF0000"/>
                </a:solidFill>
              </a:rPr>
              <a:t>yeast</a:t>
            </a:r>
          </a:p>
          <a:p>
            <a:r>
              <a:rPr lang="en-US" b="1" dirty="0" smtClean="0">
                <a:solidFill>
                  <a:srgbClr val="FF0000"/>
                </a:solidFill>
              </a:rPr>
              <a:t>fermentation</a:t>
            </a:r>
            <a:endParaRPr lang="en-US" b="1" dirty="0">
              <a:solidFill>
                <a:srgbClr val="FF0000"/>
              </a:solidFill>
            </a:endParaRPr>
          </a:p>
        </p:txBody>
      </p:sp>
      <p:pic>
        <p:nvPicPr>
          <p:cNvPr id="9230" name="Picture 9" descr="http://upload.wikimedia.org/wikipedia/commons/thumb/e/e8/Ethanol-structure.svg/120px-Ethanol-structur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89" y="4693237"/>
            <a:ext cx="1988911" cy="1281524"/>
          </a:xfrm>
          <a:prstGeom prst="rect">
            <a:avLst/>
          </a:prstGeom>
          <a:solidFill>
            <a:srgbClr val="FFFF00"/>
          </a:solidFill>
          <a:ln>
            <a:solidFill>
              <a:schemeClr val="tx1"/>
            </a:solidFill>
          </a:ln>
        </p:spPr>
      </p:pic>
      <p:sp>
        <p:nvSpPr>
          <p:cNvPr id="9237" name="TextBox 9236"/>
          <p:cNvSpPr txBox="1"/>
          <p:nvPr/>
        </p:nvSpPr>
        <p:spPr>
          <a:xfrm>
            <a:off x="988002" y="6054934"/>
            <a:ext cx="911881" cy="369332"/>
          </a:xfrm>
          <a:prstGeom prst="rect">
            <a:avLst/>
          </a:prstGeom>
          <a:noFill/>
        </p:spPr>
        <p:txBody>
          <a:bodyPr wrap="square" rtlCol="0">
            <a:spAutoFit/>
          </a:bodyPr>
          <a:lstStyle/>
          <a:p>
            <a:r>
              <a:rPr lang="en-US" dirty="0" smtClean="0"/>
              <a:t>ethanol</a:t>
            </a:r>
            <a:endParaRPr lang="en-US" dirty="0"/>
          </a:p>
        </p:txBody>
      </p:sp>
      <p:sp>
        <p:nvSpPr>
          <p:cNvPr id="9238" name="TextBox 9237"/>
          <p:cNvSpPr txBox="1"/>
          <p:nvPr/>
        </p:nvSpPr>
        <p:spPr>
          <a:xfrm>
            <a:off x="2590800" y="5080760"/>
            <a:ext cx="990600" cy="400110"/>
          </a:xfrm>
          <a:prstGeom prst="rect">
            <a:avLst/>
          </a:prstGeom>
          <a:noFill/>
        </p:spPr>
        <p:txBody>
          <a:bodyPr wrap="square" rtlCol="0">
            <a:spAutoFit/>
          </a:bodyPr>
          <a:lstStyle/>
          <a:p>
            <a:r>
              <a:rPr lang="en-US" sz="2000" dirty="0" smtClean="0"/>
              <a:t>+  CO</a:t>
            </a:r>
            <a:r>
              <a:rPr lang="en-US" sz="2000" baseline="-25000" dirty="0" smtClean="0"/>
              <a:t>2</a:t>
            </a:r>
            <a:endParaRPr lang="en-US" sz="2000" baseline="-25000" dirty="0"/>
          </a:p>
        </p:txBody>
      </p:sp>
      <p:pic>
        <p:nvPicPr>
          <p:cNvPr id="9239" name="Picture 11" descr="http://upload.wikimedia.org/wikipedia/commons/thumb/2/21/Amylose2.svg/260px-Amylose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18" y="1382873"/>
            <a:ext cx="3578225" cy="1590088"/>
          </a:xfrm>
          <a:prstGeom prst="rect">
            <a:avLst/>
          </a:prstGeom>
          <a:noFill/>
          <a:extLst>
            <a:ext uri="{909E8E84-426E-40DD-AFC4-6F175D3DCCD1}">
              <a14:hiddenFill xmlns:a14="http://schemas.microsoft.com/office/drawing/2010/main">
                <a:solidFill>
                  <a:srgbClr val="FFFFFF"/>
                </a:solidFill>
              </a14:hiddenFill>
            </a:ext>
          </a:extLst>
        </p:spPr>
      </p:pic>
      <p:sp>
        <p:nvSpPr>
          <p:cNvPr id="9240" name="Double Bracket 9239"/>
          <p:cNvSpPr/>
          <p:nvPr/>
        </p:nvSpPr>
        <p:spPr>
          <a:xfrm>
            <a:off x="5715000" y="957943"/>
            <a:ext cx="2574471" cy="209005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9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Conversion of Biomass to Liquid and Gas Fuels</a:t>
            </a:r>
            <a:endParaRPr lang="en-US" sz="32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8038"/>
          <a:stretch/>
        </p:blipFill>
        <p:spPr bwMode="auto">
          <a:xfrm>
            <a:off x="435429" y="1676400"/>
            <a:ext cx="8534400" cy="412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05200" y="5617420"/>
            <a:ext cx="2362200" cy="369332"/>
          </a:xfrm>
          <a:prstGeom prst="rect">
            <a:avLst/>
          </a:prstGeom>
          <a:noFill/>
        </p:spPr>
        <p:txBody>
          <a:bodyPr wrap="square" rtlCol="0">
            <a:spAutoFit/>
          </a:bodyPr>
          <a:lstStyle/>
          <a:p>
            <a:r>
              <a:rPr lang="en-US" dirty="0" smtClean="0"/>
              <a:t>FFE = fossil fuel energy</a:t>
            </a:r>
            <a:endParaRPr lang="en-US" dirty="0"/>
          </a:p>
        </p:txBody>
      </p:sp>
    </p:spTree>
    <p:extLst>
      <p:ext uri="{BB962C8B-B14F-4D97-AF65-F5344CB8AC3E}">
        <p14:creationId xmlns:p14="http://schemas.microsoft.com/office/powerpoint/2010/main" val="195492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GERUUEBQTFRQVGBYVGRgYGBgbHRsYHhUYGx8bGRkYGyYeGBwjGhgZIC8hLycpLSwtGx4yNTAqNSYrLCkBCQoKBQUFDQUFDSkYEhgpKSkpKSkpKSkpKSkpKSkpKSkpKSkpKSkpKSkpKSkpKSkpKSkpKSkpKSkpKSkpKSkpKf/AABEIAOYA2wMBIgACEQEDEQH/xAAcAAEAAgMBAQEAAAAAAAAAAAAABQYEBwgDAQL/xABNEAACAQMBBAQJCAUKBAcAAAABAgMABBEFBhIhMQcTQVEIFiIyNWF0s9IUUlRxgZOhsVNicpGSFRgjM0JVc5S00TQ2dYIkJUOiweHw/8QAFAEBAAAAAAAAAAAAAAAAAAAAAP/EABQRAQAAAAAAAAAAAAAAAAAAAAD/2gAMAwEAAhEDEQA/AN40pSgUpSgUpSgUpSgUpVbvtuYoJnggiuLqWPHWCBAwQ9zuxCBv1c5oLJSoPStsINXjlZd9GgBMsUiFZEwCfKQ8eIBwRkGs/RtXj16COeEkxyrvKSMHHrB5UGbSsG31iO5uJbdSeshWN3GDjD727g9vmms6gUqtX23cUEjRQRXN00Z3X+Txl1Ru1WfIUMPm5zWboW1UOvq5j30eI4kikUpIhxnykPHBHI8jQTFKwND1qPaKBJ4CTG+d0kEHgxU8Dy4g1+V16J7s2gJ65YhORg43C5UeVyzkcqCRpSlApSlApSlApSlBqbwj/R8HtA9zLXOtdFeEf6Pg9oHuZa51oO46UpQKUpQKUpQKUpQY2p3DWkMroMsiOwHeQpIH7xUB0Z2gttLtSPOljE7sebSSeWzE9py37gKs5G9VJsdOvtiMw2kKXlpvM0SmURSwhjnq8sCsiAngcggE9woJjaLTYB105AFwbWaMHeILRhSxG7nDYOOODjPrqn9H20F9a6ZarFpryoIgFkFzbrvDJ47rHI+o1NWuzd1qzz3V8I1maCS3ghRiyxIwOd58Dfdju5OMACpjYXSJNB0+2gmAEkUYVgDkZyeR7aCC2NvJb7U75riA279VaDqzIknAdbg70fDj3VZ9pbtrGzuJI876QysuOe8EJGPtqIk2dnku76RH6oXEMEcci4LKyiQMd3sI3hisPTLKFr3qrIu0McUkd2S8jozndCISzENKPLLEcQDgnkKCV6PrJLHTbUJjyokkY/OdwGZie0liTmoXaz/wGr6e8Yw06XUEh+dGsRkUH6nGQfWa9dOtr/Ytfk8Fut5ap/Ut1yxyouSercOMOF5BgRwwMV7aToVzqlwb3UAkcixvFBbo2+sSt5zO5A3pGwBwwAB6+AVzo4169s9NgSHTnmjHWbsguYE3v6V/7LneHHhx7qzdnL6bUNfla4tzbP8AIEG4ZEkyPlBw29HwGckY58PXVj6PNHl0DToIJ1CyIH3gCDjMrsOI4ciK8odElXWpLoqOpazSENkeeJmYjHPkedBaKUpQKUpQKUpQKUpQam8I/wBHwe0D3Mtc610V4R/o+D2ge5lrnWg7jpSlApSlApSlApSlAqE211l9nrC4uIgpeKMsu8MjPrA51N1VelL0Re/4LfmKCc0O/OqW0EzABpYo5CByBZAxA9XGs6ozZhBHZWwXkIIQOOeHVr24Gf3VJ0GDrmntq1vLFHK0LSKVEi+cue0VH7M6FPoSiN5oWhVd1Ujt+qwe8nrGz+7iTU9SgUpSgUpSgUpSgUpSgUpSgUpSg1N4R/o+D2ge5lrnWuivCP8AR8HtA9zLXOtB3HSlKBSlKBSlKBSlKBVV6UvRF7/gt+Yq1VVelL0Re/4LfmKCW2XhNvZWynGVghU47xEoqUqN2Z3TZ23V+Z1EO7+z1a4/CpKgUpSgUpSgUpSgUpSgUpSgUpSgUpSg1N4R/o+D2ge5lrnWuivCP9Hwe0D3Mtc60HcdKUoFKVX9pdVk0+4sEjbCzXDRyDAO8vyeVscRkeUoORjlQWClR20V62nWlxLHweOGV1JGfKWNiOHbxFeGx2oPq1hbTSnekkiR2OAMsVGTgcBQTFKUoFVDpM1CBrOS0klCTXSFI1CPIxORxEcSsxHrxVvqkdHxGrz6hdyD+lN1JbKTjKRRKgVF4ZAJJJ7zxoJPZDaK3vUS2jYrNBHGrQukkbgBQMhJVDFfXjuqyVF6ps/FqksEzbyyW776MpAOCCCjcDlCDxHqFV59s9QUkDR5yATx+UQ8fXQXWlUnx01H+5p/8xBTx01H+5p/8xBQXalUnx01H+5p/wDMQU8dNR/uaf8AzEFBdqrV10j6faMytcqdzAZlWR0U5x5UiIUXj3nhVW2s2qvNQthDNZS2QuJoLfrDLG5KySYcLucVO7kZ9dbGstPj06JYokVI0UKqgcAo7MUHpb3K3ah42V0YZDKQQR3gjgRXpVP2PsxoV7fWkQxAvUXMajkhmEgdVA4Iu9HvBeHnGrhQKUqO2i1A6TaXEy+dFFJIPrVCR+IoMLXNurLZ1xHcTor89wBnYD9ZY1YrnszjPZUjpWsw63H1lvKkqct5TnBHYe4+o1D9H2kLpdhCfOkmRZ5ZMeVJJIN8sx7fOwPUKjtRtRoGs28kOFW/jmimUcmeJOsSQgDzsb6k92KC3WGoR6pGJIXV0bOGU5BwSpwfUQR9lfReoZDFvr1gUOUz5W6SQGx3ZBGa1l0Z7aJpmnRRG2vXKPceVHAzoc3EjeSwPHzsH1g1L7Oa6uv61OyxzR7lnEhEqFGz1ztndPZg86CD8I/0fB7QPcy1zrXRXhH+j4PaB7mWudaDuOlKUCqR0jWKatPpsMhcB7pj5DMjeTbynIdeKnOKu9Y11p0d60bSKGaJusQnPktulcj/ALWI+2gpG1fR5BFY3LdbetuwSuA11OykrGzDKs2GGRyqe6O13dLs+f8AUR8/2alhcQ6wJYg0coGYpUDK2Mggq4B4EjPA17WdmmnxrHEoREAVVHIADAAoPalKru1+142cVI4kM13OSsEA5s3zm+bGvMtQNrtrhs6FjiQz3c3kwwLzY/Ob5sa8y3/4Q93FcbCSz3MUYmtZyJp4w6o0Uu6A8iFyFZGwCQSDmpHY/Y9tILXN4yzX839ZL2KvZHED5qAY7s186UvRF7/gt+YoMGJbnbi4t5JIWtrKBluFDOpkmkA8jghIWMZzzyeFXiovZeH5PZWynmsEI/dEoqUoFKUoFKUoIXa7Z/xltWiVtyQFZIn+bKjBlP1ZGD6iajE2yuLZd2fTrvrwMERKjxMR2rLvABT6xkVbaUGvtI1VtmLsyamhjk1EqesBBiiKArHbM3zt0sd7gCzECtg1haxo8WvQvDcIHjcYKn8wewjmDVP0fV5dhZkstQcvbyHctLpvwhmPY45Bu2gvteN3arfRvG4yrqyMO8EEH8DXtSgo+jalc7FxC1ubW5uEh8iKeBRJvxjzd9d4MjgYB5g44Vk6VYT6/e/LbmMwRxRvFbwvgv5eN+WTBIQkKFCjiBnNSu2G0y7H2kly6M6x7vkqQCd5gvM/XUxE/WgHvAP4UFZ6NdKl0XTYYp1KSK05Kns3riVhy71YH7a94tOkXVnm3T1RtI4w3DG+JnYjv5EGrDSg1N4R/o+D2ge5lrnWuivCP9Hwe0D3Mtc60HcdKUoFKUoNe9GP/Gav7afyNbCrXvRj/wAZq/tp/I1YNrtrxs4qxxIZ7ubyYYF5sfnN82Mcy1B+dstsl2YRUjQz3c2VggXizt3nHmoO01i7GbGNpbvd3zCa/m4u/DdjX9FF81QDj14r22R2QOkM9zdv197N/WSdiDsiiH9mMfjVooFV/ZXXRtnas8kShesmhKHywQjleORxyByxVgrVnR1o1/LaO0F5FDE9xclENuJDwndSSxcf2lPCgvZ1rqb5LQIN027TBgeW7IE3d3HLB51MVrzRrC5stePyuZZy1kd1ljEYAE3EFQTxyc5z21sOgUpSgUpSgUpSgVhazo0WvwvBcIHjcYIP5g9hHMHsrNpQULRtYl2GmSx1By8Eh3LS6bt7oZz2OOQbkwq+1H67ocW0cDwXC70cgwe8dxU9jA8QaqWz+tzbHTpp+pMXRju2l0eUi9kUp7JVGB6/zD9dN3oa4+uL3q1drXzF/ZX8hVJ6bRnRrj64verV2tPMX9lfyFB60pSg1N4R/o+D2ge5lrnWuivCP9Hwe0D3Mtc60HcdKUoFQe120DaBCvVKJJ5pEghQnAMj8ix7FUAsfUKnKpfSDixn066kbdhguSJD2KJI2QO3cAxAJ7M0H5h2Qv7BGlhvkFy7dY6/J4VhdvmtuoJcdm/vFvyqa2dRdUVLua16i6ZDG+8BvrhsFQ3ahK5B7Ripia4W3Qu7AIoLFiQAFAySTyxiovZraVNpIUlUFOs6xkViN5o1kKiQDnusMH/uFBMUpSgVGbO6GuzluIUYsFaVsnGf6SZ5COHcXI+yv1tBrkezdtLcTZ3Il3iBzJzgKPWWIA9Zqt20GsaugmM9talvKS36ky4B4gSylwQ3fujhQWJtDV7wXW828sJg3eGMFw2c888MVJ1RY9vZks77rokjvrGNmdOJjbyCySJxBKNjlnI5VbtHvDqNvFKwAMkaOQOQLKCcfvoMylQGz+0Tatc3sLhR8llRFwDkq0SsCxJwTne5Y5Cp+gUpSgUqE1rXH026s4VClbl5UYnOQFiLArg45jtBrL2g1FtJtZ5kALRRSSAHkSqkjOOOMigkKVH7O6kdZtLedgFaaGKUgcgXjViBnsBNSFArE1SaO0iaWYKUiBlJIBxugnIz24zWXUNtfZjVbOe33lV545I0BIGXKHAGefGgr2g6RcbZQi6vLm4iE434reF+rWKM+bvEDekfGGyeGezFTGzUN5psssFyxnhUK0Nw26HIOQY5AvNlx52OIPHjX52A1qPVLKFVOJIUWGWM8HjkjUIyuvMcRn6iK/ek7U/y3ezwwKGgt0VXmB4deW4xL2HdTiT2E4+sLDSlKDU3hH+j4PaB7mWuda6K8I/0fB7QPcy1zrQdx0pSgV5XVql6jJIqujDDKwBBHcQedetKDVeyezNttHNewSLOILS46pYPlMzRMBkjMZPAcPNzj1VldLmzFy0cF5pjMktkGAjjHExndzugc93dHkYwRnuwcjox/wCM1f20/ka2FQa66Nul+HbECG43YbscN3PkyetM8j+rz7s1sWtK9LvRGWLX+mqRIDvyxJnJOcmSPHJu0gc+Y48/Tou6bRf7trqbBZPNSc4AbsCydit+tyPbx5hdellD/Jkj7m+IpIJWX9RJkZv3LnPqzVrtbpbxFeNgyOAykciCMgj7K9JIxOpVgGVgQQRkEHgQQeYxVLm6O4tLH9BfXlpBnjEk4EYycYQyAmPJPf8AVQVva4/LLjW3iIKx2EcLMOIEg32KfXu8+7NTGzmw00tpbn+U78ZijOFaMAAoCAMqSAOXOrNBsbbWtnJZxoVhlDh8Md5iwwzM5ySx7zUvaWq2SLGgwqKEUdwAwPwFBr3or019JvNVjklaZlnizI/nNmNjlseo/hWx6wNP0WPTJJpIwd64cSPk58oIEGO4YUcKz6BSlKCgdJljJqN3paRSyQsZ5QHQAlf6EnPHhyGO7BNY+2Gx92LG4Z9UunVYZGKdXCoYBCd1txQcHGKu9/okeozQTPvb1uzsmDgZZCp3hjjwNemoQR6mj28hB6yNgyhsNuHySRjiBxxmgj9hfRll7Lbe4SpysbTdPXSYY4Y87kSJGuTk7qqFGT2nAFVPpH6TYdg4sDEly4O5GDy4cGk7QuftPZ3gJPbXbq32Gh6y4bLHgka43nPqHYO9uQrXHRxb33SHqA1W7YpBCWEKY8k5BUrHnsAPF+ZPDs4VjYPYy56WLs3mos7W6t5THh1mP/Sjx5qjtI5cuZ4dF21stmipGoVFAVVAwAAMAAdgoKD0vaXb6fZS3ogia4TcG8d4bwLqpD9Wylxg8iTV10XTYtKhRII0iTAO6igDJHE8O311Uum70NcfXF71au1r5i/sr+QoPWlKUGpvCP8AR8HtA9zLXOtdFeEf6Pg9oHuZa51oO46UqCvtpDZ6hb2m4CJ4ppN/PFSm7wxjjnNBO0qH2u17xXsp7nd3zEm8FzjJyAASOXE1ia9tS1lLFbWsXXXcy9YFLbqRxg4Mkr4JC54AAZJoIvo+0mXTrrVGljZFluy8ZYY3lweK94q71S77aLUNlx119Dby2wI6x7cyb8S/PKOPLQduDkd1XGGYXChkIKsAwI5EEZBH2UH7rRnTJ0RkF76wTI4vPEo5dpkQDn3sPt763nSg536K+mdtB3bbUGL2/BUk5tF6m7WT8R6xwrZ/StMmp6QzRsGjkktcMpBBU3EfFSPVVd17oeS11SC8t0Vrdp1M8BUbqAg5cA8NzPMY4Z7uUvouny7aQloWjs9P326mKOGNzIEc4lbrAVQF13lUDsznjmg2Eg3QPqr9VT4dcutluvXUAZ4oYWnS5jQLvKp4xyJndEg4EY4EZ5Yqt/zitP8A0V1/Anx0G1KVqv8AnFaf+iuv4E+On84rT/0V1/Anx0G1KVqv+cVp/wCiuv4E+On84rT/ANFdfwJ8dBtSqZL/AMxR/wDT5P8AUxVhJ0prtBbxnTo2M9xMbaITYUBgm+0jbpOUVTnHacCsu42Z1CyxcRXiT3SKRuyQRKjrneMasg34wSB/aPEDNBEdJ3TFHsiGgtd2W7xx7Ui/b48W/V/f69U9H+wVx0n3TT3LP1O/vTSnm7c9xD878FH2CrntN0dHb3ULQxW5s4Wt1luPIClWMsmVOODSEjGe7ia3DouixbPQpBboEjQYAH5k9pPMmg97GxTTI1ihVUjQBVVRgADsFe9KUFE6bvQ1x9cXvVq7WvmL+yv5Cqz0oaDNtLps0FsoaVzHgEheUik8Tw5CrPbruKoPMAD8KD0pSlBqbwj/AEfB7QPcy1zrXRXhH+j4PaB7mWudaDuOtc7b2c19rWnrbT/J5OpuT1m4JPJG7kbjcDmtjVE3WzqXd5Ddszb8MckaqMbpD7uSeGeGPxoKB0l6Ff2ul3LTaiJowo3o/ksSbw314b6sStWDR2EWuXQkHlvaWrRE/o1Zw4H/AHlCfqqx7SaEm01rLbSkhZV3SRzHaCPWCBWLr+ykeuGJw7wzw8Yp48b68MEHeBV0PapBBoMjamdLayuWlx1YhlLZ7RuHI9eeVYXR5C8Gl2YlzviCPOe7HD/24rAn2Fl1kquo3slxCrBupWOOJHIOR1u5kuP1cgVbwN3lQfaUpQY2p2xvYZIwcF0dAe4lSM/jVe6Mr5LrTLdFPlwILeVTzSSMbrBh2cRkd4INWqqB0k6HBpkTX0YliuN+GNngmeEuHlVPLKcGIDHjjProPfpB2iWeK8so0aRxZzSuy8RHwARGA/tPkkDuFcvfyXN+ik/gb/auw9ntmLfZpGFuhBkO87szO7t3u7ElqlcUHEsmnyRDLRuB61Yf/Fff5Ml/RSfwN/tXbDIH5jP119xQcTDTpW5Ryfwt/tX5NhIpwY3zzxunl+6u28U3BnOONBz30S/+UGyuJiUj+UXNsSRgK8kUe4WJ5AkFc/VW/b6+TTY3llYKiAszE4AA+uvl/pkWqRtFNGjxuMMrDIP1/wC9a8Gx9suppYyfKJrcW7XSxy3MrxqyzKoURk4K+VniTyoLzs3rB2gtYrgxNF1q74RuYUk4z9a4b7ak6+AYr7QKUpQQ2yettr8BkdVUia4iwucYjmdAeJ5kKM1+Z9daLUYrXdXce3kmLcd7eWRFAHZjDH8Kpuw2z11dwzPFfzQI13dkRrFAwGJ3BIMiMeJGe6vbS9Mm03aBBPcSXO9YuVd0jTGJ+KgRqF7jnGeNBselKUGpvCP9Hwe0D3Mtc610V4R/o+D2ge5lrnWg7jpSlApSlApSlApSlAqm9LXo1v8AGtf9TFVyqm9LXo1v8a1/1MVBcV5V9r4vKvtApSlApSlAqmS/8wx/9Pl/1MVXOqZL/wAwx/8AT5f9TFQXOlKUClKUGBoujJoMZji3ipeSTyjk70kjOfsyxr5JoiS3SXR3usSJ4QM8N1mVjkd+V/E1IUoFKUoNTeEf6Pg9oHuZa51rorwj/R8HtA9zLXOtB3HSlKBSlKBSlKBSlKBUZtHoCbSwGGUsqlo3yuM5SRXHMHtUVJmq3sZrMurm865gepvbiBMADEabm6DjnzPGgsg4Uqu6xrElpqNlAjARzLcl1wMncRSpB7ME1YqBSlKBSlKBUW2gI16LzebrFga33eG7umRXJ5ZzlRUZtftBNaSW9pZBPlNyXwzglYo1GXkIHnEZAC9pNYV1s9qOkoZbe/kuJVG8YZ44+rkxxKruKGjJ5DiezNBdKVRDt62qNpT23kx3kkiyqwBYbkZJTPYQ4IJ9VWraO9bTrS4ljIDxwyupIz5Sxsw4dvECgkaVgaDeNqFrBI+C0kUTtjgN5kBOB2cTWfQKUpQKUpQam8I/0fB7QPcy1zrXRXhH+j4PaB7mWudaDuOlKUClKUClKUClKUHw1q/ZDZGHXp9Tkka4Vhfzr/RzyRggYI8lCOPE8f8Aato1h6fpMWlGQwoEM0jTPjPlSNjLHPfgUFFl2Ti2f1jT2iecl0ugesleTgEUjG+TjmfwrY1Ys+mR3MscroDJFvhG4+TvABsfWAKyqBSlKBSlKClbRyjSNYsbiU7sUkU1rvE4VZCVdQTjALYIHHsq3Xt4mnxtJKwREBZmJwAB2mvPVNKi1qJoriNZI25qwyP/AKPrqCTo4s8p1gnlRCCsc1xNJGCOXkO5U49YNBrez0F7uPSBIZohcXl3OChKOiyKzphx5pKjP1GrptdsMi2Vy3yrUDuwStum6kZWKxsfKUniCRxHKrjeaXHftE0i5aF+sjOT5LbrLnhz8liPtr2urVb5GjkG8jqyMD2qwII+0E0EVsWu7p9p5O7/AEEPDh+jHdwqarytbZbJFjQYRFVFHcoGAP3CvWgUpSgUpSg1N4R/o+D2ge5lrnWuivCP9Hwe0D3Mtc60Eh4w3P0if71/ip4w3P0if71/ipSgeMNz9In+9f4qeMNz9In+9f4qUoHjDc/SJ/vX+KnjDc/SJ/vX+KlKB4w3P0if71/ip4w3P0if71/ipSgeMNz9In+9f4qeMNz9In+9f4qUoHjDc/SJ/vX+KnjDc/SJ/vX+KlKB4w3P0if71/ip4w3P0if71/ipSgeMNz9In+9f4qeMNz9In+9f4qUoHjDc/SJ/vX+KnjDc/SJ/vX+KlKB4w3P0if71/ip4w3P0if71/ipSgeMNz9In+9f4qeMNz9In+9f4qUoHjDc/SJ/vX+KnjDc/SJ/vX+KlKB4w3P0if71/ip4w3P0if71/ipSg8brVJr4YllkcA5AZ2YZ78E1i0p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noAutofit/>
          </a:bodyPr>
          <a:lstStyle/>
          <a:p>
            <a:r>
              <a:rPr lang="en-US" sz="2800" dirty="0" smtClean="0"/>
              <a:t>Brazil is the Gold Standard For Biofuel Implementation</a:t>
            </a:r>
            <a:endParaRPr lang="en-US" sz="2800" dirty="0"/>
          </a:p>
        </p:txBody>
      </p:sp>
      <p:sp>
        <p:nvSpPr>
          <p:cNvPr id="4" name="Content Placeholder 3"/>
          <p:cNvSpPr>
            <a:spLocks noGrp="1"/>
          </p:cNvSpPr>
          <p:nvPr>
            <p:ph idx="1"/>
          </p:nvPr>
        </p:nvSpPr>
        <p:spPr>
          <a:xfrm>
            <a:off x="460375" y="1752600"/>
            <a:ext cx="8229600" cy="3733800"/>
          </a:xfrm>
        </p:spPr>
        <p:txBody>
          <a:bodyPr>
            <a:normAutofit/>
          </a:bodyPr>
          <a:lstStyle/>
          <a:p>
            <a:r>
              <a:rPr lang="en-US" sz="2000" dirty="0" smtClean="0"/>
              <a:t>Brazil, which has very little oil, made a serious effort to shift to alcohol as transportation fuel</a:t>
            </a:r>
          </a:p>
          <a:p>
            <a:endParaRPr lang="en-US" sz="2000" dirty="0" smtClean="0"/>
          </a:p>
          <a:p>
            <a:r>
              <a:rPr lang="en-US" sz="2000" dirty="0" smtClean="0"/>
              <a:t>Brazil grows massive amounts of sugarcane, which is converted to ethanol as previously described</a:t>
            </a:r>
          </a:p>
          <a:p>
            <a:pPr lvl="1"/>
            <a:r>
              <a:rPr lang="en-US" sz="2000" dirty="0" smtClean="0"/>
              <a:t>Last year, Brazil produced 27 billion liters of ethanol for transportation, and produced 2GW of electricity by burning the waste</a:t>
            </a:r>
          </a:p>
          <a:p>
            <a:endParaRPr lang="en-US" sz="2000" dirty="0" smtClean="0"/>
          </a:p>
          <a:p>
            <a:r>
              <a:rPr lang="en-US" sz="2000" dirty="0" smtClean="0"/>
              <a:t>During the 80’s, nearly 90% of the vehicles were designed to run on ethanol</a:t>
            </a:r>
          </a:p>
          <a:p>
            <a:endParaRPr lang="en-US" sz="2000" dirty="0" smtClean="0"/>
          </a:p>
        </p:txBody>
      </p:sp>
    </p:spTree>
    <p:extLst>
      <p:ext uri="{BB962C8B-B14F-4D97-AF65-F5344CB8AC3E}">
        <p14:creationId xmlns:p14="http://schemas.microsoft.com/office/powerpoint/2010/main" val="376634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1348</TotalTime>
  <Words>1015</Words>
  <Application>Microsoft Office PowerPoint</Application>
  <PresentationFormat>On-screen Show (4:3)</PresentationFormat>
  <Paragraphs>109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Restating the Issue At Hand</vt:lpstr>
      <vt:lpstr>Electricity Isn’t The Only Concern</vt:lpstr>
      <vt:lpstr>Biomass?</vt:lpstr>
      <vt:lpstr>Conversion of Biomass To Fuel?</vt:lpstr>
      <vt:lpstr>Biofuel Production</vt:lpstr>
      <vt:lpstr>PowerPoint Presentation</vt:lpstr>
      <vt:lpstr>Conversion of Biomass to Liquid and Gas Fuels</vt:lpstr>
      <vt:lpstr>Brazil is the Gold Standard For Biofuel Implementation</vt:lpstr>
      <vt:lpstr>PowerPoint Presentation</vt:lpstr>
      <vt:lpstr>Fuel vs. Food?</vt:lpstr>
      <vt:lpstr>Cellulose</vt:lpstr>
      <vt:lpstr>PowerPoint Presentation</vt:lpstr>
      <vt:lpstr>PowerPoint Presentation</vt:lpstr>
      <vt:lpstr>PowerPoint Presentation</vt:lpstr>
      <vt:lpstr>Cellulosic Ethanol</vt:lpstr>
      <vt:lpstr>Cellulosic Ethanol</vt:lpstr>
      <vt:lpstr>PowerPoint Presentation</vt:lpstr>
      <vt:lpstr>U.S Investment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33</cp:revision>
  <dcterms:created xsi:type="dcterms:W3CDTF">2013-04-09T17:48:46Z</dcterms:created>
  <dcterms:modified xsi:type="dcterms:W3CDTF">2013-04-10T16:17:04Z</dcterms:modified>
</cp:coreProperties>
</file>