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57" r:id="rId3"/>
    <p:sldId id="279" r:id="rId4"/>
    <p:sldId id="281" r:id="rId5"/>
    <p:sldId id="282" r:id="rId6"/>
    <p:sldId id="284" r:id="rId7"/>
    <p:sldId id="286" r:id="rId8"/>
    <p:sldId id="283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274" r:id="rId23"/>
    <p:sldId id="275" r:id="rId24"/>
    <p:sldId id="278" r:id="rId25"/>
    <p:sldId id="258" r:id="rId26"/>
    <p:sldId id="259" r:id="rId27"/>
    <p:sldId id="289" r:id="rId28"/>
    <p:sldId id="28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C41AD-4037-4F8D-9203-8821444B070C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94D1-97F6-451F-B535-9EFBC7DD0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1520-8953-482B-B57A-CB06A2C97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DCC6-F9C5-4D72-84E4-9276CA8CE0F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8AD8-CB5A-4349-9973-6A5A8F77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expasy.org/peptide_cutter/" TargetMode="Externa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.expasy.org/protparam/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gem.org/tool/chou-fasman/" TargetMode="Externa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Analysis of Proteins</a:t>
            </a:r>
            <a:endParaRPr lang="en-US" b="1" dirty="0" smtClean="0"/>
          </a:p>
        </p:txBody>
      </p:sp>
      <p:pic>
        <p:nvPicPr>
          <p:cNvPr id="7171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</a:t>
            </a:r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34F65-BBE8-4230-9376-0A209DE90D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Sequencing Complications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918" y="1143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Edman</a:t>
            </a:r>
            <a:r>
              <a:rPr lang="en-US" dirty="0" smtClean="0">
                <a:solidFill>
                  <a:srgbClr val="FF0000"/>
                </a:solidFill>
              </a:rPr>
              <a:t> degradation is limited to ~40-60 amino acids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dirty="0"/>
              <a:t>Incomplete reactions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Side reactions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Peptide loss 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290151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1600200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00" y="2901518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</p:cNvCxnSpPr>
          <p:nvPr/>
        </p:nvCxnSpPr>
        <p:spPr>
          <a:xfrm>
            <a:off x="2133600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38400" y="290151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6"/>
          </p:cNvCxnSpPr>
          <p:nvPr/>
        </p:nvCxnSpPr>
        <p:spPr>
          <a:xfrm>
            <a:off x="2667000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49976" y="2895600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>
            <a:off x="3178576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483376" y="2895600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3711976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16776" y="2895600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6"/>
          </p:cNvCxnSpPr>
          <p:nvPr/>
        </p:nvCxnSpPr>
        <p:spPr>
          <a:xfrm>
            <a:off x="4245376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545367" y="2901518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9" idx="6"/>
          </p:cNvCxnSpPr>
          <p:nvPr/>
        </p:nvCxnSpPr>
        <p:spPr>
          <a:xfrm>
            <a:off x="4773967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078767" y="2901518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6"/>
          </p:cNvCxnSpPr>
          <p:nvPr/>
        </p:nvCxnSpPr>
        <p:spPr>
          <a:xfrm>
            <a:off x="5307367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12167" y="290151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840767" y="301581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23743" y="2895600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6"/>
          </p:cNvCxnSpPr>
          <p:nvPr/>
        </p:nvCxnSpPr>
        <p:spPr>
          <a:xfrm>
            <a:off x="6352343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657143" y="28956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6"/>
          </p:cNvCxnSpPr>
          <p:nvPr/>
        </p:nvCxnSpPr>
        <p:spPr>
          <a:xfrm>
            <a:off x="6885743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90543" y="2895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391400" y="30099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696200" y="2895600"/>
            <a:ext cx="228600" cy="228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3581400"/>
            <a:ext cx="740176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0" name="Group 4099"/>
          <p:cNvGrpSpPr/>
          <p:nvPr/>
        </p:nvGrpSpPr>
        <p:grpSpPr>
          <a:xfrm>
            <a:off x="5983993" y="4981854"/>
            <a:ext cx="2340376" cy="234518"/>
            <a:chOff x="1219200" y="4724400"/>
            <a:chExt cx="2340376" cy="234518"/>
          </a:xfrm>
        </p:grpSpPr>
        <p:sp>
          <p:nvSpPr>
            <p:cNvPr id="43" name="Oval 42"/>
            <p:cNvSpPr/>
            <p:nvPr/>
          </p:nvSpPr>
          <p:spPr>
            <a:xfrm>
              <a:off x="1219200" y="4730318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6"/>
            </p:cNvCxnSpPr>
            <p:nvPr/>
          </p:nvCxnSpPr>
          <p:spPr>
            <a:xfrm>
              <a:off x="1447800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752600" y="473031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6"/>
            </p:cNvCxnSpPr>
            <p:nvPr/>
          </p:nvCxnSpPr>
          <p:spPr>
            <a:xfrm>
              <a:off x="1981200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2286000" y="473031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6"/>
            </p:cNvCxnSpPr>
            <p:nvPr/>
          </p:nvCxnSpPr>
          <p:spPr>
            <a:xfrm>
              <a:off x="2514600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797576" y="4724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</p:cNvCxnSpPr>
            <p:nvPr/>
          </p:nvCxnSpPr>
          <p:spPr>
            <a:xfrm>
              <a:off x="3026176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330976" y="4724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1" name="Group 4100"/>
          <p:cNvGrpSpPr/>
          <p:nvPr/>
        </p:nvGrpSpPr>
        <p:grpSpPr>
          <a:xfrm>
            <a:off x="5167988" y="5356936"/>
            <a:ext cx="3908024" cy="234518"/>
            <a:chOff x="331433" y="5334000"/>
            <a:chExt cx="3908024" cy="234518"/>
          </a:xfrm>
        </p:grpSpPr>
        <p:sp>
          <p:nvSpPr>
            <p:cNvPr id="53" name="Oval 52"/>
            <p:cNvSpPr/>
            <p:nvPr/>
          </p:nvSpPr>
          <p:spPr>
            <a:xfrm>
              <a:off x="331433" y="53340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</p:cNvCxnSpPr>
            <p:nvPr/>
          </p:nvCxnSpPr>
          <p:spPr>
            <a:xfrm>
              <a:off x="560033" y="54483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60024" y="5339918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6"/>
            </p:cNvCxnSpPr>
            <p:nvPr/>
          </p:nvCxnSpPr>
          <p:spPr>
            <a:xfrm>
              <a:off x="1088624" y="54542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393424" y="5339918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6"/>
            </p:cNvCxnSpPr>
            <p:nvPr/>
          </p:nvCxnSpPr>
          <p:spPr>
            <a:xfrm>
              <a:off x="1622024" y="54542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926824" y="533991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6"/>
            </p:cNvCxnSpPr>
            <p:nvPr/>
          </p:nvCxnSpPr>
          <p:spPr>
            <a:xfrm>
              <a:off x="2155424" y="54542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438400" y="53340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6"/>
            </p:cNvCxnSpPr>
            <p:nvPr/>
          </p:nvCxnSpPr>
          <p:spPr>
            <a:xfrm>
              <a:off x="2667000" y="54483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971800" y="5334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6"/>
            </p:cNvCxnSpPr>
            <p:nvPr/>
          </p:nvCxnSpPr>
          <p:spPr>
            <a:xfrm>
              <a:off x="3200400" y="54483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505200" y="5334000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706057" y="54483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010857" y="53340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472560" y="3429000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2 Specificity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377904" y="3581400"/>
            <a:ext cx="615263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2966" y="3438163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1 Specificity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6066313" y="386869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2" idx="6"/>
          </p:cNvCxnSpPr>
          <p:nvPr/>
        </p:nvCxnSpPr>
        <p:spPr>
          <a:xfrm>
            <a:off x="6294913" y="398299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99713" y="3868698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98" name="Straight Arrow Connector 4097"/>
          <p:cNvCxnSpPr/>
          <p:nvPr/>
        </p:nvCxnSpPr>
        <p:spPr>
          <a:xfrm>
            <a:off x="7026750" y="3982998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676669" y="386869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10069" y="3868698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59809" y="382380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793109" y="393810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421003" y="3933463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64509" y="382380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594166" y="3804854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985638" y="3819079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3" name="Group 4102"/>
          <p:cNvGrpSpPr/>
          <p:nvPr/>
        </p:nvGrpSpPr>
        <p:grpSpPr>
          <a:xfrm>
            <a:off x="165716" y="5456067"/>
            <a:ext cx="3935767" cy="234518"/>
            <a:chOff x="2273793" y="4724400"/>
            <a:chExt cx="3935767" cy="234518"/>
          </a:xfrm>
        </p:grpSpPr>
        <p:sp>
          <p:nvSpPr>
            <p:cNvPr id="91" name="Oval 90"/>
            <p:cNvSpPr/>
            <p:nvPr/>
          </p:nvSpPr>
          <p:spPr>
            <a:xfrm>
              <a:off x="2273793" y="4730318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91" idx="6"/>
            </p:cNvCxnSpPr>
            <p:nvPr/>
          </p:nvCxnSpPr>
          <p:spPr>
            <a:xfrm>
              <a:off x="2502393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807193" y="473031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>
              <a:stCxn id="93" idx="6"/>
            </p:cNvCxnSpPr>
            <p:nvPr/>
          </p:nvCxnSpPr>
          <p:spPr>
            <a:xfrm>
              <a:off x="3035793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3340593" y="473031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5" idx="6"/>
            </p:cNvCxnSpPr>
            <p:nvPr/>
          </p:nvCxnSpPr>
          <p:spPr>
            <a:xfrm>
              <a:off x="3569193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3852169" y="4724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7" idx="6"/>
            </p:cNvCxnSpPr>
            <p:nvPr/>
          </p:nvCxnSpPr>
          <p:spPr>
            <a:xfrm>
              <a:off x="4080769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385569" y="4724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6"/>
            </p:cNvCxnSpPr>
            <p:nvPr/>
          </p:nvCxnSpPr>
          <p:spPr>
            <a:xfrm>
              <a:off x="4614169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4918969" y="47244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1" idx="6"/>
            </p:cNvCxnSpPr>
            <p:nvPr/>
          </p:nvCxnSpPr>
          <p:spPr>
            <a:xfrm>
              <a:off x="5147569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447560" y="4730318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103" idx="6"/>
            </p:cNvCxnSpPr>
            <p:nvPr/>
          </p:nvCxnSpPr>
          <p:spPr>
            <a:xfrm>
              <a:off x="5676160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980960" y="4730318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2" name="Group 4101"/>
          <p:cNvGrpSpPr/>
          <p:nvPr/>
        </p:nvGrpSpPr>
        <p:grpSpPr>
          <a:xfrm>
            <a:off x="1206069" y="4965207"/>
            <a:ext cx="1806976" cy="234518"/>
            <a:chOff x="6514360" y="4724400"/>
            <a:chExt cx="1806976" cy="234518"/>
          </a:xfrm>
        </p:grpSpPr>
        <p:sp>
          <p:nvSpPr>
            <p:cNvPr id="107" name="Oval 106"/>
            <p:cNvSpPr/>
            <p:nvPr/>
          </p:nvSpPr>
          <p:spPr>
            <a:xfrm>
              <a:off x="6514360" y="473031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>
              <a:stCxn id="107" idx="6"/>
            </p:cNvCxnSpPr>
            <p:nvPr/>
          </p:nvCxnSpPr>
          <p:spPr>
            <a:xfrm>
              <a:off x="6742960" y="4844618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025936" y="4724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9" idx="6"/>
            </p:cNvCxnSpPr>
            <p:nvPr/>
          </p:nvCxnSpPr>
          <p:spPr>
            <a:xfrm>
              <a:off x="7254536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559336" y="47244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>
              <a:stCxn id="111" idx="6"/>
            </p:cNvCxnSpPr>
            <p:nvPr/>
          </p:nvCxnSpPr>
          <p:spPr>
            <a:xfrm>
              <a:off x="7787936" y="48387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092736" y="4724400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/>
          <p:cNvSpPr/>
          <p:nvPr/>
        </p:nvSpPr>
        <p:spPr>
          <a:xfrm>
            <a:off x="1995257" y="4572000"/>
            <a:ext cx="228600" cy="228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4106"/>
          <p:cNvGrpSpPr/>
          <p:nvPr/>
        </p:nvGrpSpPr>
        <p:grpSpPr>
          <a:xfrm>
            <a:off x="156321" y="6166282"/>
            <a:ext cx="6343983" cy="243024"/>
            <a:chOff x="156321" y="6166282"/>
            <a:chExt cx="6343983" cy="243024"/>
          </a:xfrm>
        </p:grpSpPr>
        <p:sp>
          <p:nvSpPr>
            <p:cNvPr id="118" name="Oval 117"/>
            <p:cNvSpPr/>
            <p:nvPr/>
          </p:nvSpPr>
          <p:spPr>
            <a:xfrm>
              <a:off x="6271704" y="6172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141812" y="6174788"/>
              <a:ext cx="3935767" cy="234518"/>
              <a:chOff x="2273793" y="4724400"/>
              <a:chExt cx="3935767" cy="234518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273793" y="4730318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>
                <a:stCxn id="120" idx="6"/>
              </p:cNvCxnSpPr>
              <p:nvPr/>
            </p:nvCxnSpPr>
            <p:spPr>
              <a:xfrm>
                <a:off x="2502393" y="4844618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2807193" y="4730318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2" idx="6"/>
              </p:cNvCxnSpPr>
              <p:nvPr/>
            </p:nvCxnSpPr>
            <p:spPr>
              <a:xfrm>
                <a:off x="3035793" y="4844618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3340593" y="4730318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>
                <a:stCxn id="124" idx="6"/>
              </p:cNvCxnSpPr>
              <p:nvPr/>
            </p:nvCxnSpPr>
            <p:spPr>
              <a:xfrm>
                <a:off x="3569193" y="4844618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3852169" y="4724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>
                <a:stCxn id="126" idx="6"/>
              </p:cNvCxnSpPr>
              <p:nvPr/>
            </p:nvCxnSpPr>
            <p:spPr>
              <a:xfrm>
                <a:off x="4080769" y="48387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4385569" y="47244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>
                <a:stCxn id="128" idx="6"/>
              </p:cNvCxnSpPr>
              <p:nvPr/>
            </p:nvCxnSpPr>
            <p:spPr>
              <a:xfrm>
                <a:off x="4614169" y="48387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4918969" y="4724400"/>
                <a:ext cx="228600" cy="228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>
                <a:stCxn id="130" idx="6"/>
              </p:cNvCxnSpPr>
              <p:nvPr/>
            </p:nvCxnSpPr>
            <p:spPr>
              <a:xfrm>
                <a:off x="5147569" y="48387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/>
              <p:cNvSpPr/>
              <p:nvPr/>
            </p:nvSpPr>
            <p:spPr>
              <a:xfrm>
                <a:off x="5447560" y="4730318"/>
                <a:ext cx="228600" cy="228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6"/>
              </p:cNvCxnSpPr>
              <p:nvPr/>
            </p:nvCxnSpPr>
            <p:spPr>
              <a:xfrm>
                <a:off x="5676160" y="4844618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5980960" y="4730318"/>
                <a:ext cx="228600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56321" y="6166282"/>
              <a:ext cx="1806976" cy="234518"/>
              <a:chOff x="6514360" y="4724400"/>
              <a:chExt cx="1806976" cy="234518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6514360" y="4730318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>
                <a:stCxn id="136" idx="6"/>
              </p:cNvCxnSpPr>
              <p:nvPr/>
            </p:nvCxnSpPr>
            <p:spPr>
              <a:xfrm>
                <a:off x="6742960" y="4844618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/>
              <p:nvPr/>
            </p:nvSpPr>
            <p:spPr>
              <a:xfrm>
                <a:off x="7025936" y="4724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>
                <a:stCxn id="138" idx="6"/>
              </p:cNvCxnSpPr>
              <p:nvPr/>
            </p:nvCxnSpPr>
            <p:spPr>
              <a:xfrm>
                <a:off x="7254536" y="48387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7559336" y="47244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/>
              <p:cNvCxnSpPr>
                <a:stCxn id="140" idx="6"/>
              </p:cNvCxnSpPr>
              <p:nvPr/>
            </p:nvCxnSpPr>
            <p:spPr>
              <a:xfrm>
                <a:off x="7787936" y="48387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8092736" y="4724400"/>
                <a:ext cx="228600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05" name="Straight Connector 4104"/>
            <p:cNvCxnSpPr>
              <a:stCxn id="142" idx="6"/>
              <a:endCxn id="120" idx="2"/>
            </p:cNvCxnSpPr>
            <p:nvPr/>
          </p:nvCxnSpPr>
          <p:spPr>
            <a:xfrm>
              <a:off x="1963297" y="6280582"/>
              <a:ext cx="178515" cy="1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endCxn id="118" idx="2"/>
            </p:cNvCxnSpPr>
            <p:nvPr/>
          </p:nvCxnSpPr>
          <p:spPr>
            <a:xfrm flipV="1">
              <a:off x="6081277" y="6286500"/>
              <a:ext cx="190427" cy="10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78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0" grpId="0"/>
      <p:bldP spid="72" grpId="0" animBg="1"/>
      <p:bldP spid="74" grpId="0" animBg="1"/>
      <p:bldP spid="77" grpId="0" animBg="1"/>
      <p:bldP spid="79" grpId="0" animBg="1"/>
      <p:bldP spid="82" grpId="0" animBg="1"/>
      <p:bldP spid="88" grpId="0" animBg="1"/>
      <p:bldP spid="89" grpId="0" animBg="1"/>
      <p:bldP spid="90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76201" y="255588"/>
            <a:ext cx="8229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Cleavage Reactions – Cyanogen Bromide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" name="Picture 2" descr="voet4e_figun_07_p170b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0774"/>
            <a:ext cx="2615172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4" y="4191001"/>
            <a:ext cx="3657600" cy="189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429000" y="4976482"/>
            <a:ext cx="1371600" cy="2307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8937"/>
            <a:ext cx="3657600" cy="18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5791200" y="3200400"/>
            <a:ext cx="0" cy="14456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7800" y="351154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600200" y="4069487"/>
            <a:ext cx="609600" cy="578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4600" y="3544669"/>
            <a:ext cx="203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carbon becomes electrophilic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3247" y="6400800"/>
            <a:ext cx="53257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Cyanogen bromide cleaves C-term to ALL </a:t>
            </a:r>
            <a:r>
              <a:rPr lang="en-US" b="1" i="1" dirty="0" err="1" smtClean="0">
                <a:solidFill>
                  <a:srgbClr val="FF0000"/>
                </a:solidFill>
              </a:rPr>
              <a:t>methionines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Sequencing Complications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2" descr="voet4e_tab_07_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8333"/>
          <a:stretch/>
        </p:blipFill>
        <p:spPr bwMode="auto">
          <a:xfrm>
            <a:off x="862806" y="2133600"/>
            <a:ext cx="7446963" cy="4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1" y="1371600"/>
            <a:ext cx="820896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363" y="6400800"/>
            <a:ext cx="661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ExPASy</a:t>
            </a:r>
            <a:r>
              <a:rPr lang="en-US" i="1" dirty="0" smtClean="0"/>
              <a:t> Tool: Peptide Cutter  </a:t>
            </a:r>
            <a:r>
              <a:rPr lang="en-US" i="1" dirty="0" smtClean="0">
                <a:hlinkClick r:id="rId6"/>
              </a:rPr>
              <a:t>http://web.expasy.org/peptide_cutter/</a:t>
            </a:r>
            <a:r>
              <a:rPr lang="en-US" i="1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Sequencing Summary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27" y="1066800"/>
            <a:ext cx="5722545" cy="53538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1203325"/>
            <a:ext cx="1000918" cy="701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2209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are these and why are they used?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325950" y="1899821"/>
            <a:ext cx="1305017" cy="648070"/>
          </a:xfrm>
          <a:custGeom>
            <a:avLst/>
            <a:gdLst>
              <a:gd name="connsiteX0" fmla="*/ 1305017 w 1305017"/>
              <a:gd name="connsiteY0" fmla="*/ 0 h 648070"/>
              <a:gd name="connsiteX1" fmla="*/ 967666 w 1305017"/>
              <a:gd name="connsiteY1" fmla="*/ 115410 h 648070"/>
              <a:gd name="connsiteX2" fmla="*/ 648069 w 1305017"/>
              <a:gd name="connsiteY2" fmla="*/ 497150 h 648070"/>
              <a:gd name="connsiteX3" fmla="*/ 0 w 1305017"/>
              <a:gd name="connsiteY3" fmla="*/ 64807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17" h="648070">
                <a:moveTo>
                  <a:pt x="1305017" y="0"/>
                </a:moveTo>
                <a:cubicBezTo>
                  <a:pt x="1191087" y="16276"/>
                  <a:pt x="1077157" y="32552"/>
                  <a:pt x="967666" y="115410"/>
                </a:cubicBezTo>
                <a:cubicBezTo>
                  <a:pt x="858175" y="198268"/>
                  <a:pt x="809347" y="408373"/>
                  <a:pt x="648069" y="497150"/>
                </a:cubicBezTo>
                <a:cubicBezTo>
                  <a:pt x="486791" y="585927"/>
                  <a:pt x="243395" y="616998"/>
                  <a:pt x="0" y="64807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Sequencing Summary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0351" y="1968104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MEGVNDNEEMGFFSAR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0303" y="1644134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8475" y="2461089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614" y="1078468"/>
            <a:ext cx="266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Endopeptidase</a:t>
            </a:r>
            <a:r>
              <a:rPr lang="en-US" dirty="0" smtClean="0">
                <a:solidFill>
                  <a:srgbClr val="FF0000"/>
                </a:solidFill>
              </a:rPr>
              <a:t> Treatment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798802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FWMGAK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8475" y="3375489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713202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87" y="4245955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6612" y="4583668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VHLTPEEK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89011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GAKALAPP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849868"/>
            <a:ext cx="166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CNBr</a:t>
            </a:r>
            <a:r>
              <a:rPr lang="en-US" dirty="0" smtClean="0">
                <a:solidFill>
                  <a:srgbClr val="FF0000"/>
                </a:solidFill>
              </a:rPr>
              <a:t> 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6984" y="2798802"/>
            <a:ext cx="233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GFFSARVHLTPEEKFWM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0106" y="2450032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9956" y="1598772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79723" y="3429000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79521" y="3810000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EGVNDNEEM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6200" y="5181600"/>
            <a:ext cx="254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GFFSARVHLTPEEKFWM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5486400"/>
            <a:ext cx="131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FWMGAK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4927107"/>
            <a:ext cx="114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VHLTPEEK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8400" y="585638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GAKALAPP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5486400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MEGVNDNEEMGFFSAR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9715" y="4953000"/>
            <a:ext cx="100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ALAPP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79205" y="5864973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EGVNDNEEM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Mass Spectrometry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" name="Picture 17" descr="MS box 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739" y="1371600"/>
            <a:ext cx="86206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 Ionization Techniques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E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3662363" cy="2575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143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Electrospray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Ionization (ESI)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369475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Aqueous sample introduced to metal capillary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voltage (2000-4000 V) applied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Released to vacuum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Desolvation</a:t>
            </a:r>
            <a:r>
              <a:rPr lang="en-US" dirty="0" smtClean="0"/>
              <a:t> of aerosol leaving highly charged 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3" name="Picture 12" descr="ionization-mal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6517" y="1612392"/>
            <a:ext cx="2810683" cy="2578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990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Matrix Assisted Laser Desorption Ionization (MALDI)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369475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Aqueous sample is </a:t>
            </a:r>
            <a:r>
              <a:rPr lang="en-US" dirty="0" err="1" smtClean="0"/>
              <a:t>cocrystallized</a:t>
            </a:r>
            <a:r>
              <a:rPr lang="en-US" dirty="0" smtClean="0"/>
              <a:t> on a metal surface with a Matrix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Intense Laser beam is directed toward sample/matrix mixture - desorption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Matrix absorbs the energy and is ionized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of the charge is transferred to the </a:t>
            </a:r>
            <a:r>
              <a:rPr lang="en-US" dirty="0" err="1" smtClean="0"/>
              <a:t>analyte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MALDI Matrix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" name="Picture 12" descr="ionization-mal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09800"/>
            <a:ext cx="2810683" cy="2578608"/>
          </a:xfrm>
          <a:prstGeom prst="rect">
            <a:avLst/>
          </a:prstGeom>
        </p:spPr>
      </p:pic>
      <p:pic>
        <p:nvPicPr>
          <p:cNvPr id="2050" name="Picture 2" descr="https://proteabio.com/productFiles/CMS-100/CMS-100_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1468916" cy="1828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361361" y="1752600"/>
            <a:ext cx="3756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α-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cyano-4-hydroxycinnamic acid (CCA)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proteabio.com/productFiles/CMS-103/CMS-103_P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200400"/>
            <a:ext cx="1772666" cy="1371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257800" y="3352800"/>
            <a:ext cx="36952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 dirty="0" smtClean="0">
                <a:latin typeface="Arial" pitchFamily="34" charset="0"/>
                <a:cs typeface="Arial" pitchFamily="34" charset="0"/>
              </a:rPr>
              <a:t>2,6-dihydroxyacetophenone (DHAP)</a:t>
            </a:r>
            <a:endParaRPr lang="en-US" sz="17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proteabio.com/productFiles/CMS-101/CMS-101_P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724400"/>
            <a:ext cx="1974413" cy="1828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562600" y="5486400"/>
            <a:ext cx="209377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 dirty="0" err="1" smtClean="0">
                <a:latin typeface="Arial" pitchFamily="34" charset="0"/>
                <a:cs typeface="Arial" pitchFamily="34" charset="0"/>
              </a:rPr>
              <a:t>Sinapinic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Acid (SA)</a:t>
            </a:r>
            <a:endParaRPr lang="en-US" sz="17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Separation Techniques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5" name="Picture 14" descr="quadrupo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79377"/>
            <a:ext cx="4114800" cy="1987826"/>
          </a:xfrm>
          <a:prstGeom prst="rect">
            <a:avLst/>
          </a:prstGeom>
        </p:spPr>
      </p:pic>
      <p:pic>
        <p:nvPicPr>
          <p:cNvPr id="19" name="Picture 18" descr="flight tu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828800"/>
            <a:ext cx="4114800" cy="2530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459468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Flight Tube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1447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Quadrupole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42672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Four rods are arranged opposite each other and connected electronically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Voltage applied to each rod is carefully regulated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trajectory of a charged particle is influenced by the electric field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4343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Molecules separate by the time it takes for them to travel from the ion source to the detector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Resolution is dependent on tube length (limits resolving power)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Reflectron</a:t>
            </a:r>
            <a:r>
              <a:rPr lang="en-US" dirty="0" smtClean="0"/>
              <a:t> enhances the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Ideal Pairs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2" name="Picture 11" descr="E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92826"/>
            <a:ext cx="2286000" cy="160757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667000" y="22098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quadrupo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600200"/>
            <a:ext cx="3200400" cy="1546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8600" y="1143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ESI-QMS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flight tu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572000"/>
            <a:ext cx="2667000" cy="1640221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2667000" y="51816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onization-mald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191000"/>
            <a:ext cx="2201083" cy="20193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7600" y="3657600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MALDI-TOF MS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maldispe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652" y="3886200"/>
            <a:ext cx="3276348" cy="2201706"/>
          </a:xfrm>
          <a:prstGeom prst="rect">
            <a:avLst/>
          </a:prstGeom>
        </p:spPr>
      </p:pic>
      <p:pic>
        <p:nvPicPr>
          <p:cNvPr id="18" name="Picture 2" descr="voet4e_fig_07_0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6866889" y="1299121"/>
            <a:ext cx="2885760" cy="2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-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1" name="Picture 2" descr="voet4_fig_05_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/>
        </p:blipFill>
        <p:spPr bwMode="auto">
          <a:xfrm>
            <a:off x="1244353" y="2057400"/>
            <a:ext cx="4519936" cy="4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295399" y="990600"/>
            <a:ext cx="6553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Absorbance Spectroscopy</a:t>
            </a:r>
            <a:r>
              <a:rPr lang="en-US" alt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The aromatic amino acids all have characteristic absorbance profiles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2000" y="2209800"/>
            <a:ext cx="0" cy="350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82318" y="3048000"/>
            <a:ext cx="128508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82318" y="3733800"/>
            <a:ext cx="128508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7400" y="286333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5500 M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cm</a:t>
            </a:r>
            <a:r>
              <a:rPr lang="en-US" b="1" i="1" baseline="30000" dirty="0" smtClean="0"/>
              <a:t>-1</a:t>
            </a:r>
            <a:endParaRPr lang="en-US" b="1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67400" y="354913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1490 M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cm</a:t>
            </a:r>
            <a:r>
              <a:rPr lang="en-US" b="1" i="1" baseline="30000" dirty="0" smtClean="0"/>
              <a:t>-1</a:t>
            </a:r>
            <a:endParaRPr lang="en-US" b="1" i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472440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Also Cysteine</a:t>
            </a:r>
          </a:p>
          <a:p>
            <a:pPr algn="ctr"/>
            <a:r>
              <a:rPr lang="en-US" b="1" i="1" dirty="0" smtClean="0"/>
              <a:t>125 M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cm</a:t>
            </a:r>
            <a:r>
              <a:rPr lang="en-US" b="1" i="1" baseline="30000" dirty="0" smtClean="0"/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363" y="6400800"/>
            <a:ext cx="581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ExPASy</a:t>
            </a:r>
            <a:r>
              <a:rPr lang="en-US" i="1" dirty="0" smtClean="0"/>
              <a:t> Tool: </a:t>
            </a:r>
            <a:r>
              <a:rPr lang="en-US" i="1" dirty="0" err="1" smtClean="0"/>
              <a:t>ProtParam</a:t>
            </a:r>
            <a:r>
              <a:rPr lang="en-US" i="1" dirty="0" smtClean="0"/>
              <a:t>  </a:t>
            </a:r>
            <a:r>
              <a:rPr lang="en-US" dirty="0" smtClean="0">
                <a:hlinkClick r:id="rId5"/>
              </a:rPr>
              <a:t>http://web.expasy.org/protparam/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ESI-QMS Spectrum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2" descr="voet4e_fig_07_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1981200" y="1600200"/>
            <a:ext cx="5479257" cy="450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6299" y="1752600"/>
            <a:ext cx="256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parent mass?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ESI-QMS Spectrum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1775"/>
            <a:ext cx="4876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76853"/>
              </p:ext>
            </p:extLst>
          </p:nvPr>
        </p:nvGraphicFramePr>
        <p:xfrm>
          <a:off x="4876800" y="914400"/>
          <a:ext cx="1112837" cy="319555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12837"/>
              </a:tblGrid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1415.68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1375.232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1337.032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1300.896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1266.661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1234.183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1203.328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1173.979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1146.027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1119.375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1093.935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1069.625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1046.373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25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1024.109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98674" y="2286000"/>
            <a:ext cx="256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parent mass?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Mass Spec and Sequencing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2" descr="voet4e_fig_07_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"/>
          <a:stretch/>
        </p:blipFill>
        <p:spPr bwMode="auto">
          <a:xfrm>
            <a:off x="1374775" y="1295401"/>
            <a:ext cx="6473825" cy="45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Mass Spec and Sequencing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2" descr="voet4e_fig_07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2" y="1524000"/>
            <a:ext cx="5426075" cy="488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Structural Predictions – Chou </a:t>
            </a: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Fasman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" name="Picture 2" descr="voet4e_tab_09_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4"/>
          <a:stretch/>
        </p:blipFill>
        <p:spPr bwMode="auto">
          <a:xfrm>
            <a:off x="381000" y="1712650"/>
            <a:ext cx="2773388" cy="35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1050524"/>
            <a:ext cx="4469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Guidelines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cluster of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helix forming residues (</a:t>
            </a:r>
            <a:r>
              <a:rPr lang="en-US" dirty="0"/>
              <a:t>H</a:t>
            </a:r>
            <a:r>
              <a:rPr lang="en-US" baseline="-25000" dirty="0">
                <a:latin typeface="Symbol" pitchFamily="18" charset="2"/>
              </a:rPr>
              <a:t>a</a:t>
            </a:r>
            <a:r>
              <a:rPr lang="en-US" dirty="0"/>
              <a:t> or </a:t>
            </a:r>
            <a:r>
              <a:rPr lang="en-US" dirty="0" smtClean="0"/>
              <a:t>h</a:t>
            </a:r>
            <a:r>
              <a:rPr lang="en-US" baseline="-25000" dirty="0" smtClean="0">
                <a:latin typeface="Symbol" pitchFamily="18" charset="2"/>
              </a:rPr>
              <a:t>a)</a:t>
            </a:r>
            <a:r>
              <a:rPr lang="en-US" dirty="0" smtClean="0"/>
              <a:t> out of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sequential residues will nucleate a helix.  </a:t>
            </a:r>
            <a:endParaRPr lang="en-US" dirty="0"/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Once the average value of 4 sequential residues falls below 1, the helix is broken.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cluster of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sheet </a:t>
            </a:r>
            <a:r>
              <a:rPr lang="en-US" dirty="0"/>
              <a:t>forming residues (</a:t>
            </a:r>
            <a:r>
              <a:rPr lang="en-US" dirty="0" err="1" smtClean="0"/>
              <a:t>H</a:t>
            </a:r>
            <a:r>
              <a:rPr lang="en-US" baseline="-25000" dirty="0" err="1" smtClean="0">
                <a:latin typeface="Symbol" pitchFamily="18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h</a:t>
            </a:r>
            <a:r>
              <a:rPr lang="en-US" baseline="-25000" dirty="0" err="1" smtClean="0">
                <a:latin typeface="Symbol" pitchFamily="18" charset="2"/>
              </a:rPr>
              <a:t>b</a:t>
            </a:r>
            <a:r>
              <a:rPr lang="en-US" baseline="-25000" dirty="0" smtClean="0">
                <a:latin typeface="Symbol" pitchFamily="18" charset="2"/>
              </a:rPr>
              <a:t>)</a:t>
            </a:r>
            <a:r>
              <a:rPr lang="en-US" dirty="0" smtClean="0"/>
              <a:t> </a:t>
            </a:r>
            <a:r>
              <a:rPr lang="en-US" dirty="0"/>
              <a:t>out of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  <a:r>
              <a:rPr lang="en-US" dirty="0"/>
              <a:t>sequential residues will nucleate a </a:t>
            </a:r>
            <a:r>
              <a:rPr lang="en-US" dirty="0" smtClean="0"/>
              <a:t>sheet.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Once the average value of 4 sequential residues falls below 1, the helix is broken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both helix and sheet are predicted, the highest average value will be preferred.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8078" y="5667172"/>
            <a:ext cx="4289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http://www.biogem.org/tool/chou-fasman/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67048"/>
              </p:ext>
            </p:extLst>
          </p:nvPr>
        </p:nvGraphicFramePr>
        <p:xfrm>
          <a:off x="877129" y="1066800"/>
          <a:ext cx="3810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19431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smtClean="0"/>
                        <a:t>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837" y="5715000"/>
            <a:ext cx="38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Gln</a:t>
            </a:r>
            <a:r>
              <a:rPr lang="en-US" dirty="0" smtClean="0"/>
              <a:t> </a:t>
            </a:r>
            <a:r>
              <a:rPr lang="en-US" dirty="0" err="1" smtClean="0"/>
              <a:t>Leu</a:t>
            </a:r>
            <a:r>
              <a:rPr lang="en-US" dirty="0" smtClean="0"/>
              <a:t> Met </a:t>
            </a:r>
            <a:r>
              <a:rPr lang="en-US" dirty="0" err="1" smtClean="0"/>
              <a:t>Thr</a:t>
            </a:r>
            <a:r>
              <a:rPr lang="en-US" dirty="0" smtClean="0"/>
              <a:t> </a:t>
            </a:r>
            <a:r>
              <a:rPr lang="en-US" dirty="0" err="1" smtClean="0"/>
              <a:t>Trp</a:t>
            </a:r>
            <a:r>
              <a:rPr lang="en-US" dirty="0" smtClean="0"/>
              <a:t>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Thr</a:t>
            </a:r>
            <a:r>
              <a:rPr lang="en-US" dirty="0" smtClean="0"/>
              <a:t> Pro </a:t>
            </a:r>
            <a:r>
              <a:rPr lang="en-US" dirty="0" err="1" smtClean="0"/>
              <a:t>Cys</a:t>
            </a:r>
            <a:endParaRPr lang="en-US" dirty="0"/>
          </a:p>
        </p:txBody>
      </p:sp>
      <p:pic>
        <p:nvPicPr>
          <p:cNvPr id="12" name="Picture 2" descr="voet4e_tab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03325"/>
            <a:ext cx="3200400" cy="45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000" y="1447800"/>
            <a:ext cx="0" cy="2041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Structural Predictions – Chou </a:t>
            </a: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Fasman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0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2" descr="voet4e_fig_09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48" y="1645691"/>
            <a:ext cx="6924939" cy="46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Structural Predictions – Chou </a:t>
            </a: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Fasman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1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Synthesis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7" y="1203324"/>
            <a:ext cx="4091073" cy="50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" y="1066800"/>
            <a:ext cx="32204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05400" y="1163802"/>
            <a:ext cx="13716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5432" y="941344"/>
            <a:ext cx="2238966" cy="2051258"/>
          </a:xfrm>
          <a:custGeom>
            <a:avLst/>
            <a:gdLst>
              <a:gd name="connsiteX0" fmla="*/ 68250 w 2238966"/>
              <a:gd name="connsiteY0" fmla="*/ 221631 h 2051258"/>
              <a:gd name="connsiteX1" fmla="*/ 387846 w 2238966"/>
              <a:gd name="connsiteY1" fmla="*/ 70710 h 2051258"/>
              <a:gd name="connsiteX2" fmla="*/ 1053671 w 2238966"/>
              <a:gd name="connsiteY2" fmla="*/ 35200 h 2051258"/>
              <a:gd name="connsiteX3" fmla="*/ 1950316 w 2238966"/>
              <a:gd name="connsiteY3" fmla="*/ 17444 h 2051258"/>
              <a:gd name="connsiteX4" fmla="*/ 2225523 w 2238966"/>
              <a:gd name="connsiteY4" fmla="*/ 301530 h 2051258"/>
              <a:gd name="connsiteX5" fmla="*/ 2118991 w 2238966"/>
              <a:gd name="connsiteY5" fmla="*/ 789802 h 2051258"/>
              <a:gd name="connsiteX6" fmla="*/ 1462044 w 2238966"/>
              <a:gd name="connsiteY6" fmla="*/ 1073887 h 2051258"/>
              <a:gd name="connsiteX7" fmla="*/ 1462044 w 2238966"/>
              <a:gd name="connsiteY7" fmla="*/ 1810734 h 2051258"/>
              <a:gd name="connsiteX8" fmla="*/ 964894 w 2238966"/>
              <a:gd name="connsiteY8" fmla="*/ 2050431 h 2051258"/>
              <a:gd name="connsiteX9" fmla="*/ 512133 w 2238966"/>
              <a:gd name="connsiteY9" fmla="*/ 1748590 h 2051258"/>
              <a:gd name="connsiteX10" fmla="*/ 165904 w 2238966"/>
              <a:gd name="connsiteY10" fmla="*/ 1073887 h 2051258"/>
              <a:gd name="connsiteX11" fmla="*/ 6106 w 2238966"/>
              <a:gd name="connsiteY11" fmla="*/ 541227 h 2051258"/>
              <a:gd name="connsiteX12" fmla="*/ 68250 w 2238966"/>
              <a:gd name="connsiteY12" fmla="*/ 221631 h 20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8966" h="2051258">
                <a:moveTo>
                  <a:pt x="68250" y="221631"/>
                </a:moveTo>
                <a:cubicBezTo>
                  <a:pt x="131873" y="143211"/>
                  <a:pt x="223609" y="101782"/>
                  <a:pt x="387846" y="70710"/>
                </a:cubicBezTo>
                <a:cubicBezTo>
                  <a:pt x="552083" y="39638"/>
                  <a:pt x="793259" y="44078"/>
                  <a:pt x="1053671" y="35200"/>
                </a:cubicBezTo>
                <a:cubicBezTo>
                  <a:pt x="1314083" y="26322"/>
                  <a:pt x="1755007" y="-26944"/>
                  <a:pt x="1950316" y="17444"/>
                </a:cubicBezTo>
                <a:cubicBezTo>
                  <a:pt x="2145625" y="61832"/>
                  <a:pt x="2197411" y="172804"/>
                  <a:pt x="2225523" y="301530"/>
                </a:cubicBezTo>
                <a:cubicBezTo>
                  <a:pt x="2253635" y="430256"/>
                  <a:pt x="2246237" y="661076"/>
                  <a:pt x="2118991" y="789802"/>
                </a:cubicBezTo>
                <a:cubicBezTo>
                  <a:pt x="1991745" y="918528"/>
                  <a:pt x="1571535" y="903732"/>
                  <a:pt x="1462044" y="1073887"/>
                </a:cubicBezTo>
                <a:cubicBezTo>
                  <a:pt x="1352553" y="1244042"/>
                  <a:pt x="1544902" y="1647977"/>
                  <a:pt x="1462044" y="1810734"/>
                </a:cubicBezTo>
                <a:cubicBezTo>
                  <a:pt x="1379186" y="1973491"/>
                  <a:pt x="1123212" y="2060788"/>
                  <a:pt x="964894" y="2050431"/>
                </a:cubicBezTo>
                <a:cubicBezTo>
                  <a:pt x="806576" y="2040074"/>
                  <a:pt x="645298" y="1911347"/>
                  <a:pt x="512133" y="1748590"/>
                </a:cubicBezTo>
                <a:cubicBezTo>
                  <a:pt x="378968" y="1585833"/>
                  <a:pt x="250242" y="1275114"/>
                  <a:pt x="165904" y="1073887"/>
                </a:cubicBezTo>
                <a:cubicBezTo>
                  <a:pt x="81566" y="872660"/>
                  <a:pt x="22382" y="687708"/>
                  <a:pt x="6106" y="541227"/>
                </a:cubicBezTo>
                <a:cubicBezTo>
                  <a:pt x="-10170" y="394746"/>
                  <a:pt x="4627" y="300051"/>
                  <a:pt x="68250" y="22163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6858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</a:rPr>
              <a:t>Fmoc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6" y="3740693"/>
            <a:ext cx="4812303" cy="20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296240" y="4289224"/>
            <a:ext cx="2154649" cy="1160579"/>
          </a:xfrm>
          <a:custGeom>
            <a:avLst/>
            <a:gdLst>
              <a:gd name="connsiteX0" fmla="*/ 574424 w 2154649"/>
              <a:gd name="connsiteY0" fmla="*/ 1019623 h 1160579"/>
              <a:gd name="connsiteX1" fmla="*/ 121663 w 2154649"/>
              <a:gd name="connsiteY1" fmla="*/ 1064011 h 1160579"/>
              <a:gd name="connsiteX2" fmla="*/ 6253 w 2154649"/>
              <a:gd name="connsiteY2" fmla="*/ 691149 h 1160579"/>
              <a:gd name="connsiteX3" fmla="*/ 59519 w 2154649"/>
              <a:gd name="connsiteY3" fmla="*/ 211755 h 1160579"/>
              <a:gd name="connsiteX4" fmla="*/ 423504 w 2154649"/>
              <a:gd name="connsiteY4" fmla="*/ 25324 h 1160579"/>
              <a:gd name="connsiteX5" fmla="*/ 831877 w 2154649"/>
              <a:gd name="connsiteY5" fmla="*/ 43079 h 1160579"/>
              <a:gd name="connsiteX6" fmla="*/ 1036063 w 2154649"/>
              <a:gd name="connsiteY6" fmla="*/ 273898 h 1160579"/>
              <a:gd name="connsiteX7" fmla="*/ 1364537 w 2154649"/>
              <a:gd name="connsiteY7" fmla="*/ 220632 h 1160579"/>
              <a:gd name="connsiteX8" fmla="*/ 1577601 w 2154649"/>
              <a:gd name="connsiteY8" fmla="*/ 16446 h 1160579"/>
              <a:gd name="connsiteX9" fmla="*/ 2030362 w 2154649"/>
              <a:gd name="connsiteY9" fmla="*/ 69712 h 1160579"/>
              <a:gd name="connsiteX10" fmla="*/ 2154649 w 2154649"/>
              <a:gd name="connsiteY10" fmla="*/ 522473 h 1160579"/>
              <a:gd name="connsiteX11" fmla="*/ 2030362 w 2154649"/>
              <a:gd name="connsiteY11" fmla="*/ 992990 h 1160579"/>
              <a:gd name="connsiteX12" fmla="*/ 1701888 w 2154649"/>
              <a:gd name="connsiteY12" fmla="*/ 1126155 h 1160579"/>
              <a:gd name="connsiteX13" fmla="*/ 1142595 w 2154649"/>
              <a:gd name="connsiteY13" fmla="*/ 1152788 h 1160579"/>
              <a:gd name="connsiteX14" fmla="*/ 743100 w 2154649"/>
              <a:gd name="connsiteY14" fmla="*/ 1010745 h 1160579"/>
              <a:gd name="connsiteX15" fmla="*/ 574424 w 2154649"/>
              <a:gd name="connsiteY15" fmla="*/ 1019623 h 11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4649" h="1160579">
                <a:moveTo>
                  <a:pt x="574424" y="1019623"/>
                </a:moveTo>
                <a:cubicBezTo>
                  <a:pt x="470851" y="1028501"/>
                  <a:pt x="216358" y="1118757"/>
                  <a:pt x="121663" y="1064011"/>
                </a:cubicBezTo>
                <a:cubicBezTo>
                  <a:pt x="26968" y="1009265"/>
                  <a:pt x="16610" y="833192"/>
                  <a:pt x="6253" y="691149"/>
                </a:cubicBezTo>
                <a:cubicBezTo>
                  <a:pt x="-4104" y="549106"/>
                  <a:pt x="-10023" y="322726"/>
                  <a:pt x="59519" y="211755"/>
                </a:cubicBezTo>
                <a:cubicBezTo>
                  <a:pt x="129061" y="100784"/>
                  <a:pt x="294778" y="53437"/>
                  <a:pt x="423504" y="25324"/>
                </a:cubicBezTo>
                <a:cubicBezTo>
                  <a:pt x="552230" y="-2789"/>
                  <a:pt x="729784" y="1650"/>
                  <a:pt x="831877" y="43079"/>
                </a:cubicBezTo>
                <a:cubicBezTo>
                  <a:pt x="933970" y="84508"/>
                  <a:pt x="947286" y="244306"/>
                  <a:pt x="1036063" y="273898"/>
                </a:cubicBezTo>
                <a:cubicBezTo>
                  <a:pt x="1124840" y="303490"/>
                  <a:pt x="1274281" y="263541"/>
                  <a:pt x="1364537" y="220632"/>
                </a:cubicBezTo>
                <a:cubicBezTo>
                  <a:pt x="1454793" y="177723"/>
                  <a:pt x="1466630" y="41599"/>
                  <a:pt x="1577601" y="16446"/>
                </a:cubicBezTo>
                <a:cubicBezTo>
                  <a:pt x="1688572" y="-8707"/>
                  <a:pt x="1934187" y="-14626"/>
                  <a:pt x="2030362" y="69712"/>
                </a:cubicBezTo>
                <a:cubicBezTo>
                  <a:pt x="2126537" y="154050"/>
                  <a:pt x="2154649" y="368593"/>
                  <a:pt x="2154649" y="522473"/>
                </a:cubicBezTo>
                <a:cubicBezTo>
                  <a:pt x="2154649" y="676353"/>
                  <a:pt x="2105822" y="892376"/>
                  <a:pt x="2030362" y="992990"/>
                </a:cubicBezTo>
                <a:cubicBezTo>
                  <a:pt x="1954902" y="1093604"/>
                  <a:pt x="1849849" y="1099522"/>
                  <a:pt x="1701888" y="1126155"/>
                </a:cubicBezTo>
                <a:cubicBezTo>
                  <a:pt x="1553927" y="1152788"/>
                  <a:pt x="1302393" y="1172023"/>
                  <a:pt x="1142595" y="1152788"/>
                </a:cubicBezTo>
                <a:cubicBezTo>
                  <a:pt x="982797" y="1133553"/>
                  <a:pt x="839275" y="1032939"/>
                  <a:pt x="743100" y="1010745"/>
                </a:cubicBezTo>
                <a:cubicBezTo>
                  <a:pt x="646925" y="988551"/>
                  <a:pt x="677997" y="1010745"/>
                  <a:pt x="574424" y="1019623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6760" y="5590812"/>
            <a:ext cx="161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Activated Ester</a:t>
            </a:r>
            <a:endParaRPr lang="en-US" b="1" i="1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62200" y="2362200"/>
            <a:ext cx="183598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970357" y="1066800"/>
            <a:ext cx="230043" cy="457200"/>
          </a:xfrm>
          <a:prstGeom prst="round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79514" y="4024456"/>
            <a:ext cx="230043" cy="457200"/>
          </a:xfrm>
          <a:prstGeom prst="round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Synthesis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7" y="1203324"/>
            <a:ext cx="4091073" cy="50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" y="1066800"/>
            <a:ext cx="32204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0" y="1155752"/>
            <a:ext cx="15240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81400" y="1276350"/>
            <a:ext cx="60960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1192" r="933" b="6971"/>
          <a:stretch/>
        </p:blipFill>
        <p:spPr bwMode="auto">
          <a:xfrm>
            <a:off x="2396230" y="3708141"/>
            <a:ext cx="1455199" cy="11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3505200" y="3810000"/>
            <a:ext cx="60960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92656" y="2083839"/>
            <a:ext cx="183598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4" y="1540200"/>
            <a:ext cx="4812303" cy="20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Synthesis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7" y="1203324"/>
            <a:ext cx="4091073" cy="50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05400" y="2250202"/>
            <a:ext cx="34290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1192" r="933" b="6971"/>
          <a:stretch/>
        </p:blipFill>
        <p:spPr bwMode="auto">
          <a:xfrm>
            <a:off x="3151942" y="964941"/>
            <a:ext cx="1455199" cy="11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4260912" y="1066800"/>
            <a:ext cx="60960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43200" y="1889820"/>
            <a:ext cx="230043" cy="457200"/>
          </a:xfrm>
          <a:prstGeom prst="round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21439" y="885825"/>
            <a:ext cx="230043" cy="457200"/>
          </a:xfrm>
          <a:prstGeom prst="roundRect">
            <a:avLst/>
          </a:prstGeom>
          <a:solidFill>
            <a:srgbClr val="00B05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7" y="4113033"/>
            <a:ext cx="4820340" cy="2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651401" y="2794583"/>
            <a:ext cx="183598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75537" y="4859018"/>
            <a:ext cx="60960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114800" y="5105400"/>
            <a:ext cx="230043" cy="457200"/>
          </a:xfrm>
          <a:prstGeom prst="roundRect">
            <a:avLst/>
          </a:prstGeom>
          <a:solidFill>
            <a:srgbClr val="00B05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108979" y="4373348"/>
            <a:ext cx="230043" cy="457200"/>
          </a:xfrm>
          <a:prstGeom prst="round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302073" y="4625210"/>
            <a:ext cx="703106" cy="592224"/>
          </a:xfrm>
          <a:custGeom>
            <a:avLst/>
            <a:gdLst>
              <a:gd name="connsiteX0" fmla="*/ 222362 w 703106"/>
              <a:gd name="connsiteY0" fmla="*/ 328530 h 592224"/>
              <a:gd name="connsiteX1" fmla="*/ 391038 w 703106"/>
              <a:gd name="connsiteY1" fmla="*/ 230875 h 592224"/>
              <a:gd name="connsiteX2" fmla="*/ 470937 w 703106"/>
              <a:gd name="connsiteY2" fmla="*/ 26689 h 592224"/>
              <a:gd name="connsiteX3" fmla="*/ 684001 w 703106"/>
              <a:gd name="connsiteY3" fmla="*/ 17811 h 592224"/>
              <a:gd name="connsiteX4" fmla="*/ 692878 w 703106"/>
              <a:gd name="connsiteY4" fmla="*/ 168732 h 592224"/>
              <a:gd name="connsiteX5" fmla="*/ 684001 w 703106"/>
              <a:gd name="connsiteY5" fmla="*/ 364040 h 592224"/>
              <a:gd name="connsiteX6" fmla="*/ 515325 w 703106"/>
              <a:gd name="connsiteY6" fmla="*/ 461695 h 592224"/>
              <a:gd name="connsiteX7" fmla="*/ 222362 w 703106"/>
              <a:gd name="connsiteY7" fmla="*/ 559349 h 592224"/>
              <a:gd name="connsiteX8" fmla="*/ 53686 w 703106"/>
              <a:gd name="connsiteY8" fmla="*/ 585982 h 592224"/>
              <a:gd name="connsiteX9" fmla="*/ 9298 w 703106"/>
              <a:gd name="connsiteY9" fmla="*/ 452817 h 592224"/>
              <a:gd name="connsiteX10" fmla="*/ 222362 w 703106"/>
              <a:gd name="connsiteY10" fmla="*/ 328530 h 5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106" h="592224">
                <a:moveTo>
                  <a:pt x="222362" y="328530"/>
                </a:moveTo>
                <a:cubicBezTo>
                  <a:pt x="285985" y="291540"/>
                  <a:pt x="349609" y="281182"/>
                  <a:pt x="391038" y="230875"/>
                </a:cubicBezTo>
                <a:cubicBezTo>
                  <a:pt x="432467" y="180568"/>
                  <a:pt x="422110" y="62200"/>
                  <a:pt x="470937" y="26689"/>
                </a:cubicBezTo>
                <a:cubicBezTo>
                  <a:pt x="519764" y="-8822"/>
                  <a:pt x="647011" y="-5863"/>
                  <a:pt x="684001" y="17811"/>
                </a:cubicBezTo>
                <a:cubicBezTo>
                  <a:pt x="720991" y="41485"/>
                  <a:pt x="692878" y="111027"/>
                  <a:pt x="692878" y="168732"/>
                </a:cubicBezTo>
                <a:cubicBezTo>
                  <a:pt x="692878" y="226437"/>
                  <a:pt x="713593" y="315213"/>
                  <a:pt x="684001" y="364040"/>
                </a:cubicBezTo>
                <a:cubicBezTo>
                  <a:pt x="654409" y="412867"/>
                  <a:pt x="592265" y="429144"/>
                  <a:pt x="515325" y="461695"/>
                </a:cubicBezTo>
                <a:cubicBezTo>
                  <a:pt x="438385" y="494246"/>
                  <a:pt x="299302" y="538635"/>
                  <a:pt x="222362" y="559349"/>
                </a:cubicBezTo>
                <a:cubicBezTo>
                  <a:pt x="145422" y="580064"/>
                  <a:pt x="89197" y="603737"/>
                  <a:pt x="53686" y="585982"/>
                </a:cubicBezTo>
                <a:cubicBezTo>
                  <a:pt x="18175" y="568227"/>
                  <a:pt x="-17335" y="495726"/>
                  <a:pt x="9298" y="452817"/>
                </a:cubicBezTo>
                <a:cubicBezTo>
                  <a:pt x="35931" y="409908"/>
                  <a:pt x="158739" y="365520"/>
                  <a:pt x="222362" y="328530"/>
                </a:cubicBezTo>
                <a:close/>
              </a:path>
            </a:pathLst>
          </a:custGeom>
          <a:solidFill>
            <a:srgbClr val="7030A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13511" y="1203325"/>
            <a:ext cx="7323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Electrophoresis</a:t>
            </a:r>
            <a:r>
              <a:rPr lang="en-US" alt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 separation of polar compounds based on their</a:t>
            </a:r>
          </a:p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mobility through a solid support.  The separation is based on </a:t>
            </a:r>
          </a:p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charge (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Isoelectric Focusing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or molecular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mass (</a:t>
            </a:r>
            <a:r>
              <a:rPr lang="en-US" altLang="en-US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SDS-PAGE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2805113"/>
            <a:ext cx="66706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2543175"/>
            <a:ext cx="56515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470"/>
            <a:ext cx="56515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374058"/>
            <a:ext cx="56515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470"/>
            <a:ext cx="56515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470"/>
            <a:ext cx="56515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359400"/>
            <a:ext cx="56515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5511800"/>
            <a:ext cx="66579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727325"/>
            <a:ext cx="3721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13511" y="1203325"/>
            <a:ext cx="7323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Electrophoresis</a:t>
            </a:r>
            <a:r>
              <a:rPr lang="en-US" alt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 separation of polar compounds based on their</a:t>
            </a:r>
          </a:p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mobility through a solid support.  The separation is based on </a:t>
            </a:r>
          </a:p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charge (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Isoelectric Focusing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or molecular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mass (</a:t>
            </a:r>
            <a:r>
              <a:rPr lang="en-US" altLang="en-US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SDS-PAGE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voet4_fig_05_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9" b="6346"/>
          <a:stretch/>
        </p:blipFill>
        <p:spPr bwMode="auto">
          <a:xfrm>
            <a:off x="1981200" y="2285999"/>
            <a:ext cx="1371600" cy="39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voet4_fig_05_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"/>
          <a:stretch/>
        </p:blipFill>
        <p:spPr bwMode="auto">
          <a:xfrm>
            <a:off x="5638800" y="2514598"/>
            <a:ext cx="2460625" cy="3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7420" y="1193708"/>
            <a:ext cx="25699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Electrophoresis</a:t>
            </a:r>
            <a:r>
              <a:rPr lang="en-US" alt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Isoelectric Focusing</a:t>
            </a:r>
          </a:p>
          <a:p>
            <a:pPr marL="342900" indent="-342900" algn="ctr">
              <a:buAutoNum type="arabicPeriod"/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SDS-PAGE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voet4_fig_05_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 bwMode="auto">
          <a:xfrm>
            <a:off x="487363" y="2352583"/>
            <a:ext cx="55836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3202" y="2503788"/>
            <a:ext cx="259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could this be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8838" y="1193708"/>
            <a:ext cx="689292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Ultracentrifugation: 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 that was developed to separate proteins by mass.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Relies on ultra high centrifugation speeds (80,000 RPM)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 molecules sediment more slowly than small molecules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Native Protein Structure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measured in Svedberg Units (S)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Size vs. S is </a:t>
            </a:r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linear!</a:t>
            </a:r>
          </a:p>
          <a:p>
            <a:pPr algn="ctr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voet4_fig_05_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304800" y="3886200"/>
            <a:ext cx="5551899" cy="27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gh resolution c(s) analysis of a stressed antibody s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57375"/>
            <a:ext cx="6324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8838" y="1193708"/>
            <a:ext cx="6892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Ultracentrifugation: 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 that was developed to separate proteins by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Protein Characterization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06450" y="2657475"/>
            <a:ext cx="850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peptide</a:t>
            </a:r>
          </a:p>
          <a:p>
            <a:pPr algn="ctr"/>
            <a:r>
              <a:rPr lang="en-US" altLang="en-US" sz="1600" b="0"/>
              <a:t>-or-</a:t>
            </a:r>
          </a:p>
          <a:p>
            <a:pPr algn="ctr"/>
            <a:r>
              <a:rPr lang="en-US" altLang="en-US" sz="1600" b="0"/>
              <a:t>protein</a:t>
            </a:r>
            <a:endParaRPr lang="en-US" altLang="en-US" b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754188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28800" y="2657475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/>
              <a:t>[H]</a:t>
            </a:r>
            <a:endParaRPr lang="en-US" altLang="en-US" b="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09850" y="2657475"/>
            <a:ext cx="11890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reduce any</a:t>
            </a:r>
          </a:p>
          <a:p>
            <a:pPr algn="ctr"/>
            <a:r>
              <a:rPr lang="en-US" altLang="en-US" sz="1600" b="0"/>
              <a:t>disulfide</a:t>
            </a:r>
          </a:p>
          <a:p>
            <a:pPr algn="ctr"/>
            <a:r>
              <a:rPr lang="en-US" altLang="en-US" sz="1600" b="0"/>
              <a:t>bonds</a:t>
            </a:r>
            <a:endParaRPr lang="en-US" altLang="en-US" b="0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3879850" y="30638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8318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402388" y="2819400"/>
            <a:ext cx="1358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individual</a:t>
            </a:r>
          </a:p>
          <a:p>
            <a:r>
              <a:rPr lang="en-US" altLang="en-US" sz="1600"/>
              <a:t>amino acids</a:t>
            </a:r>
            <a:endParaRPr lang="en-US" altLang="en-US" b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089674" y="2740223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0" dirty="0" smtClean="0"/>
              <a:t>H</a:t>
            </a:r>
            <a:r>
              <a:rPr lang="en-US" altLang="en-US" sz="1400" b="0" baseline="-25000" dirty="0" smtClean="0"/>
              <a:t>3</a:t>
            </a:r>
            <a:r>
              <a:rPr lang="en-US" altLang="en-US" sz="1400" b="0" dirty="0" smtClean="0"/>
              <a:t>O</a:t>
            </a:r>
            <a:r>
              <a:rPr lang="en-US" altLang="en-US" sz="1400" b="0" baseline="30000" dirty="0"/>
              <a:t>+</a:t>
            </a:r>
            <a:r>
              <a:rPr lang="en-US" altLang="en-US" sz="1400" b="0" dirty="0"/>
              <a:t>, </a:t>
            </a:r>
            <a:r>
              <a:rPr lang="en-US" altLang="en-US" sz="1400" b="0" dirty="0">
                <a:latin typeface="Symbol" pitchFamily="1" charset="2"/>
                <a:sym typeface="Symbol" pitchFamily="1" charset="2"/>
              </a:rPr>
              <a:t></a:t>
            </a:r>
            <a:endParaRPr lang="en-US" altLang="en-US" b="0" dirty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715000" y="5105400"/>
            <a:ext cx="3271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 i="1"/>
              <a:t>1972 Nobel Prize in Chemistry</a:t>
            </a:r>
          </a:p>
          <a:p>
            <a:r>
              <a:rPr lang="en-US" altLang="en-US" sz="1800" b="0" i="1"/>
              <a:t>	William Stein </a:t>
            </a:r>
          </a:p>
          <a:p>
            <a:r>
              <a:rPr lang="en-US" altLang="en-US" sz="1800" b="0" i="1"/>
              <a:t>	Stanford Moore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87388" y="40481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525588" y="3657600"/>
            <a:ext cx="183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0"/>
              <a:t>liquid</a:t>
            </a:r>
          </a:p>
          <a:p>
            <a:pPr algn="ctr"/>
            <a:r>
              <a:rPr lang="en-US" altLang="en-US" sz="1800" b="0"/>
              <a:t>chromatography</a:t>
            </a:r>
            <a:endParaRPr lang="en-US" altLang="en-US" b="0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3430588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267200" y="3657600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0"/>
              <a:t>derivatize w/</a:t>
            </a:r>
          </a:p>
          <a:p>
            <a:pPr algn="ctr"/>
            <a:r>
              <a:rPr lang="en-US" altLang="en-US" sz="1800" b="0"/>
              <a:t>ninhydrin</a:t>
            </a:r>
            <a:endParaRPr lang="en-US" altLang="en-US" b="0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792788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05600" y="3733800"/>
            <a:ext cx="125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Detected w/</a:t>
            </a:r>
          </a:p>
          <a:p>
            <a:pPr algn="ctr"/>
            <a:r>
              <a:rPr lang="en-US" altLang="en-US" sz="1600" b="0"/>
              <a:t>UV-vis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276600" y="4876800"/>
            <a:ext cx="22304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/>
              <a:t>Different amino </a:t>
            </a:r>
          </a:p>
          <a:p>
            <a:r>
              <a:rPr lang="en-US" altLang="en-US" sz="1800" b="0"/>
              <a:t>acids have different </a:t>
            </a:r>
          </a:p>
          <a:p>
            <a:r>
              <a:rPr lang="en-US" altLang="en-US" sz="1800" b="0"/>
              <a:t>chromatographic</a:t>
            </a:r>
          </a:p>
          <a:p>
            <a:r>
              <a:rPr lang="en-US" altLang="en-US" sz="1800" b="0"/>
              <a:t>mobilities (retention </a:t>
            </a:r>
          </a:p>
          <a:p>
            <a:r>
              <a:rPr lang="en-US" altLang="en-US" sz="1800" b="0"/>
              <a:t>times)</a:t>
            </a: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763588" y="2667000"/>
            <a:ext cx="8382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2592388" y="2667000"/>
            <a:ext cx="12192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5259388" y="2667000"/>
            <a:ext cx="2590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1525588" y="3581400"/>
            <a:ext cx="1828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4267200" y="3581400"/>
            <a:ext cx="1447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6629400" y="3581400"/>
            <a:ext cx="1447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67575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675"/>
            <a:ext cx="313531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8631" y="926068"/>
            <a:ext cx="8220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 Analysis</a:t>
            </a:r>
            <a:r>
              <a:rPr lang="en-US" alt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Determin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the total amino acid content within a protein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24450"/>
            <a:ext cx="5486400" cy="32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5486400" cy="32191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Sequencing from the N-terminus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53745" y="83820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Edman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Degradation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012"/>
            <a:ext cx="2776538" cy="20185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776538" y="5257800"/>
            <a:ext cx="1033462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0329" y="49646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077200" y="1600200"/>
            <a:ext cx="457200" cy="3364468"/>
            <a:chOff x="8077200" y="1600200"/>
            <a:chExt cx="457200" cy="336446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077200" y="4964668"/>
              <a:ext cx="4572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34400" y="1600200"/>
              <a:ext cx="0" cy="336446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8229600" y="1600200"/>
              <a:ext cx="3048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7" idx="0"/>
          </p:cNvCxnSpPr>
          <p:nvPr/>
        </p:nvCxnSpPr>
        <p:spPr>
          <a:xfrm flipV="1">
            <a:off x="1388269" y="3505200"/>
            <a:ext cx="0" cy="1166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526268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What analytical techniques would be useful to identify the PTH amino acid?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Flowchart: Data 27"/>
          <p:cNvSpPr/>
          <p:nvPr/>
        </p:nvSpPr>
        <p:spPr>
          <a:xfrm>
            <a:off x="4953000" y="1295400"/>
            <a:ext cx="3429000" cy="685800"/>
          </a:xfrm>
          <a:prstGeom prst="flowChartInputOutput">
            <a:avLst/>
          </a:prstGeom>
          <a:solidFill>
            <a:srgbClr val="F5B617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ata 29"/>
          <p:cNvSpPr/>
          <p:nvPr/>
        </p:nvSpPr>
        <p:spPr>
          <a:xfrm>
            <a:off x="2895600" y="2939534"/>
            <a:ext cx="4866520" cy="685800"/>
          </a:xfrm>
          <a:prstGeom prst="flowChartInputOutput">
            <a:avLst/>
          </a:prstGeom>
          <a:solidFill>
            <a:srgbClr val="F5B617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ata 30"/>
          <p:cNvSpPr/>
          <p:nvPr/>
        </p:nvSpPr>
        <p:spPr>
          <a:xfrm>
            <a:off x="304800" y="957340"/>
            <a:ext cx="1905000" cy="490460"/>
          </a:xfrm>
          <a:prstGeom prst="flowChartInputOutput">
            <a:avLst/>
          </a:prstGeom>
          <a:solidFill>
            <a:srgbClr val="F5B617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5450" y="1048681"/>
            <a:ext cx="141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PVDF membrane</a:t>
            </a:r>
            <a:endParaRPr lang="en-US" sz="1400" dirty="0"/>
          </a:p>
        </p:txBody>
      </p:sp>
      <p:sp>
        <p:nvSpPr>
          <p:cNvPr id="33" name="Flowchart: Data 32"/>
          <p:cNvSpPr/>
          <p:nvPr/>
        </p:nvSpPr>
        <p:spPr>
          <a:xfrm>
            <a:off x="5690255" y="4649818"/>
            <a:ext cx="2539346" cy="685800"/>
          </a:xfrm>
          <a:prstGeom prst="flowChartInputOutput">
            <a:avLst/>
          </a:prstGeom>
          <a:solidFill>
            <a:srgbClr val="F5B617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02838" y="6280666"/>
            <a:ext cx="18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Phenyl </a:t>
            </a:r>
            <a:r>
              <a:rPr lang="en-US" dirty="0" err="1" smtClean="0"/>
              <a:t>Thiazoline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816</Words>
  <Application>Microsoft Office PowerPoint</Application>
  <PresentationFormat>On-screen Show (4:3)</PresentationFormat>
  <Paragraphs>282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Lecture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Spectrometry</vt:lpstr>
      <vt:lpstr>Soft Ionization Techniques</vt:lpstr>
      <vt:lpstr>MALDI Matrix</vt:lpstr>
      <vt:lpstr>Separation Techniques</vt:lpstr>
      <vt:lpstr>Ideal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Grossoehme, Nicholas</dc:creator>
  <cp:lastModifiedBy>Grossoehme, Nicholas</cp:lastModifiedBy>
  <cp:revision>19</cp:revision>
  <dcterms:created xsi:type="dcterms:W3CDTF">2014-09-15T13:59:32Z</dcterms:created>
  <dcterms:modified xsi:type="dcterms:W3CDTF">2014-09-15T21:37:02Z</dcterms:modified>
</cp:coreProperties>
</file>