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77" r:id="rId3"/>
    <p:sldId id="383" r:id="rId4"/>
    <p:sldId id="384" r:id="rId5"/>
    <p:sldId id="378" r:id="rId6"/>
    <p:sldId id="385" r:id="rId7"/>
    <p:sldId id="356" r:id="rId8"/>
    <p:sldId id="357" r:id="rId9"/>
    <p:sldId id="359" r:id="rId10"/>
    <p:sldId id="360" r:id="rId11"/>
    <p:sldId id="358" r:id="rId12"/>
    <p:sldId id="363" r:id="rId13"/>
    <p:sldId id="364" r:id="rId14"/>
    <p:sldId id="365" r:id="rId15"/>
    <p:sldId id="366" r:id="rId16"/>
    <p:sldId id="367" r:id="rId17"/>
    <p:sldId id="368" r:id="rId18"/>
    <p:sldId id="371" r:id="rId19"/>
    <p:sldId id="379" r:id="rId20"/>
    <p:sldId id="372" r:id="rId21"/>
    <p:sldId id="381" r:id="rId22"/>
    <p:sldId id="3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C000"/>
    <a:srgbClr val="00B0F0"/>
    <a:srgbClr val="F5B617"/>
    <a:srgbClr val="FD150F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1536" y="114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C9D3-3448-4C6B-B9AD-3F2FD82EA04C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C0CD-BAE7-479D-9DB4-5FC7BB2D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1520-8953-482B-B57A-CB06A2C976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650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264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8563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9320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426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5326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4802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13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5343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0585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436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4191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172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728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481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733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059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94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92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308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66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702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3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4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8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012A-D3F5-4552-8899-E12A269B091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http://www.rcsb.org/pdb/explore/explore.do?structureId=1IC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dirty="0" smtClean="0"/>
              <a:t>Protein Structure </a:t>
            </a:r>
          </a:p>
        </p:txBody>
      </p:sp>
      <p:pic>
        <p:nvPicPr>
          <p:cNvPr id="7171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5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34F65-BBE8-4230-9376-0A209DE90D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1" name="Picture 2" descr="voet4_fig_06_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0"/>
          <a:stretch/>
        </p:blipFill>
        <p:spPr bwMode="auto">
          <a:xfrm>
            <a:off x="1600200" y="2394504"/>
            <a:ext cx="5943600" cy="414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6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voet4_fig_06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9"/>
          <a:stretch/>
        </p:blipFill>
        <p:spPr bwMode="auto">
          <a:xfrm>
            <a:off x="152400" y="2895600"/>
            <a:ext cx="321806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5991225" cy="2343150"/>
          </a:xfrm>
          <a:prstGeom prst="rect">
            <a:avLst/>
          </a:prstGeom>
        </p:spPr>
      </p:pic>
      <p:sp>
        <p:nvSpPr>
          <p:cNvPr id="4" name="Flowchart: Data 3"/>
          <p:cNvSpPr/>
          <p:nvPr/>
        </p:nvSpPr>
        <p:spPr>
          <a:xfrm rot="19910233">
            <a:off x="418939" y="1235255"/>
            <a:ext cx="1626011" cy="840699"/>
          </a:xfrm>
          <a:prstGeom prst="flowChartInputOutput">
            <a:avLst/>
          </a:prstGeom>
          <a:solidFill>
            <a:srgbClr val="4F81BD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759129">
            <a:off x="2077207" y="1160941"/>
            <a:ext cx="1087588" cy="954710"/>
          </a:xfrm>
          <a:prstGeom prst="flowChartInputOutput">
            <a:avLst/>
          </a:prstGeom>
          <a:solidFill>
            <a:schemeClr val="accent3">
              <a:alpha val="50196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ata 22"/>
          <p:cNvSpPr/>
          <p:nvPr/>
        </p:nvSpPr>
        <p:spPr>
          <a:xfrm rot="19910233">
            <a:off x="3136515" y="1189310"/>
            <a:ext cx="1703222" cy="867470"/>
          </a:xfrm>
          <a:prstGeom prst="flowChartInputOutput">
            <a:avLst/>
          </a:prstGeom>
          <a:solidFill>
            <a:schemeClr val="accent4">
              <a:alpha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ata 23"/>
          <p:cNvSpPr/>
          <p:nvPr/>
        </p:nvSpPr>
        <p:spPr>
          <a:xfrm rot="1759129">
            <a:off x="4825786" y="1145690"/>
            <a:ext cx="1087588" cy="954710"/>
          </a:xfrm>
          <a:prstGeom prst="flowChartInputOutput">
            <a:avLst/>
          </a:prstGeom>
          <a:solidFill>
            <a:schemeClr val="accent2">
              <a:alpha val="50196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Peptide Bond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944" y="1319510"/>
            <a:ext cx="2920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Polypeptide chains are sequences of peptide bond planes joining at every </a:t>
            </a:r>
            <a:r>
              <a:rPr lang="en-US" dirty="0" err="1" smtClean="0"/>
              <a:t>C</a:t>
            </a:r>
            <a:r>
              <a:rPr lang="en-US" baseline="-25000" dirty="0" err="1" smtClean="0">
                <a:latin typeface="Symbol" pitchFamily="18" charset="2"/>
              </a:rPr>
              <a:t>a</a:t>
            </a:r>
            <a:endParaRPr lang="en-US" baseline="-25000" dirty="0">
              <a:latin typeface="Symbol" pitchFamily="18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3352800"/>
            <a:ext cx="5505450" cy="3000375"/>
          </a:xfrm>
          <a:prstGeom prst="rect">
            <a:avLst/>
          </a:prstGeom>
        </p:spPr>
      </p:pic>
      <p:sp>
        <p:nvSpPr>
          <p:cNvPr id="29" name="Flowchart: Data 28"/>
          <p:cNvSpPr/>
          <p:nvPr/>
        </p:nvSpPr>
        <p:spPr>
          <a:xfrm rot="19910233">
            <a:off x="3453894" y="4663737"/>
            <a:ext cx="1626011" cy="840699"/>
          </a:xfrm>
          <a:prstGeom prst="flowChartInputOutput">
            <a:avLst/>
          </a:prstGeom>
          <a:solidFill>
            <a:srgbClr val="4F81BD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ata 29"/>
          <p:cNvSpPr/>
          <p:nvPr/>
        </p:nvSpPr>
        <p:spPr>
          <a:xfrm rot="1759129">
            <a:off x="5112162" y="4589423"/>
            <a:ext cx="1087588" cy="954710"/>
          </a:xfrm>
          <a:prstGeom prst="flowChartInputOutput">
            <a:avLst/>
          </a:prstGeom>
          <a:solidFill>
            <a:schemeClr val="accent3">
              <a:alpha val="50196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ata 30"/>
          <p:cNvSpPr/>
          <p:nvPr/>
        </p:nvSpPr>
        <p:spPr>
          <a:xfrm rot="19910233">
            <a:off x="6277405" y="4636941"/>
            <a:ext cx="1222622" cy="916934"/>
          </a:xfrm>
          <a:prstGeom prst="flowChartInputOutput">
            <a:avLst/>
          </a:prstGeom>
          <a:solidFill>
            <a:schemeClr val="accent4">
              <a:alpha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ata 32"/>
          <p:cNvSpPr/>
          <p:nvPr/>
        </p:nvSpPr>
        <p:spPr>
          <a:xfrm rot="294571">
            <a:off x="7265185" y="3473787"/>
            <a:ext cx="1087588" cy="954710"/>
          </a:xfrm>
          <a:prstGeom prst="flowChartInputOutput">
            <a:avLst/>
          </a:prstGeom>
          <a:solidFill>
            <a:schemeClr val="accent2">
              <a:alpha val="50196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5497" y="2895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Modest rotation of one plane relative to another will dramatically influence the stability of a polypeptide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8153" y="5446382"/>
            <a:ext cx="2545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Steric restrictions will disallow this conformation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voet4e_fig_08_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/>
        </p:blipFill>
        <p:spPr bwMode="auto">
          <a:xfrm>
            <a:off x="958788" y="1395740"/>
            <a:ext cx="4927600" cy="474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Connector 38"/>
          <p:cNvCxnSpPr/>
          <p:nvPr/>
        </p:nvCxnSpPr>
        <p:spPr>
          <a:xfrm rot="18172805">
            <a:off x="6752251" y="1591116"/>
            <a:ext cx="0" cy="768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8172805" flipH="1">
            <a:off x="6800496" y="2333288"/>
            <a:ext cx="627562" cy="499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8172805">
            <a:off x="7121471" y="1816989"/>
            <a:ext cx="627561" cy="452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rot="18172805">
            <a:off x="7806748" y="1700869"/>
            <a:ext cx="287360" cy="2873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Torsion Angles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41599" y="1649245"/>
            <a:ext cx="1255123" cy="12551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69161" y="1510513"/>
            <a:ext cx="0" cy="768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41599" y="2278946"/>
            <a:ext cx="627562" cy="499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69161" y="2278946"/>
            <a:ext cx="627561" cy="452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662120" y="2667116"/>
            <a:ext cx="287360" cy="2873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88353" y="2684440"/>
            <a:ext cx="287360" cy="2873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25481" y="1230521"/>
            <a:ext cx="287360" cy="287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rot="20472689">
            <a:off x="7067600" y="4713218"/>
            <a:ext cx="0" cy="768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20472689" flipH="1">
            <a:off x="6660929" y="5548933"/>
            <a:ext cx="627562" cy="499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20472689">
            <a:off x="7247488" y="5348062"/>
            <a:ext cx="627561" cy="452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547907" y="4854584"/>
            <a:ext cx="1255123" cy="12551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7175469" y="4715852"/>
            <a:ext cx="0" cy="768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547907" y="5484285"/>
            <a:ext cx="627562" cy="499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75469" y="5484285"/>
            <a:ext cx="627561" cy="452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768428" y="5872455"/>
            <a:ext cx="287360" cy="2873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31789" y="4435860"/>
            <a:ext cx="287360" cy="287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96" name="Straight Arrow Connector 4095"/>
          <p:cNvCxnSpPr/>
          <p:nvPr/>
        </p:nvCxnSpPr>
        <p:spPr>
          <a:xfrm flipH="1" flipV="1">
            <a:off x="7175468" y="3352800"/>
            <a:ext cx="15879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060045" y="3629675"/>
            <a:ext cx="14874" cy="4282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6255195" y="5889520"/>
            <a:ext cx="287360" cy="2873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027059" y="2982068"/>
            <a:ext cx="287360" cy="287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154239" y="1571119"/>
            <a:ext cx="287360" cy="2873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542555" y="6109707"/>
            <a:ext cx="287360" cy="287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8172805">
            <a:off x="7912109" y="5590309"/>
            <a:ext cx="287360" cy="2873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701181" y="4446331"/>
            <a:ext cx="287360" cy="2873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voet4e_fig_08_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/>
        </p:blipFill>
        <p:spPr bwMode="auto">
          <a:xfrm>
            <a:off x="228600" y="762000"/>
            <a:ext cx="371024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Ramachandran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Plot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70533" y="1143000"/>
            <a:ext cx="6473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only a few “allowable” combinations of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and 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Notable exceptions: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side chain of </a:t>
            </a:r>
            <a:r>
              <a:rPr lang="en-US" dirty="0" err="1" smtClean="0"/>
              <a:t>Proline</a:t>
            </a:r>
            <a:r>
              <a:rPr lang="en-US" dirty="0" smtClean="0"/>
              <a:t> restricts </a:t>
            </a:r>
            <a:r>
              <a:rPr lang="en-US" dirty="0" smtClean="0">
                <a:latin typeface="Symbol" panose="05050102010706020507" pitchFamily="18" charset="2"/>
              </a:rPr>
              <a:t>f </a:t>
            </a:r>
            <a:r>
              <a:rPr lang="en-US" dirty="0" smtClean="0"/>
              <a:t>≈ -60°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Glycine does not have a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carbon and can assume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combinations that are forbidden in other amino acids</a:t>
            </a:r>
            <a:endParaRPr lang="en-US" dirty="0"/>
          </a:p>
        </p:txBody>
      </p:sp>
      <p:pic>
        <p:nvPicPr>
          <p:cNvPr id="11" name="Picture 2" descr="voet4_fig_06_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3"/>
          <a:stretch/>
        </p:blipFill>
        <p:spPr bwMode="auto">
          <a:xfrm>
            <a:off x="5029200" y="3048000"/>
            <a:ext cx="3454400" cy="329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837" y="4694977"/>
            <a:ext cx="372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other regions of the </a:t>
            </a:r>
            <a:r>
              <a:rPr lang="en-US" dirty="0" err="1" smtClean="0"/>
              <a:t>ramachandran</a:t>
            </a:r>
            <a:r>
              <a:rPr lang="en-US" dirty="0" smtClean="0"/>
              <a:t> plot are </a:t>
            </a:r>
            <a:r>
              <a:rPr lang="en-US" dirty="0" err="1" smtClean="0"/>
              <a:t>sterically</a:t>
            </a:r>
            <a:r>
              <a:rPr lang="en-US" dirty="0" smtClean="0"/>
              <a:t> forbidden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Ramachandran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Plot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3" name="Picture 2" descr="voet4e_fig_08_0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"/>
          <a:stretch/>
        </p:blipFill>
        <p:spPr bwMode="auto">
          <a:xfrm>
            <a:off x="3886200" y="1393908"/>
            <a:ext cx="4335463" cy="435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363" y="139390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full length proteins, several areas appear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267200" y="1393908"/>
            <a:ext cx="1600200" cy="1273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558" y="2429522"/>
            <a:ext cx="351237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u="sng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u="sng" dirty="0" smtClean="0">
                <a:solidFill>
                  <a:srgbClr val="FF0000"/>
                </a:solidFill>
              </a:rPr>
              <a:t> sheets </a:t>
            </a:r>
          </a:p>
          <a:p>
            <a:pPr algn="ctr"/>
            <a:r>
              <a:rPr lang="en-US" dirty="0" smtClean="0"/>
              <a:t>Centered around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= -139, 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= 135</a:t>
            </a: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2667000" y="2030454"/>
            <a:ext cx="1600200" cy="5603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453731" y="3062170"/>
            <a:ext cx="1600200" cy="127309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1511" y="3695444"/>
            <a:ext cx="327833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u="sng" dirty="0" smtClean="0">
                <a:solidFill>
                  <a:srgbClr val="0070C0"/>
                </a:solidFill>
              </a:rPr>
              <a:t>Helical structures </a:t>
            </a:r>
          </a:p>
          <a:p>
            <a:pPr algn="ctr"/>
            <a:r>
              <a:rPr lang="en-US" dirty="0" smtClean="0"/>
              <a:t>Centered around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= -57, 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= 47</a:t>
            </a:r>
          </a:p>
        </p:txBody>
      </p:sp>
      <p:cxnSp>
        <p:nvCxnSpPr>
          <p:cNvPr id="14" name="Straight Arrow Connector 13"/>
          <p:cNvCxnSpPr>
            <a:stCxn id="16" idx="2"/>
          </p:cNvCxnSpPr>
          <p:nvPr/>
        </p:nvCxnSpPr>
        <p:spPr>
          <a:xfrm flipH="1">
            <a:off x="3276600" y="3698716"/>
            <a:ext cx="1177131" cy="18748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voet4e_fig_08_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"/>
          <a:stretch/>
        </p:blipFill>
        <p:spPr bwMode="auto">
          <a:xfrm>
            <a:off x="858837" y="1205174"/>
            <a:ext cx="5556968" cy="53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Sheets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1447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pitchFamily="18" charset="2"/>
              </a:rPr>
              <a:t>b</a:t>
            </a:r>
            <a:r>
              <a:rPr lang="en-US" dirty="0" smtClean="0"/>
              <a:t> sheets occur when two nearly fully extended (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= -139, </a:t>
            </a:r>
            <a:r>
              <a:rPr lang="en-US" dirty="0">
                <a:latin typeface="Symbol" pitchFamily="18" charset="2"/>
              </a:rPr>
              <a:t>Y</a:t>
            </a:r>
            <a:r>
              <a:rPr lang="en-US" dirty="0"/>
              <a:t> = 135</a:t>
            </a:r>
            <a:r>
              <a:rPr lang="en-US" dirty="0" smtClean="0"/>
              <a:t>) polypeptide chains interact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2383" y="2579832"/>
            <a:ext cx="366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Significant hydrogen-bonding between O and N of opposite chains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62343" y="3635664"/>
            <a:ext cx="366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Because the chains are extended, the sheets take on a pleated appearance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861969" y="5486400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4419600" y="5486400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4419600" y="5029200"/>
            <a:ext cx="1447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0800000">
            <a:off x="6861969" y="5029200"/>
            <a:ext cx="1447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59238" y="4648200"/>
            <a:ext cx="360362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60967" y="4343400"/>
            <a:ext cx="85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N-term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867400" y="4461600"/>
            <a:ext cx="83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-term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867400" y="4712732"/>
            <a:ext cx="222968" cy="392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648200" y="5867400"/>
            <a:ext cx="89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Parallel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12625" y="5867400"/>
            <a:ext cx="129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Antiparallel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2819400" y="1600200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2819400" y="3264183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41121" y="2573619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0800000">
            <a:off x="241120" y="4317151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0800000">
            <a:off x="241121" y="6134020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2725558" y="5354134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28600" y="64928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Note the alternating orientation of the side chains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Parallel </a:t>
            </a:r>
            <a:r>
              <a:rPr lang="en-US" sz="2800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Sheets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80960"/>
            <a:ext cx="5991225" cy="2343150"/>
          </a:xfrm>
          <a:prstGeom prst="rect">
            <a:avLst/>
          </a:prstGeom>
        </p:spPr>
      </p:pic>
      <p:sp>
        <p:nvSpPr>
          <p:cNvPr id="13" name="Flowchart: Data 12"/>
          <p:cNvSpPr/>
          <p:nvPr/>
        </p:nvSpPr>
        <p:spPr>
          <a:xfrm rot="19910233">
            <a:off x="1714339" y="1606615"/>
            <a:ext cx="1626011" cy="840699"/>
          </a:xfrm>
          <a:prstGeom prst="flowChartInputOutput">
            <a:avLst/>
          </a:prstGeom>
          <a:solidFill>
            <a:srgbClr val="4F81BD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/>
        </p:nvSpPr>
        <p:spPr>
          <a:xfrm rot="1759129">
            <a:off x="3372607" y="1532301"/>
            <a:ext cx="1087588" cy="954710"/>
          </a:xfrm>
          <a:prstGeom prst="flowChartInputOutput">
            <a:avLst/>
          </a:prstGeom>
          <a:solidFill>
            <a:schemeClr val="accent3">
              <a:alpha val="50196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 rot="19910233">
            <a:off x="4431915" y="1560670"/>
            <a:ext cx="1703222" cy="867470"/>
          </a:xfrm>
          <a:prstGeom prst="flowChartInputOutput">
            <a:avLst/>
          </a:prstGeom>
          <a:solidFill>
            <a:schemeClr val="accent4">
              <a:alpha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ata 15"/>
          <p:cNvSpPr/>
          <p:nvPr/>
        </p:nvSpPr>
        <p:spPr>
          <a:xfrm rot="1759129">
            <a:off x="6121186" y="1517050"/>
            <a:ext cx="1087588" cy="954710"/>
          </a:xfrm>
          <a:prstGeom prst="flowChartInputOutput">
            <a:avLst/>
          </a:prstGeom>
          <a:solidFill>
            <a:schemeClr val="accent2">
              <a:alpha val="50196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83120" y="2766474"/>
            <a:ext cx="5991225" cy="2343150"/>
            <a:chOff x="1383120" y="2766474"/>
            <a:chExt cx="5991225" cy="23431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20" y="2766474"/>
              <a:ext cx="5991225" cy="2343150"/>
            </a:xfrm>
            <a:prstGeom prst="rect">
              <a:avLst/>
            </a:prstGeom>
          </p:spPr>
        </p:pic>
        <p:sp>
          <p:nvSpPr>
            <p:cNvPr id="18" name="Flowchart: Data 17"/>
            <p:cNvSpPr/>
            <p:nvPr/>
          </p:nvSpPr>
          <p:spPr>
            <a:xfrm rot="19910233">
              <a:off x="1649659" y="3392129"/>
              <a:ext cx="1626011" cy="840699"/>
            </a:xfrm>
            <a:prstGeom prst="flowChartInputOutput">
              <a:avLst/>
            </a:prstGeom>
            <a:solidFill>
              <a:srgbClr val="4F81BD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Data 18"/>
            <p:cNvSpPr/>
            <p:nvPr/>
          </p:nvSpPr>
          <p:spPr>
            <a:xfrm rot="1759129">
              <a:off x="3307927" y="3317815"/>
              <a:ext cx="1087588" cy="954710"/>
            </a:xfrm>
            <a:prstGeom prst="flowChartInputOutput">
              <a:avLst/>
            </a:prstGeom>
            <a:solidFill>
              <a:schemeClr val="accent3">
                <a:alpha val="50196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Data 19"/>
            <p:cNvSpPr/>
            <p:nvPr/>
          </p:nvSpPr>
          <p:spPr>
            <a:xfrm rot="19910233">
              <a:off x="4367235" y="3346184"/>
              <a:ext cx="1703222" cy="867470"/>
            </a:xfrm>
            <a:prstGeom prst="flowChartInputOutput">
              <a:avLst/>
            </a:prstGeom>
            <a:solidFill>
              <a:schemeClr val="accent4">
                <a:alpha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ata 20"/>
            <p:cNvSpPr/>
            <p:nvPr/>
          </p:nvSpPr>
          <p:spPr>
            <a:xfrm rot="1759129">
              <a:off x="6056506" y="3302564"/>
              <a:ext cx="1087588" cy="954710"/>
            </a:xfrm>
            <a:prstGeom prst="flowChartInputOutput">
              <a:avLst/>
            </a:prstGeom>
            <a:solidFill>
              <a:schemeClr val="accent2">
                <a:alpha val="50196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 flipV="1">
            <a:off x="2286000" y="2692145"/>
            <a:ext cx="381000" cy="36602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594895" y="2766474"/>
            <a:ext cx="464343" cy="30649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31126" y="2781270"/>
            <a:ext cx="304800" cy="54284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91429" y="2514600"/>
            <a:ext cx="542771" cy="58283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74345" y="3633608"/>
            <a:ext cx="83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Term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06601" y="1842298"/>
            <a:ext cx="83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Term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58837" y="3787908"/>
            <a:ext cx="85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Term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55295" y="1856417"/>
            <a:ext cx="85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Term</a:t>
            </a:r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3835726" y="5582145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3835726" y="5124945"/>
            <a:ext cx="1447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Antiparallel </a:t>
            </a:r>
            <a:r>
              <a:rPr lang="en-US" sz="2800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Sheets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80960"/>
            <a:ext cx="5991225" cy="2343150"/>
          </a:xfrm>
          <a:prstGeom prst="rect">
            <a:avLst/>
          </a:prstGeom>
        </p:spPr>
      </p:pic>
      <p:sp>
        <p:nvSpPr>
          <p:cNvPr id="13" name="Flowchart: Data 12"/>
          <p:cNvSpPr/>
          <p:nvPr/>
        </p:nvSpPr>
        <p:spPr>
          <a:xfrm rot="19910233">
            <a:off x="1714339" y="1606615"/>
            <a:ext cx="1626011" cy="840699"/>
          </a:xfrm>
          <a:prstGeom prst="flowChartInputOutput">
            <a:avLst/>
          </a:prstGeom>
          <a:solidFill>
            <a:srgbClr val="4F81BD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/>
        </p:nvSpPr>
        <p:spPr>
          <a:xfrm rot="1759129">
            <a:off x="3372607" y="1532301"/>
            <a:ext cx="1087588" cy="954710"/>
          </a:xfrm>
          <a:prstGeom prst="flowChartInputOutput">
            <a:avLst/>
          </a:prstGeom>
          <a:solidFill>
            <a:schemeClr val="accent3">
              <a:alpha val="50196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 rot="19910233">
            <a:off x="4431915" y="1560670"/>
            <a:ext cx="1703222" cy="867470"/>
          </a:xfrm>
          <a:prstGeom prst="flowChartInputOutput">
            <a:avLst/>
          </a:prstGeom>
          <a:solidFill>
            <a:schemeClr val="accent4">
              <a:alpha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ata 15"/>
          <p:cNvSpPr/>
          <p:nvPr/>
        </p:nvSpPr>
        <p:spPr>
          <a:xfrm rot="1759129">
            <a:off x="6121186" y="1517050"/>
            <a:ext cx="1087588" cy="954710"/>
          </a:xfrm>
          <a:prstGeom prst="flowChartInputOutput">
            <a:avLst/>
          </a:prstGeom>
          <a:solidFill>
            <a:schemeClr val="accent2">
              <a:alpha val="50196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rot="10800000">
            <a:off x="1676401" y="2890461"/>
            <a:ext cx="5991225" cy="2343150"/>
            <a:chOff x="1383120" y="2766474"/>
            <a:chExt cx="5991225" cy="23431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20" y="2766474"/>
              <a:ext cx="5991225" cy="2343150"/>
            </a:xfrm>
            <a:prstGeom prst="rect">
              <a:avLst/>
            </a:prstGeom>
          </p:spPr>
        </p:pic>
        <p:sp>
          <p:nvSpPr>
            <p:cNvPr id="18" name="Flowchart: Data 17"/>
            <p:cNvSpPr/>
            <p:nvPr/>
          </p:nvSpPr>
          <p:spPr>
            <a:xfrm rot="19910233">
              <a:off x="1649659" y="3392129"/>
              <a:ext cx="1626011" cy="840699"/>
            </a:xfrm>
            <a:prstGeom prst="flowChartInputOutput">
              <a:avLst/>
            </a:prstGeom>
            <a:solidFill>
              <a:srgbClr val="4F81BD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Data 18"/>
            <p:cNvSpPr/>
            <p:nvPr/>
          </p:nvSpPr>
          <p:spPr>
            <a:xfrm rot="1759129">
              <a:off x="3307927" y="3317815"/>
              <a:ext cx="1087588" cy="954710"/>
            </a:xfrm>
            <a:prstGeom prst="flowChartInputOutput">
              <a:avLst/>
            </a:prstGeom>
            <a:solidFill>
              <a:schemeClr val="accent3">
                <a:alpha val="50196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Data 19"/>
            <p:cNvSpPr/>
            <p:nvPr/>
          </p:nvSpPr>
          <p:spPr>
            <a:xfrm rot="19910233">
              <a:off x="4367235" y="3346184"/>
              <a:ext cx="1703222" cy="867470"/>
            </a:xfrm>
            <a:prstGeom prst="flowChartInputOutput">
              <a:avLst/>
            </a:prstGeom>
            <a:solidFill>
              <a:schemeClr val="accent4">
                <a:alpha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ata 20"/>
            <p:cNvSpPr/>
            <p:nvPr/>
          </p:nvSpPr>
          <p:spPr>
            <a:xfrm rot="1759129">
              <a:off x="6056506" y="3302564"/>
              <a:ext cx="1087588" cy="954710"/>
            </a:xfrm>
            <a:prstGeom prst="flowChartInputOutput">
              <a:avLst/>
            </a:prstGeom>
            <a:solidFill>
              <a:schemeClr val="accent2">
                <a:alpha val="50196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2286000" y="2692146"/>
            <a:ext cx="0" cy="74369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59238" y="2766474"/>
            <a:ext cx="0" cy="66682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029200" y="2781271"/>
            <a:ext cx="0" cy="65203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896254" y="2676894"/>
            <a:ext cx="0" cy="75894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1752600"/>
            <a:ext cx="85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Term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15895" y="4035500"/>
            <a:ext cx="85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Term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67626" y="1828182"/>
            <a:ext cx="83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Term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60076" y="4187606"/>
            <a:ext cx="83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Term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822283" y="5791200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3822283" y="5334000"/>
            <a:ext cx="1447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Helices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4" name="Picture 2" descr="voet4e_fig_08_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2"/>
          <a:stretch/>
        </p:blipFill>
        <p:spPr bwMode="auto">
          <a:xfrm>
            <a:off x="858837" y="1143000"/>
            <a:ext cx="4475163" cy="423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267200" y="1447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Helices occur when one peptide chain coils up (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= -57, </a:t>
            </a:r>
            <a:r>
              <a:rPr lang="en-US" dirty="0">
                <a:latin typeface="Symbol" pitchFamily="18" charset="2"/>
              </a:rPr>
              <a:t>Y</a:t>
            </a:r>
            <a:r>
              <a:rPr lang="en-US" dirty="0"/>
              <a:t> = </a:t>
            </a:r>
            <a:r>
              <a:rPr lang="en-US" dirty="0" smtClean="0"/>
              <a:t>47)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62383" y="2579832"/>
            <a:ext cx="366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Significant hydrogen-bonding between backbone carbonyl Oxygen and amide Nitrogen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8169393" y="4152900"/>
            <a:ext cx="533400" cy="1359896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07493" y="4229100"/>
            <a:ext cx="0" cy="12836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5093" y="52959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19781" y="5542422"/>
            <a:ext cx="37542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baseline="30000" dirty="0" smtClean="0">
                <a:solidFill>
                  <a:srgbClr val="0070C0"/>
                </a:solidFill>
              </a:rPr>
              <a:t>+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9781" y="3852537"/>
            <a:ext cx="3754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3400" y="4037203"/>
            <a:ext cx="312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Helices are polar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2647024" y="1844564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2634959" y="3188004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2647024" y="4573546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0800000">
            <a:off x="241121" y="2342354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0800000">
            <a:off x="237878" y="3839222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0800000">
            <a:off x="286080" y="4982222"/>
            <a:ext cx="492484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600" y="64928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Note the side chains decorate the exterior of the helix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4" name="Picture 2" descr="voet4e_fig_08_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9"/>
          <a:stretch/>
        </p:blipFill>
        <p:spPr bwMode="auto">
          <a:xfrm>
            <a:off x="2590800" y="5127054"/>
            <a:ext cx="4735983" cy="170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7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352800"/>
            <a:ext cx="2867025" cy="2958042"/>
          </a:xfrm>
          <a:prstGeom prst="rect">
            <a:avLst/>
          </a:prstGeom>
        </p:spPr>
      </p:pic>
      <p:pic>
        <p:nvPicPr>
          <p:cNvPr id="24" name="Picture 2" descr="voet4e_fig_08_2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9"/>
          <a:stretch/>
        </p:blipFill>
        <p:spPr bwMode="auto">
          <a:xfrm>
            <a:off x="5288533" y="3727893"/>
            <a:ext cx="3825875" cy="29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Other 2˚ Structural Motifs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1818" y="838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Random Coil </a:t>
            </a:r>
            <a:endParaRPr lang="en-US" u="sng" dirty="0" smtClean="0"/>
          </a:p>
          <a:p>
            <a:pPr algn="ctr"/>
            <a:r>
              <a:rPr lang="en-US" dirty="0" smtClean="0"/>
              <a:t>When the peptide backbone adopts no repeating structural features.  It is not correct to say the protein is disordered in random coil.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" y="1905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Turns</a:t>
            </a:r>
          </a:p>
          <a:p>
            <a:pPr algn="ctr"/>
            <a:r>
              <a:rPr lang="en-US" dirty="0" smtClean="0"/>
              <a:t>Abrupt changes in direction in polypeptide structures.</a:t>
            </a:r>
          </a:p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21091"/>
              </p:ext>
            </p:extLst>
          </p:nvPr>
        </p:nvGraphicFramePr>
        <p:xfrm>
          <a:off x="2714625" y="3584681"/>
          <a:ext cx="234503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/>
                <a:gridCol w="1402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Separating Residues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d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g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b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a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P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14426" y="2895600"/>
            <a:ext cx="185980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Symbol" pitchFamily="18" charset="2"/>
              </a:rPr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-60, 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baseline="-25000" dirty="0" smtClean="0">
                <a:latin typeface="Symbol" pitchFamily="18" charset="2"/>
              </a:rPr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-30</a:t>
            </a:r>
          </a:p>
          <a:p>
            <a:pPr algn="ctr"/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Symbol" pitchFamily="18" charset="2"/>
              </a:rPr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-90, 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baseline="-25000" dirty="0" smtClean="0">
                <a:latin typeface="Symbol" pitchFamily="18" charset="2"/>
              </a:rPr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231361" y="2838687"/>
            <a:ext cx="190629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Symbol" pitchFamily="18" charset="2"/>
              </a:rPr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-60, 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baseline="-25000" dirty="0" smtClean="0">
                <a:latin typeface="Symbol" pitchFamily="18" charset="2"/>
              </a:rPr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120</a:t>
            </a:r>
          </a:p>
          <a:p>
            <a:pPr algn="ctr"/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>
                <a:latin typeface="Symbol" pitchFamily="18" charset="2"/>
              </a:rPr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-90, 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baseline="-25000" dirty="0" smtClean="0">
                <a:latin typeface="Symbol" pitchFamily="18" charset="2"/>
              </a:rPr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voet4_fig_06_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"/>
          <a:stretch/>
        </p:blipFill>
        <p:spPr bwMode="auto">
          <a:xfrm>
            <a:off x="4495800" y="1711030"/>
            <a:ext cx="4593101" cy="41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Fibrous Proteins vs. Globular Proteins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143000"/>
            <a:ext cx="152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Not Repeating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14300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Repeating Primary Structures</a:t>
            </a:r>
          </a:p>
        </p:txBody>
      </p:sp>
      <p:cxnSp>
        <p:nvCxnSpPr>
          <p:cNvPr id="7" name="Straight Arrow Connector 6"/>
          <p:cNvCxnSpPr>
            <a:stCxn id="14" idx="0"/>
          </p:cNvCxnSpPr>
          <p:nvPr/>
        </p:nvCxnSpPr>
        <p:spPr>
          <a:xfrm flipV="1">
            <a:off x="2150304" y="684659"/>
            <a:ext cx="288096" cy="4583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H="1" flipV="1">
            <a:off x="6248400" y="678001"/>
            <a:ext cx="154520" cy="4649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voet4e_fig_08_26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 bwMode="auto">
          <a:xfrm>
            <a:off x="541583" y="1828800"/>
            <a:ext cx="3275236" cy="15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800" y="3581400"/>
            <a:ext cx="3013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Keratin – Form </a:t>
            </a:r>
            <a:r>
              <a:rPr lang="en-US" b="1" dirty="0" smtClean="0">
                <a:solidFill>
                  <a:srgbClr val="7030A0"/>
                </a:solidFill>
              </a:rPr>
              <a:t>Coiled Coils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Heptad Repeat </a:t>
            </a: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a b c d e f g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pic>
        <p:nvPicPr>
          <p:cNvPr id="21" name="Picture 2" descr="voet4_fig_06_15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6" b="6114"/>
          <a:stretch/>
        </p:blipFill>
        <p:spPr bwMode="auto">
          <a:xfrm rot="16200000">
            <a:off x="2585862" y="2832521"/>
            <a:ext cx="1360520" cy="544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345994" y="6034427"/>
            <a:ext cx="1752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Tropomyosin</a:t>
            </a:r>
            <a:b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PDBid 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  <a:hlinkClick r:id="rId7"/>
              </a:rPr>
              <a:t>1IC2</a:t>
            </a:r>
            <a:endParaRPr lang="en-US" altLang="en-US" sz="16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762000" y="255588"/>
            <a:ext cx="7599362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Protein Chains are Polymers of Amino Acids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219200" y="1828800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6"/>
          </p:cNvCxnSpPr>
          <p:nvPr/>
        </p:nvCxnSpPr>
        <p:spPr>
          <a:xfrm>
            <a:off x="1447800" y="19431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52600" y="1828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6"/>
          </p:cNvCxnSpPr>
          <p:nvPr/>
        </p:nvCxnSpPr>
        <p:spPr>
          <a:xfrm>
            <a:off x="1981200" y="19431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86000" y="1828800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2514600" y="19431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97576" y="1822882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6"/>
          </p:cNvCxnSpPr>
          <p:nvPr/>
        </p:nvCxnSpPr>
        <p:spPr>
          <a:xfrm>
            <a:off x="3026176" y="193718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330976" y="1822882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6"/>
          </p:cNvCxnSpPr>
          <p:nvPr/>
        </p:nvCxnSpPr>
        <p:spPr>
          <a:xfrm>
            <a:off x="3559576" y="193718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64376" y="1822882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6"/>
          </p:cNvCxnSpPr>
          <p:nvPr/>
        </p:nvCxnSpPr>
        <p:spPr>
          <a:xfrm>
            <a:off x="4092976" y="193718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92967" y="1828800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6"/>
          </p:cNvCxnSpPr>
          <p:nvPr/>
        </p:nvCxnSpPr>
        <p:spPr>
          <a:xfrm>
            <a:off x="4621567" y="19431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26367" y="18288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3" idx="6"/>
          </p:cNvCxnSpPr>
          <p:nvPr/>
        </p:nvCxnSpPr>
        <p:spPr>
          <a:xfrm>
            <a:off x="5154967" y="19431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459767" y="1828800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6"/>
          </p:cNvCxnSpPr>
          <p:nvPr/>
        </p:nvCxnSpPr>
        <p:spPr>
          <a:xfrm>
            <a:off x="5688367" y="19431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971343" y="1822882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6"/>
          </p:cNvCxnSpPr>
          <p:nvPr/>
        </p:nvCxnSpPr>
        <p:spPr>
          <a:xfrm>
            <a:off x="6199943" y="193718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504743" y="1822882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6"/>
          </p:cNvCxnSpPr>
          <p:nvPr/>
        </p:nvCxnSpPr>
        <p:spPr>
          <a:xfrm>
            <a:off x="6733343" y="193718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038143" y="1822882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239000" y="193718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543800" y="1822882"/>
            <a:ext cx="228600" cy="228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1676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425770" y="2209800"/>
            <a:ext cx="841431" cy="99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2209800"/>
            <a:ext cx="1066800" cy="99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64581" y="1676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23151" y="2209800"/>
            <a:ext cx="841431" cy="99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597981" y="2209800"/>
            <a:ext cx="1066800" cy="99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50856" y="1676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609426" y="2209800"/>
            <a:ext cx="841431" cy="99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984256" y="2209800"/>
            <a:ext cx="1066800" cy="99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7898"/>
            <a:ext cx="3070727" cy="21762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43" y="3227042"/>
            <a:ext cx="3057825" cy="216712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66872"/>
            <a:ext cx="3057825" cy="216712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3254776" y="4343400"/>
            <a:ext cx="152400" cy="152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voet4e_fig_08_4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 bwMode="auto">
          <a:xfrm>
            <a:off x="5292660" y="2958284"/>
            <a:ext cx="3874290" cy="305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Tertiary Structure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1795" y="1066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Secondary Structural elements send to form so that Polar side chains and non-Polar side chains form opposite ‘faces’</a:t>
            </a:r>
            <a:endParaRPr lang="en-US" dirty="0" smtClean="0"/>
          </a:p>
        </p:txBody>
      </p:sp>
      <p:pic>
        <p:nvPicPr>
          <p:cNvPr id="12" name="Picture 2" descr="voet4_fig_06_2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7078"/>
          <a:stretch/>
        </p:blipFill>
        <p:spPr bwMode="auto">
          <a:xfrm>
            <a:off x="829985" y="2960503"/>
            <a:ext cx="4419600" cy="36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256" y="2075542"/>
            <a:ext cx="11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Non-Polar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096" y="2402250"/>
            <a:ext cx="67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Polar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444" y="27950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Backbone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129" y="1871742"/>
            <a:ext cx="264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Hydrophobic Regions pack together to form the core of globular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Tertiary Structure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1795" y="1066800"/>
            <a:ext cx="8153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Structural Motifs (or Super Secondary Structure)</a:t>
            </a:r>
          </a:p>
          <a:p>
            <a:r>
              <a:rPr lang="en-US" dirty="0" smtClean="0"/>
              <a:t>Certain Combinations of secondary structural elements tend to be found very commonly in protein structures</a:t>
            </a:r>
          </a:p>
        </p:txBody>
      </p:sp>
      <p:pic>
        <p:nvPicPr>
          <p:cNvPr id="7" name="Picture 2" descr="voet4_fig_06_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1"/>
          <a:stretch/>
        </p:blipFill>
        <p:spPr bwMode="auto">
          <a:xfrm>
            <a:off x="284724" y="2514600"/>
            <a:ext cx="85312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Tertiary Structure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" name="Picture 2" descr="voet4e_fig_08_19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3"/>
          <a:stretch/>
        </p:blipFill>
        <p:spPr bwMode="auto">
          <a:xfrm>
            <a:off x="688019" y="1981200"/>
            <a:ext cx="3486365" cy="31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voet4e_fig_08_19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"/>
          <a:stretch/>
        </p:blipFill>
        <p:spPr bwMode="auto">
          <a:xfrm>
            <a:off x="5105400" y="1605858"/>
            <a:ext cx="3825875" cy="39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038" y="1018659"/>
            <a:ext cx="7757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Proteins are represented by showing how 2</a:t>
            </a:r>
            <a:r>
              <a:rPr lang="en-US" baseline="30000" dirty="0" smtClean="0"/>
              <a:t>nd</a:t>
            </a:r>
            <a:r>
              <a:rPr lang="en-US" dirty="0" smtClean="0"/>
              <a:t> structures interact with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Arrow are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Coils are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helices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" y="3566160"/>
            <a:ext cx="2549827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60"/>
            <a:ext cx="2552779" cy="3295651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Isoelectric Point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03388" y="1524000"/>
            <a:ext cx="4757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(NH</a:t>
            </a:r>
            <a:r>
              <a:rPr lang="en-US" sz="1400" i="1" baseline="-25000" dirty="0" smtClean="0"/>
              <a:t>3</a:t>
            </a:r>
            <a:r>
              <a:rPr lang="en-US" sz="1400" i="1" dirty="0" smtClean="0"/>
              <a:t>CH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H)</a:t>
            </a:r>
            <a:r>
              <a:rPr lang="en-US" sz="1400" i="1" baseline="30000" dirty="0" smtClean="0"/>
              <a:t>+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2</a:t>
            </a:r>
            <a:r>
              <a:rPr lang="en-US" sz="1400" i="1" dirty="0"/>
              <a:t>O</a:t>
            </a:r>
            <a:r>
              <a:rPr lang="en-US" sz="1400" dirty="0"/>
              <a:t> ⇌ </a:t>
            </a:r>
            <a:r>
              <a:rPr lang="en-US" sz="1400" i="1" dirty="0" smtClean="0"/>
              <a:t>(NH</a:t>
            </a:r>
            <a:r>
              <a:rPr lang="en-US" sz="1400" i="1" baseline="-25000" dirty="0" smtClean="0"/>
              <a:t>3</a:t>
            </a:r>
            <a:r>
              <a:rPr lang="en-US" sz="1400" i="1" dirty="0" smtClean="0"/>
              <a:t>CH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)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3</a:t>
            </a:r>
            <a:r>
              <a:rPr lang="en-US" sz="1400" i="1" dirty="0"/>
              <a:t>O</a:t>
            </a:r>
            <a:r>
              <a:rPr lang="en-US" sz="1400" i="1" baseline="30000" dirty="0" smtClean="0"/>
              <a:t>+</a:t>
            </a:r>
            <a:r>
              <a:rPr lang="en-US" sz="1400" i="1" dirty="0" smtClean="0"/>
              <a:t>	</a:t>
            </a:r>
            <a:r>
              <a:rPr lang="en-US" sz="1400" i="1" dirty="0" err="1" smtClean="0"/>
              <a:t>pKa</a:t>
            </a:r>
            <a:r>
              <a:rPr lang="en-US" sz="1400" i="1" dirty="0" smtClean="0"/>
              <a:t> = 2.34</a:t>
            </a:r>
            <a:endParaRPr lang="en-US" sz="1400" dirty="0"/>
          </a:p>
          <a:p>
            <a:r>
              <a:rPr lang="en-US" sz="1400" i="1" dirty="0"/>
              <a:t>(</a:t>
            </a:r>
            <a:r>
              <a:rPr lang="en-US" sz="1400" i="1" dirty="0" smtClean="0"/>
              <a:t>NH</a:t>
            </a:r>
            <a:r>
              <a:rPr lang="en-US" sz="1400" i="1" baseline="-25000" dirty="0" smtClean="0"/>
              <a:t>3</a:t>
            </a:r>
            <a:r>
              <a:rPr lang="en-US" sz="1400" i="1" dirty="0" smtClean="0"/>
              <a:t>CH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)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2</a:t>
            </a:r>
            <a:r>
              <a:rPr lang="en-US" sz="1400" i="1" dirty="0"/>
              <a:t>O</a:t>
            </a:r>
            <a:r>
              <a:rPr lang="en-US" sz="1400" dirty="0"/>
              <a:t> ⇌ </a:t>
            </a:r>
            <a:r>
              <a:rPr lang="en-US" sz="1400" i="1" dirty="0"/>
              <a:t>(</a:t>
            </a:r>
            <a:r>
              <a:rPr lang="en-US" sz="1400" i="1" dirty="0" smtClean="0"/>
              <a:t>NH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)</a:t>
            </a:r>
            <a:r>
              <a:rPr lang="en-US" sz="1400" i="1" baseline="30000" dirty="0" smtClean="0"/>
              <a:t>-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3</a:t>
            </a:r>
            <a:r>
              <a:rPr lang="en-US" sz="1400" i="1" dirty="0"/>
              <a:t>O</a:t>
            </a:r>
            <a:r>
              <a:rPr lang="en-US" sz="1400" i="1" baseline="30000" dirty="0"/>
              <a:t>+ </a:t>
            </a:r>
            <a:r>
              <a:rPr lang="en-US" sz="1400" i="1" dirty="0"/>
              <a:t>	</a:t>
            </a:r>
            <a:r>
              <a:rPr lang="en-US" sz="1400" i="1" dirty="0" err="1"/>
              <a:t>pKa</a:t>
            </a:r>
            <a:r>
              <a:rPr lang="en-US" sz="1400" i="1" dirty="0"/>
              <a:t> = </a:t>
            </a:r>
            <a:r>
              <a:rPr lang="en-US" sz="1400" i="1" dirty="0" smtClean="0"/>
              <a:t>9.69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828800" y="1030069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pH at which a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zwitterion carries no 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 charge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5669902" cy="4368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819400"/>
            <a:ext cx="2982913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59517" y="4470160"/>
            <a:ext cx="3048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059238" y="4724400"/>
            <a:ext cx="207962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2831068"/>
            <a:ext cx="61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pK</a:t>
            </a:r>
            <a:r>
              <a:rPr lang="en-US" baseline="-25000" dirty="0" smtClean="0"/>
              <a:t>a,1</a:t>
            </a:r>
            <a:endParaRPr lang="en-US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3740112" y="4355068"/>
            <a:ext cx="61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pK</a:t>
            </a:r>
            <a:r>
              <a:rPr lang="en-US" baseline="-25000" dirty="0"/>
              <a:t>a,1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3000" y="35827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Expected pH @ equivalence for HA with </a:t>
            </a:r>
            <a:r>
              <a:rPr lang="en-US" i="1" dirty="0" err="1" smtClean="0">
                <a:solidFill>
                  <a:srgbClr val="FF0000"/>
                </a:solidFill>
              </a:rPr>
              <a:t>pKa</a:t>
            </a:r>
            <a:r>
              <a:rPr lang="en-US" i="1" dirty="0" smtClean="0">
                <a:solidFill>
                  <a:srgbClr val="FF0000"/>
                </a:solidFill>
              </a:rPr>
              <a:t> = 2.34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6324" y="445240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Actual pH @ equivalence for glycine</a:t>
            </a:r>
            <a:endParaRPr lang="en-US" i="1" dirty="0">
              <a:solidFill>
                <a:schemeClr val="accent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964317" y="4038600"/>
            <a:ext cx="309034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4876800"/>
            <a:ext cx="61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pK</a:t>
            </a:r>
            <a:r>
              <a:rPr lang="en-US" baseline="-25000" dirty="0" smtClean="0"/>
              <a:t>a,2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835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" y="3566160"/>
            <a:ext cx="2549827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60"/>
            <a:ext cx="2552779" cy="3295651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Isoelectric Point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03388" y="1524000"/>
            <a:ext cx="4757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(NH</a:t>
            </a:r>
            <a:r>
              <a:rPr lang="en-US" sz="1400" i="1" baseline="-25000" dirty="0" smtClean="0"/>
              <a:t>3</a:t>
            </a:r>
            <a:r>
              <a:rPr lang="en-US" sz="1400" i="1" dirty="0" smtClean="0"/>
              <a:t>CH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H)</a:t>
            </a:r>
            <a:r>
              <a:rPr lang="en-US" sz="1400" i="1" baseline="30000" dirty="0" smtClean="0"/>
              <a:t>+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2</a:t>
            </a:r>
            <a:r>
              <a:rPr lang="en-US" sz="1400" i="1" dirty="0"/>
              <a:t>O</a:t>
            </a:r>
            <a:r>
              <a:rPr lang="en-US" sz="1400" dirty="0"/>
              <a:t> ⇌ </a:t>
            </a:r>
            <a:r>
              <a:rPr lang="en-US" sz="1400" i="1" dirty="0" smtClean="0"/>
              <a:t>(NH</a:t>
            </a:r>
            <a:r>
              <a:rPr lang="en-US" sz="1400" i="1" baseline="-25000" dirty="0" smtClean="0"/>
              <a:t>3</a:t>
            </a:r>
            <a:r>
              <a:rPr lang="en-US" sz="1400" i="1" dirty="0" smtClean="0"/>
              <a:t>CH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)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3</a:t>
            </a:r>
            <a:r>
              <a:rPr lang="en-US" sz="1400" i="1" dirty="0"/>
              <a:t>O</a:t>
            </a:r>
            <a:r>
              <a:rPr lang="en-US" sz="1400" i="1" baseline="30000" dirty="0" smtClean="0"/>
              <a:t>+</a:t>
            </a:r>
            <a:r>
              <a:rPr lang="en-US" sz="1400" i="1" dirty="0" smtClean="0"/>
              <a:t>	</a:t>
            </a:r>
            <a:r>
              <a:rPr lang="en-US" sz="1400" i="1" dirty="0" err="1" smtClean="0"/>
              <a:t>pKa</a:t>
            </a:r>
            <a:r>
              <a:rPr lang="en-US" sz="1400" i="1" dirty="0" smtClean="0"/>
              <a:t> = 2.34</a:t>
            </a:r>
            <a:endParaRPr lang="en-US" sz="1400" dirty="0"/>
          </a:p>
          <a:p>
            <a:r>
              <a:rPr lang="en-US" sz="1400" i="1" dirty="0"/>
              <a:t>(</a:t>
            </a:r>
            <a:r>
              <a:rPr lang="en-US" sz="1400" i="1" dirty="0" smtClean="0"/>
              <a:t>NH</a:t>
            </a:r>
            <a:r>
              <a:rPr lang="en-US" sz="1400" i="1" baseline="-25000" dirty="0" smtClean="0"/>
              <a:t>3</a:t>
            </a:r>
            <a:r>
              <a:rPr lang="en-US" sz="1400" i="1" dirty="0" smtClean="0"/>
              <a:t>CH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)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2</a:t>
            </a:r>
            <a:r>
              <a:rPr lang="en-US" sz="1400" i="1" dirty="0"/>
              <a:t>O</a:t>
            </a:r>
            <a:r>
              <a:rPr lang="en-US" sz="1400" dirty="0"/>
              <a:t> ⇌ </a:t>
            </a:r>
            <a:r>
              <a:rPr lang="en-US" sz="1400" i="1" dirty="0"/>
              <a:t>(</a:t>
            </a:r>
            <a:r>
              <a:rPr lang="en-US" sz="1400" i="1" dirty="0" smtClean="0"/>
              <a:t>NH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CH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CO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)</a:t>
            </a:r>
            <a:r>
              <a:rPr lang="en-US" sz="1400" i="1" baseline="30000" dirty="0" smtClean="0"/>
              <a:t>-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3</a:t>
            </a:r>
            <a:r>
              <a:rPr lang="en-US" sz="1400" i="1" dirty="0"/>
              <a:t>O</a:t>
            </a:r>
            <a:r>
              <a:rPr lang="en-US" sz="1400" i="1" baseline="30000" dirty="0"/>
              <a:t>+ </a:t>
            </a:r>
            <a:r>
              <a:rPr lang="en-US" sz="1400" i="1" dirty="0"/>
              <a:t>	</a:t>
            </a:r>
            <a:r>
              <a:rPr lang="en-US" sz="1400" i="1" dirty="0" err="1"/>
              <a:t>pKa</a:t>
            </a:r>
            <a:r>
              <a:rPr lang="en-US" sz="1400" i="1" dirty="0"/>
              <a:t> = </a:t>
            </a:r>
            <a:r>
              <a:rPr lang="en-US" sz="1400" i="1" dirty="0" smtClean="0"/>
              <a:t>9.69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828800" y="8382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pH at which a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zwitterion carries no 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 charge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5669902" cy="4368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4400" y="41910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27055"/>
            <a:ext cx="1828800" cy="308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1828800" cy="3088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1828800" cy="3088776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Isoelectric Point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624140" y="1394936"/>
            <a:ext cx="4757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AH</a:t>
            </a:r>
            <a:r>
              <a:rPr lang="en-US" sz="1400" i="1" baseline="-25000" dirty="0" smtClean="0"/>
              <a:t>3</a:t>
            </a:r>
            <a:r>
              <a:rPr lang="en-US" sz="1400" i="1" baseline="30000" dirty="0" smtClean="0"/>
              <a:t>2+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2</a:t>
            </a:r>
            <a:r>
              <a:rPr lang="en-US" sz="1400" i="1" dirty="0"/>
              <a:t>O</a:t>
            </a:r>
            <a:r>
              <a:rPr lang="en-US" sz="1400" dirty="0"/>
              <a:t> ⇌ </a:t>
            </a:r>
            <a:r>
              <a:rPr lang="en-US" sz="1400" i="1" dirty="0" smtClean="0"/>
              <a:t>AH</a:t>
            </a:r>
            <a:r>
              <a:rPr lang="en-US" sz="1400" i="1" baseline="-25000" dirty="0"/>
              <a:t>2</a:t>
            </a:r>
            <a:r>
              <a:rPr lang="en-US" sz="1400" i="1" baseline="30000" dirty="0" smtClean="0"/>
              <a:t>+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3</a:t>
            </a:r>
            <a:r>
              <a:rPr lang="en-US" sz="1400" i="1" dirty="0"/>
              <a:t>O</a:t>
            </a:r>
            <a:r>
              <a:rPr lang="en-US" sz="1400" i="1" baseline="30000" dirty="0" smtClean="0"/>
              <a:t>+</a:t>
            </a:r>
            <a:r>
              <a:rPr lang="en-US" sz="1400" i="1" dirty="0" smtClean="0"/>
              <a:t>	</a:t>
            </a:r>
            <a:r>
              <a:rPr lang="en-US" sz="1400" i="1" dirty="0" err="1" smtClean="0"/>
              <a:t>pKa</a:t>
            </a:r>
            <a:r>
              <a:rPr lang="en-US" sz="1400" i="1" dirty="0" smtClean="0"/>
              <a:t> = 2.34</a:t>
            </a:r>
          </a:p>
          <a:p>
            <a:r>
              <a:rPr lang="en-US" sz="1400" i="1" dirty="0" smtClean="0"/>
              <a:t>AH</a:t>
            </a:r>
            <a:r>
              <a:rPr lang="en-US" sz="1400" i="1" baseline="-25000" dirty="0" smtClean="0"/>
              <a:t>2</a:t>
            </a:r>
            <a:r>
              <a:rPr lang="en-US" sz="1400" i="1" baseline="30000" dirty="0" smtClean="0"/>
              <a:t>+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2</a:t>
            </a:r>
            <a:r>
              <a:rPr lang="en-US" sz="1400" i="1" dirty="0"/>
              <a:t>O</a:t>
            </a:r>
            <a:r>
              <a:rPr lang="en-US" sz="1400" dirty="0"/>
              <a:t> ⇌ </a:t>
            </a:r>
            <a:r>
              <a:rPr lang="en-US" sz="1400" i="1" dirty="0" smtClean="0"/>
              <a:t>AH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3</a:t>
            </a:r>
            <a:r>
              <a:rPr lang="en-US" sz="1400" i="1" dirty="0"/>
              <a:t>O</a:t>
            </a:r>
            <a:r>
              <a:rPr lang="en-US" sz="1400" i="1" baseline="30000" dirty="0"/>
              <a:t>+</a:t>
            </a:r>
            <a:r>
              <a:rPr lang="en-US" sz="1400" i="1" dirty="0"/>
              <a:t>	</a:t>
            </a:r>
            <a:r>
              <a:rPr lang="en-US" sz="1400" i="1" dirty="0" smtClean="0"/>
              <a:t>	</a:t>
            </a:r>
            <a:r>
              <a:rPr lang="en-US" sz="1400" i="1" dirty="0" err="1" smtClean="0"/>
              <a:t>pKa</a:t>
            </a:r>
            <a:r>
              <a:rPr lang="en-US" sz="1400" i="1" dirty="0" smtClean="0"/>
              <a:t> </a:t>
            </a:r>
            <a:r>
              <a:rPr lang="en-US" sz="1400" i="1" dirty="0"/>
              <a:t>= </a:t>
            </a:r>
            <a:r>
              <a:rPr lang="en-US" sz="1400" i="1" dirty="0" smtClean="0"/>
              <a:t>6.04</a:t>
            </a:r>
            <a:endParaRPr lang="en-US" sz="1400" i="1" dirty="0"/>
          </a:p>
          <a:p>
            <a:r>
              <a:rPr lang="en-US" sz="1400" i="1" dirty="0" smtClean="0"/>
              <a:t>AH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2</a:t>
            </a:r>
            <a:r>
              <a:rPr lang="en-US" sz="1400" i="1" dirty="0"/>
              <a:t>O</a:t>
            </a:r>
            <a:r>
              <a:rPr lang="en-US" sz="1400" dirty="0"/>
              <a:t> ⇌ </a:t>
            </a:r>
            <a:r>
              <a:rPr lang="en-US" sz="1400" i="1" dirty="0" smtClean="0"/>
              <a:t>A</a:t>
            </a:r>
            <a:r>
              <a:rPr lang="en-US" sz="1400" i="1" baseline="30000" dirty="0" smtClean="0"/>
              <a:t>-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i="1" dirty="0"/>
              <a:t>H</a:t>
            </a:r>
            <a:r>
              <a:rPr lang="en-US" sz="1400" i="1" baseline="-25000" dirty="0"/>
              <a:t>3</a:t>
            </a:r>
            <a:r>
              <a:rPr lang="en-US" sz="1400" i="1" dirty="0"/>
              <a:t>O</a:t>
            </a:r>
            <a:r>
              <a:rPr lang="en-US" sz="1400" i="1" baseline="30000" dirty="0"/>
              <a:t>+</a:t>
            </a:r>
            <a:r>
              <a:rPr lang="en-US" sz="1400" i="1" dirty="0"/>
              <a:t>	</a:t>
            </a:r>
            <a:r>
              <a:rPr lang="en-US" sz="1400" i="1" dirty="0" smtClean="0"/>
              <a:t>	</a:t>
            </a:r>
            <a:r>
              <a:rPr lang="en-US" sz="1400" i="1" dirty="0" err="1" smtClean="0"/>
              <a:t>pKa</a:t>
            </a:r>
            <a:r>
              <a:rPr lang="en-US" sz="1400" i="1" dirty="0" smtClean="0"/>
              <a:t> </a:t>
            </a:r>
            <a:r>
              <a:rPr lang="en-US" sz="1400" i="1" dirty="0"/>
              <a:t>= </a:t>
            </a:r>
            <a:r>
              <a:rPr lang="en-US" sz="1400" i="1" dirty="0" smtClean="0"/>
              <a:t>9.69</a:t>
            </a:r>
            <a:endParaRPr lang="en-US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1828800" y="8382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pH at which a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zwitterion carries no 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 charge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87841"/>
            <a:ext cx="543974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7772400" cy="2466975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57200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Common Side Chain Chemistry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7561" y="1066800"/>
            <a:ext cx="201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Disulfide Formation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132"/>
            <a:ext cx="9144000" cy="2254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5700" y="3429000"/>
            <a:ext cx="297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Phosphorylation of Side Chain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Peptide Bond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14491"/>
            <a:ext cx="4410075" cy="322897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661320" y="2467091"/>
            <a:ext cx="6858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9348" y="2848091"/>
            <a:ext cx="356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28120" y="1628891"/>
            <a:ext cx="533400" cy="70008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65766" y="1324091"/>
            <a:ext cx="343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B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2654" y="3528114"/>
            <a:ext cx="335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</a:rPr>
              <a:t>C</a:t>
            </a:r>
            <a:endParaRPr lang="en-US" sz="2200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33673" y="3152890"/>
            <a:ext cx="624874" cy="53340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90600" y="1247891"/>
            <a:ext cx="621153" cy="763489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6920" y="100341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93901"/>
              </p:ext>
            </p:extLst>
          </p:nvPr>
        </p:nvGraphicFramePr>
        <p:xfrm>
          <a:off x="487363" y="4343400"/>
          <a:ext cx="6096000" cy="212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6400"/>
                <a:gridCol w="23876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Expected</a:t>
                      </a:r>
                      <a:r>
                        <a:rPr lang="en-US" baseline="0" dirty="0" smtClean="0"/>
                        <a:t> Bond Length (Å)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r>
                        <a:rPr lang="en-US" baseline="0" dirty="0" smtClean="0"/>
                        <a:t> Bond Length (Å)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1.46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1.51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1.51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1.22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1.24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1.46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1.46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943600" y="57275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**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943600" y="497001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**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201138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What can explain the deviation from expected values?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71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Peptide Bond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80065"/>
            <a:ext cx="3099324" cy="163985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63218" y="2422704"/>
            <a:ext cx="839400" cy="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76" y="1616268"/>
            <a:ext cx="3099324" cy="16439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89865"/>
            <a:ext cx="3099324" cy="1639854"/>
          </a:xfrm>
          <a:prstGeom prst="rect">
            <a:avLst/>
          </a:prstGeom>
        </p:spPr>
      </p:pic>
      <p:sp>
        <p:nvSpPr>
          <p:cNvPr id="8" name="Flowchart: Data 7"/>
          <p:cNvSpPr/>
          <p:nvPr/>
        </p:nvSpPr>
        <p:spPr>
          <a:xfrm rot="1814371">
            <a:off x="1640460" y="4405081"/>
            <a:ext cx="1052956" cy="444380"/>
          </a:xfrm>
          <a:prstGeom prst="flowChartInputOutpu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1275265"/>
            <a:ext cx="108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~60%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66045" y="1286933"/>
            <a:ext cx="74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~40%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49121" y="3027865"/>
            <a:ext cx="3845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 the peptide bond is planar</a:t>
            </a:r>
          </a:p>
          <a:p>
            <a:pPr algn="ctr"/>
            <a:r>
              <a:rPr lang="en-US" i="1" dirty="0" err="1"/>
              <a:t>c</a:t>
            </a:r>
            <a:r>
              <a:rPr lang="en-US" i="1" dirty="0" err="1" smtClean="0"/>
              <a:t>is</a:t>
            </a:r>
            <a:r>
              <a:rPr lang="en-US" i="1" dirty="0" smtClean="0"/>
              <a:t> and trans conformations can be envisioned</a:t>
            </a:r>
            <a:endParaRPr lang="en-US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76" y="3789865"/>
            <a:ext cx="3099324" cy="1848935"/>
          </a:xfrm>
          <a:prstGeom prst="rect">
            <a:avLst/>
          </a:prstGeom>
        </p:spPr>
      </p:pic>
      <p:sp>
        <p:nvSpPr>
          <p:cNvPr id="32" name="Flowchart: Data 31"/>
          <p:cNvSpPr/>
          <p:nvPr/>
        </p:nvSpPr>
        <p:spPr>
          <a:xfrm rot="1814371">
            <a:off x="6513212" y="4349662"/>
            <a:ext cx="1137296" cy="451093"/>
          </a:xfrm>
          <a:prstGeom prst="flowChartInputOutpu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163218" y="4474972"/>
            <a:ext cx="669234" cy="1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95800" y="4627372"/>
            <a:ext cx="193708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Peptide Bond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099324" cy="1639854"/>
          </a:xfrm>
          <a:prstGeom prst="rect">
            <a:avLst/>
          </a:prstGeom>
        </p:spPr>
      </p:pic>
      <p:sp>
        <p:nvSpPr>
          <p:cNvPr id="8" name="Flowchart: Data 7"/>
          <p:cNvSpPr/>
          <p:nvPr/>
        </p:nvSpPr>
        <p:spPr>
          <a:xfrm rot="1814371">
            <a:off x="1640460" y="2063016"/>
            <a:ext cx="1052956" cy="444380"/>
          </a:xfrm>
          <a:prstGeom prst="flowChartInputOutpu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76" y="1447800"/>
            <a:ext cx="3099324" cy="1848935"/>
          </a:xfrm>
          <a:prstGeom prst="rect">
            <a:avLst/>
          </a:prstGeom>
        </p:spPr>
      </p:pic>
      <p:sp>
        <p:nvSpPr>
          <p:cNvPr id="32" name="Flowchart: Data 31"/>
          <p:cNvSpPr/>
          <p:nvPr/>
        </p:nvSpPr>
        <p:spPr>
          <a:xfrm rot="1814371">
            <a:off x="6513212" y="2007597"/>
            <a:ext cx="1137296" cy="451093"/>
          </a:xfrm>
          <a:prstGeom prst="flowChartInputOutpu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163218" y="2132907"/>
            <a:ext cx="669234" cy="1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95800" y="2285307"/>
            <a:ext cx="193708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3945702"/>
            <a:ext cx="3657600" cy="2216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69" y="3733800"/>
            <a:ext cx="3657600" cy="22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5399</TotalTime>
  <Words>676</Words>
  <Application>Microsoft Office PowerPoint</Application>
  <PresentationFormat>On-screen Show (4:3)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Wingdings</vt:lpstr>
      <vt:lpstr>Office Theme</vt:lpstr>
      <vt:lpstr>Lecture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Grossoehme, Nicholas</dc:creator>
  <cp:lastModifiedBy>Grossoehme, Nicholas</cp:lastModifiedBy>
  <cp:revision>219</cp:revision>
  <dcterms:created xsi:type="dcterms:W3CDTF">2011-08-19T14:41:16Z</dcterms:created>
  <dcterms:modified xsi:type="dcterms:W3CDTF">2017-01-06T14:57:16Z</dcterms:modified>
</cp:coreProperties>
</file>