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538" r:id="rId3"/>
    <p:sldId id="542" r:id="rId4"/>
    <p:sldId id="540" r:id="rId5"/>
    <p:sldId id="549" r:id="rId6"/>
    <p:sldId id="550" r:id="rId7"/>
    <p:sldId id="551" r:id="rId8"/>
    <p:sldId id="552" r:id="rId9"/>
    <p:sldId id="553" r:id="rId10"/>
    <p:sldId id="554" r:id="rId11"/>
    <p:sldId id="555" r:id="rId12"/>
    <p:sldId id="561" r:id="rId13"/>
    <p:sldId id="556" r:id="rId14"/>
    <p:sldId id="557" r:id="rId15"/>
    <p:sldId id="558" r:id="rId16"/>
    <p:sldId id="579" r:id="rId17"/>
    <p:sldId id="562" r:id="rId18"/>
    <p:sldId id="563" r:id="rId19"/>
    <p:sldId id="564" r:id="rId20"/>
    <p:sldId id="565" r:id="rId21"/>
    <p:sldId id="566" r:id="rId22"/>
    <p:sldId id="567" r:id="rId23"/>
    <p:sldId id="568" r:id="rId24"/>
    <p:sldId id="569" r:id="rId25"/>
    <p:sldId id="570" r:id="rId26"/>
    <p:sldId id="571" r:id="rId27"/>
    <p:sldId id="572" r:id="rId28"/>
    <p:sldId id="573" r:id="rId29"/>
    <p:sldId id="578" r:id="rId30"/>
    <p:sldId id="580" r:id="rId31"/>
    <p:sldId id="581" r:id="rId32"/>
    <p:sldId id="584" r:id="rId33"/>
    <p:sldId id="583" r:id="rId34"/>
    <p:sldId id="582" r:id="rId35"/>
    <p:sldId id="559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Grossoehme" initials="NE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9E1"/>
    <a:srgbClr val="4F81BD"/>
    <a:srgbClr val="E91DA5"/>
    <a:srgbClr val="7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4" autoAdjust="0"/>
  </p:normalViewPr>
  <p:slideViewPr>
    <p:cSldViewPr>
      <p:cViewPr varScale="1">
        <p:scale>
          <a:sx n="98" d="100"/>
          <a:sy n="98" d="100"/>
        </p:scale>
        <p:origin x="9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F4F37DC-ED0D-47E0-92B5-58BA9DE6A371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0CAD7F3-9B8D-4EFE-BD23-968E24E17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6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4390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299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2846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98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9689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6917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9084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5201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8521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0538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901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3129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4398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5529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2590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7578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1520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2091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8283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38189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0518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631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98339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08207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95771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15293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0496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64884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202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4017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9534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6126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0774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3083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13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3DB31-0723-4567-AF75-95413AEEC087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Ar18UR2do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9dhO0iCLww" TargetMode="External"/><Relationship Id="rId6" Type="http://schemas.openxmlformats.org/officeDocument/2006/relationships/hyperlink" Target="https://www.youtube.com/watch?v=u9dhO0iCLww" TargetMode="External"/><Relationship Id="rId5" Type="http://schemas.openxmlformats.org/officeDocument/2006/relationships/image" Target="../media/image5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84762" y="1295400"/>
            <a:ext cx="8229600" cy="499745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Translation and Regulation of Gene Expression</a:t>
            </a:r>
          </a:p>
          <a:p>
            <a:pPr algn="ctr"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62" y="2667000"/>
            <a:ext cx="6096000" cy="3424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364" y="990600"/>
            <a:ext cx="83804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Chain Elongation happens in 3 steps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Decoding – ribosomes selects and binds the proper </a:t>
            </a:r>
            <a:r>
              <a:rPr lang="en-US" dirty="0" err="1" smtClean="0"/>
              <a:t>tRNA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Transpeptidation</a:t>
            </a:r>
            <a:r>
              <a:rPr lang="en-US" dirty="0" smtClean="0"/>
              <a:t> – peptide group on the P-site </a:t>
            </a:r>
            <a:r>
              <a:rPr lang="en-US" dirty="0" err="1" smtClean="0"/>
              <a:t>tRNA</a:t>
            </a:r>
            <a:r>
              <a:rPr lang="en-US" dirty="0" smtClean="0"/>
              <a:t> is transferred to the A-site </a:t>
            </a:r>
            <a:r>
              <a:rPr lang="en-US" dirty="0" err="1" smtClean="0"/>
              <a:t>tRNA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Translocation – A-site </a:t>
            </a:r>
            <a:r>
              <a:rPr lang="en-US" dirty="0" err="1" smtClean="0"/>
              <a:t>tRNA</a:t>
            </a:r>
            <a:r>
              <a:rPr lang="en-US" dirty="0" smtClean="0"/>
              <a:t> transferred to the P-site and P-site </a:t>
            </a:r>
            <a:r>
              <a:rPr lang="en-US" dirty="0" err="1" smtClean="0"/>
              <a:t>tRNA</a:t>
            </a:r>
            <a:r>
              <a:rPr lang="en-US" dirty="0" smtClean="0"/>
              <a:t> transferred to the E-site</a:t>
            </a:r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Peptide Elongation at the Ribosome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voet4e_fig_32_5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8"/>
          <a:stretch/>
        </p:blipFill>
        <p:spPr bwMode="auto">
          <a:xfrm>
            <a:off x="1453190" y="2514600"/>
            <a:ext cx="65500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0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Translation Initiation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voet4e_fig_32_43_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0"/>
          <a:stretch/>
        </p:blipFill>
        <p:spPr bwMode="auto">
          <a:xfrm>
            <a:off x="5334000" y="1295401"/>
            <a:ext cx="3698101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29" y="3886200"/>
            <a:ext cx="343923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292" y="1049258"/>
            <a:ext cx="52276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Translation Initiation is a complex process: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30S and 50S subunits are initially separated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IF-3 keeps them from reassembling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mRNA binds to the 30S subunit (guided insertion)</a:t>
            </a:r>
          </a:p>
          <a:p>
            <a:pPr marL="742950" lvl="1" indent="-285750">
              <a:buFontTx/>
              <a:buChar char="-"/>
            </a:pPr>
            <a:r>
              <a:rPr lang="en-US" dirty="0" err="1" smtClean="0"/>
              <a:t>fMet</a:t>
            </a:r>
            <a:r>
              <a:rPr lang="en-US" dirty="0" smtClean="0"/>
              <a:t> modified </a:t>
            </a:r>
            <a:r>
              <a:rPr lang="en-US" dirty="0" err="1" smtClean="0"/>
              <a:t>tRNA</a:t>
            </a:r>
            <a:r>
              <a:rPr lang="en-US" dirty="0" smtClean="0"/>
              <a:t> in a complex with IF-2 binds to 30S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This is assisted by IF-1</a:t>
            </a:r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8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49392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Translation Initiation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voet4e_fig_32_43_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0"/>
          <a:stretch/>
        </p:blipFill>
        <p:spPr bwMode="auto">
          <a:xfrm>
            <a:off x="361137" y="1371600"/>
            <a:ext cx="3698101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oet4_fig_27_25_0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2"/>
          <a:stretch/>
        </p:blipFill>
        <p:spPr bwMode="auto">
          <a:xfrm>
            <a:off x="5029200" y="1329987"/>
            <a:ext cx="3964085" cy="439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7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Translation Initiation in Eukaryotes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689108"/>
            <a:ext cx="6096000" cy="3145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83236"/>
            <a:ext cx="3114675" cy="4543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9238" y="2414209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eIF4E interaction with 5’cap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</a:t>
            </a:r>
            <a:r>
              <a:rPr lang="en-US" dirty="0" err="1" smtClean="0"/>
              <a:t>Trp</a:t>
            </a:r>
            <a:r>
              <a:rPr lang="en-US" dirty="0" smtClean="0"/>
              <a:t> present planar groove for m</a:t>
            </a:r>
            <a:r>
              <a:rPr lang="en-US" baseline="30000" dirty="0" smtClean="0"/>
              <a:t>7</a:t>
            </a:r>
            <a:r>
              <a:rPr lang="en-US" dirty="0" smtClean="0"/>
              <a:t>G to intercalate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H-bonds localized to W-C face and 5’ PP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89779" y="748433"/>
            <a:ext cx="324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eIF</a:t>
            </a:r>
            <a:r>
              <a:rPr lang="en-US" dirty="0" smtClean="0"/>
              <a:t> = eukaryotic initiation factors</a:t>
            </a:r>
            <a:endParaRPr lang="en-US" dirty="0"/>
          </a:p>
        </p:txBody>
      </p:sp>
      <p:pic>
        <p:nvPicPr>
          <p:cNvPr id="11" name="Picture 2" descr="voet4_fig_26_2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10" b="7660"/>
          <a:stretch/>
        </p:blipFill>
        <p:spPr bwMode="auto">
          <a:xfrm>
            <a:off x="3419087" y="1131166"/>
            <a:ext cx="5136779" cy="114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6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Peptide Elongation at the Ribosome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voet4e_fig_32_4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4"/>
          <a:stretch/>
        </p:blipFill>
        <p:spPr bwMode="auto">
          <a:xfrm>
            <a:off x="3736975" y="1187853"/>
            <a:ext cx="5407025" cy="384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165" y="106680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Decoding Process</a:t>
            </a:r>
          </a:p>
          <a:p>
            <a:r>
              <a:rPr lang="en-US" dirty="0" smtClean="0"/>
              <a:t>EF-</a:t>
            </a:r>
            <a:r>
              <a:rPr lang="en-US" dirty="0" err="1" smtClean="0"/>
              <a:t>Tu</a:t>
            </a:r>
            <a:r>
              <a:rPr lang="en-US" dirty="0" smtClean="0"/>
              <a:t> forms a complex with GTP (displacing EF-Ts) and the incoming </a:t>
            </a:r>
            <a:r>
              <a:rPr lang="en-US" dirty="0" err="1" smtClean="0"/>
              <a:t>aa-tRNA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complex binds to the empty mRNA at the A Site (</a:t>
            </a:r>
            <a:r>
              <a:rPr lang="en-US" b="1" dirty="0" smtClean="0"/>
              <a:t>energy dependent step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EF-Ts displaces the spent GDP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73" y="5448300"/>
            <a:ext cx="3608832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3030071" y="1990165"/>
            <a:ext cx="802516" cy="1712259"/>
          </a:xfrm>
          <a:custGeom>
            <a:avLst/>
            <a:gdLst>
              <a:gd name="connsiteX0" fmla="*/ 0 w 802516"/>
              <a:gd name="connsiteY0" fmla="*/ 1712259 h 1712259"/>
              <a:gd name="connsiteX1" fmla="*/ 609600 w 802516"/>
              <a:gd name="connsiteY1" fmla="*/ 1308847 h 1712259"/>
              <a:gd name="connsiteX2" fmla="*/ 797858 w 802516"/>
              <a:gd name="connsiteY2" fmla="*/ 636494 h 1712259"/>
              <a:gd name="connsiteX3" fmla="*/ 457200 w 802516"/>
              <a:gd name="connsiteY3" fmla="*/ 0 h 17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516" h="1712259">
                <a:moveTo>
                  <a:pt x="0" y="1712259"/>
                </a:moveTo>
                <a:cubicBezTo>
                  <a:pt x="238312" y="1600200"/>
                  <a:pt x="476624" y="1488141"/>
                  <a:pt x="609600" y="1308847"/>
                </a:cubicBezTo>
                <a:cubicBezTo>
                  <a:pt x="742576" y="1129553"/>
                  <a:pt x="823258" y="854635"/>
                  <a:pt x="797858" y="636494"/>
                </a:cubicBezTo>
                <a:cubicBezTo>
                  <a:pt x="772458" y="418353"/>
                  <a:pt x="614829" y="209176"/>
                  <a:pt x="45720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5575" y="47244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Translocation Process</a:t>
            </a:r>
          </a:p>
          <a:p>
            <a:r>
              <a:rPr lang="en-US" dirty="0" smtClean="0"/>
              <a:t>The A-site </a:t>
            </a:r>
            <a:r>
              <a:rPr lang="en-US" dirty="0" err="1" smtClean="0"/>
              <a:t>tRNA</a:t>
            </a:r>
            <a:r>
              <a:rPr lang="en-US" dirty="0" smtClean="0"/>
              <a:t> displaces the P-site (uncharged) </a:t>
            </a:r>
            <a:r>
              <a:rPr lang="en-US" dirty="0" err="1" smtClean="0"/>
              <a:t>tRNA</a:t>
            </a:r>
            <a:r>
              <a:rPr lang="en-US" dirty="0" smtClean="0"/>
              <a:t> in an </a:t>
            </a:r>
            <a:r>
              <a:rPr lang="en-US" b="1" dirty="0" smtClean="0"/>
              <a:t>energy dependent process</a:t>
            </a:r>
          </a:p>
          <a:p>
            <a:endParaRPr lang="en-US" dirty="0"/>
          </a:p>
          <a:p>
            <a:r>
              <a:rPr lang="en-US" dirty="0" smtClean="0"/>
              <a:t>EF-G is the </a:t>
            </a:r>
            <a:r>
              <a:rPr lang="en-US" dirty="0" err="1" smtClean="0"/>
              <a:t>GTPase</a:t>
            </a:r>
            <a:r>
              <a:rPr lang="en-US" dirty="0" smtClean="0"/>
              <a:t> that hydrolyzes the GTP to promote translocation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Peptide Termination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voet4e_fig_32_6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2"/>
          <a:stretch/>
        </p:blipFill>
        <p:spPr bwMode="auto">
          <a:xfrm>
            <a:off x="1710204" y="1041973"/>
            <a:ext cx="5740400" cy="528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8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Transcription Regulation</a:t>
            </a:r>
          </a:p>
          <a:p>
            <a:pPr algn="ctr"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Transcriptional Repression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Fig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Complete carto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104" y="1143000"/>
            <a:ext cx="5554061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6293" y="1828799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 all genes need to be ‘turned on’ at all times.  Doing so would be very wasteful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65475" y="3816096"/>
            <a:ext cx="3463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Organisms have evolved mechanisms to control the cellular levels of proteins in the cell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4038600"/>
            <a:ext cx="1597025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     Inducer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773667"/>
            <a:ext cx="201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Promoter/Operator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voet4e_fig_31_3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94" y="1164431"/>
            <a:ext cx="2572337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38" y="3984812"/>
            <a:ext cx="2400300" cy="289560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3820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Common Features of Regulatory Proteins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Fig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0375" y="1371600"/>
            <a:ext cx="53308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recognition sequences tend to be palindromic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Regulatory proteins tend to interact as symmetric dimers (or dimers of dimers)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Base specific contacts are not always obvious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Intricate water networks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bacteria, the helix-turn-helix motif (HTH) is very common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Variations:  Winged Helix-Turn-Helix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Transcriptional Repression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voet4_fig_28_0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3"/>
          <a:stretch/>
        </p:blipFill>
        <p:spPr bwMode="auto">
          <a:xfrm>
            <a:off x="304800" y="1612900"/>
            <a:ext cx="8531225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Tertiary Structure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voet4e_fig_32_11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146801" y="762000"/>
            <a:ext cx="391243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voet4e_fig_32_11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"/>
          <a:stretch/>
        </p:blipFill>
        <p:spPr bwMode="auto">
          <a:xfrm>
            <a:off x="2590800" y="2209801"/>
            <a:ext cx="3175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3872" y="2667000"/>
            <a:ext cx="3510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L-shaped structures with ~60 Å legs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61648" y="1143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Continuous A-Form helix formed by Acceptor and T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C-stems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3505200" y="1466166"/>
            <a:ext cx="1156448" cy="578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67400" y="3788664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Helical junction is stabilized by several absolutely conserved base pairs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801" y="5638800"/>
            <a:ext cx="285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Anticodons are ‘looped out’ 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4" name="Picture 2" descr="http://www.lucasbrouwers.nl/blog/wp-content/uploads/2010/04/genetic-cod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15" b="66086"/>
          <a:stretch/>
        </p:blipFill>
        <p:spPr bwMode="auto">
          <a:xfrm>
            <a:off x="5817558" y="5527467"/>
            <a:ext cx="1193978" cy="113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1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Lac Repressor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voet4e_fig_31_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41436"/>
            <a:ext cx="4299124" cy="588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3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voet4e_fig_31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04" y="1828800"/>
            <a:ext cx="6702425" cy="411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255588"/>
            <a:ext cx="7878296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Transcriptional Regulation – Deviant Promoters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Fig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voet4e_fig_31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04" y="1828800"/>
            <a:ext cx="6702425" cy="411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43000" y="1752600"/>
            <a:ext cx="68580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255588"/>
            <a:ext cx="7878296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Transcriptional Regulation – Deviant Promoters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Fig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27094" y="3661218"/>
            <a:ext cx="6012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CATATCGC</a:t>
            </a:r>
            <a:r>
              <a:rPr lang="en-US" b="1" dirty="0" smtClean="0">
                <a:solidFill>
                  <a:srgbClr val="00B0F0"/>
                </a:solidFill>
              </a:rPr>
              <a:t>TTGACT</a:t>
            </a:r>
            <a:r>
              <a:rPr lang="en-US" dirty="0" smtClean="0"/>
              <a:t>CCGTACATGAGTACGGAAG</a:t>
            </a:r>
            <a:r>
              <a:rPr lang="en-US" b="1" dirty="0" smtClean="0">
                <a:solidFill>
                  <a:srgbClr val="00B0F0"/>
                </a:solidFill>
              </a:rPr>
              <a:t>TAAGGT</a:t>
            </a:r>
            <a:r>
              <a:rPr lang="en-US" dirty="0" smtClean="0"/>
              <a:t>TACGCT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286726" y="1936463"/>
            <a:ext cx="4808839" cy="1286357"/>
            <a:chOff x="2429435" y="1242580"/>
            <a:chExt cx="4808839" cy="1286357"/>
          </a:xfrm>
        </p:grpSpPr>
        <p:sp>
          <p:nvSpPr>
            <p:cNvPr id="25" name="Freeform 24"/>
            <p:cNvSpPr/>
            <p:nvPr/>
          </p:nvSpPr>
          <p:spPr>
            <a:xfrm>
              <a:off x="2429435" y="1242580"/>
              <a:ext cx="1210236" cy="1272020"/>
            </a:xfrm>
            <a:custGeom>
              <a:avLst/>
              <a:gdLst>
                <a:gd name="connsiteX0" fmla="*/ 0 w 1210236"/>
                <a:gd name="connsiteY0" fmla="*/ 585252 h 1272020"/>
                <a:gd name="connsiteX1" fmla="*/ 259977 w 1210236"/>
                <a:gd name="connsiteY1" fmla="*/ 1257605 h 1272020"/>
                <a:gd name="connsiteX2" fmla="*/ 762000 w 1210236"/>
                <a:gd name="connsiteY2" fmla="*/ 20475 h 1272020"/>
                <a:gd name="connsiteX3" fmla="*/ 1210236 w 1210236"/>
                <a:gd name="connsiteY3" fmla="*/ 603181 h 127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236" h="1272020">
                  <a:moveTo>
                    <a:pt x="0" y="585252"/>
                  </a:moveTo>
                  <a:cubicBezTo>
                    <a:pt x="66488" y="968493"/>
                    <a:pt x="132977" y="1351734"/>
                    <a:pt x="259977" y="1257605"/>
                  </a:cubicBezTo>
                  <a:cubicBezTo>
                    <a:pt x="386977" y="1163476"/>
                    <a:pt x="603624" y="129546"/>
                    <a:pt x="762000" y="20475"/>
                  </a:cubicBezTo>
                  <a:cubicBezTo>
                    <a:pt x="920376" y="-88596"/>
                    <a:pt x="1065306" y="257292"/>
                    <a:pt x="1210236" y="60318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630470" y="1256917"/>
              <a:ext cx="1210236" cy="1272020"/>
            </a:xfrm>
            <a:custGeom>
              <a:avLst/>
              <a:gdLst>
                <a:gd name="connsiteX0" fmla="*/ 0 w 1210236"/>
                <a:gd name="connsiteY0" fmla="*/ 585252 h 1272020"/>
                <a:gd name="connsiteX1" fmla="*/ 259977 w 1210236"/>
                <a:gd name="connsiteY1" fmla="*/ 1257605 h 1272020"/>
                <a:gd name="connsiteX2" fmla="*/ 762000 w 1210236"/>
                <a:gd name="connsiteY2" fmla="*/ 20475 h 1272020"/>
                <a:gd name="connsiteX3" fmla="*/ 1210236 w 1210236"/>
                <a:gd name="connsiteY3" fmla="*/ 603181 h 127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236" h="1272020">
                  <a:moveTo>
                    <a:pt x="0" y="585252"/>
                  </a:moveTo>
                  <a:cubicBezTo>
                    <a:pt x="66488" y="968493"/>
                    <a:pt x="132977" y="1351734"/>
                    <a:pt x="259977" y="1257605"/>
                  </a:cubicBezTo>
                  <a:cubicBezTo>
                    <a:pt x="386977" y="1163476"/>
                    <a:pt x="603624" y="129546"/>
                    <a:pt x="762000" y="20475"/>
                  </a:cubicBezTo>
                  <a:cubicBezTo>
                    <a:pt x="920376" y="-88596"/>
                    <a:pt x="1065306" y="257292"/>
                    <a:pt x="1210236" y="60318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827003" y="1242580"/>
              <a:ext cx="1210236" cy="1272020"/>
            </a:xfrm>
            <a:custGeom>
              <a:avLst/>
              <a:gdLst>
                <a:gd name="connsiteX0" fmla="*/ 0 w 1210236"/>
                <a:gd name="connsiteY0" fmla="*/ 585252 h 1272020"/>
                <a:gd name="connsiteX1" fmla="*/ 259977 w 1210236"/>
                <a:gd name="connsiteY1" fmla="*/ 1257605 h 1272020"/>
                <a:gd name="connsiteX2" fmla="*/ 762000 w 1210236"/>
                <a:gd name="connsiteY2" fmla="*/ 20475 h 1272020"/>
                <a:gd name="connsiteX3" fmla="*/ 1210236 w 1210236"/>
                <a:gd name="connsiteY3" fmla="*/ 603181 h 127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236" h="1272020">
                  <a:moveTo>
                    <a:pt x="0" y="585252"/>
                  </a:moveTo>
                  <a:cubicBezTo>
                    <a:pt x="66488" y="968493"/>
                    <a:pt x="132977" y="1351734"/>
                    <a:pt x="259977" y="1257605"/>
                  </a:cubicBezTo>
                  <a:cubicBezTo>
                    <a:pt x="386977" y="1163476"/>
                    <a:pt x="603624" y="129546"/>
                    <a:pt x="762000" y="20475"/>
                  </a:cubicBezTo>
                  <a:cubicBezTo>
                    <a:pt x="920376" y="-88596"/>
                    <a:pt x="1065306" y="257292"/>
                    <a:pt x="1210236" y="60318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028038" y="1256917"/>
              <a:ext cx="1210236" cy="1272020"/>
            </a:xfrm>
            <a:custGeom>
              <a:avLst/>
              <a:gdLst>
                <a:gd name="connsiteX0" fmla="*/ 0 w 1210236"/>
                <a:gd name="connsiteY0" fmla="*/ 585252 h 1272020"/>
                <a:gd name="connsiteX1" fmla="*/ 259977 w 1210236"/>
                <a:gd name="connsiteY1" fmla="*/ 1257605 h 1272020"/>
                <a:gd name="connsiteX2" fmla="*/ 762000 w 1210236"/>
                <a:gd name="connsiteY2" fmla="*/ 20475 h 1272020"/>
                <a:gd name="connsiteX3" fmla="*/ 1210236 w 1210236"/>
                <a:gd name="connsiteY3" fmla="*/ 603181 h 127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236" h="1272020">
                  <a:moveTo>
                    <a:pt x="0" y="585252"/>
                  </a:moveTo>
                  <a:cubicBezTo>
                    <a:pt x="66488" y="968493"/>
                    <a:pt x="132977" y="1351734"/>
                    <a:pt x="259977" y="1257605"/>
                  </a:cubicBezTo>
                  <a:cubicBezTo>
                    <a:pt x="386977" y="1163476"/>
                    <a:pt x="603624" y="129546"/>
                    <a:pt x="762000" y="20475"/>
                  </a:cubicBezTo>
                  <a:cubicBezTo>
                    <a:pt x="920376" y="-88596"/>
                    <a:pt x="1065306" y="257292"/>
                    <a:pt x="1210236" y="60318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81926" y="1913083"/>
            <a:ext cx="4808839" cy="1286357"/>
            <a:chOff x="2429435" y="1242580"/>
            <a:chExt cx="4808839" cy="1286357"/>
          </a:xfrm>
        </p:grpSpPr>
        <p:sp>
          <p:nvSpPr>
            <p:cNvPr id="31" name="Freeform 30"/>
            <p:cNvSpPr/>
            <p:nvPr/>
          </p:nvSpPr>
          <p:spPr>
            <a:xfrm>
              <a:off x="2429435" y="1242580"/>
              <a:ext cx="1210236" cy="1272020"/>
            </a:xfrm>
            <a:custGeom>
              <a:avLst/>
              <a:gdLst>
                <a:gd name="connsiteX0" fmla="*/ 0 w 1210236"/>
                <a:gd name="connsiteY0" fmla="*/ 585252 h 1272020"/>
                <a:gd name="connsiteX1" fmla="*/ 259977 w 1210236"/>
                <a:gd name="connsiteY1" fmla="*/ 1257605 h 1272020"/>
                <a:gd name="connsiteX2" fmla="*/ 762000 w 1210236"/>
                <a:gd name="connsiteY2" fmla="*/ 20475 h 1272020"/>
                <a:gd name="connsiteX3" fmla="*/ 1210236 w 1210236"/>
                <a:gd name="connsiteY3" fmla="*/ 603181 h 127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236" h="1272020">
                  <a:moveTo>
                    <a:pt x="0" y="585252"/>
                  </a:moveTo>
                  <a:cubicBezTo>
                    <a:pt x="66488" y="968493"/>
                    <a:pt x="132977" y="1351734"/>
                    <a:pt x="259977" y="1257605"/>
                  </a:cubicBezTo>
                  <a:cubicBezTo>
                    <a:pt x="386977" y="1163476"/>
                    <a:pt x="603624" y="129546"/>
                    <a:pt x="762000" y="20475"/>
                  </a:cubicBezTo>
                  <a:cubicBezTo>
                    <a:pt x="920376" y="-88596"/>
                    <a:pt x="1065306" y="257292"/>
                    <a:pt x="1210236" y="603181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630470" y="1256917"/>
              <a:ext cx="1210236" cy="1272020"/>
            </a:xfrm>
            <a:custGeom>
              <a:avLst/>
              <a:gdLst>
                <a:gd name="connsiteX0" fmla="*/ 0 w 1210236"/>
                <a:gd name="connsiteY0" fmla="*/ 585252 h 1272020"/>
                <a:gd name="connsiteX1" fmla="*/ 259977 w 1210236"/>
                <a:gd name="connsiteY1" fmla="*/ 1257605 h 1272020"/>
                <a:gd name="connsiteX2" fmla="*/ 762000 w 1210236"/>
                <a:gd name="connsiteY2" fmla="*/ 20475 h 1272020"/>
                <a:gd name="connsiteX3" fmla="*/ 1210236 w 1210236"/>
                <a:gd name="connsiteY3" fmla="*/ 603181 h 127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236" h="1272020">
                  <a:moveTo>
                    <a:pt x="0" y="585252"/>
                  </a:moveTo>
                  <a:cubicBezTo>
                    <a:pt x="66488" y="968493"/>
                    <a:pt x="132977" y="1351734"/>
                    <a:pt x="259977" y="1257605"/>
                  </a:cubicBezTo>
                  <a:cubicBezTo>
                    <a:pt x="386977" y="1163476"/>
                    <a:pt x="603624" y="129546"/>
                    <a:pt x="762000" y="20475"/>
                  </a:cubicBezTo>
                  <a:cubicBezTo>
                    <a:pt x="920376" y="-88596"/>
                    <a:pt x="1065306" y="257292"/>
                    <a:pt x="1210236" y="603181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827003" y="1242580"/>
              <a:ext cx="1210236" cy="1272020"/>
            </a:xfrm>
            <a:custGeom>
              <a:avLst/>
              <a:gdLst>
                <a:gd name="connsiteX0" fmla="*/ 0 w 1210236"/>
                <a:gd name="connsiteY0" fmla="*/ 585252 h 1272020"/>
                <a:gd name="connsiteX1" fmla="*/ 259977 w 1210236"/>
                <a:gd name="connsiteY1" fmla="*/ 1257605 h 1272020"/>
                <a:gd name="connsiteX2" fmla="*/ 762000 w 1210236"/>
                <a:gd name="connsiteY2" fmla="*/ 20475 h 1272020"/>
                <a:gd name="connsiteX3" fmla="*/ 1210236 w 1210236"/>
                <a:gd name="connsiteY3" fmla="*/ 603181 h 127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236" h="1272020">
                  <a:moveTo>
                    <a:pt x="0" y="585252"/>
                  </a:moveTo>
                  <a:cubicBezTo>
                    <a:pt x="66488" y="968493"/>
                    <a:pt x="132977" y="1351734"/>
                    <a:pt x="259977" y="1257605"/>
                  </a:cubicBezTo>
                  <a:cubicBezTo>
                    <a:pt x="386977" y="1163476"/>
                    <a:pt x="603624" y="129546"/>
                    <a:pt x="762000" y="20475"/>
                  </a:cubicBezTo>
                  <a:cubicBezTo>
                    <a:pt x="920376" y="-88596"/>
                    <a:pt x="1065306" y="257292"/>
                    <a:pt x="1210236" y="603181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028038" y="1256917"/>
              <a:ext cx="1210236" cy="1272020"/>
            </a:xfrm>
            <a:custGeom>
              <a:avLst/>
              <a:gdLst>
                <a:gd name="connsiteX0" fmla="*/ 0 w 1210236"/>
                <a:gd name="connsiteY0" fmla="*/ 585252 h 1272020"/>
                <a:gd name="connsiteX1" fmla="*/ 259977 w 1210236"/>
                <a:gd name="connsiteY1" fmla="*/ 1257605 h 1272020"/>
                <a:gd name="connsiteX2" fmla="*/ 762000 w 1210236"/>
                <a:gd name="connsiteY2" fmla="*/ 20475 h 1272020"/>
                <a:gd name="connsiteX3" fmla="*/ 1210236 w 1210236"/>
                <a:gd name="connsiteY3" fmla="*/ 603181 h 127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236" h="1272020">
                  <a:moveTo>
                    <a:pt x="0" y="585252"/>
                  </a:moveTo>
                  <a:cubicBezTo>
                    <a:pt x="66488" y="968493"/>
                    <a:pt x="132977" y="1351734"/>
                    <a:pt x="259977" y="1257605"/>
                  </a:cubicBezTo>
                  <a:cubicBezTo>
                    <a:pt x="386977" y="1163476"/>
                    <a:pt x="603624" y="129546"/>
                    <a:pt x="762000" y="20475"/>
                  </a:cubicBezTo>
                  <a:cubicBezTo>
                    <a:pt x="920376" y="-88596"/>
                    <a:pt x="1065306" y="257292"/>
                    <a:pt x="1210236" y="603181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V="1">
            <a:off x="3072983" y="2057400"/>
            <a:ext cx="0" cy="1752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55350" y="932329"/>
            <a:ext cx="4618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Suboptimal spacing or sequence of the Sigma Factor recognition elements decreases transcription efficiency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28365" y="403055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-35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185647" y="3185103"/>
            <a:ext cx="0" cy="6248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974317" y="403055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Transcription Activators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MerR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Family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Fig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8129" y="2476962"/>
            <a:ext cx="6012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CATATCGC</a:t>
            </a:r>
            <a:r>
              <a:rPr lang="en-US" b="1" dirty="0" smtClean="0">
                <a:solidFill>
                  <a:srgbClr val="00B0F0"/>
                </a:solidFill>
              </a:rPr>
              <a:t>TTGACT</a:t>
            </a:r>
            <a:r>
              <a:rPr lang="en-US" dirty="0" smtClean="0"/>
              <a:t>CCGTACATGAGTACGGAAG</a:t>
            </a:r>
            <a:r>
              <a:rPr lang="en-US" b="1" dirty="0" smtClean="0">
                <a:solidFill>
                  <a:srgbClr val="00B0F0"/>
                </a:solidFill>
              </a:rPr>
              <a:t>TAAGGT</a:t>
            </a:r>
            <a:r>
              <a:rPr lang="en-US" dirty="0" smtClean="0"/>
              <a:t>TACGCT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938682" y="1295400"/>
            <a:ext cx="2205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Sigma factor recognition elements are on opposite faces of the DNA helix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02" y="913134"/>
            <a:ext cx="4092204" cy="10680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73" y="5419345"/>
            <a:ext cx="4572009" cy="138989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20621" y="3281082"/>
            <a:ext cx="85195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 increase transcription efficiency: </a:t>
            </a:r>
          </a:p>
          <a:p>
            <a:pPr algn="ctr"/>
            <a:r>
              <a:rPr lang="en-US" dirty="0" smtClean="0"/>
              <a:t>the spacing of the -10 and -35 elements must be changed 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We need another sigma factor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We need to add another recognition element that increases affinity of RNAP for promoter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971800" y="4038600"/>
            <a:ext cx="32004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97131" y="4126468"/>
            <a:ext cx="222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Why won’t this work?</a:t>
            </a:r>
            <a:endParaRPr lang="en-US" i="1" dirty="0">
              <a:solidFill>
                <a:srgbClr val="00B050"/>
              </a:solidFill>
            </a:endParaRPr>
          </a:p>
        </p:txBody>
      </p:sp>
      <p:cxnSp>
        <p:nvCxnSpPr>
          <p:cNvPr id="42" name="Straight Arrow Connector 41"/>
          <p:cNvCxnSpPr>
            <a:stCxn id="40" idx="3"/>
            <a:endCxn id="39" idx="2"/>
          </p:cNvCxnSpPr>
          <p:nvPr/>
        </p:nvCxnSpPr>
        <p:spPr>
          <a:xfrm flipV="1">
            <a:off x="2426716" y="4305300"/>
            <a:ext cx="545084" cy="583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9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63" y="942398"/>
            <a:ext cx="2128837" cy="1952625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Catabolite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Activator Protein (CAP)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Fig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454" y="880159"/>
            <a:ext cx="357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cAMP</a:t>
            </a:r>
            <a:r>
              <a:rPr lang="en-US" dirty="0" smtClean="0"/>
              <a:t> levels are inversely proportional to glucose levels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413" y="2971800"/>
            <a:ext cx="3013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When glucose, an organisms primary energy source, is low, a large array of catabolic enzymes are produced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4402" y="5743234"/>
            <a:ext cx="3221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 functions primarily to aid poor promoters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94676" y="6015318"/>
            <a:ext cx="79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HOW?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52" y="4670523"/>
            <a:ext cx="4572009" cy="2054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27" y="1315837"/>
            <a:ext cx="6309367" cy="2562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775" y="46705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CAP controls the expression of over 100 genes that play a role in sugar metabolism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35871" y="1203325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0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733519"/>
            <a:ext cx="7239000" cy="4453592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Catabolite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Activator Protein (CAP)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Fig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648200"/>
            <a:ext cx="4572009" cy="2054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817" y="2960314"/>
            <a:ext cx="1694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cAMP</a:t>
            </a:r>
            <a:r>
              <a:rPr lang="en-US" dirty="0" smtClean="0"/>
              <a:t>-CAP promotes binding to the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subunit of RNAP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121025" y="2133600"/>
            <a:ext cx="685800" cy="826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880159"/>
            <a:ext cx="243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cAMP</a:t>
            </a:r>
            <a:r>
              <a:rPr lang="en-US" dirty="0" smtClean="0">
                <a:solidFill>
                  <a:srgbClr val="FF0000"/>
                </a:solidFill>
              </a:rPr>
              <a:t> bound in activator domain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" y="5159433"/>
            <a:ext cx="4525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 is a symmetric dimer that senses </a:t>
            </a:r>
            <a:r>
              <a:rPr lang="en-US" dirty="0" err="1" smtClean="0"/>
              <a:t>cAMP</a:t>
            </a:r>
            <a:r>
              <a:rPr lang="en-US" dirty="0" smtClean="0"/>
              <a:t> concentrations in in the </a:t>
            </a:r>
            <a:r>
              <a:rPr lang="en-US" b="1" dirty="0" smtClean="0">
                <a:solidFill>
                  <a:srgbClr val="00B0F0"/>
                </a:solidFill>
              </a:rPr>
              <a:t>Activation/Dimerization</a:t>
            </a:r>
            <a:r>
              <a:rPr lang="en-US" dirty="0" smtClean="0"/>
              <a:t> domain and binds to palindromic DNA by a </a:t>
            </a:r>
            <a:r>
              <a:rPr lang="en-US" b="1" dirty="0" smtClean="0">
                <a:solidFill>
                  <a:srgbClr val="FF0000"/>
                </a:solidFill>
              </a:rPr>
              <a:t>winged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4F81BD"/>
                </a:solidFill>
              </a:rPr>
              <a:t>HTH motif</a:t>
            </a:r>
            <a:r>
              <a:rPr lang="en-US" dirty="0" smtClean="0"/>
              <a:t> in the DNA Binding Domain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09053" y="1203325"/>
            <a:ext cx="1211972" cy="9302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7609" y="1346627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Symbol" pitchFamily="18" charset="2"/>
              </a:rPr>
              <a:t>a</a:t>
            </a:r>
            <a:r>
              <a:rPr lang="en-US" b="1" dirty="0" smtClean="0">
                <a:solidFill>
                  <a:srgbClr val="7030A0"/>
                </a:solidFill>
              </a:rPr>
              <a:t> subunit </a:t>
            </a:r>
            <a:r>
              <a:rPr lang="en-US" dirty="0" smtClean="0"/>
              <a:t>makes contact with DNA and 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Catabolite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Activator Protein (CAP)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Fig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13" y="1828800"/>
            <a:ext cx="5867400" cy="387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48195"/>
            <a:ext cx="4164107" cy="4362792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Transcription Activators 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MerR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Fig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" y="793851"/>
            <a:ext cx="4662954" cy="3168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105" y="3962400"/>
            <a:ext cx="46016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DNA binding occurs through a double winged HTH motif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Primary interaction occurs through the </a:t>
            </a:r>
            <a:r>
              <a:rPr lang="en-US" b="1" dirty="0" smtClean="0">
                <a:solidFill>
                  <a:srgbClr val="7030A0"/>
                </a:solidFill>
              </a:rPr>
              <a:t>HTH</a:t>
            </a:r>
            <a:r>
              <a:rPr lang="en-US" dirty="0" smtClean="0"/>
              <a:t> in the major groove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Secondary interactions (primarily backbone) occur through the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haripin</a:t>
            </a:r>
            <a:r>
              <a:rPr lang="en-US" dirty="0" smtClean="0"/>
              <a:t> that forms a wing as well as a second wing formed by </a:t>
            </a:r>
            <a:r>
              <a:rPr lang="en-US" b="1" dirty="0" smtClean="0">
                <a:solidFill>
                  <a:srgbClr val="0070C0"/>
                </a:solidFill>
              </a:rPr>
              <a:t>2 sequential helices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1143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MerR</a:t>
            </a:r>
            <a:r>
              <a:rPr lang="en-US" dirty="0" smtClean="0"/>
              <a:t> family proteins are symmetric dimers of HTH motifs connected by a single dimerization helix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0" y="9144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Helix bending by DNA binding proteins is not particularly uncommon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This family is unique among these proteins due to the </a:t>
            </a:r>
            <a:r>
              <a:rPr lang="en-US" b="1" i="1" dirty="0" smtClean="0">
                <a:solidFill>
                  <a:srgbClr val="FF0000"/>
                </a:solidFill>
              </a:rPr>
              <a:t>twisting of the helix </a:t>
            </a:r>
            <a:r>
              <a:rPr lang="en-US" dirty="0" smtClean="0"/>
              <a:t>in addition to bending.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Transcription Activators 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MerR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Fig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9" y="762001"/>
            <a:ext cx="3228601" cy="3037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300" y="1362896"/>
            <a:ext cx="2703700" cy="7056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82" y="2962654"/>
            <a:ext cx="3068062" cy="93269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792150" y="2209800"/>
            <a:ext cx="0" cy="7528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76" y="4078942"/>
            <a:ext cx="2742790" cy="2471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193890"/>
            <a:ext cx="3200400" cy="22895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29000" y="4198372"/>
            <a:ext cx="2475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Twisting is accomplished by ripping apart two base pairs make the minor groove significantly wider, and more solvent exposed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Post-transcriptional Regulation: microRNA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AutoShape 2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Fig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fastly.kastatic.org/ka-perseus-images/fb418e1c956e51b0b5d56987e125331ab062fc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53" y="1024950"/>
            <a:ext cx="590729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 smtClean="0">
                <a:latin typeface="Arial" pitchFamily="34" charset="0"/>
                <a:cs typeface="Arial" pitchFamily="34" charset="0"/>
              </a:rPr>
              <a:t>Aminoacyl-tRNA</a:t>
            </a: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 Synthase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1839228"/>
            <a:ext cx="6832600" cy="48050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" y="965875"/>
            <a:ext cx="3185035" cy="26155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3747" y="1190678"/>
            <a:ext cx="1691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Anticodon Loop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8327" y="892388"/>
            <a:ext cx="4305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Every amino acid has at least one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aaRS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9582" y="2819400"/>
            <a:ext cx="1335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Amino Acid </a:t>
            </a:r>
          </a:p>
          <a:p>
            <a:pPr algn="ctr"/>
            <a:r>
              <a:rPr lang="en-US" b="1" dirty="0" smtClean="0"/>
              <a:t>Binding Site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162800" y="3505200"/>
            <a:ext cx="1451769" cy="14478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64" y="4122790"/>
            <a:ext cx="311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209E1"/>
                </a:solidFill>
              </a:rPr>
              <a:t>Matching the amino acid to a </a:t>
            </a:r>
          </a:p>
          <a:p>
            <a:pPr algn="ctr"/>
            <a:r>
              <a:rPr lang="en-US" b="1" dirty="0" smtClean="0">
                <a:solidFill>
                  <a:srgbClr val="3209E1"/>
                </a:solidFill>
              </a:rPr>
              <a:t>specific anticodon is the role of the </a:t>
            </a:r>
            <a:r>
              <a:rPr lang="en-US" b="1" dirty="0" err="1" smtClean="0">
                <a:solidFill>
                  <a:srgbClr val="3209E1"/>
                </a:solidFill>
              </a:rPr>
              <a:t>aaRS</a:t>
            </a:r>
            <a:r>
              <a:rPr lang="en-US" b="1" dirty="0" smtClean="0">
                <a:solidFill>
                  <a:srgbClr val="3209E1"/>
                </a:solidFill>
              </a:rPr>
              <a:t>. </a:t>
            </a:r>
          </a:p>
          <a:p>
            <a:pPr algn="ctr"/>
            <a:endParaRPr lang="en-US" b="1" dirty="0" smtClean="0">
              <a:solidFill>
                <a:srgbClr val="3209E1"/>
              </a:solidFill>
            </a:endParaRPr>
          </a:p>
          <a:p>
            <a:pPr algn="ctr"/>
            <a:endParaRPr lang="en-US" b="1" dirty="0">
              <a:solidFill>
                <a:srgbClr val="3209E1"/>
              </a:solidFill>
            </a:endParaRPr>
          </a:p>
          <a:p>
            <a:pPr algn="ctr"/>
            <a:endParaRPr lang="en-US" b="1" dirty="0">
              <a:solidFill>
                <a:srgbClr val="3209E1"/>
              </a:solidFill>
            </a:endParaRPr>
          </a:p>
          <a:p>
            <a:pPr algn="ctr"/>
            <a:r>
              <a:rPr lang="en-US" b="1" dirty="0" smtClean="0">
                <a:solidFill>
                  <a:srgbClr val="3209E1"/>
                </a:solidFill>
              </a:rPr>
              <a:t>Must be sensitive to the flexibility of  wobble position</a:t>
            </a:r>
            <a:endParaRPr lang="en-US" b="1" dirty="0">
              <a:solidFill>
                <a:srgbClr val="3209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Post-transcriptional Regulation: Riboswitches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AutoShape 2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Fig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" descr="voet4_fig_28_18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8"/>
          <a:stretch/>
        </p:blipFill>
        <p:spPr bwMode="auto">
          <a:xfrm>
            <a:off x="761999" y="1295400"/>
            <a:ext cx="406405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voet4_fig_28_18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8"/>
          <a:stretch/>
        </p:blipFill>
        <p:spPr bwMode="auto">
          <a:xfrm>
            <a:off x="5387598" y="1038469"/>
            <a:ext cx="3498106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2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Regulation of the </a:t>
            </a:r>
            <a:r>
              <a:rPr lang="en-US" sz="2800" i="1" noProof="0" dirty="0" err="1" smtClean="0">
                <a:latin typeface="Arial" pitchFamily="34" charset="0"/>
                <a:cs typeface="Arial" pitchFamily="34" charset="0"/>
              </a:rPr>
              <a:t>trp</a:t>
            </a: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 Operon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AutoShape 2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Fig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voet4_fig_28_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6"/>
          <a:stretch/>
        </p:blipFill>
        <p:spPr bwMode="auto">
          <a:xfrm>
            <a:off x="304800" y="863600"/>
            <a:ext cx="8531225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3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1232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Regulation of the </a:t>
            </a:r>
            <a:r>
              <a:rPr lang="en-US" sz="2800" i="1" noProof="0" dirty="0" err="1" smtClean="0">
                <a:latin typeface="Arial" pitchFamily="34" charset="0"/>
                <a:cs typeface="Arial" pitchFamily="34" charset="0"/>
              </a:rPr>
              <a:t>trp</a:t>
            </a: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 Operon – Attenuator Structure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AutoShape 2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Fig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voet4_fig_28_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37" b="6659"/>
          <a:stretch/>
        </p:blipFill>
        <p:spPr bwMode="auto">
          <a:xfrm>
            <a:off x="1524001" y="2438400"/>
            <a:ext cx="2514600" cy="355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8283" y="896939"/>
            <a:ext cx="5424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Leader Sequence = 5’ end of mRNA that is transcribed </a:t>
            </a:r>
          </a:p>
          <a:p>
            <a:r>
              <a:rPr lang="en-US" dirty="0" smtClean="0"/>
              <a:t>Two possible conformations of the attenuator sequence</a:t>
            </a:r>
            <a:endParaRPr lang="en-US" dirty="0"/>
          </a:p>
        </p:txBody>
      </p:sp>
      <p:pic>
        <p:nvPicPr>
          <p:cNvPr id="14" name="Picture 2" descr="voet4e_fig_31_1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8"/>
          <a:stretch/>
        </p:blipFill>
        <p:spPr bwMode="auto">
          <a:xfrm>
            <a:off x="3962400" y="1874873"/>
            <a:ext cx="5131043" cy="193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67000" y="3429000"/>
            <a:ext cx="12954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5228272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A terminator stem loop forms that causes the RNA polymerase to stall and “fall off” the mRNA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3844964"/>
            <a:ext cx="407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209E1"/>
                </a:solidFill>
              </a:rPr>
              <a:t>Spontaneous termination of transcription</a:t>
            </a:r>
            <a:endParaRPr lang="en-US" dirty="0">
              <a:solidFill>
                <a:srgbClr val="3209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2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1232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Regulation of the </a:t>
            </a:r>
            <a:r>
              <a:rPr lang="en-US" sz="2800" i="1" noProof="0" dirty="0" err="1" smtClean="0">
                <a:latin typeface="Arial" pitchFamily="34" charset="0"/>
                <a:cs typeface="Arial" pitchFamily="34" charset="0"/>
              </a:rPr>
              <a:t>trp</a:t>
            </a: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 Operon – Attenuator Structure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AutoShape 2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Fig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voet4_fig_28_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9"/>
          <a:stretch/>
        </p:blipFill>
        <p:spPr bwMode="auto">
          <a:xfrm>
            <a:off x="1524000" y="2438400"/>
            <a:ext cx="5447299" cy="355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1856143"/>
            <a:ext cx="2874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More stable conformation (lots of GC stacking)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8283" y="896939"/>
            <a:ext cx="5424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Leader Sequence = 5’ end of mRNA that is transcribed </a:t>
            </a:r>
          </a:p>
          <a:p>
            <a:r>
              <a:rPr lang="en-US" dirty="0" smtClean="0"/>
              <a:t>Two possible conformations of the attenuator sequence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0" y="3429000"/>
            <a:ext cx="12954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5228272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 terminator stem loop forms that causes the RNA polymerase to stall and “fall off” the mRNA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20574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209E1"/>
                </a:solidFill>
              </a:rPr>
              <a:t>Alternate structure (“</a:t>
            </a:r>
            <a:r>
              <a:rPr lang="en-US" dirty="0" err="1" smtClean="0">
                <a:solidFill>
                  <a:srgbClr val="3209E1"/>
                </a:solidFill>
              </a:rPr>
              <a:t>antiterminator</a:t>
            </a:r>
            <a:r>
              <a:rPr lang="en-US" dirty="0" smtClean="0">
                <a:solidFill>
                  <a:srgbClr val="3209E1"/>
                </a:solidFill>
              </a:rPr>
              <a:t>”) requires some way to prevent the formation of the more stable stem loops</a:t>
            </a:r>
            <a:endParaRPr lang="en-US" dirty="0">
              <a:solidFill>
                <a:srgbClr val="3209E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1752600" y="3124200"/>
            <a:ext cx="115683" cy="609600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5683" y="2673071"/>
            <a:ext cx="167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Trp</a:t>
            </a:r>
            <a:r>
              <a:rPr lang="en-US" dirty="0" smtClean="0">
                <a:solidFill>
                  <a:srgbClr val="00B050"/>
                </a:solidFill>
              </a:rPr>
              <a:t> makes up &lt; 1% of amino acids in proteins – the presence of this </a:t>
            </a:r>
            <a:r>
              <a:rPr lang="en-US" dirty="0" err="1" smtClean="0">
                <a:solidFill>
                  <a:srgbClr val="00B050"/>
                </a:solidFill>
              </a:rPr>
              <a:t>ditryptophan</a:t>
            </a:r>
            <a:r>
              <a:rPr lang="en-US" dirty="0" smtClean="0">
                <a:solidFill>
                  <a:srgbClr val="00B050"/>
                </a:solidFill>
              </a:rPr>
              <a:t> is very unlikely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3200400"/>
            <a:ext cx="228600" cy="76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533900" y="2286000"/>
            <a:ext cx="15081" cy="8382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81400" y="1676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TrpTrp</a:t>
            </a:r>
            <a:r>
              <a:rPr lang="en-US" dirty="0" smtClean="0">
                <a:solidFill>
                  <a:srgbClr val="00B050"/>
                </a:solidFill>
              </a:rPr>
              <a:t> dimer (unstructured)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Regulation of the </a:t>
            </a:r>
            <a:r>
              <a:rPr lang="en-US" sz="2800" i="1" noProof="0" dirty="0" err="1" smtClean="0">
                <a:latin typeface="Arial" pitchFamily="34" charset="0"/>
                <a:cs typeface="Arial" pitchFamily="34" charset="0"/>
              </a:rPr>
              <a:t>trp</a:t>
            </a: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 Operon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AutoShape 2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Fig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581400" y="1676400"/>
            <a:ext cx="5486400" cy="2020991"/>
            <a:chOff x="1143000" y="1179409"/>
            <a:chExt cx="7159625" cy="2340871"/>
          </a:xfrm>
        </p:grpSpPr>
        <p:pic>
          <p:nvPicPr>
            <p:cNvPr id="11" name="Picture 2" descr="voet4_fig_28_1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" b="53469"/>
            <a:stretch/>
          </p:blipFill>
          <p:spPr bwMode="auto">
            <a:xfrm>
              <a:off x="1295400" y="1219199"/>
              <a:ext cx="7007225" cy="2301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143000" y="1179409"/>
              <a:ext cx="1828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81400" y="4260736"/>
            <a:ext cx="5486400" cy="1990083"/>
            <a:chOff x="1295400" y="4056435"/>
            <a:chExt cx="7159625" cy="2309644"/>
          </a:xfrm>
        </p:grpSpPr>
        <p:pic>
          <p:nvPicPr>
            <p:cNvPr id="13" name="Picture 2" descr="voet4_fig_28_1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89" b="7600"/>
            <a:stretch/>
          </p:blipFill>
          <p:spPr bwMode="auto">
            <a:xfrm>
              <a:off x="1421724" y="4056435"/>
              <a:ext cx="7033301" cy="2309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295400" y="41148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649330" y="762000"/>
            <a:ext cx="3862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Ribosome plays an important role!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1868269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High [</a:t>
            </a:r>
            <a:r>
              <a:rPr lang="en-US" dirty="0" err="1" smtClean="0">
                <a:solidFill>
                  <a:srgbClr val="FF0000"/>
                </a:solidFill>
              </a:rPr>
              <a:t>Trp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Plenty of </a:t>
            </a:r>
            <a:r>
              <a:rPr lang="en-US" dirty="0" err="1" smtClean="0">
                <a:solidFill>
                  <a:srgbClr val="FF0000"/>
                </a:solidFill>
              </a:rPr>
              <a:t>tRNA-Trp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Ribosome sequesters regions 1 and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Termination Stem loop stable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311026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09E1"/>
                </a:solidFill>
              </a:rPr>
              <a:t>Low [</a:t>
            </a:r>
            <a:r>
              <a:rPr lang="en-US" dirty="0" err="1" smtClean="0">
                <a:solidFill>
                  <a:srgbClr val="3209E1"/>
                </a:solidFill>
              </a:rPr>
              <a:t>Trp</a:t>
            </a:r>
            <a:r>
              <a:rPr lang="en-US" dirty="0" smtClean="0">
                <a:solidFill>
                  <a:srgbClr val="3209E1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09E1"/>
                </a:solidFill>
              </a:rPr>
              <a:t>Limited </a:t>
            </a:r>
            <a:r>
              <a:rPr lang="en-US" dirty="0" err="1" smtClean="0">
                <a:solidFill>
                  <a:srgbClr val="3209E1"/>
                </a:solidFill>
              </a:rPr>
              <a:t>tRNA-Trp</a:t>
            </a:r>
            <a:endParaRPr lang="en-US" dirty="0" smtClean="0">
              <a:solidFill>
                <a:srgbClr val="3209E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09E1"/>
                </a:solidFill>
              </a:rPr>
              <a:t>Ribosome stalls at region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209E1"/>
                </a:solidFill>
              </a:rPr>
              <a:t>Region 2 available for 2-3 stem loop formation (“</a:t>
            </a:r>
            <a:r>
              <a:rPr lang="en-US" dirty="0" err="1" smtClean="0">
                <a:solidFill>
                  <a:srgbClr val="3209E1"/>
                </a:solidFill>
              </a:rPr>
              <a:t>antiterminator</a:t>
            </a:r>
            <a:r>
              <a:rPr lang="en-US" dirty="0" smtClean="0">
                <a:solidFill>
                  <a:srgbClr val="3209E1"/>
                </a:solidFill>
              </a:rPr>
              <a:t>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3209E1"/>
                </a:solidFill>
              </a:rPr>
              <a:t>No Terminator</a:t>
            </a:r>
            <a:endParaRPr lang="en-US" b="1" u="sng" dirty="0">
              <a:solidFill>
                <a:srgbClr val="3209E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876800" y="5715000"/>
            <a:ext cx="762000" cy="641350"/>
          </a:xfrm>
          <a:prstGeom prst="straightConnector1">
            <a:avLst/>
          </a:prstGeom>
          <a:ln w="38100">
            <a:solidFill>
              <a:srgbClr val="3209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38800" y="6248400"/>
            <a:ext cx="224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209E1"/>
                </a:solidFill>
              </a:rPr>
              <a:t>Not enough </a:t>
            </a:r>
            <a:r>
              <a:rPr lang="en-US" b="1" dirty="0" err="1" smtClean="0">
                <a:solidFill>
                  <a:srgbClr val="3209E1"/>
                </a:solidFill>
              </a:rPr>
              <a:t>tRNA-Trp</a:t>
            </a:r>
            <a:endParaRPr lang="en-US" b="1" dirty="0">
              <a:solidFill>
                <a:srgbClr val="3209E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30386" y="1206669"/>
            <a:ext cx="653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 Summary: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www.youtube.com/watch?v=YAr18UR2dos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6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Overview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u9dhO0iCLww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14400" y="1371600"/>
            <a:ext cx="7179734" cy="4038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556010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www.youtube.com/watch?v=u9dhO0iCLww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6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Incoming Amino Acid Activation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1" r="2192" b="17724"/>
          <a:stretch/>
        </p:blipFill>
        <p:spPr>
          <a:xfrm>
            <a:off x="3009900" y="3657600"/>
            <a:ext cx="2819400" cy="26317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1942707"/>
            <a:ext cx="4347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Amino acid is originally activated by ATP to form an </a:t>
            </a:r>
            <a:r>
              <a:rPr lang="en-US" dirty="0" err="1" smtClean="0"/>
              <a:t>aminoacyl</a:t>
            </a:r>
            <a:r>
              <a:rPr lang="en-US" dirty="0" smtClean="0"/>
              <a:t>-AMP intermediate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Incoming </a:t>
            </a:r>
            <a:r>
              <a:rPr lang="en-US" dirty="0" err="1" smtClean="0"/>
              <a:t>tRNA</a:t>
            </a:r>
            <a:r>
              <a:rPr lang="en-US" dirty="0" smtClean="0"/>
              <a:t> displaces AMP to form an </a:t>
            </a:r>
            <a:r>
              <a:rPr lang="en-US" b="1" i="1" dirty="0" err="1" smtClean="0">
                <a:solidFill>
                  <a:srgbClr val="FF0000"/>
                </a:solidFill>
              </a:rPr>
              <a:t>aminoacyl</a:t>
            </a:r>
            <a:r>
              <a:rPr lang="en-US" b="1" i="1" dirty="0" err="1" smtClean="0">
                <a:solidFill>
                  <a:srgbClr val="0070C0"/>
                </a:solidFill>
              </a:rPr>
              <a:t>-tRNA</a:t>
            </a:r>
            <a:endParaRPr lang="en-US" b="1" i="1" dirty="0">
              <a:solidFill>
                <a:srgbClr val="0070C0"/>
              </a:solidFill>
            </a:endParaRPr>
          </a:p>
        </p:txBody>
      </p:sp>
      <p:pic>
        <p:nvPicPr>
          <p:cNvPr id="11" name="Picture 2" descr="voet4e_fig_32_0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1"/>
          <a:stretch/>
        </p:blipFill>
        <p:spPr bwMode="auto">
          <a:xfrm>
            <a:off x="4419600" y="929065"/>
            <a:ext cx="2368097" cy="89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75513" y="4419600"/>
            <a:ext cx="66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3209E1"/>
                </a:solidFill>
              </a:rPr>
              <a:t>tRNA</a:t>
            </a:r>
            <a:endParaRPr lang="en-US" dirty="0">
              <a:solidFill>
                <a:srgbClr val="3209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Ribosome</a:t>
            </a: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57741" y="1203325"/>
            <a:ext cx="32273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2.5 </a:t>
            </a:r>
            <a:r>
              <a:rPr lang="en-US" b="1" dirty="0" err="1" smtClean="0"/>
              <a:t>MDa</a:t>
            </a:r>
            <a:r>
              <a:rPr lang="en-US" b="1" dirty="0" smtClean="0"/>
              <a:t> complex (in </a:t>
            </a:r>
            <a:r>
              <a:rPr lang="en-US" b="1" i="1" dirty="0" smtClean="0"/>
              <a:t>E. coli</a:t>
            </a:r>
            <a:r>
              <a:rPr lang="en-US" b="1" dirty="0" smtClean="0"/>
              <a:t>)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Consists of 3 RNA chains</a:t>
            </a:r>
          </a:p>
          <a:p>
            <a:pPr algn="ctr"/>
            <a:r>
              <a:rPr lang="en-US" dirty="0" smtClean="0"/>
              <a:t>16S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small subunit</a:t>
            </a:r>
          </a:p>
          <a:p>
            <a:pPr algn="ctr"/>
            <a:r>
              <a:rPr lang="en-US" dirty="0" smtClean="0"/>
              <a:t>23S + 5S </a:t>
            </a:r>
            <a:r>
              <a:rPr lang="en-US" dirty="0" smtClean="0">
                <a:sym typeface="Wingdings" pitchFamily="2" charset="2"/>
              </a:rPr>
              <a:t> large subunit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i="1" dirty="0" smtClean="0"/>
              <a:t>and 52 proteins</a:t>
            </a:r>
          </a:p>
          <a:p>
            <a:pPr algn="ctr"/>
            <a:r>
              <a:rPr lang="en-US" dirty="0" smtClean="0"/>
              <a:t>21 associated with small subunit</a:t>
            </a:r>
          </a:p>
          <a:p>
            <a:pPr algn="ctr"/>
            <a:r>
              <a:rPr lang="en-US" dirty="0" smtClean="0"/>
              <a:t>31 associated with large subunit</a:t>
            </a:r>
            <a:endParaRPr lang="en-US" dirty="0"/>
          </a:p>
        </p:txBody>
      </p:sp>
      <p:pic>
        <p:nvPicPr>
          <p:cNvPr id="11" name="Picture 2" descr="voet4e_tab_32_0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2"/>
          <a:stretch/>
        </p:blipFill>
        <p:spPr bwMode="auto">
          <a:xfrm>
            <a:off x="4343399" y="1371601"/>
            <a:ext cx="44926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4065647"/>
            <a:ext cx="4340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Sedimentation coefficient </a:t>
            </a:r>
            <a:r>
              <a:rPr lang="en-US" u="sng" dirty="0">
                <a:sym typeface="Wingdings" pitchFamily="2" charset="2"/>
              </a:rPr>
              <a:t>(</a:t>
            </a:r>
            <a:r>
              <a:rPr lang="en-US" u="sng" dirty="0" smtClean="0">
                <a:sym typeface="Wingdings" pitchFamily="2" charset="2"/>
              </a:rPr>
              <a:t>Svedberg Units)</a:t>
            </a:r>
          </a:p>
          <a:p>
            <a:pPr algn="ctr"/>
            <a:r>
              <a:rPr lang="en-US" i="1" dirty="0" smtClean="0">
                <a:sym typeface="Wingdings" pitchFamily="2" charset="2"/>
              </a:rPr>
              <a:t>Reports on the size and hydrodynamic properties of a particle</a:t>
            </a:r>
          </a:p>
        </p:txBody>
      </p:sp>
    </p:spTree>
    <p:extLst>
      <p:ext uri="{BB962C8B-B14F-4D97-AF65-F5344CB8AC3E}">
        <p14:creationId xmlns:p14="http://schemas.microsoft.com/office/powerpoint/2010/main" val="12278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 smtClean="0">
                <a:latin typeface="Arial" pitchFamily="34" charset="0"/>
                <a:cs typeface="Arial" pitchFamily="34" charset="0"/>
              </a:rPr>
              <a:t>Aminoacyl-tRNA</a:t>
            </a: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 Binding to the Ribosome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38" y="1831658"/>
            <a:ext cx="5084762" cy="3965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139" y="2971800"/>
            <a:ext cx="3915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3 distinct </a:t>
            </a:r>
            <a:r>
              <a:rPr lang="en-US" u="sng" dirty="0" err="1" smtClean="0"/>
              <a:t>tRNAs</a:t>
            </a:r>
            <a:r>
              <a:rPr lang="en-US" u="sng" dirty="0" smtClean="0"/>
              <a:t> binding sites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B0F0"/>
                </a:solidFill>
              </a:rPr>
              <a:t>A site </a:t>
            </a:r>
            <a:r>
              <a:rPr lang="en-US" b="1" dirty="0" smtClean="0">
                <a:solidFill>
                  <a:srgbClr val="00B0F0"/>
                </a:solidFill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00B0F0"/>
                </a:solidFill>
                <a:sym typeface="Wingdings" pitchFamily="2" charset="2"/>
              </a:rPr>
              <a:t>Aminoacyl</a:t>
            </a:r>
            <a:r>
              <a:rPr lang="en-US" b="1" dirty="0" smtClean="0">
                <a:solidFill>
                  <a:srgbClr val="00B0F0"/>
                </a:solidFill>
                <a:sym typeface="Wingdings" pitchFamily="2" charset="2"/>
              </a:rPr>
              <a:t> site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  <a:sym typeface="Wingdings" pitchFamily="2" charset="2"/>
              </a:rPr>
              <a:t>binds incoming </a:t>
            </a:r>
            <a:r>
              <a:rPr lang="en-US" b="1" dirty="0" err="1" smtClean="0">
                <a:solidFill>
                  <a:srgbClr val="00B0F0"/>
                </a:solidFill>
                <a:sym typeface="Wingdings" pitchFamily="2" charset="2"/>
              </a:rPr>
              <a:t>aa-tRNA</a:t>
            </a:r>
            <a:endParaRPr lang="en-US" b="1" dirty="0" smtClean="0">
              <a:solidFill>
                <a:srgbClr val="00B0F0"/>
              </a:solidFill>
              <a:sym typeface="Wingdings" pitchFamily="2" charset="2"/>
            </a:endParaRPr>
          </a:p>
          <a:p>
            <a:endParaRPr lang="en-US" b="1" dirty="0">
              <a:solidFill>
                <a:srgbClr val="3209E1"/>
              </a:solidFill>
              <a:sym typeface="Wingdings" pitchFamily="2" charset="2"/>
            </a:endParaRPr>
          </a:p>
          <a:p>
            <a:r>
              <a:rPr lang="en-US" b="1" dirty="0" smtClean="0">
                <a:solidFill>
                  <a:srgbClr val="3209E1"/>
                </a:solidFill>
              </a:rPr>
              <a:t>P site </a:t>
            </a:r>
            <a:r>
              <a:rPr lang="en-US" b="1" dirty="0" smtClean="0">
                <a:solidFill>
                  <a:srgbClr val="3209E1"/>
                </a:solidFill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3209E1"/>
                </a:solidFill>
                <a:sym typeface="Wingdings" pitchFamily="2" charset="2"/>
              </a:rPr>
              <a:t>Peptidyl</a:t>
            </a:r>
            <a:r>
              <a:rPr lang="en-US" b="1" dirty="0" smtClean="0">
                <a:solidFill>
                  <a:srgbClr val="3209E1"/>
                </a:solidFill>
                <a:sym typeface="Wingdings" pitchFamily="2" charset="2"/>
              </a:rPr>
              <a:t>-transfer Site</a:t>
            </a:r>
          </a:p>
          <a:p>
            <a:pPr lvl="1"/>
            <a:r>
              <a:rPr lang="en-US" b="1" dirty="0" err="1" smtClean="0">
                <a:solidFill>
                  <a:srgbClr val="3209E1"/>
                </a:solidFill>
                <a:sym typeface="Wingdings" pitchFamily="2" charset="2"/>
              </a:rPr>
              <a:t>tRNA</a:t>
            </a:r>
            <a:r>
              <a:rPr lang="en-US" b="1" dirty="0" smtClean="0">
                <a:solidFill>
                  <a:srgbClr val="3209E1"/>
                </a:solidFill>
                <a:sym typeface="Wingdings" pitchFamily="2" charset="2"/>
              </a:rPr>
              <a:t> with growing peptide   chain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E site </a:t>
            </a:r>
            <a:r>
              <a:rPr lang="en-US" b="1" dirty="0" smtClean="0">
                <a:solidFill>
                  <a:srgbClr val="7030A0"/>
                </a:solidFill>
                <a:sym typeface="Wingdings" pitchFamily="2" charset="2"/>
              </a:rPr>
              <a:t> Exit Site</a:t>
            </a:r>
          </a:p>
          <a:p>
            <a:pPr lvl="1"/>
            <a:r>
              <a:rPr lang="en-US" b="1" dirty="0" err="1" smtClean="0">
                <a:solidFill>
                  <a:srgbClr val="7030A0"/>
                </a:solidFill>
                <a:sym typeface="Wingdings" pitchFamily="2" charset="2"/>
              </a:rPr>
              <a:t>tRNA</a:t>
            </a:r>
            <a:r>
              <a:rPr lang="en-US" b="1" dirty="0" smtClean="0">
                <a:solidFill>
                  <a:srgbClr val="7030A0"/>
                </a:solidFill>
                <a:sym typeface="Wingdings" pitchFamily="2" charset="2"/>
              </a:rPr>
              <a:t> bound that lacks peptide and weakly base paired with mRNA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363" y="1066800"/>
            <a:ext cx="576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30S subunit binds mRNA while 50S anchors </a:t>
            </a:r>
            <a:r>
              <a:rPr lang="en-US" dirty="0" err="1" smtClean="0"/>
              <a:t>tRNAs</a:t>
            </a:r>
            <a:r>
              <a:rPr lang="en-US" dirty="0" smtClean="0"/>
              <a:t> and catalyzes the peptide chain elongation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200400"/>
            <a:ext cx="6172200" cy="3467655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 smtClean="0">
                <a:latin typeface="Arial" pitchFamily="34" charset="0"/>
                <a:cs typeface="Arial" pitchFamily="34" charset="0"/>
              </a:rPr>
              <a:t>Aminoacyl-tRNA</a:t>
            </a: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 Binding to the Ribosome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4213"/>
            <a:ext cx="4343400" cy="46757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62400" y="688695"/>
            <a:ext cx="533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A site </a:t>
            </a:r>
            <a:r>
              <a:rPr lang="en-US" b="1" dirty="0" smtClean="0">
                <a:solidFill>
                  <a:srgbClr val="00B0F0"/>
                </a:solidFill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00B0F0"/>
                </a:solidFill>
                <a:sym typeface="Wingdings" pitchFamily="2" charset="2"/>
              </a:rPr>
              <a:t>Aminoacyl</a:t>
            </a:r>
            <a:r>
              <a:rPr lang="en-US" b="1" dirty="0" smtClean="0">
                <a:solidFill>
                  <a:srgbClr val="00B0F0"/>
                </a:solidFill>
                <a:sym typeface="Wingdings" pitchFamily="2" charset="2"/>
              </a:rPr>
              <a:t> site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  <a:sym typeface="Wingdings" pitchFamily="2" charset="2"/>
              </a:rPr>
              <a:t>binds incoming </a:t>
            </a:r>
            <a:r>
              <a:rPr lang="en-US" b="1" dirty="0" err="1" smtClean="0">
                <a:solidFill>
                  <a:srgbClr val="00B0F0"/>
                </a:solidFill>
                <a:sym typeface="Wingdings" pitchFamily="2" charset="2"/>
              </a:rPr>
              <a:t>aa-tRNA</a:t>
            </a:r>
            <a:endParaRPr lang="en-US" b="1" dirty="0" smtClean="0">
              <a:solidFill>
                <a:srgbClr val="00B0F0"/>
              </a:solidFill>
              <a:sym typeface="Wingdings" pitchFamily="2" charset="2"/>
            </a:endParaRPr>
          </a:p>
          <a:p>
            <a:endParaRPr lang="en-US" b="1" dirty="0">
              <a:solidFill>
                <a:srgbClr val="3209E1"/>
              </a:solidFill>
              <a:sym typeface="Wingdings" pitchFamily="2" charset="2"/>
            </a:endParaRPr>
          </a:p>
          <a:p>
            <a:r>
              <a:rPr lang="en-US" b="1" dirty="0" smtClean="0">
                <a:solidFill>
                  <a:srgbClr val="3209E1"/>
                </a:solidFill>
              </a:rPr>
              <a:t>P site </a:t>
            </a:r>
            <a:r>
              <a:rPr lang="en-US" b="1" dirty="0" smtClean="0">
                <a:solidFill>
                  <a:srgbClr val="3209E1"/>
                </a:solidFill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3209E1"/>
                </a:solidFill>
                <a:sym typeface="Wingdings" pitchFamily="2" charset="2"/>
              </a:rPr>
              <a:t>Peptidyl</a:t>
            </a:r>
            <a:r>
              <a:rPr lang="en-US" b="1" dirty="0" smtClean="0">
                <a:solidFill>
                  <a:srgbClr val="3209E1"/>
                </a:solidFill>
                <a:sym typeface="Wingdings" pitchFamily="2" charset="2"/>
              </a:rPr>
              <a:t> Site</a:t>
            </a:r>
          </a:p>
          <a:p>
            <a:pPr lvl="1"/>
            <a:r>
              <a:rPr lang="en-US" b="1" dirty="0" err="1" smtClean="0">
                <a:solidFill>
                  <a:srgbClr val="3209E1"/>
                </a:solidFill>
                <a:sym typeface="Wingdings" pitchFamily="2" charset="2"/>
              </a:rPr>
              <a:t>tRNA</a:t>
            </a:r>
            <a:r>
              <a:rPr lang="en-US" b="1" dirty="0" smtClean="0">
                <a:solidFill>
                  <a:srgbClr val="3209E1"/>
                </a:solidFill>
                <a:sym typeface="Wingdings" pitchFamily="2" charset="2"/>
              </a:rPr>
              <a:t> with growing peptide   chain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E site </a:t>
            </a:r>
            <a:r>
              <a:rPr lang="en-US" b="1" dirty="0" smtClean="0">
                <a:solidFill>
                  <a:srgbClr val="7030A0"/>
                </a:solidFill>
                <a:sym typeface="Wingdings" pitchFamily="2" charset="2"/>
              </a:rPr>
              <a:t> Exit Site</a:t>
            </a:r>
          </a:p>
          <a:p>
            <a:pPr lvl="1"/>
            <a:r>
              <a:rPr lang="en-US" b="1" dirty="0" err="1" smtClean="0">
                <a:solidFill>
                  <a:srgbClr val="7030A0"/>
                </a:solidFill>
                <a:sym typeface="Wingdings" pitchFamily="2" charset="2"/>
              </a:rPr>
              <a:t>tRNA</a:t>
            </a:r>
            <a:r>
              <a:rPr lang="en-US" b="1" dirty="0" smtClean="0">
                <a:solidFill>
                  <a:srgbClr val="7030A0"/>
                </a:solidFill>
                <a:sym typeface="Wingdings" pitchFamily="2" charset="2"/>
              </a:rPr>
              <a:t> bound that lacks peptide and weakly base paired with </a:t>
            </a:r>
            <a:r>
              <a:rPr lang="en-US" b="1" dirty="0" smtClean="0">
                <a:solidFill>
                  <a:srgbClr val="FFC000"/>
                </a:solidFill>
                <a:sym typeface="Wingdings" pitchFamily="2" charset="2"/>
              </a:rPr>
              <a:t>mRNA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239000" y="4648200"/>
            <a:ext cx="1628775" cy="152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19800" y="4152345"/>
            <a:ext cx="1219200" cy="14881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Peptide Elongation at the Ribosome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voet4e_fig_32_3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9"/>
          <a:stretch/>
        </p:blipFill>
        <p:spPr bwMode="auto">
          <a:xfrm>
            <a:off x="262962" y="1752601"/>
            <a:ext cx="423283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voet4e_fig_32_3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3"/>
          <a:stretch/>
        </p:blipFill>
        <p:spPr bwMode="auto">
          <a:xfrm>
            <a:off x="5029200" y="2057400"/>
            <a:ext cx="353218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18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voet4e_figun_32_p137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4"/>
          <a:stretch/>
        </p:blipFill>
        <p:spPr bwMode="auto">
          <a:xfrm>
            <a:off x="5410200" y="3733801"/>
            <a:ext cx="3632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255588"/>
            <a:ext cx="8839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Translation Initiation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voet4e_fig_32_4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9"/>
          <a:stretch/>
        </p:blipFill>
        <p:spPr bwMode="auto">
          <a:xfrm>
            <a:off x="300423" y="1410563"/>
            <a:ext cx="4195377" cy="19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1600200"/>
            <a:ext cx="349733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The 16S </a:t>
            </a:r>
            <a:r>
              <a:rPr lang="en-US" i="1" dirty="0" err="1" smtClean="0"/>
              <a:t>rRNA</a:t>
            </a:r>
            <a:r>
              <a:rPr lang="en-US" i="1" dirty="0" smtClean="0"/>
              <a:t> contains a purine rich sequence that recognizes a pyrimidine rich sequence ~10 nucleotides downstream from the start codon – </a:t>
            </a:r>
            <a:r>
              <a:rPr lang="en-US" i="1" dirty="0" smtClean="0">
                <a:solidFill>
                  <a:srgbClr val="FF0000"/>
                </a:solidFill>
              </a:rPr>
              <a:t>Shine </a:t>
            </a:r>
            <a:r>
              <a:rPr lang="en-US" i="1" dirty="0" err="1" smtClean="0">
                <a:solidFill>
                  <a:srgbClr val="FF0000"/>
                </a:solidFill>
              </a:rPr>
              <a:t>Dalgarno</a:t>
            </a:r>
            <a:r>
              <a:rPr lang="en-US" i="1" dirty="0" smtClean="0">
                <a:solidFill>
                  <a:srgbClr val="FF0000"/>
                </a:solidFill>
              </a:rPr>
              <a:t> Sequence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91" y="914400"/>
            <a:ext cx="382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Orientation of mRNA on the ribosome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7872" y="3733800"/>
            <a:ext cx="304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Specialized </a:t>
            </a:r>
            <a:r>
              <a:rPr lang="en-US" b="1" i="1" dirty="0" err="1" smtClean="0">
                <a:solidFill>
                  <a:srgbClr val="00B050"/>
                </a:solidFill>
              </a:rPr>
              <a:t>tRNA</a:t>
            </a:r>
            <a:r>
              <a:rPr lang="en-US" b="1" i="1" dirty="0" smtClean="0">
                <a:solidFill>
                  <a:srgbClr val="00B050"/>
                </a:solidFill>
              </a:rPr>
              <a:t> for initiation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033665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initial </a:t>
            </a:r>
            <a:r>
              <a:rPr lang="en-US" dirty="0" err="1" smtClean="0"/>
              <a:t>tRNA</a:t>
            </a:r>
            <a:r>
              <a:rPr lang="en-US" dirty="0" smtClean="0"/>
              <a:t> to insert into the P-site is a formaldehyde modified  </a:t>
            </a:r>
            <a:r>
              <a:rPr lang="en-US" dirty="0" err="1" smtClean="0"/>
              <a:t>tRNA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21497</TotalTime>
  <Words>1365</Words>
  <Application>Microsoft Office PowerPoint</Application>
  <PresentationFormat>On-screen Show (4:3)</PresentationFormat>
  <Paragraphs>297</Paragraphs>
  <Slides>35</Slides>
  <Notes>35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Winthrop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</dc:title>
  <dc:creator>Nick Grossoehme</dc:creator>
  <cp:lastModifiedBy>Nicholas Grossoehme</cp:lastModifiedBy>
  <cp:revision>1131</cp:revision>
  <dcterms:created xsi:type="dcterms:W3CDTF">2010-09-07T11:42:48Z</dcterms:created>
  <dcterms:modified xsi:type="dcterms:W3CDTF">2017-11-17T15:35:27Z</dcterms:modified>
</cp:coreProperties>
</file>