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8" r:id="rId2"/>
    <p:sldId id="281" r:id="rId3"/>
    <p:sldId id="264" r:id="rId4"/>
    <p:sldId id="284" r:id="rId5"/>
    <p:sldId id="291" r:id="rId6"/>
    <p:sldId id="289" r:id="rId7"/>
    <p:sldId id="288" r:id="rId8"/>
    <p:sldId id="265" r:id="rId9"/>
    <p:sldId id="267" r:id="rId10"/>
    <p:sldId id="268" r:id="rId11"/>
    <p:sldId id="269" r:id="rId12"/>
    <p:sldId id="271" r:id="rId13"/>
    <p:sldId id="283" r:id="rId14"/>
    <p:sldId id="259" r:id="rId15"/>
    <p:sldId id="261" r:id="rId16"/>
    <p:sldId id="272" r:id="rId17"/>
    <p:sldId id="2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3353"/>
    <a:srgbClr val="FFC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55"/>
    <p:restoredTop sz="94695"/>
  </p:normalViewPr>
  <p:slideViewPr>
    <p:cSldViewPr snapToGrid="0" snapToObjects="1">
      <p:cViewPr varScale="1">
        <p:scale>
          <a:sx n="86" d="100"/>
          <a:sy n="86" d="100"/>
        </p:scale>
        <p:origin x="57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73580-3F30-164B-8958-EB25FFB1B0CE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B9E2E-FC5E-F544-852E-03E3B9BBA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6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F198-19DD-3F41-8DA2-97D48046CBEB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E1B0-67AA-A645-BB09-A4958408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76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F198-19DD-3F41-8DA2-97D48046CBEB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E1B0-67AA-A645-BB09-A4958408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2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F198-19DD-3F41-8DA2-97D48046CBEB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E1B0-67AA-A645-BB09-A4958408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70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F198-19DD-3F41-8DA2-97D48046CBEB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E1B0-67AA-A645-BB09-A4958408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57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F198-19DD-3F41-8DA2-97D48046CBEB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E1B0-67AA-A645-BB09-A4958408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F198-19DD-3F41-8DA2-97D48046CBEB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E1B0-67AA-A645-BB09-A4958408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F198-19DD-3F41-8DA2-97D48046CBEB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E1B0-67AA-A645-BB09-A4958408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87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F198-19DD-3F41-8DA2-97D48046CBEB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E1B0-67AA-A645-BB09-A4958408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1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F198-19DD-3F41-8DA2-97D48046CBEB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E1B0-67AA-A645-BB09-A4958408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10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F198-19DD-3F41-8DA2-97D48046CBEB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E1B0-67AA-A645-BB09-A4958408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8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F198-19DD-3F41-8DA2-97D48046CBEB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E1B0-67AA-A645-BB09-A4958408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7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1F198-19DD-3F41-8DA2-97D48046CBEB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3E1B0-67AA-A645-BB09-A4958408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0" r="129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0A9F4A-EF8E-6341-84CD-86E9CF6605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3906477" y="516100"/>
            <a:ext cx="4379045" cy="43790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6A06DD-2972-494A-A244-43787173BA39}"/>
              </a:ext>
            </a:extLst>
          </p:cNvPr>
          <p:cNvSpPr/>
          <p:nvPr/>
        </p:nvSpPr>
        <p:spPr>
          <a:xfrm>
            <a:off x="0" y="5342227"/>
            <a:ext cx="12192000" cy="1068690"/>
          </a:xfrm>
          <a:prstGeom prst="rect">
            <a:avLst/>
          </a:prstGeom>
          <a:solidFill>
            <a:srgbClr val="0C335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0E5B6-D873-5845-AE6C-960598658239}"/>
              </a:ext>
            </a:extLst>
          </p:cNvPr>
          <p:cNvSpPr txBox="1"/>
          <p:nvPr/>
        </p:nvSpPr>
        <p:spPr>
          <a:xfrm>
            <a:off x="0" y="545999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rutiger LT Std 65" panose="020B0602020204020204" pitchFamily="34" charset="0"/>
              </a:rPr>
              <a:t>WEEK FIVE: CRITICAL READING</a:t>
            </a:r>
          </a:p>
        </p:txBody>
      </p:sp>
    </p:spTree>
    <p:extLst>
      <p:ext uri="{BB962C8B-B14F-4D97-AF65-F5344CB8AC3E}">
        <p14:creationId xmlns:p14="http://schemas.microsoft.com/office/powerpoint/2010/main" val="23878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093DE58-724E-854C-81A3-BE10D870D558}"/>
              </a:ext>
            </a:extLst>
          </p:cNvPr>
          <p:cNvSpPr txBox="1"/>
          <p:nvPr/>
        </p:nvSpPr>
        <p:spPr>
          <a:xfrm>
            <a:off x="4092388" y="1850907"/>
            <a:ext cx="80996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CLASSROOM </a:t>
            </a:r>
          </a:p>
          <a:p>
            <a:pPr algn="ctr"/>
            <a:r>
              <a:rPr lang="en-US" sz="80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GRAFFITI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B8FA40-2C7E-624B-879D-C35CC0C4330D}"/>
              </a:ext>
            </a:extLst>
          </p:cNvPr>
          <p:cNvSpPr txBox="1"/>
          <p:nvPr/>
        </p:nvSpPr>
        <p:spPr>
          <a:xfrm>
            <a:off x="4300151" y="4181649"/>
            <a:ext cx="789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YOUR LEARNING EXPERIENCE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590"/>
            <a:ext cx="5803556" cy="58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3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8AEAE-57C8-A544-86FA-28E2BD62F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3232" y="156308"/>
            <a:ext cx="13043877" cy="73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6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682240"/>
            <a:ext cx="6873240" cy="1874520"/>
          </a:xfrm>
          <a:prstGeom prst="rect">
            <a:avLst/>
          </a:prstGeom>
          <a:solidFill>
            <a:srgbClr val="0C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2875003"/>
            <a:ext cx="6873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charset="0"/>
                <a:ea typeface="Frutiger LT Std 65" charset="0"/>
                <a:cs typeface="Frutiger LT Std 65" charset="0"/>
              </a:rPr>
              <a:t>DISCUSSION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7664B-C5A1-6E45-B0F8-3133F0646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36" t="49703" r="68056" b="40515"/>
          <a:stretch/>
        </p:blipFill>
        <p:spPr>
          <a:xfrm>
            <a:off x="122052" y="6057900"/>
            <a:ext cx="705655" cy="66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E4E9BA-2ACB-3647-A1AB-FFC95B2E4144}"/>
              </a:ext>
            </a:extLst>
          </p:cNvPr>
          <p:cNvSpPr txBox="1"/>
          <p:nvPr/>
        </p:nvSpPr>
        <p:spPr>
          <a:xfrm>
            <a:off x="827707" y="6203219"/>
            <a:ext cx="1989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pgs. </a:t>
            </a:r>
            <a:r>
              <a:rPr lang="en-US" sz="2800" b="1" dirty="0" smtClean="0">
                <a:solidFill>
                  <a:srgbClr val="0C3353"/>
                </a:solidFill>
                <a:latin typeface="Frutiger LT Std 65" panose="020B0602020204020204" pitchFamily="34" charset="0"/>
              </a:rPr>
              <a:t>44-48</a:t>
            </a:r>
            <a:endParaRPr lang="en-US" sz="2800" b="1" dirty="0">
              <a:solidFill>
                <a:srgbClr val="0C3353"/>
              </a:solidFill>
              <a:latin typeface="Frutiger LT Std 65" panose="020B0602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3744399"/>
            <a:ext cx="6873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“Only Connect” Reading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40" y="0"/>
            <a:ext cx="5304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3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8DEA2C-A09B-F24A-ACFA-F9D3243C7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484"/>
            <a:ext cx="537518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1F1999-ADCE-1F45-A052-46A6B7778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18" y="-92484"/>
            <a:ext cx="5429282" cy="69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b="1635"/>
          <a:stretch/>
        </p:blipFill>
        <p:spPr>
          <a:xfrm>
            <a:off x="0" y="-173696"/>
            <a:ext cx="12271434" cy="82083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64AC54-D51C-F649-9C62-1CD6C6F3A250}"/>
              </a:ext>
            </a:extLst>
          </p:cNvPr>
          <p:cNvSpPr/>
          <p:nvPr/>
        </p:nvSpPr>
        <p:spPr>
          <a:xfrm>
            <a:off x="1" y="-173696"/>
            <a:ext cx="12271434" cy="8208335"/>
          </a:xfrm>
          <a:prstGeom prst="rect">
            <a:avLst/>
          </a:prstGeom>
          <a:solidFill>
            <a:srgbClr val="FDC333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EC09FE-EDA1-4D46-8062-B24C11792074}"/>
              </a:ext>
            </a:extLst>
          </p:cNvPr>
          <p:cNvSpPr txBox="1"/>
          <p:nvPr/>
        </p:nvSpPr>
        <p:spPr>
          <a:xfrm>
            <a:off x="2981713" y="2497296"/>
            <a:ext cx="9210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ASSIGNMENTS</a:t>
            </a:r>
            <a:endParaRPr lang="en-US" sz="13800" b="1" dirty="0">
              <a:solidFill>
                <a:srgbClr val="0C3353"/>
              </a:solidFill>
              <a:latin typeface="Frutiger LT Std 65" panose="020B0602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892832-F23D-EF4E-BE69-F9AAFB0B9967}"/>
              </a:ext>
            </a:extLst>
          </p:cNvPr>
          <p:cNvSpPr txBox="1"/>
          <p:nvPr/>
        </p:nvSpPr>
        <p:spPr>
          <a:xfrm>
            <a:off x="3385750" y="3732133"/>
            <a:ext cx="8357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DUE NEXT WEEK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E04734-4016-0D4C-A339-70CA60655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42363" y="0"/>
            <a:ext cx="15863777" cy="892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DAFAEA-B2B5-7748-B7A1-190594C70438}"/>
              </a:ext>
            </a:extLst>
          </p:cNvPr>
          <p:cNvSpPr txBox="1"/>
          <p:nvPr/>
        </p:nvSpPr>
        <p:spPr>
          <a:xfrm>
            <a:off x="-16668" y="2359010"/>
            <a:ext cx="12208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• Weekly Time Log (</a:t>
            </a:r>
            <a:r>
              <a:rPr lang="en-US" sz="5400" dirty="0" smtClean="0">
                <a:solidFill>
                  <a:srgbClr val="0C3353"/>
                </a:solidFill>
                <a:latin typeface="Frutiger LT Std 45 Light" panose="020B0402020204020204" pitchFamily="34" charset="0"/>
              </a:rPr>
              <a:t>pgs.52-53)</a:t>
            </a:r>
            <a:endParaRPr lang="en-US" sz="5400" dirty="0">
              <a:solidFill>
                <a:srgbClr val="0C3353"/>
              </a:solidFill>
              <a:latin typeface="Frutiger LT Std 45 Light" panose="020B0402020204020204" pitchFamily="34" charset="0"/>
            </a:endParaRPr>
          </a:p>
          <a:p>
            <a:pPr algn="ctr"/>
            <a:r>
              <a:rPr lang="en-US" sz="5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• Where Does My Time Go? (pg. </a:t>
            </a:r>
            <a:r>
              <a:rPr lang="en-US" sz="5400" dirty="0" smtClean="0">
                <a:solidFill>
                  <a:srgbClr val="0C3353"/>
                </a:solidFill>
                <a:latin typeface="Frutiger LT Std 45 Light" panose="020B0402020204020204" pitchFamily="34" charset="0"/>
              </a:rPr>
              <a:t>54)</a:t>
            </a:r>
            <a:endParaRPr lang="en-US" sz="5400" dirty="0">
              <a:solidFill>
                <a:srgbClr val="0C3353"/>
              </a:solidFill>
              <a:latin typeface="Frutiger LT Std 45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407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093DE58-724E-854C-81A3-BE10D870D558}"/>
              </a:ext>
            </a:extLst>
          </p:cNvPr>
          <p:cNvSpPr txBox="1"/>
          <p:nvPr/>
        </p:nvSpPr>
        <p:spPr>
          <a:xfrm>
            <a:off x="3898744" y="543038"/>
            <a:ext cx="8237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CRITICAL READING</a:t>
            </a:r>
          </a:p>
          <a:p>
            <a:pPr algn="ctr"/>
            <a:r>
              <a:rPr lang="en-US" sz="72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MODEL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B8FA40-2C7E-624B-879D-C35CC0C4330D}"/>
              </a:ext>
            </a:extLst>
          </p:cNvPr>
          <p:cNvSpPr txBox="1"/>
          <p:nvPr/>
        </p:nvSpPr>
        <p:spPr>
          <a:xfrm>
            <a:off x="4300151" y="4181649"/>
            <a:ext cx="789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EFFECTIVE READING STRATEGIES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0" y="1340708"/>
            <a:ext cx="3795962" cy="379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3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4187" b="15060"/>
          <a:stretch/>
        </p:blipFill>
        <p:spPr>
          <a:xfrm>
            <a:off x="-172995" y="-106685"/>
            <a:ext cx="12381663" cy="69646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FE05F6-CA81-9A4D-BD6C-C6F4AF38CD7F}"/>
              </a:ext>
            </a:extLst>
          </p:cNvPr>
          <p:cNvSpPr/>
          <p:nvPr/>
        </p:nvSpPr>
        <p:spPr>
          <a:xfrm>
            <a:off x="-172996" y="-130092"/>
            <a:ext cx="12423273" cy="6988091"/>
          </a:xfrm>
          <a:prstGeom prst="rect">
            <a:avLst/>
          </a:prstGeom>
          <a:solidFill>
            <a:srgbClr val="0C3353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CD3B5-A32F-A946-AC10-BB0A8B51725F}"/>
              </a:ext>
            </a:extLst>
          </p:cNvPr>
          <p:cNvSpPr txBox="1"/>
          <p:nvPr/>
        </p:nvSpPr>
        <p:spPr>
          <a:xfrm>
            <a:off x="2998381" y="2828835"/>
            <a:ext cx="9210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Frutiger LT Std 65" panose="020B0602020204020204" pitchFamily="34" charset="0"/>
              </a:rPr>
              <a:t>ANNOUNCEMENTS</a:t>
            </a:r>
            <a:endParaRPr lang="en-US" sz="8800" b="1" dirty="0">
              <a:solidFill>
                <a:schemeClr val="bg1"/>
              </a:solidFill>
              <a:latin typeface="Frutiger LT Std 65" panose="020B0602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A533B-91C1-0949-BFF4-2565987F187E}"/>
              </a:ext>
            </a:extLst>
          </p:cNvPr>
          <p:cNvSpPr txBox="1"/>
          <p:nvPr/>
        </p:nvSpPr>
        <p:spPr>
          <a:xfrm>
            <a:off x="3211033" y="3768982"/>
            <a:ext cx="8997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utiger LT Std 45 Light" panose="020B0402020204020204" pitchFamily="34" charset="0"/>
              </a:rPr>
              <a:t>&amp; UPCOMING EVENTS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9265FD-F2BD-5840-8FB4-F016ABF2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83307" y="-13009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8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682240"/>
            <a:ext cx="6873240" cy="1874520"/>
          </a:xfrm>
          <a:prstGeom prst="rect">
            <a:avLst/>
          </a:prstGeom>
          <a:solidFill>
            <a:srgbClr val="0C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2624911"/>
            <a:ext cx="68732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charset="0"/>
                <a:ea typeface="Frutiger LT Std 65" charset="0"/>
                <a:cs typeface="Frutiger LT Std 65" charset="0"/>
              </a:rPr>
              <a:t>STUDY ABROAD FAIR RECAP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7664B-C5A1-6E45-B0F8-3133F0646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36" t="49703" r="68056" b="40515"/>
          <a:stretch/>
        </p:blipFill>
        <p:spPr>
          <a:xfrm>
            <a:off x="122052" y="6057900"/>
            <a:ext cx="705655" cy="66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E4E9BA-2ACB-3647-A1AB-FFC95B2E4144}"/>
              </a:ext>
            </a:extLst>
          </p:cNvPr>
          <p:cNvSpPr txBox="1"/>
          <p:nvPr/>
        </p:nvSpPr>
        <p:spPr>
          <a:xfrm>
            <a:off x="827707" y="6214302"/>
            <a:ext cx="1397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pg. </a:t>
            </a:r>
            <a:r>
              <a:rPr lang="en-US" sz="2800" b="1" dirty="0" smtClean="0">
                <a:solidFill>
                  <a:srgbClr val="0C3353"/>
                </a:solidFill>
                <a:latin typeface="Frutiger LT Std 65" panose="020B0602020204020204" pitchFamily="34" charset="0"/>
              </a:rPr>
              <a:t>40</a:t>
            </a:r>
            <a:endParaRPr lang="en-US" sz="2800" b="1" dirty="0">
              <a:solidFill>
                <a:srgbClr val="0C3353"/>
              </a:solidFill>
              <a:latin typeface="Frutiger LT Std 65" panose="020B0602020204020204" pitchFamily="34" charset="0"/>
            </a:endParaRP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C48BBFAC-0D16-5A4B-B3FC-1D784D6FD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45"/>
          <a:stretch/>
        </p:blipFill>
        <p:spPr>
          <a:xfrm>
            <a:off x="6859690" y="-1"/>
            <a:ext cx="5332310" cy="6779847"/>
          </a:xfrm>
        </p:spPr>
      </p:pic>
    </p:spTree>
    <p:extLst>
      <p:ext uri="{BB962C8B-B14F-4D97-AF65-F5344CB8AC3E}">
        <p14:creationId xmlns:p14="http://schemas.microsoft.com/office/powerpoint/2010/main" val="1152845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682240"/>
            <a:ext cx="6873240" cy="1874520"/>
          </a:xfrm>
          <a:prstGeom prst="rect">
            <a:avLst/>
          </a:prstGeom>
          <a:solidFill>
            <a:srgbClr val="0C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2875003"/>
            <a:ext cx="6873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charset="0"/>
                <a:ea typeface="Frutiger LT Std 65" charset="0"/>
                <a:cs typeface="Frutiger LT Std 65" charset="0"/>
              </a:rPr>
              <a:t>REFLECTION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7664B-C5A1-6E45-B0F8-3133F0646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36" t="49703" r="68056" b="40515"/>
          <a:stretch/>
        </p:blipFill>
        <p:spPr>
          <a:xfrm>
            <a:off x="122052" y="6057900"/>
            <a:ext cx="705655" cy="66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E4E9BA-2ACB-3647-A1AB-FFC95B2E4144}"/>
              </a:ext>
            </a:extLst>
          </p:cNvPr>
          <p:cNvSpPr txBox="1"/>
          <p:nvPr/>
        </p:nvSpPr>
        <p:spPr>
          <a:xfrm>
            <a:off x="827707" y="6214302"/>
            <a:ext cx="1397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pg. </a:t>
            </a:r>
            <a:r>
              <a:rPr lang="en-US" sz="2800" b="1" dirty="0" smtClean="0">
                <a:solidFill>
                  <a:srgbClr val="0C3353"/>
                </a:solidFill>
                <a:latin typeface="Frutiger LT Std 65" panose="020B0602020204020204" pitchFamily="34" charset="0"/>
              </a:rPr>
              <a:t>36</a:t>
            </a:r>
            <a:endParaRPr lang="en-US" sz="2800" b="1" dirty="0">
              <a:solidFill>
                <a:srgbClr val="0C3353"/>
              </a:solidFill>
              <a:latin typeface="Frutiger LT Std 65" panose="020B0602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3744399"/>
            <a:ext cx="6873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STUDENT ORGANIZATIONS</a:t>
            </a:r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40" y="0"/>
            <a:ext cx="5609968" cy="7157546"/>
          </a:xfrm>
        </p:spPr>
      </p:pic>
    </p:spTree>
    <p:extLst>
      <p:ext uri="{BB962C8B-B14F-4D97-AF65-F5344CB8AC3E}">
        <p14:creationId xmlns:p14="http://schemas.microsoft.com/office/powerpoint/2010/main" val="970552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F4C320-FA01-5641-8D1D-7F45E24C9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32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45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EA466-A269-FC48-8690-872F14FFB9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33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2367171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Frutiger LT Std 45 Light" panose="020B0402020204020204" pitchFamily="34" charset="0"/>
              </a:rPr>
              <a:t>Why should I vote</a:t>
            </a:r>
          </a:p>
          <a:p>
            <a:pPr algn="ctr"/>
            <a:r>
              <a:rPr lang="en-US" sz="6600" b="1" dirty="0">
                <a:solidFill>
                  <a:srgbClr val="FDC333"/>
                </a:solidFill>
                <a:latin typeface="Frutiger LT Std 65" panose="020B0602020204020204" pitchFamily="34" charset="0"/>
              </a:rPr>
              <a:t>in the November election?</a:t>
            </a:r>
          </a:p>
        </p:txBody>
      </p:sp>
    </p:spTree>
    <p:extLst>
      <p:ext uri="{BB962C8B-B14F-4D97-AF65-F5344CB8AC3E}">
        <p14:creationId xmlns:p14="http://schemas.microsoft.com/office/powerpoint/2010/main" val="239608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44B70B-D634-234C-B453-ABC531D75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342" y="1524966"/>
            <a:ext cx="1074665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1)</a:t>
            </a:r>
            <a:r>
              <a:rPr lang="en-US" sz="66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 Be heard</a:t>
            </a:r>
          </a:p>
          <a:p>
            <a:pPr marL="0" indent="0">
              <a:buNone/>
            </a:pPr>
            <a:r>
              <a:rPr lang="en-US" sz="6600" b="1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2) </a:t>
            </a:r>
            <a:r>
              <a:rPr lang="en-US" sz="66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Voting is important </a:t>
            </a:r>
          </a:p>
          <a:p>
            <a:pPr marL="0" indent="0">
              <a:buNone/>
            </a:pPr>
            <a:r>
              <a:rPr lang="en-US" sz="6600" b="1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3) </a:t>
            </a:r>
            <a:r>
              <a:rPr lang="en-US" sz="66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Who is elected matters</a:t>
            </a:r>
          </a:p>
        </p:txBody>
      </p:sp>
    </p:spTree>
    <p:extLst>
      <p:ext uri="{BB962C8B-B14F-4D97-AF65-F5344CB8AC3E}">
        <p14:creationId xmlns:p14="http://schemas.microsoft.com/office/powerpoint/2010/main" val="126556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12B02-6CA3-DB47-B413-34B0AAA3B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 In 2016, </a:t>
            </a:r>
            <a:r>
              <a:rPr lang="en-US" sz="6000" b="1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48.5%</a:t>
            </a:r>
            <a:r>
              <a:rPr lang="en-US" sz="60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 of Winthrop freshmen voted compared to </a:t>
            </a:r>
            <a:r>
              <a:rPr lang="en-US" sz="6000" b="1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58.1%</a:t>
            </a:r>
            <a:r>
              <a:rPr lang="en-US" sz="60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 for all students. That’s a significantly lower percentage.</a:t>
            </a:r>
          </a:p>
        </p:txBody>
      </p:sp>
    </p:spTree>
    <p:extLst>
      <p:ext uri="{BB962C8B-B14F-4D97-AF65-F5344CB8AC3E}">
        <p14:creationId xmlns:p14="http://schemas.microsoft.com/office/powerpoint/2010/main" val="15935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EA466-A269-FC48-8690-872F14FFB9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33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2367171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Frutiger LT Std 45 Light" panose="020B0402020204020204" pitchFamily="34" charset="0"/>
              </a:rPr>
              <a:t>How well are you </a:t>
            </a:r>
          </a:p>
          <a:p>
            <a:pPr algn="ctr"/>
            <a:r>
              <a:rPr lang="en-US" sz="6600" b="1" dirty="0">
                <a:solidFill>
                  <a:srgbClr val="FDC333"/>
                </a:solidFill>
                <a:latin typeface="Frutiger LT Std 65" panose="020B0602020204020204" pitchFamily="34" charset="0"/>
              </a:rPr>
              <a:t>transitioning to college?</a:t>
            </a:r>
          </a:p>
        </p:txBody>
      </p:sp>
    </p:spTree>
    <p:extLst>
      <p:ext uri="{BB962C8B-B14F-4D97-AF65-F5344CB8AC3E}">
        <p14:creationId xmlns:p14="http://schemas.microsoft.com/office/powerpoint/2010/main" val="20658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093DE58-724E-854C-81A3-BE10D870D558}"/>
              </a:ext>
            </a:extLst>
          </p:cNvPr>
          <p:cNvSpPr txBox="1"/>
          <p:nvPr/>
        </p:nvSpPr>
        <p:spPr>
          <a:xfrm>
            <a:off x="4092388" y="1850907"/>
            <a:ext cx="80996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C624"/>
                </a:solidFill>
                <a:latin typeface="Frutiger LT Std 65" panose="020B0602020204020204" pitchFamily="34" charset="0"/>
              </a:rPr>
              <a:t>BEST/WORST CLASS ACTIVITY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B8FA40-2C7E-624B-879D-C35CC0C4330D}"/>
              </a:ext>
            </a:extLst>
          </p:cNvPr>
          <p:cNvSpPr txBox="1"/>
          <p:nvPr/>
        </p:nvSpPr>
        <p:spPr>
          <a:xfrm>
            <a:off x="4300151" y="4181649"/>
            <a:ext cx="789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WHAT MAKES A GOOD CLASS?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303"/>
            <a:ext cx="4322946" cy="432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1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106</Words>
  <Application>Microsoft Office PowerPoint</Application>
  <PresentationFormat>Widescreen</PresentationFormat>
  <Paragraphs>31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Frutiger LT Std 45 Light</vt:lpstr>
      <vt:lpstr>Frutiger LT Std 65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Jennie Montgomery</dc:creator>
  <cp:lastModifiedBy>Nicholas Grossoehme</cp:lastModifiedBy>
  <cp:revision>27</cp:revision>
  <dcterms:created xsi:type="dcterms:W3CDTF">2018-07-30T13:58:04Z</dcterms:created>
  <dcterms:modified xsi:type="dcterms:W3CDTF">2019-09-16T17:52:25Z</dcterms:modified>
</cp:coreProperties>
</file>